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87"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4" d="100"/>
          <a:sy n="74" d="100"/>
        </p:scale>
        <p:origin x="576" y="66"/>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46.wmf"/><Relationship Id="rId2" Type="http://schemas.openxmlformats.org/officeDocument/2006/relationships/image" Target="../media/image45.wmf"/><Relationship Id="rId1" Type="http://schemas.openxmlformats.org/officeDocument/2006/relationships/image" Target="../media/image44.wmf"/><Relationship Id="rId4" Type="http://schemas.openxmlformats.org/officeDocument/2006/relationships/image" Target="../media/image47.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11/1/2018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标题和描述">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11/1/2018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zh-CN" altLang="en-US" smtClean="0"/>
              <a:t>单击此处编辑母版标题样式</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11/1/2018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11/1/2018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引言名片">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zh-CN" altLang="en-US" smtClean="0"/>
              <a:t>单击此处编辑母版标题样式</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11/1/2018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真或假">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zh-CN" altLang="en-US" smtClean="0"/>
              <a:t>单击此处编辑母版标题样式</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11/1/2018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11/1/2018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11/1/2018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11/1/2018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11/1/2018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11/1/2018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11/1/2018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11/1/2018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11/1/2018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42A54C80-263E-416B-A8E0-580EDEADCBDC}" type="datetimeFigureOut">
              <a:rPr lang="en-US" dirty="0"/>
              <a:t>11/1/2018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11/1/2018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11/1/2018</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image" Target="../media/image17.png"/><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wmf"/></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image" Target="../media/image36.png"/><Relationship Id="rId1"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 Id="rId9" Type="http://schemas.openxmlformats.org/officeDocument/2006/relationships/image" Target="../media/image43.png"/></Relationships>
</file>

<file path=ppt/slides/_rels/slide26.xml.rels><?xml version="1.0" encoding="UTF-8" standalone="yes"?>
<Relationships xmlns="http://schemas.openxmlformats.org/package/2006/relationships"><Relationship Id="rId8" Type="http://schemas.openxmlformats.org/officeDocument/2006/relationships/oleObject" Target="../embeddings/oleObject3.bin"/><Relationship Id="rId13" Type="http://schemas.openxmlformats.org/officeDocument/2006/relationships/image" Target="../media/image50.wmf"/><Relationship Id="rId3" Type="http://schemas.openxmlformats.org/officeDocument/2006/relationships/image" Target="../media/image48.png"/><Relationship Id="rId7" Type="http://schemas.openxmlformats.org/officeDocument/2006/relationships/image" Target="../media/image45.wmf"/><Relationship Id="rId12" Type="http://schemas.openxmlformats.org/officeDocument/2006/relationships/image" Target="../media/image49.wmf"/><Relationship Id="rId17" Type="http://schemas.openxmlformats.org/officeDocument/2006/relationships/image" Target="../media/image54.wmf"/><Relationship Id="rId2" Type="http://schemas.openxmlformats.org/officeDocument/2006/relationships/slideLayout" Target="../slideLayouts/slideLayout2.xml"/><Relationship Id="rId16" Type="http://schemas.openxmlformats.org/officeDocument/2006/relationships/image" Target="../media/image53.wmf"/><Relationship Id="rId1" Type="http://schemas.openxmlformats.org/officeDocument/2006/relationships/vmlDrawing" Target="../drawings/vmlDrawing1.vml"/><Relationship Id="rId6" Type="http://schemas.openxmlformats.org/officeDocument/2006/relationships/oleObject" Target="../embeddings/oleObject2.bin"/><Relationship Id="rId11" Type="http://schemas.openxmlformats.org/officeDocument/2006/relationships/image" Target="../media/image47.wmf"/><Relationship Id="rId5" Type="http://schemas.openxmlformats.org/officeDocument/2006/relationships/image" Target="../media/image44.wmf"/><Relationship Id="rId15" Type="http://schemas.openxmlformats.org/officeDocument/2006/relationships/image" Target="../media/image52.wmf"/><Relationship Id="rId10" Type="http://schemas.openxmlformats.org/officeDocument/2006/relationships/oleObject" Target="../embeddings/oleObject4.bin"/><Relationship Id="rId4" Type="http://schemas.openxmlformats.org/officeDocument/2006/relationships/oleObject" Target="../embeddings/oleObject1.bin"/><Relationship Id="rId9" Type="http://schemas.openxmlformats.org/officeDocument/2006/relationships/image" Target="../media/image46.wmf"/><Relationship Id="rId14" Type="http://schemas.openxmlformats.org/officeDocument/2006/relationships/image" Target="../media/image51.wmf"/></Relationships>
</file>

<file path=ppt/slides/_rels/slide27.xml.rels><?xml version="1.0" encoding="UTF-8" standalone="yes"?>
<Relationships xmlns="http://schemas.openxmlformats.org/package/2006/relationships"><Relationship Id="rId3" Type="http://schemas.openxmlformats.org/officeDocument/2006/relationships/image" Target="../media/image56.wmf"/><Relationship Id="rId2" Type="http://schemas.openxmlformats.org/officeDocument/2006/relationships/image" Target="../media/image55.png"/><Relationship Id="rId1" Type="http://schemas.openxmlformats.org/officeDocument/2006/relationships/slideLayout" Target="../slideLayouts/slideLayout2.xml"/><Relationship Id="rId4" Type="http://schemas.openxmlformats.org/officeDocument/2006/relationships/image" Target="../media/image57.jpeg"/></Relationships>
</file>

<file path=ppt/slides/_rels/slide28.xml.rels><?xml version="1.0" encoding="UTF-8" standalone="yes"?>
<Relationships xmlns="http://schemas.openxmlformats.org/package/2006/relationships"><Relationship Id="rId3" Type="http://schemas.openxmlformats.org/officeDocument/2006/relationships/image" Target="../media/image59.wmf"/><Relationship Id="rId7" Type="http://schemas.openxmlformats.org/officeDocument/2006/relationships/image" Target="../media/image63.wmf"/><Relationship Id="rId2" Type="http://schemas.openxmlformats.org/officeDocument/2006/relationships/image" Target="../media/image58.png"/><Relationship Id="rId1" Type="http://schemas.openxmlformats.org/officeDocument/2006/relationships/slideLayout" Target="../slideLayouts/slideLayout2.xml"/><Relationship Id="rId6" Type="http://schemas.openxmlformats.org/officeDocument/2006/relationships/image" Target="../media/image62.wmf"/><Relationship Id="rId5" Type="http://schemas.openxmlformats.org/officeDocument/2006/relationships/image" Target="../media/image61.wmf"/><Relationship Id="rId4" Type="http://schemas.openxmlformats.org/officeDocument/2006/relationships/image" Target="../media/image60.wmf"/></Relationships>
</file>

<file path=ppt/slides/_rels/slide29.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jpeg"/><Relationship Id="rId1" Type="http://schemas.openxmlformats.org/officeDocument/2006/relationships/slideLayout" Target="../slideLayouts/slideLayout2.xml"/><Relationship Id="rId4" Type="http://schemas.openxmlformats.org/officeDocument/2006/relationships/image" Target="../media/image66.wmf"/></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2.xml"/><Relationship Id="rId4" Type="http://schemas.openxmlformats.org/officeDocument/2006/relationships/image" Target="../media/image69.jpeg"/></Relationships>
</file>

<file path=ppt/slides/_rels/slide31.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2.xml"/><Relationship Id="rId4" Type="http://schemas.openxmlformats.org/officeDocument/2006/relationships/image" Target="../media/image72.png"/></Relationships>
</file>

<file path=ppt/slides/_rels/slide32.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2.xml"/><Relationship Id="rId4" Type="http://schemas.openxmlformats.org/officeDocument/2006/relationships/image" Target="../media/image75.png"/></Relationships>
</file>

<file path=ppt/slides/_rels/slide33.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8.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8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Layout" Target="../slideLayouts/slideLayout2.xml"/><Relationship Id="rId4" Type="http://schemas.openxmlformats.org/officeDocument/2006/relationships/image" Target="../media/image88.png"/></Relationships>
</file>

<file path=ppt/slides/_rels/slide41.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9.png"/><Relationship Id="rId1" Type="http://schemas.openxmlformats.org/officeDocument/2006/relationships/slideLayout" Target="../slideLayouts/slideLayout2.xml"/><Relationship Id="rId4" Type="http://schemas.openxmlformats.org/officeDocument/2006/relationships/image" Target="../media/image91.png"/></Relationships>
</file>

<file path=ppt/slides/_rels/slide42.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92.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smtClean="0"/>
              <a:t>高频电子线路</a:t>
            </a:r>
            <a:endParaRPr lang="zh-CN" altLang="en-US" dirty="0"/>
          </a:p>
        </p:txBody>
      </p:sp>
      <p:sp>
        <p:nvSpPr>
          <p:cNvPr id="3" name="副标题 2"/>
          <p:cNvSpPr>
            <a:spLocks noGrp="1"/>
          </p:cNvSpPr>
          <p:nvPr>
            <p:ph type="subTitle" idx="1"/>
          </p:nvPr>
        </p:nvSpPr>
        <p:spPr/>
        <p:txBody>
          <a:bodyPr/>
          <a:lstStyle/>
          <a:p>
            <a:endParaRPr lang="zh-CN" altLang="en-US" dirty="0"/>
          </a:p>
        </p:txBody>
      </p:sp>
    </p:spTree>
    <p:extLst>
      <p:ext uri="{BB962C8B-B14F-4D97-AF65-F5344CB8AC3E}">
        <p14:creationId xmlns:p14="http://schemas.microsoft.com/office/powerpoint/2010/main" val="356203123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4" name="内容占位符 2"/>
              <p:cNvSpPr>
                <a:spLocks noGrp="1"/>
              </p:cNvSpPr>
              <p:nvPr>
                <p:ph idx="1"/>
              </p:nvPr>
            </p:nvSpPr>
            <p:spPr>
              <a:xfrm>
                <a:off x="149299" y="412124"/>
                <a:ext cx="9909101" cy="5370489"/>
              </a:xfrm>
            </p:spPr>
            <p:txBody>
              <a:bodyPr>
                <a:normAutofit lnSpcReduction="10000"/>
              </a:bodyPr>
              <a:lstStyle/>
              <a:p>
                <a:pPr marL="0" indent="0">
                  <a:buNone/>
                </a:pPr>
                <a:r>
                  <a:rPr lang="zh-CN" altLang="en-US" sz="2200" dirty="0" smtClean="0">
                    <a:latin typeface="宋体" panose="02010600030101010101" pitchFamily="2" charset="-122"/>
                    <a:ea typeface="宋体" panose="02010600030101010101" pitchFamily="2" charset="-122"/>
                  </a:rPr>
                  <a:t>例</a:t>
                </a:r>
                <a:r>
                  <a:rPr lang="en-US" altLang="zh-CN" sz="2200" dirty="0" smtClean="0">
                    <a:latin typeface="宋体" panose="02010600030101010101" pitchFamily="2" charset="-122"/>
                    <a:ea typeface="宋体" panose="02010600030101010101" pitchFamily="2" charset="-122"/>
                  </a:rPr>
                  <a:t> </a:t>
                </a:r>
                <a:r>
                  <a:rPr lang="zh-CN" altLang="en-US" sz="2200" dirty="0" smtClean="0">
                    <a:latin typeface="宋体" panose="02010600030101010101" pitchFamily="2" charset="-122"/>
                    <a:ea typeface="宋体" panose="02010600030101010101" pitchFamily="2" charset="-122"/>
                  </a:rPr>
                  <a:t>在</a:t>
                </a:r>
                <a:r>
                  <a:rPr lang="zh-CN" altLang="en-US" sz="2200" dirty="0">
                    <a:latin typeface="宋体" panose="02010600030101010101" pitchFamily="2" charset="-122"/>
                    <a:ea typeface="宋体" panose="02010600030101010101" pitchFamily="2" charset="-122"/>
                  </a:rPr>
                  <a:t>图</a:t>
                </a:r>
                <a:r>
                  <a:rPr lang="en-US" altLang="zh-CN" sz="2200" dirty="0">
                    <a:latin typeface="宋体" panose="02010600030101010101" pitchFamily="2" charset="-122"/>
                    <a:ea typeface="宋体" panose="02010600030101010101" pitchFamily="2" charset="-122"/>
                  </a:rPr>
                  <a:t>4.1.1</a:t>
                </a:r>
                <a:r>
                  <a:rPr lang="zh-CN" altLang="en-US" sz="2200" dirty="0">
                    <a:latin typeface="宋体" panose="02010600030101010101" pitchFamily="2" charset="-122"/>
                    <a:ea typeface="宋体" panose="02010600030101010101" pitchFamily="2" charset="-122"/>
                  </a:rPr>
                  <a:t>中，若</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d>
                          <m:dPr>
                            <m:begChr m:val=""/>
                            <m:ctrlPr>
                              <a:rPr lang="zh-CN" altLang="en-US" sz="2400" i="1">
                                <a:latin typeface="Cambria Math" panose="02040503050406030204" pitchFamily="18" charset="0"/>
                              </a:rPr>
                            </m:ctrlPr>
                          </m:dPr>
                          <m:e>
                            <m:r>
                              <a:rPr lang="zh-CN" altLang="en-US" sz="2400" i="1">
                                <a:latin typeface="Cambria Math" panose="02040503050406030204" pitchFamily="18" charset="0"/>
                              </a:rPr>
                              <m:t>𝐵𝐸</m:t>
                            </m:r>
                            <m:r>
                              <a:rPr lang="zh-CN" altLang="en-US" sz="2400">
                                <a:latin typeface="Cambria Math" panose="02040503050406030204" pitchFamily="18" charset="0"/>
                              </a:rPr>
                              <m:t>(</m:t>
                            </m:r>
                            <m:r>
                              <a:rPr lang="zh-CN" altLang="en-US" sz="2400" i="1">
                                <a:latin typeface="Cambria Math" panose="02040503050406030204" pitchFamily="18" charset="0"/>
                              </a:rPr>
                              <m:t>𝑜𝑛</m:t>
                            </m:r>
                          </m:e>
                        </m:d>
                      </m:sub>
                    </m:sSub>
                    <m:r>
                      <a:rPr lang="zh-CN" altLang="en-US" sz="2400">
                        <a:latin typeface="Cambria Math" panose="02040503050406030204" pitchFamily="18" charset="0"/>
                      </a:rPr>
                      <m:t>=0.6</m:t>
                    </m:r>
                    <m:r>
                      <m:rPr>
                        <m:sty m:val="p"/>
                      </m:rPr>
                      <a:rPr lang="zh-CN" altLang="en-US" sz="2400">
                        <a:latin typeface="Cambria Math" panose="02040503050406030204" pitchFamily="18" charset="0"/>
                      </a:rPr>
                      <m:t>V</m:t>
                    </m:r>
                  </m:oMath>
                </a14:m>
                <a:r>
                  <a:rPr lang="zh-CN" altLang="en-US" sz="2200" dirty="0" smtClean="0">
                    <a:latin typeface="宋体" panose="02010600030101010101" pitchFamily="2" charset="-122"/>
                    <a:ea typeface="宋体" panose="02010600030101010101" pitchFamily="2" charset="-122"/>
                  </a:rPr>
                  <a:t>，</a:t>
                </a:r>
                <a:r>
                  <a:rPr lang="zh-CN" altLang="en-US" sz="2400" dirty="0"/>
                  <a:t> </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𝑔</m:t>
                        </m:r>
                      </m:e>
                      <m:sub>
                        <m:r>
                          <a:rPr lang="zh-CN" altLang="en-US" sz="2400" i="1">
                            <a:latin typeface="Cambria Math" panose="02040503050406030204" pitchFamily="18" charset="0"/>
                          </a:rPr>
                          <m:t>𝑐</m:t>
                        </m:r>
                      </m:sub>
                    </m:sSub>
                    <m:r>
                      <a:rPr lang="zh-CN" altLang="en-US" sz="2400">
                        <a:latin typeface="Cambria Math" panose="02040503050406030204" pitchFamily="18" charset="0"/>
                      </a:rPr>
                      <m:t>=10</m:t>
                    </m:r>
                    <m:f>
                      <m:fPr>
                        <m:type m:val="lin"/>
                        <m:ctrlPr>
                          <a:rPr lang="zh-CN" altLang="en-US" sz="2400" i="1">
                            <a:latin typeface="Cambria Math" panose="02040503050406030204" pitchFamily="18" charset="0"/>
                          </a:rPr>
                        </m:ctrlPr>
                      </m:fPr>
                      <m:num>
                        <m:r>
                          <m:rPr>
                            <m:sty m:val="p"/>
                          </m:rPr>
                          <a:rPr lang="zh-CN" altLang="en-US" sz="2400">
                            <a:latin typeface="Cambria Math" panose="02040503050406030204" pitchFamily="18" charset="0"/>
                          </a:rPr>
                          <m:t>mA</m:t>
                        </m:r>
                      </m:num>
                      <m:den>
                        <m:r>
                          <m:rPr>
                            <m:sty m:val="p"/>
                          </m:rPr>
                          <a:rPr lang="zh-CN" altLang="en-US" sz="2400">
                            <a:latin typeface="Cambria Math" panose="02040503050406030204" pitchFamily="18" charset="0"/>
                          </a:rPr>
                          <m:t>V</m:t>
                        </m:r>
                      </m:den>
                    </m:f>
                  </m:oMath>
                </a14:m>
                <a:r>
                  <a:rPr lang="en-US" altLang="zh-CN" sz="2200" dirty="0">
                    <a:latin typeface="宋体" panose="02010600030101010101" pitchFamily="2" charset="-122"/>
                    <a:ea typeface="宋体" panose="02010600030101010101" pitchFamily="2" charset="-122"/>
                  </a:rPr>
                  <a:t>,</a:t>
                </a:r>
                <a:r>
                  <a:rPr lang="zh-CN" altLang="en-US" sz="2400" dirty="0"/>
                  <a:t> </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𝑖</m:t>
                        </m:r>
                      </m:e>
                      <m:sub>
                        <m:r>
                          <a:rPr lang="zh-CN" altLang="en-US" sz="2400" i="1">
                            <a:latin typeface="Cambria Math" panose="02040503050406030204" pitchFamily="18" charset="0"/>
                          </a:rPr>
                          <m:t>𝐶</m:t>
                        </m:r>
                        <m:r>
                          <m:rPr>
                            <m:sty m:val="p"/>
                          </m:rPr>
                          <a:rPr lang="zh-CN" altLang="en-US" sz="2400">
                            <a:latin typeface="Cambria Math" panose="02040503050406030204" pitchFamily="18" charset="0"/>
                          </a:rPr>
                          <m:t>max</m:t>
                        </m:r>
                      </m:sub>
                    </m:sSub>
                    <m:r>
                      <a:rPr lang="zh-CN" altLang="en-US" sz="2400">
                        <a:latin typeface="Cambria Math" panose="02040503050406030204" pitchFamily="18" charset="0"/>
                      </a:rPr>
                      <m:t>=20</m:t>
                    </m:r>
                    <m:r>
                      <a:rPr lang="zh-CN" altLang="en-US" sz="2400" i="1">
                        <a:latin typeface="Cambria Math" panose="02040503050406030204" pitchFamily="18" charset="0"/>
                      </a:rPr>
                      <m:t>𝑚</m:t>
                    </m:r>
                    <m:r>
                      <m:rPr>
                        <m:sty m:val="p"/>
                      </m:rPr>
                      <a:rPr lang="zh-CN" altLang="en-US" sz="2400">
                        <a:latin typeface="Cambria Math" panose="02040503050406030204" pitchFamily="18" charset="0"/>
                      </a:rPr>
                      <m:t>A</m:t>
                    </m:r>
                  </m:oMath>
                </a14:m>
                <a:r>
                  <a:rPr lang="zh-CN" altLang="en-US" sz="2200" dirty="0">
                    <a:latin typeface="宋体" panose="02010600030101010101" pitchFamily="2" charset="-122"/>
                    <a:ea typeface="宋体" panose="02010600030101010101" pitchFamily="2" charset="-122"/>
                  </a:rPr>
                  <a:t>，</a:t>
                </a:r>
                <a:r>
                  <a:rPr lang="zh-CN" altLang="en-US" sz="2200" dirty="0" smtClean="0">
                    <a:latin typeface="宋体" panose="02010600030101010101" pitchFamily="2" charset="-122"/>
                    <a:ea typeface="宋体" panose="02010600030101010101" pitchFamily="2" charset="-122"/>
                  </a:rPr>
                  <a:t>又</a:t>
                </a:r>
                <a:endParaRPr lang="en-US" altLang="zh-CN" sz="2200" dirty="0" smtClean="0">
                  <a:latin typeface="宋体" panose="02010600030101010101" pitchFamily="2" charset="-122"/>
                  <a:ea typeface="宋体" panose="02010600030101010101" pitchFamily="2" charset="-122"/>
                </a:endParaRPr>
              </a:p>
              <a:p>
                <a:pPr marL="0" indent="0">
                  <a:buNone/>
                </a:pPr>
                <a:r>
                  <a:rPr lang="zh-CN" altLang="en-US" sz="2200" dirty="0" smtClean="0">
                    <a:latin typeface="宋体" panose="02010600030101010101" pitchFamily="2" charset="-122"/>
                    <a:ea typeface="宋体" panose="02010600030101010101" pitchFamily="2" charset="-122"/>
                  </a:rPr>
                  <a:t>   </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𝑉</m:t>
                        </m:r>
                      </m:e>
                      <m:sub>
                        <m:r>
                          <m:rPr>
                            <m:sty m:val="p"/>
                          </m:rPr>
                          <a:rPr lang="zh-CN" altLang="en-US" sz="2400">
                            <a:latin typeface="Cambria Math" panose="02040503050406030204" pitchFamily="18" charset="0"/>
                          </a:rPr>
                          <m:t>CC</m:t>
                        </m:r>
                      </m:sub>
                    </m:sSub>
                    <m:r>
                      <a:rPr lang="zh-CN" altLang="en-US" sz="2400">
                        <a:latin typeface="Cambria Math" panose="02040503050406030204" pitchFamily="18" charset="0"/>
                      </a:rPr>
                      <m:t>=12</m:t>
                    </m:r>
                    <m:r>
                      <m:rPr>
                        <m:sty m:val="p"/>
                      </m:rPr>
                      <a:rPr lang="zh-CN" altLang="en-US" sz="2400">
                        <a:latin typeface="Cambria Math" panose="02040503050406030204" pitchFamily="18" charset="0"/>
                      </a:rPr>
                      <m:t>V</m:t>
                    </m:r>
                  </m:oMath>
                </a14:m>
                <a:r>
                  <a:rPr lang="en-US" altLang="zh-CN" sz="2200" dirty="0">
                    <a:latin typeface="宋体" panose="02010600030101010101" pitchFamily="2" charset="-122"/>
                    <a:ea typeface="宋体" panose="02010600030101010101" pitchFamily="2" charset="-122"/>
                  </a:rPr>
                  <a:t>,</a:t>
                </a:r>
                <a:r>
                  <a:rPr lang="zh-CN" altLang="en-US" sz="2200" dirty="0">
                    <a:latin typeface="宋体" panose="02010600030101010101" pitchFamily="2" charset="-122"/>
                    <a:ea typeface="宋体" panose="02010600030101010101" pitchFamily="2" charset="-122"/>
                  </a:rPr>
                  <a:t>求当</a:t>
                </a:r>
                <a14:m>
                  <m:oMath xmlns:m="http://schemas.openxmlformats.org/officeDocument/2006/math">
                    <m:r>
                      <a:rPr lang="zh-CN" altLang="en-US" sz="2400" i="1">
                        <a:latin typeface="Cambria Math" panose="02040503050406030204" pitchFamily="18" charset="0"/>
                      </a:rPr>
                      <m:t>𝜃</m:t>
                    </m:r>
                  </m:oMath>
                </a14:m>
                <a:r>
                  <a:rPr lang="zh-CN" altLang="en-US" sz="2200" dirty="0">
                    <a:latin typeface="宋体" panose="02010600030101010101" pitchFamily="2" charset="-122"/>
                    <a:ea typeface="宋体" panose="02010600030101010101" pitchFamily="2" charset="-122"/>
                  </a:rPr>
                  <a:t>分别</a:t>
                </a:r>
                <a:r>
                  <a:rPr lang="zh-CN" altLang="en-US" sz="2200" dirty="0" smtClean="0">
                    <a:latin typeface="宋体" panose="02010600030101010101" pitchFamily="2" charset="-122"/>
                    <a:ea typeface="宋体" panose="02010600030101010101" pitchFamily="2" charset="-122"/>
                  </a:rPr>
                  <a:t>为</a:t>
                </a:r>
                <a:r>
                  <a:rPr lang="en-US" altLang="zh-CN" sz="2200" dirty="0" smtClean="0">
                    <a:latin typeface="宋体" panose="02010600030101010101" pitchFamily="2" charset="-122"/>
                    <a:ea typeface="宋体" panose="02010600030101010101" pitchFamily="2" charset="-122"/>
                  </a:rPr>
                  <a:t>180°</a:t>
                </a:r>
                <a:r>
                  <a:rPr lang="zh-CN" altLang="en-US" sz="2200" dirty="0" smtClean="0">
                    <a:latin typeface="宋体" panose="02010600030101010101" pitchFamily="2" charset="-122"/>
                    <a:ea typeface="宋体" panose="02010600030101010101" pitchFamily="2" charset="-122"/>
                  </a:rPr>
                  <a:t>、</a:t>
                </a:r>
                <a:r>
                  <a:rPr lang="en-US" altLang="zh-CN" sz="2200" dirty="0" smtClean="0">
                    <a:latin typeface="宋体" panose="02010600030101010101" pitchFamily="2" charset="-122"/>
                    <a:ea typeface="宋体" panose="02010600030101010101" pitchFamily="2" charset="-122"/>
                  </a:rPr>
                  <a:t>90°</a:t>
                </a:r>
                <a:r>
                  <a:rPr lang="zh-CN" altLang="en-US" sz="2200" dirty="0" smtClean="0">
                    <a:latin typeface="宋体" panose="02010600030101010101" pitchFamily="2" charset="-122"/>
                    <a:ea typeface="宋体" panose="02010600030101010101" pitchFamily="2" charset="-122"/>
                  </a:rPr>
                  <a:t>和</a:t>
                </a:r>
                <a:r>
                  <a:rPr lang="en-US" altLang="zh-CN" sz="2200" dirty="0" smtClean="0">
                    <a:latin typeface="宋体" panose="02010600030101010101" pitchFamily="2" charset="-122"/>
                    <a:ea typeface="宋体" panose="02010600030101010101" pitchFamily="2" charset="-122"/>
                  </a:rPr>
                  <a:t>60°</a:t>
                </a:r>
                <a:r>
                  <a:rPr lang="zh-CN" altLang="en-US" sz="2200" dirty="0" smtClean="0">
                    <a:latin typeface="宋体" panose="02010600030101010101" pitchFamily="2" charset="-122"/>
                    <a:ea typeface="宋体" panose="02010600030101010101" pitchFamily="2" charset="-122"/>
                  </a:rPr>
                  <a:t>时</a:t>
                </a:r>
                <a:r>
                  <a:rPr lang="zh-CN" altLang="en-US" sz="2200" dirty="0">
                    <a:latin typeface="宋体" panose="02010600030101010101" pitchFamily="2" charset="-122"/>
                    <a:ea typeface="宋体" panose="02010600030101010101" pitchFamily="2" charset="-122"/>
                  </a:rPr>
                  <a:t>的输出功率和相应的基极</a:t>
                </a:r>
                <a:r>
                  <a:rPr lang="zh-CN" altLang="en-US" sz="2200" dirty="0" smtClean="0">
                    <a:latin typeface="宋体" panose="02010600030101010101" pitchFamily="2" charset="-122"/>
                    <a:ea typeface="宋体" panose="02010600030101010101" pitchFamily="2" charset="-122"/>
                  </a:rPr>
                  <a:t>偏</a:t>
                </a:r>
                <a:endParaRPr lang="en-US" altLang="zh-CN" sz="2200" dirty="0" smtClean="0">
                  <a:latin typeface="宋体" panose="02010600030101010101" pitchFamily="2" charset="-122"/>
                  <a:ea typeface="宋体" panose="02010600030101010101" pitchFamily="2" charset="-122"/>
                </a:endParaRPr>
              </a:p>
              <a:p>
                <a:pPr marL="0" indent="0">
                  <a:buNone/>
                </a:pPr>
                <a:r>
                  <a:rPr lang="en-US" altLang="zh-CN" sz="2200" dirty="0">
                    <a:latin typeface="宋体" panose="02010600030101010101" pitchFamily="2" charset="-122"/>
                    <a:ea typeface="宋体" panose="02010600030101010101" pitchFamily="2" charset="-122"/>
                  </a:rPr>
                  <a:t> </a:t>
                </a:r>
                <a:r>
                  <a:rPr lang="en-US" altLang="zh-CN" sz="2200" dirty="0" smtClean="0">
                    <a:latin typeface="宋体" panose="02010600030101010101" pitchFamily="2" charset="-122"/>
                    <a:ea typeface="宋体" panose="02010600030101010101" pitchFamily="2" charset="-122"/>
                  </a:rPr>
                  <a:t>  </a:t>
                </a:r>
                <a:r>
                  <a:rPr lang="zh-CN" altLang="en-US" sz="2200" dirty="0" smtClean="0">
                    <a:latin typeface="宋体" panose="02010600030101010101" pitchFamily="2" charset="-122"/>
                    <a:ea typeface="宋体" panose="02010600030101010101" pitchFamily="2" charset="-122"/>
                  </a:rPr>
                  <a:t>压</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𝑉</m:t>
                        </m:r>
                      </m:e>
                      <m:sub>
                        <m:r>
                          <m:rPr>
                            <m:sty m:val="p"/>
                          </m:rPr>
                          <a:rPr lang="zh-CN" altLang="en-US" sz="2400">
                            <a:latin typeface="Cambria Math" panose="02040503050406030204" pitchFamily="18" charset="0"/>
                          </a:rPr>
                          <m:t>BB</m:t>
                        </m:r>
                      </m:sub>
                    </m:sSub>
                  </m:oMath>
                </a14:m>
                <a:r>
                  <a:rPr lang="en-US" altLang="zh-CN" sz="2200" dirty="0">
                    <a:latin typeface="宋体" panose="02010600030101010101" pitchFamily="2" charset="-122"/>
                    <a:ea typeface="宋体" panose="02010600030101010101" pitchFamily="2" charset="-122"/>
                  </a:rPr>
                  <a:t>,</a:t>
                </a:r>
                <a:r>
                  <a:rPr lang="zh-CN" altLang="en-US" sz="2200" dirty="0">
                    <a:latin typeface="宋体" panose="02010600030101010101" pitchFamily="2" charset="-122"/>
                    <a:ea typeface="宋体" panose="02010600030101010101" pitchFamily="2" charset="-122"/>
                  </a:rPr>
                  <a:t>以及</a:t>
                </a:r>
                <a14:m>
                  <m:oMath xmlns:m="http://schemas.openxmlformats.org/officeDocument/2006/math">
                    <m:r>
                      <a:rPr lang="zh-CN" altLang="en-US" sz="2400" i="1">
                        <a:latin typeface="Cambria Math" panose="02040503050406030204" pitchFamily="18" charset="0"/>
                      </a:rPr>
                      <m:t>𝜃</m:t>
                    </m:r>
                    <m:r>
                      <a:rPr lang="zh-CN" altLang="en-US" sz="2400">
                        <a:latin typeface="Cambria Math" panose="02040503050406030204" pitchFamily="18" charset="0"/>
                      </a:rPr>
                      <m:t>=</m:t>
                    </m:r>
                    <m:sSup>
                      <m:sSupPr>
                        <m:ctrlPr>
                          <a:rPr lang="zh-CN" altLang="en-US" sz="2400" i="1">
                            <a:latin typeface="Cambria Math" panose="02040503050406030204" pitchFamily="18" charset="0"/>
                          </a:rPr>
                        </m:ctrlPr>
                      </m:sSupPr>
                      <m:e>
                        <m:r>
                          <a:rPr lang="zh-CN" altLang="en-US" sz="2400">
                            <a:latin typeface="Cambria Math" panose="02040503050406030204" pitchFamily="18" charset="0"/>
                          </a:rPr>
                          <m:t>60</m:t>
                        </m:r>
                      </m:e>
                      <m:sup>
                        <m:r>
                          <a:rPr lang="zh-CN" altLang="en-US" sz="2400" i="1">
                            <a:latin typeface="Cambria Math" panose="02040503050406030204" pitchFamily="18" charset="0"/>
                          </a:rPr>
                          <m:t>𝜊</m:t>
                        </m:r>
                      </m:sup>
                    </m:sSup>
                  </m:oMath>
                </a14:m>
                <a:r>
                  <a:rPr lang="zh-CN" altLang="en-US" sz="2200" dirty="0">
                    <a:latin typeface="宋体" panose="02010600030101010101" pitchFamily="2" charset="-122"/>
                    <a:ea typeface="宋体" panose="02010600030101010101" pitchFamily="2" charset="-122"/>
                  </a:rPr>
                  <a:t>时的集电极效率。（忽略集电极饱和压降）</a:t>
                </a:r>
              </a:p>
              <a:p>
                <a:pPr marL="0" indent="0">
                  <a:buNone/>
                </a:pPr>
                <a:r>
                  <a:rPr lang="zh-CN" altLang="en-US" sz="2200" dirty="0">
                    <a:latin typeface="宋体" panose="02010600030101010101" pitchFamily="2" charset="-122"/>
                    <a:ea typeface="宋体" panose="02010600030101010101" pitchFamily="2" charset="-122"/>
                  </a:rPr>
                  <a:t>解：由图</a:t>
                </a:r>
                <a:r>
                  <a:rPr lang="en-US" altLang="zh-CN" sz="2200" dirty="0">
                    <a:latin typeface="宋体" panose="02010600030101010101" pitchFamily="2" charset="-122"/>
                    <a:ea typeface="宋体" panose="02010600030101010101" pitchFamily="2" charset="-122"/>
                  </a:rPr>
                  <a:t>4.4</a:t>
                </a:r>
                <a:r>
                  <a:rPr lang="zh-CN" altLang="en-US" sz="2200" dirty="0" smtClean="0">
                    <a:latin typeface="宋体" panose="02010600030101010101" pitchFamily="2" charset="-122"/>
                    <a:ea typeface="宋体" panose="02010600030101010101" pitchFamily="2" charset="-122"/>
                  </a:rPr>
                  <a:t>可知</a:t>
                </a:r>
                <a:endParaRPr lang="en-US" altLang="zh-CN" sz="2200" dirty="0" smtClean="0">
                  <a:latin typeface="宋体" panose="02010600030101010101" pitchFamily="2" charset="-122"/>
                  <a:ea typeface="宋体" panose="02010600030101010101" pitchFamily="2" charset="-122"/>
                </a:endParaRPr>
              </a:p>
              <a:p>
                <a:pPr marL="0" indent="0">
                  <a:buNone/>
                </a:pPr>
                <a:r>
                  <a:rPr lang="zh-CN" altLang="en-US" sz="2400" dirty="0" smtClean="0"/>
                  <a:t>     </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𝛼</m:t>
                        </m:r>
                      </m:e>
                      <m:sub>
                        <m:r>
                          <m:rPr>
                            <m:nor/>
                          </m:rPr>
                          <a:rPr lang="zh-CN" altLang="en-US" sz="2400" i="1">
                            <a:latin typeface="Cambria Math" panose="02040503050406030204" pitchFamily="18" charset="0"/>
                          </a:rPr>
                          <m:t>0</m:t>
                        </m:r>
                      </m:sub>
                    </m:sSub>
                    <m:r>
                      <a:rPr lang="zh-CN" altLang="en-US" sz="2400">
                        <a:latin typeface="Cambria Math" panose="02040503050406030204" pitchFamily="18" charset="0"/>
                      </a:rPr>
                      <m:t>(</m:t>
                    </m:r>
                    <m:sSup>
                      <m:sSupPr>
                        <m:ctrlPr>
                          <a:rPr lang="zh-CN" altLang="en-US" sz="2400" i="1">
                            <a:latin typeface="Cambria Math" panose="02040503050406030204" pitchFamily="18" charset="0"/>
                          </a:rPr>
                        </m:ctrlPr>
                      </m:sSupPr>
                      <m:e>
                        <m:r>
                          <m:rPr>
                            <m:nor/>
                          </m:rPr>
                          <a:rPr lang="zh-CN" altLang="en-US" sz="2400" i="1">
                            <a:latin typeface="Cambria Math" panose="02040503050406030204" pitchFamily="18" charset="0"/>
                          </a:rPr>
                          <m:t>60</m:t>
                        </m:r>
                      </m:e>
                      <m:sup>
                        <m:r>
                          <a:rPr lang="zh-CN" altLang="en-US" sz="2400" i="1">
                            <a:latin typeface="Cambria Math" panose="02040503050406030204" pitchFamily="18" charset="0"/>
                          </a:rPr>
                          <m:t>𝜊</m:t>
                        </m:r>
                      </m:sup>
                    </m:sSup>
                    <m:r>
                      <a:rPr lang="zh-CN" altLang="en-US" sz="2400">
                        <a:latin typeface="Cambria Math" panose="02040503050406030204" pitchFamily="18" charset="0"/>
                      </a:rPr>
                      <m:t>)=</m:t>
                    </m:r>
                    <m:r>
                      <m:rPr>
                        <m:nor/>
                      </m:rPr>
                      <a:rPr lang="zh-CN" altLang="en-US" sz="2400" i="1">
                        <a:latin typeface="Cambria Math" panose="02040503050406030204" pitchFamily="18" charset="0"/>
                      </a:rPr>
                      <m:t>0</m:t>
                    </m:r>
                    <m:r>
                      <a:rPr lang="zh-CN" altLang="en-US" sz="2400">
                        <a:latin typeface="Cambria Math" panose="02040503050406030204" pitchFamily="18" charset="0"/>
                      </a:rPr>
                      <m:t>.</m:t>
                    </m:r>
                    <m:r>
                      <m:rPr>
                        <m:nor/>
                      </m:rPr>
                      <a:rPr lang="zh-CN" altLang="en-US" sz="2400" i="1">
                        <a:latin typeface="Cambria Math" panose="02040503050406030204" pitchFamily="18" charset="0"/>
                      </a:rPr>
                      <m:t>22</m:t>
                    </m:r>
                  </m:oMath>
                </a14:m>
                <a:r>
                  <a:rPr lang="zh-CN" altLang="en-US" sz="2400" dirty="0" smtClean="0"/>
                  <a:t>，</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𝛼</m:t>
                        </m:r>
                      </m:e>
                      <m:sub>
                        <m:r>
                          <m:rPr>
                            <m:nor/>
                          </m:rPr>
                          <a:rPr lang="zh-CN" altLang="en-US" sz="2400" i="1">
                            <a:latin typeface="Cambria Math" panose="02040503050406030204" pitchFamily="18" charset="0"/>
                          </a:rPr>
                          <m:t>1</m:t>
                        </m:r>
                      </m:sub>
                    </m:sSub>
                    <m:r>
                      <a:rPr lang="zh-CN" altLang="en-US" sz="2400">
                        <a:latin typeface="Cambria Math" panose="02040503050406030204" pitchFamily="18" charset="0"/>
                      </a:rPr>
                      <m:t>(</m:t>
                    </m:r>
                    <m:sSup>
                      <m:sSupPr>
                        <m:ctrlPr>
                          <a:rPr lang="zh-CN" altLang="en-US" sz="2400" i="1">
                            <a:latin typeface="Cambria Math" panose="02040503050406030204" pitchFamily="18" charset="0"/>
                          </a:rPr>
                        </m:ctrlPr>
                      </m:sSupPr>
                      <m:e>
                        <m:r>
                          <m:rPr>
                            <m:nor/>
                          </m:rPr>
                          <a:rPr lang="zh-CN" altLang="en-US" sz="2400" i="1">
                            <a:latin typeface="Cambria Math" panose="02040503050406030204" pitchFamily="18" charset="0"/>
                          </a:rPr>
                          <m:t>180</m:t>
                        </m:r>
                      </m:e>
                      <m:sup>
                        <m:r>
                          <a:rPr lang="zh-CN" altLang="en-US" sz="2400" i="1">
                            <a:latin typeface="Cambria Math" panose="02040503050406030204" pitchFamily="18" charset="0"/>
                          </a:rPr>
                          <m:t>𝜊</m:t>
                        </m:r>
                      </m:sup>
                    </m:sSup>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𝛼</m:t>
                        </m:r>
                      </m:e>
                      <m:sub>
                        <m:r>
                          <m:rPr>
                            <m:nor/>
                          </m:rPr>
                          <a:rPr lang="zh-CN" altLang="en-US" sz="2400" i="1">
                            <a:latin typeface="Cambria Math" panose="02040503050406030204" pitchFamily="18" charset="0"/>
                          </a:rPr>
                          <m:t>1</m:t>
                        </m:r>
                      </m:sub>
                    </m:sSub>
                    <m:r>
                      <a:rPr lang="zh-CN" altLang="en-US" sz="2400">
                        <a:latin typeface="Cambria Math" panose="02040503050406030204" pitchFamily="18" charset="0"/>
                      </a:rPr>
                      <m:t>(</m:t>
                    </m:r>
                    <m:sSup>
                      <m:sSupPr>
                        <m:ctrlPr>
                          <a:rPr lang="zh-CN" altLang="en-US" sz="2400" i="1">
                            <a:latin typeface="Cambria Math" panose="02040503050406030204" pitchFamily="18" charset="0"/>
                          </a:rPr>
                        </m:ctrlPr>
                      </m:sSupPr>
                      <m:e>
                        <m:r>
                          <m:rPr>
                            <m:nor/>
                          </m:rPr>
                          <a:rPr lang="zh-CN" altLang="en-US" sz="2400" i="1">
                            <a:latin typeface="Cambria Math" panose="02040503050406030204" pitchFamily="18" charset="0"/>
                          </a:rPr>
                          <m:t>90</m:t>
                        </m:r>
                      </m:e>
                      <m:sup>
                        <m:r>
                          <a:rPr lang="zh-CN" altLang="en-US" sz="2400" i="1">
                            <a:latin typeface="Cambria Math" panose="02040503050406030204" pitchFamily="18" charset="0"/>
                          </a:rPr>
                          <m:t>𝜊</m:t>
                        </m:r>
                      </m:sup>
                    </m:sSup>
                    <m:r>
                      <a:rPr lang="zh-CN" altLang="en-US" sz="2400">
                        <a:latin typeface="Cambria Math" panose="02040503050406030204" pitchFamily="18" charset="0"/>
                      </a:rPr>
                      <m:t>)=</m:t>
                    </m:r>
                    <m:r>
                      <m:rPr>
                        <m:nor/>
                      </m:rPr>
                      <a:rPr lang="zh-CN" altLang="en-US" sz="2400" i="1">
                        <a:latin typeface="Cambria Math" panose="02040503050406030204" pitchFamily="18" charset="0"/>
                      </a:rPr>
                      <m:t>0</m:t>
                    </m:r>
                    <m:r>
                      <a:rPr lang="zh-CN" altLang="en-US" sz="2400">
                        <a:latin typeface="Cambria Math" panose="02040503050406030204" pitchFamily="18" charset="0"/>
                      </a:rPr>
                      <m:t>.</m:t>
                    </m:r>
                    <m:r>
                      <m:rPr>
                        <m:nor/>
                      </m:rPr>
                      <a:rPr lang="zh-CN" altLang="en-US" sz="2400" i="1">
                        <a:latin typeface="Cambria Math" panose="02040503050406030204" pitchFamily="18" charset="0"/>
                      </a:rPr>
                      <m:t>5</m:t>
                    </m:r>
                  </m:oMath>
                </a14:m>
                <a:r>
                  <a:rPr lang="zh-CN" altLang="en-US" sz="2400" dirty="0" smtClean="0"/>
                  <a:t>，</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𝛼</m:t>
                        </m:r>
                      </m:e>
                      <m:sub>
                        <m:r>
                          <m:rPr>
                            <m:nor/>
                          </m:rPr>
                          <a:rPr lang="zh-CN" altLang="en-US" sz="2400" i="1">
                            <a:latin typeface="Cambria Math" panose="02040503050406030204" pitchFamily="18" charset="0"/>
                          </a:rPr>
                          <m:t>1</m:t>
                        </m:r>
                      </m:sub>
                    </m:sSub>
                    <m:r>
                      <a:rPr lang="zh-CN" altLang="en-US" sz="2400">
                        <a:latin typeface="Cambria Math" panose="02040503050406030204" pitchFamily="18" charset="0"/>
                      </a:rPr>
                      <m:t>(</m:t>
                    </m:r>
                    <m:sSup>
                      <m:sSupPr>
                        <m:ctrlPr>
                          <a:rPr lang="zh-CN" altLang="en-US" sz="2400" i="1">
                            <a:latin typeface="Cambria Math" panose="02040503050406030204" pitchFamily="18" charset="0"/>
                          </a:rPr>
                        </m:ctrlPr>
                      </m:sSupPr>
                      <m:e>
                        <m:r>
                          <m:rPr>
                            <m:nor/>
                          </m:rPr>
                          <a:rPr lang="zh-CN" altLang="en-US" sz="2400" i="1">
                            <a:latin typeface="Cambria Math" panose="02040503050406030204" pitchFamily="18" charset="0"/>
                          </a:rPr>
                          <m:t>60</m:t>
                        </m:r>
                      </m:e>
                      <m:sup>
                        <m:r>
                          <a:rPr lang="zh-CN" altLang="en-US" sz="2400" i="1">
                            <a:latin typeface="Cambria Math" panose="02040503050406030204" pitchFamily="18" charset="0"/>
                          </a:rPr>
                          <m:t>𝜊</m:t>
                        </m:r>
                      </m:sup>
                    </m:sSup>
                    <m:r>
                      <a:rPr lang="zh-CN" altLang="en-US" sz="2400">
                        <a:latin typeface="Cambria Math" panose="02040503050406030204" pitchFamily="18" charset="0"/>
                      </a:rPr>
                      <m:t>)=</m:t>
                    </m:r>
                    <m:r>
                      <m:rPr>
                        <m:nor/>
                      </m:rPr>
                      <a:rPr lang="zh-CN" altLang="en-US" sz="2400" i="1">
                        <a:latin typeface="Cambria Math" panose="02040503050406030204" pitchFamily="18" charset="0"/>
                      </a:rPr>
                      <m:t>0</m:t>
                    </m:r>
                    <m:r>
                      <a:rPr lang="zh-CN" altLang="en-US" sz="2400">
                        <a:latin typeface="Cambria Math" panose="02040503050406030204" pitchFamily="18" charset="0"/>
                      </a:rPr>
                      <m:t>.</m:t>
                    </m:r>
                    <m:r>
                      <m:rPr>
                        <m:nor/>
                      </m:rPr>
                      <a:rPr lang="zh-CN" altLang="en-US" sz="2400" i="1">
                        <a:latin typeface="Cambria Math" panose="02040503050406030204" pitchFamily="18" charset="0"/>
                      </a:rPr>
                      <m:t>38</m:t>
                    </m:r>
                  </m:oMath>
                </a14:m>
                <a:endParaRPr lang="en-US" altLang="zh-CN" sz="2400" dirty="0" smtClean="0"/>
              </a:p>
              <a:p>
                <a:pPr marL="0" indent="0">
                  <a:buNone/>
                </a:pPr>
                <a:r>
                  <a:rPr lang="zh-CN" altLang="en-US" sz="2200" dirty="0" smtClean="0">
                    <a:latin typeface="宋体" panose="02010600030101010101" pitchFamily="2" charset="-122"/>
                    <a:ea typeface="宋体" panose="02010600030101010101" pitchFamily="2" charset="-122"/>
                  </a:rPr>
                  <a:t>   在</a:t>
                </a:r>
                <a14:m>
                  <m:oMath xmlns:m="http://schemas.openxmlformats.org/officeDocument/2006/math">
                    <m:r>
                      <a:rPr lang="zh-CN" altLang="en-US" sz="2400" i="1">
                        <a:latin typeface="Cambria Math" panose="02040503050406030204" pitchFamily="18" charset="0"/>
                      </a:rPr>
                      <m:t>𝜉</m:t>
                    </m:r>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m:rPr>
                                <m:sty m:val="p"/>
                              </m:rPr>
                              <a:rPr lang="zh-CN" altLang="en-US" sz="2400">
                                <a:latin typeface="Cambria Math" panose="02040503050406030204" pitchFamily="18" charset="0"/>
                              </a:rPr>
                              <m:t>cm</m:t>
                            </m:r>
                          </m:sub>
                        </m:sSub>
                      </m:num>
                      <m:den>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𝑉</m:t>
                            </m:r>
                          </m:e>
                          <m:sub>
                            <m:r>
                              <m:rPr>
                                <m:sty m:val="p"/>
                              </m:rPr>
                              <a:rPr lang="zh-CN" altLang="en-US" sz="2400">
                                <a:latin typeface="Cambria Math" panose="02040503050406030204" pitchFamily="18" charset="0"/>
                              </a:rPr>
                              <m:t>CC</m:t>
                            </m:r>
                          </m:sub>
                        </m:sSub>
                      </m:den>
                    </m:f>
                    <m:r>
                      <a:rPr lang="zh-CN" altLang="en-US" sz="2400">
                        <a:latin typeface="Cambria Math" panose="02040503050406030204" pitchFamily="18" charset="0"/>
                      </a:rPr>
                      <m:t>=</m:t>
                    </m:r>
                    <m:r>
                      <m:rPr>
                        <m:nor/>
                      </m:rPr>
                      <a:rPr lang="zh-CN" altLang="en-US" sz="2400" i="1">
                        <a:latin typeface="Cambria Math" panose="02040503050406030204" pitchFamily="18" charset="0"/>
                      </a:rPr>
                      <m:t>1</m:t>
                    </m:r>
                  </m:oMath>
                </a14:m>
                <a:r>
                  <a:rPr lang="zh-CN" altLang="en-US" sz="2200" dirty="0">
                    <a:latin typeface="宋体" panose="02010600030101010101" pitchFamily="2" charset="-122"/>
                    <a:ea typeface="宋体" panose="02010600030101010101" pitchFamily="2" charset="-122"/>
                  </a:rPr>
                  <a:t>时，</a:t>
                </a:r>
                <a14:m>
                  <m:oMath xmlns:m="http://schemas.openxmlformats.org/officeDocument/2006/math">
                    <m:sSub>
                      <m:sSubPr>
                        <m:ctrlPr>
                          <a:rPr lang="zh-CN" altLang="en-US" sz="2000" i="1">
                            <a:latin typeface="Cambria Math" panose="02040503050406030204" pitchFamily="18" charset="0"/>
                          </a:rPr>
                        </m:ctrlPr>
                      </m:sSubPr>
                      <m:e>
                        <m:r>
                          <a:rPr lang="zh-CN" altLang="en-US" sz="2000" i="1">
                            <a:latin typeface="Cambria Math" panose="02040503050406030204" pitchFamily="18" charset="0"/>
                          </a:rPr>
                          <m:t>𝑈</m:t>
                        </m:r>
                      </m:e>
                      <m:sub>
                        <m:r>
                          <m:rPr>
                            <m:sty m:val="p"/>
                          </m:rPr>
                          <a:rPr lang="zh-CN" altLang="en-US" sz="2000">
                            <a:latin typeface="Cambria Math" panose="02040503050406030204" pitchFamily="18" charset="0"/>
                          </a:rPr>
                          <m:t>cm</m:t>
                        </m:r>
                      </m:sub>
                    </m:sSub>
                    <m:r>
                      <a:rPr lang="zh-CN" altLang="en-US" sz="2000">
                        <a:latin typeface="Cambria Math" panose="02040503050406030204" pitchFamily="18" charset="0"/>
                      </a:rPr>
                      <m:t>=</m:t>
                    </m:r>
                    <m:sSub>
                      <m:sSubPr>
                        <m:ctrlPr>
                          <a:rPr lang="zh-CN" altLang="en-US" sz="2000" i="1">
                            <a:latin typeface="Cambria Math" panose="02040503050406030204" pitchFamily="18" charset="0"/>
                          </a:rPr>
                        </m:ctrlPr>
                      </m:sSubPr>
                      <m:e>
                        <m:r>
                          <a:rPr lang="zh-CN" altLang="en-US" sz="2000" i="1">
                            <a:latin typeface="Cambria Math" panose="02040503050406030204" pitchFamily="18" charset="0"/>
                          </a:rPr>
                          <m:t>𝑉</m:t>
                        </m:r>
                      </m:e>
                      <m:sub>
                        <m:r>
                          <m:rPr>
                            <m:sty m:val="p"/>
                          </m:rPr>
                          <a:rPr lang="zh-CN" altLang="en-US" sz="2000">
                            <a:latin typeface="Cambria Math" panose="02040503050406030204" pitchFamily="18" charset="0"/>
                          </a:rPr>
                          <m:t>CC</m:t>
                        </m:r>
                      </m:sub>
                    </m:sSub>
                    <m:r>
                      <a:rPr lang="zh-CN" altLang="en-US" sz="2000">
                        <a:latin typeface="Cambria Math" panose="02040503050406030204" pitchFamily="18" charset="0"/>
                      </a:rPr>
                      <m:t>=</m:t>
                    </m:r>
                    <m:r>
                      <m:rPr>
                        <m:nor/>
                      </m:rPr>
                      <a:rPr lang="zh-CN" altLang="en-US" sz="2000" i="1">
                        <a:latin typeface="Cambria Math" panose="02040503050406030204" pitchFamily="18" charset="0"/>
                      </a:rPr>
                      <m:t>12</m:t>
                    </m:r>
                    <m:r>
                      <m:rPr>
                        <m:nor/>
                      </m:rPr>
                      <a:rPr lang="zh-CN" altLang="en-US" sz="2000" i="1">
                        <a:latin typeface="Cambria Math" panose="02040503050406030204" pitchFamily="18" charset="0"/>
                      </a:rPr>
                      <m:t>V</m:t>
                    </m:r>
                  </m:oMath>
                </a14:m>
                <a:endParaRPr lang="en-US" altLang="zh-CN" sz="2400" dirty="0" smtClean="0"/>
              </a:p>
              <a:p>
                <a:pPr marL="0" indent="0">
                  <a:buNone/>
                </a:pPr>
                <a:r>
                  <a:rPr lang="zh-CN" altLang="en-US" sz="2200" dirty="0" smtClean="0">
                    <a:latin typeface="宋体" panose="02010600030101010101" pitchFamily="2" charset="-122"/>
                    <a:ea typeface="宋体" panose="02010600030101010101" pitchFamily="2" charset="-122"/>
                  </a:rPr>
                  <a:t>   在</a:t>
                </a:r>
                <a14:m>
                  <m:oMath xmlns:m="http://schemas.openxmlformats.org/officeDocument/2006/math">
                    <m:r>
                      <a:rPr lang="zh-CN" altLang="en-US" sz="2000" i="1">
                        <a:latin typeface="Cambria Math" panose="02040503050406030204" pitchFamily="18" charset="0"/>
                      </a:rPr>
                      <m:t>𝜃</m:t>
                    </m:r>
                    <m:r>
                      <a:rPr lang="zh-CN" altLang="en-US" sz="2000">
                        <a:latin typeface="Cambria Math" panose="02040503050406030204" pitchFamily="18" charset="0"/>
                      </a:rPr>
                      <m:t>=</m:t>
                    </m:r>
                    <m:sSup>
                      <m:sSupPr>
                        <m:ctrlPr>
                          <a:rPr lang="zh-CN" altLang="en-US" sz="2000" i="1">
                            <a:latin typeface="Cambria Math" panose="02040503050406030204" pitchFamily="18" charset="0"/>
                          </a:rPr>
                        </m:ctrlPr>
                      </m:sSupPr>
                      <m:e>
                        <m:r>
                          <a:rPr lang="en-US" altLang="zh-CN" sz="2000" b="0" i="0" smtClean="0">
                            <a:latin typeface="Cambria Math" panose="02040503050406030204" pitchFamily="18" charset="0"/>
                          </a:rPr>
                          <m:t>180</m:t>
                        </m:r>
                      </m:e>
                      <m:sup>
                        <m:r>
                          <a:rPr lang="zh-CN" altLang="en-US" sz="2000" i="1">
                            <a:latin typeface="Cambria Math" panose="02040503050406030204" pitchFamily="18" charset="0"/>
                          </a:rPr>
                          <m:t>𝜊</m:t>
                        </m:r>
                      </m:sup>
                    </m:sSup>
                    <m:r>
                      <a:rPr lang="zh-CN" altLang="en-US" sz="2000" i="1">
                        <a:latin typeface="Cambria Math" panose="02040503050406030204" pitchFamily="18" charset="0"/>
                      </a:rPr>
                      <m:t> </m:t>
                    </m:r>
                  </m:oMath>
                </a14:m>
                <a:r>
                  <a:rPr lang="zh-CN" altLang="en-US" sz="2200" dirty="0">
                    <a:latin typeface="宋体" panose="02010600030101010101" pitchFamily="2" charset="-122"/>
                    <a:ea typeface="宋体" panose="02010600030101010101" pitchFamily="2" charset="-122"/>
                  </a:rPr>
                  <a:t>（甲类工作状态）时，</a:t>
                </a:r>
                <a:r>
                  <a:rPr lang="zh-CN" altLang="en-US" sz="2200" dirty="0" smtClean="0">
                    <a:latin typeface="宋体" panose="02010600030101010101" pitchFamily="2" charset="-122"/>
                    <a:ea typeface="宋体" panose="02010600030101010101" pitchFamily="2" charset="-122"/>
                  </a:rPr>
                  <a:t>有</a:t>
                </a:r>
                <a:endParaRPr lang="en-US" altLang="zh-CN" sz="2200" dirty="0" smtClean="0">
                  <a:latin typeface="宋体" panose="02010600030101010101" pitchFamily="2" charset="-122"/>
                  <a:ea typeface="宋体" panose="02010600030101010101" pitchFamily="2" charset="-122"/>
                </a:endParaRPr>
              </a:p>
              <a:p>
                <a:pPr marL="0" indent="0">
                  <a:buNone/>
                </a:pPr>
                <a14:m>
                  <m:oMathPara xmlns:m="http://schemas.openxmlformats.org/officeDocument/2006/math">
                    <m:oMathParaPr>
                      <m:jc m:val="centerGroup"/>
                    </m:oMathParaPr>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𝐼</m:t>
                          </m:r>
                        </m:e>
                        <m:sub>
                          <m:r>
                            <m:rPr>
                              <m:nor/>
                            </m:rPr>
                            <a:rPr lang="zh-CN" altLang="en-US" sz="2400" i="1">
                              <a:latin typeface="Cambria Math" panose="02040503050406030204" pitchFamily="18" charset="0"/>
                            </a:rPr>
                            <m:t>c</m:t>
                          </m:r>
                          <m:r>
                            <m:rPr>
                              <m:nor/>
                            </m:rPr>
                            <a:rPr lang="zh-CN" altLang="en-US" sz="2400" i="1">
                              <a:latin typeface="Cambria Math" panose="02040503050406030204" pitchFamily="18" charset="0"/>
                            </a:rPr>
                            <m:t>1</m:t>
                          </m:r>
                          <m:r>
                            <m:rPr>
                              <m:nor/>
                            </m:rPr>
                            <a:rPr lang="zh-CN" altLang="en-US" sz="2400" i="1">
                              <a:latin typeface="Cambria Math" panose="02040503050406030204" pitchFamily="18" charset="0"/>
                            </a:rPr>
                            <m:t>m</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𝑖</m:t>
                          </m:r>
                        </m:e>
                        <m:sub>
                          <m:r>
                            <m:rPr>
                              <m:nor/>
                            </m:rPr>
                            <a:rPr lang="zh-CN" altLang="en-US" sz="2400" i="1">
                              <a:latin typeface="Cambria Math" panose="02040503050406030204" pitchFamily="18" charset="0"/>
                            </a:rPr>
                            <m:t>C</m:t>
                          </m:r>
                          <m:r>
                            <m:rPr>
                              <m:sty m:val="p"/>
                            </m:rPr>
                            <a:rPr lang="zh-CN" altLang="en-US" sz="2400">
                              <a:latin typeface="Cambria Math" panose="02040503050406030204" pitchFamily="18" charset="0"/>
                            </a:rPr>
                            <m:t>max</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𝛼</m:t>
                          </m:r>
                        </m:e>
                        <m:sub>
                          <m:r>
                            <m:rPr>
                              <m:nor/>
                            </m:rPr>
                            <a:rPr lang="zh-CN" altLang="en-US" sz="2400" i="1">
                              <a:latin typeface="Cambria Math" panose="02040503050406030204" pitchFamily="18" charset="0"/>
                            </a:rPr>
                            <m:t>1</m:t>
                          </m:r>
                        </m:sub>
                      </m:sSub>
                      <m:r>
                        <a:rPr lang="zh-CN" altLang="en-US" sz="2400">
                          <a:latin typeface="Cambria Math" panose="02040503050406030204" pitchFamily="18" charset="0"/>
                        </a:rPr>
                        <m:t>(</m:t>
                      </m:r>
                      <m:sSup>
                        <m:sSupPr>
                          <m:ctrlPr>
                            <a:rPr lang="zh-CN" altLang="en-US" sz="2400" i="1">
                              <a:latin typeface="Cambria Math" panose="02040503050406030204" pitchFamily="18" charset="0"/>
                            </a:rPr>
                          </m:ctrlPr>
                        </m:sSupPr>
                        <m:e>
                          <m:r>
                            <m:rPr>
                              <m:nor/>
                            </m:rPr>
                            <a:rPr lang="zh-CN" altLang="en-US" sz="2400" i="1">
                              <a:latin typeface="Cambria Math" panose="02040503050406030204" pitchFamily="18" charset="0"/>
                            </a:rPr>
                            <m:t>180</m:t>
                          </m:r>
                        </m:e>
                        <m:sup>
                          <m:r>
                            <a:rPr lang="zh-CN" altLang="en-US" sz="2400" i="1">
                              <a:latin typeface="Cambria Math" panose="02040503050406030204" pitchFamily="18" charset="0"/>
                            </a:rPr>
                            <m:t>𝜊</m:t>
                          </m:r>
                        </m:sup>
                      </m:sSup>
                      <m:r>
                        <a:rPr lang="zh-CN" altLang="en-US" sz="2400">
                          <a:latin typeface="Cambria Math" panose="02040503050406030204" pitchFamily="18" charset="0"/>
                        </a:rPr>
                        <m:t>)=</m:t>
                      </m:r>
                      <m:r>
                        <m:rPr>
                          <m:nor/>
                        </m:rPr>
                        <a:rPr lang="zh-CN" altLang="en-US" sz="2400" i="1">
                          <a:latin typeface="Cambria Math" panose="02040503050406030204" pitchFamily="18" charset="0"/>
                        </a:rPr>
                        <m:t>20</m:t>
                      </m:r>
                      <m:r>
                        <a:rPr lang="zh-CN" altLang="en-US" sz="2400">
                          <a:latin typeface="Cambria Math" panose="02040503050406030204" pitchFamily="18" charset="0"/>
                        </a:rPr>
                        <m:t>×</m:t>
                      </m:r>
                      <m:r>
                        <m:rPr>
                          <m:nor/>
                        </m:rPr>
                        <a:rPr lang="zh-CN" altLang="en-US" sz="2400" i="1">
                          <a:latin typeface="Cambria Math" panose="02040503050406030204" pitchFamily="18" charset="0"/>
                        </a:rPr>
                        <m:t>0</m:t>
                      </m:r>
                      <m:r>
                        <a:rPr lang="zh-CN" altLang="en-US" sz="2400">
                          <a:latin typeface="Cambria Math" panose="02040503050406030204" pitchFamily="18" charset="0"/>
                        </a:rPr>
                        <m:t>.</m:t>
                      </m:r>
                      <m:r>
                        <m:rPr>
                          <m:nor/>
                        </m:rPr>
                        <a:rPr lang="zh-CN" altLang="en-US" sz="2400" i="1">
                          <a:latin typeface="Cambria Math" panose="02040503050406030204" pitchFamily="18" charset="0"/>
                        </a:rPr>
                        <m:t>5</m:t>
                      </m:r>
                      <m:r>
                        <a:rPr lang="zh-CN" altLang="en-US" sz="2400">
                          <a:latin typeface="Cambria Math" panose="02040503050406030204" pitchFamily="18" charset="0"/>
                        </a:rPr>
                        <m:t>=</m:t>
                      </m:r>
                      <m:r>
                        <m:rPr>
                          <m:nor/>
                        </m:rPr>
                        <a:rPr lang="zh-CN" altLang="en-US" sz="2400" i="1">
                          <a:latin typeface="Cambria Math" panose="02040503050406030204" pitchFamily="18" charset="0"/>
                        </a:rPr>
                        <m:t>10</m:t>
                      </m:r>
                      <m:r>
                        <m:rPr>
                          <m:nor/>
                        </m:rPr>
                        <a:rPr lang="zh-CN" altLang="en-US" sz="2400" i="1">
                          <a:latin typeface="Cambria Math" panose="02040503050406030204" pitchFamily="18" charset="0"/>
                        </a:rPr>
                        <m:t>mA</m:t>
                      </m:r>
                    </m:oMath>
                  </m:oMathPara>
                </a14:m>
                <a:endParaRPr lang="en-US" altLang="zh-CN" sz="2400" dirty="0" smtClean="0"/>
              </a:p>
              <a:p>
                <a:pPr marL="0" indent="0">
                  <a:buNone/>
                </a:pPr>
                <a14:m>
                  <m:oMathPara xmlns:m="http://schemas.openxmlformats.org/officeDocument/2006/math">
                    <m:oMathParaPr>
                      <m:jc m:val="centerGroup"/>
                    </m:oMathParaPr>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𝑃</m:t>
                          </m:r>
                        </m:e>
                        <m:sub>
                          <m:r>
                            <m:rPr>
                              <m:nor/>
                            </m:rPr>
                            <a:rPr lang="zh-CN" altLang="en-US" sz="2400" i="1">
                              <a:latin typeface="Cambria Math" panose="02040503050406030204" pitchFamily="18" charset="0"/>
                            </a:rPr>
                            <m:t>0</m:t>
                          </m:r>
                        </m:sub>
                      </m:sSub>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r>
                            <m:rPr>
                              <m:nor/>
                            </m:rPr>
                            <a:rPr lang="zh-CN" altLang="en-US" sz="2400" i="1">
                              <a:latin typeface="Cambria Math" panose="02040503050406030204" pitchFamily="18" charset="0"/>
                            </a:rPr>
                            <m:t>1</m:t>
                          </m:r>
                        </m:num>
                        <m:den>
                          <m:r>
                            <m:rPr>
                              <m:nor/>
                            </m:rPr>
                            <a:rPr lang="zh-CN" altLang="en-US" sz="2400" i="1">
                              <a:latin typeface="Cambria Math" panose="02040503050406030204" pitchFamily="18" charset="0"/>
                            </a:rPr>
                            <m:t>2</m:t>
                          </m:r>
                        </m:den>
                      </m:f>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𝐼</m:t>
                          </m:r>
                        </m:e>
                        <m:sub>
                          <m:r>
                            <m:rPr>
                              <m:nor/>
                            </m:rPr>
                            <a:rPr lang="zh-CN" altLang="en-US" sz="2400" i="1">
                              <a:latin typeface="Cambria Math" panose="02040503050406030204" pitchFamily="18" charset="0"/>
                            </a:rPr>
                            <m:t>c</m:t>
                          </m:r>
                          <m:r>
                            <m:rPr>
                              <m:nor/>
                            </m:rPr>
                            <a:rPr lang="zh-CN" altLang="en-US" sz="2400" i="1">
                              <a:latin typeface="Cambria Math" panose="02040503050406030204" pitchFamily="18" charset="0"/>
                            </a:rPr>
                            <m:t>1</m:t>
                          </m:r>
                          <m:r>
                            <m:rPr>
                              <m:nor/>
                            </m:rPr>
                            <a:rPr lang="zh-CN" altLang="en-US" sz="2400" i="1">
                              <a:latin typeface="Cambria Math" panose="02040503050406030204" pitchFamily="18" charset="0"/>
                            </a:rPr>
                            <m:t>m</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m:rPr>
                              <m:nor/>
                            </m:rPr>
                            <a:rPr lang="zh-CN" altLang="en-US" sz="2400" i="1">
                              <a:latin typeface="Cambria Math" panose="02040503050406030204" pitchFamily="18" charset="0"/>
                            </a:rPr>
                            <m:t>cm</m:t>
                          </m:r>
                        </m:sub>
                      </m:sSub>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r>
                            <m:rPr>
                              <m:nor/>
                            </m:rPr>
                            <a:rPr lang="zh-CN" altLang="en-US" sz="2400" i="1">
                              <a:latin typeface="Cambria Math" panose="02040503050406030204" pitchFamily="18" charset="0"/>
                            </a:rPr>
                            <m:t>1</m:t>
                          </m:r>
                        </m:num>
                        <m:den>
                          <m:r>
                            <m:rPr>
                              <m:nor/>
                            </m:rPr>
                            <a:rPr lang="zh-CN" altLang="en-US" sz="2400" i="1">
                              <a:latin typeface="Cambria Math" panose="02040503050406030204" pitchFamily="18" charset="0"/>
                            </a:rPr>
                            <m:t>2</m:t>
                          </m:r>
                        </m:den>
                      </m:f>
                      <m:r>
                        <a:rPr lang="zh-CN" altLang="en-US" sz="2400">
                          <a:latin typeface="Cambria Math" panose="02040503050406030204" pitchFamily="18" charset="0"/>
                        </a:rPr>
                        <m:t>×</m:t>
                      </m:r>
                      <m:r>
                        <m:rPr>
                          <m:nor/>
                        </m:rPr>
                        <a:rPr lang="zh-CN" altLang="en-US" sz="2400" i="1">
                          <a:latin typeface="Cambria Math" panose="02040503050406030204" pitchFamily="18" charset="0"/>
                        </a:rPr>
                        <m:t>10</m:t>
                      </m:r>
                      <m:r>
                        <a:rPr lang="zh-CN" altLang="en-US" sz="2400">
                          <a:latin typeface="Cambria Math" panose="02040503050406030204" pitchFamily="18" charset="0"/>
                        </a:rPr>
                        <m:t>×</m:t>
                      </m:r>
                      <m:r>
                        <m:rPr>
                          <m:nor/>
                        </m:rPr>
                        <a:rPr lang="zh-CN" altLang="en-US" sz="2400" i="1">
                          <a:latin typeface="Cambria Math" panose="02040503050406030204" pitchFamily="18" charset="0"/>
                        </a:rPr>
                        <m:t>12</m:t>
                      </m:r>
                      <m:r>
                        <a:rPr lang="zh-CN" altLang="en-US" sz="2400">
                          <a:latin typeface="Cambria Math" panose="02040503050406030204" pitchFamily="18" charset="0"/>
                        </a:rPr>
                        <m:t>=</m:t>
                      </m:r>
                      <m:r>
                        <m:rPr>
                          <m:nor/>
                        </m:rPr>
                        <a:rPr lang="zh-CN" altLang="en-US" sz="2400" i="1">
                          <a:latin typeface="Cambria Math" panose="02040503050406030204" pitchFamily="18" charset="0"/>
                        </a:rPr>
                        <m:t>60</m:t>
                      </m:r>
                      <m:r>
                        <m:rPr>
                          <m:nor/>
                        </m:rPr>
                        <a:rPr lang="zh-CN" altLang="en-US" sz="2400" i="1">
                          <a:latin typeface="Cambria Math" panose="02040503050406030204" pitchFamily="18" charset="0"/>
                        </a:rPr>
                        <m:t>mW</m:t>
                      </m:r>
                    </m:oMath>
                  </m:oMathPara>
                </a14:m>
                <a:endParaRPr lang="zh-CN" altLang="en-US" sz="2400" dirty="0"/>
              </a:p>
              <a:p>
                <a:pPr marL="0" indent="0">
                  <a:buNone/>
                </a:pPr>
                <a14:m>
                  <m:oMathPara xmlns:m="http://schemas.openxmlformats.org/officeDocument/2006/math">
                    <m:oMathParaPr>
                      <m:jc m:val="centerGroup"/>
                    </m:oMathParaPr>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𝑉</m:t>
                          </m:r>
                        </m:e>
                        <m:sub>
                          <m:r>
                            <a:rPr lang="zh-CN" altLang="en-US" sz="2400" i="1">
                              <a:latin typeface="Cambria Math" panose="02040503050406030204" pitchFamily="18" charset="0"/>
                            </a:rPr>
                            <m:t>𝐵𝐵</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d>
                            <m:dPr>
                              <m:begChr m:val=""/>
                              <m:ctrlPr>
                                <a:rPr lang="zh-CN" altLang="en-US" sz="2400" i="1">
                                  <a:latin typeface="Cambria Math" panose="02040503050406030204" pitchFamily="18" charset="0"/>
                                </a:rPr>
                              </m:ctrlPr>
                            </m:dPr>
                            <m:e>
                              <m:r>
                                <a:rPr lang="zh-CN" altLang="en-US" sz="2400" i="1">
                                  <a:latin typeface="Cambria Math" panose="02040503050406030204" pitchFamily="18" charset="0"/>
                                </a:rPr>
                                <m:t>𝐵𝐸</m:t>
                              </m:r>
                              <m:r>
                                <a:rPr lang="zh-CN" altLang="en-US" sz="2400">
                                  <a:latin typeface="Cambria Math" panose="02040503050406030204" pitchFamily="18" charset="0"/>
                                </a:rPr>
                                <m:t>(</m:t>
                              </m:r>
                              <m:r>
                                <a:rPr lang="zh-CN" altLang="en-US" sz="2400" i="1">
                                  <a:latin typeface="Cambria Math" panose="02040503050406030204" pitchFamily="18" charset="0"/>
                                </a:rPr>
                                <m:t>𝑜𝑛</m:t>
                              </m:r>
                            </m:e>
                          </m:d>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𝑖𝑚</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d>
                            <m:dPr>
                              <m:begChr m:val=""/>
                              <m:ctrlPr>
                                <a:rPr lang="zh-CN" altLang="en-US" sz="2400" i="1">
                                  <a:latin typeface="Cambria Math" panose="02040503050406030204" pitchFamily="18" charset="0"/>
                                </a:rPr>
                              </m:ctrlPr>
                            </m:dPr>
                            <m:e>
                              <m:r>
                                <a:rPr lang="zh-CN" altLang="en-US" sz="2400" i="1">
                                  <a:latin typeface="Cambria Math" panose="02040503050406030204" pitchFamily="18" charset="0"/>
                                </a:rPr>
                                <m:t>𝐵𝐸</m:t>
                              </m:r>
                              <m:r>
                                <a:rPr lang="zh-CN" altLang="en-US" sz="2400">
                                  <a:latin typeface="Cambria Math" panose="02040503050406030204" pitchFamily="18" charset="0"/>
                                </a:rPr>
                                <m:t>(</m:t>
                              </m:r>
                              <m:r>
                                <a:rPr lang="zh-CN" altLang="en-US" sz="2400" i="1">
                                  <a:latin typeface="Cambria Math" panose="02040503050406030204" pitchFamily="18" charset="0"/>
                                </a:rPr>
                                <m:t>𝑜𝑛</m:t>
                              </m:r>
                            </m:e>
                          </m:d>
                        </m:sub>
                      </m:sSub>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𝑖</m:t>
                              </m:r>
                            </m:e>
                            <m:sub>
                              <m:r>
                                <a:rPr lang="zh-CN" altLang="en-US" sz="2400" i="1">
                                  <a:latin typeface="Cambria Math" panose="02040503050406030204" pitchFamily="18" charset="0"/>
                                </a:rPr>
                                <m:t>𝑐</m:t>
                              </m:r>
                              <m:r>
                                <m:rPr>
                                  <m:sty m:val="p"/>
                                </m:rPr>
                                <a:rPr lang="zh-CN" altLang="en-US" sz="2400">
                                  <a:latin typeface="Cambria Math" panose="02040503050406030204" pitchFamily="18" charset="0"/>
                                </a:rPr>
                                <m:t>max</m:t>
                              </m:r>
                            </m:sub>
                          </m:sSub>
                        </m:num>
                        <m:den>
                          <m:d>
                            <m:dPr>
                              <m:begChr m:val=""/>
                              <m:ctrlPr>
                                <a:rPr lang="zh-CN" altLang="en-US" sz="2400" i="1">
                                  <a:latin typeface="Cambria Math" panose="02040503050406030204" pitchFamily="18" charset="0"/>
                                </a:rPr>
                              </m:ctrlPr>
                            </m:dP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𝑔</m:t>
                                  </m:r>
                                </m:e>
                                <m:sub>
                                  <m:r>
                                    <a:rPr lang="zh-CN" altLang="en-US" sz="2400" i="1">
                                      <a:latin typeface="Cambria Math" panose="02040503050406030204" pitchFamily="18" charset="0"/>
                                    </a:rPr>
                                    <m:t>𝑐</m:t>
                                  </m:r>
                                </m:sub>
                              </m:sSub>
                              <m:r>
                                <a:rPr lang="zh-CN" altLang="en-US" sz="2400">
                                  <a:latin typeface="Cambria Math" panose="02040503050406030204" pitchFamily="18" charset="0"/>
                                </a:rPr>
                                <m:t>(1−</m:t>
                              </m:r>
                              <m:r>
                                <m:rPr>
                                  <m:sty m:val="p"/>
                                </m:rPr>
                                <a:rPr lang="zh-CN" altLang="en-US" sz="2400">
                                  <a:latin typeface="Cambria Math" panose="02040503050406030204" pitchFamily="18" charset="0"/>
                                </a:rPr>
                                <m:t>cos</m:t>
                              </m:r>
                              <m:r>
                                <a:rPr lang="zh-CN" altLang="en-US" sz="2400" i="1">
                                  <a:latin typeface="Cambria Math" panose="02040503050406030204" pitchFamily="18" charset="0"/>
                                </a:rPr>
                                <m:t>𝜃</m:t>
                              </m:r>
                            </m:e>
                          </m:d>
                        </m:den>
                      </m:f>
                      <m:r>
                        <a:rPr lang="zh-CN" altLang="en-US" sz="2400">
                          <a:latin typeface="Cambria Math" panose="02040503050406030204" pitchFamily="18" charset="0"/>
                        </a:rPr>
                        <m:t>=0.6+</m:t>
                      </m:r>
                      <m:f>
                        <m:fPr>
                          <m:ctrlPr>
                            <a:rPr lang="zh-CN" altLang="en-US" sz="2400" i="1">
                              <a:latin typeface="Cambria Math" panose="02040503050406030204" pitchFamily="18" charset="0"/>
                            </a:rPr>
                          </m:ctrlPr>
                        </m:fPr>
                        <m:num>
                          <m:r>
                            <a:rPr lang="zh-CN" altLang="en-US" sz="2400">
                              <a:latin typeface="Cambria Math" panose="02040503050406030204" pitchFamily="18" charset="0"/>
                            </a:rPr>
                            <m:t>20</m:t>
                          </m:r>
                        </m:num>
                        <m:den>
                          <m:r>
                            <a:rPr lang="zh-CN" altLang="en-US" sz="2400">
                              <a:latin typeface="Cambria Math" panose="02040503050406030204" pitchFamily="18" charset="0"/>
                            </a:rPr>
                            <m:t>10×2</m:t>
                          </m:r>
                        </m:den>
                      </m:f>
                      <m:r>
                        <a:rPr lang="zh-CN" altLang="en-US" sz="2400">
                          <a:latin typeface="Cambria Math" panose="02040503050406030204" pitchFamily="18" charset="0"/>
                        </a:rPr>
                        <m:t>=1.6</m:t>
                      </m:r>
                      <m:r>
                        <a:rPr lang="zh-CN" altLang="en-US" sz="2400" i="1">
                          <a:latin typeface="Cambria Math" panose="02040503050406030204" pitchFamily="18" charset="0"/>
                        </a:rPr>
                        <m:t>𝑉</m:t>
                      </m:r>
                    </m:oMath>
                  </m:oMathPara>
                </a14:m>
                <a:endParaRPr lang="zh-CN" altLang="en-US" sz="2400" dirty="0"/>
              </a:p>
              <a:p>
                <a:pPr marL="0" indent="0">
                  <a:buNone/>
                </a:pPr>
                <a:endParaRPr lang="zh-CN" altLang="en-US" sz="2400" dirty="0"/>
              </a:p>
              <a:p>
                <a:pPr marL="0" indent="0">
                  <a:buNone/>
                </a:pPr>
                <a:endParaRPr lang="zh-CN" altLang="en-US" sz="2200" dirty="0">
                  <a:latin typeface="宋体" panose="02010600030101010101" pitchFamily="2" charset="-122"/>
                  <a:ea typeface="宋体" panose="02010600030101010101" pitchFamily="2" charset="-122"/>
                </a:endParaRPr>
              </a:p>
              <a:p>
                <a:pPr marL="0" indent="0">
                  <a:buNone/>
                </a:pPr>
                <a:endParaRPr lang="zh-CN" altLang="en-US" sz="2200" dirty="0">
                  <a:latin typeface="宋体" panose="02010600030101010101" pitchFamily="2" charset="-122"/>
                  <a:ea typeface="宋体" panose="02010600030101010101" pitchFamily="2" charset="-122"/>
                </a:endParaRPr>
              </a:p>
              <a:p>
                <a:pPr marL="0" indent="0">
                  <a:buNone/>
                </a:pPr>
                <a:endParaRPr lang="zh-CN" altLang="en-US" sz="2400" dirty="0"/>
              </a:p>
              <a:p>
                <a:pPr marL="0" indent="0">
                  <a:buNone/>
                </a:pPr>
                <a:endParaRPr lang="zh-CN" altLang="en-US" sz="2400" dirty="0"/>
              </a:p>
              <a:p>
                <a:pPr marL="0" indent="0">
                  <a:buNone/>
                </a:pPr>
                <a:endParaRPr lang="zh-CN" altLang="en-US" sz="2200" dirty="0">
                  <a:latin typeface="宋体" panose="02010600030101010101" pitchFamily="2" charset="-122"/>
                  <a:ea typeface="宋体" panose="02010600030101010101" pitchFamily="2" charset="-122"/>
                </a:endParaRPr>
              </a:p>
              <a:p>
                <a:pPr marL="0" indent="0" algn="just">
                  <a:buNone/>
                </a:pPr>
                <a:endParaRPr lang="en-US" altLang="zh-CN" sz="2400" dirty="0">
                  <a:latin typeface="宋体" panose="02010600030101010101" pitchFamily="2" charset="-122"/>
                  <a:ea typeface="宋体" panose="02010600030101010101" pitchFamily="2" charset="-122"/>
                </a:endParaRPr>
              </a:p>
            </p:txBody>
          </p:sp>
        </mc:Choice>
        <mc:Fallback>
          <p:sp>
            <p:nvSpPr>
              <p:cNvPr id="4" name="内容占位符 2"/>
              <p:cNvSpPr>
                <a:spLocks noGrp="1" noRot="1" noChangeAspect="1" noMove="1" noResize="1" noEditPoints="1" noAdjustHandles="1" noChangeArrowheads="1" noChangeShapeType="1" noTextEdit="1"/>
              </p:cNvSpPr>
              <p:nvPr>
                <p:ph idx="1"/>
              </p:nvPr>
            </p:nvSpPr>
            <p:spPr>
              <a:xfrm>
                <a:off x="149299" y="412124"/>
                <a:ext cx="9909101" cy="5370489"/>
              </a:xfrm>
              <a:blipFill rotWithShape="0">
                <a:blip r:embed="rId2"/>
                <a:stretch>
                  <a:fillRect l="-800" t="-11237"/>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04306791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内容占位符 2"/>
              <p:cNvSpPr>
                <a:spLocks noGrp="1"/>
              </p:cNvSpPr>
              <p:nvPr>
                <p:ph idx="1"/>
              </p:nvPr>
            </p:nvSpPr>
            <p:spPr>
              <a:xfrm>
                <a:off x="857638" y="399245"/>
                <a:ext cx="7771207" cy="6027313"/>
              </a:xfrm>
            </p:spPr>
            <p:txBody>
              <a:bodyPr>
                <a:normAutofit fontScale="92500"/>
              </a:bodyPr>
              <a:lstStyle/>
              <a:p>
                <a:pPr marL="0" indent="0">
                  <a:buNone/>
                </a:pPr>
                <a:r>
                  <a:rPr lang="zh-CN" altLang="en-US" sz="2200" dirty="0" smtClean="0">
                    <a:latin typeface="宋体" panose="02010600030101010101" pitchFamily="2" charset="-122"/>
                    <a:ea typeface="宋体" panose="02010600030101010101" pitchFamily="2" charset="-122"/>
                  </a:rPr>
                  <a:t>在</a:t>
                </a:r>
                <a14:m>
                  <m:oMath xmlns:m="http://schemas.openxmlformats.org/officeDocument/2006/math">
                    <m:r>
                      <a:rPr lang="zh-CN" altLang="en-US" sz="2000" i="1">
                        <a:latin typeface="Cambria Math" panose="02040503050406030204" pitchFamily="18" charset="0"/>
                      </a:rPr>
                      <m:t>𝜃</m:t>
                    </m:r>
                    <m:r>
                      <a:rPr lang="zh-CN" altLang="en-US" sz="2000">
                        <a:latin typeface="Cambria Math" panose="02040503050406030204" pitchFamily="18" charset="0"/>
                      </a:rPr>
                      <m:t>=</m:t>
                    </m:r>
                    <m:sSup>
                      <m:sSupPr>
                        <m:ctrlPr>
                          <a:rPr lang="zh-CN" altLang="en-US" sz="2000" i="1">
                            <a:latin typeface="Cambria Math" panose="02040503050406030204" pitchFamily="18" charset="0"/>
                          </a:rPr>
                        </m:ctrlPr>
                      </m:sSupPr>
                      <m:e>
                        <m:r>
                          <a:rPr lang="en-US" altLang="zh-CN" sz="2000" b="0" i="0" smtClean="0">
                            <a:latin typeface="Cambria Math" panose="02040503050406030204" pitchFamily="18" charset="0"/>
                          </a:rPr>
                          <m:t>90</m:t>
                        </m:r>
                      </m:e>
                      <m:sup>
                        <m:r>
                          <a:rPr lang="zh-CN" altLang="en-US" sz="2000" i="1">
                            <a:latin typeface="Cambria Math" panose="02040503050406030204" pitchFamily="18" charset="0"/>
                          </a:rPr>
                          <m:t>𝜊</m:t>
                        </m:r>
                      </m:sup>
                    </m:sSup>
                    <m:r>
                      <a:rPr lang="zh-CN" altLang="en-US" sz="2000" i="1">
                        <a:latin typeface="Cambria Math" panose="02040503050406030204" pitchFamily="18" charset="0"/>
                      </a:rPr>
                      <m:t> </m:t>
                    </m:r>
                  </m:oMath>
                </a14:m>
                <a:r>
                  <a:rPr lang="zh-CN" altLang="en-US" sz="2200" dirty="0">
                    <a:latin typeface="宋体" panose="02010600030101010101" pitchFamily="2" charset="-122"/>
                    <a:ea typeface="宋体" panose="02010600030101010101" pitchFamily="2" charset="-122"/>
                  </a:rPr>
                  <a:t>（甲类工作状态）时，</a:t>
                </a:r>
                <a:r>
                  <a:rPr lang="zh-CN" altLang="en-US" sz="2200" dirty="0" smtClean="0">
                    <a:latin typeface="宋体" panose="02010600030101010101" pitchFamily="2" charset="-122"/>
                    <a:ea typeface="宋体" panose="02010600030101010101" pitchFamily="2" charset="-122"/>
                  </a:rPr>
                  <a:t>有</a:t>
                </a:r>
                <a:endParaRPr lang="en-US" altLang="zh-CN" sz="2200" dirty="0" smtClean="0">
                  <a:latin typeface="宋体" panose="02010600030101010101" pitchFamily="2" charset="-122"/>
                  <a:ea typeface="宋体" panose="02010600030101010101" pitchFamily="2" charset="-122"/>
                </a:endParaRPr>
              </a:p>
              <a:p>
                <a:pPr marL="0" indent="0">
                  <a:buNone/>
                </a:pPr>
                <a14:m>
                  <m:oMathPara xmlns:m="http://schemas.openxmlformats.org/officeDocument/2006/math">
                    <m:oMathParaPr>
                      <m:jc m:val="centerGroup"/>
                    </m:oMathParaPr>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𝐼</m:t>
                          </m:r>
                        </m:e>
                        <m:sub>
                          <m:r>
                            <m:rPr>
                              <m:nor/>
                            </m:rPr>
                            <a:rPr lang="zh-CN" altLang="en-US" sz="2400" i="1">
                              <a:latin typeface="Cambria Math" panose="02040503050406030204" pitchFamily="18" charset="0"/>
                            </a:rPr>
                            <m:t>c</m:t>
                          </m:r>
                          <m:r>
                            <m:rPr>
                              <m:nor/>
                            </m:rPr>
                            <a:rPr lang="zh-CN" altLang="en-US" sz="2400" i="1">
                              <a:latin typeface="Cambria Math" panose="02040503050406030204" pitchFamily="18" charset="0"/>
                            </a:rPr>
                            <m:t>1</m:t>
                          </m:r>
                          <m:r>
                            <m:rPr>
                              <m:nor/>
                            </m:rPr>
                            <a:rPr lang="zh-CN" altLang="en-US" sz="2400" i="1">
                              <a:latin typeface="Cambria Math" panose="02040503050406030204" pitchFamily="18" charset="0"/>
                            </a:rPr>
                            <m:t>m</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𝑖</m:t>
                          </m:r>
                        </m:e>
                        <m:sub>
                          <m:r>
                            <m:rPr>
                              <m:nor/>
                            </m:rPr>
                            <a:rPr lang="zh-CN" altLang="en-US" sz="2400" i="1">
                              <a:latin typeface="Cambria Math" panose="02040503050406030204" pitchFamily="18" charset="0"/>
                            </a:rPr>
                            <m:t>C</m:t>
                          </m:r>
                          <m:r>
                            <m:rPr>
                              <m:sty m:val="p"/>
                            </m:rPr>
                            <a:rPr lang="zh-CN" altLang="en-US" sz="2400">
                              <a:latin typeface="Cambria Math" panose="02040503050406030204" pitchFamily="18" charset="0"/>
                            </a:rPr>
                            <m:t>max</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𝛼</m:t>
                          </m:r>
                        </m:e>
                        <m:sub>
                          <m:r>
                            <m:rPr>
                              <m:nor/>
                            </m:rPr>
                            <a:rPr lang="zh-CN" altLang="en-US" sz="2400" i="1">
                              <a:latin typeface="Cambria Math" panose="02040503050406030204" pitchFamily="18" charset="0"/>
                            </a:rPr>
                            <m:t>1</m:t>
                          </m:r>
                        </m:sub>
                      </m:sSub>
                      <m:r>
                        <a:rPr lang="zh-CN" altLang="en-US" sz="2400">
                          <a:latin typeface="Cambria Math" panose="02040503050406030204" pitchFamily="18" charset="0"/>
                        </a:rPr>
                        <m:t>(</m:t>
                      </m:r>
                      <m:sSup>
                        <m:sSupPr>
                          <m:ctrlPr>
                            <a:rPr lang="zh-CN" altLang="en-US" sz="2400" i="1">
                              <a:latin typeface="Cambria Math" panose="02040503050406030204" pitchFamily="18" charset="0"/>
                            </a:rPr>
                          </m:ctrlPr>
                        </m:sSupPr>
                        <m:e>
                          <m:r>
                            <m:rPr>
                              <m:nor/>
                            </m:rPr>
                            <a:rPr lang="zh-CN" altLang="en-US" sz="2400" i="1">
                              <a:latin typeface="Cambria Math" panose="02040503050406030204" pitchFamily="18" charset="0"/>
                            </a:rPr>
                            <m:t>90</m:t>
                          </m:r>
                        </m:e>
                        <m:sup>
                          <m:r>
                            <a:rPr lang="zh-CN" altLang="en-US" sz="2400" i="1">
                              <a:latin typeface="Cambria Math" panose="02040503050406030204" pitchFamily="18" charset="0"/>
                            </a:rPr>
                            <m:t>𝜊</m:t>
                          </m:r>
                        </m:sup>
                      </m:sSup>
                      <m:r>
                        <a:rPr lang="zh-CN" altLang="en-US" sz="2400">
                          <a:latin typeface="Cambria Math" panose="02040503050406030204" pitchFamily="18" charset="0"/>
                        </a:rPr>
                        <m:t>)=</m:t>
                      </m:r>
                      <m:r>
                        <m:rPr>
                          <m:nor/>
                        </m:rPr>
                        <a:rPr lang="zh-CN" altLang="en-US" sz="2400" i="1">
                          <a:latin typeface="Cambria Math" panose="02040503050406030204" pitchFamily="18" charset="0"/>
                        </a:rPr>
                        <m:t>20</m:t>
                      </m:r>
                      <m:r>
                        <a:rPr lang="zh-CN" altLang="en-US" sz="2400">
                          <a:latin typeface="Cambria Math" panose="02040503050406030204" pitchFamily="18" charset="0"/>
                        </a:rPr>
                        <m:t>×</m:t>
                      </m:r>
                      <m:r>
                        <m:rPr>
                          <m:nor/>
                        </m:rPr>
                        <a:rPr lang="zh-CN" altLang="en-US" sz="2400" i="1">
                          <a:latin typeface="Cambria Math" panose="02040503050406030204" pitchFamily="18" charset="0"/>
                        </a:rPr>
                        <m:t>0</m:t>
                      </m:r>
                      <m:r>
                        <a:rPr lang="zh-CN" altLang="en-US" sz="2400">
                          <a:latin typeface="Cambria Math" panose="02040503050406030204" pitchFamily="18" charset="0"/>
                        </a:rPr>
                        <m:t>.</m:t>
                      </m:r>
                      <m:r>
                        <m:rPr>
                          <m:nor/>
                        </m:rPr>
                        <a:rPr lang="zh-CN" altLang="en-US" sz="2400" i="1">
                          <a:latin typeface="Cambria Math" panose="02040503050406030204" pitchFamily="18" charset="0"/>
                        </a:rPr>
                        <m:t>5</m:t>
                      </m:r>
                      <m:r>
                        <a:rPr lang="zh-CN" altLang="en-US" sz="2400">
                          <a:latin typeface="Cambria Math" panose="02040503050406030204" pitchFamily="18" charset="0"/>
                        </a:rPr>
                        <m:t>=</m:t>
                      </m:r>
                      <m:r>
                        <m:rPr>
                          <m:nor/>
                        </m:rPr>
                        <a:rPr lang="zh-CN" altLang="en-US" sz="2400" i="1">
                          <a:latin typeface="Cambria Math" panose="02040503050406030204" pitchFamily="18" charset="0"/>
                        </a:rPr>
                        <m:t>10</m:t>
                      </m:r>
                      <m:r>
                        <m:rPr>
                          <m:nor/>
                        </m:rPr>
                        <a:rPr lang="zh-CN" altLang="en-US" sz="2400" i="1">
                          <a:latin typeface="Cambria Math" panose="02040503050406030204" pitchFamily="18" charset="0"/>
                        </a:rPr>
                        <m:t>mA</m:t>
                      </m:r>
                    </m:oMath>
                  </m:oMathPara>
                </a14:m>
                <a:endParaRPr lang="zh-CN" altLang="en-US" sz="2400" dirty="0"/>
              </a:p>
              <a:p>
                <a:pPr marL="0" indent="0">
                  <a:buNone/>
                </a:pPr>
                <a14:m>
                  <m:oMathPara xmlns:m="http://schemas.openxmlformats.org/officeDocument/2006/math">
                    <m:oMathParaPr>
                      <m:jc m:val="centerGroup"/>
                    </m:oMathParaPr>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𝑃</m:t>
                          </m:r>
                        </m:e>
                        <m:sub>
                          <m:r>
                            <m:rPr>
                              <m:nor/>
                            </m:rPr>
                            <a:rPr lang="zh-CN" altLang="en-US" sz="2400" i="1">
                              <a:latin typeface="Cambria Math" panose="02040503050406030204" pitchFamily="18" charset="0"/>
                            </a:rPr>
                            <m:t>0</m:t>
                          </m:r>
                        </m:sub>
                      </m:sSub>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r>
                            <m:rPr>
                              <m:nor/>
                            </m:rPr>
                            <a:rPr lang="zh-CN" altLang="en-US" sz="2400" i="1">
                              <a:latin typeface="Cambria Math" panose="02040503050406030204" pitchFamily="18" charset="0"/>
                            </a:rPr>
                            <m:t>1</m:t>
                          </m:r>
                        </m:num>
                        <m:den>
                          <m:r>
                            <m:rPr>
                              <m:nor/>
                            </m:rPr>
                            <a:rPr lang="zh-CN" altLang="en-US" sz="2400" i="1">
                              <a:latin typeface="Cambria Math" panose="02040503050406030204" pitchFamily="18" charset="0"/>
                            </a:rPr>
                            <m:t>2</m:t>
                          </m:r>
                        </m:den>
                      </m:f>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𝐼</m:t>
                          </m:r>
                        </m:e>
                        <m:sub>
                          <m:r>
                            <m:rPr>
                              <m:nor/>
                            </m:rPr>
                            <a:rPr lang="zh-CN" altLang="en-US" sz="2400" i="1">
                              <a:latin typeface="Cambria Math" panose="02040503050406030204" pitchFamily="18" charset="0"/>
                            </a:rPr>
                            <m:t>c</m:t>
                          </m:r>
                          <m:r>
                            <m:rPr>
                              <m:nor/>
                            </m:rPr>
                            <a:rPr lang="zh-CN" altLang="en-US" sz="2400" i="1">
                              <a:latin typeface="Cambria Math" panose="02040503050406030204" pitchFamily="18" charset="0"/>
                            </a:rPr>
                            <m:t>1</m:t>
                          </m:r>
                          <m:r>
                            <m:rPr>
                              <m:nor/>
                            </m:rPr>
                            <a:rPr lang="zh-CN" altLang="en-US" sz="2400" i="1">
                              <a:latin typeface="Cambria Math" panose="02040503050406030204" pitchFamily="18" charset="0"/>
                            </a:rPr>
                            <m:t>m</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m:rPr>
                              <m:nor/>
                            </m:rPr>
                            <a:rPr lang="zh-CN" altLang="en-US" sz="2400" i="1">
                              <a:latin typeface="Cambria Math" panose="02040503050406030204" pitchFamily="18" charset="0"/>
                            </a:rPr>
                            <m:t>cm</m:t>
                          </m:r>
                        </m:sub>
                      </m:sSub>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r>
                            <m:rPr>
                              <m:nor/>
                            </m:rPr>
                            <a:rPr lang="zh-CN" altLang="en-US" sz="2400" i="1">
                              <a:latin typeface="Cambria Math" panose="02040503050406030204" pitchFamily="18" charset="0"/>
                            </a:rPr>
                            <m:t>1</m:t>
                          </m:r>
                        </m:num>
                        <m:den>
                          <m:r>
                            <m:rPr>
                              <m:nor/>
                            </m:rPr>
                            <a:rPr lang="zh-CN" altLang="en-US" sz="2400" i="1">
                              <a:latin typeface="Cambria Math" panose="02040503050406030204" pitchFamily="18" charset="0"/>
                            </a:rPr>
                            <m:t>2</m:t>
                          </m:r>
                        </m:den>
                      </m:f>
                      <m:r>
                        <a:rPr lang="zh-CN" altLang="en-US" sz="2400">
                          <a:latin typeface="Cambria Math" panose="02040503050406030204" pitchFamily="18" charset="0"/>
                        </a:rPr>
                        <m:t>×</m:t>
                      </m:r>
                      <m:r>
                        <m:rPr>
                          <m:nor/>
                        </m:rPr>
                        <a:rPr lang="zh-CN" altLang="en-US" sz="2400" i="1">
                          <a:latin typeface="Cambria Math" panose="02040503050406030204" pitchFamily="18" charset="0"/>
                        </a:rPr>
                        <m:t>10</m:t>
                      </m:r>
                      <m:r>
                        <a:rPr lang="zh-CN" altLang="en-US" sz="2400">
                          <a:latin typeface="Cambria Math" panose="02040503050406030204" pitchFamily="18" charset="0"/>
                        </a:rPr>
                        <m:t>×</m:t>
                      </m:r>
                      <m:r>
                        <m:rPr>
                          <m:nor/>
                        </m:rPr>
                        <a:rPr lang="zh-CN" altLang="en-US" sz="2400" i="1">
                          <a:latin typeface="Cambria Math" panose="02040503050406030204" pitchFamily="18" charset="0"/>
                        </a:rPr>
                        <m:t>12</m:t>
                      </m:r>
                      <m:r>
                        <a:rPr lang="zh-CN" altLang="en-US" sz="2400">
                          <a:latin typeface="Cambria Math" panose="02040503050406030204" pitchFamily="18" charset="0"/>
                        </a:rPr>
                        <m:t>=</m:t>
                      </m:r>
                      <m:r>
                        <m:rPr>
                          <m:nor/>
                        </m:rPr>
                        <a:rPr lang="zh-CN" altLang="en-US" sz="2400" i="1">
                          <a:latin typeface="Cambria Math" panose="02040503050406030204" pitchFamily="18" charset="0"/>
                        </a:rPr>
                        <m:t>60</m:t>
                      </m:r>
                      <m:r>
                        <m:rPr>
                          <m:nor/>
                        </m:rPr>
                        <a:rPr lang="zh-CN" altLang="en-US" sz="2400" i="1">
                          <a:latin typeface="Cambria Math" panose="02040503050406030204" pitchFamily="18" charset="0"/>
                        </a:rPr>
                        <m:t>mW</m:t>
                      </m:r>
                    </m:oMath>
                  </m:oMathPara>
                </a14:m>
                <a:endParaRPr lang="zh-CN" altLang="en-US" sz="2400" dirty="0"/>
              </a:p>
              <a:p>
                <a:pPr marL="0" indent="0">
                  <a:buNone/>
                </a:pPr>
                <a14:m>
                  <m:oMathPara xmlns:m="http://schemas.openxmlformats.org/officeDocument/2006/math">
                    <m:oMathParaPr>
                      <m:jc m:val="centerGroup"/>
                    </m:oMathParaPr>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𝑉</m:t>
                          </m:r>
                        </m:e>
                        <m:sub>
                          <m:r>
                            <m:rPr>
                              <m:nor/>
                            </m:rPr>
                            <a:rPr lang="zh-CN" altLang="en-US" sz="2400" i="1">
                              <a:latin typeface="Cambria Math" panose="02040503050406030204" pitchFamily="18" charset="0"/>
                            </a:rPr>
                            <m:t>BB</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m:rPr>
                              <m:nor/>
                            </m:rPr>
                            <a:rPr lang="zh-CN" altLang="en-US" sz="2400" i="1">
                              <a:latin typeface="Cambria Math" panose="02040503050406030204" pitchFamily="18" charset="0"/>
                            </a:rPr>
                            <m:t>BE</m:t>
                          </m:r>
                          <m:r>
                            <a:rPr lang="zh-CN" altLang="en-US" sz="2400">
                              <a:latin typeface="Cambria Math" panose="02040503050406030204" pitchFamily="18" charset="0"/>
                            </a:rPr>
                            <m:t>(</m:t>
                          </m:r>
                          <m:r>
                            <m:rPr>
                              <m:nor/>
                            </m:rPr>
                            <a:rPr lang="zh-CN" altLang="en-US" sz="2400" i="1">
                              <a:latin typeface="Cambria Math" panose="02040503050406030204" pitchFamily="18" charset="0"/>
                            </a:rPr>
                            <m:t>on</m:t>
                          </m:r>
                          <m:r>
                            <m:rPr>
                              <m:nor/>
                            </m:rPr>
                            <a:rPr lang="zh-CN" altLang="en-US" sz="2400" i="1">
                              <a:latin typeface="Cambria Math" panose="02040503050406030204" pitchFamily="18" charset="0"/>
                            </a:rPr>
                            <m:t>)</m:t>
                          </m:r>
                        </m:sub>
                      </m:sSub>
                      <m:r>
                        <a:rPr lang="zh-CN" altLang="en-US" sz="2400">
                          <a:latin typeface="Cambria Math" panose="02040503050406030204" pitchFamily="18" charset="0"/>
                        </a:rPr>
                        <m:t>=0.6</m:t>
                      </m:r>
                      <m:r>
                        <m:rPr>
                          <m:sty m:val="p"/>
                        </m:rPr>
                        <a:rPr lang="zh-CN" altLang="en-US" sz="2400">
                          <a:latin typeface="Cambria Math" panose="02040503050406030204" pitchFamily="18" charset="0"/>
                        </a:rPr>
                        <m:t>V</m:t>
                      </m:r>
                    </m:oMath>
                  </m:oMathPara>
                </a14:m>
                <a:endParaRPr lang="zh-CN" altLang="en-US" sz="2400" dirty="0"/>
              </a:p>
              <a:p>
                <a:pPr marL="0" indent="0">
                  <a:buNone/>
                </a:pPr>
                <a:r>
                  <a:rPr lang="zh-CN" altLang="en-US" sz="2200" dirty="0">
                    <a:latin typeface="宋体" panose="02010600030101010101" pitchFamily="2" charset="-122"/>
                    <a:ea typeface="宋体" panose="02010600030101010101" pitchFamily="2" charset="-122"/>
                  </a:rPr>
                  <a:t>在</a:t>
                </a:r>
                <a14:m>
                  <m:oMath xmlns:m="http://schemas.openxmlformats.org/officeDocument/2006/math">
                    <m:r>
                      <a:rPr lang="zh-CN" altLang="en-US" sz="2000" i="1">
                        <a:latin typeface="Cambria Math" panose="02040503050406030204" pitchFamily="18" charset="0"/>
                      </a:rPr>
                      <m:t>𝜃</m:t>
                    </m:r>
                    <m:r>
                      <a:rPr lang="zh-CN" altLang="en-US" sz="2000">
                        <a:latin typeface="Cambria Math" panose="02040503050406030204" pitchFamily="18" charset="0"/>
                      </a:rPr>
                      <m:t>=</m:t>
                    </m:r>
                    <m:sSup>
                      <m:sSupPr>
                        <m:ctrlPr>
                          <a:rPr lang="zh-CN" altLang="en-US" sz="2000" i="1">
                            <a:latin typeface="Cambria Math" panose="02040503050406030204" pitchFamily="18" charset="0"/>
                          </a:rPr>
                        </m:ctrlPr>
                      </m:sSupPr>
                      <m:e>
                        <m:r>
                          <a:rPr lang="en-US" altLang="zh-CN" sz="2000" b="0" i="0" smtClean="0">
                            <a:latin typeface="Cambria Math" panose="02040503050406030204" pitchFamily="18" charset="0"/>
                          </a:rPr>
                          <m:t>6</m:t>
                        </m:r>
                        <m:r>
                          <a:rPr lang="en-US" altLang="zh-CN" sz="2000">
                            <a:latin typeface="Cambria Math" panose="02040503050406030204" pitchFamily="18" charset="0"/>
                          </a:rPr>
                          <m:t>0</m:t>
                        </m:r>
                      </m:e>
                      <m:sup>
                        <m:r>
                          <a:rPr lang="zh-CN" altLang="en-US" sz="2000" i="1">
                            <a:latin typeface="Cambria Math" panose="02040503050406030204" pitchFamily="18" charset="0"/>
                          </a:rPr>
                          <m:t>𝜊</m:t>
                        </m:r>
                      </m:sup>
                    </m:sSup>
                    <m:r>
                      <a:rPr lang="zh-CN" altLang="en-US" sz="2000" i="1">
                        <a:latin typeface="Cambria Math" panose="02040503050406030204" pitchFamily="18" charset="0"/>
                      </a:rPr>
                      <m:t> </m:t>
                    </m:r>
                  </m:oMath>
                </a14:m>
                <a:r>
                  <a:rPr lang="zh-CN" altLang="en-US" sz="2200" dirty="0">
                    <a:latin typeface="宋体" panose="02010600030101010101" pitchFamily="2" charset="-122"/>
                    <a:ea typeface="宋体" panose="02010600030101010101" pitchFamily="2" charset="-122"/>
                  </a:rPr>
                  <a:t>（甲类工作状态）时，有</a:t>
                </a:r>
                <a:endParaRPr lang="en-US" altLang="zh-CN" sz="2200" dirty="0">
                  <a:latin typeface="宋体" panose="02010600030101010101" pitchFamily="2" charset="-122"/>
                  <a:ea typeface="宋体" panose="02010600030101010101" pitchFamily="2" charset="-122"/>
                </a:endParaRPr>
              </a:p>
              <a:p>
                <a:pPr marL="0" indent="0">
                  <a:buNone/>
                </a:pPr>
                <a14:m>
                  <m:oMathPara xmlns:m="http://schemas.openxmlformats.org/officeDocument/2006/math">
                    <m:oMathParaPr>
                      <m:jc m:val="centerGroup"/>
                    </m:oMathParaPr>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𝐼</m:t>
                          </m:r>
                        </m:e>
                        <m:sub>
                          <m:r>
                            <m:rPr>
                              <m:nor/>
                            </m:rPr>
                            <a:rPr lang="zh-CN" altLang="en-US" sz="2400" i="1">
                              <a:latin typeface="Cambria Math" panose="02040503050406030204" pitchFamily="18" charset="0"/>
                            </a:rPr>
                            <m:t>c</m:t>
                          </m:r>
                          <m:r>
                            <m:rPr>
                              <m:nor/>
                            </m:rPr>
                            <a:rPr lang="zh-CN" altLang="en-US" sz="2400" i="1">
                              <a:latin typeface="Cambria Math" panose="02040503050406030204" pitchFamily="18" charset="0"/>
                            </a:rPr>
                            <m:t>1</m:t>
                          </m:r>
                          <m:r>
                            <m:rPr>
                              <m:nor/>
                            </m:rPr>
                            <a:rPr lang="zh-CN" altLang="en-US" sz="2400" i="1">
                              <a:latin typeface="Cambria Math" panose="02040503050406030204" pitchFamily="18" charset="0"/>
                            </a:rPr>
                            <m:t>m</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𝑖</m:t>
                          </m:r>
                        </m:e>
                        <m:sub>
                          <m:r>
                            <m:rPr>
                              <m:nor/>
                            </m:rPr>
                            <a:rPr lang="zh-CN" altLang="en-US" sz="2400" i="1">
                              <a:latin typeface="Cambria Math" panose="02040503050406030204" pitchFamily="18" charset="0"/>
                            </a:rPr>
                            <m:t>C</m:t>
                          </m:r>
                          <m:r>
                            <m:rPr>
                              <m:sty m:val="p"/>
                            </m:rPr>
                            <a:rPr lang="zh-CN" altLang="en-US" sz="2400">
                              <a:latin typeface="Cambria Math" panose="02040503050406030204" pitchFamily="18" charset="0"/>
                            </a:rPr>
                            <m:t>max</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𝛼</m:t>
                          </m:r>
                        </m:e>
                        <m:sub>
                          <m:r>
                            <m:rPr>
                              <m:nor/>
                            </m:rPr>
                            <a:rPr lang="zh-CN" altLang="en-US" sz="2400" i="1">
                              <a:latin typeface="Cambria Math" panose="02040503050406030204" pitchFamily="18" charset="0"/>
                            </a:rPr>
                            <m:t>1</m:t>
                          </m:r>
                        </m:sub>
                      </m:sSub>
                      <m:r>
                        <a:rPr lang="zh-CN" altLang="en-US" sz="2400">
                          <a:latin typeface="Cambria Math" panose="02040503050406030204" pitchFamily="18" charset="0"/>
                        </a:rPr>
                        <m:t>(</m:t>
                      </m:r>
                      <m:sSup>
                        <m:sSupPr>
                          <m:ctrlPr>
                            <a:rPr lang="zh-CN" altLang="en-US" sz="2400" i="1">
                              <a:latin typeface="Cambria Math" panose="02040503050406030204" pitchFamily="18" charset="0"/>
                            </a:rPr>
                          </m:ctrlPr>
                        </m:sSupPr>
                        <m:e>
                          <m:r>
                            <m:rPr>
                              <m:nor/>
                            </m:rPr>
                            <a:rPr lang="zh-CN" altLang="en-US" sz="2400" i="1">
                              <a:latin typeface="Cambria Math" panose="02040503050406030204" pitchFamily="18" charset="0"/>
                            </a:rPr>
                            <m:t>60</m:t>
                          </m:r>
                        </m:e>
                        <m:sup>
                          <m:r>
                            <a:rPr lang="zh-CN" altLang="en-US" sz="2400" i="1">
                              <a:latin typeface="Cambria Math" panose="02040503050406030204" pitchFamily="18" charset="0"/>
                            </a:rPr>
                            <m:t>𝜊</m:t>
                          </m:r>
                        </m:sup>
                      </m:sSup>
                      <m:r>
                        <a:rPr lang="zh-CN" altLang="en-US" sz="2400">
                          <a:latin typeface="Cambria Math" panose="02040503050406030204" pitchFamily="18" charset="0"/>
                        </a:rPr>
                        <m:t>)=</m:t>
                      </m:r>
                      <m:r>
                        <m:rPr>
                          <m:nor/>
                        </m:rPr>
                        <a:rPr lang="zh-CN" altLang="en-US" sz="2400" i="1">
                          <a:latin typeface="Cambria Math" panose="02040503050406030204" pitchFamily="18" charset="0"/>
                        </a:rPr>
                        <m:t>20</m:t>
                      </m:r>
                      <m:r>
                        <a:rPr lang="zh-CN" altLang="en-US" sz="2400">
                          <a:latin typeface="Cambria Math" panose="02040503050406030204" pitchFamily="18" charset="0"/>
                        </a:rPr>
                        <m:t>×</m:t>
                      </m:r>
                      <m:r>
                        <m:rPr>
                          <m:nor/>
                        </m:rPr>
                        <a:rPr lang="zh-CN" altLang="en-US" sz="2400" i="1">
                          <a:latin typeface="Cambria Math" panose="02040503050406030204" pitchFamily="18" charset="0"/>
                        </a:rPr>
                        <m:t>0</m:t>
                      </m:r>
                      <m:r>
                        <a:rPr lang="zh-CN" altLang="en-US" sz="2400">
                          <a:latin typeface="Cambria Math" panose="02040503050406030204" pitchFamily="18" charset="0"/>
                        </a:rPr>
                        <m:t>.</m:t>
                      </m:r>
                      <m:r>
                        <m:rPr>
                          <m:nor/>
                        </m:rPr>
                        <a:rPr lang="zh-CN" altLang="en-US" sz="2400" i="1">
                          <a:latin typeface="Cambria Math" panose="02040503050406030204" pitchFamily="18" charset="0"/>
                        </a:rPr>
                        <m:t>38</m:t>
                      </m:r>
                      <m:r>
                        <a:rPr lang="zh-CN" altLang="en-US" sz="2400">
                          <a:latin typeface="Cambria Math" panose="02040503050406030204" pitchFamily="18" charset="0"/>
                        </a:rPr>
                        <m:t>=</m:t>
                      </m:r>
                      <m:r>
                        <m:rPr>
                          <m:nor/>
                        </m:rPr>
                        <a:rPr lang="zh-CN" altLang="en-US" sz="2400" i="1">
                          <a:latin typeface="Cambria Math" panose="02040503050406030204" pitchFamily="18" charset="0"/>
                        </a:rPr>
                        <m:t>7.6</m:t>
                      </m:r>
                      <m:r>
                        <m:rPr>
                          <m:nor/>
                        </m:rPr>
                        <a:rPr lang="zh-CN" altLang="en-US" sz="2400" i="1">
                          <a:latin typeface="Cambria Math" panose="02040503050406030204" pitchFamily="18" charset="0"/>
                        </a:rPr>
                        <m:t>mA</m:t>
                      </m:r>
                    </m:oMath>
                  </m:oMathPara>
                </a14:m>
                <a:endParaRPr lang="zh-CN" altLang="en-US" sz="2400" dirty="0"/>
              </a:p>
              <a:p>
                <a:pPr marL="0" indent="0">
                  <a:buNone/>
                </a:pPr>
                <a14:m>
                  <m:oMathPara xmlns:m="http://schemas.openxmlformats.org/officeDocument/2006/math">
                    <m:oMathParaPr>
                      <m:jc m:val="centerGroup"/>
                    </m:oMathParaPr>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𝑃</m:t>
                          </m:r>
                        </m:e>
                        <m:sub>
                          <m:r>
                            <m:rPr>
                              <m:nor/>
                            </m:rPr>
                            <a:rPr lang="zh-CN" altLang="en-US" sz="2400" i="1">
                              <a:latin typeface="Cambria Math" panose="02040503050406030204" pitchFamily="18" charset="0"/>
                            </a:rPr>
                            <m:t>0</m:t>
                          </m:r>
                        </m:sub>
                      </m:sSub>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r>
                            <m:rPr>
                              <m:nor/>
                            </m:rPr>
                            <a:rPr lang="zh-CN" altLang="en-US" sz="2400" i="1">
                              <a:latin typeface="Cambria Math" panose="02040503050406030204" pitchFamily="18" charset="0"/>
                            </a:rPr>
                            <m:t>1</m:t>
                          </m:r>
                        </m:num>
                        <m:den>
                          <m:r>
                            <m:rPr>
                              <m:nor/>
                            </m:rPr>
                            <a:rPr lang="zh-CN" altLang="en-US" sz="2400" i="1">
                              <a:latin typeface="Cambria Math" panose="02040503050406030204" pitchFamily="18" charset="0"/>
                            </a:rPr>
                            <m:t>2</m:t>
                          </m:r>
                        </m:den>
                      </m:f>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𝐼</m:t>
                          </m:r>
                        </m:e>
                        <m:sub>
                          <m:r>
                            <m:rPr>
                              <m:nor/>
                            </m:rPr>
                            <a:rPr lang="zh-CN" altLang="en-US" sz="2400" i="1">
                              <a:latin typeface="Cambria Math" panose="02040503050406030204" pitchFamily="18" charset="0"/>
                            </a:rPr>
                            <m:t>c</m:t>
                          </m:r>
                          <m:r>
                            <m:rPr>
                              <m:nor/>
                            </m:rPr>
                            <a:rPr lang="zh-CN" altLang="en-US" sz="2400" i="1">
                              <a:latin typeface="Cambria Math" panose="02040503050406030204" pitchFamily="18" charset="0"/>
                            </a:rPr>
                            <m:t>1</m:t>
                          </m:r>
                          <m:r>
                            <m:rPr>
                              <m:nor/>
                            </m:rPr>
                            <a:rPr lang="zh-CN" altLang="en-US" sz="2400" i="1">
                              <a:latin typeface="Cambria Math" panose="02040503050406030204" pitchFamily="18" charset="0"/>
                            </a:rPr>
                            <m:t>m</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m:rPr>
                              <m:nor/>
                            </m:rPr>
                            <a:rPr lang="zh-CN" altLang="en-US" sz="2400" i="1">
                              <a:latin typeface="Cambria Math" panose="02040503050406030204" pitchFamily="18" charset="0"/>
                            </a:rPr>
                            <m:t>cm</m:t>
                          </m:r>
                        </m:sub>
                      </m:sSub>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r>
                            <m:rPr>
                              <m:nor/>
                            </m:rPr>
                            <a:rPr lang="zh-CN" altLang="en-US" sz="2400" i="1">
                              <a:latin typeface="Cambria Math" panose="02040503050406030204" pitchFamily="18" charset="0"/>
                            </a:rPr>
                            <m:t>1</m:t>
                          </m:r>
                        </m:num>
                        <m:den>
                          <m:r>
                            <m:rPr>
                              <m:nor/>
                            </m:rPr>
                            <a:rPr lang="zh-CN" altLang="en-US" sz="2400" i="1">
                              <a:latin typeface="Cambria Math" panose="02040503050406030204" pitchFamily="18" charset="0"/>
                            </a:rPr>
                            <m:t>2</m:t>
                          </m:r>
                        </m:den>
                      </m:f>
                      <m:r>
                        <a:rPr lang="zh-CN" altLang="en-US" sz="2400">
                          <a:latin typeface="Cambria Math" panose="02040503050406030204" pitchFamily="18" charset="0"/>
                        </a:rPr>
                        <m:t>×</m:t>
                      </m:r>
                      <m:r>
                        <m:rPr>
                          <m:nor/>
                        </m:rPr>
                        <a:rPr lang="zh-CN" altLang="en-US" sz="2400" i="1">
                          <a:latin typeface="Cambria Math" panose="02040503050406030204" pitchFamily="18" charset="0"/>
                        </a:rPr>
                        <m:t>7.6</m:t>
                      </m:r>
                      <m:r>
                        <a:rPr lang="zh-CN" altLang="en-US" sz="2400">
                          <a:latin typeface="Cambria Math" panose="02040503050406030204" pitchFamily="18" charset="0"/>
                        </a:rPr>
                        <m:t>×</m:t>
                      </m:r>
                      <m:r>
                        <m:rPr>
                          <m:nor/>
                        </m:rPr>
                        <a:rPr lang="zh-CN" altLang="en-US" sz="2400" i="1">
                          <a:latin typeface="Cambria Math" panose="02040503050406030204" pitchFamily="18" charset="0"/>
                        </a:rPr>
                        <m:t>12</m:t>
                      </m:r>
                      <m:r>
                        <a:rPr lang="zh-CN" altLang="en-US" sz="2400">
                          <a:latin typeface="Cambria Math" panose="02040503050406030204" pitchFamily="18" charset="0"/>
                        </a:rPr>
                        <m:t>=</m:t>
                      </m:r>
                      <m:r>
                        <m:rPr>
                          <m:nor/>
                        </m:rPr>
                        <a:rPr lang="zh-CN" altLang="en-US" sz="2400" i="1">
                          <a:latin typeface="Cambria Math" panose="02040503050406030204" pitchFamily="18" charset="0"/>
                        </a:rPr>
                        <m:t>45.6</m:t>
                      </m:r>
                      <m:r>
                        <m:rPr>
                          <m:nor/>
                        </m:rPr>
                        <a:rPr lang="zh-CN" altLang="en-US" sz="2400" i="1">
                          <a:latin typeface="Cambria Math" panose="02040503050406030204" pitchFamily="18" charset="0"/>
                        </a:rPr>
                        <m:t>mW</m:t>
                      </m:r>
                    </m:oMath>
                  </m:oMathPara>
                </a14:m>
                <a:endParaRPr lang="zh-CN" altLang="en-US" sz="2400" dirty="0"/>
              </a:p>
              <a:p>
                <a:pPr marL="0" indent="0">
                  <a:buNone/>
                </a:pPr>
                <a14:m>
                  <m:oMathPara xmlns:m="http://schemas.openxmlformats.org/officeDocument/2006/math">
                    <m:oMathParaPr>
                      <m:jc m:val="centerGroup"/>
                    </m:oMathParaPr>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𝐼</m:t>
                          </m:r>
                        </m:e>
                        <m:sub>
                          <m:r>
                            <a:rPr lang="zh-CN" altLang="en-US" sz="2400" i="1">
                              <a:latin typeface="Cambria Math" panose="02040503050406030204" pitchFamily="18" charset="0"/>
                            </a:rPr>
                            <m:t>𝐶</m:t>
                          </m:r>
                          <m:r>
                            <a:rPr lang="zh-CN" altLang="en-US" sz="2400">
                              <a:latin typeface="Cambria Math" panose="02040503050406030204" pitchFamily="18" charset="0"/>
                            </a:rPr>
                            <m:t>0</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𝑖</m:t>
                          </m:r>
                        </m:e>
                        <m:sub>
                          <m:r>
                            <a:rPr lang="zh-CN" altLang="en-US" sz="2400" i="1">
                              <a:latin typeface="Cambria Math" panose="02040503050406030204" pitchFamily="18" charset="0"/>
                            </a:rPr>
                            <m:t>𝐶</m:t>
                          </m:r>
                          <m:r>
                            <m:rPr>
                              <m:sty m:val="p"/>
                            </m:rPr>
                            <a:rPr lang="zh-CN" altLang="en-US" sz="2400">
                              <a:latin typeface="Cambria Math" panose="02040503050406030204" pitchFamily="18" charset="0"/>
                            </a:rPr>
                            <m:t>max</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𝛼</m:t>
                          </m:r>
                        </m:e>
                        <m:sub>
                          <m:r>
                            <a:rPr lang="zh-CN" altLang="en-US" sz="2400">
                              <a:latin typeface="Cambria Math" panose="02040503050406030204" pitchFamily="18" charset="0"/>
                            </a:rPr>
                            <m:t>0</m:t>
                          </m:r>
                        </m:sub>
                      </m:sSub>
                      <m:r>
                        <a:rPr lang="zh-CN" altLang="en-US" sz="2400">
                          <a:latin typeface="Cambria Math" panose="02040503050406030204" pitchFamily="18" charset="0"/>
                        </a:rPr>
                        <m:t>(</m:t>
                      </m:r>
                      <m:sSup>
                        <m:sSupPr>
                          <m:ctrlPr>
                            <a:rPr lang="zh-CN" altLang="en-US" sz="2400" i="1">
                              <a:latin typeface="Cambria Math" panose="02040503050406030204" pitchFamily="18" charset="0"/>
                            </a:rPr>
                          </m:ctrlPr>
                        </m:sSupPr>
                        <m:e>
                          <m:r>
                            <a:rPr lang="zh-CN" altLang="en-US" sz="2400">
                              <a:latin typeface="Cambria Math" panose="02040503050406030204" pitchFamily="18" charset="0"/>
                            </a:rPr>
                            <m:t>60</m:t>
                          </m:r>
                        </m:e>
                        <m:sup>
                          <m:r>
                            <a:rPr lang="zh-CN" altLang="en-US" sz="2400" i="1">
                              <a:latin typeface="Cambria Math" panose="02040503050406030204" pitchFamily="18" charset="0"/>
                            </a:rPr>
                            <m:t>𝜊</m:t>
                          </m:r>
                        </m:sup>
                      </m:sSup>
                      <m:r>
                        <a:rPr lang="zh-CN" altLang="en-US" sz="2400">
                          <a:latin typeface="Cambria Math" panose="02040503050406030204" pitchFamily="18" charset="0"/>
                        </a:rPr>
                        <m:t>)=20×0.22=4.4</m:t>
                      </m:r>
                      <m:r>
                        <a:rPr lang="zh-CN" altLang="en-US" sz="2400" i="1">
                          <a:latin typeface="Cambria Math" panose="02040503050406030204" pitchFamily="18" charset="0"/>
                        </a:rPr>
                        <m:t>𝑚</m:t>
                      </m:r>
                      <m:r>
                        <m:rPr>
                          <m:sty m:val="p"/>
                        </m:rPr>
                        <a:rPr lang="zh-CN" altLang="en-US" sz="2400">
                          <a:latin typeface="Cambria Math" panose="02040503050406030204" pitchFamily="18" charset="0"/>
                        </a:rPr>
                        <m:t>A</m:t>
                      </m:r>
                    </m:oMath>
                  </m:oMathPara>
                </a14:m>
                <a:endParaRPr lang="zh-CN" altLang="en-US" sz="2400" dirty="0"/>
              </a:p>
              <a:p>
                <a:pPr marL="0" indent="0">
                  <a:buNone/>
                </a:pPr>
                <a14:m>
                  <m:oMathPara xmlns:m="http://schemas.openxmlformats.org/officeDocument/2006/math">
                    <m:oMathParaPr>
                      <m:jc m:val="centerGroup"/>
                    </m:oMathParaPr>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𝜂</m:t>
                          </m:r>
                        </m:e>
                        <m:sub>
                          <m:r>
                            <m:rPr>
                              <m:sty m:val="p"/>
                            </m:rPr>
                            <a:rPr lang="zh-CN" altLang="en-US" sz="2400">
                              <a:latin typeface="Cambria Math" panose="02040503050406030204" pitchFamily="18" charset="0"/>
                            </a:rPr>
                            <m:t>C</m:t>
                          </m:r>
                        </m:sub>
                      </m:sSub>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a:latin typeface="Cambria Math" panose="02040503050406030204" pitchFamily="18" charset="0"/>
                            </a:rPr>
                            <m:t>1</m:t>
                          </m:r>
                        </m:num>
                        <m:den>
                          <m:r>
                            <a:rPr lang="zh-CN" altLang="en-US" sz="2400">
                              <a:latin typeface="Cambria Math" panose="02040503050406030204" pitchFamily="18" charset="0"/>
                            </a:rPr>
                            <m:t>2</m:t>
                          </m:r>
                        </m:den>
                      </m:f>
                      <m:f>
                        <m:fPr>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𝐼</m:t>
                              </m:r>
                            </m:e>
                            <m:sub>
                              <m:r>
                                <a:rPr lang="zh-CN" altLang="en-US" sz="2400" i="1">
                                  <a:latin typeface="Cambria Math" panose="02040503050406030204" pitchFamily="18" charset="0"/>
                                </a:rPr>
                                <m:t>𝑐</m:t>
                              </m:r>
                              <m:r>
                                <a:rPr lang="zh-CN" altLang="en-US" sz="2400">
                                  <a:latin typeface="Cambria Math" panose="02040503050406030204" pitchFamily="18" charset="0"/>
                                </a:rPr>
                                <m:t>1</m:t>
                              </m:r>
                              <m:r>
                                <a:rPr lang="zh-CN" altLang="en-US" sz="2400" i="1">
                                  <a:latin typeface="Cambria Math" panose="02040503050406030204" pitchFamily="18" charset="0"/>
                                </a:rPr>
                                <m:t>𝑚</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𝑐𝑚</m:t>
                              </m:r>
                            </m:sub>
                          </m:sSub>
                        </m:num>
                        <m:den>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𝐼</m:t>
                              </m:r>
                            </m:e>
                            <m:sub>
                              <m:r>
                                <a:rPr lang="zh-CN" altLang="en-US" sz="2400" i="1">
                                  <a:latin typeface="Cambria Math" panose="02040503050406030204" pitchFamily="18" charset="0"/>
                                </a:rPr>
                                <m:t>𝐶</m:t>
                              </m:r>
                              <m:r>
                                <a:rPr lang="zh-CN" altLang="en-US" sz="2400">
                                  <a:latin typeface="Cambria Math" panose="02040503050406030204" pitchFamily="18" charset="0"/>
                                </a:rPr>
                                <m:t>0</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𝑉</m:t>
                              </m:r>
                            </m:e>
                            <m:sub>
                              <m:r>
                                <m:rPr>
                                  <m:sty m:val="p"/>
                                </m:rPr>
                                <a:rPr lang="zh-CN" altLang="en-US" sz="2400">
                                  <a:latin typeface="Cambria Math" panose="02040503050406030204" pitchFamily="18" charset="0"/>
                                </a:rPr>
                                <m:t>CC</m:t>
                              </m:r>
                            </m:sub>
                          </m:sSub>
                        </m:den>
                      </m:f>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a:latin typeface="Cambria Math" panose="02040503050406030204" pitchFamily="18" charset="0"/>
                            </a:rPr>
                            <m:t>1</m:t>
                          </m:r>
                        </m:num>
                        <m:den>
                          <m:r>
                            <a:rPr lang="zh-CN" altLang="en-US" sz="2400">
                              <a:latin typeface="Cambria Math" panose="02040503050406030204" pitchFamily="18" charset="0"/>
                            </a:rPr>
                            <m:t>2</m:t>
                          </m:r>
                        </m:den>
                      </m:f>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a:latin typeface="Cambria Math" panose="02040503050406030204" pitchFamily="18" charset="0"/>
                            </a:rPr>
                            <m:t>7.6×12</m:t>
                          </m:r>
                        </m:num>
                        <m:den>
                          <m:r>
                            <a:rPr lang="zh-CN" altLang="en-US" sz="2400">
                              <a:latin typeface="Cambria Math" panose="02040503050406030204" pitchFamily="18" charset="0"/>
                            </a:rPr>
                            <m:t>4.4×12</m:t>
                          </m:r>
                        </m:den>
                      </m:f>
                      <m:r>
                        <a:rPr lang="zh-CN" altLang="en-US" sz="2400">
                          <a:latin typeface="Cambria Math" panose="02040503050406030204" pitchFamily="18" charset="0"/>
                        </a:rPr>
                        <m:t>=0.86=86%</m:t>
                      </m:r>
                    </m:oMath>
                  </m:oMathPara>
                </a14:m>
                <a:endParaRPr lang="en-US" altLang="zh-CN" sz="2400" dirty="0" smtClean="0"/>
              </a:p>
              <a:p>
                <a:pPr marL="0" indent="0">
                  <a:buNone/>
                </a:pPr>
                <a14:m>
                  <m:oMathPara xmlns:m="http://schemas.openxmlformats.org/officeDocument/2006/math">
                    <m:oMathParaPr>
                      <m:jc m:val="centerGroup"/>
                    </m:oMathParaPr>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𝑖𝑚</m:t>
                          </m:r>
                        </m:sub>
                      </m:sSub>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𝑖</m:t>
                              </m:r>
                            </m:e>
                            <m:sub>
                              <m:r>
                                <a:rPr lang="zh-CN" altLang="en-US" sz="2400" i="1">
                                  <a:latin typeface="Cambria Math" panose="02040503050406030204" pitchFamily="18" charset="0"/>
                                </a:rPr>
                                <m:t>𝐶</m:t>
                              </m:r>
                              <m:r>
                                <m:rPr>
                                  <m:sty m:val="p"/>
                                </m:rPr>
                                <a:rPr lang="zh-CN" altLang="en-US" sz="2400">
                                  <a:latin typeface="Cambria Math" panose="02040503050406030204" pitchFamily="18" charset="0"/>
                                </a:rPr>
                                <m:t>max</m:t>
                              </m:r>
                            </m:sub>
                          </m:sSub>
                        </m:num>
                        <m:den>
                          <m:d>
                            <m:dPr>
                              <m:begChr m:val=""/>
                              <m:ctrlPr>
                                <a:rPr lang="zh-CN" altLang="en-US" sz="2400" i="1">
                                  <a:latin typeface="Cambria Math" panose="02040503050406030204" pitchFamily="18" charset="0"/>
                                </a:rPr>
                              </m:ctrlPr>
                            </m:dP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𝑔</m:t>
                                  </m:r>
                                </m:e>
                                <m:sub>
                                  <m:r>
                                    <a:rPr lang="zh-CN" altLang="en-US" sz="2400" i="1">
                                      <a:latin typeface="Cambria Math" panose="02040503050406030204" pitchFamily="18" charset="0"/>
                                    </a:rPr>
                                    <m:t>𝑐</m:t>
                                  </m:r>
                                </m:sub>
                              </m:sSub>
                              <m:r>
                                <a:rPr lang="zh-CN" altLang="en-US" sz="2400">
                                  <a:latin typeface="Cambria Math" panose="02040503050406030204" pitchFamily="18" charset="0"/>
                                </a:rPr>
                                <m:t>(1−</m:t>
                              </m:r>
                              <m:r>
                                <m:rPr>
                                  <m:sty m:val="p"/>
                                </m:rPr>
                                <a:rPr lang="zh-CN" altLang="en-US" sz="2400">
                                  <a:latin typeface="Cambria Math" panose="02040503050406030204" pitchFamily="18" charset="0"/>
                                </a:rPr>
                                <m:t>cos</m:t>
                              </m:r>
                              <m:r>
                                <a:rPr lang="zh-CN" altLang="en-US" sz="2400" i="1">
                                  <a:latin typeface="Cambria Math" panose="02040503050406030204" pitchFamily="18" charset="0"/>
                                </a:rPr>
                                <m:t>𝜃</m:t>
                              </m:r>
                            </m:e>
                          </m:d>
                        </m:den>
                      </m:f>
                    </m:oMath>
                  </m:oMathPara>
                </a14:m>
                <a:endParaRPr lang="en-US" altLang="zh-CN" sz="2400" dirty="0" smtClean="0"/>
              </a:p>
              <a:p>
                <a:pPr marL="0" indent="0">
                  <a:buNone/>
                </a:pPr>
                <a14:m>
                  <m:oMathPara xmlns:m="http://schemas.openxmlformats.org/officeDocument/2006/math">
                    <m:oMathParaPr>
                      <m:jc m:val="centerGroup"/>
                    </m:oMathParaPr>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𝑉</m:t>
                          </m:r>
                        </m:e>
                        <m:sub>
                          <m:r>
                            <a:rPr lang="zh-CN" altLang="en-US" sz="2400" i="1">
                              <a:latin typeface="Cambria Math" panose="02040503050406030204" pitchFamily="18" charset="0"/>
                            </a:rPr>
                            <m:t>𝐵𝐵</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d>
                            <m:dPr>
                              <m:begChr m:val=""/>
                              <m:ctrlPr>
                                <a:rPr lang="zh-CN" altLang="en-US" sz="2400" i="1">
                                  <a:latin typeface="Cambria Math" panose="02040503050406030204" pitchFamily="18" charset="0"/>
                                </a:rPr>
                              </m:ctrlPr>
                            </m:dPr>
                            <m:e>
                              <m:r>
                                <a:rPr lang="zh-CN" altLang="en-US" sz="2400" i="1">
                                  <a:latin typeface="Cambria Math" panose="02040503050406030204" pitchFamily="18" charset="0"/>
                                </a:rPr>
                                <m:t>𝐵𝐸</m:t>
                              </m:r>
                              <m:r>
                                <a:rPr lang="zh-CN" altLang="en-US" sz="2400">
                                  <a:latin typeface="Cambria Math" panose="02040503050406030204" pitchFamily="18" charset="0"/>
                                </a:rPr>
                                <m:t>(</m:t>
                              </m:r>
                              <m:r>
                                <a:rPr lang="zh-CN" altLang="en-US" sz="2400" i="1">
                                  <a:latin typeface="Cambria Math" panose="02040503050406030204" pitchFamily="18" charset="0"/>
                                </a:rPr>
                                <m:t>𝑜𝑛</m:t>
                              </m:r>
                            </m:e>
                          </m:d>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𝑖𝑚</m:t>
                          </m:r>
                        </m:sub>
                      </m:sSub>
                      <m:r>
                        <m:rPr>
                          <m:sty m:val="p"/>
                        </m:rPr>
                        <a:rPr lang="zh-CN" altLang="en-US" sz="2400">
                          <a:latin typeface="Cambria Math" panose="02040503050406030204" pitchFamily="18" charset="0"/>
                        </a:rPr>
                        <m:t>cos</m:t>
                      </m:r>
                      <m:r>
                        <a:rPr lang="zh-CN" altLang="en-US" sz="2400" i="1">
                          <a:latin typeface="Cambria Math" panose="02040503050406030204" pitchFamily="18" charset="0"/>
                        </a:rPr>
                        <m:t>𝜃</m:t>
                      </m:r>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d>
                            <m:dPr>
                              <m:begChr m:val=""/>
                              <m:ctrlPr>
                                <a:rPr lang="zh-CN" altLang="en-US" sz="2400" i="1">
                                  <a:latin typeface="Cambria Math" panose="02040503050406030204" pitchFamily="18" charset="0"/>
                                </a:rPr>
                              </m:ctrlPr>
                            </m:dPr>
                            <m:e>
                              <m:r>
                                <a:rPr lang="zh-CN" altLang="en-US" sz="2400" i="1">
                                  <a:latin typeface="Cambria Math" panose="02040503050406030204" pitchFamily="18" charset="0"/>
                                </a:rPr>
                                <m:t>𝐵𝐸</m:t>
                              </m:r>
                              <m:r>
                                <a:rPr lang="zh-CN" altLang="en-US" sz="2400">
                                  <a:latin typeface="Cambria Math" panose="02040503050406030204" pitchFamily="18" charset="0"/>
                                </a:rPr>
                                <m:t>(</m:t>
                              </m:r>
                              <m:r>
                                <a:rPr lang="zh-CN" altLang="en-US" sz="2400" i="1">
                                  <a:latin typeface="Cambria Math" panose="02040503050406030204" pitchFamily="18" charset="0"/>
                                </a:rPr>
                                <m:t>𝑜𝑛</m:t>
                              </m:r>
                            </m:e>
                          </m:d>
                        </m:sub>
                      </m:sSub>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𝑖</m:t>
                              </m:r>
                            </m:e>
                            <m:sub>
                              <m:r>
                                <a:rPr lang="zh-CN" altLang="en-US" sz="2400" i="1">
                                  <a:latin typeface="Cambria Math" panose="02040503050406030204" pitchFamily="18" charset="0"/>
                                </a:rPr>
                                <m:t>𝐶</m:t>
                              </m:r>
                              <m:r>
                                <m:rPr>
                                  <m:sty m:val="p"/>
                                </m:rPr>
                                <a:rPr lang="zh-CN" altLang="en-US" sz="2400">
                                  <a:latin typeface="Cambria Math" panose="02040503050406030204" pitchFamily="18" charset="0"/>
                                </a:rPr>
                                <m:t>max</m:t>
                              </m:r>
                            </m:sub>
                          </m:sSub>
                          <m:r>
                            <m:rPr>
                              <m:sty m:val="p"/>
                            </m:rPr>
                            <a:rPr lang="zh-CN" altLang="en-US" sz="2400">
                              <a:latin typeface="Cambria Math" panose="02040503050406030204" pitchFamily="18" charset="0"/>
                            </a:rPr>
                            <m:t>cos</m:t>
                          </m:r>
                          <m:r>
                            <a:rPr lang="zh-CN" altLang="en-US" sz="2400" i="1">
                              <a:latin typeface="Cambria Math" panose="02040503050406030204" pitchFamily="18" charset="0"/>
                            </a:rPr>
                            <m:t>𝜃</m:t>
                          </m:r>
                        </m:num>
                        <m:den>
                          <m:d>
                            <m:dPr>
                              <m:begChr m:val=""/>
                              <m:ctrlPr>
                                <a:rPr lang="zh-CN" altLang="en-US" sz="2400" i="1">
                                  <a:latin typeface="Cambria Math" panose="02040503050406030204" pitchFamily="18" charset="0"/>
                                </a:rPr>
                              </m:ctrlPr>
                            </m:dP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𝑔</m:t>
                                  </m:r>
                                </m:e>
                                <m:sub>
                                  <m:r>
                                    <a:rPr lang="zh-CN" altLang="en-US" sz="2400" i="1">
                                      <a:latin typeface="Cambria Math" panose="02040503050406030204" pitchFamily="18" charset="0"/>
                                    </a:rPr>
                                    <m:t>𝑐</m:t>
                                  </m:r>
                                </m:sub>
                              </m:sSub>
                              <m:r>
                                <a:rPr lang="zh-CN" altLang="en-US" sz="2400">
                                  <a:latin typeface="Cambria Math" panose="02040503050406030204" pitchFamily="18" charset="0"/>
                                </a:rPr>
                                <m:t>(1−</m:t>
                              </m:r>
                              <m:r>
                                <m:rPr>
                                  <m:sty m:val="p"/>
                                </m:rPr>
                                <a:rPr lang="zh-CN" altLang="en-US" sz="2400">
                                  <a:latin typeface="Cambria Math" panose="02040503050406030204" pitchFamily="18" charset="0"/>
                                </a:rPr>
                                <m:t>cos</m:t>
                              </m:r>
                              <m:r>
                                <a:rPr lang="zh-CN" altLang="en-US" sz="2400" i="1">
                                  <a:latin typeface="Cambria Math" panose="02040503050406030204" pitchFamily="18" charset="0"/>
                                </a:rPr>
                                <m:t>𝜃</m:t>
                              </m:r>
                            </m:e>
                          </m:d>
                        </m:den>
                      </m:f>
                    </m:oMath>
                  </m:oMathPara>
                </a14:m>
                <a:endParaRPr lang="zh-CN" altLang="en-US" sz="2400" dirty="0"/>
              </a:p>
              <a:p>
                <a:pPr marL="0" indent="0">
                  <a:buNone/>
                </a:pPr>
                <a:endParaRPr lang="en-US" altLang="zh-CN" sz="2200" dirty="0" smtClean="0">
                  <a:latin typeface="宋体" panose="02010600030101010101" pitchFamily="2" charset="-122"/>
                  <a:ea typeface="宋体" panose="02010600030101010101" pitchFamily="2" charset="-122"/>
                </a:endParaRPr>
              </a:p>
              <a:p>
                <a:pPr marL="0" indent="0">
                  <a:buNone/>
                </a:pPr>
                <a:endParaRPr lang="zh-CN" altLang="en-US" sz="2400" dirty="0"/>
              </a:p>
              <a:p>
                <a:pPr marL="0" indent="0">
                  <a:buNone/>
                </a:pPr>
                <a:endParaRPr lang="zh-CN" altLang="en-US" sz="2200" dirty="0">
                  <a:latin typeface="宋体" panose="02010600030101010101" pitchFamily="2" charset="-122"/>
                  <a:ea typeface="宋体" panose="02010600030101010101" pitchFamily="2" charset="-122"/>
                </a:endParaRPr>
              </a:p>
              <a:p>
                <a:pPr marL="0" indent="0">
                  <a:buNone/>
                </a:pPr>
                <a:endParaRPr lang="zh-CN" altLang="en-US" sz="2200" dirty="0">
                  <a:latin typeface="宋体" panose="02010600030101010101" pitchFamily="2" charset="-122"/>
                  <a:ea typeface="宋体" panose="02010600030101010101" pitchFamily="2" charset="-122"/>
                </a:endParaRPr>
              </a:p>
              <a:p>
                <a:pPr marL="0" indent="0">
                  <a:buNone/>
                </a:pPr>
                <a:endParaRPr lang="zh-CN" altLang="en-US" sz="2400" dirty="0"/>
              </a:p>
              <a:p>
                <a:pPr marL="0" indent="0">
                  <a:buNone/>
                </a:pPr>
                <a:endParaRPr lang="zh-CN" altLang="en-US" sz="2400" dirty="0"/>
              </a:p>
              <a:p>
                <a:pPr marL="0" indent="0">
                  <a:buNone/>
                </a:pPr>
                <a:endParaRPr lang="zh-CN" altLang="en-US" sz="2200" dirty="0">
                  <a:latin typeface="宋体" panose="02010600030101010101" pitchFamily="2" charset="-122"/>
                  <a:ea typeface="宋体" panose="02010600030101010101" pitchFamily="2" charset="-122"/>
                </a:endParaRPr>
              </a:p>
              <a:p>
                <a:pPr marL="0" indent="0" algn="just">
                  <a:buNone/>
                </a:pPr>
                <a:endParaRPr lang="en-US" altLang="zh-CN" sz="2400" dirty="0">
                  <a:latin typeface="宋体" panose="02010600030101010101" pitchFamily="2" charset="-122"/>
                  <a:ea typeface="宋体" panose="02010600030101010101" pitchFamily="2" charset="-122"/>
                </a:endParaRPr>
              </a:p>
            </p:txBody>
          </p:sp>
        </mc:Choice>
        <mc:Fallback xmlns="">
          <p:sp>
            <p:nvSpPr>
              <p:cNvPr id="4" name="内容占位符 2"/>
              <p:cNvSpPr>
                <a:spLocks noGrp="1" noRot="1" noChangeAspect="1" noMove="1" noResize="1" noEditPoints="1" noAdjustHandles="1" noChangeArrowheads="1" noChangeShapeType="1" noTextEdit="1"/>
              </p:cNvSpPr>
              <p:nvPr>
                <p:ph idx="1"/>
              </p:nvPr>
            </p:nvSpPr>
            <p:spPr>
              <a:xfrm>
                <a:off x="857638" y="399245"/>
                <a:ext cx="7771207" cy="6027313"/>
              </a:xfrm>
              <a:blipFill rotWithShape="0">
                <a:blip r:embed="rId2"/>
                <a:stretch>
                  <a:fillRect l="-863" t="-607"/>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4" name="矩形 13"/>
              <p:cNvSpPr/>
              <p:nvPr/>
            </p:nvSpPr>
            <p:spPr>
              <a:xfrm>
                <a:off x="2049738" y="5963621"/>
                <a:ext cx="3533403" cy="674736"/>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zh-CN" altLang="en-US">
                          <a:latin typeface="Cambria Math" panose="02040503050406030204" pitchFamily="18" charset="0"/>
                        </a:rPr>
                        <m:t>=</m:t>
                      </m:r>
                      <m:r>
                        <a:rPr lang="zh-CN" altLang="en-US" i="0">
                          <a:latin typeface="Cambria Math" panose="02040503050406030204" pitchFamily="18" charset="0"/>
                        </a:rPr>
                        <m:t>0.6−</m:t>
                      </m:r>
                      <m:f>
                        <m:fPr>
                          <m:ctrlPr>
                            <a:rPr lang="zh-CN" altLang="en-US" i="1">
                              <a:latin typeface="Cambria Math" panose="02040503050406030204" pitchFamily="18" charset="0"/>
                            </a:rPr>
                          </m:ctrlPr>
                        </m:fPr>
                        <m:num>
                          <m:r>
                            <a:rPr lang="zh-CN" altLang="en-US" i="0">
                              <a:latin typeface="Cambria Math" panose="02040503050406030204" pitchFamily="18" charset="0"/>
                            </a:rPr>
                            <m:t>20</m:t>
                          </m:r>
                          <m:r>
                            <m:rPr>
                              <m:sty m:val="p"/>
                            </m:rPr>
                            <a:rPr lang="zh-CN" altLang="en-US" i="0">
                              <a:latin typeface="Cambria Math" panose="02040503050406030204" pitchFamily="18" charset="0"/>
                            </a:rPr>
                            <m:t>cos</m:t>
                          </m:r>
                          <m:sSup>
                            <m:sSupPr>
                              <m:ctrlPr>
                                <a:rPr lang="zh-CN" altLang="en-US" i="1">
                                  <a:latin typeface="Cambria Math" panose="02040503050406030204" pitchFamily="18" charset="0"/>
                                </a:rPr>
                              </m:ctrlPr>
                            </m:sSupPr>
                            <m:e>
                              <m:r>
                                <a:rPr lang="zh-CN" altLang="en-US" i="0">
                                  <a:latin typeface="Cambria Math" panose="02040503050406030204" pitchFamily="18" charset="0"/>
                                </a:rPr>
                                <m:t>60</m:t>
                              </m:r>
                            </m:e>
                            <m:sup>
                              <m:r>
                                <a:rPr lang="zh-CN" altLang="en-US" i="1">
                                  <a:latin typeface="Cambria Math" panose="02040503050406030204" pitchFamily="18" charset="0"/>
                                </a:rPr>
                                <m:t>𝜊</m:t>
                              </m:r>
                            </m:sup>
                          </m:sSup>
                        </m:num>
                        <m:den>
                          <m:d>
                            <m:dPr>
                              <m:begChr m:val=""/>
                              <m:ctrlPr>
                                <a:rPr lang="zh-CN" altLang="en-US" i="1">
                                  <a:latin typeface="Cambria Math" panose="02040503050406030204" pitchFamily="18" charset="0"/>
                                </a:rPr>
                              </m:ctrlPr>
                            </m:dPr>
                            <m:e>
                              <m:r>
                                <a:rPr lang="zh-CN" altLang="en-US" i="0">
                                  <a:latin typeface="Cambria Math" panose="02040503050406030204" pitchFamily="18" charset="0"/>
                                </a:rPr>
                                <m:t>10(1−</m:t>
                              </m:r>
                              <m:r>
                                <m:rPr>
                                  <m:sty m:val="p"/>
                                </m:rPr>
                                <a:rPr lang="zh-CN" altLang="en-US" i="0">
                                  <a:latin typeface="Cambria Math" panose="02040503050406030204" pitchFamily="18" charset="0"/>
                                </a:rPr>
                                <m:t>cos</m:t>
                              </m:r>
                              <m:sSup>
                                <m:sSupPr>
                                  <m:ctrlPr>
                                    <a:rPr lang="zh-CN" altLang="en-US" i="1">
                                      <a:latin typeface="Cambria Math" panose="02040503050406030204" pitchFamily="18" charset="0"/>
                                    </a:rPr>
                                  </m:ctrlPr>
                                </m:sSupPr>
                                <m:e>
                                  <m:r>
                                    <a:rPr lang="zh-CN" altLang="en-US" i="0">
                                      <a:latin typeface="Cambria Math" panose="02040503050406030204" pitchFamily="18" charset="0"/>
                                    </a:rPr>
                                    <m:t>60</m:t>
                                  </m:r>
                                </m:e>
                                <m:sup>
                                  <m:r>
                                    <a:rPr lang="zh-CN" altLang="en-US" i="1">
                                      <a:latin typeface="Cambria Math" panose="02040503050406030204" pitchFamily="18" charset="0"/>
                                    </a:rPr>
                                    <m:t>𝜊</m:t>
                                  </m:r>
                                </m:sup>
                              </m:sSup>
                            </m:e>
                          </m:d>
                        </m:den>
                      </m:f>
                      <m:r>
                        <a:rPr lang="zh-CN" altLang="en-US" i="0">
                          <a:latin typeface="Cambria Math" panose="02040503050406030204" pitchFamily="18" charset="0"/>
                        </a:rPr>
                        <m:t>=−1.4</m:t>
                      </m:r>
                      <m:r>
                        <m:rPr>
                          <m:sty m:val="p"/>
                        </m:rPr>
                        <a:rPr lang="zh-CN" altLang="en-US" i="0">
                          <a:latin typeface="Cambria Math" panose="02040503050406030204" pitchFamily="18" charset="0"/>
                        </a:rPr>
                        <m:t>V</m:t>
                      </m:r>
                    </m:oMath>
                  </m:oMathPara>
                </a14:m>
                <a:endParaRPr lang="zh-CN" altLang="en-US" dirty="0"/>
              </a:p>
            </p:txBody>
          </p:sp>
        </mc:Choice>
        <mc:Fallback xmlns="">
          <p:sp>
            <p:nvSpPr>
              <p:cNvPr id="14" name="矩形 13"/>
              <p:cNvSpPr>
                <a:spLocks noRot="1" noChangeAspect="1" noMove="1" noResize="1" noEditPoints="1" noAdjustHandles="1" noChangeArrowheads="1" noChangeShapeType="1" noTextEdit="1"/>
              </p:cNvSpPr>
              <p:nvPr/>
            </p:nvSpPr>
            <p:spPr>
              <a:xfrm>
                <a:off x="2049738" y="5963621"/>
                <a:ext cx="3533403" cy="674736"/>
              </a:xfrm>
              <a:prstGeom prst="rect">
                <a:avLst/>
              </a:prstGeom>
              <a:blipFill rotWithShape="0">
                <a:blip r:embed="rId3"/>
                <a:stretch>
                  <a:fillRect/>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94673395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166602" y="517834"/>
            <a:ext cx="6775110" cy="553790"/>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altLang="zh-CN" sz="3000" dirty="0"/>
              <a:t>4.2 </a:t>
            </a:r>
            <a:r>
              <a:rPr lang="zh-CN" altLang="en-US" sz="3000" dirty="0"/>
              <a:t>谐振功率放大器的工作状态分析</a:t>
            </a:r>
          </a:p>
        </p:txBody>
      </p:sp>
      <p:sp>
        <p:nvSpPr>
          <p:cNvPr id="3" name="标题 1"/>
          <p:cNvSpPr txBox="1">
            <a:spLocks/>
          </p:cNvSpPr>
          <p:nvPr/>
        </p:nvSpPr>
        <p:spPr>
          <a:xfrm>
            <a:off x="393996" y="1071624"/>
            <a:ext cx="4809068" cy="658968"/>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just"/>
            <a:r>
              <a:rPr lang="zh-CN" altLang="en-US" sz="2800" dirty="0"/>
              <a:t>欠压、临界和过压工作状态</a:t>
            </a:r>
            <a:endParaRPr lang="zh-CN" altLang="en-US" sz="2800" dirty="0"/>
          </a:p>
        </p:txBody>
      </p:sp>
      <p:pic>
        <p:nvPicPr>
          <p:cNvPr id="1026" name="图片 104461" descr="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2511" y="1730592"/>
            <a:ext cx="3310694" cy="39788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 name="内容占位符 2"/>
          <p:cNvSpPr txBox="1">
            <a:spLocks/>
          </p:cNvSpPr>
          <p:nvPr/>
        </p:nvSpPr>
        <p:spPr>
          <a:xfrm>
            <a:off x="3593205" y="1874405"/>
            <a:ext cx="6581517" cy="3978838"/>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None/>
            </a:pPr>
            <a:r>
              <a:rPr lang="zh-CN" altLang="en-US" sz="2400" dirty="0" smtClean="0">
                <a:latin typeface="宋体" panose="02010600030101010101" pitchFamily="2" charset="-122"/>
                <a:ea typeface="宋体" panose="02010600030101010101" pitchFamily="2" charset="-122"/>
              </a:rPr>
              <a:t>    丙</a:t>
            </a:r>
            <a:r>
              <a:rPr lang="zh-CN" altLang="en-US" sz="2400" dirty="0">
                <a:latin typeface="宋体" panose="02010600030101010101" pitchFamily="2" charset="-122"/>
                <a:ea typeface="宋体" panose="02010600030101010101" pitchFamily="2" charset="-122"/>
              </a:rPr>
              <a:t>类谐振放大器中根据晶体管工作是否进入饱和区，分为欠压、临界和过压工作状态。</a:t>
            </a:r>
            <a:endParaRPr lang="en-US" altLang="zh-CN" sz="2400" dirty="0" smtClean="0">
              <a:latin typeface="宋体" panose="02010600030101010101" pitchFamily="2" charset="-122"/>
              <a:ea typeface="宋体" panose="02010600030101010101" pitchFamily="2" charset="-122"/>
            </a:endParaRPr>
          </a:p>
          <a:p>
            <a:r>
              <a:rPr lang="zh-CN" altLang="en-US" sz="2400" dirty="0" smtClean="0">
                <a:latin typeface="宋体" panose="02010600030101010101" pitchFamily="2" charset="-122"/>
                <a:ea typeface="宋体" panose="02010600030101010101" pitchFamily="2" charset="-122"/>
              </a:rPr>
              <a:t>欠压工作状态：</a:t>
            </a:r>
            <a:r>
              <a:rPr lang="zh-CN" altLang="en-US" sz="2400" dirty="0">
                <a:latin typeface="宋体" panose="02010600030101010101" pitchFamily="2" charset="-122"/>
                <a:ea typeface="宋体" panose="02010600030101010101" pitchFamily="2" charset="-122"/>
              </a:rPr>
              <a:t>曲线</a:t>
            </a:r>
            <a:r>
              <a:rPr lang="zh-CN" altLang="en-US" sz="2400" dirty="0" smtClean="0">
                <a:latin typeface="宋体" panose="02010600030101010101" pitchFamily="2" charset="-122"/>
                <a:ea typeface="宋体" panose="02010600030101010101" pitchFamily="2" charset="-122"/>
              </a:rPr>
              <a:t>①</a:t>
            </a:r>
            <a:endParaRPr lang="en-US" altLang="zh-CN" sz="2400" dirty="0" smtClean="0">
              <a:latin typeface="宋体" panose="02010600030101010101" pitchFamily="2" charset="-122"/>
              <a:ea typeface="宋体" panose="02010600030101010101" pitchFamily="2" charset="-122"/>
            </a:endParaRPr>
          </a:p>
          <a:p>
            <a:pPr marL="0" indent="0">
              <a:buNone/>
            </a:pPr>
            <a:r>
              <a:rPr lang="zh-CN" altLang="en-US" sz="2400" dirty="0" smtClean="0">
                <a:latin typeface="宋体" panose="02010600030101010101" pitchFamily="2" charset="-122"/>
                <a:ea typeface="宋体" panose="02010600030101010101" pitchFamily="2" charset="-122"/>
              </a:rPr>
              <a:t>   不</a:t>
            </a:r>
            <a:r>
              <a:rPr lang="zh-CN" altLang="en-US" sz="2400" dirty="0">
                <a:latin typeface="宋体" panose="02010600030101010101" pitchFamily="2" charset="-122"/>
                <a:ea typeface="宋体" panose="02010600030101010101" pitchFamily="2" charset="-122"/>
              </a:rPr>
              <a:t>进入饱和区的工作状态</a:t>
            </a:r>
            <a:endParaRPr lang="zh-CN" altLang="en-US" sz="2400" dirty="0" smtClean="0">
              <a:latin typeface="宋体" panose="02010600030101010101" pitchFamily="2" charset="-122"/>
              <a:ea typeface="宋体" panose="02010600030101010101" pitchFamily="2" charset="-122"/>
            </a:endParaRPr>
          </a:p>
          <a:p>
            <a:r>
              <a:rPr lang="zh-CN" altLang="en-US" sz="2400" dirty="0">
                <a:latin typeface="宋体" panose="02010600030101010101" pitchFamily="2" charset="-122"/>
                <a:ea typeface="宋体" panose="02010600030101010101" pitchFamily="2" charset="-122"/>
              </a:rPr>
              <a:t>临近</a:t>
            </a:r>
            <a:r>
              <a:rPr lang="zh-CN" altLang="en-US" sz="2400" dirty="0" smtClean="0">
                <a:latin typeface="宋体" panose="02010600030101010101" pitchFamily="2" charset="-122"/>
                <a:ea typeface="宋体" panose="02010600030101010101" pitchFamily="2" charset="-122"/>
              </a:rPr>
              <a:t>工作状态：</a:t>
            </a:r>
            <a:r>
              <a:rPr lang="zh-CN" altLang="en-US" sz="2400" dirty="0">
                <a:latin typeface="宋体" panose="02010600030101010101" pitchFamily="2" charset="-122"/>
                <a:ea typeface="宋体" panose="02010600030101010101" pitchFamily="2" charset="-122"/>
              </a:rPr>
              <a:t>曲线</a:t>
            </a:r>
            <a:r>
              <a:rPr lang="zh-CN" altLang="en-US" sz="2400" dirty="0" smtClean="0">
                <a:latin typeface="宋体" panose="02010600030101010101" pitchFamily="2" charset="-122"/>
                <a:ea typeface="宋体" panose="02010600030101010101" pitchFamily="2" charset="-122"/>
              </a:rPr>
              <a:t>②</a:t>
            </a:r>
            <a:endParaRPr lang="en-US" altLang="zh-CN" sz="2400" dirty="0" smtClean="0">
              <a:latin typeface="宋体" panose="02010600030101010101" pitchFamily="2" charset="-122"/>
              <a:ea typeface="宋体" panose="02010600030101010101" pitchFamily="2" charset="-122"/>
            </a:endParaRPr>
          </a:p>
          <a:p>
            <a:pPr marL="0" indent="0">
              <a:buNone/>
            </a:pPr>
            <a:r>
              <a:rPr lang="zh-CN" altLang="en-US" sz="2400" dirty="0" smtClean="0">
                <a:latin typeface="宋体" panose="02010600030101010101" pitchFamily="2" charset="-122"/>
                <a:ea typeface="宋体" panose="02010600030101010101" pitchFamily="2" charset="-122"/>
              </a:rPr>
              <a:t>   晶体</a:t>
            </a:r>
            <a:r>
              <a:rPr lang="zh-CN" altLang="en-US" sz="2400" dirty="0">
                <a:latin typeface="宋体" panose="02010600030101010101" pitchFamily="2" charset="-122"/>
                <a:ea typeface="宋体" panose="02010600030101010101" pitchFamily="2" charset="-122"/>
              </a:rPr>
              <a:t>管工作刚好不进入饱和区</a:t>
            </a:r>
          </a:p>
          <a:p>
            <a:r>
              <a:rPr lang="zh-CN" altLang="en-US" sz="2400" dirty="0" smtClean="0">
                <a:latin typeface="宋体" panose="02010600030101010101" pitchFamily="2" charset="-122"/>
                <a:ea typeface="宋体" panose="02010600030101010101" pitchFamily="2" charset="-122"/>
              </a:rPr>
              <a:t>过压工作状态：</a:t>
            </a:r>
            <a:r>
              <a:rPr lang="zh-CN" altLang="en-US" sz="2400" dirty="0">
                <a:latin typeface="宋体" panose="02010600030101010101" pitchFamily="2" charset="-122"/>
                <a:ea typeface="宋体" panose="02010600030101010101" pitchFamily="2" charset="-122"/>
              </a:rPr>
              <a:t>曲线</a:t>
            </a:r>
            <a:r>
              <a:rPr lang="zh-CN" altLang="en-US" sz="2400" dirty="0" smtClean="0">
                <a:latin typeface="宋体" panose="02010600030101010101" pitchFamily="2" charset="-122"/>
                <a:ea typeface="宋体" panose="02010600030101010101" pitchFamily="2" charset="-122"/>
              </a:rPr>
              <a:t>③</a:t>
            </a:r>
            <a:endParaRPr lang="en-US" altLang="zh-CN" sz="2400" dirty="0" smtClean="0">
              <a:latin typeface="宋体" panose="02010600030101010101" pitchFamily="2" charset="-122"/>
              <a:ea typeface="宋体" panose="02010600030101010101" pitchFamily="2" charset="-122"/>
            </a:endParaRPr>
          </a:p>
          <a:p>
            <a:pPr marL="0" indent="0">
              <a:buNone/>
            </a:pPr>
            <a:r>
              <a:rPr lang="zh-CN" altLang="en-US" sz="2400" dirty="0" smtClean="0">
                <a:latin typeface="宋体" panose="02010600030101010101" pitchFamily="2" charset="-122"/>
                <a:ea typeface="宋体" panose="02010600030101010101" pitchFamily="2" charset="-122"/>
              </a:rPr>
              <a:t>   晶体</a:t>
            </a:r>
            <a:r>
              <a:rPr lang="zh-CN" altLang="en-US" sz="2400" dirty="0">
                <a:latin typeface="宋体" panose="02010600030101010101" pitchFamily="2" charset="-122"/>
                <a:ea typeface="宋体" panose="02010600030101010101" pitchFamily="2" charset="-122"/>
              </a:rPr>
              <a:t>管工作刚好不进入饱和区</a:t>
            </a:r>
            <a:endParaRPr lang="en-US" altLang="zh-CN" sz="2400" dirty="0" smtClean="0">
              <a:latin typeface="宋体" panose="02010600030101010101" pitchFamily="2" charset="-122"/>
              <a:ea typeface="宋体" panose="02010600030101010101" pitchFamily="2" charset="-122"/>
            </a:endParaRPr>
          </a:p>
          <a:p>
            <a:endParaRPr lang="zh-CN" altLang="en-US" sz="2400" dirty="0"/>
          </a:p>
        </p:txBody>
      </p:sp>
    </p:spTree>
    <p:extLst>
      <p:ext uri="{BB962C8B-B14F-4D97-AF65-F5344CB8AC3E}">
        <p14:creationId xmlns:p14="http://schemas.microsoft.com/office/powerpoint/2010/main" val="379596803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4" name="内容占位符 2"/>
              <p:cNvSpPr txBox="1">
                <a:spLocks/>
              </p:cNvSpPr>
              <p:nvPr/>
            </p:nvSpPr>
            <p:spPr>
              <a:xfrm>
                <a:off x="798490" y="998641"/>
                <a:ext cx="8796271" cy="4680942"/>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r>
                  <a:rPr lang="zh-CN" altLang="en-US" sz="2400" dirty="0" smtClean="0">
                    <a:latin typeface="宋体" panose="02010600030101010101" pitchFamily="2" charset="-122"/>
                    <a:ea typeface="宋体" panose="02010600030101010101" pitchFamily="2" charset="-122"/>
                  </a:rPr>
                  <a:t>欠压工作状态</a:t>
                </a:r>
                <a:endParaRPr lang="en-US" altLang="zh-CN" sz="2400" dirty="0" smtClean="0">
                  <a:latin typeface="宋体" panose="02010600030101010101" pitchFamily="2" charset="-122"/>
                  <a:ea typeface="宋体" panose="02010600030101010101" pitchFamily="2" charset="-122"/>
                </a:endParaRPr>
              </a:p>
              <a:p>
                <a:pPr marL="0" indent="0">
                  <a:buNone/>
                </a:pPr>
                <a:r>
                  <a:rPr lang="zh-CN" altLang="en-US" sz="2400" dirty="0" smtClean="0">
                    <a:latin typeface="宋体" panose="02010600030101010101" pitchFamily="2" charset="-122"/>
                    <a:ea typeface="宋体" panose="02010600030101010101" pitchFamily="2" charset="-122"/>
                  </a:rPr>
                  <a:t>    需要</a:t>
                </a:r>
                <a:r>
                  <a:rPr lang="zh-CN" altLang="en-US" sz="2400" dirty="0">
                    <a:latin typeface="宋体" panose="02010600030101010101" pitchFamily="2" charset="-122"/>
                    <a:ea typeface="宋体" panose="02010600030101010101" pitchFamily="2" charset="-122"/>
                  </a:rPr>
                  <a:t>满足</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m:rPr>
                            <m:sty m:val="p"/>
                          </m:rPr>
                          <a:rPr lang="en-US" altLang="zh-CN" sz="2400" b="0" i="0" smtClean="0">
                            <a:latin typeface="Cambria Math" panose="02040503050406030204" pitchFamily="18" charset="0"/>
                          </a:rPr>
                          <m:t>C</m:t>
                        </m:r>
                        <m:r>
                          <m:rPr>
                            <m:sty m:val="p"/>
                          </m:rPr>
                          <a:rPr lang="zh-CN" altLang="en-US" sz="2400">
                            <a:latin typeface="Cambria Math" panose="02040503050406030204" pitchFamily="18" charset="0"/>
                          </a:rPr>
                          <m:t>E</m:t>
                        </m:r>
                      </m:sub>
                    </m:sSub>
                    <m:r>
                      <a:rPr lang="zh-CN" altLang="en-US" sz="2400">
                        <a:latin typeface="Cambria Math" panose="02040503050406030204" pitchFamily="18" charset="0"/>
                      </a:rPr>
                      <m:t>&gt;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m:rPr>
                            <m:sty m:val="p"/>
                          </m:rPr>
                          <a:rPr lang="zh-CN" altLang="en-US" sz="2400">
                            <a:latin typeface="Cambria Math" panose="02040503050406030204" pitchFamily="18" charset="0"/>
                          </a:rPr>
                          <m:t>BE</m:t>
                        </m:r>
                      </m:sub>
                    </m:sSub>
                  </m:oMath>
                </a14:m>
                <a:r>
                  <a:rPr lang="zh-CN" altLang="en-US" sz="2400" dirty="0">
                    <a:latin typeface="宋体" panose="02010600030101010101" pitchFamily="2" charset="-122"/>
                    <a:ea typeface="宋体" panose="02010600030101010101" pitchFamily="2" charset="-122"/>
                  </a:rPr>
                  <a:t>（此时发射结为正向偏置，集电结为反向偏置），而基极电压最大值</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m:rPr>
                            <m:sty m:val="p"/>
                          </m:rPr>
                          <a:rPr lang="zh-CN" altLang="en-US" sz="2400">
                            <a:latin typeface="Cambria Math" panose="02040503050406030204" pitchFamily="18" charset="0"/>
                          </a:rPr>
                          <m:t>BE</m:t>
                        </m:r>
                        <m:r>
                          <m:rPr>
                            <m:sty m:val="p"/>
                          </m:rPr>
                          <a:rPr lang="en-US" altLang="zh-CN" sz="2400" b="0" i="0" smtClean="0">
                            <a:latin typeface="Cambria Math" panose="02040503050406030204" pitchFamily="18" charset="0"/>
                          </a:rPr>
                          <m:t>max</m:t>
                        </m:r>
                      </m:sub>
                    </m:sSub>
                  </m:oMath>
                </a14:m>
                <a:r>
                  <a:rPr lang="zh-CN" altLang="en-US" sz="2400" dirty="0">
                    <a:latin typeface="宋体" panose="02010600030101010101" pitchFamily="2" charset="-122"/>
                    <a:ea typeface="宋体" panose="02010600030101010101" pitchFamily="2" charset="-122"/>
                  </a:rPr>
                  <a:t>和集电极电压最小值</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m:rPr>
                            <m:sty m:val="p"/>
                          </m:rPr>
                          <a:rPr lang="en-US" altLang="zh-CN" sz="2400">
                            <a:latin typeface="Cambria Math" panose="02040503050406030204" pitchFamily="18" charset="0"/>
                          </a:rPr>
                          <m:t>C</m:t>
                        </m:r>
                        <m:r>
                          <m:rPr>
                            <m:sty m:val="p"/>
                          </m:rPr>
                          <a:rPr lang="zh-CN" altLang="en-US" sz="2400">
                            <a:latin typeface="Cambria Math" panose="02040503050406030204" pitchFamily="18" charset="0"/>
                          </a:rPr>
                          <m:t>E</m:t>
                        </m:r>
                        <m:r>
                          <m:rPr>
                            <m:sty m:val="p"/>
                          </m:rPr>
                          <a:rPr lang="en-US" altLang="zh-CN" sz="2400" b="0" i="0" smtClean="0">
                            <a:latin typeface="Cambria Math" panose="02040503050406030204" pitchFamily="18" charset="0"/>
                          </a:rPr>
                          <m:t>min</m:t>
                        </m:r>
                      </m:sub>
                    </m:sSub>
                  </m:oMath>
                </a14:m>
                <a:r>
                  <a:rPr lang="zh-CN" altLang="en-US" sz="2400" dirty="0">
                    <a:latin typeface="宋体" panose="02010600030101010101" pitchFamily="2" charset="-122"/>
                    <a:ea typeface="宋体" panose="02010600030101010101" pitchFamily="2" charset="-122"/>
                  </a:rPr>
                  <a:t>出现在同一</a:t>
                </a:r>
                <a:r>
                  <a:rPr lang="zh-CN" altLang="en-US" sz="2400" dirty="0" smtClean="0">
                    <a:latin typeface="宋体" panose="02010600030101010101" pitchFamily="2" charset="-122"/>
                    <a:ea typeface="宋体" panose="02010600030101010101" pitchFamily="2" charset="-122"/>
                  </a:rPr>
                  <a:t>时刻</a:t>
                </a:r>
                <a:r>
                  <a:rPr lang="zh-CN" altLang="en-US" sz="2400" dirty="0">
                    <a:latin typeface="宋体" panose="02010600030101010101" pitchFamily="2" charset="-122"/>
                    <a:ea typeface="宋体" panose="02010600030101010101" pitchFamily="2" charset="-122"/>
                  </a:rPr>
                  <a:t>。</a:t>
                </a:r>
                <a:endParaRPr lang="zh-CN" altLang="en-US" sz="2400" dirty="0" smtClean="0">
                  <a:latin typeface="宋体" panose="02010600030101010101" pitchFamily="2" charset="-122"/>
                  <a:ea typeface="宋体" panose="02010600030101010101" pitchFamily="2" charset="-122"/>
                </a:endParaRPr>
              </a:p>
              <a:p>
                <a:r>
                  <a:rPr lang="zh-CN" altLang="en-US" sz="2400" dirty="0">
                    <a:latin typeface="宋体" panose="02010600030101010101" pitchFamily="2" charset="-122"/>
                    <a:ea typeface="宋体" panose="02010600030101010101" pitchFamily="2" charset="-122"/>
                  </a:rPr>
                  <a:t>过压</a:t>
                </a:r>
                <a:r>
                  <a:rPr lang="zh-CN" altLang="en-US" sz="2400" dirty="0" smtClean="0">
                    <a:latin typeface="宋体" panose="02010600030101010101" pitchFamily="2" charset="-122"/>
                    <a:ea typeface="宋体" panose="02010600030101010101" pitchFamily="2" charset="-122"/>
                  </a:rPr>
                  <a:t>工作状态</a:t>
                </a:r>
                <a:endParaRPr lang="en-US" altLang="zh-CN" sz="2400" dirty="0" smtClean="0">
                  <a:latin typeface="宋体" panose="02010600030101010101" pitchFamily="2" charset="-122"/>
                  <a:ea typeface="宋体" panose="02010600030101010101" pitchFamily="2" charset="-122"/>
                </a:endParaRPr>
              </a:p>
              <a:p>
                <a:pPr marL="0" indent="0">
                  <a:buNone/>
                </a:pPr>
                <a:r>
                  <a:rPr lang="zh-CN" altLang="en-US" sz="2400" dirty="0" smtClean="0">
                    <a:latin typeface="宋体" panose="02010600030101010101" pitchFamily="2" charset="-122"/>
                    <a:ea typeface="宋体" panose="02010600030101010101" pitchFamily="2" charset="-122"/>
                  </a:rPr>
                  <a:t>    需</a:t>
                </a:r>
                <a:r>
                  <a:rPr lang="zh-CN" altLang="en-US" sz="2400" dirty="0">
                    <a:latin typeface="宋体" panose="02010600030101010101" pitchFamily="2" charset="-122"/>
                    <a:ea typeface="宋体" panose="02010600030101010101" pitchFamily="2" charset="-122"/>
                  </a:rPr>
                  <a:t>满足</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m:rPr>
                            <m:sty m:val="p"/>
                          </m:rPr>
                          <a:rPr lang="en-US" altLang="zh-CN" sz="2400">
                            <a:latin typeface="Cambria Math" panose="02040503050406030204" pitchFamily="18" charset="0"/>
                          </a:rPr>
                          <m:t>C</m:t>
                        </m:r>
                        <m:r>
                          <m:rPr>
                            <m:sty m:val="p"/>
                          </m:rPr>
                          <a:rPr lang="zh-CN" altLang="en-US" sz="2400">
                            <a:latin typeface="Cambria Math" panose="02040503050406030204" pitchFamily="18" charset="0"/>
                          </a:rPr>
                          <m:t>E</m:t>
                        </m:r>
                      </m:sub>
                    </m:sSub>
                    <m:r>
                      <a:rPr lang="zh-CN" altLang="en-US" sz="2400">
                        <a:latin typeface="Cambria Math" panose="02040503050406030204" pitchFamily="18" charset="0"/>
                      </a:rPr>
                      <m:t>&lt;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m:rPr>
                            <m:sty m:val="p"/>
                          </m:rPr>
                          <a:rPr lang="zh-CN" altLang="en-US" sz="2400">
                            <a:latin typeface="Cambria Math" panose="02040503050406030204" pitchFamily="18" charset="0"/>
                          </a:rPr>
                          <m:t>BE</m:t>
                        </m:r>
                      </m:sub>
                    </m:sSub>
                  </m:oMath>
                </a14:m>
                <a:r>
                  <a:rPr lang="zh-CN" altLang="en-US" sz="2400" dirty="0">
                    <a:latin typeface="宋体" panose="02010600030101010101" pitchFamily="2" charset="-122"/>
                    <a:ea typeface="宋体" panose="02010600030101010101" pitchFamily="2" charset="-122"/>
                  </a:rPr>
                  <a:t>（此时发射结为正向偏置，集电结也是正向偏置），</a:t>
                </a:r>
                <a:r>
                  <a:rPr lang="zh-CN" altLang="en-US" sz="2400" dirty="0"/>
                  <a:t> </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m:rPr>
                            <m:sty m:val="p"/>
                          </m:rPr>
                          <a:rPr lang="en-US" altLang="zh-CN" sz="2400">
                            <a:latin typeface="Cambria Math" panose="02040503050406030204" pitchFamily="18" charset="0"/>
                          </a:rPr>
                          <m:t>C</m:t>
                        </m:r>
                        <m:r>
                          <m:rPr>
                            <m:sty m:val="p"/>
                          </m:rPr>
                          <a:rPr lang="zh-CN" altLang="en-US" sz="2400">
                            <a:latin typeface="Cambria Math" panose="02040503050406030204" pitchFamily="18" charset="0"/>
                          </a:rPr>
                          <m:t>E</m:t>
                        </m:r>
                      </m:sub>
                    </m:sSub>
                  </m:oMath>
                </a14:m>
                <a:r>
                  <a:rPr lang="zh-CN" altLang="en-US" sz="2400" dirty="0">
                    <a:latin typeface="宋体" panose="02010600030101010101" pitchFamily="2" charset="-122"/>
                    <a:ea typeface="宋体" panose="02010600030101010101" pitchFamily="2" charset="-122"/>
                  </a:rPr>
                  <a:t>的最小值</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m:rPr>
                            <m:sty m:val="p"/>
                          </m:rPr>
                          <a:rPr lang="en-US" altLang="zh-CN" sz="2400">
                            <a:latin typeface="Cambria Math" panose="02040503050406030204" pitchFamily="18" charset="0"/>
                          </a:rPr>
                          <m:t>C</m:t>
                        </m:r>
                        <m:r>
                          <m:rPr>
                            <m:sty m:val="p"/>
                          </m:rPr>
                          <a:rPr lang="zh-CN" altLang="en-US" sz="2400">
                            <a:latin typeface="Cambria Math" panose="02040503050406030204" pitchFamily="18" charset="0"/>
                          </a:rPr>
                          <m:t>E</m:t>
                        </m:r>
                        <m:r>
                          <m:rPr>
                            <m:sty m:val="p"/>
                          </m:rPr>
                          <a:rPr lang="en-US" altLang="zh-CN" sz="2400">
                            <a:latin typeface="Cambria Math" panose="02040503050406030204" pitchFamily="18" charset="0"/>
                          </a:rPr>
                          <m:t>min</m:t>
                        </m:r>
                      </m:sub>
                    </m:sSub>
                  </m:oMath>
                </a14:m>
                <a:r>
                  <a:rPr lang="zh-CN" altLang="en-US" sz="2400" dirty="0">
                    <a:latin typeface="宋体" panose="02010600030101010101" pitchFamily="2" charset="-122"/>
                    <a:ea typeface="宋体" panose="02010600030101010101" pitchFamily="2" charset="-122"/>
                  </a:rPr>
                  <a:t>出现在</a:t>
                </a:r>
                <a14:m>
                  <m:oMath xmlns:m="http://schemas.openxmlformats.org/officeDocument/2006/math">
                    <m:r>
                      <a:rPr lang="zh-CN" altLang="en-US" sz="2400" i="1">
                        <a:latin typeface="Cambria Math" panose="02040503050406030204" pitchFamily="18" charset="0"/>
                      </a:rPr>
                      <m:t>𝜔</m:t>
                    </m:r>
                    <m:r>
                      <a:rPr lang="zh-CN" altLang="en-US" sz="2400" i="1">
                        <a:latin typeface="Cambria Math" panose="02040503050406030204" pitchFamily="18" charset="0"/>
                      </a:rPr>
                      <m:t>𝑡</m:t>
                    </m:r>
                    <m:r>
                      <a:rPr lang="zh-CN" altLang="en-US" sz="2400">
                        <a:latin typeface="Cambria Math" panose="02040503050406030204" pitchFamily="18" charset="0"/>
                      </a:rPr>
                      <m:t>=0</m:t>
                    </m:r>
                  </m:oMath>
                </a14:m>
                <a:r>
                  <a:rPr lang="zh-CN" altLang="en-US" sz="2400" dirty="0" smtClean="0">
                    <a:latin typeface="宋体" panose="02010600030101010101" pitchFamily="2" charset="-122"/>
                    <a:ea typeface="宋体" panose="02010600030101010101" pitchFamily="2" charset="-122"/>
                  </a:rPr>
                  <a:t>附近。</a:t>
                </a:r>
                <a:endParaRPr lang="en-US" altLang="zh-CN" sz="2400" dirty="0">
                  <a:latin typeface="宋体" panose="02010600030101010101" pitchFamily="2" charset="-122"/>
                  <a:ea typeface="宋体" panose="02010600030101010101" pitchFamily="2" charset="-122"/>
                </a:endParaRPr>
              </a:p>
              <a:p>
                <a:r>
                  <a:rPr lang="zh-CN" altLang="en-US" sz="2400" dirty="0" smtClean="0">
                    <a:latin typeface="宋体" panose="02010600030101010101" pitchFamily="2" charset="-122"/>
                    <a:ea typeface="宋体" panose="02010600030101010101" pitchFamily="2" charset="-122"/>
                  </a:rPr>
                  <a:t>临近工作状态</a:t>
                </a:r>
              </a:p>
              <a:p>
                <a:pPr marL="0" indent="0">
                  <a:buNone/>
                </a:pPr>
                <a:r>
                  <a:rPr lang="zh-CN" altLang="en-US" sz="2400" dirty="0" smtClean="0">
                    <a:latin typeface="宋体" panose="02010600030101010101" pitchFamily="2" charset="-122"/>
                    <a:ea typeface="宋体" panose="02010600030101010101" pitchFamily="2" charset="-122"/>
                  </a:rPr>
                  <a:t>    晶体</a:t>
                </a:r>
                <a:r>
                  <a:rPr lang="zh-CN" altLang="en-US" sz="2400" dirty="0">
                    <a:latin typeface="宋体" panose="02010600030101010101" pitchFamily="2" charset="-122"/>
                    <a:ea typeface="宋体" panose="02010600030101010101" pitchFamily="2" charset="-122"/>
                  </a:rPr>
                  <a:t>管工作在欠压区和过压区之间的临界点上，晶体管刚好不进入饱和区。</a:t>
                </a:r>
              </a:p>
            </p:txBody>
          </p:sp>
        </mc:Choice>
        <mc:Fallback>
          <p:sp>
            <p:nvSpPr>
              <p:cNvPr id="4" name="内容占位符 2"/>
              <p:cNvSpPr txBox="1">
                <a:spLocks noRot="1" noChangeAspect="1" noMove="1" noResize="1" noEditPoints="1" noAdjustHandles="1" noChangeArrowheads="1" noChangeShapeType="1" noTextEdit="1"/>
              </p:cNvSpPr>
              <p:nvPr/>
            </p:nvSpPr>
            <p:spPr>
              <a:xfrm>
                <a:off x="798490" y="998641"/>
                <a:ext cx="8796271" cy="4680942"/>
              </a:xfrm>
              <a:prstGeom prst="rect">
                <a:avLst/>
              </a:prstGeom>
              <a:blipFill rotWithShape="0">
                <a:blip r:embed="rId2"/>
                <a:stretch>
                  <a:fillRect l="-1109" t="-1042" r="-139"/>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53553240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图片 141" descr="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82879" y="3559332"/>
            <a:ext cx="5557323" cy="30367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mc:AlternateContent xmlns:mc="http://schemas.openxmlformats.org/markup-compatibility/2006">
        <mc:Choice xmlns:a14="http://schemas.microsoft.com/office/drawing/2010/main" Requires="a14">
          <p:sp>
            <p:nvSpPr>
              <p:cNvPr id="5" name="内容占位符 2"/>
              <p:cNvSpPr txBox="1">
                <a:spLocks/>
              </p:cNvSpPr>
              <p:nvPr/>
            </p:nvSpPr>
            <p:spPr>
              <a:xfrm>
                <a:off x="743708" y="1167345"/>
                <a:ext cx="8435663" cy="4783974"/>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None/>
                </a:pPr>
                <a:r>
                  <a:rPr lang="zh-CN" altLang="en-US" sz="2400" dirty="0" smtClean="0">
                    <a:latin typeface="宋体" panose="02010600030101010101" pitchFamily="2" charset="-122"/>
                    <a:ea typeface="宋体" panose="02010600030101010101" pitchFamily="2" charset="-122"/>
                  </a:rPr>
                  <a:t>    由于</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𝐶𝐸</m:t>
                        </m:r>
                      </m:sub>
                    </m:sSub>
                    <m:r>
                      <m:rPr>
                        <m:nor/>
                      </m:rPr>
                      <a:rPr lang="zh-CN" altLang="en-US" sz="2400" i="1">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𝑉</m:t>
                        </m:r>
                      </m:e>
                      <m:sub>
                        <m:r>
                          <a:rPr lang="zh-CN" altLang="en-US" sz="2400" i="1">
                            <a:latin typeface="Cambria Math" panose="02040503050406030204" pitchFamily="18" charset="0"/>
                          </a:rPr>
                          <m:t>𝐶𝐶</m:t>
                        </m:r>
                      </m:sub>
                    </m:sSub>
                    <m:r>
                      <m:rPr>
                        <m:nor/>
                      </m:rPr>
                      <a:rPr lang="zh-CN" altLang="en-US" sz="2400" i="1">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m:rPr>
                            <m:nor/>
                          </m:rPr>
                          <a:rPr lang="zh-CN" altLang="en-US" sz="2400" i="1">
                            <a:latin typeface="Cambria Math" panose="02040503050406030204" pitchFamily="18" charset="0"/>
                          </a:rPr>
                          <m:t>c</m:t>
                        </m:r>
                      </m:sub>
                    </m:sSub>
                    <m:r>
                      <m:rPr>
                        <m:nor/>
                      </m:rPr>
                      <a:rPr lang="zh-CN" altLang="en-US" sz="2400" i="1">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𝑉</m:t>
                        </m:r>
                      </m:e>
                      <m:sub>
                        <m:r>
                          <a:rPr lang="zh-CN" altLang="en-US" sz="2400" i="1">
                            <a:latin typeface="Cambria Math" panose="02040503050406030204" pitchFamily="18" charset="0"/>
                          </a:rPr>
                          <m:t>𝐶𝐶</m:t>
                        </m:r>
                      </m:sub>
                    </m:sSub>
                    <m:r>
                      <m:rPr>
                        <m:nor/>
                      </m:rPr>
                      <a:rPr lang="zh-CN" altLang="en-US" sz="2400" i="1">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m:rPr>
                            <m:nor/>
                          </m:rPr>
                          <a:rPr lang="zh-CN" altLang="en-US" sz="2400" i="1">
                            <a:latin typeface="Cambria Math" panose="02040503050406030204" pitchFamily="18" charset="0"/>
                          </a:rPr>
                          <m:t>cm</m:t>
                        </m:r>
                      </m:sub>
                    </m:sSub>
                    <m:r>
                      <a:rPr lang="zh-CN" altLang="en-US" sz="2400" i="1">
                        <a:latin typeface="Cambria Math" panose="02040503050406030204" pitchFamily="18" charset="0"/>
                      </a:rPr>
                      <m:t>𝑐𝑜𝑠</m:t>
                    </m:r>
                    <m:r>
                      <a:rPr lang="zh-CN" altLang="en-US" sz="2400" i="1">
                        <a:latin typeface="Cambria Math" panose="02040503050406030204" pitchFamily="18" charset="0"/>
                      </a:rPr>
                      <m:t>𝜔</m:t>
                    </m:r>
                    <m:r>
                      <m:rPr>
                        <m:nor/>
                      </m:rPr>
                      <a:rPr lang="zh-CN" altLang="en-US" sz="2400" i="1">
                        <a:latin typeface="Cambria Math" panose="02040503050406030204" pitchFamily="18" charset="0"/>
                      </a:rPr>
                      <m:t>t</m:t>
                    </m:r>
                  </m:oMath>
                </a14:m>
                <a:r>
                  <a:rPr lang="zh-CN" altLang="en-US" sz="2400" dirty="0">
                    <a:latin typeface="宋体" panose="02010600030101010101" pitchFamily="2" charset="-122"/>
                    <a:ea typeface="宋体" panose="02010600030101010101" pitchFamily="2" charset="-122"/>
                  </a:rPr>
                  <a:t>，在</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m:rPr>
                            <m:nor/>
                          </m:rPr>
                          <a:rPr lang="en-US" altLang="zh-CN" sz="2400" b="0" i="1" smtClean="0">
                            <a:latin typeface="Cambria Math" panose="02040503050406030204" pitchFamily="18" charset="0"/>
                          </a:rPr>
                          <m:t>i</m:t>
                        </m:r>
                        <m:r>
                          <m:rPr>
                            <m:nor/>
                          </m:rPr>
                          <a:rPr lang="zh-CN" altLang="en-US" sz="2400" i="1">
                            <a:latin typeface="Cambria Math" panose="02040503050406030204" pitchFamily="18" charset="0"/>
                          </a:rPr>
                          <m:t>m</m:t>
                        </m:r>
                      </m:sub>
                    </m:sSub>
                  </m:oMath>
                </a14:m>
                <a:r>
                  <a:rPr lang="zh-CN" altLang="en-US" sz="2400" dirty="0">
                    <a:latin typeface="宋体" panose="02010600030101010101" pitchFamily="2" charset="-122"/>
                    <a:ea typeface="宋体" panose="02010600030101010101" pitchFamily="2" charset="-122"/>
                  </a:rPr>
                  <a:t>、</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𝑉</m:t>
                        </m:r>
                      </m:e>
                      <m:sub>
                        <m:r>
                          <a:rPr lang="en-US" altLang="zh-CN" sz="2400" b="0" i="1" smtClean="0">
                            <a:latin typeface="Cambria Math" panose="02040503050406030204" pitchFamily="18" charset="0"/>
                          </a:rPr>
                          <m:t>𝐵𝐵</m:t>
                        </m:r>
                      </m:sub>
                    </m:sSub>
                  </m:oMath>
                </a14:m>
                <a:r>
                  <a:rPr lang="zh-CN" altLang="en-US" sz="2400" dirty="0">
                    <a:latin typeface="宋体" panose="02010600030101010101" pitchFamily="2" charset="-122"/>
                    <a:ea typeface="宋体" panose="02010600030101010101" pitchFamily="2" charset="-122"/>
                  </a:rPr>
                  <a:t>、</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𝑉</m:t>
                        </m:r>
                      </m:e>
                      <m:sub>
                        <m:r>
                          <a:rPr lang="zh-CN" altLang="en-US" sz="2400" i="1">
                            <a:latin typeface="Cambria Math" panose="02040503050406030204" pitchFamily="18" charset="0"/>
                          </a:rPr>
                          <m:t>𝐶𝐶</m:t>
                        </m:r>
                      </m:sub>
                    </m:sSub>
                  </m:oMath>
                </a14:m>
                <a:r>
                  <a:rPr lang="zh-CN" altLang="en-US" sz="2400" dirty="0">
                    <a:latin typeface="宋体" panose="02010600030101010101" pitchFamily="2" charset="-122"/>
                    <a:ea typeface="宋体" panose="02010600030101010101" pitchFamily="2" charset="-122"/>
                  </a:rPr>
                  <a:t>不变的情况下，随着</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zh-CN" altLang="en-US" sz="2400" i="1">
                            <a:latin typeface="Cambria Math" panose="02040503050406030204" pitchFamily="18" charset="0"/>
                          </a:rPr>
                          <m:t>𝑒</m:t>
                        </m:r>
                      </m:sub>
                    </m:sSub>
                  </m:oMath>
                </a14:m>
                <a:r>
                  <a:rPr lang="zh-CN" altLang="en-US" sz="2400" dirty="0">
                    <a:latin typeface="宋体" panose="02010600030101010101" pitchFamily="2" charset="-122"/>
                    <a:ea typeface="宋体" panose="02010600030101010101" pitchFamily="2" charset="-122"/>
                  </a:rPr>
                  <a:t>的由小变大，会出现</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𝐶𝐸</m:t>
                        </m:r>
                      </m:sub>
                    </m:sSub>
                    <m:r>
                      <a:rPr lang="zh-CN" altLang="en-US" sz="2400">
                        <a:latin typeface="Cambria Math" panose="02040503050406030204" pitchFamily="18" charset="0"/>
                      </a:rPr>
                      <m:t>&gt;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en-US" altLang="zh-CN" sz="2400" b="0" i="1" smtClean="0">
                            <a:latin typeface="Cambria Math" panose="02040503050406030204" pitchFamily="18" charset="0"/>
                          </a:rPr>
                          <m:t>𝐵</m:t>
                        </m:r>
                        <m:r>
                          <a:rPr lang="zh-CN" altLang="en-US" sz="2400" i="1">
                            <a:latin typeface="Cambria Math" panose="02040503050406030204" pitchFamily="18" charset="0"/>
                          </a:rPr>
                          <m:t>𝐸</m:t>
                        </m:r>
                      </m:sub>
                    </m:sSub>
                  </m:oMath>
                </a14:m>
                <a:r>
                  <a:rPr lang="zh-CN" altLang="en-US" sz="2400" dirty="0">
                    <a:latin typeface="宋体" panose="02010600030101010101" pitchFamily="2" charset="-122"/>
                    <a:ea typeface="宋体" panose="02010600030101010101" pitchFamily="2" charset="-122"/>
                  </a:rPr>
                  <a:t>、</a:t>
                </a:r>
                <a:r>
                  <a:rPr lang="zh-CN" altLang="en-US" sz="2400" dirty="0"/>
                  <a:t> </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𝐶𝐸</m:t>
                        </m:r>
                      </m:sub>
                    </m:sSub>
                    <m:r>
                      <a:rPr lang="en-US" altLang="zh-CN" sz="2400" b="0" i="0" smtClean="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en-US" altLang="zh-CN" sz="2400" i="1">
                            <a:latin typeface="Cambria Math" panose="02040503050406030204" pitchFamily="18" charset="0"/>
                          </a:rPr>
                          <m:t>𝐵</m:t>
                        </m:r>
                        <m:r>
                          <a:rPr lang="zh-CN" altLang="en-US" sz="2400" i="1">
                            <a:latin typeface="Cambria Math" panose="02040503050406030204" pitchFamily="18" charset="0"/>
                          </a:rPr>
                          <m:t>𝐸</m:t>
                        </m:r>
                      </m:sub>
                    </m:sSub>
                    <m:r>
                      <a:rPr lang="zh-CN" altLang="en-US" sz="2400" i="1">
                        <a:latin typeface="Cambria Math" panose="02040503050406030204" pitchFamily="18" charset="0"/>
                      </a:rPr>
                      <m:t> </m:t>
                    </m:r>
                  </m:oMath>
                </a14:m>
                <a:r>
                  <a:rPr lang="zh-CN" altLang="en-US" sz="2400" dirty="0">
                    <a:latin typeface="宋体" panose="02010600030101010101" pitchFamily="2" charset="-122"/>
                    <a:ea typeface="宋体" panose="02010600030101010101" pitchFamily="2" charset="-122"/>
                  </a:rPr>
                  <a:t>、</a:t>
                </a:r>
                <a:r>
                  <a:rPr lang="zh-CN" altLang="en-US" sz="2400" dirty="0"/>
                  <a:t> </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𝐶𝐸</m:t>
                        </m:r>
                      </m:sub>
                    </m:sSub>
                    <m:r>
                      <a:rPr lang="en-US" altLang="zh-CN" sz="2400" b="0" i="0" smtClean="0">
                        <a:latin typeface="Cambria Math" panose="02040503050406030204" pitchFamily="18" charset="0"/>
                      </a:rPr>
                      <m:t>&lt;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en-US" altLang="zh-CN" sz="2400" i="1">
                            <a:latin typeface="Cambria Math" panose="02040503050406030204" pitchFamily="18" charset="0"/>
                          </a:rPr>
                          <m:t>𝐵</m:t>
                        </m:r>
                        <m:r>
                          <a:rPr lang="zh-CN" altLang="en-US" sz="2400" i="1">
                            <a:latin typeface="Cambria Math" panose="02040503050406030204" pitchFamily="18" charset="0"/>
                          </a:rPr>
                          <m:t>𝐸</m:t>
                        </m:r>
                      </m:sub>
                    </m:sSub>
                  </m:oMath>
                </a14:m>
                <a:r>
                  <a:rPr lang="zh-CN" altLang="en-US" sz="2400" dirty="0">
                    <a:latin typeface="宋体" panose="02010600030101010101" pitchFamily="2" charset="-122"/>
                    <a:ea typeface="宋体" panose="02010600030101010101" pitchFamily="2" charset="-122"/>
                  </a:rPr>
                  <a:t>三种情况，因此，随着</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zh-CN" altLang="en-US" sz="2400" i="1">
                            <a:latin typeface="Cambria Math" panose="02040503050406030204" pitchFamily="18" charset="0"/>
                          </a:rPr>
                          <m:t>𝑒</m:t>
                        </m:r>
                      </m:sub>
                    </m:sSub>
                  </m:oMath>
                </a14:m>
                <a:r>
                  <a:rPr lang="zh-CN" altLang="en-US" sz="2400" dirty="0">
                    <a:latin typeface="宋体" panose="02010600030101010101" pitchFamily="2" charset="-122"/>
                    <a:ea typeface="宋体" panose="02010600030101010101" pitchFamily="2" charset="-122"/>
                  </a:rPr>
                  <a:t>的由小变大，放大器的工作状态为由欠压状态→临界状态→过压状态。集电极电流脉冲变化情况如</a:t>
                </a:r>
                <a:r>
                  <a:rPr lang="zh-CN" altLang="en-US" sz="2400" dirty="0" smtClean="0">
                    <a:latin typeface="宋体" panose="02010600030101010101" pitchFamily="2" charset="-122"/>
                    <a:ea typeface="宋体" panose="02010600030101010101" pitchFamily="2" charset="-122"/>
                  </a:rPr>
                  <a:t>图。</a:t>
                </a:r>
                <a:endParaRPr lang="zh-CN" altLang="en-US" sz="2400" dirty="0">
                  <a:latin typeface="宋体" panose="02010600030101010101" pitchFamily="2" charset="-122"/>
                  <a:ea typeface="宋体" panose="02010600030101010101" pitchFamily="2" charset="-122"/>
                </a:endParaRPr>
              </a:p>
            </p:txBody>
          </p:sp>
        </mc:Choice>
        <mc:Fallback>
          <p:sp>
            <p:nvSpPr>
              <p:cNvPr id="5" name="内容占位符 2"/>
              <p:cNvSpPr txBox="1">
                <a:spLocks noRot="1" noChangeAspect="1" noMove="1" noResize="1" noEditPoints="1" noAdjustHandles="1" noChangeArrowheads="1" noChangeShapeType="1" noTextEdit="1"/>
              </p:cNvSpPr>
              <p:nvPr/>
            </p:nvSpPr>
            <p:spPr>
              <a:xfrm>
                <a:off x="743708" y="1167345"/>
                <a:ext cx="8435663" cy="4783974"/>
              </a:xfrm>
              <a:prstGeom prst="rect">
                <a:avLst/>
              </a:prstGeom>
              <a:blipFill rotWithShape="0">
                <a:blip r:embed="rId3"/>
                <a:stretch>
                  <a:fillRect l="-1084" t="-1529" r="-795"/>
                </a:stretch>
              </a:blipFill>
            </p:spPr>
            <p:txBody>
              <a:bodyPr/>
              <a:lstStyle/>
              <a:p>
                <a:r>
                  <a:rPr lang="zh-CN" altLang="en-US">
                    <a:noFill/>
                  </a:rPr>
                  <a:t> </a:t>
                </a:r>
              </a:p>
            </p:txBody>
          </p:sp>
        </mc:Fallback>
      </mc:AlternateContent>
      <p:sp>
        <p:nvSpPr>
          <p:cNvPr id="9" name="标题 1"/>
          <p:cNvSpPr txBox="1">
            <a:spLocks/>
          </p:cNvSpPr>
          <p:nvPr/>
        </p:nvSpPr>
        <p:spPr>
          <a:xfrm>
            <a:off x="743708" y="522562"/>
            <a:ext cx="1677520" cy="644783"/>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just"/>
            <a:r>
              <a:rPr lang="zh-CN" altLang="en-US" sz="2800" dirty="0"/>
              <a:t>负载特性</a:t>
            </a:r>
            <a:endParaRPr lang="zh-CN" altLang="en-US" sz="2800" dirty="0"/>
          </a:p>
        </p:txBody>
      </p:sp>
    </p:spTree>
    <p:extLst>
      <p:ext uri="{BB962C8B-B14F-4D97-AF65-F5344CB8AC3E}">
        <p14:creationId xmlns:p14="http://schemas.microsoft.com/office/powerpoint/2010/main" val="428537712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图片 712" descr="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19096" y="0"/>
            <a:ext cx="5933986" cy="2855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mc:Choice xmlns:a14="http://schemas.microsoft.com/office/drawing/2010/main" Requires="a14">
          <p:sp>
            <p:nvSpPr>
              <p:cNvPr id="5" name="内容占位符 2"/>
              <p:cNvSpPr txBox="1">
                <a:spLocks/>
              </p:cNvSpPr>
              <p:nvPr/>
            </p:nvSpPr>
            <p:spPr>
              <a:xfrm>
                <a:off x="1036704" y="2855519"/>
                <a:ext cx="7498770" cy="3609675"/>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None/>
                </a:pPr>
                <a:r>
                  <a:rPr lang="zh-CN" altLang="en-US" sz="2400" dirty="0" smtClean="0">
                    <a:latin typeface="宋体" panose="02010600030101010101" pitchFamily="2" charset="-122"/>
                    <a:ea typeface="宋体" panose="02010600030101010101" pitchFamily="2" charset="-122"/>
                  </a:rPr>
                  <a:t>    在</a:t>
                </a:r>
                <a:r>
                  <a:rPr lang="zh-CN" altLang="en-US" sz="2400" dirty="0">
                    <a:latin typeface="宋体" panose="02010600030101010101" pitchFamily="2" charset="-122"/>
                    <a:ea typeface="宋体" panose="02010600030101010101" pitchFamily="2" charset="-122"/>
                  </a:rPr>
                  <a:t>欠压状态输出功率</a:t>
                </a:r>
                <a14:m>
                  <m:oMath xmlns:m="http://schemas.openxmlformats.org/officeDocument/2006/math">
                    <m:sSub>
                      <m:sSubPr>
                        <m:ctrlPr>
                          <a:rPr lang="zh-CN" altLang="en-US" sz="2400" i="1">
                            <a:latin typeface="Cambria Math" panose="02040503050406030204" pitchFamily="18" charset="0"/>
                          </a:rPr>
                        </m:ctrlPr>
                      </m:sSubPr>
                      <m:e>
                        <m:r>
                          <a:rPr lang="en-US" altLang="zh-CN" sz="2400" b="0" i="1" smtClean="0">
                            <a:latin typeface="Cambria Math" panose="02040503050406030204" pitchFamily="18" charset="0"/>
                          </a:rPr>
                          <m:t>𝑃</m:t>
                        </m:r>
                      </m:e>
                      <m:sub>
                        <m:r>
                          <a:rPr lang="en-US" altLang="zh-CN" sz="2400" b="0" i="1" smtClean="0">
                            <a:latin typeface="Cambria Math" panose="02040503050406030204" pitchFamily="18" charset="0"/>
                          </a:rPr>
                          <m:t>𝑜</m:t>
                        </m:r>
                      </m:sub>
                    </m:sSub>
                  </m:oMath>
                </a14:m>
                <a:r>
                  <a:rPr lang="zh-CN" altLang="en-US" sz="2400" dirty="0">
                    <a:latin typeface="宋体" panose="02010600030101010101" pitchFamily="2" charset="-122"/>
                    <a:ea typeface="宋体" panose="02010600030101010101" pitchFamily="2" charset="-122"/>
                  </a:rPr>
                  <a:t>较小，</a:t>
                </a:r>
                <a14:m>
                  <m:oMath xmlns:m="http://schemas.openxmlformats.org/officeDocument/2006/math">
                    <m:sSub>
                      <m:sSubPr>
                        <m:ctrlPr>
                          <a:rPr lang="zh-CN" altLang="en-US" sz="2400" i="1">
                            <a:latin typeface="Cambria Math" panose="02040503050406030204" pitchFamily="18" charset="0"/>
                          </a:rPr>
                        </m:ctrlPr>
                      </m:sSubPr>
                      <m:e>
                        <m:r>
                          <a:rPr lang="en-US" altLang="zh-CN" sz="2400" i="1" smtClean="0">
                            <a:latin typeface="Cambria Math" panose="02040503050406030204" pitchFamily="18" charset="0"/>
                          </a:rPr>
                          <m:t>𝑃</m:t>
                        </m:r>
                      </m:e>
                      <m:sub>
                        <m:r>
                          <a:rPr lang="en-US" altLang="zh-CN" sz="2400" b="0" i="1" smtClean="0">
                            <a:latin typeface="Cambria Math" panose="02040503050406030204" pitchFamily="18" charset="0"/>
                          </a:rPr>
                          <m:t>𝐶</m:t>
                        </m:r>
                      </m:sub>
                    </m:sSub>
                  </m:oMath>
                </a14:m>
                <a:r>
                  <a:rPr lang="zh-CN" altLang="en-US" sz="2400" dirty="0">
                    <a:latin typeface="宋体" panose="02010600030101010101" pitchFamily="2" charset="-122"/>
                    <a:ea typeface="宋体" panose="02010600030101010101" pitchFamily="2" charset="-122"/>
                  </a:rPr>
                  <a:t>较大，</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𝜂</m:t>
                        </m:r>
                      </m:e>
                      <m:sub>
                        <m:r>
                          <m:rPr>
                            <m:nor/>
                          </m:rPr>
                          <a:rPr lang="zh-CN" altLang="en-US" sz="2400" i="1">
                            <a:latin typeface="Cambria Math" panose="02040503050406030204" pitchFamily="18" charset="0"/>
                          </a:rPr>
                          <m:t>c</m:t>
                        </m:r>
                      </m:sub>
                    </m:sSub>
                  </m:oMath>
                </a14:m>
                <a:r>
                  <a:rPr lang="zh-CN" altLang="en-US" sz="2400" dirty="0">
                    <a:latin typeface="宋体" panose="02010600030101010101" pitchFamily="2" charset="-122"/>
                    <a:ea typeface="宋体" panose="02010600030101010101" pitchFamily="2" charset="-122"/>
                  </a:rPr>
                  <a:t>低</a:t>
                </a:r>
                <a:r>
                  <a:rPr lang="zh-CN" altLang="en-US"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pPr marL="0" indent="0">
                  <a:buNone/>
                </a:pPr>
                <a:r>
                  <a:rPr lang="en-US" altLang="zh-CN" sz="2400" dirty="0">
                    <a:latin typeface="宋体" panose="02010600030101010101" pitchFamily="2" charset="-122"/>
                    <a:ea typeface="宋体" panose="02010600030101010101" pitchFamily="2" charset="-122"/>
                  </a:rPr>
                  <a:t> </a:t>
                </a:r>
                <a:r>
                  <a:rPr lang="en-US" altLang="zh-CN" sz="2400" dirty="0" smtClean="0">
                    <a:latin typeface="宋体" panose="02010600030101010101" pitchFamily="2" charset="-122"/>
                    <a:ea typeface="宋体" panose="02010600030101010101" pitchFamily="2" charset="-122"/>
                  </a:rPr>
                  <a:t>   </a:t>
                </a:r>
                <a:r>
                  <a:rPr lang="zh-CN" altLang="en-US" sz="2400" dirty="0" smtClean="0">
                    <a:latin typeface="宋体" panose="02010600030101010101" pitchFamily="2" charset="-122"/>
                    <a:ea typeface="宋体" panose="02010600030101010101" pitchFamily="2" charset="-122"/>
                  </a:rPr>
                  <a:t>过</a:t>
                </a:r>
                <a:r>
                  <a:rPr lang="zh-CN" altLang="en-US" sz="2400" dirty="0">
                    <a:latin typeface="宋体" panose="02010600030101010101" pitchFamily="2" charset="-122"/>
                    <a:ea typeface="宋体" panose="02010600030101010101" pitchFamily="2" charset="-122"/>
                  </a:rPr>
                  <a:t>压状态，</a:t>
                </a:r>
                <a14:m>
                  <m:oMath xmlns:m="http://schemas.openxmlformats.org/officeDocument/2006/math">
                    <m:sSub>
                      <m:sSubPr>
                        <m:ctrlPr>
                          <a:rPr lang="zh-CN" altLang="en-US" sz="2400" i="1">
                            <a:latin typeface="Cambria Math" panose="02040503050406030204" pitchFamily="18" charset="0"/>
                          </a:rPr>
                        </m:ctrlPr>
                      </m:sSubPr>
                      <m:e>
                        <m:r>
                          <a:rPr lang="en-US" altLang="zh-CN" sz="2400" b="0" i="1" smtClean="0">
                            <a:latin typeface="Cambria Math" panose="02040503050406030204" pitchFamily="18" charset="0"/>
                          </a:rPr>
                          <m:t>𝑈</m:t>
                        </m:r>
                      </m:e>
                      <m:sub>
                        <m:r>
                          <a:rPr lang="en-US" altLang="zh-CN" sz="2400" b="0" i="1" smtClean="0">
                            <a:latin typeface="Cambria Math" panose="02040503050406030204" pitchFamily="18" charset="0"/>
                          </a:rPr>
                          <m:t>𝑐𝑚</m:t>
                        </m:r>
                      </m:sub>
                    </m:sSub>
                  </m:oMath>
                </a14:m>
                <a:r>
                  <a:rPr lang="zh-CN" altLang="en-US" sz="2400" dirty="0">
                    <a:latin typeface="宋体" panose="02010600030101010101" pitchFamily="2" charset="-122"/>
                    <a:ea typeface="宋体" panose="02010600030101010101" pitchFamily="2" charset="-122"/>
                  </a:rPr>
                  <a:t>基本保持不变，</a:t>
                </a:r>
                <a14:m>
                  <m:oMath xmlns:m="http://schemas.openxmlformats.org/officeDocument/2006/math">
                    <m:sSub>
                      <m:sSubPr>
                        <m:ctrlPr>
                          <a:rPr lang="zh-CN" altLang="en-US" sz="2400" i="1">
                            <a:latin typeface="Cambria Math" panose="02040503050406030204" pitchFamily="18" charset="0"/>
                          </a:rPr>
                        </m:ctrlPr>
                      </m:sSubPr>
                      <m:e>
                        <m:r>
                          <a:rPr lang="en-US" altLang="zh-CN" sz="2400" i="1">
                            <a:latin typeface="Cambria Math" panose="02040503050406030204" pitchFamily="18" charset="0"/>
                          </a:rPr>
                          <m:t>𝑃</m:t>
                        </m:r>
                      </m:e>
                      <m:sub>
                        <m:r>
                          <a:rPr lang="en-US" altLang="zh-CN" sz="2400" i="1">
                            <a:latin typeface="Cambria Math" panose="02040503050406030204" pitchFamily="18" charset="0"/>
                          </a:rPr>
                          <m:t>𝑜</m:t>
                        </m:r>
                      </m:sub>
                    </m:sSub>
                    <m:r>
                      <a:rPr lang="en-US" altLang="zh-CN" sz="2400" i="1">
                        <a:latin typeface="Cambria Math" panose="02040503050406030204" pitchFamily="18" charset="0"/>
                      </a:rPr>
                      <m:t> </m:t>
                    </m:r>
                  </m:oMath>
                </a14:m>
                <a:r>
                  <a:rPr lang="zh-CN" altLang="en-US" sz="2400" dirty="0">
                    <a:latin typeface="宋体" panose="02010600030101010101" pitchFamily="2" charset="-122"/>
                    <a:ea typeface="宋体" panose="02010600030101010101" pitchFamily="2" charset="-122"/>
                  </a:rPr>
                  <a:t>、</a:t>
                </a:r>
                <a14:m>
                  <m:oMath xmlns:m="http://schemas.openxmlformats.org/officeDocument/2006/math">
                    <m:sSub>
                      <m:sSubPr>
                        <m:ctrlPr>
                          <a:rPr lang="zh-CN" altLang="en-US" sz="2400" i="1">
                            <a:latin typeface="Cambria Math" panose="02040503050406030204" pitchFamily="18" charset="0"/>
                          </a:rPr>
                        </m:ctrlPr>
                      </m:sSubPr>
                      <m:e>
                        <m:r>
                          <a:rPr lang="en-US" altLang="zh-CN" sz="2400" i="1">
                            <a:latin typeface="Cambria Math" panose="02040503050406030204" pitchFamily="18" charset="0"/>
                          </a:rPr>
                          <m:t>𝑃</m:t>
                        </m:r>
                      </m:e>
                      <m:sub>
                        <m:r>
                          <a:rPr lang="en-US" altLang="zh-CN" sz="2400" i="1">
                            <a:latin typeface="Cambria Math" panose="02040503050406030204" pitchFamily="18" charset="0"/>
                          </a:rPr>
                          <m:t>𝐶</m:t>
                        </m:r>
                      </m:sub>
                    </m:sSub>
                  </m:oMath>
                </a14:m>
                <a:r>
                  <a:rPr lang="zh-CN" altLang="en-US" sz="2400" dirty="0">
                    <a:latin typeface="宋体" panose="02010600030101010101" pitchFamily="2" charset="-122"/>
                    <a:ea typeface="宋体" panose="02010600030101010101" pitchFamily="2" charset="-122"/>
                  </a:rPr>
                  <a:t>随</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zh-CN" altLang="en-US" sz="2400" i="1">
                            <a:latin typeface="Cambria Math" panose="02040503050406030204" pitchFamily="18" charset="0"/>
                          </a:rPr>
                          <m:t>𝑒</m:t>
                        </m:r>
                      </m:sub>
                    </m:sSub>
                  </m:oMath>
                </a14:m>
                <a:r>
                  <a:rPr lang="zh-CN" altLang="en-US" sz="2400" dirty="0">
                    <a:latin typeface="宋体" panose="02010600030101010101" pitchFamily="2" charset="-122"/>
                    <a:ea typeface="宋体" panose="02010600030101010101" pitchFamily="2" charset="-122"/>
                  </a:rPr>
                  <a:t>增加而下降，</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𝜂</m:t>
                        </m:r>
                      </m:e>
                      <m:sub>
                        <m:r>
                          <m:rPr>
                            <m:nor/>
                          </m:rPr>
                          <a:rPr lang="zh-CN" altLang="en-US" sz="2400" i="1">
                            <a:latin typeface="Cambria Math" panose="02040503050406030204" pitchFamily="18" charset="0"/>
                          </a:rPr>
                          <m:t>c</m:t>
                        </m:r>
                      </m:sub>
                    </m:sSub>
                  </m:oMath>
                </a14:m>
                <a:r>
                  <a:rPr lang="zh-CN" altLang="en-US" sz="2400" dirty="0">
                    <a:latin typeface="宋体" panose="02010600030101010101" pitchFamily="2" charset="-122"/>
                    <a:ea typeface="宋体" panose="02010600030101010101" pitchFamily="2" charset="-122"/>
                  </a:rPr>
                  <a:t>略有上升</a:t>
                </a:r>
                <a:r>
                  <a:rPr lang="zh-CN" altLang="en-US"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pPr marL="0" indent="0">
                  <a:buNone/>
                </a:pPr>
                <a:r>
                  <a:rPr lang="en-US" altLang="zh-CN" sz="2400" dirty="0">
                    <a:latin typeface="宋体" panose="02010600030101010101" pitchFamily="2" charset="-122"/>
                    <a:ea typeface="宋体" panose="02010600030101010101" pitchFamily="2" charset="-122"/>
                  </a:rPr>
                  <a:t> </a:t>
                </a:r>
                <a:r>
                  <a:rPr lang="en-US" altLang="zh-CN" sz="2400" dirty="0" smtClean="0">
                    <a:latin typeface="宋体" panose="02010600030101010101" pitchFamily="2" charset="-122"/>
                    <a:ea typeface="宋体" panose="02010600030101010101" pitchFamily="2" charset="-122"/>
                  </a:rPr>
                  <a:t>   </a:t>
                </a:r>
                <a:r>
                  <a:rPr lang="zh-CN" altLang="en-US" sz="2400" dirty="0" smtClean="0">
                    <a:latin typeface="宋体" panose="02010600030101010101" pitchFamily="2" charset="-122"/>
                    <a:ea typeface="宋体" panose="02010600030101010101" pitchFamily="2" charset="-122"/>
                  </a:rPr>
                  <a:t>临界状态</a:t>
                </a:r>
                <a:r>
                  <a:rPr lang="zh-CN" altLang="en-US" sz="2400" dirty="0">
                    <a:latin typeface="宋体" panose="02010600030101010101" pitchFamily="2" charset="-122"/>
                    <a:ea typeface="宋体" panose="02010600030101010101" pitchFamily="2" charset="-122"/>
                  </a:rPr>
                  <a:t>，</a:t>
                </a:r>
                <a14:m>
                  <m:oMath xmlns:m="http://schemas.openxmlformats.org/officeDocument/2006/math">
                    <m:sSub>
                      <m:sSubPr>
                        <m:ctrlPr>
                          <a:rPr lang="zh-CN" altLang="en-US" sz="2400" i="1">
                            <a:latin typeface="Cambria Math" panose="02040503050406030204" pitchFamily="18" charset="0"/>
                          </a:rPr>
                        </m:ctrlPr>
                      </m:sSubPr>
                      <m:e>
                        <m:r>
                          <a:rPr lang="en-US" altLang="zh-CN" sz="2400" i="1">
                            <a:latin typeface="Cambria Math" panose="02040503050406030204" pitchFamily="18" charset="0"/>
                          </a:rPr>
                          <m:t>𝑃</m:t>
                        </m:r>
                      </m:e>
                      <m:sub>
                        <m:r>
                          <a:rPr lang="en-US" altLang="zh-CN" sz="2400" i="1">
                            <a:latin typeface="Cambria Math" panose="02040503050406030204" pitchFamily="18" charset="0"/>
                          </a:rPr>
                          <m:t>𝑜</m:t>
                        </m:r>
                      </m:sub>
                    </m:sSub>
                  </m:oMath>
                </a14:m>
                <a:r>
                  <a:rPr lang="zh-CN" altLang="en-US" sz="2400" dirty="0">
                    <a:latin typeface="宋体" panose="02010600030101010101" pitchFamily="2" charset="-122"/>
                    <a:ea typeface="宋体" panose="02010600030101010101" pitchFamily="2" charset="-122"/>
                  </a:rPr>
                  <a:t>最大，</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𝜂</m:t>
                        </m:r>
                      </m:e>
                      <m:sub>
                        <m:r>
                          <m:rPr>
                            <m:nor/>
                          </m:rPr>
                          <a:rPr lang="zh-CN" altLang="en-US" sz="2400" i="1">
                            <a:latin typeface="Cambria Math" panose="02040503050406030204" pitchFamily="18" charset="0"/>
                          </a:rPr>
                          <m:t>c</m:t>
                        </m:r>
                      </m:sub>
                    </m:sSub>
                  </m:oMath>
                </a14:m>
                <a:r>
                  <a:rPr lang="zh-CN" altLang="en-US" sz="2400" dirty="0">
                    <a:latin typeface="宋体" panose="02010600030101010101" pitchFamily="2" charset="-122"/>
                    <a:ea typeface="宋体" panose="02010600030101010101" pitchFamily="2" charset="-122"/>
                  </a:rPr>
                  <a:t>较高；弱过压状态，</a:t>
                </a:r>
                <a14:m>
                  <m:oMath xmlns:m="http://schemas.openxmlformats.org/officeDocument/2006/math">
                    <m:sSub>
                      <m:sSubPr>
                        <m:ctrlPr>
                          <a:rPr lang="zh-CN" altLang="en-US" sz="2400" i="1">
                            <a:latin typeface="Cambria Math" panose="02040503050406030204" pitchFamily="18" charset="0"/>
                          </a:rPr>
                        </m:ctrlPr>
                      </m:sSubPr>
                      <m:e>
                        <m:r>
                          <a:rPr lang="en-US" altLang="zh-CN" sz="2400" i="1">
                            <a:latin typeface="Cambria Math" panose="02040503050406030204" pitchFamily="18" charset="0"/>
                          </a:rPr>
                          <m:t>𝑃</m:t>
                        </m:r>
                      </m:e>
                      <m:sub>
                        <m:r>
                          <a:rPr lang="en-US" altLang="zh-CN" sz="2400" i="1">
                            <a:latin typeface="Cambria Math" panose="02040503050406030204" pitchFamily="18" charset="0"/>
                          </a:rPr>
                          <m:t>𝑜</m:t>
                        </m:r>
                      </m:sub>
                    </m:sSub>
                  </m:oMath>
                </a14:m>
                <a:r>
                  <a:rPr lang="zh-CN" altLang="en-US" sz="2400" dirty="0">
                    <a:latin typeface="宋体" panose="02010600030101010101" pitchFamily="2" charset="-122"/>
                    <a:ea typeface="宋体" panose="02010600030101010101" pitchFamily="2" charset="-122"/>
                  </a:rPr>
                  <a:t>虽不是最大，但仍较大，且</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𝜂</m:t>
                        </m:r>
                      </m:e>
                      <m:sub>
                        <m:r>
                          <m:rPr>
                            <m:nor/>
                          </m:rPr>
                          <a:rPr lang="zh-CN" altLang="en-US" sz="2400" i="1">
                            <a:latin typeface="Cambria Math" panose="02040503050406030204" pitchFamily="18" charset="0"/>
                          </a:rPr>
                          <m:t>c</m:t>
                        </m:r>
                      </m:sub>
                    </m:sSub>
                  </m:oMath>
                </a14:m>
                <a:r>
                  <a:rPr lang="zh-CN" altLang="en-US" sz="2400" dirty="0">
                    <a:latin typeface="宋体" panose="02010600030101010101" pitchFamily="2" charset="-122"/>
                    <a:ea typeface="宋体" panose="02010600030101010101" pitchFamily="2" charset="-122"/>
                  </a:rPr>
                  <a:t>还略有提高</a:t>
                </a:r>
                <a:r>
                  <a:rPr lang="zh-CN" altLang="en-US"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pPr marL="0" indent="0">
                  <a:buNone/>
                </a:pPr>
                <a:r>
                  <a:rPr lang="en-US" altLang="zh-CN" sz="2400" dirty="0">
                    <a:latin typeface="宋体" panose="02010600030101010101" pitchFamily="2" charset="-122"/>
                    <a:ea typeface="宋体" panose="02010600030101010101" pitchFamily="2" charset="-122"/>
                  </a:rPr>
                  <a:t> </a:t>
                </a:r>
                <a:r>
                  <a:rPr lang="en-US" altLang="zh-CN" sz="2400" dirty="0" smtClean="0">
                    <a:latin typeface="宋体" panose="02010600030101010101" pitchFamily="2" charset="-122"/>
                    <a:ea typeface="宋体" panose="02010600030101010101" pitchFamily="2" charset="-122"/>
                  </a:rPr>
                  <a:t>   </a:t>
                </a:r>
                <a:r>
                  <a:rPr lang="zh-CN" altLang="en-US" sz="2400" dirty="0" smtClean="0">
                    <a:latin typeface="宋体" panose="02010600030101010101" pitchFamily="2" charset="-122"/>
                    <a:ea typeface="宋体" panose="02010600030101010101" pitchFamily="2" charset="-122"/>
                  </a:rPr>
                  <a:t>由此可见</a:t>
                </a:r>
                <a:r>
                  <a:rPr lang="zh-CN" altLang="en-US" sz="2400" dirty="0">
                    <a:latin typeface="宋体" panose="02010600030101010101" pitchFamily="2" charset="-122"/>
                    <a:ea typeface="宋体" panose="02010600030101010101" pitchFamily="2" charset="-122"/>
                  </a:rPr>
                  <a:t>，谐振功率放大器要得到大功率、高效率的输出，应工作在临界或弱过压状态。临界状态对应的负载电阻称为临界电阻，用</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zh-CN" altLang="en-US" sz="2400" i="1">
                            <a:latin typeface="Cambria Math" panose="02040503050406030204" pitchFamily="18" charset="0"/>
                          </a:rPr>
                          <m:t>𝑒</m:t>
                        </m:r>
                        <m:r>
                          <m:rPr>
                            <m:nor/>
                          </m:rPr>
                          <a:rPr lang="zh-CN" altLang="en-US" sz="2400" i="1">
                            <a:latin typeface="Cambria Math" panose="02040503050406030204" pitchFamily="18" charset="0"/>
                          </a:rPr>
                          <m:t>opt</m:t>
                        </m:r>
                      </m:sub>
                    </m:sSub>
                  </m:oMath>
                </a14:m>
                <a:r>
                  <a:rPr lang="zh-CN" altLang="en-US" sz="2400" dirty="0">
                    <a:latin typeface="宋体" panose="02010600030101010101" pitchFamily="2" charset="-122"/>
                    <a:ea typeface="宋体" panose="02010600030101010101" pitchFamily="2" charset="-122"/>
                  </a:rPr>
                  <a:t>表示。</a:t>
                </a:r>
                <a:endParaRPr lang="zh-CN" altLang="en-US" sz="2400" dirty="0">
                  <a:latin typeface="宋体" panose="02010600030101010101" pitchFamily="2" charset="-122"/>
                  <a:ea typeface="宋体" panose="02010600030101010101" pitchFamily="2" charset="-122"/>
                </a:endParaRPr>
              </a:p>
            </p:txBody>
          </p:sp>
        </mc:Choice>
        <mc:Fallback>
          <p:sp>
            <p:nvSpPr>
              <p:cNvPr id="5" name="内容占位符 2"/>
              <p:cNvSpPr txBox="1">
                <a:spLocks noRot="1" noChangeAspect="1" noMove="1" noResize="1" noEditPoints="1" noAdjustHandles="1" noChangeArrowheads="1" noChangeShapeType="1" noTextEdit="1"/>
              </p:cNvSpPr>
              <p:nvPr/>
            </p:nvSpPr>
            <p:spPr>
              <a:xfrm>
                <a:off x="1036704" y="2855519"/>
                <a:ext cx="7498770" cy="3609675"/>
              </a:xfrm>
              <a:prstGeom prst="rect">
                <a:avLst/>
              </a:prstGeom>
              <a:blipFill rotWithShape="0">
                <a:blip r:embed="rId3"/>
                <a:stretch>
                  <a:fillRect l="-1220" t="-1855" r="-1301"/>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79356672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4" name="内容占位符 2"/>
              <p:cNvSpPr txBox="1">
                <a:spLocks/>
              </p:cNvSpPr>
              <p:nvPr/>
            </p:nvSpPr>
            <p:spPr>
              <a:xfrm>
                <a:off x="1056814" y="1142634"/>
                <a:ext cx="7498770" cy="648120"/>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None/>
                </a:pPr>
                <a:r>
                  <a:rPr lang="zh-CN" altLang="en-US" sz="2400" dirty="0" smtClean="0">
                    <a:latin typeface="宋体" panose="02010600030101010101" pitchFamily="2" charset="-122"/>
                    <a:ea typeface="宋体" panose="02010600030101010101" pitchFamily="2" charset="-122"/>
                  </a:rPr>
                  <a:t>    可以</a:t>
                </a:r>
                <a:r>
                  <a:rPr lang="zh-CN" altLang="en-US" sz="2400" dirty="0">
                    <a:latin typeface="宋体" panose="02010600030101010101" pitchFamily="2" charset="-122"/>
                    <a:ea typeface="宋体" panose="02010600030101010101" pitchFamily="2" charset="-122"/>
                  </a:rPr>
                  <a:t>根据所需输出功率</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zh-CN" altLang="en-US" sz="2400" i="1">
                            <a:latin typeface="Cambria Math" panose="02040503050406030204" pitchFamily="18" charset="0"/>
                          </a:rPr>
                          <m:t>𝑒</m:t>
                        </m:r>
                        <m:r>
                          <m:rPr>
                            <m:nor/>
                          </m:rPr>
                          <a:rPr lang="zh-CN" altLang="en-US" sz="2400" i="1">
                            <a:latin typeface="Cambria Math" panose="02040503050406030204" pitchFamily="18" charset="0"/>
                          </a:rPr>
                          <m:t>opt</m:t>
                        </m:r>
                      </m:sub>
                    </m:sSub>
                  </m:oMath>
                </a14:m>
                <a:r>
                  <a:rPr lang="zh-CN" altLang="en-US" sz="2400" dirty="0">
                    <a:latin typeface="宋体" panose="02010600030101010101" pitchFamily="2" charset="-122"/>
                    <a:ea typeface="宋体" panose="02010600030101010101" pitchFamily="2" charset="-122"/>
                  </a:rPr>
                  <a:t>由下式近似</a:t>
                </a:r>
                <a:r>
                  <a:rPr lang="zh-CN" altLang="en-US" sz="2400" dirty="0" smtClean="0">
                    <a:latin typeface="宋体" panose="02010600030101010101" pitchFamily="2" charset="-122"/>
                    <a:ea typeface="宋体" panose="02010600030101010101" pitchFamily="2" charset="-122"/>
                  </a:rPr>
                  <a:t>确定</a:t>
                </a:r>
                <a:endParaRPr lang="en-US" altLang="zh-CN" sz="2400" dirty="0" smtClean="0">
                  <a:latin typeface="宋体" panose="02010600030101010101" pitchFamily="2" charset="-122"/>
                  <a:ea typeface="宋体" panose="02010600030101010101" pitchFamily="2" charset="-122"/>
                </a:endParaRPr>
              </a:p>
              <a:p>
                <a:pPr marL="0" indent="0">
                  <a:buNone/>
                </a:pPr>
                <a:endParaRPr lang="zh-CN" altLang="en-US" sz="2400" dirty="0">
                  <a:latin typeface="宋体" panose="02010600030101010101" pitchFamily="2" charset="-122"/>
                  <a:ea typeface="宋体" panose="02010600030101010101" pitchFamily="2" charset="-122"/>
                </a:endParaRPr>
              </a:p>
            </p:txBody>
          </p:sp>
        </mc:Choice>
        <mc:Fallback>
          <p:sp>
            <p:nvSpPr>
              <p:cNvPr id="4" name="内容占位符 2"/>
              <p:cNvSpPr txBox="1">
                <a:spLocks noRot="1" noChangeAspect="1" noMove="1" noResize="1" noEditPoints="1" noAdjustHandles="1" noChangeArrowheads="1" noChangeShapeType="1" noTextEdit="1"/>
              </p:cNvSpPr>
              <p:nvPr/>
            </p:nvSpPr>
            <p:spPr>
              <a:xfrm>
                <a:off x="1056814" y="1142634"/>
                <a:ext cx="7498770" cy="648120"/>
              </a:xfrm>
              <a:prstGeom prst="rect">
                <a:avLst/>
              </a:prstGeom>
              <a:blipFill rotWithShape="0">
                <a:blip r:embed="rId2"/>
                <a:stretch>
                  <a:fillRect t="-10280"/>
                </a:stretch>
              </a:blipFill>
            </p:spPr>
            <p:txBody>
              <a:bodyPr/>
              <a:lstStyle/>
              <a:p>
                <a:r>
                  <a:rPr lang="zh-CN" altLang="en-US">
                    <a:noFill/>
                  </a:rPr>
                  <a:t> </a:t>
                </a:r>
              </a:p>
            </p:txBody>
          </p:sp>
        </mc:Fallback>
      </mc:AlternateContent>
      <p:grpSp>
        <p:nvGrpSpPr>
          <p:cNvPr id="5" name="组合 4"/>
          <p:cNvGrpSpPr/>
          <p:nvPr/>
        </p:nvGrpSpPr>
        <p:grpSpPr>
          <a:xfrm>
            <a:off x="2850432" y="1790753"/>
            <a:ext cx="3911534" cy="860503"/>
            <a:chOff x="2438869" y="1520293"/>
            <a:chExt cx="3911534" cy="860503"/>
          </a:xfrm>
        </p:grpSpPr>
        <p:pic>
          <p:nvPicPr>
            <p:cNvPr id="4098" name="图片 70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38869" y="1520293"/>
              <a:ext cx="1721005" cy="860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9" name="图片 70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59874" y="1559347"/>
              <a:ext cx="2190529" cy="8214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mc:AlternateContent xmlns:mc="http://schemas.openxmlformats.org/markup-compatibility/2006">
        <mc:Choice xmlns:a14="http://schemas.microsoft.com/office/drawing/2010/main" Requires="a14">
          <p:sp>
            <p:nvSpPr>
              <p:cNvPr id="8" name="内容占位符 2"/>
              <p:cNvSpPr txBox="1">
                <a:spLocks/>
              </p:cNvSpPr>
              <p:nvPr/>
            </p:nvSpPr>
            <p:spPr>
              <a:xfrm>
                <a:off x="1056814" y="2690309"/>
                <a:ext cx="7498770" cy="2718822"/>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None/>
                </a:pPr>
                <a:r>
                  <a:rPr lang="zh-CN" altLang="en-US" sz="2400" dirty="0" smtClean="0">
                    <a:latin typeface="宋体" panose="02010600030101010101" pitchFamily="2" charset="-122"/>
                    <a:ea typeface="宋体" panose="02010600030101010101" pitchFamily="2" charset="-122"/>
                  </a:rPr>
                  <a:t>    式</a:t>
                </a:r>
                <a:r>
                  <a:rPr lang="zh-CN" altLang="en-US" sz="2400" dirty="0">
                    <a:latin typeface="宋体" panose="02010600030101010101" pitchFamily="2" charset="-122"/>
                    <a:ea typeface="宋体" panose="02010600030101010101" pitchFamily="2" charset="-122"/>
                  </a:rPr>
                  <a:t>中</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d>
                          <m:dPr>
                            <m:begChr m:val=""/>
                            <m:ctrlPr>
                              <a:rPr lang="zh-CN" altLang="en-US" sz="2400" i="1">
                                <a:latin typeface="Cambria Math" panose="02040503050406030204" pitchFamily="18" charset="0"/>
                              </a:rPr>
                            </m:ctrlPr>
                          </m:dPr>
                          <m:e>
                            <m:r>
                              <m:rPr>
                                <m:nor/>
                              </m:rPr>
                              <a:rPr lang="zh-CN" altLang="en-US" sz="2400" i="1">
                                <a:latin typeface="Cambria Math" panose="02040503050406030204" pitchFamily="18" charset="0"/>
                              </a:rPr>
                              <m:t>CE</m:t>
                            </m:r>
                            <m:r>
                              <a:rPr lang="zh-CN" altLang="en-US" sz="2400">
                                <a:latin typeface="Cambria Math" panose="02040503050406030204" pitchFamily="18" charset="0"/>
                              </a:rPr>
                              <m:t>(</m:t>
                            </m:r>
                            <m:r>
                              <m:rPr>
                                <m:nor/>
                              </m:rPr>
                              <a:rPr lang="zh-CN" altLang="en-US" sz="2400" i="1">
                                <a:latin typeface="Cambria Math" panose="02040503050406030204" pitchFamily="18" charset="0"/>
                              </a:rPr>
                              <m:t>sat</m:t>
                            </m:r>
                          </m:e>
                        </m:d>
                      </m:sub>
                    </m:sSub>
                  </m:oMath>
                </a14:m>
                <a:r>
                  <a:rPr lang="zh-CN" altLang="en-US" sz="2400" dirty="0">
                    <a:latin typeface="宋体" panose="02010600030101010101" pitchFamily="2" charset="-122"/>
                    <a:ea typeface="宋体" panose="02010600030101010101" pitchFamily="2" charset="-122"/>
                  </a:rPr>
                  <a:t>为集电结饱和压降。</a:t>
                </a:r>
                <a:r>
                  <a:rPr lang="zh-CN" altLang="en-US" sz="2400" dirty="0"/>
                  <a:t> </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zh-CN" altLang="en-US" sz="2400" i="1">
                            <a:latin typeface="Cambria Math" panose="02040503050406030204" pitchFamily="18" charset="0"/>
                          </a:rPr>
                          <m:t>𝑒</m:t>
                        </m:r>
                        <m:r>
                          <m:rPr>
                            <m:nor/>
                          </m:rPr>
                          <a:rPr lang="zh-CN" altLang="en-US" sz="2400" i="1">
                            <a:latin typeface="Cambria Math" panose="02040503050406030204" pitchFamily="18" charset="0"/>
                          </a:rPr>
                          <m:t>opt</m:t>
                        </m:r>
                      </m:sub>
                    </m:sSub>
                  </m:oMath>
                </a14:m>
                <a:r>
                  <a:rPr lang="zh-CN" altLang="en-US" sz="2400" dirty="0">
                    <a:latin typeface="宋体" panose="02010600030101010101" pitchFamily="2" charset="-122"/>
                    <a:ea typeface="宋体" panose="02010600030101010101" pitchFamily="2" charset="-122"/>
                  </a:rPr>
                  <a:t>为放大器的匹配电阻，或者说，当</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zh-CN" altLang="en-US" sz="2400" i="1">
                            <a:latin typeface="Cambria Math" panose="02040503050406030204" pitchFamily="18" charset="0"/>
                          </a:rPr>
                          <m:t>𝑒</m:t>
                        </m:r>
                        <m:r>
                          <m:rPr>
                            <m:nor/>
                          </m:rPr>
                          <a:rPr lang="zh-CN" altLang="en-US" sz="2400" i="1">
                            <a:latin typeface="Cambria Math" panose="02040503050406030204" pitchFamily="18" charset="0"/>
                          </a:rPr>
                          <m:t>opt</m:t>
                        </m:r>
                      </m:sub>
                    </m:sSub>
                  </m:oMath>
                </a14:m>
                <a:r>
                  <a:rPr lang="zh-CN" altLang="en-US" sz="2400" dirty="0">
                    <a:latin typeface="宋体" panose="02010600030101010101" pitchFamily="2" charset="-122"/>
                    <a:ea typeface="宋体" panose="02010600030101010101" pitchFamily="2" charset="-122"/>
                  </a:rPr>
                  <a:t>与晶体管的输出阻抗相匹配时，放大器的输出功率最大、效率较高。同时，为了保证放大器的输出功率最大、效率较高，就要求负载阻抗</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en-US" altLang="zh-CN" sz="2400" b="0" i="1" smtClean="0">
                            <a:latin typeface="Cambria Math" panose="02040503050406030204" pitchFamily="18" charset="0"/>
                          </a:rPr>
                          <m:t>𝐿</m:t>
                        </m:r>
                      </m:sub>
                    </m:sSub>
                  </m:oMath>
                </a14:m>
                <a:r>
                  <a:rPr lang="zh-CN" altLang="en-US" sz="2400" dirty="0">
                    <a:latin typeface="宋体" panose="02010600030101010101" pitchFamily="2" charset="-122"/>
                    <a:ea typeface="宋体" panose="02010600030101010101" pitchFamily="2" charset="-122"/>
                  </a:rPr>
                  <a:t>在谐振时通过滤波匹配网络产生的等效阻抗应等于</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zh-CN" altLang="en-US" sz="2400" i="1">
                            <a:latin typeface="Cambria Math" panose="02040503050406030204" pitchFamily="18" charset="0"/>
                          </a:rPr>
                          <m:t>𝑒</m:t>
                        </m:r>
                        <m:r>
                          <m:rPr>
                            <m:nor/>
                          </m:rPr>
                          <a:rPr lang="zh-CN" altLang="en-US" sz="2400" i="1">
                            <a:latin typeface="Cambria Math" panose="02040503050406030204" pitchFamily="18" charset="0"/>
                          </a:rPr>
                          <m:t>opt</m:t>
                        </m:r>
                      </m:sub>
                    </m:sSub>
                    <m:r>
                      <a:rPr lang="zh-CN" altLang="en-US" sz="2400" i="1">
                        <a:latin typeface="Cambria Math" panose="02040503050406030204" pitchFamily="18" charset="0"/>
                      </a:rPr>
                      <m:t> </m:t>
                    </m:r>
                  </m:oMath>
                </a14:m>
                <a:r>
                  <a:rPr lang="zh-CN" altLang="en-US" sz="2400" dirty="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pPr marL="0" indent="0">
                  <a:buNone/>
                </a:pPr>
                <a:endParaRPr lang="zh-CN" altLang="en-US" sz="2400" dirty="0">
                  <a:latin typeface="宋体" panose="02010600030101010101" pitchFamily="2" charset="-122"/>
                  <a:ea typeface="宋体" panose="02010600030101010101" pitchFamily="2" charset="-122"/>
                </a:endParaRPr>
              </a:p>
            </p:txBody>
          </p:sp>
        </mc:Choice>
        <mc:Fallback>
          <p:sp>
            <p:nvSpPr>
              <p:cNvPr id="8" name="内容占位符 2"/>
              <p:cNvSpPr txBox="1">
                <a:spLocks noRot="1" noChangeAspect="1" noMove="1" noResize="1" noEditPoints="1" noAdjustHandles="1" noChangeArrowheads="1" noChangeShapeType="1" noTextEdit="1"/>
              </p:cNvSpPr>
              <p:nvPr/>
            </p:nvSpPr>
            <p:spPr>
              <a:xfrm>
                <a:off x="1056814" y="2690309"/>
                <a:ext cx="7498770" cy="2718822"/>
              </a:xfrm>
              <a:prstGeom prst="rect">
                <a:avLst/>
              </a:prstGeom>
              <a:blipFill rotWithShape="0">
                <a:blip r:embed="rId5"/>
                <a:stretch>
                  <a:fillRect l="-1220" t="-16368" r="-1301"/>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00965795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4" name="内容占位符 2"/>
              <p:cNvSpPr txBox="1">
                <a:spLocks/>
              </p:cNvSpPr>
              <p:nvPr/>
            </p:nvSpPr>
            <p:spPr>
              <a:xfrm>
                <a:off x="747721" y="771356"/>
                <a:ext cx="8344764" cy="1160474"/>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None/>
                </a:pPr>
                <a:r>
                  <a:rPr lang="zh-CN" altLang="en-US" sz="2400" dirty="0" smtClean="0">
                    <a:latin typeface="宋体" panose="02010600030101010101" pitchFamily="2" charset="-122"/>
                    <a:ea typeface="宋体" panose="02010600030101010101" pitchFamily="2" charset="-122"/>
                  </a:rPr>
                  <a:t>例</a:t>
                </a:r>
                <a:r>
                  <a:rPr lang="en-US" altLang="zh-CN" sz="2400" dirty="0" smtClean="0">
                    <a:latin typeface="宋体" panose="02010600030101010101" pitchFamily="2" charset="-122"/>
                    <a:ea typeface="宋体" panose="02010600030101010101" pitchFamily="2" charset="-122"/>
                  </a:rPr>
                  <a:t> </a:t>
                </a:r>
                <a:r>
                  <a:rPr lang="zh-CN" altLang="en-US" sz="2400" dirty="0" smtClean="0">
                    <a:latin typeface="宋体" panose="02010600030101010101" pitchFamily="2" charset="-122"/>
                    <a:ea typeface="宋体" panose="02010600030101010101" pitchFamily="2" charset="-122"/>
                  </a:rPr>
                  <a:t>谐振</a:t>
                </a:r>
                <a:r>
                  <a:rPr lang="zh-CN" altLang="en-US" sz="2400" dirty="0">
                    <a:latin typeface="宋体" panose="02010600030101010101" pitchFamily="2" charset="-122"/>
                    <a:ea typeface="宋体" panose="02010600030101010101" pitchFamily="2" charset="-122"/>
                  </a:rPr>
                  <a:t>功率放大器原来工作在临界状态，若集电极回路</a:t>
                </a:r>
                <a:r>
                  <a:rPr lang="zh-CN" altLang="en-US" sz="2400" dirty="0" smtClean="0">
                    <a:latin typeface="宋体" panose="02010600030101010101" pitchFamily="2" charset="-122"/>
                    <a:ea typeface="宋体" panose="02010600030101010101" pitchFamily="2" charset="-122"/>
                  </a:rPr>
                  <a:t>稍有</a:t>
                </a:r>
                <a:endParaRPr lang="en-US" altLang="zh-CN" sz="2400" dirty="0" smtClean="0">
                  <a:latin typeface="宋体" panose="02010600030101010101" pitchFamily="2" charset="-122"/>
                  <a:ea typeface="宋体" panose="02010600030101010101" pitchFamily="2" charset="-122"/>
                </a:endParaRPr>
              </a:p>
              <a:p>
                <a:pPr marL="0" indent="0">
                  <a:buNone/>
                </a:pPr>
                <a:r>
                  <a:rPr lang="en-US" altLang="zh-CN" sz="2400" dirty="0">
                    <a:latin typeface="宋体" panose="02010600030101010101" pitchFamily="2" charset="-122"/>
                    <a:ea typeface="宋体" panose="02010600030101010101" pitchFamily="2" charset="-122"/>
                  </a:rPr>
                  <a:t> </a:t>
                </a:r>
                <a:r>
                  <a:rPr lang="en-US" altLang="zh-CN" sz="2400" dirty="0" smtClean="0">
                    <a:latin typeface="宋体" panose="02010600030101010101" pitchFamily="2" charset="-122"/>
                    <a:ea typeface="宋体" panose="02010600030101010101" pitchFamily="2" charset="-122"/>
                  </a:rPr>
                  <a:t> </a:t>
                </a:r>
                <a:r>
                  <a:rPr lang="zh-CN" altLang="en-US" sz="2400" dirty="0" smtClean="0">
                    <a:latin typeface="宋体" panose="02010600030101010101" pitchFamily="2" charset="-122"/>
                    <a:ea typeface="宋体" panose="02010600030101010101" pitchFamily="2" charset="-122"/>
                  </a:rPr>
                  <a:t> 失谐</a:t>
                </a:r>
                <a:r>
                  <a:rPr lang="zh-CN" altLang="en-US" sz="2400" dirty="0">
                    <a:latin typeface="宋体" panose="02010600030101010101" pitchFamily="2" charset="-122"/>
                    <a:ea typeface="宋体" panose="02010600030101010101" pitchFamily="2" charset="-122"/>
                  </a:rPr>
                  <a:t>，放大器的</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𝐼</m:t>
                        </m:r>
                      </m:e>
                      <m:sub>
                        <m:r>
                          <a:rPr lang="zh-CN" altLang="en-US" sz="2400" i="1">
                            <a:latin typeface="Cambria Math" panose="02040503050406030204" pitchFamily="18" charset="0"/>
                          </a:rPr>
                          <m:t>𝐶</m:t>
                        </m:r>
                        <m:r>
                          <a:rPr lang="zh-CN" altLang="en-US" sz="2400">
                            <a:latin typeface="Cambria Math" panose="02040503050406030204" pitchFamily="18" charset="0"/>
                          </a:rPr>
                          <m:t>0</m:t>
                        </m:r>
                      </m:sub>
                    </m:sSub>
                    <m:r>
                      <a:rPr lang="zh-CN" altLang="en-US" sz="2400" i="1">
                        <a:latin typeface="Cambria Math" panose="02040503050406030204" pitchFamily="18" charset="0"/>
                      </a:rPr>
                      <m:t> </m:t>
                    </m:r>
                  </m:oMath>
                </a14:m>
                <a:r>
                  <a:rPr lang="zh-CN" altLang="en-US" sz="2400" dirty="0">
                    <a:latin typeface="宋体" panose="02010600030101010101" pitchFamily="2" charset="-122"/>
                    <a:ea typeface="宋体" panose="02010600030101010101" pitchFamily="2" charset="-122"/>
                  </a:rPr>
                  <a:t>、</a:t>
                </a:r>
                <a:r>
                  <a:rPr lang="zh-CN" altLang="en-US" sz="2400" dirty="0"/>
                  <a:t> </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𝐼</m:t>
                        </m:r>
                      </m:e>
                      <m:sub>
                        <m:r>
                          <a:rPr lang="zh-CN" altLang="en-US" sz="2400" i="1">
                            <a:latin typeface="Cambria Math" panose="02040503050406030204" pitchFamily="18" charset="0"/>
                          </a:rPr>
                          <m:t>𝐶</m:t>
                        </m:r>
                        <m:r>
                          <a:rPr lang="en-US" altLang="zh-CN" sz="2400" b="0" i="0" smtClean="0">
                            <a:latin typeface="Cambria Math" panose="02040503050406030204" pitchFamily="18" charset="0"/>
                          </a:rPr>
                          <m:t>1</m:t>
                        </m:r>
                        <m:r>
                          <m:rPr>
                            <m:sty m:val="p"/>
                          </m:rPr>
                          <a:rPr lang="en-US" altLang="zh-CN" sz="2400" b="0" i="0" smtClean="0">
                            <a:latin typeface="Cambria Math" panose="02040503050406030204" pitchFamily="18" charset="0"/>
                          </a:rPr>
                          <m:t>m</m:t>
                        </m:r>
                      </m:sub>
                    </m:sSub>
                  </m:oMath>
                </a14:m>
                <a:r>
                  <a:rPr lang="zh-CN" altLang="en-US" sz="2400" dirty="0">
                    <a:latin typeface="宋体" panose="02010600030101010101" pitchFamily="2" charset="-122"/>
                    <a:ea typeface="宋体" panose="02010600030101010101" pitchFamily="2" charset="-122"/>
                  </a:rPr>
                  <a:t>将如何变化？</a:t>
                </a:r>
                <a:r>
                  <a:rPr lang="zh-CN" altLang="en-US" sz="2400" dirty="0"/>
                  <a:t> </a:t>
                </a:r>
                <a14:m>
                  <m:oMath xmlns:m="http://schemas.openxmlformats.org/officeDocument/2006/math">
                    <m:sSub>
                      <m:sSubPr>
                        <m:ctrlPr>
                          <a:rPr lang="zh-CN" altLang="en-US" sz="2400" i="1">
                            <a:latin typeface="Cambria Math" panose="02040503050406030204" pitchFamily="18" charset="0"/>
                          </a:rPr>
                        </m:ctrlPr>
                      </m:sSubPr>
                      <m:e>
                        <m:r>
                          <a:rPr lang="en-US" altLang="zh-CN" sz="2400" b="0" i="1" smtClean="0">
                            <a:latin typeface="Cambria Math" panose="02040503050406030204" pitchFamily="18" charset="0"/>
                          </a:rPr>
                          <m:t>𝑃</m:t>
                        </m:r>
                      </m:e>
                      <m:sub>
                        <m:r>
                          <a:rPr lang="zh-CN" altLang="en-US" sz="2400" i="1">
                            <a:latin typeface="Cambria Math" panose="02040503050406030204" pitchFamily="18" charset="0"/>
                          </a:rPr>
                          <m:t>𝐶</m:t>
                        </m:r>
                      </m:sub>
                    </m:sSub>
                  </m:oMath>
                </a14:m>
                <a:r>
                  <a:rPr lang="zh-CN" altLang="en-US" sz="2400" dirty="0">
                    <a:latin typeface="宋体" panose="02010600030101010101" pitchFamily="2" charset="-122"/>
                    <a:ea typeface="宋体" panose="02010600030101010101" pitchFamily="2" charset="-122"/>
                  </a:rPr>
                  <a:t>将如何变化？</a:t>
                </a:r>
                <a:endParaRPr lang="zh-CN" altLang="en-US" sz="2400" dirty="0">
                  <a:latin typeface="宋体" panose="02010600030101010101" pitchFamily="2" charset="-122"/>
                  <a:ea typeface="宋体" panose="02010600030101010101" pitchFamily="2" charset="-122"/>
                </a:endParaRPr>
              </a:p>
            </p:txBody>
          </p:sp>
        </mc:Choice>
        <mc:Fallback>
          <p:sp>
            <p:nvSpPr>
              <p:cNvPr id="4" name="内容占位符 2"/>
              <p:cNvSpPr txBox="1">
                <a:spLocks noRot="1" noChangeAspect="1" noMove="1" noResize="1" noEditPoints="1" noAdjustHandles="1" noChangeArrowheads="1" noChangeShapeType="1" noTextEdit="1"/>
              </p:cNvSpPr>
              <p:nvPr/>
            </p:nvSpPr>
            <p:spPr>
              <a:xfrm>
                <a:off x="747721" y="771356"/>
                <a:ext cx="8344764" cy="1160474"/>
              </a:xfrm>
              <a:prstGeom prst="rect">
                <a:avLst/>
              </a:prstGeom>
              <a:blipFill rotWithShape="0">
                <a:blip r:embed="rId2"/>
                <a:stretch>
                  <a:fillRect l="-1169" t="-4211" r="-7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内容占位符 2"/>
              <p:cNvSpPr txBox="1">
                <a:spLocks/>
              </p:cNvSpPr>
              <p:nvPr/>
            </p:nvSpPr>
            <p:spPr>
              <a:xfrm>
                <a:off x="747721" y="2585129"/>
                <a:ext cx="8615220" cy="2540662"/>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None/>
                </a:pPr>
                <a:r>
                  <a:rPr lang="zh-CN" altLang="en-US" sz="2400" b="1" dirty="0" smtClean="0">
                    <a:latin typeface="宋体" panose="02010600030101010101" pitchFamily="2" charset="-122"/>
                    <a:ea typeface="宋体" panose="02010600030101010101" pitchFamily="2" charset="-122"/>
                  </a:rPr>
                  <a:t>解</a:t>
                </a:r>
                <a:r>
                  <a:rPr lang="zh-CN" altLang="en-US" sz="2400" dirty="0" smtClean="0">
                    <a:latin typeface="宋体" panose="02010600030101010101" pitchFamily="2" charset="-122"/>
                    <a:ea typeface="宋体" panose="02010600030101010101" pitchFamily="2" charset="-122"/>
                  </a:rPr>
                  <a:t> 回路谐振时，回路等效阻抗为纯电阻且最大，放大器工作在临界状态。当回路失谐，回路等效阻抗减小，功率放大器将工作到欠压状态，根据负载特性，</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𝐼</m:t>
                        </m:r>
                      </m:e>
                      <m:sub>
                        <m:r>
                          <a:rPr lang="zh-CN" altLang="en-US" sz="2400" i="1">
                            <a:latin typeface="Cambria Math" panose="02040503050406030204" pitchFamily="18" charset="0"/>
                          </a:rPr>
                          <m:t>𝐶</m:t>
                        </m:r>
                        <m:r>
                          <a:rPr lang="zh-CN" altLang="en-US" sz="2400">
                            <a:latin typeface="Cambria Math" panose="02040503050406030204" pitchFamily="18" charset="0"/>
                          </a:rPr>
                          <m:t>0</m:t>
                        </m:r>
                      </m:sub>
                    </m:sSub>
                    <m:r>
                      <a:rPr lang="zh-CN" altLang="en-US" sz="2400" i="1">
                        <a:latin typeface="Cambria Math" panose="02040503050406030204" pitchFamily="18" charset="0"/>
                      </a:rPr>
                      <m:t> </m:t>
                    </m:r>
                  </m:oMath>
                </a14:m>
                <a:r>
                  <a:rPr lang="zh-CN" altLang="en-US" sz="2400" dirty="0">
                    <a:latin typeface="宋体" panose="02010600030101010101" pitchFamily="2" charset="-122"/>
                    <a:ea typeface="宋体" panose="02010600030101010101" pitchFamily="2" charset="-122"/>
                  </a:rPr>
                  <a:t>、</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𝐼</m:t>
                        </m:r>
                      </m:e>
                      <m:sub>
                        <m:r>
                          <a:rPr lang="zh-CN" altLang="en-US" sz="2400" i="1">
                            <a:latin typeface="Cambria Math" panose="02040503050406030204" pitchFamily="18" charset="0"/>
                          </a:rPr>
                          <m:t>𝐶</m:t>
                        </m:r>
                        <m:r>
                          <a:rPr lang="en-US" altLang="zh-CN" sz="2400">
                            <a:latin typeface="Cambria Math" panose="02040503050406030204" pitchFamily="18" charset="0"/>
                          </a:rPr>
                          <m:t>1</m:t>
                        </m:r>
                        <m:r>
                          <m:rPr>
                            <m:sty m:val="p"/>
                          </m:rPr>
                          <a:rPr lang="en-US" altLang="zh-CN" sz="2400">
                            <a:latin typeface="Cambria Math" panose="02040503050406030204" pitchFamily="18" charset="0"/>
                          </a:rPr>
                          <m:t>m</m:t>
                        </m:r>
                      </m:sub>
                    </m:sSub>
                  </m:oMath>
                </a14:m>
                <a:r>
                  <a:rPr lang="zh-CN" altLang="en-US" sz="2400" dirty="0">
                    <a:latin typeface="宋体" panose="02010600030101010101" pitchFamily="2" charset="-122"/>
                    <a:ea typeface="宋体" panose="02010600030101010101" pitchFamily="2" charset="-122"/>
                  </a:rPr>
                  <a:t>增大，</a:t>
                </a:r>
                <a14:m>
                  <m:oMath xmlns:m="http://schemas.openxmlformats.org/officeDocument/2006/math">
                    <m:sSub>
                      <m:sSubPr>
                        <m:ctrlPr>
                          <a:rPr lang="zh-CN" altLang="en-US" sz="2400" i="1">
                            <a:latin typeface="Cambria Math" panose="02040503050406030204" pitchFamily="18" charset="0"/>
                          </a:rPr>
                        </m:ctrlPr>
                      </m:sSubPr>
                      <m:e>
                        <m:r>
                          <a:rPr lang="en-US" altLang="zh-CN" sz="2400" i="1">
                            <a:latin typeface="Cambria Math" panose="02040503050406030204" pitchFamily="18" charset="0"/>
                          </a:rPr>
                          <m:t>𝑃</m:t>
                        </m:r>
                      </m:e>
                      <m:sub>
                        <m:r>
                          <a:rPr lang="en-US" altLang="zh-CN" sz="2400" b="0" i="1" smtClean="0">
                            <a:latin typeface="Cambria Math" panose="02040503050406030204" pitchFamily="18" charset="0"/>
                          </a:rPr>
                          <m:t>𝑜</m:t>
                        </m:r>
                      </m:sub>
                    </m:sSub>
                  </m:oMath>
                </a14:m>
                <a:r>
                  <a:rPr lang="zh-CN" altLang="en-US" sz="2400" dirty="0">
                    <a:latin typeface="宋体" panose="02010600030101010101" pitchFamily="2" charset="-122"/>
                    <a:ea typeface="宋体" panose="02010600030101010101" pitchFamily="2" charset="-122"/>
                  </a:rPr>
                  <a:t>减小</a:t>
                </a:r>
                <a:r>
                  <a:rPr lang="zh-CN" altLang="en-US" sz="2400" dirty="0" smtClean="0">
                    <a:latin typeface="宋体" panose="02010600030101010101" pitchFamily="2" charset="-122"/>
                    <a:ea typeface="宋体" panose="02010600030101010101" pitchFamily="2" charset="-122"/>
                  </a:rPr>
                  <a:t>，</a:t>
                </a:r>
                <a14:m>
                  <m:oMath xmlns:m="http://schemas.openxmlformats.org/officeDocument/2006/math">
                    <m:sSub>
                      <m:sSubPr>
                        <m:ctrlPr>
                          <a:rPr lang="zh-CN" altLang="en-US" sz="2400" i="1">
                            <a:latin typeface="Cambria Math" panose="02040503050406030204" pitchFamily="18" charset="0"/>
                          </a:rPr>
                        </m:ctrlPr>
                      </m:sSubPr>
                      <m:e>
                        <m:r>
                          <a:rPr lang="en-US" altLang="zh-CN" sz="2400" i="1">
                            <a:latin typeface="Cambria Math" panose="02040503050406030204" pitchFamily="18" charset="0"/>
                          </a:rPr>
                          <m:t>𝑃</m:t>
                        </m:r>
                      </m:e>
                      <m:sub>
                        <m:r>
                          <a:rPr lang="zh-CN" altLang="en-US" sz="2400" i="1">
                            <a:latin typeface="Cambria Math" panose="02040503050406030204" pitchFamily="18" charset="0"/>
                          </a:rPr>
                          <m:t>𝐶</m:t>
                        </m:r>
                      </m:sub>
                    </m:sSub>
                  </m:oMath>
                </a14:m>
                <a:r>
                  <a:rPr lang="zh-CN" altLang="en-US" sz="2400" dirty="0" smtClean="0">
                    <a:latin typeface="宋体" panose="02010600030101010101" pitchFamily="2" charset="-122"/>
                    <a:ea typeface="宋体" panose="02010600030101010101" pitchFamily="2" charset="-122"/>
                  </a:rPr>
                  <a:t>增大</a:t>
                </a:r>
                <a:r>
                  <a:rPr lang="zh-CN" altLang="en-US" sz="2400" dirty="0">
                    <a:latin typeface="宋体" panose="02010600030101010101" pitchFamily="2" charset="-122"/>
                    <a:ea typeface="宋体" panose="02010600030101010101" pitchFamily="2" charset="-122"/>
                  </a:rPr>
                  <a:t>。若回路严重失谐，回路的等效阻抗很小，</a:t>
                </a:r>
                <a14:m>
                  <m:oMath xmlns:m="http://schemas.openxmlformats.org/officeDocument/2006/math">
                    <m:sSub>
                      <m:sSubPr>
                        <m:ctrlPr>
                          <a:rPr lang="zh-CN" altLang="en-US" sz="2400" i="1">
                            <a:latin typeface="Cambria Math" panose="02040503050406030204" pitchFamily="18" charset="0"/>
                          </a:rPr>
                        </m:ctrlPr>
                      </m:sSubPr>
                      <m:e>
                        <m:r>
                          <a:rPr lang="en-US" altLang="zh-CN" sz="2400" i="1">
                            <a:latin typeface="Cambria Math" panose="02040503050406030204" pitchFamily="18" charset="0"/>
                          </a:rPr>
                          <m:t>𝑃</m:t>
                        </m:r>
                      </m:e>
                      <m:sub>
                        <m:r>
                          <a:rPr lang="zh-CN" altLang="en-US" sz="2400" i="1">
                            <a:latin typeface="Cambria Math" panose="02040503050406030204" pitchFamily="18" charset="0"/>
                          </a:rPr>
                          <m:t>𝐶</m:t>
                        </m:r>
                      </m:sub>
                    </m:sSub>
                  </m:oMath>
                </a14:m>
                <a:r>
                  <a:rPr lang="zh-CN" altLang="en-US" sz="2400" dirty="0">
                    <a:latin typeface="宋体" panose="02010600030101010101" pitchFamily="2" charset="-122"/>
                    <a:ea typeface="宋体" panose="02010600030101010101" pitchFamily="2" charset="-122"/>
                  </a:rPr>
                  <a:t>过大，有可能损坏功率管。所以谐振功率放大器调谐时不要使回路严重失谐，必要时可降低直流电源电压</a:t>
                </a:r>
                <a14:m>
                  <m:oMath xmlns:m="http://schemas.openxmlformats.org/officeDocument/2006/math">
                    <m:sSub>
                      <m:sSubPr>
                        <m:ctrlPr>
                          <a:rPr lang="zh-CN" altLang="en-US" sz="2400" i="1">
                            <a:latin typeface="Cambria Math" panose="02040503050406030204" pitchFamily="18" charset="0"/>
                          </a:rPr>
                        </m:ctrlPr>
                      </m:sSubPr>
                      <m:e>
                        <m:r>
                          <a:rPr lang="en-US" altLang="zh-CN" sz="2400" b="0" i="1" smtClean="0">
                            <a:latin typeface="Cambria Math" panose="02040503050406030204" pitchFamily="18" charset="0"/>
                          </a:rPr>
                          <m:t>𝑉</m:t>
                        </m:r>
                      </m:e>
                      <m:sub>
                        <m:r>
                          <a:rPr lang="en-US" altLang="zh-CN" sz="2400" b="0" i="1" smtClean="0">
                            <a:latin typeface="Cambria Math" panose="02040503050406030204" pitchFamily="18" charset="0"/>
                          </a:rPr>
                          <m:t>𝐶𝐶</m:t>
                        </m:r>
                      </m:sub>
                    </m:sSub>
                  </m:oMath>
                </a14:m>
                <a:r>
                  <a:rPr lang="zh-CN" altLang="en-US" sz="2400" dirty="0">
                    <a:latin typeface="宋体" panose="02010600030101010101" pitchFamily="2" charset="-122"/>
                    <a:ea typeface="宋体" panose="02010600030101010101" pitchFamily="2" charset="-122"/>
                  </a:rPr>
                  <a:t>或降低输入电压振幅</a:t>
                </a:r>
                <a14:m>
                  <m:oMath xmlns:m="http://schemas.openxmlformats.org/officeDocument/2006/math">
                    <m:sSub>
                      <m:sSubPr>
                        <m:ctrlPr>
                          <a:rPr lang="zh-CN" altLang="en-US" sz="2400" i="1">
                            <a:latin typeface="Cambria Math" panose="02040503050406030204" pitchFamily="18" charset="0"/>
                          </a:rPr>
                        </m:ctrlPr>
                      </m:sSubPr>
                      <m:e>
                        <m:r>
                          <a:rPr lang="en-US" altLang="zh-CN" sz="2400" b="0" i="1" smtClean="0">
                            <a:latin typeface="Cambria Math" panose="02040503050406030204" pitchFamily="18" charset="0"/>
                          </a:rPr>
                          <m:t>𝑈</m:t>
                        </m:r>
                      </m:e>
                      <m:sub>
                        <m:r>
                          <a:rPr lang="en-US" altLang="zh-CN" sz="2400" b="0" i="1" smtClean="0">
                            <a:latin typeface="Cambria Math" panose="02040503050406030204" pitchFamily="18" charset="0"/>
                          </a:rPr>
                          <m:t>𝑖𝑚</m:t>
                        </m:r>
                      </m:sub>
                    </m:sSub>
                  </m:oMath>
                </a14:m>
                <a:r>
                  <a:rPr lang="zh-CN" altLang="en-US" sz="2400" dirty="0">
                    <a:latin typeface="宋体" panose="02010600030101010101" pitchFamily="2" charset="-122"/>
                    <a:ea typeface="宋体" panose="02010600030101010101" pitchFamily="2" charset="-122"/>
                  </a:rPr>
                  <a:t>。</a:t>
                </a:r>
                <a:endParaRPr lang="zh-CN" altLang="en-US" sz="2400" dirty="0">
                  <a:latin typeface="宋体" panose="02010600030101010101" pitchFamily="2" charset="-122"/>
                  <a:ea typeface="宋体" panose="02010600030101010101" pitchFamily="2" charset="-122"/>
                </a:endParaRPr>
              </a:p>
            </p:txBody>
          </p:sp>
        </mc:Choice>
        <mc:Fallback>
          <p:sp>
            <p:nvSpPr>
              <p:cNvPr id="6" name="内容占位符 2"/>
              <p:cNvSpPr txBox="1">
                <a:spLocks noRot="1" noChangeAspect="1" noMove="1" noResize="1" noEditPoints="1" noAdjustHandles="1" noChangeArrowheads="1" noChangeShapeType="1" noTextEdit="1"/>
              </p:cNvSpPr>
              <p:nvPr/>
            </p:nvSpPr>
            <p:spPr>
              <a:xfrm>
                <a:off x="747721" y="2585129"/>
                <a:ext cx="8615220" cy="2540662"/>
              </a:xfrm>
              <a:prstGeom prst="rect">
                <a:avLst/>
              </a:prstGeom>
              <a:blipFill rotWithShape="0">
                <a:blip r:embed="rId3"/>
                <a:stretch>
                  <a:fillRect l="-1132" t="-1918" r="-2265"/>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54830752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图片 145" descr="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2492" y="1358630"/>
            <a:ext cx="4796184" cy="44368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 name="标题 1"/>
          <p:cNvSpPr txBox="1">
            <a:spLocks/>
          </p:cNvSpPr>
          <p:nvPr/>
        </p:nvSpPr>
        <p:spPr>
          <a:xfrm>
            <a:off x="743708" y="522562"/>
            <a:ext cx="1677520" cy="644783"/>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just"/>
            <a:r>
              <a:rPr lang="zh-CN" altLang="en-US" sz="2800" dirty="0"/>
              <a:t>放大</a:t>
            </a:r>
            <a:r>
              <a:rPr lang="zh-CN" altLang="en-US" sz="2800" dirty="0" smtClean="0"/>
              <a:t>特性</a:t>
            </a:r>
            <a:endParaRPr lang="zh-CN" altLang="en-US" sz="2800" dirty="0"/>
          </a:p>
        </p:txBody>
      </p:sp>
      <mc:AlternateContent xmlns:mc="http://schemas.openxmlformats.org/markup-compatibility/2006">
        <mc:Choice xmlns:a14="http://schemas.microsoft.com/office/drawing/2010/main" Requires="a14">
          <p:sp>
            <p:nvSpPr>
              <p:cNvPr id="7" name="内容占位符 2"/>
              <p:cNvSpPr txBox="1">
                <a:spLocks/>
              </p:cNvSpPr>
              <p:nvPr/>
            </p:nvSpPr>
            <p:spPr>
              <a:xfrm>
                <a:off x="5010629" y="1593455"/>
                <a:ext cx="5202318" cy="4202037"/>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None/>
                </a:pPr>
                <a:r>
                  <a:rPr lang="zh-CN" altLang="en-US" sz="2400" dirty="0" smtClean="0">
                    <a:latin typeface="宋体" panose="02010600030101010101" pitchFamily="2" charset="-122"/>
                    <a:ea typeface="宋体" panose="02010600030101010101" pitchFamily="2" charset="-122"/>
                  </a:rPr>
                  <a:t>    在</a:t>
                </a:r>
                <a14:m>
                  <m:oMath xmlns:m="http://schemas.openxmlformats.org/officeDocument/2006/math">
                    <m:sSub>
                      <m:sSubPr>
                        <m:ctrlPr>
                          <a:rPr lang="zh-CN" altLang="en-US" sz="2400" i="1">
                            <a:latin typeface="Cambria Math" panose="02040503050406030204" pitchFamily="18" charset="0"/>
                          </a:rPr>
                        </m:ctrlPr>
                      </m:sSubPr>
                      <m:e>
                        <m:r>
                          <a:rPr lang="en-US" altLang="zh-CN" sz="2400" i="1">
                            <a:latin typeface="Cambria Math" panose="02040503050406030204" pitchFamily="18" charset="0"/>
                          </a:rPr>
                          <m:t>𝑉</m:t>
                        </m:r>
                      </m:e>
                      <m:sub>
                        <m:r>
                          <a:rPr lang="en-US" altLang="zh-CN" sz="2400" b="0" i="1" smtClean="0">
                            <a:latin typeface="Cambria Math" panose="02040503050406030204" pitchFamily="18" charset="0"/>
                          </a:rPr>
                          <m:t>𝐵𝐵</m:t>
                        </m:r>
                      </m:sub>
                    </m:sSub>
                  </m:oMath>
                </a14:m>
                <a:r>
                  <a:rPr lang="zh-CN" altLang="en-US" sz="2400" dirty="0">
                    <a:latin typeface="宋体" panose="02010600030101010101" pitchFamily="2" charset="-122"/>
                    <a:ea typeface="宋体" panose="02010600030101010101" pitchFamily="2" charset="-122"/>
                  </a:rPr>
                  <a:t>、</a:t>
                </a:r>
                <a14:m>
                  <m:oMath xmlns:m="http://schemas.openxmlformats.org/officeDocument/2006/math">
                    <m:sSub>
                      <m:sSubPr>
                        <m:ctrlPr>
                          <a:rPr lang="zh-CN" altLang="en-US" sz="2400" i="1">
                            <a:latin typeface="Cambria Math" panose="02040503050406030204" pitchFamily="18" charset="0"/>
                          </a:rPr>
                        </m:ctrlPr>
                      </m:sSubPr>
                      <m:e>
                        <m:r>
                          <a:rPr lang="en-US" altLang="zh-CN" sz="2400" i="1">
                            <a:latin typeface="Cambria Math" panose="02040503050406030204" pitchFamily="18" charset="0"/>
                          </a:rPr>
                          <m:t>𝑉</m:t>
                        </m:r>
                      </m:e>
                      <m:sub>
                        <m:r>
                          <a:rPr lang="en-US" altLang="zh-CN" sz="2400" i="1">
                            <a:latin typeface="Cambria Math" panose="02040503050406030204" pitchFamily="18" charset="0"/>
                          </a:rPr>
                          <m:t>𝐶𝐶</m:t>
                        </m:r>
                      </m:sub>
                    </m:sSub>
                  </m:oMath>
                </a14:m>
                <a:r>
                  <a:rPr lang="zh-CN" altLang="en-US" sz="2400" dirty="0">
                    <a:latin typeface="宋体" panose="02010600030101010101" pitchFamily="2" charset="-122"/>
                    <a:ea typeface="宋体" panose="02010600030101010101" pitchFamily="2" charset="-122"/>
                  </a:rPr>
                  <a:t>、</a:t>
                </a:r>
                <a14:m>
                  <m:oMath xmlns:m="http://schemas.openxmlformats.org/officeDocument/2006/math">
                    <m:sSub>
                      <m:sSubPr>
                        <m:ctrlPr>
                          <a:rPr lang="zh-CN" altLang="en-US" sz="2400" i="1">
                            <a:latin typeface="Cambria Math" panose="02040503050406030204" pitchFamily="18" charset="0"/>
                          </a:rPr>
                        </m:ctrlPr>
                      </m:sSubPr>
                      <m:e>
                        <m:r>
                          <a:rPr lang="en-US" altLang="zh-CN" sz="2400" b="0" i="1" smtClean="0">
                            <a:latin typeface="Cambria Math" panose="02040503050406030204" pitchFamily="18" charset="0"/>
                          </a:rPr>
                          <m:t>𝑅</m:t>
                        </m:r>
                      </m:e>
                      <m:sub>
                        <m:r>
                          <a:rPr lang="en-US" altLang="zh-CN" sz="2400" b="0" i="1" smtClean="0">
                            <a:latin typeface="Cambria Math" panose="02040503050406030204" pitchFamily="18" charset="0"/>
                          </a:rPr>
                          <m:t>𝑒</m:t>
                        </m:r>
                      </m:sub>
                    </m:sSub>
                  </m:oMath>
                </a14:m>
                <a:r>
                  <a:rPr lang="zh-CN" altLang="en-US" sz="2400" dirty="0" smtClean="0">
                    <a:latin typeface="宋体" panose="02010600030101010101" pitchFamily="2" charset="-122"/>
                    <a:ea typeface="宋体" panose="02010600030101010101" pitchFamily="2" charset="-122"/>
                  </a:rPr>
                  <a:t>不变</a:t>
                </a:r>
                <a:r>
                  <a:rPr lang="zh-CN" altLang="en-US" sz="2400" dirty="0">
                    <a:latin typeface="宋体" panose="02010600030101010101" pitchFamily="2" charset="-122"/>
                    <a:ea typeface="宋体" panose="02010600030101010101" pitchFamily="2" charset="-122"/>
                  </a:rPr>
                  <a:t>的情况下，随着</a:t>
                </a:r>
                <a14:m>
                  <m:oMath xmlns:m="http://schemas.openxmlformats.org/officeDocument/2006/math">
                    <m:sSub>
                      <m:sSubPr>
                        <m:ctrlPr>
                          <a:rPr lang="zh-CN" altLang="en-US" sz="2400" i="1">
                            <a:latin typeface="Cambria Math" panose="02040503050406030204" pitchFamily="18" charset="0"/>
                          </a:rPr>
                        </m:ctrlPr>
                      </m:sSubPr>
                      <m:e>
                        <m:r>
                          <a:rPr lang="en-US" altLang="zh-CN" sz="2400" i="1">
                            <a:latin typeface="Cambria Math" panose="02040503050406030204" pitchFamily="18" charset="0"/>
                          </a:rPr>
                          <m:t>𝑈</m:t>
                        </m:r>
                      </m:e>
                      <m:sub>
                        <m:r>
                          <a:rPr lang="en-US" altLang="zh-CN" sz="2400" i="1">
                            <a:latin typeface="Cambria Math" panose="02040503050406030204" pitchFamily="18" charset="0"/>
                          </a:rPr>
                          <m:t>𝑖𝑚</m:t>
                        </m:r>
                      </m:sub>
                    </m:sSub>
                  </m:oMath>
                </a14:m>
                <a:r>
                  <a:rPr lang="zh-CN" altLang="en-US" sz="2400" dirty="0">
                    <a:latin typeface="宋体" panose="02010600030101010101" pitchFamily="2" charset="-122"/>
                    <a:ea typeface="宋体" panose="02010600030101010101" pitchFamily="2" charset="-122"/>
                  </a:rPr>
                  <a:t>的由小变大，会</a:t>
                </a:r>
                <a:r>
                  <a:rPr lang="zh-CN" altLang="en-US" sz="2400" dirty="0" smtClean="0">
                    <a:latin typeface="宋体" panose="02010600030101010101" pitchFamily="2" charset="-122"/>
                    <a:ea typeface="宋体" panose="02010600030101010101" pitchFamily="2" charset="-122"/>
                  </a:rPr>
                  <a:t>出现</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𝐶𝐸</m:t>
                        </m:r>
                      </m:sub>
                    </m:sSub>
                    <m:r>
                      <a:rPr lang="zh-CN" altLang="en-US" sz="2400">
                        <a:latin typeface="Cambria Math" panose="02040503050406030204" pitchFamily="18" charset="0"/>
                      </a:rPr>
                      <m:t>&gt;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en-US" altLang="zh-CN" sz="2400" i="1">
                            <a:latin typeface="Cambria Math" panose="02040503050406030204" pitchFamily="18" charset="0"/>
                          </a:rPr>
                          <m:t>𝐵</m:t>
                        </m:r>
                        <m:r>
                          <a:rPr lang="zh-CN" altLang="en-US" sz="2400" i="1">
                            <a:latin typeface="Cambria Math" panose="02040503050406030204" pitchFamily="18" charset="0"/>
                          </a:rPr>
                          <m:t>𝐸</m:t>
                        </m:r>
                      </m:sub>
                    </m:sSub>
                  </m:oMath>
                </a14:m>
                <a:r>
                  <a:rPr lang="zh-CN" altLang="en-US" sz="2400" dirty="0">
                    <a:latin typeface="宋体" panose="02010600030101010101" pitchFamily="2" charset="-122"/>
                    <a:ea typeface="宋体" panose="02010600030101010101" pitchFamily="2" charset="-122"/>
                  </a:rPr>
                  <a:t>、</a:t>
                </a:r>
                <a:r>
                  <a:rPr lang="zh-CN" altLang="en-US" sz="2400" dirty="0"/>
                  <a:t> </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𝐶𝐸</m:t>
                        </m:r>
                      </m:sub>
                    </m:sSub>
                    <m:r>
                      <a:rPr lang="en-US" altLang="zh-CN"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en-US" altLang="zh-CN" sz="2400" i="1">
                            <a:latin typeface="Cambria Math" panose="02040503050406030204" pitchFamily="18" charset="0"/>
                          </a:rPr>
                          <m:t>𝐵</m:t>
                        </m:r>
                        <m:r>
                          <a:rPr lang="zh-CN" altLang="en-US" sz="2400" i="1">
                            <a:latin typeface="Cambria Math" panose="02040503050406030204" pitchFamily="18" charset="0"/>
                          </a:rPr>
                          <m:t>𝐸</m:t>
                        </m:r>
                      </m:sub>
                    </m:sSub>
                    <m:r>
                      <a:rPr lang="zh-CN" altLang="en-US" sz="2400" i="1">
                        <a:latin typeface="Cambria Math" panose="02040503050406030204" pitchFamily="18" charset="0"/>
                      </a:rPr>
                      <m:t> </m:t>
                    </m:r>
                  </m:oMath>
                </a14:m>
                <a:r>
                  <a:rPr lang="zh-CN" altLang="en-US" sz="2400" dirty="0">
                    <a:latin typeface="宋体" panose="02010600030101010101" pitchFamily="2" charset="-122"/>
                    <a:ea typeface="宋体" panose="02010600030101010101" pitchFamily="2" charset="-122"/>
                  </a:rPr>
                  <a:t>、</a:t>
                </a:r>
                <a:r>
                  <a:rPr lang="zh-CN" altLang="en-US" sz="2400" dirty="0"/>
                  <a:t> </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𝐶𝐸</m:t>
                        </m:r>
                      </m:sub>
                    </m:sSub>
                    <m:r>
                      <a:rPr lang="en-US" altLang="zh-CN" sz="2400">
                        <a:latin typeface="Cambria Math" panose="02040503050406030204" pitchFamily="18" charset="0"/>
                      </a:rPr>
                      <m:t>&lt;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en-US" altLang="zh-CN" sz="2400" i="1">
                            <a:latin typeface="Cambria Math" panose="02040503050406030204" pitchFamily="18" charset="0"/>
                          </a:rPr>
                          <m:t>𝐵</m:t>
                        </m:r>
                        <m:r>
                          <a:rPr lang="zh-CN" altLang="en-US" sz="2400" i="1">
                            <a:latin typeface="Cambria Math" panose="02040503050406030204" pitchFamily="18" charset="0"/>
                          </a:rPr>
                          <m:t>𝐸</m:t>
                        </m:r>
                      </m:sub>
                    </m:sSub>
                  </m:oMath>
                </a14:m>
                <a:r>
                  <a:rPr lang="zh-CN" altLang="en-US" sz="2400" dirty="0" smtClean="0">
                    <a:latin typeface="宋体" panose="02010600030101010101" pitchFamily="2" charset="-122"/>
                    <a:ea typeface="宋体" panose="02010600030101010101" pitchFamily="2" charset="-122"/>
                  </a:rPr>
                  <a:t>三</a:t>
                </a:r>
                <a:r>
                  <a:rPr lang="zh-CN" altLang="en-US" sz="2400" dirty="0">
                    <a:latin typeface="宋体" panose="02010600030101010101" pitchFamily="2" charset="-122"/>
                    <a:ea typeface="宋体" panose="02010600030101010101" pitchFamily="2" charset="-122"/>
                  </a:rPr>
                  <a:t>种情况，因此，随着</a:t>
                </a:r>
                <a14:m>
                  <m:oMath xmlns:m="http://schemas.openxmlformats.org/officeDocument/2006/math">
                    <m:sSub>
                      <m:sSubPr>
                        <m:ctrlPr>
                          <a:rPr lang="zh-CN" altLang="en-US" sz="2400" i="1">
                            <a:latin typeface="Cambria Math" panose="02040503050406030204" pitchFamily="18" charset="0"/>
                          </a:rPr>
                        </m:ctrlPr>
                      </m:sSubPr>
                      <m:e>
                        <m:r>
                          <a:rPr lang="en-US" altLang="zh-CN" sz="2400" i="1">
                            <a:latin typeface="Cambria Math" panose="02040503050406030204" pitchFamily="18" charset="0"/>
                          </a:rPr>
                          <m:t>𝑈</m:t>
                        </m:r>
                      </m:e>
                      <m:sub>
                        <m:r>
                          <a:rPr lang="en-US" altLang="zh-CN" sz="2400" i="1">
                            <a:latin typeface="Cambria Math" panose="02040503050406030204" pitchFamily="18" charset="0"/>
                          </a:rPr>
                          <m:t>𝑖𝑚</m:t>
                        </m:r>
                      </m:sub>
                    </m:sSub>
                  </m:oMath>
                </a14:m>
                <a:r>
                  <a:rPr lang="zh-CN" altLang="en-US" sz="2400" dirty="0">
                    <a:latin typeface="宋体" panose="02010600030101010101" pitchFamily="2" charset="-122"/>
                    <a:ea typeface="宋体" panose="02010600030101010101" pitchFamily="2" charset="-122"/>
                  </a:rPr>
                  <a:t>的由小变大，放大器的工作状态为由欠压状态→临界状态→过压状态</a:t>
                </a:r>
                <a:r>
                  <a:rPr lang="zh-CN" altLang="en-US"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pPr marL="0" indent="0">
                  <a:buNone/>
                </a:pPr>
                <a:r>
                  <a:rPr lang="zh-CN" altLang="en-US" sz="2400" dirty="0" smtClean="0">
                    <a:latin typeface="宋体" panose="02010600030101010101" pitchFamily="2" charset="-122"/>
                    <a:ea typeface="宋体" panose="02010600030101010101" pitchFamily="2" charset="-122"/>
                  </a:rPr>
                  <a:t>    集电极</a:t>
                </a:r>
                <a:r>
                  <a:rPr lang="zh-CN" altLang="en-US" sz="2400" dirty="0">
                    <a:latin typeface="宋体" panose="02010600030101010101" pitchFamily="2" charset="-122"/>
                    <a:ea typeface="宋体" panose="02010600030101010101" pitchFamily="2" charset="-122"/>
                  </a:rPr>
                  <a:t>电流脉冲变化情况如</a:t>
                </a:r>
                <a:r>
                  <a:rPr lang="zh-CN" altLang="en-US" sz="2400" dirty="0" smtClean="0">
                    <a:latin typeface="宋体" panose="02010600030101010101" pitchFamily="2" charset="-122"/>
                    <a:ea typeface="宋体" panose="02010600030101010101" pitchFamily="2" charset="-122"/>
                  </a:rPr>
                  <a:t>图（</a:t>
                </a:r>
                <a:r>
                  <a:rPr lang="en-US" altLang="zh-CN" sz="2400" dirty="0">
                    <a:latin typeface="宋体" panose="02010600030101010101" pitchFamily="2" charset="-122"/>
                    <a:ea typeface="宋体" panose="02010600030101010101" pitchFamily="2" charset="-122"/>
                  </a:rPr>
                  <a:t>a</a:t>
                </a:r>
                <a:r>
                  <a:rPr lang="zh-CN" altLang="en-US" sz="2400" dirty="0">
                    <a:latin typeface="宋体" panose="02010600030101010101" pitchFamily="2" charset="-122"/>
                    <a:ea typeface="宋体" panose="02010600030101010101" pitchFamily="2" charset="-122"/>
                  </a:rPr>
                  <a:t>）所示。</a:t>
                </a:r>
                <a:r>
                  <a:rPr lang="zh-CN" altLang="en-US" sz="2400" dirty="0"/>
                  <a:t> </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𝐼</m:t>
                        </m:r>
                      </m:e>
                      <m:sub>
                        <m:r>
                          <a:rPr lang="zh-CN" altLang="en-US" sz="2400" i="1">
                            <a:latin typeface="Cambria Math" panose="02040503050406030204" pitchFamily="18" charset="0"/>
                          </a:rPr>
                          <m:t>𝐶</m:t>
                        </m:r>
                        <m:r>
                          <a:rPr lang="zh-CN" altLang="en-US" sz="2400">
                            <a:latin typeface="Cambria Math" panose="02040503050406030204" pitchFamily="18" charset="0"/>
                          </a:rPr>
                          <m:t>0</m:t>
                        </m:r>
                      </m:sub>
                    </m:sSub>
                    <m:r>
                      <a:rPr lang="zh-CN" altLang="en-US" sz="2400" i="1">
                        <a:latin typeface="Cambria Math" panose="02040503050406030204" pitchFamily="18" charset="0"/>
                      </a:rPr>
                      <m:t> </m:t>
                    </m:r>
                  </m:oMath>
                </a14:m>
                <a:r>
                  <a:rPr lang="zh-CN" altLang="en-US" sz="2400" dirty="0">
                    <a:latin typeface="宋体" panose="02010600030101010101" pitchFamily="2" charset="-122"/>
                    <a:ea typeface="宋体" panose="02010600030101010101" pitchFamily="2" charset="-122"/>
                  </a:rPr>
                  <a:t>、</a:t>
                </a:r>
                <a:r>
                  <a:rPr lang="zh-CN" altLang="en-US" sz="2400" dirty="0"/>
                  <a:t> </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𝐼</m:t>
                        </m:r>
                      </m:e>
                      <m:sub>
                        <m:r>
                          <a:rPr lang="zh-CN" altLang="en-US" sz="2400" i="1">
                            <a:latin typeface="Cambria Math" panose="02040503050406030204" pitchFamily="18" charset="0"/>
                          </a:rPr>
                          <m:t>𝐶</m:t>
                        </m:r>
                        <m:r>
                          <a:rPr lang="en-US" altLang="zh-CN" sz="2400" b="0" i="0" smtClean="0">
                            <a:latin typeface="Cambria Math" panose="02040503050406030204" pitchFamily="18" charset="0"/>
                          </a:rPr>
                          <m:t>1</m:t>
                        </m:r>
                        <m:r>
                          <m:rPr>
                            <m:sty m:val="p"/>
                          </m:rPr>
                          <a:rPr lang="en-US" altLang="zh-CN" sz="2400" b="0" i="0" smtClean="0">
                            <a:latin typeface="Cambria Math" panose="02040503050406030204" pitchFamily="18" charset="0"/>
                          </a:rPr>
                          <m:t>m</m:t>
                        </m:r>
                      </m:sub>
                    </m:sSub>
                    <m:r>
                      <a:rPr lang="zh-CN" altLang="en-US" sz="2400" i="1">
                        <a:latin typeface="Cambria Math" panose="02040503050406030204" pitchFamily="18" charset="0"/>
                      </a:rPr>
                      <m:t> </m:t>
                    </m:r>
                  </m:oMath>
                </a14:m>
                <a:r>
                  <a:rPr lang="zh-CN" altLang="en-US" sz="2400" dirty="0">
                    <a:latin typeface="宋体" panose="02010600030101010101" pitchFamily="2" charset="-122"/>
                    <a:ea typeface="宋体" panose="02010600030101010101" pitchFamily="2" charset="-122"/>
                  </a:rPr>
                  <a:t>、</a:t>
                </a:r>
                <a14:m>
                  <m:oMath xmlns:m="http://schemas.openxmlformats.org/officeDocument/2006/math">
                    <m:sSub>
                      <m:sSubPr>
                        <m:ctrlPr>
                          <a:rPr lang="zh-CN" altLang="en-US" sz="2400" i="1">
                            <a:latin typeface="Cambria Math" panose="02040503050406030204" pitchFamily="18" charset="0"/>
                          </a:rPr>
                        </m:ctrlPr>
                      </m:sSubPr>
                      <m:e>
                        <m:r>
                          <a:rPr lang="en-US" altLang="zh-CN" sz="2400" i="1">
                            <a:latin typeface="Cambria Math" panose="02040503050406030204" pitchFamily="18" charset="0"/>
                          </a:rPr>
                          <m:t>𝑈</m:t>
                        </m:r>
                      </m:e>
                      <m:sub>
                        <m:r>
                          <a:rPr lang="en-US" altLang="zh-CN" sz="2400" b="0" i="1" smtClean="0">
                            <a:latin typeface="Cambria Math" panose="02040503050406030204" pitchFamily="18" charset="0"/>
                          </a:rPr>
                          <m:t>𝑐</m:t>
                        </m:r>
                        <m:r>
                          <a:rPr lang="en-US" altLang="zh-CN" sz="2400" i="1">
                            <a:latin typeface="Cambria Math" panose="02040503050406030204" pitchFamily="18" charset="0"/>
                          </a:rPr>
                          <m:t>𝑚</m:t>
                        </m:r>
                      </m:sub>
                    </m:sSub>
                  </m:oMath>
                </a14:m>
                <a:r>
                  <a:rPr lang="zh-CN" altLang="en-US" sz="2400" dirty="0">
                    <a:latin typeface="宋体" panose="02010600030101010101" pitchFamily="2" charset="-122"/>
                    <a:ea typeface="宋体" panose="02010600030101010101" pitchFamily="2" charset="-122"/>
                  </a:rPr>
                  <a:t>随</a:t>
                </a:r>
                <a14:m>
                  <m:oMath xmlns:m="http://schemas.openxmlformats.org/officeDocument/2006/math">
                    <m:sSub>
                      <m:sSubPr>
                        <m:ctrlPr>
                          <a:rPr lang="zh-CN" altLang="en-US" sz="2400" i="1">
                            <a:latin typeface="Cambria Math" panose="02040503050406030204" pitchFamily="18" charset="0"/>
                          </a:rPr>
                        </m:ctrlPr>
                      </m:sSubPr>
                      <m:e>
                        <m:r>
                          <a:rPr lang="en-US" altLang="zh-CN" sz="2400" i="1">
                            <a:latin typeface="Cambria Math" panose="02040503050406030204" pitchFamily="18" charset="0"/>
                          </a:rPr>
                          <m:t>𝑈</m:t>
                        </m:r>
                      </m:e>
                      <m:sub>
                        <m:r>
                          <a:rPr lang="en-US" altLang="zh-CN" sz="2400" i="1">
                            <a:latin typeface="Cambria Math" panose="02040503050406030204" pitchFamily="18" charset="0"/>
                          </a:rPr>
                          <m:t>𝑖𝑚</m:t>
                        </m:r>
                      </m:sub>
                    </m:sSub>
                  </m:oMath>
                </a14:m>
                <a:r>
                  <a:rPr lang="zh-CN" altLang="en-US" sz="2400" dirty="0">
                    <a:latin typeface="宋体" panose="02010600030101010101" pitchFamily="2" charset="-122"/>
                    <a:ea typeface="宋体" panose="02010600030101010101" pitchFamily="2" charset="-122"/>
                  </a:rPr>
                  <a:t>的变化情况如</a:t>
                </a:r>
                <a:r>
                  <a:rPr lang="zh-CN" altLang="en-US" sz="2400" dirty="0" smtClean="0">
                    <a:latin typeface="宋体" panose="02010600030101010101" pitchFamily="2" charset="-122"/>
                    <a:ea typeface="宋体" panose="02010600030101010101" pitchFamily="2" charset="-122"/>
                  </a:rPr>
                  <a:t>图（</a:t>
                </a:r>
                <a:r>
                  <a:rPr lang="en-US" altLang="zh-CN" sz="2400" dirty="0">
                    <a:latin typeface="宋体" panose="02010600030101010101" pitchFamily="2" charset="-122"/>
                    <a:ea typeface="宋体" panose="02010600030101010101" pitchFamily="2" charset="-122"/>
                  </a:rPr>
                  <a:t>b</a:t>
                </a:r>
                <a:r>
                  <a:rPr lang="zh-CN" altLang="en-US" sz="2400" dirty="0">
                    <a:latin typeface="宋体" panose="02010600030101010101" pitchFamily="2" charset="-122"/>
                    <a:ea typeface="宋体" panose="02010600030101010101" pitchFamily="2" charset="-122"/>
                  </a:rPr>
                  <a:t>）所示。</a:t>
                </a:r>
                <a:endParaRPr lang="zh-CN" altLang="en-US" sz="2400" dirty="0">
                  <a:latin typeface="宋体" panose="02010600030101010101" pitchFamily="2" charset="-122"/>
                  <a:ea typeface="宋体" panose="02010600030101010101" pitchFamily="2" charset="-122"/>
                </a:endParaRPr>
              </a:p>
            </p:txBody>
          </p:sp>
        </mc:Choice>
        <mc:Fallback>
          <p:sp>
            <p:nvSpPr>
              <p:cNvPr id="7" name="内容占位符 2"/>
              <p:cNvSpPr txBox="1">
                <a:spLocks noRot="1" noChangeAspect="1" noMove="1" noResize="1" noEditPoints="1" noAdjustHandles="1" noChangeArrowheads="1" noChangeShapeType="1" noTextEdit="1"/>
              </p:cNvSpPr>
              <p:nvPr/>
            </p:nvSpPr>
            <p:spPr>
              <a:xfrm>
                <a:off x="5010629" y="1593455"/>
                <a:ext cx="5202318" cy="4202037"/>
              </a:xfrm>
              <a:prstGeom prst="rect">
                <a:avLst/>
              </a:prstGeom>
              <a:blipFill rotWithShape="0">
                <a:blip r:embed="rId3"/>
                <a:stretch>
                  <a:fillRect l="-1876" t="-1594" r="-1055"/>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402819573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743708" y="522562"/>
            <a:ext cx="2488889" cy="636537"/>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just"/>
            <a:r>
              <a:rPr lang="zh-CN" altLang="en-US" sz="2800" dirty="0"/>
              <a:t>基极调制特性</a:t>
            </a:r>
            <a:endParaRPr lang="zh-CN" altLang="en-US" sz="2800" dirty="0"/>
          </a:p>
        </p:txBody>
      </p:sp>
      <p:pic>
        <p:nvPicPr>
          <p:cNvPr id="7170" name="图片 109580" descr="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1033" y="1435905"/>
            <a:ext cx="3892223" cy="43853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mc:AlternateContent xmlns:mc="http://schemas.openxmlformats.org/markup-compatibility/2006">
        <mc:Choice xmlns:a14="http://schemas.microsoft.com/office/drawing/2010/main" Requires="a14">
          <p:sp>
            <p:nvSpPr>
              <p:cNvPr id="6" name="内容占位符 2"/>
              <p:cNvSpPr txBox="1">
                <a:spLocks/>
              </p:cNvSpPr>
              <p:nvPr/>
            </p:nvSpPr>
            <p:spPr>
              <a:xfrm>
                <a:off x="4508352" y="1435905"/>
                <a:ext cx="5202318" cy="4202037"/>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None/>
                </a:pPr>
                <a:r>
                  <a:rPr lang="zh-CN" altLang="en-US" sz="2400" dirty="0" smtClean="0">
                    <a:latin typeface="宋体" panose="02010600030101010101" pitchFamily="2" charset="-122"/>
                    <a:ea typeface="宋体" panose="02010600030101010101" pitchFamily="2" charset="-122"/>
                  </a:rPr>
                  <a:t>    在</a:t>
                </a:r>
                <a14:m>
                  <m:oMath xmlns:m="http://schemas.openxmlformats.org/officeDocument/2006/math">
                    <m:sSub>
                      <m:sSubPr>
                        <m:ctrlPr>
                          <a:rPr lang="zh-CN" altLang="en-US" sz="2400" i="1">
                            <a:latin typeface="Cambria Math" panose="02040503050406030204" pitchFamily="18" charset="0"/>
                          </a:rPr>
                        </m:ctrlPr>
                      </m:sSubPr>
                      <m:e>
                        <m:r>
                          <a:rPr lang="en-US" altLang="zh-CN" sz="2400" i="1">
                            <a:latin typeface="Cambria Math" panose="02040503050406030204" pitchFamily="18" charset="0"/>
                          </a:rPr>
                          <m:t>𝑈</m:t>
                        </m:r>
                      </m:e>
                      <m:sub>
                        <m:r>
                          <a:rPr lang="en-US" altLang="zh-CN" sz="2400" i="1">
                            <a:latin typeface="Cambria Math" panose="02040503050406030204" pitchFamily="18" charset="0"/>
                          </a:rPr>
                          <m:t>𝑖𝑚</m:t>
                        </m:r>
                      </m:sub>
                    </m:sSub>
                  </m:oMath>
                </a14:m>
                <a:r>
                  <a:rPr lang="zh-CN" altLang="en-US" sz="2400" dirty="0">
                    <a:latin typeface="宋体" panose="02010600030101010101" pitchFamily="2" charset="-122"/>
                    <a:ea typeface="宋体" panose="02010600030101010101" pitchFamily="2" charset="-122"/>
                  </a:rPr>
                  <a:t>、</a:t>
                </a:r>
                <a14:m>
                  <m:oMath xmlns:m="http://schemas.openxmlformats.org/officeDocument/2006/math">
                    <m:sSub>
                      <m:sSubPr>
                        <m:ctrlPr>
                          <a:rPr lang="zh-CN" altLang="en-US" sz="2400" i="1">
                            <a:latin typeface="Cambria Math" panose="02040503050406030204" pitchFamily="18" charset="0"/>
                          </a:rPr>
                        </m:ctrlPr>
                      </m:sSubPr>
                      <m:e>
                        <m:r>
                          <a:rPr lang="en-US" altLang="zh-CN" sz="2400" i="1">
                            <a:latin typeface="Cambria Math" panose="02040503050406030204" pitchFamily="18" charset="0"/>
                          </a:rPr>
                          <m:t>𝑉</m:t>
                        </m:r>
                      </m:e>
                      <m:sub>
                        <m:r>
                          <a:rPr lang="en-US" altLang="zh-CN" sz="2400" i="1">
                            <a:latin typeface="Cambria Math" panose="02040503050406030204" pitchFamily="18" charset="0"/>
                          </a:rPr>
                          <m:t>𝐶𝐶</m:t>
                        </m:r>
                      </m:sub>
                    </m:sSub>
                  </m:oMath>
                </a14:m>
                <a:r>
                  <a:rPr lang="zh-CN" altLang="en-US" sz="2400" dirty="0">
                    <a:latin typeface="宋体" panose="02010600030101010101" pitchFamily="2" charset="-122"/>
                    <a:ea typeface="宋体" panose="02010600030101010101" pitchFamily="2" charset="-122"/>
                  </a:rPr>
                  <a:t>、</a:t>
                </a:r>
                <a14:m>
                  <m:oMath xmlns:m="http://schemas.openxmlformats.org/officeDocument/2006/math">
                    <m:sSub>
                      <m:sSubPr>
                        <m:ctrlPr>
                          <a:rPr lang="zh-CN" altLang="en-US" sz="2400" i="1">
                            <a:latin typeface="Cambria Math" panose="02040503050406030204" pitchFamily="18" charset="0"/>
                          </a:rPr>
                        </m:ctrlPr>
                      </m:sSubPr>
                      <m:e>
                        <m:r>
                          <a:rPr lang="en-US" altLang="zh-CN" sz="2400" b="0" i="1" smtClean="0">
                            <a:latin typeface="Cambria Math" panose="02040503050406030204" pitchFamily="18" charset="0"/>
                          </a:rPr>
                          <m:t>𝑅</m:t>
                        </m:r>
                      </m:e>
                      <m:sub>
                        <m:r>
                          <a:rPr lang="en-US" altLang="zh-CN" sz="2400" b="0" i="1" smtClean="0">
                            <a:latin typeface="Cambria Math" panose="02040503050406030204" pitchFamily="18" charset="0"/>
                          </a:rPr>
                          <m:t>𝑒</m:t>
                        </m:r>
                      </m:sub>
                    </m:sSub>
                  </m:oMath>
                </a14:m>
                <a:r>
                  <a:rPr lang="zh-CN" altLang="en-US" sz="2400" dirty="0" smtClean="0">
                    <a:latin typeface="宋体" panose="02010600030101010101" pitchFamily="2" charset="-122"/>
                    <a:ea typeface="宋体" panose="02010600030101010101" pitchFamily="2" charset="-122"/>
                  </a:rPr>
                  <a:t>不变</a:t>
                </a:r>
                <a:r>
                  <a:rPr lang="zh-CN" altLang="en-US" sz="2400" dirty="0">
                    <a:latin typeface="宋体" panose="02010600030101010101" pitchFamily="2" charset="-122"/>
                    <a:ea typeface="宋体" panose="02010600030101010101" pitchFamily="2" charset="-122"/>
                  </a:rPr>
                  <a:t>的情况下，随着</a:t>
                </a:r>
                <a14:m>
                  <m:oMath xmlns:m="http://schemas.openxmlformats.org/officeDocument/2006/math">
                    <m:sSub>
                      <m:sSubPr>
                        <m:ctrlPr>
                          <a:rPr lang="zh-CN" altLang="en-US" sz="2400" i="1">
                            <a:latin typeface="Cambria Math" panose="02040503050406030204" pitchFamily="18" charset="0"/>
                          </a:rPr>
                        </m:ctrlPr>
                      </m:sSubPr>
                      <m:e>
                        <m:r>
                          <a:rPr lang="en-US" altLang="zh-CN" sz="2400" b="0" i="1" smtClean="0">
                            <a:latin typeface="Cambria Math" panose="02040503050406030204" pitchFamily="18" charset="0"/>
                          </a:rPr>
                          <m:t>𝑉</m:t>
                        </m:r>
                      </m:e>
                      <m:sub>
                        <m:r>
                          <a:rPr lang="en-US" altLang="zh-CN" sz="2400" b="0" i="1" smtClean="0">
                            <a:latin typeface="Cambria Math" panose="02040503050406030204" pitchFamily="18" charset="0"/>
                          </a:rPr>
                          <m:t>𝐵𝐵</m:t>
                        </m:r>
                      </m:sub>
                    </m:sSub>
                  </m:oMath>
                </a14:m>
                <a:r>
                  <a:rPr lang="zh-CN" altLang="en-US" sz="2400" dirty="0">
                    <a:latin typeface="宋体" panose="02010600030101010101" pitchFamily="2" charset="-122"/>
                    <a:ea typeface="宋体" panose="02010600030101010101" pitchFamily="2" charset="-122"/>
                  </a:rPr>
                  <a:t>的由小变大，会</a:t>
                </a:r>
                <a:r>
                  <a:rPr lang="zh-CN" altLang="en-US" sz="2400" dirty="0" smtClean="0">
                    <a:latin typeface="宋体" panose="02010600030101010101" pitchFamily="2" charset="-122"/>
                    <a:ea typeface="宋体" panose="02010600030101010101" pitchFamily="2" charset="-122"/>
                  </a:rPr>
                  <a:t>出现</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𝐶𝐸</m:t>
                        </m:r>
                      </m:sub>
                    </m:sSub>
                    <m:r>
                      <a:rPr lang="zh-CN" altLang="en-US" sz="2400">
                        <a:latin typeface="Cambria Math" panose="02040503050406030204" pitchFamily="18" charset="0"/>
                      </a:rPr>
                      <m:t>&gt;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en-US" altLang="zh-CN" sz="2400" i="1">
                            <a:latin typeface="Cambria Math" panose="02040503050406030204" pitchFamily="18" charset="0"/>
                          </a:rPr>
                          <m:t>𝐵</m:t>
                        </m:r>
                        <m:r>
                          <a:rPr lang="zh-CN" altLang="en-US" sz="2400" i="1">
                            <a:latin typeface="Cambria Math" panose="02040503050406030204" pitchFamily="18" charset="0"/>
                          </a:rPr>
                          <m:t>𝐸</m:t>
                        </m:r>
                      </m:sub>
                    </m:sSub>
                  </m:oMath>
                </a14:m>
                <a:r>
                  <a:rPr lang="zh-CN" altLang="en-US" sz="2400" dirty="0">
                    <a:latin typeface="宋体" panose="02010600030101010101" pitchFamily="2" charset="-122"/>
                    <a:ea typeface="宋体" panose="02010600030101010101" pitchFamily="2" charset="-122"/>
                  </a:rPr>
                  <a:t>、</a:t>
                </a:r>
                <a:r>
                  <a:rPr lang="zh-CN" altLang="en-US" sz="2400" dirty="0"/>
                  <a:t> </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𝐶𝐸</m:t>
                        </m:r>
                      </m:sub>
                    </m:sSub>
                    <m:r>
                      <a:rPr lang="en-US" altLang="zh-CN"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en-US" altLang="zh-CN" sz="2400" i="1">
                            <a:latin typeface="Cambria Math" panose="02040503050406030204" pitchFamily="18" charset="0"/>
                          </a:rPr>
                          <m:t>𝐵</m:t>
                        </m:r>
                        <m:r>
                          <a:rPr lang="zh-CN" altLang="en-US" sz="2400" i="1">
                            <a:latin typeface="Cambria Math" panose="02040503050406030204" pitchFamily="18" charset="0"/>
                          </a:rPr>
                          <m:t>𝐸</m:t>
                        </m:r>
                      </m:sub>
                    </m:sSub>
                    <m:r>
                      <a:rPr lang="zh-CN" altLang="en-US" sz="2400" i="1">
                        <a:latin typeface="Cambria Math" panose="02040503050406030204" pitchFamily="18" charset="0"/>
                      </a:rPr>
                      <m:t> </m:t>
                    </m:r>
                  </m:oMath>
                </a14:m>
                <a:r>
                  <a:rPr lang="zh-CN" altLang="en-US" sz="2400" dirty="0">
                    <a:latin typeface="宋体" panose="02010600030101010101" pitchFamily="2" charset="-122"/>
                    <a:ea typeface="宋体" panose="02010600030101010101" pitchFamily="2" charset="-122"/>
                  </a:rPr>
                  <a:t>、</a:t>
                </a:r>
                <a:r>
                  <a:rPr lang="zh-CN" altLang="en-US" sz="2400" dirty="0"/>
                  <a:t> </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𝐶𝐸</m:t>
                        </m:r>
                      </m:sub>
                    </m:sSub>
                    <m:r>
                      <a:rPr lang="en-US" altLang="zh-CN" sz="2400">
                        <a:latin typeface="Cambria Math" panose="02040503050406030204" pitchFamily="18" charset="0"/>
                      </a:rPr>
                      <m:t>&lt;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en-US" altLang="zh-CN" sz="2400" i="1">
                            <a:latin typeface="Cambria Math" panose="02040503050406030204" pitchFamily="18" charset="0"/>
                          </a:rPr>
                          <m:t>𝐵</m:t>
                        </m:r>
                        <m:r>
                          <a:rPr lang="zh-CN" altLang="en-US" sz="2400" i="1">
                            <a:latin typeface="Cambria Math" panose="02040503050406030204" pitchFamily="18" charset="0"/>
                          </a:rPr>
                          <m:t>𝐸</m:t>
                        </m:r>
                      </m:sub>
                    </m:sSub>
                  </m:oMath>
                </a14:m>
                <a:r>
                  <a:rPr lang="zh-CN" altLang="en-US" sz="2400" dirty="0" smtClean="0">
                    <a:latin typeface="宋体" panose="02010600030101010101" pitchFamily="2" charset="-122"/>
                    <a:ea typeface="宋体" panose="02010600030101010101" pitchFamily="2" charset="-122"/>
                  </a:rPr>
                  <a:t>三</a:t>
                </a:r>
                <a:r>
                  <a:rPr lang="zh-CN" altLang="en-US" sz="2400" dirty="0">
                    <a:latin typeface="宋体" panose="02010600030101010101" pitchFamily="2" charset="-122"/>
                    <a:ea typeface="宋体" panose="02010600030101010101" pitchFamily="2" charset="-122"/>
                  </a:rPr>
                  <a:t>种情况，因此，随着</a:t>
                </a:r>
                <a14:m>
                  <m:oMath xmlns:m="http://schemas.openxmlformats.org/officeDocument/2006/math">
                    <m:sSub>
                      <m:sSubPr>
                        <m:ctrlPr>
                          <a:rPr lang="zh-CN" altLang="en-US" sz="2400" i="1">
                            <a:latin typeface="Cambria Math" panose="02040503050406030204" pitchFamily="18" charset="0"/>
                          </a:rPr>
                        </m:ctrlPr>
                      </m:sSubPr>
                      <m:e>
                        <m:r>
                          <a:rPr lang="en-US" altLang="zh-CN" sz="2400" i="1">
                            <a:latin typeface="Cambria Math" panose="02040503050406030204" pitchFamily="18" charset="0"/>
                          </a:rPr>
                          <m:t>𝑉</m:t>
                        </m:r>
                      </m:e>
                      <m:sub>
                        <m:r>
                          <a:rPr lang="en-US" altLang="zh-CN" sz="2400" i="1">
                            <a:latin typeface="Cambria Math" panose="02040503050406030204" pitchFamily="18" charset="0"/>
                          </a:rPr>
                          <m:t>𝐵𝐵</m:t>
                        </m:r>
                      </m:sub>
                    </m:sSub>
                  </m:oMath>
                </a14:m>
                <a:r>
                  <a:rPr lang="zh-CN" altLang="en-US" sz="2400" dirty="0">
                    <a:latin typeface="宋体" panose="02010600030101010101" pitchFamily="2" charset="-122"/>
                    <a:ea typeface="宋体" panose="02010600030101010101" pitchFamily="2" charset="-122"/>
                  </a:rPr>
                  <a:t>的由小变大，放大器的工作状态为由欠压状态→临界状态→过压状态</a:t>
                </a:r>
                <a:r>
                  <a:rPr lang="zh-CN" altLang="en-US"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pPr marL="0" indent="0">
                  <a:buNone/>
                </a:pPr>
                <a:r>
                  <a:rPr lang="zh-CN" altLang="en-US" sz="2400" dirty="0" smtClean="0">
                    <a:latin typeface="宋体" panose="02010600030101010101" pitchFamily="2" charset="-122"/>
                    <a:ea typeface="宋体" panose="02010600030101010101" pitchFamily="2" charset="-122"/>
                  </a:rPr>
                  <a:t>    集电极</a:t>
                </a:r>
                <a:r>
                  <a:rPr lang="zh-CN" altLang="en-US" sz="2400" dirty="0">
                    <a:latin typeface="宋体" panose="02010600030101010101" pitchFamily="2" charset="-122"/>
                    <a:ea typeface="宋体" panose="02010600030101010101" pitchFamily="2" charset="-122"/>
                  </a:rPr>
                  <a:t>电流脉冲变化情况如</a:t>
                </a:r>
                <a:r>
                  <a:rPr lang="zh-CN" altLang="en-US" sz="2400" dirty="0" smtClean="0">
                    <a:latin typeface="宋体" panose="02010600030101010101" pitchFamily="2" charset="-122"/>
                    <a:ea typeface="宋体" panose="02010600030101010101" pitchFamily="2" charset="-122"/>
                  </a:rPr>
                  <a:t>图（</a:t>
                </a:r>
                <a:r>
                  <a:rPr lang="en-US" altLang="zh-CN" sz="2400" dirty="0">
                    <a:latin typeface="宋体" panose="02010600030101010101" pitchFamily="2" charset="-122"/>
                    <a:ea typeface="宋体" panose="02010600030101010101" pitchFamily="2" charset="-122"/>
                  </a:rPr>
                  <a:t>a</a:t>
                </a:r>
                <a:r>
                  <a:rPr lang="zh-CN" altLang="en-US" sz="2400" dirty="0">
                    <a:latin typeface="宋体" panose="02010600030101010101" pitchFamily="2" charset="-122"/>
                    <a:ea typeface="宋体" panose="02010600030101010101" pitchFamily="2" charset="-122"/>
                  </a:rPr>
                  <a:t>）所示。</a:t>
                </a:r>
                <a:r>
                  <a:rPr lang="zh-CN" altLang="en-US" sz="2400" dirty="0"/>
                  <a:t> </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𝐼</m:t>
                        </m:r>
                      </m:e>
                      <m:sub>
                        <m:r>
                          <a:rPr lang="zh-CN" altLang="en-US" sz="2400" i="1">
                            <a:latin typeface="Cambria Math" panose="02040503050406030204" pitchFamily="18" charset="0"/>
                          </a:rPr>
                          <m:t>𝐶</m:t>
                        </m:r>
                        <m:r>
                          <a:rPr lang="zh-CN" altLang="en-US" sz="2400">
                            <a:latin typeface="Cambria Math" panose="02040503050406030204" pitchFamily="18" charset="0"/>
                          </a:rPr>
                          <m:t>0</m:t>
                        </m:r>
                      </m:sub>
                    </m:sSub>
                    <m:r>
                      <a:rPr lang="zh-CN" altLang="en-US" sz="2400" i="1">
                        <a:latin typeface="Cambria Math" panose="02040503050406030204" pitchFamily="18" charset="0"/>
                      </a:rPr>
                      <m:t> </m:t>
                    </m:r>
                  </m:oMath>
                </a14:m>
                <a:r>
                  <a:rPr lang="zh-CN" altLang="en-US" sz="2400" dirty="0">
                    <a:latin typeface="宋体" panose="02010600030101010101" pitchFamily="2" charset="-122"/>
                    <a:ea typeface="宋体" panose="02010600030101010101" pitchFamily="2" charset="-122"/>
                  </a:rPr>
                  <a:t>、</a:t>
                </a:r>
                <a:r>
                  <a:rPr lang="zh-CN" altLang="en-US" sz="2400" dirty="0"/>
                  <a:t> </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𝐼</m:t>
                        </m:r>
                      </m:e>
                      <m:sub>
                        <m:r>
                          <a:rPr lang="zh-CN" altLang="en-US" sz="2400" i="1">
                            <a:latin typeface="Cambria Math" panose="02040503050406030204" pitchFamily="18" charset="0"/>
                          </a:rPr>
                          <m:t>𝐶</m:t>
                        </m:r>
                        <m:r>
                          <a:rPr lang="en-US" altLang="zh-CN" sz="2400" b="0" i="0" smtClean="0">
                            <a:latin typeface="Cambria Math" panose="02040503050406030204" pitchFamily="18" charset="0"/>
                          </a:rPr>
                          <m:t>1</m:t>
                        </m:r>
                        <m:r>
                          <m:rPr>
                            <m:sty m:val="p"/>
                          </m:rPr>
                          <a:rPr lang="en-US" altLang="zh-CN" sz="2400" b="0" i="0" smtClean="0">
                            <a:latin typeface="Cambria Math" panose="02040503050406030204" pitchFamily="18" charset="0"/>
                          </a:rPr>
                          <m:t>m</m:t>
                        </m:r>
                      </m:sub>
                    </m:sSub>
                    <m:r>
                      <a:rPr lang="zh-CN" altLang="en-US" sz="2400" i="1">
                        <a:latin typeface="Cambria Math" panose="02040503050406030204" pitchFamily="18" charset="0"/>
                      </a:rPr>
                      <m:t> </m:t>
                    </m:r>
                  </m:oMath>
                </a14:m>
                <a:r>
                  <a:rPr lang="zh-CN" altLang="en-US" sz="2400" dirty="0">
                    <a:latin typeface="宋体" panose="02010600030101010101" pitchFamily="2" charset="-122"/>
                    <a:ea typeface="宋体" panose="02010600030101010101" pitchFamily="2" charset="-122"/>
                  </a:rPr>
                  <a:t>、</a:t>
                </a:r>
                <a14:m>
                  <m:oMath xmlns:m="http://schemas.openxmlformats.org/officeDocument/2006/math">
                    <m:sSub>
                      <m:sSubPr>
                        <m:ctrlPr>
                          <a:rPr lang="zh-CN" altLang="en-US" sz="2400" i="1">
                            <a:latin typeface="Cambria Math" panose="02040503050406030204" pitchFamily="18" charset="0"/>
                          </a:rPr>
                        </m:ctrlPr>
                      </m:sSubPr>
                      <m:e>
                        <m:r>
                          <a:rPr lang="en-US" altLang="zh-CN" sz="2400" i="1">
                            <a:latin typeface="Cambria Math" panose="02040503050406030204" pitchFamily="18" charset="0"/>
                          </a:rPr>
                          <m:t>𝑈</m:t>
                        </m:r>
                      </m:e>
                      <m:sub>
                        <m:r>
                          <a:rPr lang="en-US" altLang="zh-CN" sz="2400" b="0" i="1" smtClean="0">
                            <a:latin typeface="Cambria Math" panose="02040503050406030204" pitchFamily="18" charset="0"/>
                          </a:rPr>
                          <m:t>𝑐</m:t>
                        </m:r>
                        <m:r>
                          <a:rPr lang="en-US" altLang="zh-CN" sz="2400" i="1">
                            <a:latin typeface="Cambria Math" panose="02040503050406030204" pitchFamily="18" charset="0"/>
                          </a:rPr>
                          <m:t>𝑚</m:t>
                        </m:r>
                      </m:sub>
                    </m:sSub>
                  </m:oMath>
                </a14:m>
                <a:r>
                  <a:rPr lang="zh-CN" altLang="en-US" sz="2400" dirty="0">
                    <a:latin typeface="宋体" panose="02010600030101010101" pitchFamily="2" charset="-122"/>
                    <a:ea typeface="宋体" panose="02010600030101010101" pitchFamily="2" charset="-122"/>
                  </a:rPr>
                  <a:t>随</a:t>
                </a:r>
                <a14:m>
                  <m:oMath xmlns:m="http://schemas.openxmlformats.org/officeDocument/2006/math">
                    <m:sSub>
                      <m:sSubPr>
                        <m:ctrlPr>
                          <a:rPr lang="zh-CN" altLang="en-US" sz="2400" i="1">
                            <a:latin typeface="Cambria Math" panose="02040503050406030204" pitchFamily="18" charset="0"/>
                          </a:rPr>
                        </m:ctrlPr>
                      </m:sSubPr>
                      <m:e>
                        <m:r>
                          <a:rPr lang="en-US" altLang="zh-CN" sz="2400" i="1">
                            <a:latin typeface="Cambria Math" panose="02040503050406030204" pitchFamily="18" charset="0"/>
                          </a:rPr>
                          <m:t>𝑉</m:t>
                        </m:r>
                      </m:e>
                      <m:sub>
                        <m:r>
                          <a:rPr lang="en-US" altLang="zh-CN" sz="2400" i="1">
                            <a:latin typeface="Cambria Math" panose="02040503050406030204" pitchFamily="18" charset="0"/>
                          </a:rPr>
                          <m:t>𝐵𝐵</m:t>
                        </m:r>
                      </m:sub>
                    </m:sSub>
                  </m:oMath>
                </a14:m>
                <a:r>
                  <a:rPr lang="zh-CN" altLang="en-US" sz="2400" dirty="0">
                    <a:latin typeface="宋体" panose="02010600030101010101" pitchFamily="2" charset="-122"/>
                    <a:ea typeface="宋体" panose="02010600030101010101" pitchFamily="2" charset="-122"/>
                  </a:rPr>
                  <a:t>的变化情况如</a:t>
                </a:r>
                <a:r>
                  <a:rPr lang="zh-CN" altLang="en-US" sz="2400" dirty="0" smtClean="0">
                    <a:latin typeface="宋体" panose="02010600030101010101" pitchFamily="2" charset="-122"/>
                    <a:ea typeface="宋体" panose="02010600030101010101" pitchFamily="2" charset="-122"/>
                  </a:rPr>
                  <a:t>图（</a:t>
                </a:r>
                <a:r>
                  <a:rPr lang="en-US" altLang="zh-CN" sz="2400" dirty="0">
                    <a:latin typeface="宋体" panose="02010600030101010101" pitchFamily="2" charset="-122"/>
                    <a:ea typeface="宋体" panose="02010600030101010101" pitchFamily="2" charset="-122"/>
                  </a:rPr>
                  <a:t>b</a:t>
                </a:r>
                <a:r>
                  <a:rPr lang="zh-CN" altLang="en-US" sz="2400" dirty="0">
                    <a:latin typeface="宋体" panose="02010600030101010101" pitchFamily="2" charset="-122"/>
                    <a:ea typeface="宋体" panose="02010600030101010101" pitchFamily="2" charset="-122"/>
                  </a:rPr>
                  <a:t>）所示。</a:t>
                </a:r>
                <a:endParaRPr lang="zh-CN" altLang="en-US" sz="2400" dirty="0">
                  <a:latin typeface="宋体" panose="02010600030101010101" pitchFamily="2" charset="-122"/>
                  <a:ea typeface="宋体" panose="02010600030101010101" pitchFamily="2" charset="-122"/>
                </a:endParaRPr>
              </a:p>
            </p:txBody>
          </p:sp>
        </mc:Choice>
        <mc:Fallback>
          <p:sp>
            <p:nvSpPr>
              <p:cNvPr id="6" name="内容占位符 2"/>
              <p:cNvSpPr txBox="1">
                <a:spLocks noRot="1" noChangeAspect="1" noMove="1" noResize="1" noEditPoints="1" noAdjustHandles="1" noChangeArrowheads="1" noChangeShapeType="1" noTextEdit="1"/>
              </p:cNvSpPr>
              <p:nvPr/>
            </p:nvSpPr>
            <p:spPr>
              <a:xfrm>
                <a:off x="4508352" y="1435905"/>
                <a:ext cx="5202318" cy="4202037"/>
              </a:xfrm>
              <a:prstGeom prst="rect">
                <a:avLst/>
              </a:prstGeom>
              <a:blipFill rotWithShape="0">
                <a:blip r:embed="rId3"/>
                <a:stretch>
                  <a:fillRect l="-1876" t="-1597" r="-1055"/>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26519817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551419" y="656508"/>
            <a:ext cx="4808646" cy="785611"/>
          </a:xfrm>
        </p:spPr>
        <p:txBody>
          <a:bodyPr>
            <a:normAutofit fontScale="90000"/>
          </a:bodyPr>
          <a:lstStyle/>
          <a:p>
            <a:pPr algn="ctr"/>
            <a:r>
              <a:rPr lang="zh-CN" altLang="en-US" dirty="0"/>
              <a:t>第四章 高频功率放大器</a:t>
            </a:r>
          </a:p>
        </p:txBody>
      </p:sp>
      <p:sp>
        <p:nvSpPr>
          <p:cNvPr id="5" name="标题 1"/>
          <p:cNvSpPr txBox="1">
            <a:spLocks/>
          </p:cNvSpPr>
          <p:nvPr/>
        </p:nvSpPr>
        <p:spPr>
          <a:xfrm>
            <a:off x="1454486" y="1411386"/>
            <a:ext cx="6775110" cy="553790"/>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altLang="zh-CN" sz="3000" dirty="0"/>
              <a:t>4.1</a:t>
            </a:r>
            <a:r>
              <a:rPr lang="zh-CN" altLang="en-US" sz="3000" dirty="0"/>
              <a:t>丙类谐振功率放大器的工作原理</a:t>
            </a:r>
          </a:p>
        </p:txBody>
      </p:sp>
      <p:sp>
        <p:nvSpPr>
          <p:cNvPr id="6" name="标题 1"/>
          <p:cNvSpPr txBox="1">
            <a:spLocks/>
          </p:cNvSpPr>
          <p:nvPr/>
        </p:nvSpPr>
        <p:spPr>
          <a:xfrm>
            <a:off x="1770431" y="2732901"/>
            <a:ext cx="4521308" cy="628386"/>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z="3000" dirty="0"/>
              <a:t>4.3 </a:t>
            </a:r>
            <a:r>
              <a:rPr lang="zh-CN" altLang="en-US" sz="3000" dirty="0"/>
              <a:t>谐振功率放大器电路</a:t>
            </a:r>
            <a:endParaRPr lang="zh-CN" altLang="en-US" sz="3000" dirty="0"/>
          </a:p>
        </p:txBody>
      </p:sp>
      <p:sp>
        <p:nvSpPr>
          <p:cNvPr id="7" name="标题 1"/>
          <p:cNvSpPr txBox="1">
            <a:spLocks/>
          </p:cNvSpPr>
          <p:nvPr/>
        </p:nvSpPr>
        <p:spPr>
          <a:xfrm>
            <a:off x="1454486" y="2029947"/>
            <a:ext cx="6775110" cy="553790"/>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altLang="zh-CN" sz="3000" dirty="0"/>
              <a:t>4.2 </a:t>
            </a:r>
            <a:r>
              <a:rPr lang="zh-CN" altLang="en-US" sz="3000" dirty="0"/>
              <a:t>谐振功率放大器的工作状态分析</a:t>
            </a:r>
          </a:p>
        </p:txBody>
      </p:sp>
      <p:sp>
        <p:nvSpPr>
          <p:cNvPr id="8" name="标题 1"/>
          <p:cNvSpPr txBox="1">
            <a:spLocks/>
          </p:cNvSpPr>
          <p:nvPr/>
        </p:nvSpPr>
        <p:spPr>
          <a:xfrm>
            <a:off x="1770431" y="3446743"/>
            <a:ext cx="6298595" cy="685544"/>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z="3000" dirty="0"/>
              <a:t>4.4 </a:t>
            </a:r>
            <a:r>
              <a:rPr lang="zh-CN" altLang="en-US" sz="3000" dirty="0"/>
              <a:t>宽带高频功率放大器与功率合成</a:t>
            </a:r>
            <a:endParaRPr lang="zh-CN" altLang="en-US" sz="3000" dirty="0"/>
          </a:p>
        </p:txBody>
      </p:sp>
      <p:sp>
        <p:nvSpPr>
          <p:cNvPr id="9" name="标题 1"/>
          <p:cNvSpPr txBox="1">
            <a:spLocks/>
          </p:cNvSpPr>
          <p:nvPr/>
        </p:nvSpPr>
        <p:spPr>
          <a:xfrm>
            <a:off x="1789334" y="4132287"/>
            <a:ext cx="2241751" cy="595392"/>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z="3000" dirty="0"/>
              <a:t>4.5 </a:t>
            </a:r>
            <a:r>
              <a:rPr lang="zh-CN" altLang="en-US" sz="3000" dirty="0"/>
              <a:t>倍频器</a:t>
            </a:r>
            <a:endParaRPr lang="zh-CN" altLang="en-US" sz="3000" dirty="0"/>
          </a:p>
        </p:txBody>
      </p:sp>
      <p:sp>
        <p:nvSpPr>
          <p:cNvPr id="10" name="标题 1"/>
          <p:cNvSpPr txBox="1">
            <a:spLocks/>
          </p:cNvSpPr>
          <p:nvPr/>
        </p:nvSpPr>
        <p:spPr>
          <a:xfrm>
            <a:off x="1770431" y="4766316"/>
            <a:ext cx="8269064" cy="646907"/>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z="3000" dirty="0"/>
              <a:t>4.6 </a:t>
            </a:r>
            <a:r>
              <a:rPr lang="zh-CN" altLang="en-US" sz="3000" dirty="0"/>
              <a:t>高频功率放大电路印刷电路板（</a:t>
            </a:r>
            <a:r>
              <a:rPr lang="en-US" altLang="zh-CN" sz="3000" dirty="0"/>
              <a:t>PCB</a:t>
            </a:r>
            <a:r>
              <a:rPr lang="zh-CN" altLang="en-US" sz="3000" dirty="0"/>
              <a:t>）设计</a:t>
            </a:r>
            <a:endParaRPr lang="zh-CN" altLang="en-US" sz="3000" dirty="0"/>
          </a:p>
        </p:txBody>
      </p:sp>
      <p:sp>
        <p:nvSpPr>
          <p:cNvPr id="11" name="标题 1"/>
          <p:cNvSpPr txBox="1">
            <a:spLocks/>
          </p:cNvSpPr>
          <p:nvPr/>
        </p:nvSpPr>
        <p:spPr>
          <a:xfrm>
            <a:off x="1770431" y="5413223"/>
            <a:ext cx="4109187" cy="672666"/>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z="3000" dirty="0"/>
              <a:t>4.7 </a:t>
            </a:r>
            <a:r>
              <a:rPr lang="zh-CN" altLang="en-US" sz="3000" dirty="0"/>
              <a:t>功放管的工作特性</a:t>
            </a:r>
            <a:endParaRPr lang="zh-CN" altLang="en-US" sz="3000" dirty="0"/>
          </a:p>
        </p:txBody>
      </p:sp>
    </p:spTree>
    <p:extLst>
      <p:ext uri="{BB962C8B-B14F-4D97-AF65-F5344CB8AC3E}">
        <p14:creationId xmlns:p14="http://schemas.microsoft.com/office/powerpoint/2010/main" val="348068081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743708" y="522562"/>
            <a:ext cx="2785103" cy="649415"/>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just"/>
            <a:r>
              <a:rPr lang="zh-CN" altLang="en-US" sz="2800" dirty="0"/>
              <a:t>集电极调制特性</a:t>
            </a:r>
            <a:endParaRPr lang="zh-CN" altLang="en-US" sz="2800" dirty="0"/>
          </a:p>
        </p:txBody>
      </p:sp>
      <p:pic>
        <p:nvPicPr>
          <p:cNvPr id="8194" name="图片 146" descr="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34739" y="3842666"/>
            <a:ext cx="7212392" cy="26354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mc:AlternateContent xmlns:mc="http://schemas.openxmlformats.org/markup-compatibility/2006">
        <mc:Choice xmlns:a14="http://schemas.microsoft.com/office/drawing/2010/main" Requires="a14">
          <p:sp>
            <p:nvSpPr>
              <p:cNvPr id="6" name="内容占位符 2"/>
              <p:cNvSpPr txBox="1">
                <a:spLocks/>
              </p:cNvSpPr>
              <p:nvPr/>
            </p:nvSpPr>
            <p:spPr>
              <a:xfrm>
                <a:off x="743708" y="1171977"/>
                <a:ext cx="8718997" cy="2670689"/>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None/>
                </a:pPr>
                <a:r>
                  <a:rPr lang="zh-CN" altLang="en-US" sz="2400" dirty="0" smtClean="0">
                    <a:latin typeface="宋体" panose="02010600030101010101" pitchFamily="2" charset="-122"/>
                    <a:ea typeface="宋体" panose="02010600030101010101" pitchFamily="2" charset="-122"/>
                  </a:rPr>
                  <a:t>    在</a:t>
                </a:r>
                <a14:m>
                  <m:oMath xmlns:m="http://schemas.openxmlformats.org/officeDocument/2006/math">
                    <m:sSub>
                      <m:sSubPr>
                        <m:ctrlPr>
                          <a:rPr lang="zh-CN" altLang="en-US" sz="2400" i="1">
                            <a:latin typeface="Cambria Math" panose="02040503050406030204" pitchFamily="18" charset="0"/>
                          </a:rPr>
                        </m:ctrlPr>
                      </m:sSubPr>
                      <m:e>
                        <m:r>
                          <a:rPr lang="en-US" altLang="zh-CN" sz="2400" i="1">
                            <a:latin typeface="Cambria Math" panose="02040503050406030204" pitchFamily="18" charset="0"/>
                          </a:rPr>
                          <m:t>𝑈</m:t>
                        </m:r>
                      </m:e>
                      <m:sub>
                        <m:r>
                          <a:rPr lang="en-US" altLang="zh-CN" sz="2400" i="1">
                            <a:latin typeface="Cambria Math" panose="02040503050406030204" pitchFamily="18" charset="0"/>
                          </a:rPr>
                          <m:t>𝑖𝑚</m:t>
                        </m:r>
                      </m:sub>
                    </m:sSub>
                  </m:oMath>
                </a14:m>
                <a:r>
                  <a:rPr lang="zh-CN" altLang="en-US" sz="2400" dirty="0">
                    <a:latin typeface="宋体" panose="02010600030101010101" pitchFamily="2" charset="-122"/>
                    <a:ea typeface="宋体" panose="02010600030101010101" pitchFamily="2" charset="-122"/>
                  </a:rPr>
                  <a:t>、</a:t>
                </a:r>
                <a14:m>
                  <m:oMath xmlns:m="http://schemas.openxmlformats.org/officeDocument/2006/math">
                    <m:sSub>
                      <m:sSubPr>
                        <m:ctrlPr>
                          <a:rPr lang="zh-CN" altLang="en-US" sz="2400" i="1">
                            <a:latin typeface="Cambria Math" panose="02040503050406030204" pitchFamily="18" charset="0"/>
                          </a:rPr>
                        </m:ctrlPr>
                      </m:sSubPr>
                      <m:e>
                        <m:r>
                          <a:rPr lang="en-US" altLang="zh-CN" sz="2400" i="1">
                            <a:latin typeface="Cambria Math" panose="02040503050406030204" pitchFamily="18" charset="0"/>
                          </a:rPr>
                          <m:t>𝑉</m:t>
                        </m:r>
                      </m:e>
                      <m:sub>
                        <m:r>
                          <a:rPr lang="en-US" altLang="zh-CN" sz="2400" b="0" i="1" smtClean="0">
                            <a:latin typeface="Cambria Math" panose="02040503050406030204" pitchFamily="18" charset="0"/>
                          </a:rPr>
                          <m:t>𝐵𝐵</m:t>
                        </m:r>
                      </m:sub>
                    </m:sSub>
                  </m:oMath>
                </a14:m>
                <a:r>
                  <a:rPr lang="zh-CN" altLang="en-US" sz="2400" dirty="0">
                    <a:latin typeface="宋体" panose="02010600030101010101" pitchFamily="2" charset="-122"/>
                    <a:ea typeface="宋体" panose="02010600030101010101" pitchFamily="2" charset="-122"/>
                  </a:rPr>
                  <a:t>、</a:t>
                </a:r>
                <a14:m>
                  <m:oMath xmlns:m="http://schemas.openxmlformats.org/officeDocument/2006/math">
                    <m:sSub>
                      <m:sSubPr>
                        <m:ctrlPr>
                          <a:rPr lang="zh-CN" altLang="en-US" sz="2400" i="1">
                            <a:latin typeface="Cambria Math" panose="02040503050406030204" pitchFamily="18" charset="0"/>
                          </a:rPr>
                        </m:ctrlPr>
                      </m:sSubPr>
                      <m:e>
                        <m:r>
                          <a:rPr lang="en-US" altLang="zh-CN" sz="2400" b="0" i="1" smtClean="0">
                            <a:latin typeface="Cambria Math" panose="02040503050406030204" pitchFamily="18" charset="0"/>
                          </a:rPr>
                          <m:t>𝑅</m:t>
                        </m:r>
                      </m:e>
                      <m:sub>
                        <m:r>
                          <a:rPr lang="en-US" altLang="zh-CN" sz="2400" b="0" i="1" smtClean="0">
                            <a:latin typeface="Cambria Math" panose="02040503050406030204" pitchFamily="18" charset="0"/>
                          </a:rPr>
                          <m:t>𝑒</m:t>
                        </m:r>
                      </m:sub>
                    </m:sSub>
                  </m:oMath>
                </a14:m>
                <a:r>
                  <a:rPr lang="zh-CN" altLang="en-US" sz="2400" dirty="0" smtClean="0">
                    <a:latin typeface="宋体" panose="02010600030101010101" pitchFamily="2" charset="-122"/>
                    <a:ea typeface="宋体" panose="02010600030101010101" pitchFamily="2" charset="-122"/>
                  </a:rPr>
                  <a:t>不变</a:t>
                </a:r>
                <a:r>
                  <a:rPr lang="zh-CN" altLang="en-US" sz="2400" dirty="0">
                    <a:latin typeface="宋体" panose="02010600030101010101" pitchFamily="2" charset="-122"/>
                    <a:ea typeface="宋体" panose="02010600030101010101" pitchFamily="2" charset="-122"/>
                  </a:rPr>
                  <a:t>的情况下，随着</a:t>
                </a:r>
                <a14:m>
                  <m:oMath xmlns:m="http://schemas.openxmlformats.org/officeDocument/2006/math">
                    <m:sSub>
                      <m:sSubPr>
                        <m:ctrlPr>
                          <a:rPr lang="zh-CN" altLang="en-US" sz="2400" i="1">
                            <a:latin typeface="Cambria Math" panose="02040503050406030204" pitchFamily="18" charset="0"/>
                          </a:rPr>
                        </m:ctrlPr>
                      </m:sSubPr>
                      <m:e>
                        <m:r>
                          <a:rPr lang="en-US" altLang="zh-CN" sz="2400" b="0" i="1" smtClean="0">
                            <a:latin typeface="Cambria Math" panose="02040503050406030204" pitchFamily="18" charset="0"/>
                          </a:rPr>
                          <m:t>𝑉</m:t>
                        </m:r>
                      </m:e>
                      <m:sub>
                        <m:r>
                          <a:rPr lang="en-US" altLang="zh-CN" sz="2400" b="0" i="1" smtClean="0">
                            <a:latin typeface="Cambria Math" panose="02040503050406030204" pitchFamily="18" charset="0"/>
                          </a:rPr>
                          <m:t>𝐶𝐶</m:t>
                        </m:r>
                      </m:sub>
                    </m:sSub>
                  </m:oMath>
                </a14:m>
                <a:r>
                  <a:rPr lang="zh-CN" altLang="en-US" sz="2400" dirty="0">
                    <a:latin typeface="宋体" panose="02010600030101010101" pitchFamily="2" charset="-122"/>
                    <a:ea typeface="宋体" panose="02010600030101010101" pitchFamily="2" charset="-122"/>
                  </a:rPr>
                  <a:t>的由小变大，会</a:t>
                </a:r>
                <a:r>
                  <a:rPr lang="zh-CN" altLang="en-US" sz="2400" dirty="0" smtClean="0">
                    <a:latin typeface="宋体" panose="02010600030101010101" pitchFamily="2" charset="-122"/>
                    <a:ea typeface="宋体" panose="02010600030101010101" pitchFamily="2" charset="-122"/>
                  </a:rPr>
                  <a:t>出现</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𝐶𝐸</m:t>
                        </m:r>
                      </m:sub>
                    </m:sSub>
                    <m:r>
                      <a:rPr lang="zh-CN" altLang="en-US" sz="2400">
                        <a:latin typeface="Cambria Math" panose="02040503050406030204" pitchFamily="18" charset="0"/>
                      </a:rPr>
                      <m:t>&gt;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en-US" altLang="zh-CN" sz="2400" i="1">
                            <a:latin typeface="Cambria Math" panose="02040503050406030204" pitchFamily="18" charset="0"/>
                          </a:rPr>
                          <m:t>𝐵</m:t>
                        </m:r>
                        <m:r>
                          <a:rPr lang="zh-CN" altLang="en-US" sz="2400" i="1">
                            <a:latin typeface="Cambria Math" panose="02040503050406030204" pitchFamily="18" charset="0"/>
                          </a:rPr>
                          <m:t>𝐸</m:t>
                        </m:r>
                      </m:sub>
                    </m:sSub>
                  </m:oMath>
                </a14:m>
                <a:r>
                  <a:rPr lang="zh-CN" altLang="en-US" sz="2400" dirty="0">
                    <a:latin typeface="宋体" panose="02010600030101010101" pitchFamily="2" charset="-122"/>
                    <a:ea typeface="宋体" panose="02010600030101010101" pitchFamily="2" charset="-122"/>
                  </a:rPr>
                  <a:t>、</a:t>
                </a:r>
                <a:r>
                  <a:rPr lang="zh-CN" altLang="en-US" sz="2400" dirty="0"/>
                  <a:t> </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𝐶𝐸</m:t>
                        </m:r>
                      </m:sub>
                    </m:sSub>
                    <m:r>
                      <a:rPr lang="en-US" altLang="zh-CN"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en-US" altLang="zh-CN" sz="2400" i="1">
                            <a:latin typeface="Cambria Math" panose="02040503050406030204" pitchFamily="18" charset="0"/>
                          </a:rPr>
                          <m:t>𝐵</m:t>
                        </m:r>
                        <m:r>
                          <a:rPr lang="zh-CN" altLang="en-US" sz="2400" i="1">
                            <a:latin typeface="Cambria Math" panose="02040503050406030204" pitchFamily="18" charset="0"/>
                          </a:rPr>
                          <m:t>𝐸</m:t>
                        </m:r>
                      </m:sub>
                    </m:sSub>
                    <m:r>
                      <a:rPr lang="zh-CN" altLang="en-US" sz="2400" i="1">
                        <a:latin typeface="Cambria Math" panose="02040503050406030204" pitchFamily="18" charset="0"/>
                      </a:rPr>
                      <m:t> </m:t>
                    </m:r>
                  </m:oMath>
                </a14:m>
                <a:r>
                  <a:rPr lang="zh-CN" altLang="en-US" sz="2400" dirty="0">
                    <a:latin typeface="宋体" panose="02010600030101010101" pitchFamily="2" charset="-122"/>
                    <a:ea typeface="宋体" panose="02010600030101010101" pitchFamily="2" charset="-122"/>
                  </a:rPr>
                  <a:t>、</a:t>
                </a:r>
                <a:r>
                  <a:rPr lang="zh-CN" altLang="en-US" sz="2400" dirty="0"/>
                  <a:t> </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𝐶𝐸</m:t>
                        </m:r>
                      </m:sub>
                    </m:sSub>
                    <m:r>
                      <a:rPr lang="en-US" altLang="zh-CN" sz="2400">
                        <a:latin typeface="Cambria Math" panose="02040503050406030204" pitchFamily="18" charset="0"/>
                      </a:rPr>
                      <m:t>&lt;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en-US" altLang="zh-CN" sz="2400" i="1">
                            <a:latin typeface="Cambria Math" panose="02040503050406030204" pitchFamily="18" charset="0"/>
                          </a:rPr>
                          <m:t>𝐵</m:t>
                        </m:r>
                        <m:r>
                          <a:rPr lang="zh-CN" altLang="en-US" sz="2400" i="1">
                            <a:latin typeface="Cambria Math" panose="02040503050406030204" pitchFamily="18" charset="0"/>
                          </a:rPr>
                          <m:t>𝐸</m:t>
                        </m:r>
                      </m:sub>
                    </m:sSub>
                  </m:oMath>
                </a14:m>
                <a:r>
                  <a:rPr lang="zh-CN" altLang="en-US" sz="2400" dirty="0" smtClean="0">
                    <a:latin typeface="宋体" panose="02010600030101010101" pitchFamily="2" charset="-122"/>
                    <a:ea typeface="宋体" panose="02010600030101010101" pitchFamily="2" charset="-122"/>
                  </a:rPr>
                  <a:t>三</a:t>
                </a:r>
                <a:r>
                  <a:rPr lang="zh-CN" altLang="en-US" sz="2400" dirty="0">
                    <a:latin typeface="宋体" panose="02010600030101010101" pitchFamily="2" charset="-122"/>
                    <a:ea typeface="宋体" panose="02010600030101010101" pitchFamily="2" charset="-122"/>
                  </a:rPr>
                  <a:t>种情况，因此，随着</a:t>
                </a:r>
                <a14:m>
                  <m:oMath xmlns:m="http://schemas.openxmlformats.org/officeDocument/2006/math">
                    <m:sSub>
                      <m:sSubPr>
                        <m:ctrlPr>
                          <a:rPr lang="zh-CN" altLang="en-US" sz="2400" i="1">
                            <a:latin typeface="Cambria Math" panose="02040503050406030204" pitchFamily="18" charset="0"/>
                          </a:rPr>
                        </m:ctrlPr>
                      </m:sSubPr>
                      <m:e>
                        <m:r>
                          <a:rPr lang="en-US" altLang="zh-CN" sz="2400" i="1">
                            <a:latin typeface="Cambria Math" panose="02040503050406030204" pitchFamily="18" charset="0"/>
                          </a:rPr>
                          <m:t>𝑉</m:t>
                        </m:r>
                      </m:e>
                      <m:sub>
                        <m:r>
                          <a:rPr lang="en-US" altLang="zh-CN" sz="2400" i="1">
                            <a:latin typeface="Cambria Math" panose="02040503050406030204" pitchFamily="18" charset="0"/>
                          </a:rPr>
                          <m:t>𝐶𝐶</m:t>
                        </m:r>
                      </m:sub>
                    </m:sSub>
                  </m:oMath>
                </a14:m>
                <a:r>
                  <a:rPr lang="zh-CN" altLang="en-US" sz="2400" dirty="0">
                    <a:latin typeface="宋体" panose="02010600030101010101" pitchFamily="2" charset="-122"/>
                    <a:ea typeface="宋体" panose="02010600030101010101" pitchFamily="2" charset="-122"/>
                  </a:rPr>
                  <a:t>的由小变大，放大器的工作状态为由欠压状态→临界状态→过压状态</a:t>
                </a:r>
                <a:r>
                  <a:rPr lang="zh-CN" altLang="en-US"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pPr marL="0" indent="0">
                  <a:buNone/>
                </a:pPr>
                <a:r>
                  <a:rPr lang="zh-CN" altLang="en-US" sz="2400" dirty="0" smtClean="0">
                    <a:latin typeface="宋体" panose="02010600030101010101" pitchFamily="2" charset="-122"/>
                    <a:ea typeface="宋体" panose="02010600030101010101" pitchFamily="2" charset="-122"/>
                  </a:rPr>
                  <a:t>    集电极</a:t>
                </a:r>
                <a:r>
                  <a:rPr lang="zh-CN" altLang="en-US" sz="2400" dirty="0">
                    <a:latin typeface="宋体" panose="02010600030101010101" pitchFamily="2" charset="-122"/>
                    <a:ea typeface="宋体" panose="02010600030101010101" pitchFamily="2" charset="-122"/>
                  </a:rPr>
                  <a:t>电流脉冲变化情况如</a:t>
                </a:r>
                <a:r>
                  <a:rPr lang="zh-CN" altLang="en-US" sz="2400" dirty="0" smtClean="0">
                    <a:latin typeface="宋体" panose="02010600030101010101" pitchFamily="2" charset="-122"/>
                    <a:ea typeface="宋体" panose="02010600030101010101" pitchFamily="2" charset="-122"/>
                  </a:rPr>
                  <a:t>图（</a:t>
                </a:r>
                <a:r>
                  <a:rPr lang="en-US" altLang="zh-CN" sz="2400" dirty="0">
                    <a:latin typeface="宋体" panose="02010600030101010101" pitchFamily="2" charset="-122"/>
                    <a:ea typeface="宋体" panose="02010600030101010101" pitchFamily="2" charset="-122"/>
                  </a:rPr>
                  <a:t>a</a:t>
                </a:r>
                <a:r>
                  <a:rPr lang="zh-CN" altLang="en-US" sz="2400" dirty="0">
                    <a:latin typeface="宋体" panose="02010600030101010101" pitchFamily="2" charset="-122"/>
                    <a:ea typeface="宋体" panose="02010600030101010101" pitchFamily="2" charset="-122"/>
                  </a:rPr>
                  <a:t>）所示。</a:t>
                </a:r>
                <a:r>
                  <a:rPr lang="zh-CN" altLang="en-US" sz="2400" dirty="0"/>
                  <a:t> </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𝐼</m:t>
                        </m:r>
                      </m:e>
                      <m:sub>
                        <m:r>
                          <a:rPr lang="zh-CN" altLang="en-US" sz="2400" i="1">
                            <a:latin typeface="Cambria Math" panose="02040503050406030204" pitchFamily="18" charset="0"/>
                          </a:rPr>
                          <m:t>𝐶</m:t>
                        </m:r>
                        <m:r>
                          <a:rPr lang="zh-CN" altLang="en-US" sz="2400">
                            <a:latin typeface="Cambria Math" panose="02040503050406030204" pitchFamily="18" charset="0"/>
                          </a:rPr>
                          <m:t>0</m:t>
                        </m:r>
                      </m:sub>
                    </m:sSub>
                    <m:r>
                      <a:rPr lang="zh-CN" altLang="en-US" sz="2400" i="1">
                        <a:latin typeface="Cambria Math" panose="02040503050406030204" pitchFamily="18" charset="0"/>
                      </a:rPr>
                      <m:t> </m:t>
                    </m:r>
                  </m:oMath>
                </a14:m>
                <a:r>
                  <a:rPr lang="zh-CN" altLang="en-US" sz="2400" dirty="0">
                    <a:latin typeface="宋体" panose="02010600030101010101" pitchFamily="2" charset="-122"/>
                    <a:ea typeface="宋体" panose="02010600030101010101" pitchFamily="2" charset="-122"/>
                  </a:rPr>
                  <a:t>、</a:t>
                </a:r>
                <a:r>
                  <a:rPr lang="zh-CN" altLang="en-US" sz="2400" dirty="0"/>
                  <a:t> </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𝐼</m:t>
                        </m:r>
                      </m:e>
                      <m:sub>
                        <m:r>
                          <a:rPr lang="zh-CN" altLang="en-US" sz="2400" i="1">
                            <a:latin typeface="Cambria Math" panose="02040503050406030204" pitchFamily="18" charset="0"/>
                          </a:rPr>
                          <m:t>𝐶</m:t>
                        </m:r>
                        <m:r>
                          <a:rPr lang="en-US" altLang="zh-CN" sz="2400" b="0" i="0" smtClean="0">
                            <a:latin typeface="Cambria Math" panose="02040503050406030204" pitchFamily="18" charset="0"/>
                          </a:rPr>
                          <m:t>1</m:t>
                        </m:r>
                        <m:r>
                          <m:rPr>
                            <m:sty m:val="p"/>
                          </m:rPr>
                          <a:rPr lang="en-US" altLang="zh-CN" sz="2400" b="0" i="0" smtClean="0">
                            <a:latin typeface="Cambria Math" panose="02040503050406030204" pitchFamily="18" charset="0"/>
                          </a:rPr>
                          <m:t>m</m:t>
                        </m:r>
                      </m:sub>
                    </m:sSub>
                    <m:r>
                      <a:rPr lang="zh-CN" altLang="en-US" sz="2400" i="1">
                        <a:latin typeface="Cambria Math" panose="02040503050406030204" pitchFamily="18" charset="0"/>
                      </a:rPr>
                      <m:t> </m:t>
                    </m:r>
                  </m:oMath>
                </a14:m>
                <a:r>
                  <a:rPr lang="zh-CN" altLang="en-US" sz="2400" dirty="0">
                    <a:latin typeface="宋体" panose="02010600030101010101" pitchFamily="2" charset="-122"/>
                    <a:ea typeface="宋体" panose="02010600030101010101" pitchFamily="2" charset="-122"/>
                  </a:rPr>
                  <a:t>、</a:t>
                </a:r>
                <a14:m>
                  <m:oMath xmlns:m="http://schemas.openxmlformats.org/officeDocument/2006/math">
                    <m:sSub>
                      <m:sSubPr>
                        <m:ctrlPr>
                          <a:rPr lang="zh-CN" altLang="en-US" sz="2400" i="1">
                            <a:latin typeface="Cambria Math" panose="02040503050406030204" pitchFamily="18" charset="0"/>
                          </a:rPr>
                        </m:ctrlPr>
                      </m:sSubPr>
                      <m:e>
                        <m:r>
                          <a:rPr lang="en-US" altLang="zh-CN" sz="2400" i="1">
                            <a:latin typeface="Cambria Math" panose="02040503050406030204" pitchFamily="18" charset="0"/>
                          </a:rPr>
                          <m:t>𝑈</m:t>
                        </m:r>
                      </m:e>
                      <m:sub>
                        <m:r>
                          <a:rPr lang="en-US" altLang="zh-CN" sz="2400" b="0" i="1" smtClean="0">
                            <a:latin typeface="Cambria Math" panose="02040503050406030204" pitchFamily="18" charset="0"/>
                          </a:rPr>
                          <m:t>𝑐</m:t>
                        </m:r>
                        <m:r>
                          <a:rPr lang="en-US" altLang="zh-CN" sz="2400" i="1">
                            <a:latin typeface="Cambria Math" panose="02040503050406030204" pitchFamily="18" charset="0"/>
                          </a:rPr>
                          <m:t>𝑚</m:t>
                        </m:r>
                      </m:sub>
                    </m:sSub>
                  </m:oMath>
                </a14:m>
                <a:r>
                  <a:rPr lang="zh-CN" altLang="en-US" sz="2400" dirty="0">
                    <a:latin typeface="宋体" panose="02010600030101010101" pitchFamily="2" charset="-122"/>
                    <a:ea typeface="宋体" panose="02010600030101010101" pitchFamily="2" charset="-122"/>
                  </a:rPr>
                  <a:t>随</a:t>
                </a:r>
                <a14:m>
                  <m:oMath xmlns:m="http://schemas.openxmlformats.org/officeDocument/2006/math">
                    <m:sSub>
                      <m:sSubPr>
                        <m:ctrlPr>
                          <a:rPr lang="zh-CN" altLang="en-US" sz="2400" i="1">
                            <a:latin typeface="Cambria Math" panose="02040503050406030204" pitchFamily="18" charset="0"/>
                          </a:rPr>
                        </m:ctrlPr>
                      </m:sSubPr>
                      <m:e>
                        <m:r>
                          <a:rPr lang="en-US" altLang="zh-CN" sz="2400" i="1">
                            <a:latin typeface="Cambria Math" panose="02040503050406030204" pitchFamily="18" charset="0"/>
                          </a:rPr>
                          <m:t>𝑉</m:t>
                        </m:r>
                      </m:e>
                      <m:sub>
                        <m:r>
                          <a:rPr lang="en-US" altLang="zh-CN" sz="2400" i="1">
                            <a:latin typeface="Cambria Math" panose="02040503050406030204" pitchFamily="18" charset="0"/>
                          </a:rPr>
                          <m:t>𝐶𝐶</m:t>
                        </m:r>
                      </m:sub>
                    </m:sSub>
                  </m:oMath>
                </a14:m>
                <a:r>
                  <a:rPr lang="zh-CN" altLang="en-US" sz="2400" dirty="0">
                    <a:latin typeface="宋体" panose="02010600030101010101" pitchFamily="2" charset="-122"/>
                    <a:ea typeface="宋体" panose="02010600030101010101" pitchFamily="2" charset="-122"/>
                  </a:rPr>
                  <a:t>的变化情况如</a:t>
                </a:r>
                <a:r>
                  <a:rPr lang="zh-CN" altLang="en-US" sz="2400" dirty="0" smtClean="0">
                    <a:latin typeface="宋体" panose="02010600030101010101" pitchFamily="2" charset="-122"/>
                    <a:ea typeface="宋体" panose="02010600030101010101" pitchFamily="2" charset="-122"/>
                  </a:rPr>
                  <a:t>图（</a:t>
                </a:r>
                <a:r>
                  <a:rPr lang="en-US" altLang="zh-CN" sz="2400" dirty="0">
                    <a:latin typeface="宋体" panose="02010600030101010101" pitchFamily="2" charset="-122"/>
                    <a:ea typeface="宋体" panose="02010600030101010101" pitchFamily="2" charset="-122"/>
                  </a:rPr>
                  <a:t>b</a:t>
                </a:r>
                <a:r>
                  <a:rPr lang="zh-CN" altLang="en-US" sz="2400" dirty="0">
                    <a:latin typeface="宋体" panose="02010600030101010101" pitchFamily="2" charset="-122"/>
                    <a:ea typeface="宋体" panose="02010600030101010101" pitchFamily="2" charset="-122"/>
                  </a:rPr>
                  <a:t>）所示。</a:t>
                </a:r>
                <a:endParaRPr lang="zh-CN" altLang="en-US" sz="2400" dirty="0">
                  <a:latin typeface="宋体" panose="02010600030101010101" pitchFamily="2" charset="-122"/>
                  <a:ea typeface="宋体" panose="02010600030101010101" pitchFamily="2" charset="-122"/>
                </a:endParaRPr>
              </a:p>
            </p:txBody>
          </p:sp>
        </mc:Choice>
        <mc:Fallback>
          <p:sp>
            <p:nvSpPr>
              <p:cNvPr id="6" name="内容占位符 2"/>
              <p:cNvSpPr txBox="1">
                <a:spLocks noRot="1" noChangeAspect="1" noMove="1" noResize="1" noEditPoints="1" noAdjustHandles="1" noChangeArrowheads="1" noChangeShapeType="1" noTextEdit="1"/>
              </p:cNvSpPr>
              <p:nvPr/>
            </p:nvSpPr>
            <p:spPr>
              <a:xfrm>
                <a:off x="743708" y="1171977"/>
                <a:ext cx="8718997" cy="2670689"/>
              </a:xfrm>
              <a:prstGeom prst="rect">
                <a:avLst/>
              </a:prstGeom>
              <a:blipFill rotWithShape="0">
                <a:blip r:embed="rId3"/>
                <a:stretch>
                  <a:fillRect l="-1049" t="-2511"/>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11235259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707512" y="357645"/>
            <a:ext cx="4521308" cy="628386"/>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z="3000" dirty="0"/>
              <a:t>4.3 </a:t>
            </a:r>
            <a:r>
              <a:rPr lang="zh-CN" altLang="en-US" sz="3000" dirty="0"/>
              <a:t>谐振功率放大器电路</a:t>
            </a:r>
            <a:endParaRPr lang="zh-CN" altLang="en-US" sz="3000" dirty="0"/>
          </a:p>
        </p:txBody>
      </p:sp>
      <p:sp>
        <p:nvSpPr>
          <p:cNvPr id="5" name="标题 1"/>
          <p:cNvSpPr txBox="1">
            <a:spLocks/>
          </p:cNvSpPr>
          <p:nvPr/>
        </p:nvSpPr>
        <p:spPr>
          <a:xfrm>
            <a:off x="707512" y="1622740"/>
            <a:ext cx="3555393" cy="643944"/>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just"/>
            <a:r>
              <a:rPr lang="zh-CN" altLang="en-US" sz="2800" dirty="0"/>
              <a:t>集电极直流馈电电路</a:t>
            </a:r>
            <a:endParaRPr lang="zh-CN" altLang="en-US" sz="2800" dirty="0"/>
          </a:p>
        </p:txBody>
      </p:sp>
      <mc:AlternateContent xmlns:mc="http://schemas.openxmlformats.org/markup-compatibility/2006">
        <mc:Choice xmlns:a14="http://schemas.microsoft.com/office/drawing/2010/main" Requires="a14">
          <p:sp>
            <p:nvSpPr>
              <p:cNvPr id="6" name="内容占位符 2"/>
              <p:cNvSpPr txBox="1">
                <a:spLocks/>
              </p:cNvSpPr>
              <p:nvPr/>
            </p:nvSpPr>
            <p:spPr>
              <a:xfrm>
                <a:off x="707512" y="2936384"/>
                <a:ext cx="8796271" cy="3683357"/>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r>
                  <a:rPr lang="zh-CN" altLang="en-US" sz="2400" dirty="0">
                    <a:latin typeface="宋体" panose="02010600030101010101" pitchFamily="2" charset="-122"/>
                    <a:ea typeface="宋体" panose="02010600030101010101" pitchFamily="2" charset="-122"/>
                  </a:rPr>
                  <a:t>串联馈</a:t>
                </a:r>
                <a:r>
                  <a:rPr lang="zh-CN" altLang="en-US" sz="2400" dirty="0" smtClean="0">
                    <a:latin typeface="宋体" panose="02010600030101010101" pitchFamily="2" charset="-122"/>
                    <a:ea typeface="宋体" panose="02010600030101010101" pitchFamily="2" charset="-122"/>
                  </a:rPr>
                  <a:t>电</a:t>
                </a:r>
                <a:endParaRPr lang="en-US" altLang="zh-CN" sz="2400" dirty="0" smtClean="0">
                  <a:latin typeface="宋体" panose="02010600030101010101" pitchFamily="2" charset="-122"/>
                  <a:ea typeface="宋体" panose="02010600030101010101" pitchFamily="2" charset="-122"/>
                </a:endParaRPr>
              </a:p>
              <a:p>
                <a:pPr marL="0" indent="0">
                  <a:buNone/>
                </a:pPr>
                <a:r>
                  <a:rPr lang="zh-CN" altLang="en-US" sz="2400" dirty="0" smtClean="0">
                    <a:latin typeface="宋体" panose="02010600030101010101" pitchFamily="2" charset="-122"/>
                    <a:ea typeface="宋体" panose="02010600030101010101" pitchFamily="2" charset="-122"/>
                  </a:rPr>
                  <a:t>    指</a:t>
                </a:r>
                <a:r>
                  <a:rPr lang="zh-CN" altLang="en-US" sz="2400" dirty="0">
                    <a:latin typeface="宋体" panose="02010600030101010101" pitchFamily="2" charset="-122"/>
                    <a:ea typeface="宋体" panose="02010600030101010101" pitchFamily="2" charset="-122"/>
                  </a:rPr>
                  <a:t>直流电源</a:t>
                </a:r>
                <a14:m>
                  <m:oMath xmlns:m="http://schemas.openxmlformats.org/officeDocument/2006/math">
                    <m:sSub>
                      <m:sSubPr>
                        <m:ctrlPr>
                          <a:rPr lang="zh-CN" altLang="en-US" sz="2400" i="1">
                            <a:latin typeface="Cambria Math" panose="02040503050406030204" pitchFamily="18" charset="0"/>
                          </a:rPr>
                        </m:ctrlPr>
                      </m:sSubPr>
                      <m:e>
                        <m:r>
                          <a:rPr lang="en-US" altLang="zh-CN" sz="2400" i="1">
                            <a:latin typeface="Cambria Math" panose="02040503050406030204" pitchFamily="18" charset="0"/>
                          </a:rPr>
                          <m:t>𝑉</m:t>
                        </m:r>
                      </m:e>
                      <m:sub>
                        <m:r>
                          <a:rPr lang="en-US" altLang="zh-CN" sz="2400" i="1">
                            <a:latin typeface="Cambria Math" panose="02040503050406030204" pitchFamily="18" charset="0"/>
                          </a:rPr>
                          <m:t>𝐶𝐶</m:t>
                        </m:r>
                      </m:sub>
                    </m:sSub>
                  </m:oMath>
                </a14:m>
                <a:r>
                  <a:rPr lang="zh-CN" altLang="en-US" sz="2400" dirty="0">
                    <a:latin typeface="宋体" panose="02010600030101010101" pitchFamily="2" charset="-122"/>
                    <a:ea typeface="宋体" panose="02010600030101010101" pitchFamily="2" charset="-122"/>
                  </a:rPr>
                  <a:t>、集电极谐振回路负载（滤波匹配网络）和晶体管集电极（</a:t>
                </a:r>
                <a:r>
                  <a:rPr lang="en-US" altLang="zh-CN" sz="2400" dirty="0">
                    <a:latin typeface="宋体" panose="02010600030101010101" pitchFamily="2" charset="-122"/>
                    <a:ea typeface="宋体" panose="02010600030101010101" pitchFamily="2" charset="-122"/>
                  </a:rPr>
                  <a:t>c</a:t>
                </a:r>
                <a:r>
                  <a:rPr lang="zh-CN" altLang="en-US" sz="2400" dirty="0">
                    <a:latin typeface="宋体" panose="02010600030101010101" pitchFamily="2" charset="-122"/>
                    <a:ea typeface="宋体" panose="02010600030101010101" pitchFamily="2" charset="-122"/>
                  </a:rPr>
                  <a:t>）、发射极</a:t>
                </a:r>
                <a:r>
                  <a:rPr lang="en-US" altLang="zh-CN" sz="2400" dirty="0">
                    <a:latin typeface="宋体" panose="02010600030101010101" pitchFamily="2" charset="-122"/>
                    <a:ea typeface="宋体" panose="02010600030101010101" pitchFamily="2" charset="-122"/>
                  </a:rPr>
                  <a:t>(e)</a:t>
                </a:r>
                <a:r>
                  <a:rPr lang="zh-CN" altLang="en-US" sz="2400" dirty="0">
                    <a:latin typeface="宋体" panose="02010600030101010101" pitchFamily="2" charset="-122"/>
                    <a:ea typeface="宋体" panose="02010600030101010101" pitchFamily="2" charset="-122"/>
                  </a:rPr>
                  <a:t>三者在电路连接形式上为串联连接的一种馈电方式</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如</a:t>
                </a:r>
                <a:r>
                  <a:rPr lang="zh-CN" altLang="en-US" sz="2400" dirty="0" smtClean="0">
                    <a:latin typeface="宋体" panose="02010600030101010101" pitchFamily="2" charset="-122"/>
                    <a:ea typeface="宋体" panose="02010600030101010101" pitchFamily="2" charset="-122"/>
                  </a:rPr>
                  <a:t>图（</a:t>
                </a:r>
                <a:r>
                  <a:rPr lang="en-US" altLang="zh-CN" sz="2400" dirty="0">
                    <a:latin typeface="宋体" panose="02010600030101010101" pitchFamily="2" charset="-122"/>
                    <a:ea typeface="宋体" panose="02010600030101010101" pitchFamily="2" charset="-122"/>
                  </a:rPr>
                  <a:t>a</a:t>
                </a:r>
                <a:r>
                  <a:rPr lang="zh-CN" altLang="en-US" sz="2400" dirty="0">
                    <a:latin typeface="宋体" panose="02010600030101010101" pitchFamily="2" charset="-122"/>
                    <a:ea typeface="宋体" panose="02010600030101010101" pitchFamily="2" charset="-122"/>
                  </a:rPr>
                  <a:t>）所示。</a:t>
                </a:r>
                <a:endParaRPr lang="zh-CN" altLang="en-US" sz="2400" dirty="0" smtClean="0">
                  <a:latin typeface="宋体" panose="02010600030101010101" pitchFamily="2" charset="-122"/>
                  <a:ea typeface="宋体" panose="02010600030101010101" pitchFamily="2" charset="-122"/>
                </a:endParaRPr>
              </a:p>
              <a:p>
                <a:r>
                  <a:rPr lang="zh-CN" altLang="en-US" sz="2400" dirty="0" smtClean="0">
                    <a:latin typeface="宋体" panose="02010600030101010101" pitchFamily="2" charset="-122"/>
                    <a:ea typeface="宋体" panose="02010600030101010101" pitchFamily="2" charset="-122"/>
                  </a:rPr>
                  <a:t>并联</a:t>
                </a:r>
                <a:r>
                  <a:rPr lang="zh-CN" altLang="en-US" sz="2400" dirty="0">
                    <a:latin typeface="宋体" panose="02010600030101010101" pitchFamily="2" charset="-122"/>
                    <a:ea typeface="宋体" panose="02010600030101010101" pitchFamily="2" charset="-122"/>
                  </a:rPr>
                  <a:t>馈</a:t>
                </a:r>
                <a:r>
                  <a:rPr lang="zh-CN" altLang="en-US" sz="2400" dirty="0" smtClean="0">
                    <a:latin typeface="宋体" panose="02010600030101010101" pitchFamily="2" charset="-122"/>
                    <a:ea typeface="宋体" panose="02010600030101010101" pitchFamily="2" charset="-122"/>
                  </a:rPr>
                  <a:t>电</a:t>
                </a:r>
                <a:endParaRPr lang="en-US" altLang="zh-CN" sz="2400" dirty="0" smtClean="0">
                  <a:latin typeface="宋体" panose="02010600030101010101" pitchFamily="2" charset="-122"/>
                  <a:ea typeface="宋体" panose="02010600030101010101" pitchFamily="2" charset="-122"/>
                </a:endParaRPr>
              </a:p>
              <a:p>
                <a:pPr marL="0" indent="0">
                  <a:buNone/>
                </a:pPr>
                <a:r>
                  <a:rPr lang="zh-CN" altLang="en-US" sz="2400" dirty="0">
                    <a:latin typeface="宋体" panose="02010600030101010101" pitchFamily="2" charset="-122"/>
                    <a:ea typeface="宋体" panose="02010600030101010101" pitchFamily="2" charset="-122"/>
                  </a:rPr>
                  <a:t>    </a:t>
                </a:r>
                <a:r>
                  <a:rPr lang="zh-CN" altLang="en-US" sz="2400" dirty="0" smtClean="0">
                    <a:latin typeface="宋体" panose="02010600030101010101" pitchFamily="2" charset="-122"/>
                    <a:ea typeface="宋体" panose="02010600030101010101" pitchFamily="2" charset="-122"/>
                  </a:rPr>
                  <a:t>指</a:t>
                </a:r>
                <a:r>
                  <a:rPr lang="zh-CN" altLang="en-US" sz="2400" dirty="0">
                    <a:latin typeface="宋体" panose="02010600030101010101" pitchFamily="2" charset="-122"/>
                    <a:ea typeface="宋体" panose="02010600030101010101" pitchFamily="2" charset="-122"/>
                  </a:rPr>
                  <a:t>直流电源</a:t>
                </a:r>
                <a14:m>
                  <m:oMath xmlns:m="http://schemas.openxmlformats.org/officeDocument/2006/math">
                    <m:sSub>
                      <m:sSubPr>
                        <m:ctrlPr>
                          <a:rPr lang="zh-CN" altLang="en-US" sz="2400" i="1">
                            <a:latin typeface="Cambria Math" panose="02040503050406030204" pitchFamily="18" charset="0"/>
                          </a:rPr>
                        </m:ctrlPr>
                      </m:sSubPr>
                      <m:e>
                        <m:r>
                          <a:rPr lang="en-US" altLang="zh-CN" sz="2400" i="1">
                            <a:latin typeface="Cambria Math" panose="02040503050406030204" pitchFamily="18" charset="0"/>
                          </a:rPr>
                          <m:t>𝑉</m:t>
                        </m:r>
                      </m:e>
                      <m:sub>
                        <m:r>
                          <a:rPr lang="en-US" altLang="zh-CN" sz="2400" i="1">
                            <a:latin typeface="Cambria Math" panose="02040503050406030204" pitchFamily="18" charset="0"/>
                          </a:rPr>
                          <m:t>𝐶𝐶</m:t>
                        </m:r>
                      </m:sub>
                    </m:sSub>
                  </m:oMath>
                </a14:m>
                <a:r>
                  <a:rPr lang="zh-CN" altLang="en-US" sz="2400" dirty="0">
                    <a:latin typeface="宋体" panose="02010600030101010101" pitchFamily="2" charset="-122"/>
                    <a:ea typeface="宋体" panose="02010600030101010101" pitchFamily="2" charset="-122"/>
                  </a:rPr>
                  <a:t>、集电极谐振回路负载（滤波匹配网络）和晶体管集电极（</a:t>
                </a:r>
                <a:r>
                  <a:rPr lang="en-US" altLang="zh-CN" sz="2400" dirty="0">
                    <a:latin typeface="宋体" panose="02010600030101010101" pitchFamily="2" charset="-122"/>
                    <a:ea typeface="宋体" panose="02010600030101010101" pitchFamily="2" charset="-122"/>
                  </a:rPr>
                  <a:t>c</a:t>
                </a:r>
                <a:r>
                  <a:rPr lang="zh-CN" altLang="en-US" sz="2400" dirty="0">
                    <a:latin typeface="宋体" panose="02010600030101010101" pitchFamily="2" charset="-122"/>
                    <a:ea typeface="宋体" panose="02010600030101010101" pitchFamily="2" charset="-122"/>
                  </a:rPr>
                  <a:t>）、发射极</a:t>
                </a:r>
                <a:r>
                  <a:rPr lang="en-US" altLang="zh-CN" sz="2400" dirty="0">
                    <a:latin typeface="宋体" panose="02010600030101010101" pitchFamily="2" charset="-122"/>
                    <a:ea typeface="宋体" panose="02010600030101010101" pitchFamily="2" charset="-122"/>
                  </a:rPr>
                  <a:t>(e)</a:t>
                </a:r>
                <a:r>
                  <a:rPr lang="zh-CN" altLang="en-US" sz="2400" dirty="0">
                    <a:latin typeface="宋体" panose="02010600030101010101" pitchFamily="2" charset="-122"/>
                    <a:ea typeface="宋体" panose="02010600030101010101" pitchFamily="2" charset="-122"/>
                  </a:rPr>
                  <a:t>三者在电路连接形式上</a:t>
                </a:r>
                <a:r>
                  <a:rPr lang="zh-CN" altLang="en-US" sz="2400" dirty="0" smtClean="0">
                    <a:latin typeface="宋体" panose="02010600030101010101" pitchFamily="2" charset="-122"/>
                    <a:ea typeface="宋体" panose="02010600030101010101" pitchFamily="2" charset="-122"/>
                  </a:rPr>
                  <a:t>为</a:t>
                </a:r>
                <a:r>
                  <a:rPr lang="zh-CN" altLang="en-US" sz="2400" dirty="0">
                    <a:latin typeface="宋体" panose="02010600030101010101" pitchFamily="2" charset="-122"/>
                    <a:ea typeface="宋体" panose="02010600030101010101" pitchFamily="2" charset="-122"/>
                  </a:rPr>
                  <a:t>并</a:t>
                </a:r>
                <a:r>
                  <a:rPr lang="zh-CN" altLang="en-US" sz="2400" dirty="0" smtClean="0">
                    <a:latin typeface="宋体" panose="02010600030101010101" pitchFamily="2" charset="-122"/>
                    <a:ea typeface="宋体" panose="02010600030101010101" pitchFamily="2" charset="-122"/>
                  </a:rPr>
                  <a:t>联</a:t>
                </a:r>
                <a:r>
                  <a:rPr lang="zh-CN" altLang="en-US" sz="2400" dirty="0">
                    <a:latin typeface="宋体" panose="02010600030101010101" pitchFamily="2" charset="-122"/>
                    <a:ea typeface="宋体" panose="02010600030101010101" pitchFamily="2" charset="-122"/>
                  </a:rPr>
                  <a:t>连接的一种馈电方式</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如图</a:t>
                </a:r>
                <a:r>
                  <a:rPr lang="zh-CN" altLang="en-US" sz="2400" dirty="0" smtClean="0">
                    <a:latin typeface="宋体" panose="02010600030101010101" pitchFamily="2" charset="-122"/>
                    <a:ea typeface="宋体" panose="02010600030101010101" pitchFamily="2" charset="-122"/>
                  </a:rPr>
                  <a:t>（</a:t>
                </a:r>
                <a:r>
                  <a:rPr lang="en-US" altLang="zh-CN" sz="2400" dirty="0" smtClean="0">
                    <a:latin typeface="宋体" panose="02010600030101010101" pitchFamily="2" charset="-122"/>
                    <a:ea typeface="宋体" panose="02010600030101010101" pitchFamily="2" charset="-122"/>
                  </a:rPr>
                  <a:t>b</a:t>
                </a:r>
                <a:r>
                  <a:rPr lang="zh-CN" altLang="en-US" sz="2400" dirty="0" smtClean="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所示</a:t>
                </a:r>
                <a:r>
                  <a:rPr lang="zh-CN" altLang="en-US" sz="2400" dirty="0" smtClean="0">
                    <a:latin typeface="宋体" panose="02010600030101010101" pitchFamily="2" charset="-122"/>
                    <a:ea typeface="宋体" panose="02010600030101010101" pitchFamily="2" charset="-122"/>
                  </a:rPr>
                  <a:t>。</a:t>
                </a:r>
                <a:endParaRPr lang="zh-CN" altLang="en-US" sz="2400" dirty="0">
                  <a:latin typeface="宋体" panose="02010600030101010101" pitchFamily="2" charset="-122"/>
                  <a:ea typeface="宋体" panose="02010600030101010101" pitchFamily="2" charset="-122"/>
                </a:endParaRPr>
              </a:p>
            </p:txBody>
          </p:sp>
        </mc:Choice>
        <mc:Fallback>
          <p:sp>
            <p:nvSpPr>
              <p:cNvPr id="6" name="内容占位符 2"/>
              <p:cNvSpPr txBox="1">
                <a:spLocks noRot="1" noChangeAspect="1" noMove="1" noResize="1" noEditPoints="1" noAdjustHandles="1" noChangeArrowheads="1" noChangeShapeType="1" noTextEdit="1"/>
              </p:cNvSpPr>
              <p:nvPr/>
            </p:nvSpPr>
            <p:spPr>
              <a:xfrm>
                <a:off x="707512" y="2936384"/>
                <a:ext cx="8796271" cy="3683357"/>
              </a:xfrm>
              <a:prstGeom prst="rect">
                <a:avLst/>
              </a:prstGeom>
              <a:blipFill rotWithShape="0">
                <a:blip r:embed="rId2"/>
                <a:stretch>
                  <a:fillRect l="-1040" t="-1325" r="-208"/>
                </a:stretch>
              </a:blipFill>
            </p:spPr>
            <p:txBody>
              <a:bodyPr/>
              <a:lstStyle/>
              <a:p>
                <a:r>
                  <a:rPr lang="zh-CN" altLang="en-US">
                    <a:noFill/>
                  </a:rPr>
                  <a:t> </a:t>
                </a:r>
              </a:p>
            </p:txBody>
          </p:sp>
        </mc:Fallback>
      </mc:AlternateContent>
      <p:pic>
        <p:nvPicPr>
          <p:cNvPr id="9218" name="图片 821" descr="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39640" y="986031"/>
            <a:ext cx="4964143" cy="2561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9382707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501451" y="1216564"/>
            <a:ext cx="3220543" cy="643944"/>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just"/>
            <a:r>
              <a:rPr lang="zh-CN" altLang="en-US" sz="2800" dirty="0"/>
              <a:t>基极直流馈电电路</a:t>
            </a:r>
            <a:endParaRPr lang="zh-CN" altLang="en-US" sz="2800" dirty="0"/>
          </a:p>
        </p:txBody>
      </p:sp>
      <mc:AlternateContent xmlns:mc="http://schemas.openxmlformats.org/markup-compatibility/2006">
        <mc:Choice xmlns:a14="http://schemas.microsoft.com/office/drawing/2010/main" Requires="a14">
          <p:sp>
            <p:nvSpPr>
              <p:cNvPr id="5" name="内容占位符 2"/>
              <p:cNvSpPr txBox="1">
                <a:spLocks/>
              </p:cNvSpPr>
              <p:nvPr/>
            </p:nvSpPr>
            <p:spPr>
              <a:xfrm>
                <a:off x="501451" y="3283131"/>
                <a:ext cx="8718997" cy="2670689"/>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None/>
                </a:pPr>
                <a:r>
                  <a:rPr lang="zh-CN" altLang="en-US" sz="2400" dirty="0" smtClean="0">
                    <a:latin typeface="宋体" panose="02010600030101010101" pitchFamily="2" charset="-122"/>
                    <a:ea typeface="宋体" panose="02010600030101010101" pitchFamily="2" charset="-122"/>
                  </a:rPr>
                  <a:t>    要</a:t>
                </a:r>
                <a:r>
                  <a:rPr lang="zh-CN" altLang="en-US" sz="2400" dirty="0">
                    <a:latin typeface="宋体" panose="02010600030101010101" pitchFamily="2" charset="-122"/>
                    <a:ea typeface="宋体" panose="02010600030101010101" pitchFamily="2" charset="-122"/>
                  </a:rPr>
                  <a:t>使放大器工作在丙类，功率管基极应加反向偏压或加小于导通电压</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d>
                          <m:dPr>
                            <m:begChr m:val=""/>
                            <m:ctrlPr>
                              <a:rPr lang="zh-CN" altLang="en-US" sz="2400" i="1">
                                <a:latin typeface="Cambria Math" panose="02040503050406030204" pitchFamily="18" charset="0"/>
                              </a:rPr>
                            </m:ctrlPr>
                          </m:dPr>
                          <m:e>
                            <m:r>
                              <a:rPr lang="zh-CN" altLang="en-US" sz="2400" i="1">
                                <a:latin typeface="Cambria Math" panose="02040503050406030204" pitchFamily="18" charset="0"/>
                              </a:rPr>
                              <m:t>𝐵𝐸</m:t>
                            </m:r>
                            <m:r>
                              <a:rPr lang="zh-CN" altLang="en-US" sz="2400">
                                <a:latin typeface="Cambria Math" panose="02040503050406030204" pitchFamily="18" charset="0"/>
                              </a:rPr>
                              <m:t>(</m:t>
                            </m:r>
                            <m:r>
                              <a:rPr lang="zh-CN" altLang="en-US" sz="2400" i="1">
                                <a:latin typeface="Cambria Math" panose="02040503050406030204" pitchFamily="18" charset="0"/>
                              </a:rPr>
                              <m:t>𝑜𝑛</m:t>
                            </m:r>
                          </m:e>
                        </m:d>
                      </m:sub>
                    </m:sSub>
                  </m:oMath>
                </a14:m>
                <a:r>
                  <a:rPr lang="zh-CN" altLang="en-US" sz="2400" dirty="0">
                    <a:latin typeface="宋体" panose="02010600030101010101" pitchFamily="2" charset="-122"/>
                    <a:ea typeface="宋体" panose="02010600030101010101" pitchFamily="2" charset="-122"/>
                  </a:rPr>
                  <a:t>正向偏压</a:t>
                </a:r>
                <a:r>
                  <a:rPr lang="zh-CN" altLang="en-US" sz="2400" dirty="0" smtClean="0">
                    <a:latin typeface="宋体" panose="02010600030101010101" pitchFamily="2" charset="-122"/>
                    <a:ea typeface="宋体" panose="02010600030101010101" pitchFamily="2" charset="-122"/>
                  </a:rPr>
                  <a:t>。基极</a:t>
                </a:r>
                <a:r>
                  <a:rPr lang="zh-CN" altLang="en-US" sz="2400" dirty="0">
                    <a:latin typeface="宋体" panose="02010600030101010101" pitchFamily="2" charset="-122"/>
                    <a:ea typeface="宋体" panose="02010600030101010101" pitchFamily="2" charset="-122"/>
                  </a:rPr>
                  <a:t>馈电电路原则上和集电极馈电相同，为减少直流电源数量，基极偏置电压可采用集电极直流电源经电阻分压后供给，也可采用自给偏压电路来获得，其中采用</a:t>
                </a:r>
                <a14:m>
                  <m:oMath xmlns:m="http://schemas.openxmlformats.org/officeDocument/2006/math">
                    <m:sSub>
                      <m:sSubPr>
                        <m:ctrlPr>
                          <a:rPr lang="zh-CN" altLang="en-US" sz="2400" i="1">
                            <a:latin typeface="Cambria Math" panose="02040503050406030204" pitchFamily="18" charset="0"/>
                          </a:rPr>
                        </m:ctrlPr>
                      </m:sSubPr>
                      <m:e>
                        <m:r>
                          <a:rPr lang="en-US" altLang="zh-CN" sz="2400" i="1">
                            <a:latin typeface="Cambria Math" panose="02040503050406030204" pitchFamily="18" charset="0"/>
                          </a:rPr>
                          <m:t>𝑉</m:t>
                        </m:r>
                      </m:e>
                      <m:sub>
                        <m:r>
                          <a:rPr lang="en-US" altLang="zh-CN" sz="2400" i="1">
                            <a:latin typeface="Cambria Math" panose="02040503050406030204" pitchFamily="18" charset="0"/>
                          </a:rPr>
                          <m:t>𝐶𝐶</m:t>
                        </m:r>
                      </m:sub>
                    </m:sSub>
                  </m:oMath>
                </a14:m>
                <a:r>
                  <a:rPr lang="zh-CN" altLang="en-US" sz="2400" dirty="0" smtClean="0">
                    <a:latin typeface="宋体" panose="02010600030101010101" pitchFamily="2" charset="-122"/>
                    <a:ea typeface="宋体" panose="02010600030101010101" pitchFamily="2" charset="-122"/>
                  </a:rPr>
                  <a:t>分</a:t>
                </a:r>
                <a:r>
                  <a:rPr lang="zh-CN" altLang="en-US" sz="2400" dirty="0">
                    <a:latin typeface="宋体" panose="02010600030101010101" pitchFamily="2" charset="-122"/>
                    <a:ea typeface="宋体" panose="02010600030101010101" pitchFamily="2" charset="-122"/>
                  </a:rPr>
                  <a:t>压后供给，只能提供小的正向基极偏压，自给偏压只能提供反向偏压。</a:t>
                </a:r>
                <a:endParaRPr lang="zh-CN" altLang="en-US" sz="2400" dirty="0">
                  <a:latin typeface="宋体" panose="02010600030101010101" pitchFamily="2" charset="-122"/>
                  <a:ea typeface="宋体" panose="02010600030101010101" pitchFamily="2" charset="-122"/>
                </a:endParaRPr>
              </a:p>
            </p:txBody>
          </p:sp>
        </mc:Choice>
        <mc:Fallback>
          <p:sp>
            <p:nvSpPr>
              <p:cNvPr id="5" name="内容占位符 2"/>
              <p:cNvSpPr txBox="1">
                <a:spLocks noRot="1" noChangeAspect="1" noMove="1" noResize="1" noEditPoints="1" noAdjustHandles="1" noChangeArrowheads="1" noChangeShapeType="1" noTextEdit="1"/>
              </p:cNvSpPr>
              <p:nvPr/>
            </p:nvSpPr>
            <p:spPr>
              <a:xfrm>
                <a:off x="501451" y="3283131"/>
                <a:ext cx="8718997" cy="2670689"/>
              </a:xfrm>
              <a:prstGeom prst="rect">
                <a:avLst/>
              </a:prstGeom>
              <a:blipFill rotWithShape="0">
                <a:blip r:embed="rId2"/>
                <a:stretch>
                  <a:fillRect l="-1048" t="-1826" r="-1048"/>
                </a:stretch>
              </a:blipFill>
            </p:spPr>
            <p:txBody>
              <a:bodyPr/>
              <a:lstStyle/>
              <a:p>
                <a:r>
                  <a:rPr lang="zh-CN" altLang="en-US">
                    <a:noFill/>
                  </a:rPr>
                  <a:t> </a:t>
                </a:r>
              </a:p>
            </p:txBody>
          </p:sp>
        </mc:Fallback>
      </mc:AlternateContent>
      <p:pic>
        <p:nvPicPr>
          <p:cNvPr id="10242" name="图片 75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21994" y="437883"/>
            <a:ext cx="5584668" cy="284524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297362106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图片 147" descr="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06907" y="262338"/>
            <a:ext cx="4645426" cy="29187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mc:AlternateContent xmlns:mc="http://schemas.openxmlformats.org/markup-compatibility/2006">
        <mc:Choice xmlns:a14="http://schemas.microsoft.com/office/drawing/2010/main" Requires="a14">
          <p:sp>
            <p:nvSpPr>
              <p:cNvPr id="5" name="内容占位符 2"/>
              <p:cNvSpPr txBox="1">
                <a:spLocks/>
              </p:cNvSpPr>
              <p:nvPr/>
            </p:nvSpPr>
            <p:spPr>
              <a:xfrm>
                <a:off x="501451" y="3283131"/>
                <a:ext cx="8718997" cy="3079032"/>
              </a:xfrm>
              <a:prstGeom prst="rect">
                <a:avLst/>
              </a:prstGeom>
            </p:spPr>
            <p:txBody>
              <a:bodyPr vert="horz" lIns="91440" tIns="45720" rIns="91440" bIns="45720" rtlCol="0">
                <a:normAutofit lnSpcReduction="10000"/>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None/>
                </a:pPr>
                <a:r>
                  <a:rPr lang="zh-CN" altLang="en-US" sz="2400" dirty="0" smtClean="0">
                    <a:latin typeface="宋体" panose="02010600030101010101" pitchFamily="2" charset="-122"/>
                    <a:ea typeface="宋体" panose="02010600030101010101" pitchFamily="2" charset="-122"/>
                  </a:rPr>
                  <a:t>    图（</a:t>
                </a:r>
                <a:r>
                  <a:rPr lang="en-US" altLang="zh-CN" sz="2400" dirty="0">
                    <a:latin typeface="宋体" panose="02010600030101010101" pitchFamily="2" charset="-122"/>
                    <a:ea typeface="宋体" panose="02010600030101010101" pitchFamily="2" charset="-122"/>
                  </a:rPr>
                  <a:t>a</a:t>
                </a:r>
                <a:r>
                  <a:rPr lang="zh-CN" altLang="en-US" sz="2400" dirty="0">
                    <a:latin typeface="宋体" panose="02010600030101010101" pitchFamily="2" charset="-122"/>
                    <a:ea typeface="宋体" panose="02010600030101010101" pitchFamily="2" charset="-122"/>
                  </a:rPr>
                  <a:t>）所示是利用基极电流脉冲</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𝑖</m:t>
                        </m:r>
                      </m:e>
                      <m:sub>
                        <m:r>
                          <a:rPr lang="zh-CN" altLang="en-US" sz="2400" i="1">
                            <a:latin typeface="Cambria Math" panose="02040503050406030204" pitchFamily="18" charset="0"/>
                          </a:rPr>
                          <m:t>𝐵</m:t>
                        </m:r>
                      </m:sub>
                    </m:sSub>
                  </m:oMath>
                </a14:m>
                <a:r>
                  <a:rPr lang="zh-CN" altLang="en-US" sz="2400" dirty="0">
                    <a:latin typeface="宋体" panose="02010600030101010101" pitchFamily="2" charset="-122"/>
                    <a:ea typeface="宋体" panose="02010600030101010101" pitchFamily="2" charset="-122"/>
                  </a:rPr>
                  <a:t>中直流成分</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𝐼</m:t>
                        </m:r>
                      </m:e>
                      <m:sub>
                        <m:r>
                          <a:rPr lang="zh-CN" altLang="en-US" sz="2400" i="1">
                            <a:latin typeface="Cambria Math" panose="02040503050406030204" pitchFamily="18" charset="0"/>
                          </a:rPr>
                          <m:t>𝐵</m:t>
                        </m:r>
                        <m:r>
                          <a:rPr lang="zh-CN" altLang="en-US" sz="2400">
                            <a:latin typeface="Cambria Math" panose="02040503050406030204" pitchFamily="18" charset="0"/>
                          </a:rPr>
                          <m:t>0</m:t>
                        </m:r>
                      </m:sub>
                    </m:sSub>
                  </m:oMath>
                </a14:m>
                <a:r>
                  <a:rPr lang="zh-CN" altLang="en-US" sz="2400" dirty="0">
                    <a:latin typeface="宋体" panose="02010600030101010101" pitchFamily="2" charset="-122"/>
                    <a:ea typeface="宋体" panose="02010600030101010101" pitchFamily="2" charset="-122"/>
                  </a:rPr>
                  <a:t>流经</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zh-CN" altLang="en-US" sz="2400" i="1">
                            <a:latin typeface="Cambria Math" panose="02040503050406030204" pitchFamily="18" charset="0"/>
                          </a:rPr>
                          <m:t>𝐵</m:t>
                        </m:r>
                      </m:sub>
                    </m:sSub>
                  </m:oMath>
                </a14:m>
                <a:r>
                  <a:rPr lang="zh-CN" altLang="en-US" sz="2400" dirty="0">
                    <a:latin typeface="宋体" panose="02010600030101010101" pitchFamily="2" charset="-122"/>
                    <a:ea typeface="宋体" panose="02010600030101010101" pitchFamily="2" charset="-122"/>
                  </a:rPr>
                  <a:t>来产生偏置电压，故称为基极自给偏压电路。显然，根据</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𝐼</m:t>
                        </m:r>
                      </m:e>
                      <m:sub>
                        <m:r>
                          <a:rPr lang="zh-CN" altLang="en-US" sz="2400" i="1">
                            <a:latin typeface="Cambria Math" panose="02040503050406030204" pitchFamily="18" charset="0"/>
                          </a:rPr>
                          <m:t>𝐵</m:t>
                        </m:r>
                        <m:r>
                          <a:rPr lang="zh-CN" altLang="en-US" sz="2400">
                            <a:latin typeface="Cambria Math" panose="02040503050406030204" pitchFamily="18" charset="0"/>
                          </a:rPr>
                          <m:t>0</m:t>
                        </m:r>
                      </m:sub>
                    </m:sSub>
                  </m:oMath>
                </a14:m>
                <a:r>
                  <a:rPr lang="zh-CN" altLang="en-US" sz="2400" dirty="0">
                    <a:latin typeface="宋体" panose="02010600030101010101" pitchFamily="2" charset="-122"/>
                    <a:ea typeface="宋体" panose="02010600030101010101" pitchFamily="2" charset="-122"/>
                  </a:rPr>
                  <a:t>的流向它是反向的。由图可见，偏置电压</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𝑉</m:t>
                        </m:r>
                      </m:e>
                      <m:sub>
                        <m:r>
                          <a:rPr lang="zh-CN" altLang="en-US" sz="2400" i="1">
                            <a:latin typeface="Cambria Math" panose="02040503050406030204" pitchFamily="18" charset="0"/>
                          </a:rPr>
                          <m:t>𝐵𝐵</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𝐼</m:t>
                        </m:r>
                      </m:e>
                      <m:sub>
                        <m:r>
                          <a:rPr lang="zh-CN" altLang="en-US" sz="2400" i="1">
                            <a:latin typeface="Cambria Math" panose="02040503050406030204" pitchFamily="18" charset="0"/>
                          </a:rPr>
                          <m:t>𝐵</m:t>
                        </m:r>
                        <m:r>
                          <a:rPr lang="zh-CN" altLang="en-US" sz="2400">
                            <a:latin typeface="Cambria Math" panose="02040503050406030204" pitchFamily="18" charset="0"/>
                          </a:rPr>
                          <m:t>0</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zh-CN" altLang="en-US" sz="2400" i="1">
                            <a:latin typeface="Cambria Math" panose="02040503050406030204" pitchFamily="18" charset="0"/>
                          </a:rPr>
                          <m:t>𝐵</m:t>
                        </m:r>
                      </m:sub>
                    </m:sSub>
                    <m:r>
                      <a:rPr lang="zh-CN" altLang="en-US" sz="2400" i="1">
                        <a:latin typeface="Cambria Math" panose="02040503050406030204" pitchFamily="18" charset="0"/>
                      </a:rPr>
                      <m:t> </m:t>
                    </m:r>
                  </m:oMath>
                </a14:m>
                <a:r>
                  <a:rPr lang="zh-CN" altLang="en-US" sz="2400" dirty="0">
                    <a:latin typeface="宋体" panose="02010600030101010101" pitchFamily="2" charset="-122"/>
                    <a:ea typeface="宋体" panose="02010600030101010101" pitchFamily="2" charset="-122"/>
                  </a:rPr>
                  <a:t>。电容</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𝐶</m:t>
                        </m:r>
                      </m:e>
                      <m:sub>
                        <m:r>
                          <a:rPr lang="zh-CN" altLang="en-US" sz="2400" i="1">
                            <a:latin typeface="Cambria Math" panose="02040503050406030204" pitchFamily="18" charset="0"/>
                          </a:rPr>
                          <m:t>𝐵</m:t>
                        </m:r>
                      </m:sub>
                    </m:sSub>
                  </m:oMath>
                </a14:m>
                <a:r>
                  <a:rPr lang="zh-CN" altLang="en-US" sz="2400" dirty="0">
                    <a:latin typeface="宋体" panose="02010600030101010101" pitchFamily="2" charset="-122"/>
                    <a:ea typeface="宋体" panose="02010600030101010101" pitchFamily="2" charset="-122"/>
                  </a:rPr>
                  <a:t>的容量要足够大，以便有效短路基波及各次谐波电流，使得</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zh-CN" altLang="en-US" sz="2400" i="1">
                            <a:latin typeface="Cambria Math" panose="02040503050406030204" pitchFamily="18" charset="0"/>
                          </a:rPr>
                          <m:t>𝐵</m:t>
                        </m:r>
                      </m:sub>
                    </m:sSub>
                  </m:oMath>
                </a14:m>
                <a:r>
                  <a:rPr lang="zh-CN" altLang="en-US" sz="2400" dirty="0">
                    <a:latin typeface="宋体" panose="02010600030101010101" pitchFamily="2" charset="-122"/>
                    <a:ea typeface="宋体" panose="02010600030101010101" pitchFamily="2" charset="-122"/>
                  </a:rPr>
                  <a:t>上产生稳定的直流压降。改变</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zh-CN" altLang="en-US" sz="2400" i="1">
                            <a:latin typeface="Cambria Math" panose="02040503050406030204" pitchFamily="18" charset="0"/>
                          </a:rPr>
                          <m:t>𝐵</m:t>
                        </m:r>
                      </m:sub>
                    </m:sSub>
                  </m:oMath>
                </a14:m>
                <a:r>
                  <a:rPr lang="zh-CN" altLang="en-US" sz="2400" dirty="0">
                    <a:latin typeface="宋体" panose="02010600030101010101" pitchFamily="2" charset="-122"/>
                    <a:ea typeface="宋体" panose="02010600030101010101" pitchFamily="2" charset="-122"/>
                  </a:rPr>
                  <a:t>的大小，可调节反向偏置电压的大小</a:t>
                </a:r>
                <a:r>
                  <a:rPr lang="zh-CN" altLang="en-US"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pPr marL="0" indent="0">
                  <a:buNone/>
                </a:pPr>
                <a:r>
                  <a:rPr lang="en-US" altLang="zh-CN" sz="2400" dirty="0">
                    <a:latin typeface="宋体" panose="02010600030101010101" pitchFamily="2" charset="-122"/>
                    <a:ea typeface="宋体" panose="02010600030101010101" pitchFamily="2" charset="-122"/>
                  </a:rPr>
                  <a:t> </a:t>
                </a:r>
                <a:r>
                  <a:rPr lang="en-US" altLang="zh-CN" sz="2400" dirty="0" smtClean="0">
                    <a:latin typeface="宋体" panose="02010600030101010101" pitchFamily="2" charset="-122"/>
                    <a:ea typeface="宋体" panose="02010600030101010101" pitchFamily="2" charset="-122"/>
                  </a:rPr>
                  <a:t>   </a:t>
                </a:r>
                <a:r>
                  <a:rPr lang="zh-CN" altLang="en-US" sz="2400" dirty="0" smtClean="0">
                    <a:latin typeface="宋体" panose="02010600030101010101" pitchFamily="2" charset="-122"/>
                    <a:ea typeface="宋体" panose="02010600030101010101" pitchFamily="2" charset="-122"/>
                  </a:rPr>
                  <a:t>图（</a:t>
                </a:r>
                <a:r>
                  <a:rPr lang="en-US" altLang="zh-CN" sz="2400" dirty="0">
                    <a:latin typeface="宋体" panose="02010600030101010101" pitchFamily="2" charset="-122"/>
                    <a:ea typeface="宋体" panose="02010600030101010101" pitchFamily="2" charset="-122"/>
                  </a:rPr>
                  <a:t>b</a:t>
                </a:r>
                <a:r>
                  <a:rPr lang="zh-CN" altLang="en-US" sz="2400" dirty="0">
                    <a:latin typeface="宋体" panose="02010600030101010101" pitchFamily="2" charset="-122"/>
                    <a:ea typeface="宋体" panose="02010600030101010101" pitchFamily="2" charset="-122"/>
                  </a:rPr>
                  <a:t>）所示为利用高频扼流圈</a:t>
                </a:r>
                <a14:m>
                  <m:oMath xmlns:m="http://schemas.openxmlformats.org/officeDocument/2006/math">
                    <m:sSub>
                      <m:sSubPr>
                        <m:ctrlPr>
                          <a:rPr lang="zh-CN" altLang="en-US" sz="2400" i="1">
                            <a:latin typeface="Cambria Math" panose="02040503050406030204" pitchFamily="18" charset="0"/>
                          </a:rPr>
                        </m:ctrlPr>
                      </m:sSubPr>
                      <m:e>
                        <m:r>
                          <a:rPr lang="en-US" altLang="zh-CN" sz="2400" b="0" i="1" smtClean="0">
                            <a:latin typeface="Cambria Math" panose="02040503050406030204" pitchFamily="18" charset="0"/>
                          </a:rPr>
                          <m:t>𝐿</m:t>
                        </m:r>
                      </m:e>
                      <m:sub>
                        <m:r>
                          <a:rPr lang="zh-CN" altLang="en-US" sz="2400" i="1">
                            <a:latin typeface="Cambria Math" panose="02040503050406030204" pitchFamily="18" charset="0"/>
                          </a:rPr>
                          <m:t>𝐵</m:t>
                        </m:r>
                      </m:sub>
                    </m:sSub>
                  </m:oMath>
                </a14:m>
                <a:r>
                  <a:rPr lang="zh-CN" altLang="en-US" sz="2400" dirty="0">
                    <a:latin typeface="宋体" panose="02010600030101010101" pitchFamily="2" charset="-122"/>
                    <a:ea typeface="宋体" panose="02010600030101010101" pitchFamily="2" charset="-122"/>
                  </a:rPr>
                  <a:t>中固有直流电阻来获得很小的方向偏压，称为零偏压电路。</a:t>
                </a:r>
                <a:endParaRPr lang="zh-CN" altLang="en-US" sz="2400" dirty="0">
                  <a:latin typeface="宋体" panose="02010600030101010101" pitchFamily="2" charset="-122"/>
                  <a:ea typeface="宋体" panose="02010600030101010101" pitchFamily="2" charset="-122"/>
                </a:endParaRPr>
              </a:p>
            </p:txBody>
          </p:sp>
        </mc:Choice>
        <mc:Fallback>
          <p:sp>
            <p:nvSpPr>
              <p:cNvPr id="5" name="内容占位符 2"/>
              <p:cNvSpPr txBox="1">
                <a:spLocks noRot="1" noChangeAspect="1" noMove="1" noResize="1" noEditPoints="1" noAdjustHandles="1" noChangeArrowheads="1" noChangeShapeType="1" noTextEdit="1"/>
              </p:cNvSpPr>
              <p:nvPr/>
            </p:nvSpPr>
            <p:spPr>
              <a:xfrm>
                <a:off x="501451" y="3283131"/>
                <a:ext cx="8718997" cy="3079032"/>
              </a:xfrm>
              <a:prstGeom prst="rect">
                <a:avLst/>
              </a:prstGeom>
              <a:blipFill rotWithShape="0">
                <a:blip r:embed="rId3"/>
                <a:stretch>
                  <a:fillRect l="-1048" t="-3366" r="-489"/>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422654572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591603" y="456710"/>
            <a:ext cx="4160701" cy="637994"/>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just"/>
            <a:r>
              <a:rPr lang="zh-CN" altLang="en-US" sz="2800" dirty="0"/>
              <a:t>对滤波匹配网络的要求</a:t>
            </a:r>
            <a:endParaRPr lang="zh-CN" altLang="en-US" sz="2800" dirty="0"/>
          </a:p>
        </p:txBody>
      </p:sp>
      <mc:AlternateContent xmlns:mc="http://schemas.openxmlformats.org/markup-compatibility/2006">
        <mc:Choice xmlns:a14="http://schemas.microsoft.com/office/drawing/2010/main" Requires="a14">
          <p:sp>
            <p:nvSpPr>
              <p:cNvPr id="6" name="内容占位符 2"/>
              <p:cNvSpPr txBox="1">
                <a:spLocks/>
              </p:cNvSpPr>
              <p:nvPr/>
            </p:nvSpPr>
            <p:spPr>
              <a:xfrm>
                <a:off x="591603" y="1307207"/>
                <a:ext cx="9338008" cy="4874652"/>
              </a:xfrm>
              <a:prstGeom prst="rect">
                <a:avLst/>
              </a:prstGeom>
            </p:spPr>
            <p:txBody>
              <a:bodyPr vert="horz" lIns="91440" tIns="45720" rIns="91440" bIns="45720" rtlCol="0">
                <a:normAutofit lnSpcReduction="10000"/>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r>
                  <a:rPr lang="zh-CN" altLang="en-US" sz="2400" dirty="0" smtClean="0">
                    <a:latin typeface="宋体" panose="02010600030101010101" pitchFamily="2" charset="-122"/>
                    <a:ea typeface="宋体" panose="02010600030101010101" pitchFamily="2" charset="-122"/>
                  </a:rPr>
                  <a:t>匹配</a:t>
                </a:r>
                <a:r>
                  <a:rPr lang="zh-CN" altLang="en-US" sz="2400" dirty="0">
                    <a:latin typeface="宋体" panose="02010600030101010101" pitchFamily="2" charset="-122"/>
                    <a:ea typeface="宋体" panose="02010600030101010101" pitchFamily="2" charset="-122"/>
                  </a:rPr>
                  <a:t>网络应有选频作用，充分滤除不需要的直流和谐波分量，以保证外接负载上仅输出高频基波</a:t>
                </a:r>
                <a:r>
                  <a:rPr lang="zh-CN" altLang="en-US" sz="2400" dirty="0" smtClean="0">
                    <a:latin typeface="宋体" panose="02010600030101010101" pitchFamily="2" charset="-122"/>
                    <a:ea typeface="宋体" panose="02010600030101010101" pitchFamily="2" charset="-122"/>
                  </a:rPr>
                  <a:t>。</a:t>
                </a:r>
              </a:p>
              <a:p>
                <a:r>
                  <a:rPr lang="zh-CN" altLang="en-US" sz="2400" dirty="0">
                    <a:latin typeface="宋体" panose="02010600030101010101" pitchFamily="2" charset="-122"/>
                    <a:ea typeface="宋体" panose="02010600030101010101" pitchFamily="2" charset="-122"/>
                  </a:rPr>
                  <a:t>匹配网络还应具有阻抗变换作用，即把实际负载</a:t>
                </a:r>
                <a14:m>
                  <m:oMath xmlns:m="http://schemas.openxmlformats.org/officeDocument/2006/math">
                    <m:sSub>
                      <m:sSubPr>
                        <m:ctrlPr>
                          <a:rPr lang="zh-CN" altLang="en-US" sz="2400" i="1">
                            <a:latin typeface="Cambria Math" panose="02040503050406030204" pitchFamily="18" charset="0"/>
                          </a:rPr>
                        </m:ctrlPr>
                      </m:sSubPr>
                      <m:e>
                        <m:r>
                          <a:rPr lang="en-US" altLang="zh-CN" sz="2400" i="1">
                            <a:latin typeface="Cambria Math" panose="02040503050406030204" pitchFamily="18" charset="0"/>
                          </a:rPr>
                          <m:t>𝑅</m:t>
                        </m:r>
                      </m:e>
                      <m:sub>
                        <m:r>
                          <a:rPr lang="en-US" altLang="zh-CN" sz="2400" i="1">
                            <a:latin typeface="Cambria Math" panose="02040503050406030204" pitchFamily="18" charset="0"/>
                          </a:rPr>
                          <m:t>𝐿</m:t>
                        </m:r>
                      </m:sub>
                    </m:sSub>
                  </m:oMath>
                </a14:m>
                <a:r>
                  <a:rPr lang="zh-CN" altLang="en-US" sz="2400" dirty="0">
                    <a:latin typeface="宋体" panose="02010600030101010101" pitchFamily="2" charset="-122"/>
                    <a:ea typeface="宋体" panose="02010600030101010101" pitchFamily="2" charset="-122"/>
                  </a:rPr>
                  <a:t>的阻抗转变为纯阻性，且其数值应等于谐振功率放大器所要求的最佳负载电阻值，以保证放大器工作在所设计的状态。若要求大功率、高效率输出，则应工作在临界状态，因此需将外接负载变换成临界负载</a:t>
                </a:r>
                <a:r>
                  <a:rPr lang="zh-CN" altLang="en-US" sz="2400" dirty="0" smtClean="0">
                    <a:latin typeface="宋体" panose="02010600030101010101" pitchFamily="2" charset="-122"/>
                    <a:ea typeface="宋体" panose="02010600030101010101" pitchFamily="2" charset="-122"/>
                  </a:rPr>
                  <a:t>电阻</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zh-CN" altLang="en-US" sz="2400" i="1">
                            <a:latin typeface="Cambria Math" panose="02040503050406030204" pitchFamily="18" charset="0"/>
                          </a:rPr>
                          <m:t>𝑒</m:t>
                        </m:r>
                        <m:r>
                          <m:rPr>
                            <m:nor/>
                          </m:rPr>
                          <a:rPr lang="zh-CN" altLang="en-US" sz="2400" i="1">
                            <a:latin typeface="Cambria Math" panose="02040503050406030204" pitchFamily="18" charset="0"/>
                          </a:rPr>
                          <m:t>opt</m:t>
                        </m:r>
                      </m:sub>
                    </m:sSub>
                    <m:r>
                      <a:rPr lang="zh-CN" altLang="en-US" sz="2400" i="1">
                        <a:latin typeface="Cambria Math" panose="02040503050406030204" pitchFamily="18" charset="0"/>
                      </a:rPr>
                      <m:t> </m:t>
                    </m:r>
                  </m:oMath>
                </a14:m>
                <a:r>
                  <a:rPr lang="zh-CN" altLang="en-US"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r>
                  <a:rPr lang="zh-CN" altLang="en-US" sz="2400" dirty="0">
                    <a:latin typeface="宋体" panose="02010600030101010101" pitchFamily="2" charset="-122"/>
                    <a:ea typeface="宋体" panose="02010600030101010101" pitchFamily="2" charset="-122"/>
                  </a:rPr>
                  <a:t>匹配网络应能将功率管给出的信号功率高效率传送到外接负载</a:t>
                </a:r>
                <a14:m>
                  <m:oMath xmlns:m="http://schemas.openxmlformats.org/officeDocument/2006/math">
                    <m:sSub>
                      <m:sSubPr>
                        <m:ctrlPr>
                          <a:rPr lang="zh-CN" altLang="en-US" sz="2400" i="1">
                            <a:latin typeface="Cambria Math" panose="02040503050406030204" pitchFamily="18" charset="0"/>
                          </a:rPr>
                        </m:ctrlPr>
                      </m:sSubPr>
                      <m:e>
                        <m:r>
                          <a:rPr lang="en-US" altLang="zh-CN" sz="2400" i="1">
                            <a:latin typeface="Cambria Math" panose="02040503050406030204" pitchFamily="18" charset="0"/>
                          </a:rPr>
                          <m:t>𝑅</m:t>
                        </m:r>
                      </m:e>
                      <m:sub>
                        <m:r>
                          <a:rPr lang="en-US" altLang="zh-CN" sz="2400" b="0" i="1" smtClean="0">
                            <a:latin typeface="Cambria Math" panose="02040503050406030204" pitchFamily="18" charset="0"/>
                          </a:rPr>
                          <m:t>𝐿</m:t>
                        </m:r>
                      </m:sub>
                    </m:sSub>
                  </m:oMath>
                </a14:m>
                <a:r>
                  <a:rPr lang="zh-CN" altLang="en-US" sz="2400" dirty="0">
                    <a:latin typeface="宋体" panose="02010600030101010101" pitchFamily="2" charset="-122"/>
                    <a:ea typeface="宋体" panose="02010600030101010101" pitchFamily="2" charset="-122"/>
                  </a:rPr>
                  <a:t>上，即要求匹配网络的效率高。匹配网络本身固有损耗应尽可能的小。</a:t>
                </a:r>
              </a:p>
              <a:p>
                <a:r>
                  <a:rPr lang="zh-CN" altLang="en-US" sz="2400" dirty="0">
                    <a:latin typeface="宋体" panose="02010600030101010101" pitchFamily="2" charset="-122"/>
                    <a:ea typeface="宋体" panose="02010600030101010101" pitchFamily="2" charset="-122"/>
                  </a:rPr>
                  <a:t>在有多个电子器件同时输出功率的情况下，应保证它们都能有效地传送功率给</a:t>
                </a:r>
                <a:r>
                  <a:rPr lang="zh-CN" altLang="en-US" sz="2400" dirty="0" smtClean="0">
                    <a:latin typeface="宋体" panose="02010600030101010101" pitchFamily="2" charset="-122"/>
                    <a:ea typeface="宋体" panose="02010600030101010101" pitchFamily="2" charset="-122"/>
                  </a:rPr>
                  <a:t>公共</a:t>
                </a:r>
                <a:r>
                  <a:rPr lang="zh-CN" altLang="en-US" sz="2400" dirty="0">
                    <a:latin typeface="宋体" panose="02010600030101010101" pitchFamily="2" charset="-122"/>
                    <a:ea typeface="宋体" panose="02010600030101010101" pitchFamily="2" charset="-122"/>
                  </a:rPr>
                  <a:t>负载，同时又要尽可能地使这几个电子器件彼此隔离，互不影响</a:t>
                </a:r>
                <a:r>
                  <a:rPr lang="zh-CN" altLang="en-US" sz="2400" dirty="0" smtClean="0">
                    <a:latin typeface="宋体" panose="02010600030101010101" pitchFamily="2" charset="-122"/>
                    <a:ea typeface="宋体" panose="02010600030101010101" pitchFamily="2" charset="-122"/>
                  </a:rPr>
                  <a:t>。</a:t>
                </a:r>
                <a:endParaRPr lang="zh-CN" altLang="en-US" sz="2400" dirty="0">
                  <a:latin typeface="宋体" panose="02010600030101010101" pitchFamily="2" charset="-122"/>
                  <a:ea typeface="宋体" panose="02010600030101010101" pitchFamily="2" charset="-122"/>
                </a:endParaRPr>
              </a:p>
            </p:txBody>
          </p:sp>
        </mc:Choice>
        <mc:Fallback>
          <p:sp>
            <p:nvSpPr>
              <p:cNvPr id="6" name="内容占位符 2"/>
              <p:cNvSpPr txBox="1">
                <a:spLocks noRot="1" noChangeAspect="1" noMove="1" noResize="1" noEditPoints="1" noAdjustHandles="1" noChangeArrowheads="1" noChangeShapeType="1" noTextEdit="1"/>
              </p:cNvSpPr>
              <p:nvPr/>
            </p:nvSpPr>
            <p:spPr>
              <a:xfrm>
                <a:off x="591603" y="1307207"/>
                <a:ext cx="9338008" cy="4874652"/>
              </a:xfrm>
              <a:prstGeom prst="rect">
                <a:avLst/>
              </a:prstGeom>
              <a:blipFill rotWithShape="0">
                <a:blip r:embed="rId2"/>
                <a:stretch>
                  <a:fillRect l="-522" t="-1750" b="-1250"/>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44968128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591603" y="456710"/>
            <a:ext cx="4160701" cy="637994"/>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just"/>
            <a:r>
              <a:rPr lang="zh-CN" altLang="en-US" sz="2800" dirty="0"/>
              <a:t>串并联阻抗变换公式</a:t>
            </a:r>
            <a:endParaRPr lang="zh-CN" altLang="en-US" sz="2800" dirty="0"/>
          </a:p>
        </p:txBody>
      </p:sp>
      <p:pic>
        <p:nvPicPr>
          <p:cNvPr id="12290" name="图片 16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1056" y="1094704"/>
            <a:ext cx="3037718" cy="29171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 name="内容占位符 2"/>
          <p:cNvSpPr txBox="1">
            <a:spLocks/>
          </p:cNvSpPr>
          <p:nvPr/>
        </p:nvSpPr>
        <p:spPr>
          <a:xfrm>
            <a:off x="3478774" y="1094704"/>
            <a:ext cx="6240879" cy="1559325"/>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None/>
            </a:pPr>
            <a:r>
              <a:rPr lang="zh-CN" altLang="en-US" sz="2400" dirty="0" smtClean="0">
                <a:latin typeface="宋体" panose="02010600030101010101" pitchFamily="2" charset="-122"/>
                <a:ea typeface="宋体" panose="02010600030101010101" pitchFamily="2" charset="-122"/>
              </a:rPr>
              <a:t>    若</a:t>
            </a:r>
            <a:r>
              <a:rPr lang="zh-CN" altLang="en-US" sz="2400" dirty="0">
                <a:latin typeface="宋体" panose="02010600030101010101" pitchFamily="2" charset="-122"/>
                <a:ea typeface="宋体" panose="02010600030101010101" pitchFamily="2" charset="-122"/>
              </a:rPr>
              <a:t>需将一个由电抗和电阻接成的串联支路转换为等效的并联支路或将并联支路转换为等效的串联</a:t>
            </a:r>
            <a:r>
              <a:rPr lang="zh-CN" altLang="en-US" sz="2400" dirty="0" smtClean="0">
                <a:latin typeface="宋体" panose="02010600030101010101" pitchFamily="2" charset="-122"/>
                <a:ea typeface="宋体" panose="02010600030101010101" pitchFamily="2" charset="-122"/>
              </a:rPr>
              <a:t>支路，</a:t>
            </a:r>
            <a:r>
              <a:rPr lang="zh-CN" altLang="en-US" sz="2400" dirty="0">
                <a:latin typeface="宋体" panose="02010600030101010101" pitchFamily="2" charset="-122"/>
                <a:ea typeface="宋体" panose="02010600030101010101" pitchFamily="2" charset="-122"/>
              </a:rPr>
              <a:t>则根据等效的原理，令两者的端导纳相等</a:t>
            </a:r>
            <a:endParaRPr lang="zh-CN" altLang="en-US" sz="2400" dirty="0">
              <a:latin typeface="宋体" panose="02010600030101010101" pitchFamily="2" charset="-122"/>
              <a:ea typeface="宋体" panose="02010600030101010101" pitchFamily="2" charset="-122"/>
            </a:endParaRPr>
          </a:p>
        </p:txBody>
      </p:sp>
      <mc:AlternateContent xmlns:mc="http://schemas.openxmlformats.org/markup-compatibility/2006">
        <mc:Choice xmlns:a14="http://schemas.microsoft.com/office/drawing/2010/main" Requires="a14">
          <p:sp>
            <p:nvSpPr>
              <p:cNvPr id="7" name="矩形 6"/>
              <p:cNvSpPr/>
              <p:nvPr/>
            </p:nvSpPr>
            <p:spPr>
              <a:xfrm>
                <a:off x="3588638" y="2655010"/>
                <a:ext cx="5387937" cy="878446"/>
              </a:xfrm>
              <a:prstGeom prst="rect">
                <a:avLst/>
              </a:prstGeom>
            </p:spPr>
            <p:txBody>
              <a:bodyPr wrap="square">
                <a:spAutoFit/>
              </a:bodyPr>
              <a:lstStyle/>
              <a:p>
                <a14:m>
                  <m:oMathPara xmlns:m="http://schemas.openxmlformats.org/officeDocument/2006/math">
                    <m:oMathParaPr>
                      <m:jc m:val="centerGroup"/>
                    </m:oMathParaPr>
                    <m:oMath xmlns:m="http://schemas.openxmlformats.org/officeDocument/2006/math">
                      <m:sSub>
                        <m:sSubPr>
                          <m:ctrlPr>
                            <a:rPr lang="zh-CN" altLang="en-US" sz="2400">
                              <a:latin typeface="Cambria Math" panose="02040503050406030204" pitchFamily="18" charset="0"/>
                            </a:rPr>
                          </m:ctrlPr>
                        </m:sSubPr>
                        <m:e>
                          <m:r>
                            <a:rPr lang="zh-CN" altLang="en-US" sz="2400" i="1">
                              <a:latin typeface="Cambria Math" panose="02040503050406030204" pitchFamily="18" charset="0"/>
                            </a:rPr>
                            <m:t>𝑌</m:t>
                          </m:r>
                        </m:e>
                        <m:sub>
                          <m:r>
                            <a:rPr lang="zh-CN" altLang="en-US" sz="2400" i="1">
                              <a:latin typeface="Cambria Math" panose="02040503050406030204" pitchFamily="18" charset="0"/>
                            </a:rPr>
                            <m:t>𝑆</m:t>
                          </m:r>
                        </m:sub>
                      </m:sSub>
                      <m:r>
                        <a:rPr lang="zh-CN" altLang="en-US" sz="2400" i="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i="0">
                              <a:latin typeface="Cambria Math" panose="02040503050406030204" pitchFamily="18" charset="0"/>
                            </a:rPr>
                            <m:t>1</m:t>
                          </m:r>
                        </m:num>
                        <m:den>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zh-CN" altLang="en-US" sz="2400" i="1">
                                  <a:latin typeface="Cambria Math" panose="02040503050406030204" pitchFamily="18" charset="0"/>
                                </a:rPr>
                                <m:t>𝑆</m:t>
                              </m:r>
                            </m:sub>
                          </m:sSub>
                          <m:r>
                            <a:rPr lang="zh-CN" altLang="en-US" sz="2400" i="0">
                              <a:latin typeface="Cambria Math" panose="02040503050406030204" pitchFamily="18" charset="0"/>
                            </a:rPr>
                            <m:t>+</m:t>
                          </m:r>
                          <m:r>
                            <a:rPr lang="zh-CN" altLang="en-US" sz="2400" i="1">
                              <a:latin typeface="Cambria Math" panose="02040503050406030204" pitchFamily="18" charset="0"/>
                            </a:rPr>
                            <m:t>𝑗</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𝑋</m:t>
                              </m:r>
                            </m:e>
                            <m:sub>
                              <m:r>
                                <a:rPr lang="zh-CN" altLang="en-US" sz="2400" i="1">
                                  <a:latin typeface="Cambria Math" panose="02040503050406030204" pitchFamily="18" charset="0"/>
                                </a:rPr>
                                <m:t>𝑆</m:t>
                              </m:r>
                            </m:sub>
                          </m:sSub>
                        </m:den>
                      </m:f>
                      <m:r>
                        <a:rPr lang="zh-CN" altLang="en-US" sz="2400" i="0">
                          <a:latin typeface="Cambria Math" panose="02040503050406030204" pitchFamily="18" charset="0"/>
                        </a:rPr>
                        <m:t>=</m:t>
                      </m:r>
                      <m:f>
                        <m:fPr>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zh-CN" altLang="en-US" sz="2400" i="1">
                                  <a:latin typeface="Cambria Math" panose="02040503050406030204" pitchFamily="18" charset="0"/>
                                </a:rPr>
                                <m:t>𝑆</m:t>
                              </m:r>
                            </m:sub>
                          </m:sSub>
                        </m:num>
                        <m:den>
                          <m:sSubSup>
                            <m:sSubSupPr>
                              <m:ctrlPr>
                                <a:rPr lang="zh-CN" altLang="en-US" sz="2400" i="1">
                                  <a:latin typeface="Cambria Math" panose="02040503050406030204" pitchFamily="18" charset="0"/>
                                </a:rPr>
                              </m:ctrlPr>
                            </m:sSubSupPr>
                            <m:e>
                              <m:r>
                                <a:rPr lang="zh-CN" altLang="en-US" sz="2400" i="1">
                                  <a:latin typeface="Cambria Math" panose="02040503050406030204" pitchFamily="18" charset="0"/>
                                </a:rPr>
                                <m:t>𝑅</m:t>
                              </m:r>
                            </m:e>
                            <m:sub>
                              <m:r>
                                <a:rPr lang="zh-CN" altLang="en-US" sz="2400" i="1">
                                  <a:latin typeface="Cambria Math" panose="02040503050406030204" pitchFamily="18" charset="0"/>
                                </a:rPr>
                                <m:t>𝑆</m:t>
                              </m:r>
                            </m:sub>
                            <m:sup>
                              <m:r>
                                <a:rPr lang="zh-CN" altLang="en-US" sz="2400" i="0">
                                  <a:latin typeface="Cambria Math" panose="02040503050406030204" pitchFamily="18" charset="0"/>
                                </a:rPr>
                                <m:t>2</m:t>
                              </m:r>
                            </m:sup>
                          </m:sSubSup>
                          <m:r>
                            <a:rPr lang="zh-CN" altLang="en-US" sz="2400" i="0">
                              <a:latin typeface="Cambria Math" panose="02040503050406030204" pitchFamily="18" charset="0"/>
                            </a:rPr>
                            <m:t>+</m:t>
                          </m:r>
                          <m:sSubSup>
                            <m:sSubSupPr>
                              <m:ctrlPr>
                                <a:rPr lang="zh-CN" altLang="en-US" sz="2400" i="1">
                                  <a:latin typeface="Cambria Math" panose="02040503050406030204" pitchFamily="18" charset="0"/>
                                </a:rPr>
                              </m:ctrlPr>
                            </m:sSubSupPr>
                            <m:e>
                              <m:r>
                                <a:rPr lang="zh-CN" altLang="en-US" sz="2400" i="1">
                                  <a:latin typeface="Cambria Math" panose="02040503050406030204" pitchFamily="18" charset="0"/>
                                </a:rPr>
                                <m:t>𝑋</m:t>
                              </m:r>
                            </m:e>
                            <m:sub>
                              <m:r>
                                <a:rPr lang="zh-CN" altLang="en-US" sz="2400" i="1">
                                  <a:latin typeface="Cambria Math" panose="02040503050406030204" pitchFamily="18" charset="0"/>
                                </a:rPr>
                                <m:t>𝑆</m:t>
                              </m:r>
                            </m:sub>
                            <m:sup>
                              <m:r>
                                <a:rPr lang="zh-CN" altLang="en-US" sz="2400" i="0">
                                  <a:latin typeface="Cambria Math" panose="02040503050406030204" pitchFamily="18" charset="0"/>
                                </a:rPr>
                                <m:t>2</m:t>
                              </m:r>
                            </m:sup>
                          </m:sSubSup>
                        </m:den>
                      </m:f>
                      <m:r>
                        <a:rPr lang="zh-CN" altLang="en-US" sz="2400" i="0">
                          <a:latin typeface="Cambria Math" panose="02040503050406030204" pitchFamily="18" charset="0"/>
                        </a:rPr>
                        <m:t>−</m:t>
                      </m:r>
                      <m:r>
                        <a:rPr lang="zh-CN" altLang="en-US" sz="2400" i="1">
                          <a:latin typeface="Cambria Math" panose="02040503050406030204" pitchFamily="18" charset="0"/>
                        </a:rPr>
                        <m:t>𝑗</m:t>
                      </m:r>
                      <m:f>
                        <m:fPr>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𝑋</m:t>
                              </m:r>
                            </m:e>
                            <m:sub>
                              <m:r>
                                <a:rPr lang="zh-CN" altLang="en-US" sz="2400" i="1">
                                  <a:latin typeface="Cambria Math" panose="02040503050406030204" pitchFamily="18" charset="0"/>
                                </a:rPr>
                                <m:t>𝑆</m:t>
                              </m:r>
                            </m:sub>
                          </m:sSub>
                        </m:num>
                        <m:den>
                          <m:sSubSup>
                            <m:sSubSupPr>
                              <m:ctrlPr>
                                <a:rPr lang="zh-CN" altLang="en-US" sz="2400" i="1">
                                  <a:latin typeface="Cambria Math" panose="02040503050406030204" pitchFamily="18" charset="0"/>
                                </a:rPr>
                              </m:ctrlPr>
                            </m:sSubSupPr>
                            <m:e>
                              <m:r>
                                <a:rPr lang="zh-CN" altLang="en-US" sz="2400" i="1">
                                  <a:latin typeface="Cambria Math" panose="02040503050406030204" pitchFamily="18" charset="0"/>
                                </a:rPr>
                                <m:t>𝑅</m:t>
                              </m:r>
                            </m:e>
                            <m:sub>
                              <m:r>
                                <a:rPr lang="zh-CN" altLang="en-US" sz="2400" i="1">
                                  <a:latin typeface="Cambria Math" panose="02040503050406030204" pitchFamily="18" charset="0"/>
                                </a:rPr>
                                <m:t>𝑆</m:t>
                              </m:r>
                            </m:sub>
                            <m:sup>
                              <m:r>
                                <a:rPr lang="zh-CN" altLang="en-US" sz="2400" i="0">
                                  <a:latin typeface="Cambria Math" panose="02040503050406030204" pitchFamily="18" charset="0"/>
                                </a:rPr>
                                <m:t>2</m:t>
                              </m:r>
                            </m:sup>
                          </m:sSubSup>
                          <m:r>
                            <a:rPr lang="zh-CN" altLang="en-US" sz="2400" i="0">
                              <a:latin typeface="Cambria Math" panose="02040503050406030204" pitchFamily="18" charset="0"/>
                            </a:rPr>
                            <m:t>+</m:t>
                          </m:r>
                          <m:sSubSup>
                            <m:sSubSupPr>
                              <m:ctrlPr>
                                <a:rPr lang="zh-CN" altLang="en-US" sz="2400" i="1">
                                  <a:latin typeface="Cambria Math" panose="02040503050406030204" pitchFamily="18" charset="0"/>
                                </a:rPr>
                              </m:ctrlPr>
                            </m:sSubSupPr>
                            <m:e>
                              <m:r>
                                <a:rPr lang="zh-CN" altLang="en-US" sz="2400" i="1">
                                  <a:latin typeface="Cambria Math" panose="02040503050406030204" pitchFamily="18" charset="0"/>
                                </a:rPr>
                                <m:t>𝑋</m:t>
                              </m:r>
                            </m:e>
                            <m:sub>
                              <m:r>
                                <a:rPr lang="zh-CN" altLang="en-US" sz="2400" i="1">
                                  <a:latin typeface="Cambria Math" panose="02040503050406030204" pitchFamily="18" charset="0"/>
                                </a:rPr>
                                <m:t>𝑆</m:t>
                              </m:r>
                            </m:sub>
                            <m:sup>
                              <m:r>
                                <a:rPr lang="zh-CN" altLang="en-US" sz="2400" i="0">
                                  <a:latin typeface="Cambria Math" panose="02040503050406030204" pitchFamily="18" charset="0"/>
                                </a:rPr>
                                <m:t>2</m:t>
                              </m:r>
                            </m:sup>
                          </m:sSubSup>
                        </m:den>
                      </m:f>
                    </m:oMath>
                  </m:oMathPara>
                </a14:m>
                <a:endParaRPr lang="zh-CN" altLang="en-US" dirty="0"/>
              </a:p>
            </p:txBody>
          </p:sp>
        </mc:Choice>
        <mc:Fallback>
          <p:sp>
            <p:nvSpPr>
              <p:cNvPr id="7" name="矩形 6"/>
              <p:cNvSpPr>
                <a:spLocks noRot="1" noChangeAspect="1" noMove="1" noResize="1" noEditPoints="1" noAdjustHandles="1" noChangeArrowheads="1" noChangeShapeType="1" noTextEdit="1"/>
              </p:cNvSpPr>
              <p:nvPr/>
            </p:nvSpPr>
            <p:spPr>
              <a:xfrm>
                <a:off x="3588638" y="2655010"/>
                <a:ext cx="5387937" cy="878446"/>
              </a:xfrm>
              <a:prstGeom prst="rect">
                <a:avLst/>
              </a:prstGeom>
              <a:blipFill rotWithShape="0">
                <a:blip r:embed="rId3"/>
                <a:stretch>
                  <a:fillRect/>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8" name="矩形 7"/>
              <p:cNvSpPr/>
              <p:nvPr/>
            </p:nvSpPr>
            <p:spPr>
              <a:xfrm>
                <a:off x="3711451" y="3533456"/>
                <a:ext cx="3799182" cy="851002"/>
              </a:xfrm>
              <a:prstGeom prst="rect">
                <a:avLst/>
              </a:prstGeom>
            </p:spPr>
            <p:txBody>
              <a:bodyPr wrap="none">
                <a:spAutoFit/>
              </a:bodyPr>
              <a:lstStyle/>
              <a:p>
                <a14:m>
                  <m:oMathPara xmlns:m="http://schemas.openxmlformats.org/officeDocument/2006/math">
                    <m:oMathParaPr>
                      <m:jc m:val="centerGroup"/>
                    </m:oMathParaPr>
                    <m:oMath xmlns:m="http://schemas.openxmlformats.org/officeDocument/2006/math">
                      <m:sSub>
                        <m:sSubPr>
                          <m:ctrlPr>
                            <a:rPr lang="zh-CN" altLang="en-US" sz="2400">
                              <a:latin typeface="Cambria Math" panose="02040503050406030204" pitchFamily="18" charset="0"/>
                            </a:rPr>
                          </m:ctrlPr>
                        </m:sSubPr>
                        <m:e>
                          <m:r>
                            <a:rPr lang="zh-CN" altLang="en-US" sz="2400" i="1">
                              <a:latin typeface="Cambria Math" panose="02040503050406030204" pitchFamily="18" charset="0"/>
                            </a:rPr>
                            <m:t>𝑌</m:t>
                          </m:r>
                        </m:e>
                        <m:sub>
                          <m:r>
                            <a:rPr lang="zh-CN" altLang="en-US" sz="2400" i="1">
                              <a:latin typeface="Cambria Math" panose="02040503050406030204" pitchFamily="18" charset="0"/>
                            </a:rPr>
                            <m:t>𝑃</m:t>
                          </m:r>
                        </m:sub>
                      </m:sSub>
                      <m:r>
                        <a:rPr lang="zh-CN" altLang="en-US" sz="2400" i="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i="0">
                              <a:latin typeface="Cambria Math" panose="02040503050406030204" pitchFamily="18" charset="0"/>
                            </a:rPr>
                            <m:t>1</m:t>
                          </m:r>
                        </m:num>
                        <m:den>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zh-CN" altLang="en-US" sz="2400" i="1">
                                  <a:latin typeface="Cambria Math" panose="02040503050406030204" pitchFamily="18" charset="0"/>
                                </a:rPr>
                                <m:t>𝑃</m:t>
                              </m:r>
                            </m:sub>
                          </m:sSub>
                        </m:den>
                      </m:f>
                      <m:r>
                        <a:rPr lang="zh-CN" altLang="en-US" sz="2400" i="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i="0">
                              <a:latin typeface="Cambria Math" panose="02040503050406030204" pitchFamily="18" charset="0"/>
                            </a:rPr>
                            <m:t>1</m:t>
                          </m:r>
                        </m:num>
                        <m:den>
                          <m:r>
                            <a:rPr lang="zh-CN" altLang="en-US" sz="2400" i="1">
                              <a:latin typeface="Cambria Math" panose="02040503050406030204" pitchFamily="18" charset="0"/>
                            </a:rPr>
                            <m:t>𝑗</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𝑋</m:t>
                              </m:r>
                            </m:e>
                            <m:sub>
                              <m:r>
                                <a:rPr lang="zh-CN" altLang="en-US" sz="2400" i="1">
                                  <a:latin typeface="Cambria Math" panose="02040503050406030204" pitchFamily="18" charset="0"/>
                                </a:rPr>
                                <m:t>𝑃</m:t>
                              </m:r>
                            </m:sub>
                          </m:sSub>
                        </m:den>
                      </m:f>
                      <m:r>
                        <a:rPr lang="zh-CN" altLang="en-US" sz="2400" i="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i="0">
                              <a:latin typeface="Cambria Math" panose="02040503050406030204" pitchFamily="18" charset="0"/>
                            </a:rPr>
                            <m:t>1</m:t>
                          </m:r>
                        </m:num>
                        <m:den>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zh-CN" altLang="en-US" sz="2400" i="1">
                                  <a:latin typeface="Cambria Math" panose="02040503050406030204" pitchFamily="18" charset="0"/>
                                </a:rPr>
                                <m:t>𝑃</m:t>
                              </m:r>
                            </m:sub>
                          </m:sSub>
                        </m:den>
                      </m:f>
                      <m:r>
                        <a:rPr lang="zh-CN" altLang="en-US" sz="2400" i="0">
                          <a:latin typeface="Cambria Math" panose="02040503050406030204" pitchFamily="18" charset="0"/>
                        </a:rPr>
                        <m:t>−</m:t>
                      </m:r>
                      <m:r>
                        <a:rPr lang="zh-CN" altLang="en-US" sz="2400" i="1">
                          <a:latin typeface="Cambria Math" panose="02040503050406030204" pitchFamily="18" charset="0"/>
                        </a:rPr>
                        <m:t>𝑗</m:t>
                      </m:r>
                      <m:f>
                        <m:fPr>
                          <m:ctrlPr>
                            <a:rPr lang="zh-CN" altLang="en-US" sz="2400" i="1">
                              <a:latin typeface="Cambria Math" panose="02040503050406030204" pitchFamily="18" charset="0"/>
                            </a:rPr>
                          </m:ctrlPr>
                        </m:fPr>
                        <m:num>
                          <m:r>
                            <a:rPr lang="zh-CN" altLang="en-US" sz="2400" i="0">
                              <a:latin typeface="Cambria Math" panose="02040503050406030204" pitchFamily="18" charset="0"/>
                            </a:rPr>
                            <m:t>1</m:t>
                          </m:r>
                        </m:num>
                        <m:den>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𝑋</m:t>
                              </m:r>
                            </m:e>
                            <m:sub>
                              <m:r>
                                <a:rPr lang="zh-CN" altLang="en-US" sz="2400" i="1">
                                  <a:latin typeface="Cambria Math" panose="02040503050406030204" pitchFamily="18" charset="0"/>
                                </a:rPr>
                                <m:t>𝑃</m:t>
                              </m:r>
                            </m:sub>
                          </m:sSub>
                        </m:den>
                      </m:f>
                    </m:oMath>
                  </m:oMathPara>
                </a14:m>
                <a:endParaRPr lang="zh-CN" altLang="en-US" dirty="0"/>
              </a:p>
            </p:txBody>
          </p:sp>
        </mc:Choice>
        <mc:Fallback>
          <p:sp>
            <p:nvSpPr>
              <p:cNvPr id="8" name="矩形 7"/>
              <p:cNvSpPr>
                <a:spLocks noRot="1" noChangeAspect="1" noMove="1" noResize="1" noEditPoints="1" noAdjustHandles="1" noChangeArrowheads="1" noChangeShapeType="1" noTextEdit="1"/>
              </p:cNvSpPr>
              <p:nvPr/>
            </p:nvSpPr>
            <p:spPr>
              <a:xfrm>
                <a:off x="3711451" y="3533456"/>
                <a:ext cx="3799182" cy="851002"/>
              </a:xfrm>
              <a:prstGeom prst="rect">
                <a:avLst/>
              </a:prstGeom>
              <a:blipFill rotWithShape="0">
                <a:blip r:embed="rId4"/>
                <a:stretch>
                  <a:fillRect/>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1" name="矩形 10"/>
              <p:cNvSpPr/>
              <p:nvPr/>
            </p:nvSpPr>
            <p:spPr>
              <a:xfrm>
                <a:off x="441056" y="4568036"/>
                <a:ext cx="4559261" cy="644535"/>
              </a:xfrm>
              <a:prstGeom prst="rect">
                <a:avLst/>
              </a:prstGeom>
            </p:spPr>
            <p:txBody>
              <a:bodyPr wrap="none">
                <a:spAutoFit/>
              </a:bodyPr>
              <a:lstStyle/>
              <a:p>
                <a14:m>
                  <m:oMath xmlns:m="http://schemas.openxmlformats.org/officeDocument/2006/math">
                    <m:sSub>
                      <m:sSubPr>
                        <m:ctrlPr>
                          <a:rPr lang="zh-CN" altLang="en-US" sz="2000" i="1">
                            <a:latin typeface="Cambria Math" panose="02040503050406030204" pitchFamily="18" charset="0"/>
                          </a:rPr>
                        </m:ctrlPr>
                      </m:sSubPr>
                      <m:e>
                        <m:r>
                          <a:rPr lang="zh-CN" altLang="en-US" sz="2000" i="1">
                            <a:latin typeface="Cambria Math" panose="02040503050406030204" pitchFamily="18" charset="0"/>
                          </a:rPr>
                          <m:t>𝑅</m:t>
                        </m:r>
                      </m:e>
                      <m:sub>
                        <m:r>
                          <a:rPr lang="zh-CN" altLang="en-US" sz="2000" i="1">
                            <a:latin typeface="Cambria Math" panose="02040503050406030204" pitchFamily="18" charset="0"/>
                          </a:rPr>
                          <m:t>𝑃</m:t>
                        </m:r>
                      </m:sub>
                    </m:sSub>
                    <m:r>
                      <a:rPr lang="zh-CN" altLang="en-US" sz="2000">
                        <a:latin typeface="Cambria Math" panose="02040503050406030204" pitchFamily="18" charset="0"/>
                      </a:rPr>
                      <m:t>=</m:t>
                    </m:r>
                    <m:f>
                      <m:fPr>
                        <m:ctrlPr>
                          <a:rPr lang="zh-CN" altLang="en-US" sz="2000" i="1">
                            <a:latin typeface="Cambria Math" panose="02040503050406030204" pitchFamily="18" charset="0"/>
                          </a:rPr>
                        </m:ctrlPr>
                      </m:fPr>
                      <m:num>
                        <m:sSubSup>
                          <m:sSubSupPr>
                            <m:ctrlPr>
                              <a:rPr lang="zh-CN" altLang="en-US" sz="2000" i="1">
                                <a:latin typeface="Cambria Math" panose="02040503050406030204" pitchFamily="18" charset="0"/>
                              </a:rPr>
                            </m:ctrlPr>
                          </m:sSubSupPr>
                          <m:e>
                            <m:r>
                              <a:rPr lang="zh-CN" altLang="en-US" sz="2000" i="1">
                                <a:latin typeface="Cambria Math" panose="02040503050406030204" pitchFamily="18" charset="0"/>
                              </a:rPr>
                              <m:t>𝑅</m:t>
                            </m:r>
                          </m:e>
                          <m:sub>
                            <m:r>
                              <a:rPr lang="zh-CN" altLang="en-US" sz="2000" i="1">
                                <a:latin typeface="Cambria Math" panose="02040503050406030204" pitchFamily="18" charset="0"/>
                              </a:rPr>
                              <m:t>𝑆</m:t>
                            </m:r>
                          </m:sub>
                          <m:sup>
                            <m:r>
                              <a:rPr lang="zh-CN" altLang="en-US" sz="2000">
                                <a:latin typeface="Cambria Math" panose="02040503050406030204" pitchFamily="18" charset="0"/>
                              </a:rPr>
                              <m:t>2</m:t>
                            </m:r>
                          </m:sup>
                        </m:sSubSup>
                        <m:r>
                          <a:rPr lang="zh-CN" altLang="en-US" sz="2000">
                            <a:latin typeface="Cambria Math" panose="02040503050406030204" pitchFamily="18" charset="0"/>
                          </a:rPr>
                          <m:t>+</m:t>
                        </m:r>
                        <m:sSubSup>
                          <m:sSubSupPr>
                            <m:ctrlPr>
                              <a:rPr lang="zh-CN" altLang="en-US" sz="2000" i="1">
                                <a:latin typeface="Cambria Math" panose="02040503050406030204" pitchFamily="18" charset="0"/>
                              </a:rPr>
                            </m:ctrlPr>
                          </m:sSubSupPr>
                          <m:e>
                            <m:r>
                              <a:rPr lang="zh-CN" altLang="en-US" sz="2000" i="1">
                                <a:latin typeface="Cambria Math" panose="02040503050406030204" pitchFamily="18" charset="0"/>
                              </a:rPr>
                              <m:t>𝑋</m:t>
                            </m:r>
                          </m:e>
                          <m:sub>
                            <m:r>
                              <a:rPr lang="zh-CN" altLang="en-US" sz="2000" i="1">
                                <a:latin typeface="Cambria Math" panose="02040503050406030204" pitchFamily="18" charset="0"/>
                              </a:rPr>
                              <m:t>𝑆</m:t>
                            </m:r>
                          </m:sub>
                          <m:sup>
                            <m:r>
                              <a:rPr lang="zh-CN" altLang="en-US" sz="2000">
                                <a:latin typeface="Cambria Math" panose="02040503050406030204" pitchFamily="18" charset="0"/>
                              </a:rPr>
                              <m:t>2</m:t>
                            </m:r>
                          </m:sup>
                        </m:sSubSup>
                      </m:num>
                      <m:den>
                        <m:sSub>
                          <m:sSubPr>
                            <m:ctrlPr>
                              <a:rPr lang="zh-CN" altLang="en-US" sz="2000" i="1">
                                <a:latin typeface="Cambria Math" panose="02040503050406030204" pitchFamily="18" charset="0"/>
                              </a:rPr>
                            </m:ctrlPr>
                          </m:sSubPr>
                          <m:e>
                            <m:r>
                              <a:rPr lang="zh-CN" altLang="en-US" sz="2000" i="1">
                                <a:latin typeface="Cambria Math" panose="02040503050406030204" pitchFamily="18" charset="0"/>
                              </a:rPr>
                              <m:t>𝑅</m:t>
                            </m:r>
                          </m:e>
                          <m:sub>
                            <m:r>
                              <a:rPr lang="zh-CN" altLang="en-US" sz="2000" i="1">
                                <a:latin typeface="Cambria Math" panose="02040503050406030204" pitchFamily="18" charset="0"/>
                              </a:rPr>
                              <m:t>𝑆</m:t>
                            </m:r>
                          </m:sub>
                        </m:sSub>
                      </m:den>
                    </m:f>
                    <m:r>
                      <a:rPr lang="zh-CN" altLang="en-US" sz="2000">
                        <a:latin typeface="Cambria Math" panose="02040503050406030204" pitchFamily="18" charset="0"/>
                      </a:rPr>
                      <m:t>=</m:t>
                    </m:r>
                    <m:sSub>
                      <m:sSubPr>
                        <m:ctrlPr>
                          <a:rPr lang="zh-CN" altLang="en-US" sz="2000" i="1">
                            <a:latin typeface="Cambria Math" panose="02040503050406030204" pitchFamily="18" charset="0"/>
                          </a:rPr>
                        </m:ctrlPr>
                      </m:sSubPr>
                      <m:e>
                        <m:r>
                          <a:rPr lang="zh-CN" altLang="en-US" sz="2000" i="1">
                            <a:latin typeface="Cambria Math" panose="02040503050406030204" pitchFamily="18" charset="0"/>
                          </a:rPr>
                          <m:t>𝑅</m:t>
                        </m:r>
                      </m:e>
                      <m:sub>
                        <m:r>
                          <a:rPr lang="zh-CN" altLang="en-US" sz="2000" i="1">
                            <a:latin typeface="Cambria Math" panose="02040503050406030204" pitchFamily="18" charset="0"/>
                          </a:rPr>
                          <m:t>𝑆</m:t>
                        </m:r>
                      </m:sub>
                    </m:sSub>
                    <m:d>
                      <m:dPr>
                        <m:ctrlPr>
                          <a:rPr lang="zh-CN" altLang="en-US" sz="2000" i="1">
                            <a:latin typeface="Cambria Math" panose="02040503050406030204" pitchFamily="18" charset="0"/>
                          </a:rPr>
                        </m:ctrlPr>
                      </m:dPr>
                      <m:e>
                        <m:r>
                          <a:rPr lang="zh-CN" altLang="en-US" sz="2000">
                            <a:latin typeface="Cambria Math" panose="02040503050406030204" pitchFamily="18" charset="0"/>
                          </a:rPr>
                          <m:t>1+</m:t>
                        </m:r>
                        <m:f>
                          <m:fPr>
                            <m:ctrlPr>
                              <a:rPr lang="zh-CN" altLang="en-US" sz="2000" i="1">
                                <a:latin typeface="Cambria Math" panose="02040503050406030204" pitchFamily="18" charset="0"/>
                              </a:rPr>
                            </m:ctrlPr>
                          </m:fPr>
                          <m:num>
                            <m:sSubSup>
                              <m:sSubSupPr>
                                <m:ctrlPr>
                                  <a:rPr lang="zh-CN" altLang="en-US" sz="2000" i="1">
                                    <a:latin typeface="Cambria Math" panose="02040503050406030204" pitchFamily="18" charset="0"/>
                                  </a:rPr>
                                </m:ctrlPr>
                              </m:sSubSupPr>
                              <m:e>
                                <m:r>
                                  <a:rPr lang="zh-CN" altLang="en-US" sz="2000" i="1">
                                    <a:latin typeface="Cambria Math" panose="02040503050406030204" pitchFamily="18" charset="0"/>
                                  </a:rPr>
                                  <m:t>𝑋</m:t>
                                </m:r>
                              </m:e>
                              <m:sub>
                                <m:r>
                                  <a:rPr lang="zh-CN" altLang="en-US" sz="2000" i="1">
                                    <a:latin typeface="Cambria Math" panose="02040503050406030204" pitchFamily="18" charset="0"/>
                                  </a:rPr>
                                  <m:t>𝑆</m:t>
                                </m:r>
                              </m:sub>
                              <m:sup>
                                <m:r>
                                  <a:rPr lang="zh-CN" altLang="en-US" sz="2000">
                                    <a:latin typeface="Cambria Math" panose="02040503050406030204" pitchFamily="18" charset="0"/>
                                  </a:rPr>
                                  <m:t>2</m:t>
                                </m:r>
                              </m:sup>
                            </m:sSubSup>
                          </m:num>
                          <m:den>
                            <m:sSubSup>
                              <m:sSubSupPr>
                                <m:ctrlPr>
                                  <a:rPr lang="zh-CN" altLang="en-US" sz="2000" i="1">
                                    <a:latin typeface="Cambria Math" panose="02040503050406030204" pitchFamily="18" charset="0"/>
                                  </a:rPr>
                                </m:ctrlPr>
                              </m:sSubSupPr>
                              <m:e>
                                <m:r>
                                  <a:rPr lang="zh-CN" altLang="en-US" sz="2000" i="1">
                                    <a:latin typeface="Cambria Math" panose="02040503050406030204" pitchFamily="18" charset="0"/>
                                  </a:rPr>
                                  <m:t>𝑅</m:t>
                                </m:r>
                              </m:e>
                              <m:sub>
                                <m:r>
                                  <a:rPr lang="zh-CN" altLang="en-US" sz="2000" i="1">
                                    <a:latin typeface="Cambria Math" panose="02040503050406030204" pitchFamily="18" charset="0"/>
                                  </a:rPr>
                                  <m:t>𝑆</m:t>
                                </m:r>
                              </m:sub>
                              <m:sup>
                                <m:r>
                                  <a:rPr lang="zh-CN" altLang="en-US" sz="2000">
                                    <a:latin typeface="Cambria Math" panose="02040503050406030204" pitchFamily="18" charset="0"/>
                                  </a:rPr>
                                  <m:t>2</m:t>
                                </m:r>
                              </m:sup>
                            </m:sSubSup>
                          </m:den>
                        </m:f>
                      </m:e>
                    </m:d>
                    <m:r>
                      <a:rPr lang="zh-CN" altLang="en-US" sz="2000">
                        <a:latin typeface="Cambria Math" panose="02040503050406030204" pitchFamily="18" charset="0"/>
                      </a:rPr>
                      <m:t>=</m:t>
                    </m:r>
                    <m:sSub>
                      <m:sSubPr>
                        <m:ctrlPr>
                          <a:rPr lang="zh-CN" altLang="en-US" sz="2000" i="1">
                            <a:latin typeface="Cambria Math" panose="02040503050406030204" pitchFamily="18" charset="0"/>
                          </a:rPr>
                        </m:ctrlPr>
                      </m:sSubPr>
                      <m:e>
                        <m:r>
                          <a:rPr lang="zh-CN" altLang="en-US" sz="2000" i="1">
                            <a:latin typeface="Cambria Math" panose="02040503050406030204" pitchFamily="18" charset="0"/>
                          </a:rPr>
                          <m:t>𝑅</m:t>
                        </m:r>
                      </m:e>
                      <m:sub>
                        <m:r>
                          <a:rPr lang="zh-CN" altLang="en-US" sz="2000" i="1">
                            <a:latin typeface="Cambria Math" panose="02040503050406030204" pitchFamily="18" charset="0"/>
                          </a:rPr>
                          <m:t>𝑆</m:t>
                        </m:r>
                      </m:sub>
                    </m:sSub>
                    <m:r>
                      <a:rPr lang="zh-CN" altLang="en-US" sz="2000">
                        <a:latin typeface="Cambria Math" panose="02040503050406030204" pitchFamily="18" charset="0"/>
                      </a:rPr>
                      <m:t>(1+</m:t>
                    </m:r>
                    <m:sSubSup>
                      <m:sSubSupPr>
                        <m:ctrlPr>
                          <a:rPr lang="zh-CN" altLang="en-US" sz="2000" i="1">
                            <a:latin typeface="Cambria Math" panose="02040503050406030204" pitchFamily="18" charset="0"/>
                          </a:rPr>
                        </m:ctrlPr>
                      </m:sSubSupPr>
                      <m:e>
                        <m:r>
                          <a:rPr lang="en-US" altLang="zh-CN" sz="2000" i="1">
                            <a:latin typeface="Cambria Math" panose="02040503050406030204" pitchFamily="18" charset="0"/>
                          </a:rPr>
                          <m:t>𝑄</m:t>
                        </m:r>
                      </m:e>
                      <m:sub>
                        <m:r>
                          <a:rPr lang="en-US" altLang="zh-CN" sz="2000" i="1">
                            <a:latin typeface="Cambria Math" panose="02040503050406030204" pitchFamily="18" charset="0"/>
                          </a:rPr>
                          <m:t>𝑒</m:t>
                        </m:r>
                      </m:sub>
                      <m:sup>
                        <m:r>
                          <a:rPr lang="zh-CN" altLang="en-US" sz="2000">
                            <a:latin typeface="Cambria Math" panose="02040503050406030204" pitchFamily="18" charset="0"/>
                          </a:rPr>
                          <m:t>2</m:t>
                        </m:r>
                      </m:sup>
                    </m:sSubSup>
                  </m:oMath>
                </a14:m>
                <a:r>
                  <a:rPr lang="en-US" altLang="zh-CN" sz="2000" dirty="0" smtClean="0"/>
                  <a:t>)</a:t>
                </a:r>
                <a:endParaRPr lang="zh-CN" altLang="en-US" sz="2000" dirty="0"/>
              </a:p>
            </p:txBody>
          </p:sp>
        </mc:Choice>
        <mc:Fallback>
          <p:sp>
            <p:nvSpPr>
              <p:cNvPr id="11" name="矩形 10"/>
              <p:cNvSpPr>
                <a:spLocks noRot="1" noChangeAspect="1" noMove="1" noResize="1" noEditPoints="1" noAdjustHandles="1" noChangeArrowheads="1" noChangeShapeType="1" noTextEdit="1"/>
              </p:cNvSpPr>
              <p:nvPr/>
            </p:nvSpPr>
            <p:spPr>
              <a:xfrm>
                <a:off x="441056" y="4568036"/>
                <a:ext cx="4559261" cy="644535"/>
              </a:xfrm>
              <a:prstGeom prst="rect">
                <a:avLst/>
              </a:prstGeom>
              <a:blipFill rotWithShape="0">
                <a:blip r:embed="rId5"/>
                <a:stretch>
                  <a:fillRect r="-401"/>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3" name="矩形 12"/>
              <p:cNvSpPr/>
              <p:nvPr/>
            </p:nvSpPr>
            <p:spPr>
              <a:xfrm>
                <a:off x="441056" y="5396149"/>
                <a:ext cx="4476995" cy="644535"/>
              </a:xfrm>
              <a:prstGeom prst="rect">
                <a:avLst/>
              </a:prstGeom>
            </p:spPr>
            <p:txBody>
              <a:bodyPr wrap="none">
                <a:spAutoFit/>
              </a:bodyPr>
              <a:lstStyle/>
              <a:p>
                <a14:m>
                  <m:oMath xmlns:m="http://schemas.openxmlformats.org/officeDocument/2006/math">
                    <m:sSub>
                      <m:sSubPr>
                        <m:ctrlPr>
                          <a:rPr lang="zh-CN" altLang="en-US" sz="2000" i="1">
                            <a:latin typeface="Cambria Math" panose="02040503050406030204" pitchFamily="18" charset="0"/>
                          </a:rPr>
                        </m:ctrlPr>
                      </m:sSubPr>
                      <m:e>
                        <m:r>
                          <a:rPr lang="zh-CN" altLang="en-US" sz="2000" i="1">
                            <a:latin typeface="Cambria Math" panose="02040503050406030204" pitchFamily="18" charset="0"/>
                          </a:rPr>
                          <m:t>𝑋</m:t>
                        </m:r>
                      </m:e>
                      <m:sub>
                        <m:r>
                          <a:rPr lang="zh-CN" altLang="en-US" sz="2000" i="1">
                            <a:latin typeface="Cambria Math" panose="02040503050406030204" pitchFamily="18" charset="0"/>
                          </a:rPr>
                          <m:t>𝑃</m:t>
                        </m:r>
                      </m:sub>
                    </m:sSub>
                    <m:r>
                      <a:rPr lang="zh-CN" altLang="en-US" sz="2000">
                        <a:latin typeface="Cambria Math" panose="02040503050406030204" pitchFamily="18" charset="0"/>
                      </a:rPr>
                      <m:t>=</m:t>
                    </m:r>
                    <m:f>
                      <m:fPr>
                        <m:ctrlPr>
                          <a:rPr lang="zh-CN" altLang="en-US" sz="2000" i="1">
                            <a:latin typeface="Cambria Math" panose="02040503050406030204" pitchFamily="18" charset="0"/>
                          </a:rPr>
                        </m:ctrlPr>
                      </m:fPr>
                      <m:num>
                        <m:sSubSup>
                          <m:sSubSupPr>
                            <m:ctrlPr>
                              <a:rPr lang="zh-CN" altLang="en-US" sz="2000" i="1">
                                <a:latin typeface="Cambria Math" panose="02040503050406030204" pitchFamily="18" charset="0"/>
                              </a:rPr>
                            </m:ctrlPr>
                          </m:sSubSupPr>
                          <m:e>
                            <m:r>
                              <a:rPr lang="zh-CN" altLang="en-US" sz="2000" i="1">
                                <a:latin typeface="Cambria Math" panose="02040503050406030204" pitchFamily="18" charset="0"/>
                              </a:rPr>
                              <m:t>𝑅</m:t>
                            </m:r>
                          </m:e>
                          <m:sub>
                            <m:r>
                              <a:rPr lang="zh-CN" altLang="en-US" sz="2000" i="1">
                                <a:latin typeface="Cambria Math" panose="02040503050406030204" pitchFamily="18" charset="0"/>
                              </a:rPr>
                              <m:t>𝑆</m:t>
                            </m:r>
                          </m:sub>
                          <m:sup>
                            <m:r>
                              <a:rPr lang="zh-CN" altLang="en-US" sz="2000">
                                <a:latin typeface="Cambria Math" panose="02040503050406030204" pitchFamily="18" charset="0"/>
                              </a:rPr>
                              <m:t>2</m:t>
                            </m:r>
                          </m:sup>
                        </m:sSubSup>
                        <m:r>
                          <a:rPr lang="zh-CN" altLang="en-US" sz="2000">
                            <a:latin typeface="Cambria Math" panose="02040503050406030204" pitchFamily="18" charset="0"/>
                          </a:rPr>
                          <m:t>+</m:t>
                        </m:r>
                        <m:sSubSup>
                          <m:sSubSupPr>
                            <m:ctrlPr>
                              <a:rPr lang="zh-CN" altLang="en-US" sz="2000" i="1">
                                <a:latin typeface="Cambria Math" panose="02040503050406030204" pitchFamily="18" charset="0"/>
                              </a:rPr>
                            </m:ctrlPr>
                          </m:sSubSupPr>
                          <m:e>
                            <m:r>
                              <a:rPr lang="zh-CN" altLang="en-US" sz="2000" i="1">
                                <a:latin typeface="Cambria Math" panose="02040503050406030204" pitchFamily="18" charset="0"/>
                              </a:rPr>
                              <m:t>𝑋</m:t>
                            </m:r>
                          </m:e>
                          <m:sub>
                            <m:r>
                              <a:rPr lang="zh-CN" altLang="en-US" sz="2000" i="1">
                                <a:latin typeface="Cambria Math" panose="02040503050406030204" pitchFamily="18" charset="0"/>
                              </a:rPr>
                              <m:t>𝑆</m:t>
                            </m:r>
                          </m:sub>
                          <m:sup>
                            <m:r>
                              <a:rPr lang="zh-CN" altLang="en-US" sz="2000">
                                <a:latin typeface="Cambria Math" panose="02040503050406030204" pitchFamily="18" charset="0"/>
                              </a:rPr>
                              <m:t>2</m:t>
                            </m:r>
                          </m:sup>
                        </m:sSubSup>
                      </m:num>
                      <m:den>
                        <m:sSub>
                          <m:sSubPr>
                            <m:ctrlPr>
                              <a:rPr lang="zh-CN" altLang="en-US" sz="2000" i="1">
                                <a:latin typeface="Cambria Math" panose="02040503050406030204" pitchFamily="18" charset="0"/>
                              </a:rPr>
                            </m:ctrlPr>
                          </m:sSubPr>
                          <m:e>
                            <m:r>
                              <a:rPr lang="zh-CN" altLang="en-US" sz="2000" i="1">
                                <a:latin typeface="Cambria Math" panose="02040503050406030204" pitchFamily="18" charset="0"/>
                              </a:rPr>
                              <m:t>𝑋</m:t>
                            </m:r>
                          </m:e>
                          <m:sub>
                            <m:r>
                              <a:rPr lang="zh-CN" altLang="en-US" sz="2000" i="1">
                                <a:latin typeface="Cambria Math" panose="02040503050406030204" pitchFamily="18" charset="0"/>
                              </a:rPr>
                              <m:t>𝑆</m:t>
                            </m:r>
                          </m:sub>
                        </m:sSub>
                      </m:den>
                    </m:f>
                    <m:r>
                      <a:rPr lang="zh-CN" altLang="en-US" sz="2000">
                        <a:latin typeface="Cambria Math" panose="02040503050406030204" pitchFamily="18" charset="0"/>
                      </a:rPr>
                      <m:t>=</m:t>
                    </m:r>
                    <m:sSub>
                      <m:sSubPr>
                        <m:ctrlPr>
                          <a:rPr lang="zh-CN" altLang="en-US" sz="2000" i="1">
                            <a:latin typeface="Cambria Math" panose="02040503050406030204" pitchFamily="18" charset="0"/>
                          </a:rPr>
                        </m:ctrlPr>
                      </m:sSubPr>
                      <m:e>
                        <m:r>
                          <a:rPr lang="zh-CN" altLang="en-US" sz="2000" i="1">
                            <a:latin typeface="Cambria Math" panose="02040503050406030204" pitchFamily="18" charset="0"/>
                          </a:rPr>
                          <m:t>𝑋</m:t>
                        </m:r>
                      </m:e>
                      <m:sub>
                        <m:r>
                          <a:rPr lang="zh-CN" altLang="en-US" sz="2000" i="1">
                            <a:latin typeface="Cambria Math" panose="02040503050406030204" pitchFamily="18" charset="0"/>
                          </a:rPr>
                          <m:t>𝑆</m:t>
                        </m:r>
                      </m:sub>
                    </m:sSub>
                    <m:d>
                      <m:dPr>
                        <m:ctrlPr>
                          <a:rPr lang="zh-CN" altLang="en-US" sz="2000" i="1">
                            <a:latin typeface="Cambria Math" panose="02040503050406030204" pitchFamily="18" charset="0"/>
                          </a:rPr>
                        </m:ctrlPr>
                      </m:dPr>
                      <m:e>
                        <m:r>
                          <a:rPr lang="zh-CN" altLang="en-US" sz="2000">
                            <a:latin typeface="Cambria Math" panose="02040503050406030204" pitchFamily="18" charset="0"/>
                          </a:rPr>
                          <m:t>1+</m:t>
                        </m:r>
                        <m:f>
                          <m:fPr>
                            <m:ctrlPr>
                              <a:rPr lang="zh-CN" altLang="en-US" sz="2000" i="1">
                                <a:latin typeface="Cambria Math" panose="02040503050406030204" pitchFamily="18" charset="0"/>
                              </a:rPr>
                            </m:ctrlPr>
                          </m:fPr>
                          <m:num>
                            <m:sSubSup>
                              <m:sSubSupPr>
                                <m:ctrlPr>
                                  <a:rPr lang="zh-CN" altLang="en-US" sz="2000" i="1">
                                    <a:latin typeface="Cambria Math" panose="02040503050406030204" pitchFamily="18" charset="0"/>
                                  </a:rPr>
                                </m:ctrlPr>
                              </m:sSubSupPr>
                              <m:e>
                                <m:r>
                                  <a:rPr lang="zh-CN" altLang="en-US" sz="2000" i="1">
                                    <a:latin typeface="Cambria Math" panose="02040503050406030204" pitchFamily="18" charset="0"/>
                                  </a:rPr>
                                  <m:t>𝑅</m:t>
                                </m:r>
                              </m:e>
                              <m:sub>
                                <m:r>
                                  <a:rPr lang="zh-CN" altLang="en-US" sz="2000" i="1">
                                    <a:latin typeface="Cambria Math" panose="02040503050406030204" pitchFamily="18" charset="0"/>
                                  </a:rPr>
                                  <m:t>𝑆</m:t>
                                </m:r>
                              </m:sub>
                              <m:sup>
                                <m:r>
                                  <a:rPr lang="zh-CN" altLang="en-US" sz="2000">
                                    <a:latin typeface="Cambria Math" panose="02040503050406030204" pitchFamily="18" charset="0"/>
                                  </a:rPr>
                                  <m:t>2</m:t>
                                </m:r>
                              </m:sup>
                            </m:sSubSup>
                          </m:num>
                          <m:den>
                            <m:sSubSup>
                              <m:sSubSupPr>
                                <m:ctrlPr>
                                  <a:rPr lang="zh-CN" altLang="en-US" sz="2000" i="1">
                                    <a:latin typeface="Cambria Math" panose="02040503050406030204" pitchFamily="18" charset="0"/>
                                  </a:rPr>
                                </m:ctrlPr>
                              </m:sSubSupPr>
                              <m:e>
                                <m:r>
                                  <a:rPr lang="zh-CN" altLang="en-US" sz="2000" i="1">
                                    <a:latin typeface="Cambria Math" panose="02040503050406030204" pitchFamily="18" charset="0"/>
                                  </a:rPr>
                                  <m:t>𝑋</m:t>
                                </m:r>
                              </m:e>
                              <m:sub>
                                <m:r>
                                  <a:rPr lang="zh-CN" altLang="en-US" sz="2000" i="1">
                                    <a:latin typeface="Cambria Math" panose="02040503050406030204" pitchFamily="18" charset="0"/>
                                  </a:rPr>
                                  <m:t>𝑆</m:t>
                                </m:r>
                              </m:sub>
                              <m:sup>
                                <m:r>
                                  <a:rPr lang="zh-CN" altLang="en-US" sz="2000">
                                    <a:latin typeface="Cambria Math" panose="02040503050406030204" pitchFamily="18" charset="0"/>
                                  </a:rPr>
                                  <m:t>2</m:t>
                                </m:r>
                              </m:sup>
                            </m:sSubSup>
                          </m:den>
                        </m:f>
                      </m:e>
                    </m:d>
                    <m:r>
                      <a:rPr lang="zh-CN" altLang="en-US" sz="2000">
                        <a:latin typeface="Cambria Math" panose="02040503050406030204" pitchFamily="18" charset="0"/>
                      </a:rPr>
                      <m:t>=</m:t>
                    </m:r>
                    <m:sSub>
                      <m:sSubPr>
                        <m:ctrlPr>
                          <a:rPr lang="zh-CN" altLang="en-US" sz="2000" i="1">
                            <a:latin typeface="Cambria Math" panose="02040503050406030204" pitchFamily="18" charset="0"/>
                          </a:rPr>
                        </m:ctrlPr>
                      </m:sSubPr>
                      <m:e>
                        <m:r>
                          <a:rPr lang="zh-CN" altLang="en-US" sz="2000" i="1">
                            <a:latin typeface="Cambria Math" panose="02040503050406030204" pitchFamily="18" charset="0"/>
                          </a:rPr>
                          <m:t>𝑋</m:t>
                        </m:r>
                      </m:e>
                      <m:sub>
                        <m:r>
                          <a:rPr lang="zh-CN" altLang="en-US" sz="2000" i="1">
                            <a:latin typeface="Cambria Math" panose="02040503050406030204" pitchFamily="18" charset="0"/>
                          </a:rPr>
                          <m:t>𝑆</m:t>
                        </m:r>
                      </m:sub>
                    </m:sSub>
                    <m:r>
                      <a:rPr lang="zh-CN" altLang="en-US" sz="2000">
                        <a:latin typeface="Cambria Math" panose="02040503050406030204" pitchFamily="18" charset="0"/>
                      </a:rPr>
                      <m:t>(1+</m:t>
                    </m:r>
                    <m:f>
                      <m:fPr>
                        <m:ctrlPr>
                          <a:rPr lang="zh-CN" altLang="en-US" sz="2000" i="1">
                            <a:latin typeface="Cambria Math" panose="02040503050406030204" pitchFamily="18" charset="0"/>
                          </a:rPr>
                        </m:ctrlPr>
                      </m:fPr>
                      <m:num>
                        <m:r>
                          <a:rPr lang="zh-CN" altLang="en-US" sz="2000">
                            <a:latin typeface="Cambria Math" panose="02040503050406030204" pitchFamily="18" charset="0"/>
                          </a:rPr>
                          <m:t>1</m:t>
                        </m:r>
                      </m:num>
                      <m:den>
                        <m:sSubSup>
                          <m:sSubSupPr>
                            <m:ctrlPr>
                              <a:rPr lang="zh-CN" altLang="en-US" sz="2000" i="1">
                                <a:latin typeface="Cambria Math" panose="02040503050406030204" pitchFamily="18" charset="0"/>
                              </a:rPr>
                            </m:ctrlPr>
                          </m:sSubSupPr>
                          <m:e>
                            <m:r>
                              <a:rPr lang="en-US" altLang="zh-CN" sz="2000" i="1">
                                <a:latin typeface="Cambria Math" panose="02040503050406030204" pitchFamily="18" charset="0"/>
                              </a:rPr>
                              <m:t>𝑄</m:t>
                            </m:r>
                          </m:e>
                          <m:sub>
                            <m:r>
                              <a:rPr lang="en-US" altLang="zh-CN" sz="2000" i="1">
                                <a:latin typeface="Cambria Math" panose="02040503050406030204" pitchFamily="18" charset="0"/>
                              </a:rPr>
                              <m:t>𝑒</m:t>
                            </m:r>
                          </m:sub>
                          <m:sup>
                            <m:r>
                              <a:rPr lang="zh-CN" altLang="en-US" sz="2000">
                                <a:latin typeface="Cambria Math" panose="02040503050406030204" pitchFamily="18" charset="0"/>
                              </a:rPr>
                              <m:t>2</m:t>
                            </m:r>
                          </m:sup>
                        </m:sSubSup>
                      </m:den>
                    </m:f>
                  </m:oMath>
                </a14:m>
                <a:r>
                  <a:rPr lang="en-US" altLang="zh-CN" sz="2000" dirty="0" smtClean="0"/>
                  <a:t>)</a:t>
                </a:r>
                <a:endParaRPr lang="zh-CN" altLang="en-US" sz="2000" dirty="0"/>
              </a:p>
            </p:txBody>
          </p:sp>
        </mc:Choice>
        <mc:Fallback>
          <p:sp>
            <p:nvSpPr>
              <p:cNvPr id="13" name="矩形 12"/>
              <p:cNvSpPr>
                <a:spLocks noRot="1" noChangeAspect="1" noMove="1" noResize="1" noEditPoints="1" noAdjustHandles="1" noChangeArrowheads="1" noChangeShapeType="1" noTextEdit="1"/>
              </p:cNvSpPr>
              <p:nvPr/>
            </p:nvSpPr>
            <p:spPr>
              <a:xfrm>
                <a:off x="441056" y="5396149"/>
                <a:ext cx="4476995" cy="644535"/>
              </a:xfrm>
              <a:prstGeom prst="rect">
                <a:avLst/>
              </a:prstGeom>
              <a:blipFill rotWithShape="0">
                <a:blip r:embed="rId6"/>
                <a:stretch>
                  <a:fillRect r="-408"/>
                </a:stretch>
              </a:blipFill>
            </p:spPr>
            <p:txBody>
              <a:bodyPr/>
              <a:lstStyle/>
              <a:p>
                <a:r>
                  <a:rPr lang="zh-CN" altLang="en-US">
                    <a:noFill/>
                  </a:rPr>
                  <a:t> </a:t>
                </a:r>
              </a:p>
            </p:txBody>
          </p:sp>
        </mc:Fallback>
      </mc:AlternateContent>
      <p:sp>
        <p:nvSpPr>
          <p:cNvPr id="12" name="右大括号 11"/>
          <p:cNvSpPr/>
          <p:nvPr/>
        </p:nvSpPr>
        <p:spPr>
          <a:xfrm>
            <a:off x="4918051" y="4699053"/>
            <a:ext cx="717903" cy="1210614"/>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mc:AlternateContent xmlns:mc="http://schemas.openxmlformats.org/markup-compatibility/2006">
        <mc:Choice xmlns:a14="http://schemas.microsoft.com/office/drawing/2010/main" Requires="a14">
          <p:sp>
            <p:nvSpPr>
              <p:cNvPr id="14" name="矩形 13"/>
              <p:cNvSpPr/>
              <p:nvPr/>
            </p:nvSpPr>
            <p:spPr>
              <a:xfrm>
                <a:off x="441056" y="6040684"/>
                <a:ext cx="2311723" cy="658001"/>
              </a:xfrm>
              <a:prstGeom prst="rect">
                <a:avLst/>
              </a:prstGeom>
            </p:spPr>
            <p:txBody>
              <a:bodyPr wrap="none">
                <a:spAutoFit/>
              </a:bodyPr>
              <a:lstStyle/>
              <a:p>
                <a14:m>
                  <m:oMathPara xmlns:m="http://schemas.openxmlformats.org/officeDocument/2006/math">
                    <m:oMathParaPr>
                      <m:jc m:val="centerGroup"/>
                    </m:oMathParaPr>
                    <m:oMath xmlns:m="http://schemas.openxmlformats.org/officeDocument/2006/math">
                      <m:r>
                        <a:rPr lang="zh-CN" altLang="en-US">
                          <a:latin typeface="Cambria Math" panose="02040503050406030204" pitchFamily="18" charset="0"/>
                        </a:rPr>
                        <m:t>其中</m:t>
                      </m:r>
                      <m:r>
                        <a:rPr lang="zh-CN" altLang="en-US" i="1" smtClean="0">
                          <a:latin typeface="Cambria Math" panose="02040503050406030204" pitchFamily="18" charset="0"/>
                        </a:rPr>
                        <m:t>，</m:t>
                      </m:r>
                      <m:sSub>
                        <m:sSubPr>
                          <m:ctrlPr>
                            <a:rPr lang="zh-CN" altLang="en-US">
                              <a:latin typeface="Cambria Math" panose="02040503050406030204" pitchFamily="18" charset="0"/>
                            </a:rPr>
                          </m:ctrlPr>
                        </m:sSubPr>
                        <m:e>
                          <m:r>
                            <a:rPr lang="zh-CN" altLang="en-US" i="1">
                              <a:latin typeface="Cambria Math" panose="02040503050406030204" pitchFamily="18" charset="0"/>
                            </a:rPr>
                            <m:t>𝑄</m:t>
                          </m:r>
                        </m:e>
                        <m:sub>
                          <m:r>
                            <a:rPr lang="zh-CN" altLang="en-US" i="1">
                              <a:latin typeface="Cambria Math" panose="02040503050406030204" pitchFamily="18" charset="0"/>
                            </a:rPr>
                            <m:t>𝑒</m:t>
                          </m:r>
                        </m:sub>
                      </m:sSub>
                      <m:r>
                        <a:rPr lang="zh-CN" altLang="en-US" i="0">
                          <a:latin typeface="Cambria Math" panose="02040503050406030204" pitchFamily="18" charset="0"/>
                        </a:rPr>
                        <m:t>=</m:t>
                      </m:r>
                      <m:f>
                        <m:fPr>
                          <m:ctrlPr>
                            <a:rPr lang="zh-CN" altLang="en-US" i="1">
                              <a:latin typeface="Cambria Math" panose="02040503050406030204" pitchFamily="18" charset="0"/>
                            </a:rPr>
                          </m:ctrlPr>
                        </m:fPr>
                        <m:num>
                          <m:sSub>
                            <m:sSubPr>
                              <m:ctrlPr>
                                <a:rPr lang="zh-CN" altLang="en-US" i="1">
                                  <a:latin typeface="Cambria Math" panose="02040503050406030204" pitchFamily="18" charset="0"/>
                                </a:rPr>
                              </m:ctrlPr>
                            </m:sSubPr>
                            <m:e>
                              <m:r>
                                <a:rPr lang="zh-CN" altLang="en-US" i="1">
                                  <a:latin typeface="Cambria Math" panose="02040503050406030204" pitchFamily="18" charset="0"/>
                                </a:rPr>
                                <m:t>𝑋</m:t>
                              </m:r>
                            </m:e>
                            <m:sub>
                              <m:r>
                                <a:rPr lang="zh-CN" altLang="en-US" i="1">
                                  <a:latin typeface="Cambria Math" panose="02040503050406030204" pitchFamily="18" charset="0"/>
                                </a:rPr>
                                <m:t>𝑆</m:t>
                              </m:r>
                            </m:sub>
                          </m:sSub>
                        </m:num>
                        <m:den>
                          <m:sSub>
                            <m:sSubPr>
                              <m:ctrlPr>
                                <a:rPr lang="zh-CN" altLang="en-US" i="1">
                                  <a:latin typeface="Cambria Math" panose="02040503050406030204" pitchFamily="18" charset="0"/>
                                </a:rPr>
                              </m:ctrlPr>
                            </m:sSubPr>
                            <m:e>
                              <m:r>
                                <a:rPr lang="zh-CN" altLang="en-US" i="1">
                                  <a:latin typeface="Cambria Math" panose="02040503050406030204" pitchFamily="18" charset="0"/>
                                </a:rPr>
                                <m:t>𝑅</m:t>
                              </m:r>
                            </m:e>
                            <m:sub>
                              <m:r>
                                <a:rPr lang="zh-CN" altLang="en-US" i="1">
                                  <a:latin typeface="Cambria Math" panose="02040503050406030204" pitchFamily="18" charset="0"/>
                                </a:rPr>
                                <m:t>𝑆</m:t>
                              </m:r>
                            </m:sub>
                          </m:sSub>
                        </m:den>
                      </m:f>
                      <m:r>
                        <a:rPr lang="zh-CN" altLang="en-US" i="0">
                          <a:latin typeface="Cambria Math" panose="02040503050406030204" pitchFamily="18" charset="0"/>
                        </a:rPr>
                        <m:t>=</m:t>
                      </m:r>
                      <m:f>
                        <m:fPr>
                          <m:ctrlPr>
                            <a:rPr lang="zh-CN" altLang="en-US" i="1">
                              <a:latin typeface="Cambria Math" panose="02040503050406030204" pitchFamily="18" charset="0"/>
                            </a:rPr>
                          </m:ctrlPr>
                        </m:fPr>
                        <m:num>
                          <m:sSub>
                            <m:sSubPr>
                              <m:ctrlPr>
                                <a:rPr lang="zh-CN" altLang="en-US" i="1">
                                  <a:latin typeface="Cambria Math" panose="02040503050406030204" pitchFamily="18" charset="0"/>
                                </a:rPr>
                              </m:ctrlPr>
                            </m:sSubPr>
                            <m:e>
                              <m:r>
                                <a:rPr lang="zh-CN" altLang="en-US" i="1">
                                  <a:latin typeface="Cambria Math" panose="02040503050406030204" pitchFamily="18" charset="0"/>
                                </a:rPr>
                                <m:t>𝑅</m:t>
                              </m:r>
                            </m:e>
                            <m:sub>
                              <m:r>
                                <a:rPr lang="zh-CN" altLang="en-US" i="1">
                                  <a:latin typeface="Cambria Math" panose="02040503050406030204" pitchFamily="18" charset="0"/>
                                </a:rPr>
                                <m:t>𝑃</m:t>
                              </m:r>
                            </m:sub>
                          </m:sSub>
                        </m:num>
                        <m:den>
                          <m:sSub>
                            <m:sSubPr>
                              <m:ctrlPr>
                                <a:rPr lang="zh-CN" altLang="en-US" i="1">
                                  <a:latin typeface="Cambria Math" panose="02040503050406030204" pitchFamily="18" charset="0"/>
                                </a:rPr>
                              </m:ctrlPr>
                            </m:sSubPr>
                            <m:e>
                              <m:r>
                                <a:rPr lang="zh-CN" altLang="en-US" i="1">
                                  <a:latin typeface="Cambria Math" panose="02040503050406030204" pitchFamily="18" charset="0"/>
                                </a:rPr>
                                <m:t>𝑋</m:t>
                              </m:r>
                            </m:e>
                            <m:sub>
                              <m:r>
                                <a:rPr lang="zh-CN" altLang="en-US" i="1">
                                  <a:latin typeface="Cambria Math" panose="02040503050406030204" pitchFamily="18" charset="0"/>
                                </a:rPr>
                                <m:t>𝑃</m:t>
                              </m:r>
                            </m:sub>
                          </m:sSub>
                        </m:den>
                      </m:f>
                    </m:oMath>
                  </m:oMathPara>
                </a14:m>
                <a:endParaRPr lang="zh-CN" altLang="en-US" dirty="0"/>
              </a:p>
            </p:txBody>
          </p:sp>
        </mc:Choice>
        <mc:Fallback>
          <p:sp>
            <p:nvSpPr>
              <p:cNvPr id="14" name="矩形 13"/>
              <p:cNvSpPr>
                <a:spLocks noRot="1" noChangeAspect="1" noMove="1" noResize="1" noEditPoints="1" noAdjustHandles="1" noChangeArrowheads="1" noChangeShapeType="1" noTextEdit="1"/>
              </p:cNvSpPr>
              <p:nvPr/>
            </p:nvSpPr>
            <p:spPr>
              <a:xfrm>
                <a:off x="441056" y="6040684"/>
                <a:ext cx="2311723" cy="658001"/>
              </a:xfrm>
              <a:prstGeom prst="rect">
                <a:avLst/>
              </a:prstGeom>
              <a:blipFill rotWithShape="0">
                <a:blip r:embed="rId7"/>
                <a:stretch>
                  <a:fillRect/>
                </a:stretch>
              </a:blipFill>
            </p:spPr>
            <p:txBody>
              <a:bodyPr/>
              <a:lstStyle/>
              <a:p>
                <a:r>
                  <a:rPr lang="zh-CN" altLang="en-US">
                    <a:noFill/>
                  </a:rPr>
                  <a:t> </a:t>
                </a:r>
              </a:p>
            </p:txBody>
          </p:sp>
        </mc:Fallback>
      </mc:AlternateContent>
      <p:sp>
        <p:nvSpPr>
          <p:cNvPr id="15" name="右箭头 14"/>
          <p:cNvSpPr/>
          <p:nvPr/>
        </p:nvSpPr>
        <p:spPr>
          <a:xfrm>
            <a:off x="5502359" y="5125990"/>
            <a:ext cx="752205" cy="35110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mc:AlternateContent xmlns:mc="http://schemas.openxmlformats.org/markup-compatibility/2006">
        <mc:Choice xmlns:a14="http://schemas.microsoft.com/office/drawing/2010/main" Requires="a14">
          <p:sp>
            <p:nvSpPr>
              <p:cNvPr id="16" name="矩形 15"/>
              <p:cNvSpPr/>
              <p:nvPr/>
            </p:nvSpPr>
            <p:spPr>
              <a:xfrm>
                <a:off x="6352230" y="4411902"/>
                <a:ext cx="4183453" cy="928203"/>
              </a:xfrm>
              <a:prstGeom prst="rect">
                <a:avLst/>
              </a:prstGeom>
            </p:spPr>
            <p:txBody>
              <a:bodyPr wrap="none">
                <a:spAutoFit/>
              </a:bodyPr>
              <a:lstStyle/>
              <a:p>
                <a14:m>
                  <m:oMathPara xmlns:m="http://schemas.openxmlformats.org/officeDocument/2006/math">
                    <m:oMathParaPr>
                      <m:jc m:val="centerGroup"/>
                    </m:oMathParaPr>
                    <m:oMath xmlns:m="http://schemas.openxmlformats.org/officeDocument/2006/math">
                      <m:sSub>
                        <m:sSubPr>
                          <m:ctrlPr>
                            <a:rPr lang="zh-CN" altLang="en-US" sz="2400" smtClean="0">
                              <a:latin typeface="Cambria Math" panose="02040503050406030204" pitchFamily="18" charset="0"/>
                            </a:rPr>
                          </m:ctrlPr>
                        </m:sSubPr>
                        <m:e>
                          <m:r>
                            <a:rPr lang="zh-CN" altLang="en-US" sz="2400" i="1">
                              <a:latin typeface="Cambria Math" panose="02040503050406030204" pitchFamily="18" charset="0"/>
                            </a:rPr>
                            <m:t>𝑅</m:t>
                          </m:r>
                        </m:e>
                        <m:sub>
                          <m:r>
                            <a:rPr lang="zh-CN" altLang="en-US" sz="2400" i="1">
                              <a:latin typeface="Cambria Math" panose="02040503050406030204" pitchFamily="18" charset="0"/>
                            </a:rPr>
                            <m:t>𝑆</m:t>
                          </m:r>
                        </m:sub>
                      </m:sSub>
                      <m:r>
                        <a:rPr lang="zh-CN" altLang="en-US" sz="2400" i="0">
                          <a:latin typeface="Cambria Math" panose="02040503050406030204" pitchFamily="18" charset="0"/>
                        </a:rPr>
                        <m:t>=</m:t>
                      </m:r>
                      <m:f>
                        <m:fPr>
                          <m:ctrlPr>
                            <a:rPr lang="zh-CN" altLang="en-US" sz="2400" i="1">
                              <a:latin typeface="Cambria Math" panose="02040503050406030204" pitchFamily="18" charset="0"/>
                            </a:rPr>
                          </m:ctrlPr>
                        </m:fPr>
                        <m:num>
                          <m:sSubSup>
                            <m:sSubSupPr>
                              <m:ctrlPr>
                                <a:rPr lang="zh-CN" altLang="en-US" sz="2400" i="1">
                                  <a:latin typeface="Cambria Math" panose="02040503050406030204" pitchFamily="18" charset="0"/>
                                </a:rPr>
                              </m:ctrlPr>
                            </m:sSubSupPr>
                            <m:e>
                              <m:r>
                                <a:rPr lang="zh-CN" altLang="en-US" sz="2400" i="1">
                                  <a:latin typeface="Cambria Math" panose="02040503050406030204" pitchFamily="18" charset="0"/>
                                </a:rPr>
                                <m:t>𝑋</m:t>
                              </m:r>
                            </m:e>
                            <m:sub>
                              <m:r>
                                <a:rPr lang="en-US" altLang="zh-CN" sz="2400" i="1">
                                  <a:latin typeface="Cambria Math" panose="02040503050406030204" pitchFamily="18" charset="0"/>
                                </a:rPr>
                                <m:t>𝑃</m:t>
                              </m:r>
                            </m:sub>
                            <m:sup>
                              <m:r>
                                <a:rPr lang="zh-CN" altLang="en-US" sz="2400">
                                  <a:latin typeface="Cambria Math" panose="02040503050406030204" pitchFamily="18" charset="0"/>
                                </a:rPr>
                                <m:t>2</m:t>
                              </m:r>
                            </m:sup>
                          </m:sSubSup>
                        </m:num>
                        <m:den>
                          <m:sSubSup>
                            <m:sSubSupPr>
                              <m:ctrlPr>
                                <a:rPr lang="zh-CN" altLang="en-US" sz="2400" i="1">
                                  <a:latin typeface="Cambria Math" panose="02040503050406030204" pitchFamily="18" charset="0"/>
                                </a:rPr>
                              </m:ctrlPr>
                            </m:sSubSupPr>
                            <m:e>
                              <m:r>
                                <a:rPr lang="zh-CN" altLang="en-US" sz="2400" i="1">
                                  <a:latin typeface="Cambria Math" panose="02040503050406030204" pitchFamily="18" charset="0"/>
                                </a:rPr>
                                <m:t>𝑅</m:t>
                              </m:r>
                            </m:e>
                            <m:sub>
                              <m:r>
                                <a:rPr lang="en-US" altLang="zh-CN" sz="2400" b="0" i="1" smtClean="0">
                                  <a:latin typeface="Cambria Math" panose="02040503050406030204" pitchFamily="18" charset="0"/>
                                </a:rPr>
                                <m:t>𝑃</m:t>
                              </m:r>
                            </m:sub>
                            <m:sup>
                              <m:r>
                                <a:rPr lang="zh-CN" altLang="en-US" sz="2400">
                                  <a:latin typeface="Cambria Math" panose="02040503050406030204" pitchFamily="18" charset="0"/>
                                </a:rPr>
                                <m:t>2</m:t>
                              </m:r>
                            </m:sup>
                          </m:sSubSup>
                          <m:r>
                            <a:rPr lang="zh-CN" altLang="en-US" sz="2400">
                              <a:latin typeface="Cambria Math" panose="02040503050406030204" pitchFamily="18" charset="0"/>
                            </a:rPr>
                            <m:t>+</m:t>
                          </m:r>
                          <m:sSubSup>
                            <m:sSubSupPr>
                              <m:ctrlPr>
                                <a:rPr lang="zh-CN" altLang="en-US" sz="2400" i="1">
                                  <a:latin typeface="Cambria Math" panose="02040503050406030204" pitchFamily="18" charset="0"/>
                                </a:rPr>
                              </m:ctrlPr>
                            </m:sSubSupPr>
                            <m:e>
                              <m:r>
                                <a:rPr lang="zh-CN" altLang="en-US" sz="2400" i="1">
                                  <a:latin typeface="Cambria Math" panose="02040503050406030204" pitchFamily="18" charset="0"/>
                                </a:rPr>
                                <m:t>𝑋</m:t>
                              </m:r>
                            </m:e>
                            <m:sub>
                              <m:r>
                                <a:rPr lang="en-US" altLang="zh-CN" sz="2400" b="0" i="1" smtClean="0">
                                  <a:latin typeface="Cambria Math" panose="02040503050406030204" pitchFamily="18" charset="0"/>
                                </a:rPr>
                                <m:t>𝑃</m:t>
                              </m:r>
                            </m:sub>
                            <m:sup>
                              <m:r>
                                <a:rPr lang="zh-CN" altLang="en-US" sz="2400">
                                  <a:latin typeface="Cambria Math" panose="02040503050406030204" pitchFamily="18" charset="0"/>
                                </a:rPr>
                                <m:t>2</m:t>
                              </m:r>
                            </m:sup>
                          </m:sSubSup>
                        </m:den>
                      </m:f>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zh-CN" altLang="en-US" sz="2400" i="1">
                              <a:latin typeface="Cambria Math" panose="02040503050406030204" pitchFamily="18" charset="0"/>
                            </a:rPr>
                            <m:t>𝑃</m:t>
                          </m:r>
                        </m:sub>
                      </m:sSub>
                      <m:r>
                        <a:rPr lang="zh-CN" altLang="en-US" sz="2400" i="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i="0">
                              <a:latin typeface="Cambria Math" panose="02040503050406030204" pitchFamily="18" charset="0"/>
                            </a:rPr>
                            <m:t>1</m:t>
                          </m:r>
                        </m:num>
                        <m:den>
                          <m:r>
                            <a:rPr lang="zh-CN" altLang="en-US" sz="2400" i="0">
                              <a:latin typeface="Cambria Math" panose="02040503050406030204" pitchFamily="18" charset="0"/>
                            </a:rPr>
                            <m:t>1+</m:t>
                          </m:r>
                          <m:sSubSup>
                            <m:sSubSupPr>
                              <m:ctrlPr>
                                <a:rPr lang="zh-CN" altLang="en-US" sz="2400" i="1">
                                  <a:latin typeface="Cambria Math" panose="02040503050406030204" pitchFamily="18" charset="0"/>
                                </a:rPr>
                              </m:ctrlPr>
                            </m:sSubSupPr>
                            <m:e>
                              <m:r>
                                <a:rPr lang="en-US" altLang="zh-CN" sz="2400" i="1">
                                  <a:latin typeface="Cambria Math" panose="02040503050406030204" pitchFamily="18" charset="0"/>
                                </a:rPr>
                                <m:t>𝑄</m:t>
                              </m:r>
                            </m:e>
                            <m:sub>
                              <m:r>
                                <a:rPr lang="en-US" altLang="zh-CN" sz="2400" i="1">
                                  <a:latin typeface="Cambria Math" panose="02040503050406030204" pitchFamily="18" charset="0"/>
                                </a:rPr>
                                <m:t>𝑒</m:t>
                              </m:r>
                            </m:sub>
                            <m:sup>
                              <m:r>
                                <a:rPr lang="zh-CN" altLang="en-US" sz="2400">
                                  <a:latin typeface="Cambria Math" panose="02040503050406030204" pitchFamily="18" charset="0"/>
                                </a:rPr>
                                <m:t>2</m:t>
                              </m:r>
                            </m:sup>
                          </m:sSubSup>
                        </m:den>
                      </m:f>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zh-CN" altLang="en-US" sz="2400" i="1">
                              <a:latin typeface="Cambria Math" panose="02040503050406030204" pitchFamily="18" charset="0"/>
                            </a:rPr>
                            <m:t>𝑃</m:t>
                          </m:r>
                        </m:sub>
                      </m:sSub>
                    </m:oMath>
                  </m:oMathPara>
                </a14:m>
                <a:endParaRPr lang="zh-CN" altLang="en-US" dirty="0"/>
              </a:p>
            </p:txBody>
          </p:sp>
        </mc:Choice>
        <mc:Fallback>
          <p:sp>
            <p:nvSpPr>
              <p:cNvPr id="16" name="矩形 15"/>
              <p:cNvSpPr>
                <a:spLocks noRot="1" noChangeAspect="1" noMove="1" noResize="1" noEditPoints="1" noAdjustHandles="1" noChangeArrowheads="1" noChangeShapeType="1" noTextEdit="1"/>
              </p:cNvSpPr>
              <p:nvPr/>
            </p:nvSpPr>
            <p:spPr>
              <a:xfrm>
                <a:off x="6352230" y="4411902"/>
                <a:ext cx="4183453" cy="928203"/>
              </a:xfrm>
              <a:prstGeom prst="rect">
                <a:avLst/>
              </a:prstGeom>
              <a:blipFill rotWithShape="0">
                <a:blip r:embed="rId8"/>
                <a:stretch>
                  <a:fillRect/>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7" name="矩形 16"/>
              <p:cNvSpPr/>
              <p:nvPr/>
            </p:nvSpPr>
            <p:spPr>
              <a:xfrm>
                <a:off x="6352230" y="5200261"/>
                <a:ext cx="4168257" cy="1245084"/>
              </a:xfrm>
              <a:prstGeom prst="rect">
                <a:avLst/>
              </a:prstGeom>
            </p:spPr>
            <p:txBody>
              <a:bodyPr wrap="none">
                <a:spAutoFit/>
              </a:bodyPr>
              <a:lstStyle/>
              <a:p>
                <a14:m>
                  <m:oMathPara xmlns:m="http://schemas.openxmlformats.org/officeDocument/2006/math">
                    <m:oMathParaPr>
                      <m:jc m:val="centerGroup"/>
                    </m:oMathParaPr>
                    <m:oMath xmlns:m="http://schemas.openxmlformats.org/officeDocument/2006/math">
                      <m:sSub>
                        <m:sSubPr>
                          <m:ctrlPr>
                            <a:rPr lang="zh-CN" altLang="en-US" sz="2400">
                              <a:latin typeface="Cambria Math" panose="02040503050406030204" pitchFamily="18" charset="0"/>
                            </a:rPr>
                          </m:ctrlPr>
                        </m:sSubPr>
                        <m:e>
                          <m:r>
                            <a:rPr lang="zh-CN" altLang="en-US" sz="2400" i="1">
                              <a:latin typeface="Cambria Math" panose="02040503050406030204" pitchFamily="18" charset="0"/>
                            </a:rPr>
                            <m:t>𝑋</m:t>
                          </m:r>
                        </m:e>
                        <m:sub>
                          <m:r>
                            <a:rPr lang="zh-CN" altLang="en-US" sz="2400" i="1">
                              <a:latin typeface="Cambria Math" panose="02040503050406030204" pitchFamily="18" charset="0"/>
                            </a:rPr>
                            <m:t>𝑆</m:t>
                          </m:r>
                        </m:sub>
                      </m:sSub>
                      <m:r>
                        <a:rPr lang="zh-CN" altLang="en-US" sz="2400" i="0">
                          <a:latin typeface="Cambria Math" panose="02040503050406030204" pitchFamily="18" charset="0"/>
                        </a:rPr>
                        <m:t>=</m:t>
                      </m:r>
                      <m:f>
                        <m:fPr>
                          <m:ctrlPr>
                            <a:rPr lang="zh-CN" altLang="en-US" sz="2400" i="1">
                              <a:latin typeface="Cambria Math" panose="02040503050406030204" pitchFamily="18" charset="0"/>
                            </a:rPr>
                          </m:ctrlPr>
                        </m:fPr>
                        <m:num>
                          <m:sSubSup>
                            <m:sSubSupPr>
                              <m:ctrlPr>
                                <a:rPr lang="zh-CN" altLang="en-US" sz="2400" i="1">
                                  <a:latin typeface="Cambria Math" panose="02040503050406030204" pitchFamily="18" charset="0"/>
                                </a:rPr>
                              </m:ctrlPr>
                            </m:sSubSupPr>
                            <m:e>
                              <m:r>
                                <a:rPr lang="zh-CN" altLang="en-US" sz="2400" i="1">
                                  <a:latin typeface="Cambria Math" panose="02040503050406030204" pitchFamily="18" charset="0"/>
                                </a:rPr>
                                <m:t>𝑅</m:t>
                              </m:r>
                            </m:e>
                            <m:sub>
                              <m:r>
                                <a:rPr lang="en-US" altLang="zh-CN" sz="2400" i="1">
                                  <a:latin typeface="Cambria Math" panose="02040503050406030204" pitchFamily="18" charset="0"/>
                                </a:rPr>
                                <m:t>𝑃</m:t>
                              </m:r>
                            </m:sub>
                            <m:sup>
                              <m:r>
                                <a:rPr lang="zh-CN" altLang="en-US" sz="2400">
                                  <a:latin typeface="Cambria Math" panose="02040503050406030204" pitchFamily="18" charset="0"/>
                                </a:rPr>
                                <m:t>2</m:t>
                              </m:r>
                            </m:sup>
                          </m:sSubSup>
                        </m:num>
                        <m:den>
                          <m:sSubSup>
                            <m:sSubSupPr>
                              <m:ctrlPr>
                                <a:rPr lang="zh-CN" altLang="en-US" sz="2400" i="1">
                                  <a:latin typeface="Cambria Math" panose="02040503050406030204" pitchFamily="18" charset="0"/>
                                </a:rPr>
                              </m:ctrlPr>
                            </m:sSubSupPr>
                            <m:e>
                              <m:r>
                                <a:rPr lang="zh-CN" altLang="en-US" sz="2400" i="1">
                                  <a:latin typeface="Cambria Math" panose="02040503050406030204" pitchFamily="18" charset="0"/>
                                </a:rPr>
                                <m:t>𝑅</m:t>
                              </m:r>
                            </m:e>
                            <m:sub>
                              <m:r>
                                <a:rPr lang="en-US" altLang="zh-CN" sz="2400" i="1">
                                  <a:latin typeface="Cambria Math" panose="02040503050406030204" pitchFamily="18" charset="0"/>
                                </a:rPr>
                                <m:t>𝑃</m:t>
                              </m:r>
                            </m:sub>
                            <m:sup>
                              <m:r>
                                <a:rPr lang="zh-CN" altLang="en-US" sz="2400">
                                  <a:latin typeface="Cambria Math" panose="02040503050406030204" pitchFamily="18" charset="0"/>
                                </a:rPr>
                                <m:t>2</m:t>
                              </m:r>
                            </m:sup>
                          </m:sSubSup>
                          <m:r>
                            <a:rPr lang="zh-CN" altLang="en-US" sz="2400">
                              <a:latin typeface="Cambria Math" panose="02040503050406030204" pitchFamily="18" charset="0"/>
                            </a:rPr>
                            <m:t>+</m:t>
                          </m:r>
                          <m:sSubSup>
                            <m:sSubSupPr>
                              <m:ctrlPr>
                                <a:rPr lang="zh-CN" altLang="en-US" sz="2400" i="1">
                                  <a:latin typeface="Cambria Math" panose="02040503050406030204" pitchFamily="18" charset="0"/>
                                </a:rPr>
                              </m:ctrlPr>
                            </m:sSubSupPr>
                            <m:e>
                              <m:r>
                                <a:rPr lang="zh-CN" altLang="en-US" sz="2400" i="1">
                                  <a:latin typeface="Cambria Math" panose="02040503050406030204" pitchFamily="18" charset="0"/>
                                </a:rPr>
                                <m:t>𝑋</m:t>
                              </m:r>
                            </m:e>
                            <m:sub>
                              <m:r>
                                <a:rPr lang="en-US" altLang="zh-CN" sz="2400" i="1">
                                  <a:latin typeface="Cambria Math" panose="02040503050406030204" pitchFamily="18" charset="0"/>
                                </a:rPr>
                                <m:t>𝑃</m:t>
                              </m:r>
                            </m:sub>
                            <m:sup>
                              <m:r>
                                <a:rPr lang="zh-CN" altLang="en-US" sz="2400">
                                  <a:latin typeface="Cambria Math" panose="02040503050406030204" pitchFamily="18" charset="0"/>
                                </a:rPr>
                                <m:t>2</m:t>
                              </m:r>
                            </m:sup>
                          </m:sSubSup>
                        </m:den>
                      </m:f>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𝑋</m:t>
                          </m:r>
                        </m:e>
                        <m:sub>
                          <m:r>
                            <a:rPr lang="zh-CN" altLang="en-US" sz="2400" i="1">
                              <a:latin typeface="Cambria Math" panose="02040503050406030204" pitchFamily="18" charset="0"/>
                            </a:rPr>
                            <m:t>𝑃</m:t>
                          </m:r>
                        </m:sub>
                      </m:sSub>
                      <m:r>
                        <a:rPr lang="zh-CN" altLang="en-US" sz="2400" i="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i="0">
                              <a:latin typeface="Cambria Math" panose="02040503050406030204" pitchFamily="18" charset="0"/>
                            </a:rPr>
                            <m:t>1</m:t>
                          </m:r>
                        </m:num>
                        <m:den>
                          <m:r>
                            <a:rPr lang="zh-CN" altLang="en-US" sz="2400" i="0">
                              <a:latin typeface="Cambria Math" panose="02040503050406030204" pitchFamily="18" charset="0"/>
                            </a:rPr>
                            <m:t>1+</m:t>
                          </m:r>
                          <m:f>
                            <m:fPr>
                              <m:ctrlPr>
                                <a:rPr lang="zh-CN" altLang="en-US" sz="2400" i="1">
                                  <a:latin typeface="Cambria Math" panose="02040503050406030204" pitchFamily="18" charset="0"/>
                                </a:rPr>
                              </m:ctrlPr>
                            </m:fPr>
                            <m:num>
                              <m:r>
                                <a:rPr lang="zh-CN" altLang="en-US" sz="2400" i="0">
                                  <a:latin typeface="Cambria Math" panose="02040503050406030204" pitchFamily="18" charset="0"/>
                                </a:rPr>
                                <m:t>1</m:t>
                              </m:r>
                            </m:num>
                            <m:den>
                              <m:sSubSup>
                                <m:sSubSupPr>
                                  <m:ctrlPr>
                                    <a:rPr lang="zh-CN" altLang="en-US" sz="2400" i="1">
                                      <a:latin typeface="Cambria Math" panose="02040503050406030204" pitchFamily="18" charset="0"/>
                                    </a:rPr>
                                  </m:ctrlPr>
                                </m:sSubSupPr>
                                <m:e>
                                  <m:r>
                                    <a:rPr lang="en-US" altLang="zh-CN" sz="2400" i="1">
                                      <a:latin typeface="Cambria Math" panose="02040503050406030204" pitchFamily="18" charset="0"/>
                                    </a:rPr>
                                    <m:t>𝑄</m:t>
                                  </m:r>
                                </m:e>
                                <m:sub>
                                  <m:r>
                                    <a:rPr lang="en-US" altLang="zh-CN" sz="2400" i="1">
                                      <a:latin typeface="Cambria Math" panose="02040503050406030204" pitchFamily="18" charset="0"/>
                                    </a:rPr>
                                    <m:t>𝑒</m:t>
                                  </m:r>
                                </m:sub>
                                <m:sup>
                                  <m:r>
                                    <a:rPr lang="zh-CN" altLang="en-US" sz="2400">
                                      <a:latin typeface="Cambria Math" panose="02040503050406030204" pitchFamily="18" charset="0"/>
                                    </a:rPr>
                                    <m:t>2</m:t>
                                  </m:r>
                                </m:sup>
                              </m:sSubSup>
                            </m:den>
                          </m:f>
                        </m:den>
                      </m:f>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𝑋</m:t>
                          </m:r>
                        </m:e>
                        <m:sub>
                          <m:r>
                            <a:rPr lang="zh-CN" altLang="en-US" sz="2400" i="1">
                              <a:latin typeface="Cambria Math" panose="02040503050406030204" pitchFamily="18" charset="0"/>
                            </a:rPr>
                            <m:t>𝑃</m:t>
                          </m:r>
                        </m:sub>
                      </m:sSub>
                    </m:oMath>
                  </m:oMathPara>
                </a14:m>
                <a:endParaRPr lang="zh-CN" altLang="en-US" dirty="0"/>
              </a:p>
            </p:txBody>
          </p:sp>
        </mc:Choice>
        <mc:Fallback>
          <p:sp>
            <p:nvSpPr>
              <p:cNvPr id="17" name="矩形 16"/>
              <p:cNvSpPr>
                <a:spLocks noRot="1" noChangeAspect="1" noMove="1" noResize="1" noEditPoints="1" noAdjustHandles="1" noChangeArrowheads="1" noChangeShapeType="1" noTextEdit="1"/>
              </p:cNvSpPr>
              <p:nvPr/>
            </p:nvSpPr>
            <p:spPr>
              <a:xfrm>
                <a:off x="6352230" y="5200261"/>
                <a:ext cx="4168257" cy="1245084"/>
              </a:xfrm>
              <a:prstGeom prst="rect">
                <a:avLst/>
              </a:prstGeom>
              <a:blipFill rotWithShape="0">
                <a:blip r:embed="rId9"/>
                <a:stretch>
                  <a:fillRect/>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50058385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4" name="内容占位符 2"/>
              <p:cNvSpPr txBox="1">
                <a:spLocks/>
              </p:cNvSpPr>
              <p:nvPr/>
            </p:nvSpPr>
            <p:spPr>
              <a:xfrm>
                <a:off x="374232" y="655446"/>
                <a:ext cx="9336438" cy="1134717"/>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None/>
                </a:pPr>
                <a:r>
                  <a:rPr lang="zh-CN" altLang="en-US" sz="2400" dirty="0" smtClean="0">
                    <a:latin typeface="宋体" panose="02010600030101010101" pitchFamily="2" charset="-122"/>
                    <a:ea typeface="宋体" panose="02010600030101010101" pitchFamily="2" charset="-122"/>
                  </a:rPr>
                  <a:t>例 将图（</a:t>
                </a:r>
                <a:r>
                  <a:rPr lang="en-US" altLang="zh-CN" sz="2400" dirty="0">
                    <a:latin typeface="宋体" panose="02010600030101010101" pitchFamily="2" charset="-122"/>
                    <a:ea typeface="宋体" panose="02010600030101010101" pitchFamily="2" charset="-122"/>
                  </a:rPr>
                  <a:t>a</a:t>
                </a:r>
                <a:r>
                  <a:rPr lang="zh-CN" altLang="en-US" sz="2400" dirty="0">
                    <a:latin typeface="宋体" panose="02010600030101010101" pitchFamily="2" charset="-122"/>
                    <a:ea typeface="宋体" panose="02010600030101010101" pitchFamily="2" charset="-122"/>
                  </a:rPr>
                  <a:t>）所示电感与电阻串联电路变换成</a:t>
                </a:r>
                <a:r>
                  <a:rPr lang="zh-CN" altLang="en-US" sz="2400" dirty="0" smtClean="0">
                    <a:latin typeface="宋体" panose="02010600030101010101" pitchFamily="2" charset="-122"/>
                    <a:ea typeface="宋体" panose="02010600030101010101" pitchFamily="2" charset="-122"/>
                  </a:rPr>
                  <a:t>图（</a:t>
                </a:r>
                <a:r>
                  <a:rPr lang="en-US" altLang="zh-CN" sz="2400" dirty="0">
                    <a:latin typeface="宋体" panose="02010600030101010101" pitchFamily="2" charset="-122"/>
                    <a:ea typeface="宋体" panose="02010600030101010101" pitchFamily="2" charset="-122"/>
                  </a:rPr>
                  <a:t>b</a:t>
                </a:r>
                <a:r>
                  <a:rPr lang="zh-CN" altLang="en-US" sz="2400" dirty="0">
                    <a:latin typeface="宋体" panose="02010600030101010101" pitchFamily="2" charset="-122"/>
                    <a:ea typeface="宋体" panose="02010600030101010101" pitchFamily="2" charset="-122"/>
                  </a:rPr>
                  <a:t>）所示并</a:t>
                </a:r>
                <a:r>
                  <a:rPr lang="zh-CN" altLang="en-US" sz="2400" dirty="0" smtClean="0">
                    <a:latin typeface="宋体" panose="02010600030101010101" pitchFamily="2" charset="-122"/>
                    <a:ea typeface="宋体" panose="02010600030101010101" pitchFamily="2" charset="-122"/>
                  </a:rPr>
                  <a:t>联电</a:t>
                </a:r>
                <a:endParaRPr lang="en-US" altLang="zh-CN" sz="2400" dirty="0" smtClean="0">
                  <a:latin typeface="宋体" panose="02010600030101010101" pitchFamily="2" charset="-122"/>
                  <a:ea typeface="宋体" panose="02010600030101010101" pitchFamily="2" charset="-122"/>
                </a:endParaRPr>
              </a:p>
              <a:p>
                <a:pPr marL="0" indent="0">
                  <a:buNone/>
                </a:pPr>
                <a:r>
                  <a:rPr lang="en-US" altLang="zh-CN" sz="2400" dirty="0">
                    <a:latin typeface="宋体" panose="02010600030101010101" pitchFamily="2" charset="-122"/>
                    <a:ea typeface="宋体" panose="02010600030101010101" pitchFamily="2" charset="-122"/>
                  </a:rPr>
                  <a:t> </a:t>
                </a:r>
                <a:r>
                  <a:rPr lang="en-US" altLang="zh-CN" sz="2400" dirty="0" smtClean="0">
                    <a:latin typeface="宋体" panose="02010600030101010101" pitchFamily="2" charset="-122"/>
                    <a:ea typeface="宋体" panose="02010600030101010101" pitchFamily="2" charset="-122"/>
                  </a:rPr>
                  <a:t>  </a:t>
                </a:r>
                <a:r>
                  <a:rPr lang="zh-CN" altLang="en-US" sz="2400" dirty="0" smtClean="0">
                    <a:latin typeface="宋体" panose="02010600030101010101" pitchFamily="2" charset="-122"/>
                    <a:ea typeface="宋体" panose="02010600030101010101" pitchFamily="2" charset="-122"/>
                  </a:rPr>
                  <a:t>路</a:t>
                </a:r>
                <a:r>
                  <a:rPr lang="zh-CN" altLang="en-US" sz="2400" dirty="0">
                    <a:latin typeface="宋体" panose="02010600030101010101" pitchFamily="2" charset="-122"/>
                    <a:ea typeface="宋体" panose="02010600030101010101" pitchFamily="2" charset="-122"/>
                  </a:rPr>
                  <a:t>。已知工作频率为</a:t>
                </a:r>
                <a:r>
                  <a:rPr lang="en-US" altLang="zh-CN" sz="2400" dirty="0">
                    <a:latin typeface="宋体" panose="02010600030101010101" pitchFamily="2" charset="-122"/>
                    <a:ea typeface="宋体" panose="02010600030101010101" pitchFamily="2" charset="-122"/>
                  </a:rPr>
                  <a:t>100MHz</a:t>
                </a:r>
                <a:r>
                  <a:rPr lang="zh-CN" altLang="en-US" sz="2400" dirty="0">
                    <a:latin typeface="宋体" panose="02010600030101010101" pitchFamily="2" charset="-122"/>
                    <a:ea typeface="宋体" panose="02010600030101010101" pitchFamily="2" charset="-122"/>
                  </a:rPr>
                  <a:t>，</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𝐿</m:t>
                        </m:r>
                      </m:e>
                      <m:sub>
                        <m:r>
                          <a:rPr lang="zh-CN" altLang="en-US" sz="2400" i="1">
                            <a:latin typeface="Cambria Math" panose="02040503050406030204" pitchFamily="18" charset="0"/>
                          </a:rPr>
                          <m:t>𝑠</m:t>
                        </m:r>
                      </m:sub>
                    </m:sSub>
                    <m:r>
                      <a:rPr lang="zh-CN" altLang="en-US" sz="2400" i="1">
                        <a:latin typeface="Cambria Math" panose="02040503050406030204" pitchFamily="18" charset="0"/>
                      </a:rPr>
                      <m:t> </m:t>
                    </m:r>
                  </m:oMath>
                </a14:m>
                <a:r>
                  <a:rPr lang="en-US" altLang="zh-CN" sz="2400" dirty="0">
                    <a:latin typeface="宋体" panose="02010600030101010101" pitchFamily="2" charset="-122"/>
                    <a:ea typeface="宋体" panose="02010600030101010101" pitchFamily="2" charset="-122"/>
                  </a:rPr>
                  <a:t>=100nH,</a:t>
                </a:r>
                <a:r>
                  <a:rPr lang="en-US" altLang="zh-CN" sz="2400" dirty="0" smtClean="0">
                    <a:latin typeface="宋体" panose="02010600030101010101" pitchFamily="2" charset="-122"/>
                    <a:ea typeface="宋体" panose="02010600030101010101" pitchFamily="2" charset="-122"/>
                  </a:rPr>
                  <a:t> </a:t>
                </a:r>
                <a14:m>
                  <m:oMath xmlns:m="http://schemas.openxmlformats.org/officeDocument/2006/math">
                    <m:sSub>
                      <m:sSubPr>
                        <m:ctrlPr>
                          <a:rPr lang="zh-CN" altLang="en-US" sz="2400" i="1">
                            <a:latin typeface="Cambria Math" panose="02040503050406030204" pitchFamily="18" charset="0"/>
                          </a:rPr>
                        </m:ctrlPr>
                      </m:sSubPr>
                      <m:e>
                        <m:r>
                          <a:rPr lang="en-US" altLang="zh-CN" sz="2400" b="0" i="1" smtClean="0">
                            <a:latin typeface="Cambria Math" panose="02040503050406030204" pitchFamily="18" charset="0"/>
                          </a:rPr>
                          <m:t>𝑅</m:t>
                        </m:r>
                      </m:e>
                      <m:sub>
                        <m:r>
                          <a:rPr lang="zh-CN" altLang="en-US" sz="2400" i="1">
                            <a:latin typeface="Cambria Math" panose="02040503050406030204" pitchFamily="18" charset="0"/>
                          </a:rPr>
                          <m:t>𝑠</m:t>
                        </m:r>
                      </m:sub>
                    </m:sSub>
                    <m:r>
                      <a:rPr lang="zh-CN" altLang="en-US" sz="2400" i="1">
                        <a:latin typeface="Cambria Math" panose="02040503050406030204" pitchFamily="18" charset="0"/>
                      </a:rPr>
                      <m:t> </m:t>
                    </m:r>
                  </m:oMath>
                </a14:m>
                <a:r>
                  <a:rPr lang="en-US" altLang="zh-CN" sz="2400" dirty="0">
                    <a:latin typeface="宋体" panose="02010600030101010101" pitchFamily="2" charset="-122"/>
                    <a:ea typeface="宋体" panose="02010600030101010101" pitchFamily="2" charset="-122"/>
                  </a:rPr>
                  <a:t>=10</a:t>
                </a:r>
                <a14:m>
                  <m:oMath xmlns:m="http://schemas.openxmlformats.org/officeDocument/2006/math">
                    <m:r>
                      <a:rPr lang="zh-CN" altLang="en-US" sz="2400" i="1">
                        <a:latin typeface="Cambria Math" panose="02040503050406030204" pitchFamily="18" charset="0"/>
                      </a:rPr>
                      <m:t>𝛺</m:t>
                    </m:r>
                  </m:oMath>
                </a14:m>
                <a:r>
                  <a:rPr lang="zh-CN" altLang="en-US" sz="2400" dirty="0">
                    <a:latin typeface="宋体" panose="02010600030101010101" pitchFamily="2" charset="-122"/>
                    <a:ea typeface="宋体" panose="02010600030101010101" pitchFamily="2" charset="-122"/>
                  </a:rPr>
                  <a:t>，求</a:t>
                </a:r>
                <a14:m>
                  <m:oMath xmlns:m="http://schemas.openxmlformats.org/officeDocument/2006/math">
                    <m:sSub>
                      <m:sSubPr>
                        <m:ctrlPr>
                          <a:rPr lang="zh-CN" altLang="en-US" sz="2400" i="1">
                            <a:latin typeface="Cambria Math" panose="02040503050406030204" pitchFamily="18" charset="0"/>
                          </a:rPr>
                        </m:ctrlPr>
                      </m:sSubPr>
                      <m:e>
                        <m:r>
                          <a:rPr lang="en-US" altLang="zh-CN" sz="2400" b="0" i="1" smtClean="0">
                            <a:latin typeface="Cambria Math" panose="02040503050406030204" pitchFamily="18" charset="0"/>
                          </a:rPr>
                          <m:t>𝑅</m:t>
                        </m:r>
                      </m:e>
                      <m:sub>
                        <m:r>
                          <a:rPr lang="en-US" altLang="zh-CN" sz="2400" b="0" i="1" smtClean="0">
                            <a:latin typeface="Cambria Math" panose="02040503050406030204" pitchFamily="18" charset="0"/>
                          </a:rPr>
                          <m:t>𝑃</m:t>
                        </m:r>
                      </m:sub>
                    </m:sSub>
                  </m:oMath>
                </a14:m>
                <a:r>
                  <a:rPr lang="zh-CN" altLang="en-US" sz="2400" dirty="0">
                    <a:latin typeface="宋体" panose="02010600030101010101" pitchFamily="2" charset="-122"/>
                    <a:ea typeface="宋体" panose="02010600030101010101" pitchFamily="2" charset="-122"/>
                  </a:rPr>
                  <a:t>和</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𝐿</m:t>
                        </m:r>
                      </m:e>
                      <m:sub>
                        <m:r>
                          <a:rPr lang="en-US" altLang="zh-CN" sz="2400" b="0" i="1" smtClean="0">
                            <a:latin typeface="Cambria Math" panose="02040503050406030204" pitchFamily="18" charset="0"/>
                          </a:rPr>
                          <m:t>𝑃</m:t>
                        </m:r>
                      </m:sub>
                    </m:sSub>
                  </m:oMath>
                </a14:m>
                <a:r>
                  <a:rPr lang="zh-CN" altLang="en-US" sz="2400" dirty="0">
                    <a:latin typeface="宋体" panose="02010600030101010101" pitchFamily="2" charset="-122"/>
                    <a:ea typeface="宋体" panose="02010600030101010101" pitchFamily="2" charset="-122"/>
                  </a:rPr>
                  <a:t>。</a:t>
                </a:r>
                <a:endParaRPr lang="zh-CN" altLang="en-US" sz="2400" dirty="0">
                  <a:latin typeface="宋体" panose="02010600030101010101" pitchFamily="2" charset="-122"/>
                  <a:ea typeface="宋体" panose="02010600030101010101" pitchFamily="2" charset="-122"/>
                </a:endParaRPr>
              </a:p>
            </p:txBody>
          </p:sp>
        </mc:Choice>
        <mc:Fallback>
          <p:sp>
            <p:nvSpPr>
              <p:cNvPr id="4" name="内容占位符 2"/>
              <p:cNvSpPr txBox="1">
                <a:spLocks noRot="1" noChangeAspect="1" noMove="1" noResize="1" noEditPoints="1" noAdjustHandles="1" noChangeArrowheads="1" noChangeShapeType="1" noTextEdit="1"/>
              </p:cNvSpPr>
              <p:nvPr/>
            </p:nvSpPr>
            <p:spPr>
              <a:xfrm>
                <a:off x="374232" y="655446"/>
                <a:ext cx="9336438" cy="1134717"/>
              </a:xfrm>
              <a:prstGeom prst="rect">
                <a:avLst/>
              </a:prstGeom>
              <a:blipFill rotWithShape="0">
                <a:blip r:embed="rId3"/>
                <a:stretch>
                  <a:fillRect l="-979" t="-4301"/>
                </a:stretch>
              </a:blipFill>
            </p:spPr>
            <p:txBody>
              <a:bodyPr/>
              <a:lstStyle/>
              <a:p>
                <a:r>
                  <a:rPr lang="zh-CN" altLang="en-US">
                    <a:noFill/>
                  </a:rPr>
                  <a:t> </a:t>
                </a:r>
              </a:p>
            </p:txBody>
          </p:sp>
        </mc:Fallback>
      </mc:AlternateContent>
      <p:grpSp>
        <p:nvGrpSpPr>
          <p:cNvPr id="36" name="组合 35"/>
          <p:cNvGrpSpPr/>
          <p:nvPr/>
        </p:nvGrpSpPr>
        <p:grpSpPr>
          <a:xfrm>
            <a:off x="7660381" y="1790163"/>
            <a:ext cx="2694233" cy="2091216"/>
            <a:chOff x="7660381" y="1790163"/>
            <a:chExt cx="2694233" cy="2091216"/>
          </a:xfrm>
        </p:grpSpPr>
        <p:grpSp>
          <p:nvGrpSpPr>
            <p:cNvPr id="7" name="组合 321"/>
            <p:cNvGrpSpPr>
              <a:grpSpLocks/>
            </p:cNvGrpSpPr>
            <p:nvPr/>
          </p:nvGrpSpPr>
          <p:grpSpPr bwMode="auto">
            <a:xfrm>
              <a:off x="7680258" y="1790163"/>
              <a:ext cx="2674356" cy="1682548"/>
              <a:chOff x="4863" y="300960"/>
              <a:chExt cx="3198" cy="1790"/>
            </a:xfrm>
          </p:grpSpPr>
          <p:grpSp>
            <p:nvGrpSpPr>
              <p:cNvPr id="8" name="组合 292"/>
              <p:cNvGrpSpPr>
                <a:grpSpLocks/>
              </p:cNvGrpSpPr>
              <p:nvPr/>
            </p:nvGrpSpPr>
            <p:grpSpPr bwMode="auto">
              <a:xfrm>
                <a:off x="4863" y="301052"/>
                <a:ext cx="927" cy="1636"/>
                <a:chOff x="3109" y="296020"/>
                <a:chExt cx="927" cy="1636"/>
              </a:xfrm>
            </p:grpSpPr>
            <p:grpSp>
              <p:nvGrpSpPr>
                <p:cNvPr id="23" name="组合 289"/>
                <p:cNvGrpSpPr>
                  <a:grpSpLocks/>
                </p:cNvGrpSpPr>
                <p:nvPr/>
              </p:nvGrpSpPr>
              <p:grpSpPr bwMode="auto">
                <a:xfrm>
                  <a:off x="3109" y="296020"/>
                  <a:ext cx="576" cy="1637"/>
                  <a:chOff x="3617" y="297081"/>
                  <a:chExt cx="576" cy="1637"/>
                </a:xfrm>
              </p:grpSpPr>
              <p:grpSp>
                <p:nvGrpSpPr>
                  <p:cNvPr id="26" name="组合 135178"/>
                  <p:cNvGrpSpPr>
                    <a:grpSpLocks/>
                  </p:cNvGrpSpPr>
                  <p:nvPr/>
                </p:nvGrpSpPr>
                <p:grpSpPr bwMode="auto">
                  <a:xfrm>
                    <a:off x="4073" y="297351"/>
                    <a:ext cx="121" cy="502"/>
                    <a:chOff x="2227" y="1514"/>
                    <a:chExt cx="62" cy="267"/>
                  </a:xfrm>
                </p:grpSpPr>
                <p:sp>
                  <p:nvSpPr>
                    <p:cNvPr id="32" name="任意多边形 135179"/>
                    <p:cNvSpPr>
                      <a:spLocks noChangeArrowheads="1"/>
                    </p:cNvSpPr>
                    <p:nvPr/>
                  </p:nvSpPr>
                  <p:spPr bwMode="auto">
                    <a:xfrm>
                      <a:off x="2227" y="1514"/>
                      <a:ext cx="62" cy="67"/>
                    </a:xfrm>
                    <a:custGeom>
                      <a:avLst/>
                      <a:gdLst>
                        <a:gd name="T0" fmla="*/ 2243 w 23843"/>
                        <a:gd name="T1" fmla="*/ 0 h 43200"/>
                        <a:gd name="T2" fmla="*/ 23843 w 23843"/>
                        <a:gd name="T3" fmla="*/ 21600 h 43200"/>
                        <a:gd name="T4" fmla="*/ 2243 w 23843"/>
                        <a:gd name="T5" fmla="*/ 43200 h 43200"/>
                        <a:gd name="T6" fmla="*/ -2 w 23843"/>
                        <a:gd name="T7" fmla="*/ 43085 h 43200"/>
                        <a:gd name="T8" fmla="*/ 2243 w 23843"/>
                        <a:gd name="T9" fmla="*/ 0 h 43200"/>
                        <a:gd name="T10" fmla="*/ 23843 w 23843"/>
                        <a:gd name="T11" fmla="*/ 21600 h 43200"/>
                        <a:gd name="T12" fmla="*/ 2243 w 23843"/>
                        <a:gd name="T13" fmla="*/ 43200 h 43200"/>
                        <a:gd name="T14" fmla="*/ -2 w 23843"/>
                        <a:gd name="T15" fmla="*/ 43085 h 43200"/>
                        <a:gd name="T16" fmla="*/ 2243 w 23843"/>
                        <a:gd name="T17" fmla="*/ 21600 h 43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843" h="43200" fill="none">
                          <a:moveTo>
                            <a:pt x="2243" y="0"/>
                          </a:moveTo>
                          <a:cubicBezTo>
                            <a:pt x="14172" y="0"/>
                            <a:pt x="23843" y="9671"/>
                            <a:pt x="23843" y="21600"/>
                          </a:cubicBezTo>
                          <a:cubicBezTo>
                            <a:pt x="23843" y="33529"/>
                            <a:pt x="14172" y="43200"/>
                            <a:pt x="2243" y="43200"/>
                          </a:cubicBezTo>
                          <a:cubicBezTo>
                            <a:pt x="1483" y="43200"/>
                            <a:pt x="732" y="43161"/>
                            <a:pt x="-2" y="43085"/>
                          </a:cubicBezTo>
                        </a:path>
                        <a:path w="23843" h="43200" stroke="0">
                          <a:moveTo>
                            <a:pt x="2243" y="0"/>
                          </a:moveTo>
                          <a:cubicBezTo>
                            <a:pt x="14172" y="0"/>
                            <a:pt x="23843" y="9671"/>
                            <a:pt x="23843" y="21600"/>
                          </a:cubicBezTo>
                          <a:cubicBezTo>
                            <a:pt x="23843" y="33529"/>
                            <a:pt x="14172" y="43200"/>
                            <a:pt x="2243" y="43200"/>
                          </a:cubicBezTo>
                          <a:cubicBezTo>
                            <a:pt x="1483" y="43200"/>
                            <a:pt x="732" y="43161"/>
                            <a:pt x="-2" y="43085"/>
                          </a:cubicBezTo>
                          <a:lnTo>
                            <a:pt x="2243" y="21600"/>
                          </a:lnTo>
                          <a:close/>
                        </a:path>
                      </a:pathLst>
                    </a:custGeom>
                    <a:noFill/>
                    <a:ln w="12700" cmpd="sng">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任意多边形 135180"/>
                    <p:cNvSpPr>
                      <a:spLocks noChangeArrowheads="1"/>
                    </p:cNvSpPr>
                    <p:nvPr/>
                  </p:nvSpPr>
                  <p:spPr bwMode="auto">
                    <a:xfrm>
                      <a:off x="2237" y="1647"/>
                      <a:ext cx="49" cy="66"/>
                    </a:xfrm>
                    <a:custGeom>
                      <a:avLst/>
                      <a:gdLst>
                        <a:gd name="T0" fmla="*/ 2243 w 23843"/>
                        <a:gd name="T1" fmla="*/ 0 h 43200"/>
                        <a:gd name="T2" fmla="*/ 23843 w 23843"/>
                        <a:gd name="T3" fmla="*/ 21600 h 43200"/>
                        <a:gd name="T4" fmla="*/ 2243 w 23843"/>
                        <a:gd name="T5" fmla="*/ 43200 h 43200"/>
                        <a:gd name="T6" fmla="*/ -2 w 23843"/>
                        <a:gd name="T7" fmla="*/ 43085 h 43200"/>
                        <a:gd name="T8" fmla="*/ 2243 w 23843"/>
                        <a:gd name="T9" fmla="*/ 0 h 43200"/>
                        <a:gd name="T10" fmla="*/ 23843 w 23843"/>
                        <a:gd name="T11" fmla="*/ 21600 h 43200"/>
                        <a:gd name="T12" fmla="*/ 2243 w 23843"/>
                        <a:gd name="T13" fmla="*/ 43200 h 43200"/>
                        <a:gd name="T14" fmla="*/ -2 w 23843"/>
                        <a:gd name="T15" fmla="*/ 43085 h 43200"/>
                        <a:gd name="T16" fmla="*/ 2243 w 23843"/>
                        <a:gd name="T17" fmla="*/ 21600 h 43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843" h="43200" fill="none">
                          <a:moveTo>
                            <a:pt x="2243" y="0"/>
                          </a:moveTo>
                          <a:cubicBezTo>
                            <a:pt x="14172" y="0"/>
                            <a:pt x="23843" y="9671"/>
                            <a:pt x="23843" y="21600"/>
                          </a:cubicBezTo>
                          <a:cubicBezTo>
                            <a:pt x="23843" y="33529"/>
                            <a:pt x="14172" y="43200"/>
                            <a:pt x="2243" y="43200"/>
                          </a:cubicBezTo>
                          <a:cubicBezTo>
                            <a:pt x="1483" y="43200"/>
                            <a:pt x="732" y="43161"/>
                            <a:pt x="-2" y="43085"/>
                          </a:cubicBezTo>
                        </a:path>
                        <a:path w="23843" h="43200" stroke="0">
                          <a:moveTo>
                            <a:pt x="2243" y="0"/>
                          </a:moveTo>
                          <a:cubicBezTo>
                            <a:pt x="14172" y="0"/>
                            <a:pt x="23843" y="9671"/>
                            <a:pt x="23843" y="21600"/>
                          </a:cubicBezTo>
                          <a:cubicBezTo>
                            <a:pt x="23843" y="33529"/>
                            <a:pt x="14172" y="43200"/>
                            <a:pt x="2243" y="43200"/>
                          </a:cubicBezTo>
                          <a:cubicBezTo>
                            <a:pt x="1483" y="43200"/>
                            <a:pt x="732" y="43161"/>
                            <a:pt x="-2" y="43085"/>
                          </a:cubicBezTo>
                          <a:lnTo>
                            <a:pt x="2243" y="21600"/>
                          </a:lnTo>
                          <a:close/>
                        </a:path>
                      </a:pathLst>
                    </a:custGeom>
                    <a:noFill/>
                    <a:ln w="12700" cmpd="sng">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任意多边形 135181"/>
                    <p:cNvSpPr>
                      <a:spLocks noChangeArrowheads="1"/>
                    </p:cNvSpPr>
                    <p:nvPr/>
                  </p:nvSpPr>
                  <p:spPr bwMode="auto">
                    <a:xfrm>
                      <a:off x="2240" y="1577"/>
                      <a:ext cx="49" cy="66"/>
                    </a:xfrm>
                    <a:custGeom>
                      <a:avLst/>
                      <a:gdLst>
                        <a:gd name="T0" fmla="*/ 2243 w 23843"/>
                        <a:gd name="T1" fmla="*/ 0 h 43200"/>
                        <a:gd name="T2" fmla="*/ 23843 w 23843"/>
                        <a:gd name="T3" fmla="*/ 21600 h 43200"/>
                        <a:gd name="T4" fmla="*/ 2243 w 23843"/>
                        <a:gd name="T5" fmla="*/ 43200 h 43200"/>
                        <a:gd name="T6" fmla="*/ -2 w 23843"/>
                        <a:gd name="T7" fmla="*/ 43085 h 43200"/>
                        <a:gd name="T8" fmla="*/ 2243 w 23843"/>
                        <a:gd name="T9" fmla="*/ 0 h 43200"/>
                        <a:gd name="T10" fmla="*/ 23843 w 23843"/>
                        <a:gd name="T11" fmla="*/ 21600 h 43200"/>
                        <a:gd name="T12" fmla="*/ 2243 w 23843"/>
                        <a:gd name="T13" fmla="*/ 43200 h 43200"/>
                        <a:gd name="T14" fmla="*/ -2 w 23843"/>
                        <a:gd name="T15" fmla="*/ 43085 h 43200"/>
                        <a:gd name="T16" fmla="*/ 2243 w 23843"/>
                        <a:gd name="T17" fmla="*/ 21600 h 43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843" h="43200" fill="none">
                          <a:moveTo>
                            <a:pt x="2243" y="0"/>
                          </a:moveTo>
                          <a:cubicBezTo>
                            <a:pt x="14172" y="0"/>
                            <a:pt x="23843" y="9671"/>
                            <a:pt x="23843" y="21600"/>
                          </a:cubicBezTo>
                          <a:cubicBezTo>
                            <a:pt x="23843" y="33529"/>
                            <a:pt x="14172" y="43200"/>
                            <a:pt x="2243" y="43200"/>
                          </a:cubicBezTo>
                          <a:cubicBezTo>
                            <a:pt x="1483" y="43200"/>
                            <a:pt x="732" y="43161"/>
                            <a:pt x="-2" y="43085"/>
                          </a:cubicBezTo>
                        </a:path>
                        <a:path w="23843" h="43200" stroke="0">
                          <a:moveTo>
                            <a:pt x="2243" y="0"/>
                          </a:moveTo>
                          <a:cubicBezTo>
                            <a:pt x="14172" y="0"/>
                            <a:pt x="23843" y="9671"/>
                            <a:pt x="23843" y="21600"/>
                          </a:cubicBezTo>
                          <a:cubicBezTo>
                            <a:pt x="23843" y="33529"/>
                            <a:pt x="14172" y="43200"/>
                            <a:pt x="2243" y="43200"/>
                          </a:cubicBezTo>
                          <a:cubicBezTo>
                            <a:pt x="1483" y="43200"/>
                            <a:pt x="732" y="43161"/>
                            <a:pt x="-2" y="43085"/>
                          </a:cubicBezTo>
                          <a:lnTo>
                            <a:pt x="2243" y="21600"/>
                          </a:lnTo>
                          <a:close/>
                        </a:path>
                      </a:pathLst>
                    </a:custGeom>
                    <a:noFill/>
                    <a:ln w="12700" cmpd="sng">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任意多边形 135182"/>
                    <p:cNvSpPr>
                      <a:spLocks noChangeArrowheads="1"/>
                    </p:cNvSpPr>
                    <p:nvPr/>
                  </p:nvSpPr>
                  <p:spPr bwMode="auto">
                    <a:xfrm>
                      <a:off x="2227" y="1715"/>
                      <a:ext cx="49" cy="66"/>
                    </a:xfrm>
                    <a:custGeom>
                      <a:avLst/>
                      <a:gdLst>
                        <a:gd name="T0" fmla="*/ 2243 w 23843"/>
                        <a:gd name="T1" fmla="*/ 0 h 43200"/>
                        <a:gd name="T2" fmla="*/ 23843 w 23843"/>
                        <a:gd name="T3" fmla="*/ 21600 h 43200"/>
                        <a:gd name="T4" fmla="*/ 2243 w 23843"/>
                        <a:gd name="T5" fmla="*/ 43200 h 43200"/>
                        <a:gd name="T6" fmla="*/ -2 w 23843"/>
                        <a:gd name="T7" fmla="*/ 43085 h 43200"/>
                        <a:gd name="T8" fmla="*/ 2243 w 23843"/>
                        <a:gd name="T9" fmla="*/ 0 h 43200"/>
                        <a:gd name="T10" fmla="*/ 23843 w 23843"/>
                        <a:gd name="T11" fmla="*/ 21600 h 43200"/>
                        <a:gd name="T12" fmla="*/ 2243 w 23843"/>
                        <a:gd name="T13" fmla="*/ 43200 h 43200"/>
                        <a:gd name="T14" fmla="*/ -2 w 23843"/>
                        <a:gd name="T15" fmla="*/ 43085 h 43200"/>
                        <a:gd name="T16" fmla="*/ 2243 w 23843"/>
                        <a:gd name="T17" fmla="*/ 21600 h 43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843" h="43200" fill="none">
                          <a:moveTo>
                            <a:pt x="2243" y="0"/>
                          </a:moveTo>
                          <a:cubicBezTo>
                            <a:pt x="14172" y="0"/>
                            <a:pt x="23843" y="9671"/>
                            <a:pt x="23843" y="21600"/>
                          </a:cubicBezTo>
                          <a:cubicBezTo>
                            <a:pt x="23843" y="33529"/>
                            <a:pt x="14172" y="43200"/>
                            <a:pt x="2243" y="43200"/>
                          </a:cubicBezTo>
                          <a:cubicBezTo>
                            <a:pt x="1483" y="43200"/>
                            <a:pt x="732" y="43161"/>
                            <a:pt x="-2" y="43085"/>
                          </a:cubicBezTo>
                        </a:path>
                        <a:path w="23843" h="43200" stroke="0">
                          <a:moveTo>
                            <a:pt x="2243" y="0"/>
                          </a:moveTo>
                          <a:cubicBezTo>
                            <a:pt x="14172" y="0"/>
                            <a:pt x="23843" y="9671"/>
                            <a:pt x="23843" y="21600"/>
                          </a:cubicBezTo>
                          <a:cubicBezTo>
                            <a:pt x="23843" y="33529"/>
                            <a:pt x="14172" y="43200"/>
                            <a:pt x="2243" y="43200"/>
                          </a:cubicBezTo>
                          <a:cubicBezTo>
                            <a:pt x="1483" y="43200"/>
                            <a:pt x="732" y="43161"/>
                            <a:pt x="-2" y="43085"/>
                          </a:cubicBezTo>
                          <a:lnTo>
                            <a:pt x="2243" y="21600"/>
                          </a:lnTo>
                          <a:close/>
                        </a:path>
                      </a:pathLst>
                    </a:custGeom>
                    <a:noFill/>
                    <a:ln w="12700" cmpd="sng">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7" name="组合 135183"/>
                  <p:cNvGrpSpPr>
                    <a:grpSpLocks/>
                  </p:cNvGrpSpPr>
                  <p:nvPr/>
                </p:nvGrpSpPr>
                <p:grpSpPr bwMode="auto">
                  <a:xfrm flipH="1">
                    <a:off x="3730" y="297145"/>
                    <a:ext cx="340" cy="205"/>
                    <a:chOff x="1890" y="1302"/>
                    <a:chExt cx="354" cy="325"/>
                  </a:xfrm>
                </p:grpSpPr>
                <p:cxnSp>
                  <p:nvCxnSpPr>
                    <p:cNvPr id="13323" name="直接连接符 135184"/>
                    <p:cNvCxnSpPr>
                      <a:cxnSpLocks noChangeShapeType="1"/>
                    </p:cNvCxnSpPr>
                    <p:nvPr/>
                  </p:nvCxnSpPr>
                  <p:spPr bwMode="auto">
                    <a:xfrm flipV="1">
                      <a:off x="1892" y="1309"/>
                      <a:ext cx="352"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3324" name="直接连接符 135185"/>
                    <p:cNvCxnSpPr>
                      <a:cxnSpLocks noChangeShapeType="1"/>
                    </p:cNvCxnSpPr>
                    <p:nvPr/>
                  </p:nvCxnSpPr>
                  <p:spPr bwMode="auto">
                    <a:xfrm>
                      <a:off x="1890" y="1302"/>
                      <a:ext cx="0" cy="325"/>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grpSp>
                <p:nvGrpSpPr>
                  <p:cNvPr id="28" name="组合 135186"/>
                  <p:cNvGrpSpPr>
                    <a:grpSpLocks/>
                  </p:cNvGrpSpPr>
                  <p:nvPr/>
                </p:nvGrpSpPr>
                <p:grpSpPr bwMode="auto">
                  <a:xfrm flipH="1" flipV="1">
                    <a:off x="3730" y="297855"/>
                    <a:ext cx="352" cy="825"/>
                    <a:chOff x="1890" y="1302"/>
                    <a:chExt cx="354" cy="325"/>
                  </a:xfrm>
                </p:grpSpPr>
                <p:cxnSp>
                  <p:nvCxnSpPr>
                    <p:cNvPr id="13326" name="直接连接符 135187"/>
                    <p:cNvCxnSpPr>
                      <a:cxnSpLocks noChangeShapeType="1"/>
                    </p:cNvCxnSpPr>
                    <p:nvPr/>
                  </p:nvCxnSpPr>
                  <p:spPr bwMode="auto">
                    <a:xfrm flipV="1">
                      <a:off x="1892" y="1309"/>
                      <a:ext cx="352"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3327" name="直接连接符 135188"/>
                    <p:cNvCxnSpPr>
                      <a:cxnSpLocks noChangeShapeType="1"/>
                    </p:cNvCxnSpPr>
                    <p:nvPr/>
                  </p:nvCxnSpPr>
                  <p:spPr bwMode="auto">
                    <a:xfrm>
                      <a:off x="1890" y="1302"/>
                      <a:ext cx="0" cy="325"/>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sp>
                <p:nvSpPr>
                  <p:cNvPr id="29" name="矩形 135189"/>
                  <p:cNvSpPr>
                    <a:spLocks noChangeArrowheads="1"/>
                  </p:cNvSpPr>
                  <p:nvPr/>
                </p:nvSpPr>
                <p:spPr bwMode="auto">
                  <a:xfrm>
                    <a:off x="4023" y="298080"/>
                    <a:ext cx="141" cy="327"/>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椭圆 135190"/>
                  <p:cNvSpPr>
                    <a:spLocks noChangeArrowheads="1"/>
                  </p:cNvSpPr>
                  <p:nvPr/>
                </p:nvSpPr>
                <p:spPr bwMode="auto">
                  <a:xfrm>
                    <a:off x="3617" y="297081"/>
                    <a:ext cx="109" cy="105"/>
                  </a:xfrm>
                  <a:prstGeom prst="ellipse">
                    <a:avLst/>
                  </a:prstGeom>
                  <a:solidFill>
                    <a:srgbClr val="FFFFFF"/>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椭圆 135191"/>
                  <p:cNvSpPr>
                    <a:spLocks noChangeArrowheads="1"/>
                  </p:cNvSpPr>
                  <p:nvPr/>
                </p:nvSpPr>
                <p:spPr bwMode="auto">
                  <a:xfrm>
                    <a:off x="3652" y="298614"/>
                    <a:ext cx="109" cy="105"/>
                  </a:xfrm>
                  <a:prstGeom prst="ellipse">
                    <a:avLst/>
                  </a:prstGeom>
                  <a:solidFill>
                    <a:srgbClr val="FFFFFF"/>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endParaRPr lang="zh-CN" altLang="en-US"/>
                  </a:p>
                </p:txBody>
              </p:sp>
            </p:grpSp>
            <p:graphicFrame>
              <p:nvGraphicFramePr>
                <p:cNvPr id="24" name="对象 23"/>
                <p:cNvGraphicFramePr>
                  <a:graphicFrameLocks noChangeAspect="1"/>
                </p:cNvGraphicFramePr>
                <p:nvPr/>
              </p:nvGraphicFramePr>
              <p:xfrm>
                <a:off x="3738" y="296345"/>
                <a:ext cx="279" cy="360"/>
              </p:xfrm>
              <a:graphic>
                <a:graphicData uri="http://schemas.openxmlformats.org/presentationml/2006/ole">
                  <mc:AlternateContent xmlns:mc="http://schemas.openxmlformats.org/markup-compatibility/2006">
                    <mc:Choice xmlns:v="urn:schemas-microsoft-com:vml" Requires="v">
                      <p:oleObj spid="_x0000_s13395" name="Equation" r:id="rId4" imgW="177480" imgH="228600" progId="Equation.DSMT4">
                        <p:embed/>
                      </p:oleObj>
                    </mc:Choice>
                    <mc:Fallback>
                      <p:oleObj name="Equation" r:id="rId4" imgW="177480" imgH="228600" progId="Equation.DSMT4">
                        <p:embed/>
                        <p:pic>
                          <p:nvPicPr>
                            <p:cNvPr id="0" name="对象 29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38" y="296345"/>
                              <a:ext cx="279" cy="3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5" name="对象 24"/>
                <p:cNvGraphicFramePr>
                  <a:graphicFrameLocks noChangeAspect="1"/>
                </p:cNvGraphicFramePr>
                <p:nvPr/>
              </p:nvGraphicFramePr>
              <p:xfrm>
                <a:off x="3736" y="296965"/>
                <a:ext cx="300" cy="360"/>
              </p:xfrm>
              <a:graphic>
                <a:graphicData uri="http://schemas.openxmlformats.org/presentationml/2006/ole">
                  <mc:AlternateContent xmlns:mc="http://schemas.openxmlformats.org/markup-compatibility/2006">
                    <mc:Choice xmlns:v="urn:schemas-microsoft-com:vml" Requires="v">
                      <p:oleObj spid="_x0000_s13396" name="Equation" r:id="rId6" imgW="177480" imgH="228600" progId="Equation.DSMT4">
                        <p:embed/>
                      </p:oleObj>
                    </mc:Choice>
                    <mc:Fallback>
                      <p:oleObj name="Equation" r:id="rId6" imgW="177480" imgH="228600" progId="Equation.DSMT4">
                        <p:embed/>
                        <p:pic>
                          <p:nvPicPr>
                            <p:cNvPr id="0" name="对象 29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736" y="296965"/>
                              <a:ext cx="300" cy="3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9" name="组合 314"/>
              <p:cNvGrpSpPr>
                <a:grpSpLocks/>
              </p:cNvGrpSpPr>
              <p:nvPr/>
            </p:nvGrpSpPr>
            <p:grpSpPr bwMode="auto">
              <a:xfrm>
                <a:off x="6549" y="300960"/>
                <a:ext cx="1512" cy="1790"/>
                <a:chOff x="5545" y="296181"/>
                <a:chExt cx="1512" cy="1790"/>
              </a:xfrm>
            </p:grpSpPr>
            <p:grpSp>
              <p:nvGrpSpPr>
                <p:cNvPr id="10" name="组合 2"/>
                <p:cNvGrpSpPr>
                  <a:grpSpLocks/>
                </p:cNvGrpSpPr>
                <p:nvPr/>
              </p:nvGrpSpPr>
              <p:grpSpPr bwMode="auto">
                <a:xfrm>
                  <a:off x="5545" y="296181"/>
                  <a:ext cx="1034" cy="1791"/>
                  <a:chOff x="9799" y="2606"/>
                  <a:chExt cx="1553" cy="2240"/>
                </a:xfrm>
              </p:grpSpPr>
              <p:grpSp>
                <p:nvGrpSpPr>
                  <p:cNvPr id="13" name="组合 135196"/>
                  <p:cNvGrpSpPr>
                    <a:grpSpLocks/>
                  </p:cNvGrpSpPr>
                  <p:nvPr/>
                </p:nvGrpSpPr>
                <p:grpSpPr bwMode="auto">
                  <a:xfrm flipH="1">
                    <a:off x="9799" y="3356"/>
                    <a:ext cx="155" cy="668"/>
                    <a:chOff x="2227" y="1514"/>
                    <a:chExt cx="62" cy="267"/>
                  </a:xfrm>
                </p:grpSpPr>
                <p:sp>
                  <p:nvSpPr>
                    <p:cNvPr id="19" name="任意多边形 135197"/>
                    <p:cNvSpPr>
                      <a:spLocks noChangeArrowheads="1"/>
                    </p:cNvSpPr>
                    <p:nvPr/>
                  </p:nvSpPr>
                  <p:spPr bwMode="auto">
                    <a:xfrm>
                      <a:off x="2227" y="1514"/>
                      <a:ext cx="62" cy="67"/>
                    </a:xfrm>
                    <a:custGeom>
                      <a:avLst/>
                      <a:gdLst>
                        <a:gd name="T0" fmla="*/ 2243 w 23843"/>
                        <a:gd name="T1" fmla="*/ 0 h 43200"/>
                        <a:gd name="T2" fmla="*/ 23843 w 23843"/>
                        <a:gd name="T3" fmla="*/ 21600 h 43200"/>
                        <a:gd name="T4" fmla="*/ 2243 w 23843"/>
                        <a:gd name="T5" fmla="*/ 43200 h 43200"/>
                        <a:gd name="T6" fmla="*/ -2 w 23843"/>
                        <a:gd name="T7" fmla="*/ 43085 h 43200"/>
                        <a:gd name="T8" fmla="*/ 2243 w 23843"/>
                        <a:gd name="T9" fmla="*/ 0 h 43200"/>
                        <a:gd name="T10" fmla="*/ 23843 w 23843"/>
                        <a:gd name="T11" fmla="*/ 21600 h 43200"/>
                        <a:gd name="T12" fmla="*/ 2243 w 23843"/>
                        <a:gd name="T13" fmla="*/ 43200 h 43200"/>
                        <a:gd name="T14" fmla="*/ -2 w 23843"/>
                        <a:gd name="T15" fmla="*/ 43085 h 43200"/>
                        <a:gd name="T16" fmla="*/ 2243 w 23843"/>
                        <a:gd name="T17" fmla="*/ 21600 h 43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843" h="43200" fill="none">
                          <a:moveTo>
                            <a:pt x="2243" y="0"/>
                          </a:moveTo>
                          <a:cubicBezTo>
                            <a:pt x="14172" y="0"/>
                            <a:pt x="23843" y="9671"/>
                            <a:pt x="23843" y="21600"/>
                          </a:cubicBezTo>
                          <a:cubicBezTo>
                            <a:pt x="23843" y="33529"/>
                            <a:pt x="14172" y="43200"/>
                            <a:pt x="2243" y="43200"/>
                          </a:cubicBezTo>
                          <a:cubicBezTo>
                            <a:pt x="1483" y="43200"/>
                            <a:pt x="732" y="43161"/>
                            <a:pt x="-2" y="43085"/>
                          </a:cubicBezTo>
                        </a:path>
                        <a:path w="23843" h="43200" stroke="0">
                          <a:moveTo>
                            <a:pt x="2243" y="0"/>
                          </a:moveTo>
                          <a:cubicBezTo>
                            <a:pt x="14172" y="0"/>
                            <a:pt x="23843" y="9671"/>
                            <a:pt x="23843" y="21600"/>
                          </a:cubicBezTo>
                          <a:cubicBezTo>
                            <a:pt x="23843" y="33529"/>
                            <a:pt x="14172" y="43200"/>
                            <a:pt x="2243" y="43200"/>
                          </a:cubicBezTo>
                          <a:cubicBezTo>
                            <a:pt x="1483" y="43200"/>
                            <a:pt x="732" y="43161"/>
                            <a:pt x="-2" y="43085"/>
                          </a:cubicBezTo>
                          <a:lnTo>
                            <a:pt x="2243" y="21600"/>
                          </a:lnTo>
                          <a:close/>
                        </a:path>
                      </a:pathLst>
                    </a:custGeom>
                    <a:noFill/>
                    <a:ln w="12700" cmpd="sng">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任意多边形 135198"/>
                    <p:cNvSpPr>
                      <a:spLocks noChangeArrowheads="1"/>
                    </p:cNvSpPr>
                    <p:nvPr/>
                  </p:nvSpPr>
                  <p:spPr bwMode="auto">
                    <a:xfrm>
                      <a:off x="2237" y="1647"/>
                      <a:ext cx="49" cy="66"/>
                    </a:xfrm>
                    <a:custGeom>
                      <a:avLst/>
                      <a:gdLst>
                        <a:gd name="T0" fmla="*/ 2243 w 23843"/>
                        <a:gd name="T1" fmla="*/ 0 h 43200"/>
                        <a:gd name="T2" fmla="*/ 23843 w 23843"/>
                        <a:gd name="T3" fmla="*/ 21600 h 43200"/>
                        <a:gd name="T4" fmla="*/ 2243 w 23843"/>
                        <a:gd name="T5" fmla="*/ 43200 h 43200"/>
                        <a:gd name="T6" fmla="*/ -2 w 23843"/>
                        <a:gd name="T7" fmla="*/ 43085 h 43200"/>
                        <a:gd name="T8" fmla="*/ 2243 w 23843"/>
                        <a:gd name="T9" fmla="*/ 0 h 43200"/>
                        <a:gd name="T10" fmla="*/ 23843 w 23843"/>
                        <a:gd name="T11" fmla="*/ 21600 h 43200"/>
                        <a:gd name="T12" fmla="*/ 2243 w 23843"/>
                        <a:gd name="T13" fmla="*/ 43200 h 43200"/>
                        <a:gd name="T14" fmla="*/ -2 w 23843"/>
                        <a:gd name="T15" fmla="*/ 43085 h 43200"/>
                        <a:gd name="T16" fmla="*/ 2243 w 23843"/>
                        <a:gd name="T17" fmla="*/ 21600 h 43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843" h="43200" fill="none">
                          <a:moveTo>
                            <a:pt x="2243" y="0"/>
                          </a:moveTo>
                          <a:cubicBezTo>
                            <a:pt x="14172" y="0"/>
                            <a:pt x="23843" y="9671"/>
                            <a:pt x="23843" y="21600"/>
                          </a:cubicBezTo>
                          <a:cubicBezTo>
                            <a:pt x="23843" y="33529"/>
                            <a:pt x="14172" y="43200"/>
                            <a:pt x="2243" y="43200"/>
                          </a:cubicBezTo>
                          <a:cubicBezTo>
                            <a:pt x="1483" y="43200"/>
                            <a:pt x="732" y="43161"/>
                            <a:pt x="-2" y="43085"/>
                          </a:cubicBezTo>
                        </a:path>
                        <a:path w="23843" h="43200" stroke="0">
                          <a:moveTo>
                            <a:pt x="2243" y="0"/>
                          </a:moveTo>
                          <a:cubicBezTo>
                            <a:pt x="14172" y="0"/>
                            <a:pt x="23843" y="9671"/>
                            <a:pt x="23843" y="21600"/>
                          </a:cubicBezTo>
                          <a:cubicBezTo>
                            <a:pt x="23843" y="33529"/>
                            <a:pt x="14172" y="43200"/>
                            <a:pt x="2243" y="43200"/>
                          </a:cubicBezTo>
                          <a:cubicBezTo>
                            <a:pt x="1483" y="43200"/>
                            <a:pt x="732" y="43161"/>
                            <a:pt x="-2" y="43085"/>
                          </a:cubicBezTo>
                          <a:lnTo>
                            <a:pt x="2243" y="21600"/>
                          </a:lnTo>
                          <a:close/>
                        </a:path>
                      </a:pathLst>
                    </a:custGeom>
                    <a:noFill/>
                    <a:ln w="12700" cmpd="sng">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任意多边形 135199"/>
                    <p:cNvSpPr>
                      <a:spLocks noChangeArrowheads="1"/>
                    </p:cNvSpPr>
                    <p:nvPr/>
                  </p:nvSpPr>
                  <p:spPr bwMode="auto">
                    <a:xfrm>
                      <a:off x="2240" y="1577"/>
                      <a:ext cx="49" cy="66"/>
                    </a:xfrm>
                    <a:custGeom>
                      <a:avLst/>
                      <a:gdLst>
                        <a:gd name="T0" fmla="*/ 2243 w 23843"/>
                        <a:gd name="T1" fmla="*/ 0 h 43200"/>
                        <a:gd name="T2" fmla="*/ 23843 w 23843"/>
                        <a:gd name="T3" fmla="*/ 21600 h 43200"/>
                        <a:gd name="T4" fmla="*/ 2243 w 23843"/>
                        <a:gd name="T5" fmla="*/ 43200 h 43200"/>
                        <a:gd name="T6" fmla="*/ -2 w 23843"/>
                        <a:gd name="T7" fmla="*/ 43085 h 43200"/>
                        <a:gd name="T8" fmla="*/ 2243 w 23843"/>
                        <a:gd name="T9" fmla="*/ 0 h 43200"/>
                        <a:gd name="T10" fmla="*/ 23843 w 23843"/>
                        <a:gd name="T11" fmla="*/ 21600 h 43200"/>
                        <a:gd name="T12" fmla="*/ 2243 w 23843"/>
                        <a:gd name="T13" fmla="*/ 43200 h 43200"/>
                        <a:gd name="T14" fmla="*/ -2 w 23843"/>
                        <a:gd name="T15" fmla="*/ 43085 h 43200"/>
                        <a:gd name="T16" fmla="*/ 2243 w 23843"/>
                        <a:gd name="T17" fmla="*/ 21600 h 43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843" h="43200" fill="none">
                          <a:moveTo>
                            <a:pt x="2243" y="0"/>
                          </a:moveTo>
                          <a:cubicBezTo>
                            <a:pt x="14172" y="0"/>
                            <a:pt x="23843" y="9671"/>
                            <a:pt x="23843" y="21600"/>
                          </a:cubicBezTo>
                          <a:cubicBezTo>
                            <a:pt x="23843" y="33529"/>
                            <a:pt x="14172" y="43200"/>
                            <a:pt x="2243" y="43200"/>
                          </a:cubicBezTo>
                          <a:cubicBezTo>
                            <a:pt x="1483" y="43200"/>
                            <a:pt x="732" y="43161"/>
                            <a:pt x="-2" y="43085"/>
                          </a:cubicBezTo>
                        </a:path>
                        <a:path w="23843" h="43200" stroke="0">
                          <a:moveTo>
                            <a:pt x="2243" y="0"/>
                          </a:moveTo>
                          <a:cubicBezTo>
                            <a:pt x="14172" y="0"/>
                            <a:pt x="23843" y="9671"/>
                            <a:pt x="23843" y="21600"/>
                          </a:cubicBezTo>
                          <a:cubicBezTo>
                            <a:pt x="23843" y="33529"/>
                            <a:pt x="14172" y="43200"/>
                            <a:pt x="2243" y="43200"/>
                          </a:cubicBezTo>
                          <a:cubicBezTo>
                            <a:pt x="1483" y="43200"/>
                            <a:pt x="732" y="43161"/>
                            <a:pt x="-2" y="43085"/>
                          </a:cubicBezTo>
                          <a:lnTo>
                            <a:pt x="2243" y="21600"/>
                          </a:lnTo>
                          <a:close/>
                        </a:path>
                      </a:pathLst>
                    </a:custGeom>
                    <a:noFill/>
                    <a:ln w="12700" cmpd="sng">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任意多边形 135200"/>
                    <p:cNvSpPr>
                      <a:spLocks noChangeArrowheads="1"/>
                    </p:cNvSpPr>
                    <p:nvPr/>
                  </p:nvSpPr>
                  <p:spPr bwMode="auto">
                    <a:xfrm>
                      <a:off x="2227" y="1715"/>
                      <a:ext cx="49" cy="66"/>
                    </a:xfrm>
                    <a:custGeom>
                      <a:avLst/>
                      <a:gdLst>
                        <a:gd name="T0" fmla="*/ 2243 w 23843"/>
                        <a:gd name="T1" fmla="*/ 0 h 43200"/>
                        <a:gd name="T2" fmla="*/ 23843 w 23843"/>
                        <a:gd name="T3" fmla="*/ 21600 h 43200"/>
                        <a:gd name="T4" fmla="*/ 2243 w 23843"/>
                        <a:gd name="T5" fmla="*/ 43200 h 43200"/>
                        <a:gd name="T6" fmla="*/ -2 w 23843"/>
                        <a:gd name="T7" fmla="*/ 43085 h 43200"/>
                        <a:gd name="T8" fmla="*/ 2243 w 23843"/>
                        <a:gd name="T9" fmla="*/ 0 h 43200"/>
                        <a:gd name="T10" fmla="*/ 23843 w 23843"/>
                        <a:gd name="T11" fmla="*/ 21600 h 43200"/>
                        <a:gd name="T12" fmla="*/ 2243 w 23843"/>
                        <a:gd name="T13" fmla="*/ 43200 h 43200"/>
                        <a:gd name="T14" fmla="*/ -2 w 23843"/>
                        <a:gd name="T15" fmla="*/ 43085 h 43200"/>
                        <a:gd name="T16" fmla="*/ 2243 w 23843"/>
                        <a:gd name="T17" fmla="*/ 21600 h 43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843" h="43200" fill="none">
                          <a:moveTo>
                            <a:pt x="2243" y="0"/>
                          </a:moveTo>
                          <a:cubicBezTo>
                            <a:pt x="14172" y="0"/>
                            <a:pt x="23843" y="9671"/>
                            <a:pt x="23843" y="21600"/>
                          </a:cubicBezTo>
                          <a:cubicBezTo>
                            <a:pt x="23843" y="33529"/>
                            <a:pt x="14172" y="43200"/>
                            <a:pt x="2243" y="43200"/>
                          </a:cubicBezTo>
                          <a:cubicBezTo>
                            <a:pt x="1483" y="43200"/>
                            <a:pt x="732" y="43161"/>
                            <a:pt x="-2" y="43085"/>
                          </a:cubicBezTo>
                        </a:path>
                        <a:path w="23843" h="43200" stroke="0">
                          <a:moveTo>
                            <a:pt x="2243" y="0"/>
                          </a:moveTo>
                          <a:cubicBezTo>
                            <a:pt x="14172" y="0"/>
                            <a:pt x="23843" y="9671"/>
                            <a:pt x="23843" y="21600"/>
                          </a:cubicBezTo>
                          <a:cubicBezTo>
                            <a:pt x="23843" y="33529"/>
                            <a:pt x="14172" y="43200"/>
                            <a:pt x="2243" y="43200"/>
                          </a:cubicBezTo>
                          <a:cubicBezTo>
                            <a:pt x="1483" y="43200"/>
                            <a:pt x="732" y="43161"/>
                            <a:pt x="-2" y="43085"/>
                          </a:cubicBezTo>
                          <a:lnTo>
                            <a:pt x="2243" y="21600"/>
                          </a:lnTo>
                          <a:close/>
                        </a:path>
                      </a:pathLst>
                    </a:custGeom>
                    <a:noFill/>
                    <a:ln w="12700" cmpd="sng">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4" name="组合 135201"/>
                  <p:cNvGrpSpPr>
                    <a:grpSpLocks/>
                  </p:cNvGrpSpPr>
                  <p:nvPr/>
                </p:nvGrpSpPr>
                <p:grpSpPr bwMode="auto">
                  <a:xfrm flipH="1">
                    <a:off x="9942" y="2991"/>
                    <a:ext cx="1335" cy="945"/>
                    <a:chOff x="1758" y="762"/>
                    <a:chExt cx="534" cy="366"/>
                  </a:xfrm>
                </p:grpSpPr>
                <p:cxnSp>
                  <p:nvCxnSpPr>
                    <p:cNvPr id="13341" name="直接连接符 135202"/>
                    <p:cNvCxnSpPr>
                      <a:cxnSpLocks noChangeShapeType="1"/>
                    </p:cNvCxnSpPr>
                    <p:nvPr/>
                  </p:nvCxnSpPr>
                  <p:spPr bwMode="auto">
                    <a:xfrm flipV="1">
                      <a:off x="1772" y="770"/>
                      <a:ext cx="513"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3342" name="直接连接符 135203"/>
                    <p:cNvCxnSpPr>
                      <a:cxnSpLocks noChangeShapeType="1"/>
                    </p:cNvCxnSpPr>
                    <p:nvPr/>
                  </p:nvCxnSpPr>
                  <p:spPr bwMode="auto">
                    <a:xfrm flipH="1">
                      <a:off x="1758" y="762"/>
                      <a:ext cx="0" cy="366"/>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3343" name="直接连接符 135204"/>
                    <p:cNvCxnSpPr>
                      <a:cxnSpLocks noChangeShapeType="1"/>
                    </p:cNvCxnSpPr>
                    <p:nvPr/>
                  </p:nvCxnSpPr>
                  <p:spPr bwMode="auto">
                    <a:xfrm flipH="1">
                      <a:off x="2292" y="762"/>
                      <a:ext cx="0" cy="144"/>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grpSp>
                <p:nvGrpSpPr>
                  <p:cNvPr id="15" name="组合 135205"/>
                  <p:cNvGrpSpPr>
                    <a:grpSpLocks/>
                  </p:cNvGrpSpPr>
                  <p:nvPr/>
                </p:nvGrpSpPr>
                <p:grpSpPr bwMode="auto">
                  <a:xfrm flipH="1">
                    <a:off x="9942" y="3936"/>
                    <a:ext cx="1335" cy="510"/>
                    <a:chOff x="1770" y="1140"/>
                    <a:chExt cx="534" cy="204"/>
                  </a:xfrm>
                </p:grpSpPr>
                <p:cxnSp>
                  <p:nvCxnSpPr>
                    <p:cNvPr id="13345" name="直接连接符 135206"/>
                    <p:cNvCxnSpPr>
                      <a:cxnSpLocks noChangeShapeType="1"/>
                    </p:cNvCxnSpPr>
                    <p:nvPr/>
                  </p:nvCxnSpPr>
                  <p:spPr bwMode="auto">
                    <a:xfrm>
                      <a:off x="1784" y="1335"/>
                      <a:ext cx="513"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3346" name="直接连接符 135207"/>
                    <p:cNvCxnSpPr>
                      <a:cxnSpLocks noChangeShapeType="1"/>
                    </p:cNvCxnSpPr>
                    <p:nvPr/>
                  </p:nvCxnSpPr>
                  <p:spPr bwMode="auto">
                    <a:xfrm flipH="1" flipV="1">
                      <a:off x="1770" y="1140"/>
                      <a:ext cx="0" cy="204"/>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3347" name="直接连接符 135208"/>
                    <p:cNvCxnSpPr>
                      <a:cxnSpLocks noChangeShapeType="1"/>
                    </p:cNvCxnSpPr>
                    <p:nvPr/>
                  </p:nvCxnSpPr>
                  <p:spPr bwMode="auto">
                    <a:xfrm flipH="1" flipV="1">
                      <a:off x="2304" y="1182"/>
                      <a:ext cx="0" cy="162"/>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sp>
                <p:nvSpPr>
                  <p:cNvPr id="16" name="矩形 135209"/>
                  <p:cNvSpPr>
                    <a:spLocks noChangeArrowheads="1"/>
                  </p:cNvSpPr>
                  <p:nvPr/>
                </p:nvSpPr>
                <p:spPr bwMode="auto">
                  <a:xfrm flipH="1">
                    <a:off x="11172" y="3471"/>
                    <a:ext cx="180" cy="435"/>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endParaRPr lang="zh-CN" altLang="en-US"/>
                  </a:p>
                </p:txBody>
              </p:sp>
              <p:cxnSp>
                <p:nvCxnSpPr>
                  <p:cNvPr id="13349" name="直接连接符 135210"/>
                  <p:cNvCxnSpPr>
                    <a:cxnSpLocks noChangeShapeType="1"/>
                  </p:cNvCxnSpPr>
                  <p:nvPr/>
                </p:nvCxnSpPr>
                <p:spPr bwMode="auto">
                  <a:xfrm flipH="1">
                    <a:off x="10617" y="2736"/>
                    <a:ext cx="0" cy="27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7" name="椭圆 135211"/>
                  <p:cNvSpPr>
                    <a:spLocks noChangeArrowheads="1"/>
                  </p:cNvSpPr>
                  <p:nvPr/>
                </p:nvSpPr>
                <p:spPr bwMode="auto">
                  <a:xfrm flipH="1">
                    <a:off x="10532" y="2606"/>
                    <a:ext cx="140" cy="140"/>
                  </a:xfrm>
                  <a:prstGeom prst="ellipse">
                    <a:avLst/>
                  </a:prstGeom>
                  <a:solidFill>
                    <a:srgbClr val="FFFFFF"/>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endParaRPr lang="zh-CN" altLang="en-US"/>
                  </a:p>
                </p:txBody>
              </p:sp>
              <p:cxnSp>
                <p:nvCxnSpPr>
                  <p:cNvPr id="13351" name="直接连接符 135212"/>
                  <p:cNvCxnSpPr>
                    <a:cxnSpLocks noChangeShapeType="1"/>
                  </p:cNvCxnSpPr>
                  <p:nvPr/>
                </p:nvCxnSpPr>
                <p:spPr bwMode="auto">
                  <a:xfrm flipH="1">
                    <a:off x="10632" y="4431"/>
                    <a:ext cx="0" cy="27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8" name="椭圆 135213"/>
                  <p:cNvSpPr>
                    <a:spLocks noChangeArrowheads="1"/>
                  </p:cNvSpPr>
                  <p:nvPr/>
                </p:nvSpPr>
                <p:spPr bwMode="auto">
                  <a:xfrm flipH="1">
                    <a:off x="10562" y="4706"/>
                    <a:ext cx="140" cy="140"/>
                  </a:xfrm>
                  <a:prstGeom prst="ellipse">
                    <a:avLst/>
                  </a:prstGeom>
                  <a:solidFill>
                    <a:srgbClr val="FFFFFF"/>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endParaRPr lang="zh-CN" altLang="en-US"/>
                  </a:p>
                </p:txBody>
              </p:sp>
            </p:grpSp>
            <p:graphicFrame>
              <p:nvGraphicFramePr>
                <p:cNvPr id="11" name="对象 10"/>
                <p:cNvGraphicFramePr>
                  <a:graphicFrameLocks noChangeAspect="1"/>
                </p:cNvGraphicFramePr>
                <p:nvPr/>
              </p:nvGraphicFramePr>
              <p:xfrm>
                <a:off x="5687" y="296861"/>
                <a:ext cx="300" cy="340"/>
              </p:xfrm>
              <a:graphic>
                <a:graphicData uri="http://schemas.openxmlformats.org/presentationml/2006/ole">
                  <mc:AlternateContent xmlns:mc="http://schemas.openxmlformats.org/markup-compatibility/2006">
                    <mc:Choice xmlns:v="urn:schemas-microsoft-com:vml" Requires="v">
                      <p:oleObj spid="_x0000_s13397" name="Equation" r:id="rId8" imgW="190440" imgH="228600" progId="Equation.DSMT4">
                        <p:embed/>
                      </p:oleObj>
                    </mc:Choice>
                    <mc:Fallback>
                      <p:oleObj name="Equation" r:id="rId8" imgW="190440" imgH="228600" progId="Equation.DSMT4">
                        <p:embed/>
                        <p:pic>
                          <p:nvPicPr>
                            <p:cNvPr id="0" name="对象 31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687" y="296861"/>
                              <a:ext cx="300" cy="3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2" name="对象 11"/>
                <p:cNvGraphicFramePr>
                  <a:graphicFrameLocks noChangeAspect="1"/>
                </p:cNvGraphicFramePr>
                <p:nvPr/>
              </p:nvGraphicFramePr>
              <p:xfrm>
                <a:off x="6737" y="296869"/>
                <a:ext cx="320" cy="340"/>
              </p:xfrm>
              <a:graphic>
                <a:graphicData uri="http://schemas.openxmlformats.org/presentationml/2006/ole">
                  <mc:AlternateContent xmlns:mc="http://schemas.openxmlformats.org/markup-compatibility/2006">
                    <mc:Choice xmlns:v="urn:schemas-microsoft-com:vml" Requires="v">
                      <p:oleObj spid="_x0000_s13398" name="Equation" r:id="rId10" imgW="203040" imgH="228600" progId="Equation.DSMT4">
                        <p:embed/>
                      </p:oleObj>
                    </mc:Choice>
                    <mc:Fallback>
                      <p:oleObj name="Equation" r:id="rId10" imgW="203040" imgH="228600" progId="Equation.DSMT4">
                        <p:embed/>
                        <p:pic>
                          <p:nvPicPr>
                            <p:cNvPr id="0" name="对象 31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737" y="296869"/>
                              <a:ext cx="320" cy="3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sp>
          <p:nvSpPr>
            <p:cNvPr id="48" name="内容占位符 2"/>
            <p:cNvSpPr txBox="1">
              <a:spLocks/>
            </p:cNvSpPr>
            <p:nvPr/>
          </p:nvSpPr>
          <p:spPr>
            <a:xfrm>
              <a:off x="7660381" y="3460993"/>
              <a:ext cx="2194279" cy="420386"/>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None/>
              </a:pPr>
              <a:r>
                <a:rPr lang="zh-CN" altLang="en-US" sz="2000" dirty="0" smtClean="0">
                  <a:latin typeface="宋体" panose="02010600030101010101" pitchFamily="2" charset="-122"/>
                  <a:ea typeface="宋体" panose="02010600030101010101" pitchFamily="2" charset="-122"/>
                </a:rPr>
                <a:t>（</a:t>
              </a:r>
              <a:r>
                <a:rPr lang="en-US" altLang="zh-CN" sz="2000" dirty="0">
                  <a:latin typeface="宋体" panose="02010600030101010101" pitchFamily="2" charset="-122"/>
                  <a:ea typeface="宋体" panose="02010600030101010101" pitchFamily="2" charset="-122"/>
                </a:rPr>
                <a:t>a</a:t>
              </a:r>
              <a:r>
                <a:rPr lang="zh-CN" altLang="en-US" sz="2000" dirty="0" smtClean="0">
                  <a:latin typeface="宋体" panose="02010600030101010101" pitchFamily="2" charset="-122"/>
                  <a:ea typeface="宋体" panose="02010600030101010101" pitchFamily="2" charset="-122"/>
                </a:rPr>
                <a:t>）       （</a:t>
              </a:r>
              <a:r>
                <a:rPr lang="en-US" altLang="zh-CN" sz="2000" dirty="0">
                  <a:latin typeface="宋体" panose="02010600030101010101" pitchFamily="2" charset="-122"/>
                  <a:ea typeface="宋体" panose="02010600030101010101" pitchFamily="2" charset="-122"/>
                </a:rPr>
                <a:t>b</a:t>
              </a:r>
              <a:r>
                <a:rPr lang="zh-CN" altLang="en-US" sz="2000" dirty="0" smtClean="0">
                  <a:latin typeface="宋体" panose="02010600030101010101" pitchFamily="2" charset="-122"/>
                  <a:ea typeface="宋体" panose="02010600030101010101" pitchFamily="2" charset="-122"/>
                </a:rPr>
                <a:t>）</a:t>
              </a:r>
              <a:endParaRPr lang="zh-CN" altLang="en-US" sz="2000" dirty="0">
                <a:latin typeface="宋体" panose="02010600030101010101" pitchFamily="2" charset="-122"/>
                <a:ea typeface="宋体" panose="02010600030101010101" pitchFamily="2" charset="-122"/>
              </a:endParaRPr>
            </a:p>
          </p:txBody>
        </p:sp>
      </p:grpSp>
      <p:grpSp>
        <p:nvGrpSpPr>
          <p:cNvPr id="37" name="组合 352"/>
          <p:cNvGrpSpPr>
            <a:grpSpLocks/>
          </p:cNvGrpSpPr>
          <p:nvPr/>
        </p:nvGrpSpPr>
        <p:grpSpPr bwMode="auto">
          <a:xfrm>
            <a:off x="986278" y="1955801"/>
            <a:ext cx="6120000" cy="936000"/>
            <a:chOff x="3684" y="298605"/>
            <a:chExt cx="4948" cy="721"/>
          </a:xfrm>
        </p:grpSpPr>
        <p:pic>
          <p:nvPicPr>
            <p:cNvPr id="13356" name="图片 31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684" y="298605"/>
              <a:ext cx="945" cy="7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3357" name="图片 316"/>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603" y="298652"/>
              <a:ext cx="735" cy="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3358" name="图片 31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302" y="298641"/>
              <a:ext cx="3330" cy="6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grpSp>
        <p:nvGrpSpPr>
          <p:cNvPr id="38" name="组合 353"/>
          <p:cNvGrpSpPr>
            <a:grpSpLocks noChangeAspect="1"/>
          </p:cNvGrpSpPr>
          <p:nvPr/>
        </p:nvGrpSpPr>
        <p:grpSpPr bwMode="auto">
          <a:xfrm>
            <a:off x="986277" y="3317614"/>
            <a:ext cx="6624000" cy="648000"/>
            <a:chOff x="3725" y="299714"/>
            <a:chExt cx="4154" cy="374"/>
          </a:xfrm>
        </p:grpSpPr>
        <p:pic>
          <p:nvPicPr>
            <p:cNvPr id="13360" name="图片 318"/>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725" y="299714"/>
              <a:ext cx="1545" cy="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3361" name="图片 319"/>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225" y="299719"/>
              <a:ext cx="2655" cy="3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pic>
        <p:nvPicPr>
          <p:cNvPr id="13362" name="图片 320"/>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986277" y="4262134"/>
            <a:ext cx="6582400" cy="1224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8" name="内容占位符 2"/>
          <p:cNvSpPr txBox="1">
            <a:spLocks/>
          </p:cNvSpPr>
          <p:nvPr/>
        </p:nvSpPr>
        <p:spPr>
          <a:xfrm>
            <a:off x="7554007" y="4502912"/>
            <a:ext cx="2103149" cy="795753"/>
          </a:xfrm>
          <a:prstGeom prst="rect">
            <a:avLst/>
          </a:prstGeom>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None/>
            </a:pPr>
            <a:r>
              <a:rPr lang="en-US" altLang="zh-CN" sz="3200" dirty="0">
                <a:latin typeface="宋体" panose="02010600030101010101" pitchFamily="2" charset="-122"/>
                <a:ea typeface="宋体" panose="02010600030101010101" pitchFamily="2" charset="-122"/>
              </a:rPr>
              <a:t>=102.5nH</a:t>
            </a:r>
            <a:endParaRPr lang="zh-CN" altLang="en-US" sz="320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18127614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591604" y="456710"/>
            <a:ext cx="1700836" cy="663752"/>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just"/>
            <a:r>
              <a:rPr lang="zh-CN" altLang="en-US" sz="2800" dirty="0"/>
              <a:t> </a:t>
            </a:r>
            <a:r>
              <a:rPr lang="en-US" altLang="zh-CN" sz="2800" dirty="0" smtClean="0"/>
              <a:t>L</a:t>
            </a:r>
            <a:r>
              <a:rPr lang="zh-CN" altLang="en-US" sz="2800" dirty="0" smtClean="0"/>
              <a:t>型</a:t>
            </a:r>
            <a:r>
              <a:rPr lang="zh-CN" altLang="en-US" sz="2800" dirty="0"/>
              <a:t>网络</a:t>
            </a:r>
            <a:endParaRPr lang="zh-CN" altLang="en-US" sz="2800" dirty="0"/>
          </a:p>
        </p:txBody>
      </p:sp>
      <mc:AlternateContent xmlns:mc="http://schemas.openxmlformats.org/markup-compatibility/2006">
        <mc:Choice xmlns:a14="http://schemas.microsoft.com/office/drawing/2010/main" Requires="a14">
          <p:sp>
            <p:nvSpPr>
              <p:cNvPr id="5" name="内容占位符 2"/>
              <p:cNvSpPr txBox="1">
                <a:spLocks/>
              </p:cNvSpPr>
              <p:nvPr/>
            </p:nvSpPr>
            <p:spPr>
              <a:xfrm>
                <a:off x="591604" y="1120462"/>
                <a:ext cx="9336438" cy="3845433"/>
              </a:xfrm>
              <a:prstGeom prst="rect">
                <a:avLst/>
              </a:prstGeom>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None/>
                </a:pPr>
                <a:r>
                  <a:rPr lang="en-US" altLang="zh-CN" sz="2400" dirty="0" smtClean="0">
                    <a:latin typeface="宋体" panose="02010600030101010101" pitchFamily="2" charset="-122"/>
                    <a:ea typeface="宋体" panose="02010600030101010101" pitchFamily="2" charset="-122"/>
                  </a:rPr>
                  <a:t>    L</a:t>
                </a:r>
                <a:r>
                  <a:rPr lang="zh-CN" altLang="en-US" sz="2400" dirty="0" smtClean="0">
                    <a:latin typeface="宋体" panose="02010600030101010101" pitchFamily="2" charset="-122"/>
                    <a:ea typeface="宋体" panose="02010600030101010101" pitchFamily="2" charset="-122"/>
                  </a:rPr>
                  <a:t>型</a:t>
                </a:r>
                <a:r>
                  <a:rPr lang="zh-CN" altLang="en-US" sz="2400" dirty="0">
                    <a:latin typeface="宋体" panose="02010600030101010101" pitchFamily="2" charset="-122"/>
                    <a:ea typeface="宋体" panose="02010600030101010101" pitchFamily="2" charset="-122"/>
                  </a:rPr>
                  <a:t>网络是指两个异性电抗支路连接成</a:t>
                </a:r>
                <a:r>
                  <a:rPr lang="zh-CN" altLang="en-US" sz="2400" dirty="0" smtClean="0">
                    <a:latin typeface="宋体" panose="02010600030101010101" pitchFamily="2" charset="-122"/>
                    <a:ea typeface="宋体" panose="02010600030101010101" pitchFamily="2" charset="-122"/>
                  </a:rPr>
                  <a:t>“</a:t>
                </a:r>
                <a:r>
                  <a:rPr lang="en-US" altLang="zh-CN" sz="2400" dirty="0" smtClean="0">
                    <a:latin typeface="宋体" panose="02010600030101010101" pitchFamily="2" charset="-122"/>
                    <a:ea typeface="宋体" panose="02010600030101010101" pitchFamily="2" charset="-122"/>
                  </a:rPr>
                  <a:t>L</a:t>
                </a:r>
                <a:r>
                  <a:rPr lang="zh-CN" altLang="en-US" sz="2400" dirty="0" smtClean="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形结构的匹配网络，它是最简单的阻抗变换电路。</a:t>
                </a:r>
              </a:p>
              <a:p>
                <a:pPr marL="0" indent="0">
                  <a:buNone/>
                </a:pPr>
                <a:r>
                  <a:rPr lang="zh-CN" altLang="en-US" sz="2400" dirty="0" smtClean="0">
                    <a:latin typeface="宋体" panose="02010600030101010101" pitchFamily="2" charset="-122"/>
                    <a:ea typeface="宋体" panose="02010600030101010101" pitchFamily="2" charset="-122"/>
                  </a:rPr>
                  <a:t>    图（</a:t>
                </a:r>
                <a:r>
                  <a:rPr lang="en-US" altLang="zh-CN" sz="2400" dirty="0">
                    <a:latin typeface="宋体" panose="02010600030101010101" pitchFamily="2" charset="-122"/>
                    <a:ea typeface="宋体" panose="02010600030101010101" pitchFamily="2" charset="-122"/>
                  </a:rPr>
                  <a:t>a</a:t>
                </a:r>
                <a:r>
                  <a:rPr lang="zh-CN" altLang="en-US" sz="2400" dirty="0">
                    <a:latin typeface="宋体" panose="02010600030101010101" pitchFamily="2" charset="-122"/>
                    <a:ea typeface="宋体" panose="02010600030101010101" pitchFamily="2" charset="-122"/>
                  </a:rPr>
                  <a:t>）所示的电路为低阻变高阻滤波匹配网络，</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zh-CN" altLang="en-US" sz="2400" i="1">
                            <a:latin typeface="Cambria Math" panose="02040503050406030204" pitchFamily="18" charset="0"/>
                          </a:rPr>
                          <m:t>𝐿</m:t>
                        </m:r>
                      </m:sub>
                    </m:sSub>
                  </m:oMath>
                </a14:m>
                <a:r>
                  <a:rPr lang="zh-CN" altLang="en-US" sz="2400" dirty="0">
                    <a:latin typeface="宋体" panose="02010600030101010101" pitchFamily="2" charset="-122"/>
                    <a:ea typeface="宋体" panose="02010600030101010101" pitchFamily="2" charset="-122"/>
                  </a:rPr>
                  <a:t>为外接实际负载电阻，它与电感支路串联，可减小高次谐波的输出，对提高滤波性能有利。将它的</a:t>
                </a:r>
                <a14:m>
                  <m:oMath xmlns:m="http://schemas.openxmlformats.org/officeDocument/2006/math">
                    <m:r>
                      <a:rPr lang="en-US" altLang="zh-CN" sz="2400" b="0" i="1" smtClean="0">
                        <a:latin typeface="Cambria Math" panose="02040503050406030204" pitchFamily="18" charset="0"/>
                      </a:rPr>
                      <m:t>𝐿</m:t>
                    </m:r>
                  </m:oMath>
                </a14:m>
                <a:r>
                  <a:rPr lang="zh-CN" altLang="en-US" sz="2400" dirty="0">
                    <a:latin typeface="宋体" panose="02010600030101010101" pitchFamily="2" charset="-122"/>
                    <a:ea typeface="宋体" panose="02010600030101010101" pitchFamily="2" charset="-122"/>
                  </a:rPr>
                  <a:t>和</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zh-CN" altLang="en-US" sz="2400" i="1">
                            <a:latin typeface="Cambria Math" panose="02040503050406030204" pitchFamily="18" charset="0"/>
                          </a:rPr>
                          <m:t>𝐿</m:t>
                        </m:r>
                      </m:sub>
                    </m:sSub>
                  </m:oMath>
                </a14:m>
                <a:r>
                  <a:rPr lang="zh-CN" altLang="en-US" sz="2400" dirty="0">
                    <a:latin typeface="宋体" panose="02010600030101010101" pitchFamily="2" charset="-122"/>
                    <a:ea typeface="宋体" panose="02010600030101010101" pitchFamily="2" charset="-122"/>
                  </a:rPr>
                  <a:t>的串联支路转化为并联电路来等效，如</a:t>
                </a:r>
                <a:r>
                  <a:rPr lang="zh-CN" altLang="en-US" sz="2400" dirty="0" smtClean="0">
                    <a:latin typeface="宋体" panose="02010600030101010101" pitchFamily="2" charset="-122"/>
                    <a:ea typeface="宋体" panose="02010600030101010101" pitchFamily="2" charset="-122"/>
                  </a:rPr>
                  <a:t>图（</a:t>
                </a:r>
                <a:r>
                  <a:rPr lang="en-US" altLang="zh-CN" sz="2400" dirty="0">
                    <a:latin typeface="宋体" panose="02010600030101010101" pitchFamily="2" charset="-122"/>
                    <a:ea typeface="宋体" panose="02010600030101010101" pitchFamily="2" charset="-122"/>
                  </a:rPr>
                  <a:t>b</a:t>
                </a:r>
                <a:r>
                  <a:rPr lang="zh-CN" altLang="en-US" sz="2400" dirty="0">
                    <a:latin typeface="宋体" panose="02010600030101010101" pitchFamily="2" charset="-122"/>
                    <a:ea typeface="宋体" panose="02010600030101010101" pitchFamily="2" charset="-122"/>
                  </a:rPr>
                  <a:t>）所示</a:t>
                </a:r>
                <a:r>
                  <a:rPr lang="zh-CN" altLang="en-US"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pPr marL="0" indent="0">
                  <a:buNone/>
                </a:pPr>
                <a:r>
                  <a:rPr lang="zh-CN" altLang="en-US" sz="2400" dirty="0" smtClean="0">
                    <a:latin typeface="宋体" panose="02010600030101010101" pitchFamily="2" charset="-122"/>
                    <a:ea typeface="宋体" panose="02010600030101010101" pitchFamily="2" charset="-122"/>
                  </a:rPr>
                  <a:t>    为</a:t>
                </a:r>
                <a:r>
                  <a:rPr lang="zh-CN" altLang="en-US" sz="2400" dirty="0">
                    <a:latin typeface="宋体" panose="02010600030101010101" pitchFamily="2" charset="-122"/>
                    <a:ea typeface="宋体" panose="02010600030101010101" pitchFamily="2" charset="-122"/>
                  </a:rPr>
                  <a:t>实现阻抗匹配，在已知</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en-US" altLang="zh-CN" sz="2400" b="0" i="1" smtClean="0">
                            <a:latin typeface="Cambria Math" panose="02040503050406030204" pitchFamily="18" charset="0"/>
                          </a:rPr>
                          <m:t>𝑒</m:t>
                        </m:r>
                      </m:sub>
                    </m:sSub>
                  </m:oMath>
                </a14:m>
                <a:r>
                  <a:rPr lang="zh-CN" altLang="en-US" sz="2400" dirty="0">
                    <a:latin typeface="宋体" panose="02010600030101010101" pitchFamily="2" charset="-122"/>
                    <a:ea typeface="宋体" panose="02010600030101010101" pitchFamily="2" charset="-122"/>
                  </a:rPr>
                  <a:t>、</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zh-CN" altLang="en-US" sz="2400" i="1">
                            <a:latin typeface="Cambria Math" panose="02040503050406030204" pitchFamily="18" charset="0"/>
                          </a:rPr>
                          <m:t>𝐿</m:t>
                        </m:r>
                      </m:sub>
                    </m:sSub>
                  </m:oMath>
                </a14:m>
                <a:r>
                  <a:rPr lang="zh-CN" altLang="en-US" sz="2400" dirty="0">
                    <a:latin typeface="宋体" panose="02010600030101010101" pitchFamily="2" charset="-122"/>
                    <a:ea typeface="宋体" panose="02010600030101010101" pitchFamily="2" charset="-122"/>
                  </a:rPr>
                  <a:t>的情况下，即可求出回路的品质因数 </a:t>
                </a:r>
              </a:p>
            </p:txBody>
          </p:sp>
        </mc:Choice>
        <mc:Fallback>
          <p:sp>
            <p:nvSpPr>
              <p:cNvPr id="5" name="内容占位符 2"/>
              <p:cNvSpPr txBox="1">
                <a:spLocks noRot="1" noChangeAspect="1" noMove="1" noResize="1" noEditPoints="1" noAdjustHandles="1" noChangeArrowheads="1" noChangeShapeType="1" noTextEdit="1"/>
              </p:cNvSpPr>
              <p:nvPr/>
            </p:nvSpPr>
            <p:spPr>
              <a:xfrm>
                <a:off x="591604" y="1120462"/>
                <a:ext cx="9336438" cy="3845433"/>
              </a:xfrm>
              <a:prstGeom prst="rect">
                <a:avLst/>
              </a:prstGeom>
              <a:blipFill rotWithShape="0">
                <a:blip r:embed="rId2"/>
                <a:stretch>
                  <a:fillRect l="-979" t="-1268" r="-914"/>
                </a:stretch>
              </a:blipFill>
            </p:spPr>
            <p:txBody>
              <a:bodyPr/>
              <a:lstStyle/>
              <a:p>
                <a:r>
                  <a:rPr lang="zh-CN" altLang="en-US">
                    <a:noFill/>
                  </a:rPr>
                  <a:t> </a:t>
                </a:r>
              </a:p>
            </p:txBody>
          </p:sp>
        </mc:Fallback>
      </mc:AlternateContent>
      <p:pic>
        <p:nvPicPr>
          <p:cNvPr id="14338" name="图片 72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62531" y="4299554"/>
            <a:ext cx="1717891" cy="966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9" name="图片 148" descr="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96604" y="4299554"/>
            <a:ext cx="5795269" cy="21385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231325705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4" name="内容占位符 2"/>
              <p:cNvSpPr txBox="1">
                <a:spLocks/>
              </p:cNvSpPr>
              <p:nvPr/>
            </p:nvSpPr>
            <p:spPr>
              <a:xfrm>
                <a:off x="219486" y="613243"/>
                <a:ext cx="10035861" cy="1609452"/>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None/>
                </a:pPr>
                <a:r>
                  <a:rPr lang="zh-CN" altLang="en-US" sz="2400" dirty="0" smtClean="0">
                    <a:latin typeface="宋体" panose="02010600030101010101" pitchFamily="2" charset="-122"/>
                    <a:ea typeface="宋体" panose="02010600030101010101" pitchFamily="2" charset="-122"/>
                  </a:rPr>
                  <a:t>例 已知</a:t>
                </a:r>
                <a:r>
                  <a:rPr lang="zh-CN" altLang="en-US" sz="2400" dirty="0">
                    <a:latin typeface="宋体" panose="02010600030101010101" pitchFamily="2" charset="-122"/>
                    <a:ea typeface="宋体" panose="02010600030101010101" pitchFamily="2" charset="-122"/>
                  </a:rPr>
                  <a:t>某谐振功放的</a:t>
                </a:r>
                <a14:m>
                  <m:oMath xmlns:m="http://schemas.openxmlformats.org/officeDocument/2006/math">
                    <m:r>
                      <a:rPr lang="en-US" altLang="zh-CN" sz="2400" b="0" i="1" smtClean="0">
                        <a:latin typeface="Cambria Math" panose="02040503050406030204" pitchFamily="18" charset="0"/>
                      </a:rPr>
                      <m:t>𝑓</m:t>
                    </m:r>
                  </m:oMath>
                </a14:m>
                <a:r>
                  <a:rPr lang="en-US" altLang="zh-CN" sz="2400" dirty="0">
                    <a:latin typeface="宋体" panose="02010600030101010101" pitchFamily="2" charset="-122"/>
                    <a:ea typeface="宋体" panose="02010600030101010101" pitchFamily="2" charset="-122"/>
                  </a:rPr>
                  <a:t>=50 MHz</a:t>
                </a:r>
                <a:r>
                  <a:rPr lang="zh-CN" altLang="en-US" sz="2400" dirty="0">
                    <a:latin typeface="宋体" panose="02010600030101010101" pitchFamily="2" charset="-122"/>
                    <a:ea typeface="宋体" panose="02010600030101010101" pitchFamily="2" charset="-122"/>
                  </a:rPr>
                  <a:t>，实际负载电阻</a:t>
                </a:r>
                <a14:m>
                  <m:oMath xmlns:m="http://schemas.openxmlformats.org/officeDocument/2006/math">
                    <m:sSub>
                      <m:sSubPr>
                        <m:ctrlPr>
                          <a:rPr lang="zh-CN" altLang="en-US" sz="2400" i="1">
                            <a:latin typeface="Cambria Math" panose="02040503050406030204" pitchFamily="18" charset="0"/>
                          </a:rPr>
                        </m:ctrlPr>
                      </m:sSubPr>
                      <m:e>
                        <m:r>
                          <a:rPr lang="en-US" altLang="zh-CN" sz="2400" i="1">
                            <a:latin typeface="Cambria Math" panose="02040503050406030204" pitchFamily="18" charset="0"/>
                          </a:rPr>
                          <m:t>𝑅</m:t>
                        </m:r>
                      </m:e>
                      <m:sub>
                        <m:r>
                          <a:rPr lang="en-US" altLang="zh-CN" sz="2400" i="1">
                            <a:latin typeface="Cambria Math" panose="02040503050406030204" pitchFamily="18" charset="0"/>
                          </a:rPr>
                          <m:t>𝐿</m:t>
                        </m:r>
                      </m:sub>
                    </m:sSub>
                  </m:oMath>
                </a14:m>
                <a:r>
                  <a:rPr lang="en-US" altLang="zh-CN" sz="2400" dirty="0">
                    <a:latin typeface="宋体" panose="02010600030101010101" pitchFamily="2" charset="-122"/>
                    <a:ea typeface="宋体" panose="02010600030101010101" pitchFamily="2" charset="-122"/>
                  </a:rPr>
                  <a:t>=10</a:t>
                </a:r>
                <a14:m>
                  <m:oMath xmlns:m="http://schemas.openxmlformats.org/officeDocument/2006/math">
                    <m:r>
                      <a:rPr lang="zh-CN" altLang="en-US" sz="2400" i="1">
                        <a:latin typeface="Cambria Math" panose="02040503050406030204" pitchFamily="18" charset="0"/>
                      </a:rPr>
                      <m:t>𝛺</m:t>
                    </m:r>
                  </m:oMath>
                </a14:m>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放大器</a:t>
                </a:r>
                <a:r>
                  <a:rPr lang="zh-CN" altLang="en-US" sz="2400" dirty="0" smtClean="0">
                    <a:latin typeface="宋体" panose="02010600030101010101" pitchFamily="2" charset="-122"/>
                    <a:ea typeface="宋体" panose="02010600030101010101" pitchFamily="2" charset="-122"/>
                  </a:rPr>
                  <a:t>处于临</a:t>
                </a:r>
                <a:endParaRPr lang="en-US" altLang="zh-CN" sz="2400" dirty="0" smtClean="0">
                  <a:latin typeface="宋体" panose="02010600030101010101" pitchFamily="2" charset="-122"/>
                  <a:ea typeface="宋体" panose="02010600030101010101" pitchFamily="2" charset="-122"/>
                </a:endParaRPr>
              </a:p>
              <a:p>
                <a:pPr marL="0" indent="0">
                  <a:buNone/>
                </a:pPr>
                <a:r>
                  <a:rPr lang="en-US" altLang="zh-CN" sz="2400" dirty="0">
                    <a:latin typeface="宋体" panose="02010600030101010101" pitchFamily="2" charset="-122"/>
                    <a:ea typeface="宋体" panose="02010600030101010101" pitchFamily="2" charset="-122"/>
                  </a:rPr>
                  <a:t> </a:t>
                </a:r>
                <a:r>
                  <a:rPr lang="en-US" altLang="zh-CN" sz="2400" dirty="0" smtClean="0">
                    <a:latin typeface="宋体" panose="02010600030101010101" pitchFamily="2" charset="-122"/>
                    <a:ea typeface="宋体" panose="02010600030101010101" pitchFamily="2" charset="-122"/>
                  </a:rPr>
                  <a:t>  </a:t>
                </a:r>
                <a:r>
                  <a:rPr lang="zh-CN" altLang="en-US" sz="2400" dirty="0" smtClean="0">
                    <a:latin typeface="宋体" panose="02010600030101010101" pitchFamily="2" charset="-122"/>
                    <a:ea typeface="宋体" panose="02010600030101010101" pitchFamily="2" charset="-122"/>
                  </a:rPr>
                  <a:t>界工作状态</a:t>
                </a:r>
                <a:r>
                  <a:rPr lang="zh-CN" altLang="en-US" sz="2400" dirty="0">
                    <a:latin typeface="宋体" panose="02010600030101010101" pitchFamily="2" charset="-122"/>
                    <a:ea typeface="宋体" panose="02010600030101010101" pitchFamily="2" charset="-122"/>
                  </a:rPr>
                  <a:t>，所要求的匹配负载为</a:t>
                </a:r>
                <a14:m>
                  <m:oMath xmlns:m="http://schemas.openxmlformats.org/officeDocument/2006/math">
                    <m:sSub>
                      <m:sSubPr>
                        <m:ctrlPr>
                          <a:rPr lang="zh-CN" altLang="en-US" sz="2400" i="1">
                            <a:latin typeface="Cambria Math" panose="02040503050406030204" pitchFamily="18" charset="0"/>
                          </a:rPr>
                        </m:ctrlPr>
                      </m:sSubPr>
                      <m:e>
                        <m:r>
                          <a:rPr lang="en-US" altLang="zh-CN" sz="2400" i="1">
                            <a:latin typeface="Cambria Math" panose="02040503050406030204" pitchFamily="18" charset="0"/>
                          </a:rPr>
                          <m:t>𝑅</m:t>
                        </m:r>
                      </m:e>
                      <m:sub>
                        <m:r>
                          <a:rPr lang="en-US" altLang="zh-CN" sz="2400" b="0" i="1" smtClean="0">
                            <a:latin typeface="Cambria Math" panose="02040503050406030204" pitchFamily="18" charset="0"/>
                          </a:rPr>
                          <m:t>𝑒</m:t>
                        </m:r>
                      </m:sub>
                    </m:sSub>
                  </m:oMath>
                </a14:m>
                <a:r>
                  <a:rPr lang="en-US" altLang="zh-CN" sz="2400" dirty="0">
                    <a:latin typeface="宋体" panose="02010600030101010101" pitchFamily="2" charset="-122"/>
                    <a:ea typeface="宋体" panose="02010600030101010101" pitchFamily="2" charset="-122"/>
                  </a:rPr>
                  <a:t>=200</a:t>
                </a:r>
                <a14:m>
                  <m:oMath xmlns:m="http://schemas.openxmlformats.org/officeDocument/2006/math">
                    <m:r>
                      <a:rPr lang="zh-CN" altLang="en-US" sz="2400" i="1">
                        <a:latin typeface="Cambria Math" panose="02040503050406030204" pitchFamily="18" charset="0"/>
                      </a:rPr>
                      <m:t>𝛺</m:t>
                    </m:r>
                  </m:oMath>
                </a14:m>
                <a:r>
                  <a:rPr lang="zh-CN" altLang="en-US" sz="2400" dirty="0">
                    <a:latin typeface="宋体" panose="02010600030101010101" pitchFamily="2" charset="-122"/>
                    <a:ea typeface="宋体" panose="02010600030101010101" pitchFamily="2" charset="-122"/>
                  </a:rPr>
                  <a:t>，试确定图</a:t>
                </a:r>
                <a:r>
                  <a:rPr lang="en-US" altLang="zh-CN" sz="2400" dirty="0">
                    <a:latin typeface="宋体" panose="02010600030101010101" pitchFamily="2" charset="-122"/>
                    <a:ea typeface="宋体" panose="02010600030101010101" pitchFamily="2" charset="-122"/>
                  </a:rPr>
                  <a:t>4.3.6</a:t>
                </a:r>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a</a:t>
                </a:r>
                <a:r>
                  <a:rPr lang="zh-CN" altLang="en-US"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pPr marL="0" indent="0">
                  <a:buNone/>
                </a:pPr>
                <a:r>
                  <a:rPr lang="zh-CN" altLang="en-US" sz="2400" dirty="0" smtClean="0">
                    <a:latin typeface="宋体" panose="02010600030101010101" pitchFamily="2" charset="-122"/>
                    <a:ea typeface="宋体" panose="02010600030101010101" pitchFamily="2" charset="-122"/>
                  </a:rPr>
                  <a:t>   所示</a:t>
                </a:r>
                <a14:m>
                  <m:oMath xmlns:m="http://schemas.openxmlformats.org/officeDocument/2006/math">
                    <m:r>
                      <a:rPr lang="en-US" altLang="zh-CN" sz="2400" b="0" i="1" smtClean="0">
                        <a:latin typeface="Cambria Math" panose="02040503050406030204" pitchFamily="18" charset="0"/>
                      </a:rPr>
                      <m:t>𝐿</m:t>
                    </m:r>
                  </m:oMath>
                </a14:m>
                <a:r>
                  <a:rPr lang="zh-CN" altLang="en-US" sz="2400" dirty="0">
                    <a:latin typeface="宋体" panose="02010600030101010101" pitchFamily="2" charset="-122"/>
                    <a:ea typeface="宋体" panose="02010600030101010101" pitchFamily="2" charset="-122"/>
                  </a:rPr>
                  <a:t>形滤波匹配网络的参数。</a:t>
                </a:r>
                <a:endParaRPr lang="zh-CN" altLang="en-US" sz="2400" dirty="0">
                  <a:latin typeface="宋体" panose="02010600030101010101" pitchFamily="2" charset="-122"/>
                  <a:ea typeface="宋体" panose="02010600030101010101" pitchFamily="2" charset="-122"/>
                </a:endParaRPr>
              </a:p>
            </p:txBody>
          </p:sp>
        </mc:Choice>
        <mc:Fallback>
          <p:sp>
            <p:nvSpPr>
              <p:cNvPr id="4" name="内容占位符 2"/>
              <p:cNvSpPr txBox="1">
                <a:spLocks noRot="1" noChangeAspect="1" noMove="1" noResize="1" noEditPoints="1" noAdjustHandles="1" noChangeArrowheads="1" noChangeShapeType="1" noTextEdit="1"/>
              </p:cNvSpPr>
              <p:nvPr/>
            </p:nvSpPr>
            <p:spPr>
              <a:xfrm>
                <a:off x="219486" y="613243"/>
                <a:ext cx="10035861" cy="1609452"/>
              </a:xfrm>
              <a:prstGeom prst="rect">
                <a:avLst/>
              </a:prstGeom>
              <a:blipFill rotWithShape="0">
                <a:blip r:embed="rId2"/>
                <a:stretch>
                  <a:fillRect l="-911" t="-4167"/>
                </a:stretch>
              </a:blipFill>
            </p:spPr>
            <p:txBody>
              <a:bodyPr/>
              <a:lstStyle/>
              <a:p>
                <a:r>
                  <a:rPr lang="zh-CN" altLang="en-US">
                    <a:noFill/>
                  </a:rPr>
                  <a:t> </a:t>
                </a:r>
              </a:p>
            </p:txBody>
          </p:sp>
        </mc:Fallback>
      </mc:AlternateContent>
      <p:pic>
        <p:nvPicPr>
          <p:cNvPr id="15362" name="图片 35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0517" y="2325932"/>
            <a:ext cx="4496899" cy="613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nvGrpSpPr>
          <p:cNvPr id="5" name="组合 360"/>
          <p:cNvGrpSpPr>
            <a:grpSpLocks/>
          </p:cNvGrpSpPr>
          <p:nvPr/>
        </p:nvGrpSpPr>
        <p:grpSpPr bwMode="auto">
          <a:xfrm>
            <a:off x="740516" y="3042382"/>
            <a:ext cx="4496899" cy="879914"/>
            <a:chOff x="2837" y="318039"/>
            <a:chExt cx="2971" cy="625"/>
          </a:xfrm>
        </p:grpSpPr>
        <p:pic>
          <p:nvPicPr>
            <p:cNvPr id="15364" name="图片 35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37" y="318039"/>
              <a:ext cx="990" cy="6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5365" name="图片 35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84" y="318050"/>
              <a:ext cx="2025" cy="6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pic>
        <p:nvPicPr>
          <p:cNvPr id="15366" name="图片 35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40516" y="4042426"/>
            <a:ext cx="6363669" cy="6238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5367" name="图片 35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40516" y="4800524"/>
            <a:ext cx="2273214" cy="6042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1" name="内容占位符 2"/>
          <p:cNvSpPr txBox="1">
            <a:spLocks/>
          </p:cNvSpPr>
          <p:nvPr/>
        </p:nvSpPr>
        <p:spPr>
          <a:xfrm>
            <a:off x="5120296" y="3179568"/>
            <a:ext cx="2103149" cy="795753"/>
          </a:xfrm>
          <a:prstGeom prst="rect">
            <a:avLst/>
          </a:prstGeom>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None/>
            </a:pPr>
            <a:r>
              <a:rPr lang="en-US" altLang="zh-CN" sz="3200" dirty="0" smtClean="0">
                <a:latin typeface="宋体" panose="02010600030101010101" pitchFamily="2" charset="-122"/>
                <a:ea typeface="宋体" panose="02010600030101010101" pitchFamily="2" charset="-122"/>
              </a:rPr>
              <a:t>=139nH</a:t>
            </a:r>
            <a:endParaRPr lang="zh-CN" altLang="en-US" sz="3200" dirty="0">
              <a:latin typeface="宋体" panose="02010600030101010101" pitchFamily="2" charset="-122"/>
              <a:ea typeface="宋体" panose="02010600030101010101" pitchFamily="2" charset="-122"/>
            </a:endParaRPr>
          </a:p>
        </p:txBody>
      </p:sp>
      <p:sp>
        <p:nvSpPr>
          <p:cNvPr id="12" name="内容占位符 2"/>
          <p:cNvSpPr txBox="1">
            <a:spLocks/>
          </p:cNvSpPr>
          <p:nvPr/>
        </p:nvSpPr>
        <p:spPr>
          <a:xfrm>
            <a:off x="6949097" y="4004771"/>
            <a:ext cx="2103149" cy="795753"/>
          </a:xfrm>
          <a:prstGeom prst="rect">
            <a:avLst/>
          </a:prstGeom>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None/>
            </a:pPr>
            <a:r>
              <a:rPr lang="en-US" altLang="zh-CN" sz="3200" dirty="0" smtClean="0">
                <a:latin typeface="宋体" panose="02010600030101010101" pitchFamily="2" charset="-122"/>
                <a:ea typeface="宋体" panose="02010600030101010101" pitchFamily="2" charset="-122"/>
              </a:rPr>
              <a:t>=146nH</a:t>
            </a:r>
            <a:endParaRPr lang="zh-CN" altLang="en-US" sz="3200" dirty="0">
              <a:latin typeface="宋体" panose="02010600030101010101" pitchFamily="2" charset="-122"/>
              <a:ea typeface="宋体" panose="02010600030101010101" pitchFamily="2" charset="-122"/>
            </a:endParaRPr>
          </a:p>
        </p:txBody>
      </p:sp>
      <p:sp>
        <p:nvSpPr>
          <p:cNvPr id="13" name="内容占位符 2"/>
          <p:cNvSpPr txBox="1">
            <a:spLocks/>
          </p:cNvSpPr>
          <p:nvPr/>
        </p:nvSpPr>
        <p:spPr>
          <a:xfrm>
            <a:off x="2878264" y="4856796"/>
            <a:ext cx="2103149" cy="795753"/>
          </a:xfrm>
          <a:prstGeom prst="rect">
            <a:avLst/>
          </a:prstGeom>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None/>
            </a:pPr>
            <a:r>
              <a:rPr lang="en-US" altLang="zh-CN" sz="3200" dirty="0" smtClean="0">
                <a:latin typeface="宋体" panose="02010600030101010101" pitchFamily="2" charset="-122"/>
                <a:ea typeface="宋体" panose="02010600030101010101" pitchFamily="2" charset="-122"/>
              </a:rPr>
              <a:t>=69pF</a:t>
            </a:r>
            <a:endParaRPr lang="zh-CN" altLang="en-US" sz="320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283826097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7" name="图片 139324" descr="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6143" y="4467462"/>
            <a:ext cx="5082392" cy="20666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mc:AlternateContent xmlns:mc="http://schemas.openxmlformats.org/markup-compatibility/2006">
        <mc:Choice xmlns:a14="http://schemas.microsoft.com/office/drawing/2010/main" Requires="a14">
          <p:sp>
            <p:nvSpPr>
              <p:cNvPr id="6" name="内容占位符 2"/>
              <p:cNvSpPr txBox="1">
                <a:spLocks/>
              </p:cNvSpPr>
              <p:nvPr/>
            </p:nvSpPr>
            <p:spPr>
              <a:xfrm>
                <a:off x="389120" y="798490"/>
                <a:ext cx="9336438" cy="3845433"/>
              </a:xfrm>
              <a:prstGeom prst="rect">
                <a:avLst/>
              </a:prstGeom>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None/>
                </a:pPr>
                <a:r>
                  <a:rPr lang="zh-CN" altLang="en-US" sz="2400" dirty="0" smtClean="0">
                    <a:latin typeface="宋体" panose="02010600030101010101" pitchFamily="2" charset="-122"/>
                    <a:ea typeface="宋体" panose="02010600030101010101" pitchFamily="2" charset="-122"/>
                  </a:rPr>
                  <a:t>    如果外接负载电阻</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zh-CN" altLang="en-US" sz="2400" i="1">
                            <a:latin typeface="Cambria Math" panose="02040503050406030204" pitchFamily="18" charset="0"/>
                          </a:rPr>
                          <m:t>𝐿</m:t>
                        </m:r>
                      </m:sub>
                    </m:sSub>
                  </m:oMath>
                </a14:m>
                <a:r>
                  <a:rPr lang="zh-CN" altLang="en-US" sz="2400" dirty="0">
                    <a:latin typeface="宋体" panose="02010600030101010101" pitchFamily="2" charset="-122"/>
                    <a:ea typeface="宋体" panose="02010600030101010101" pitchFamily="2" charset="-122"/>
                  </a:rPr>
                  <a:t>较大，而放大器要求的负载</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en-US" altLang="zh-CN" sz="2400" b="0" i="1" smtClean="0">
                            <a:latin typeface="Cambria Math" panose="02040503050406030204" pitchFamily="18" charset="0"/>
                          </a:rPr>
                          <m:t>𝑒</m:t>
                        </m:r>
                      </m:sub>
                    </m:sSub>
                  </m:oMath>
                </a14:m>
                <a:r>
                  <a:rPr lang="zh-CN" altLang="en-US" sz="2400" dirty="0">
                    <a:latin typeface="宋体" panose="02010600030101010101" pitchFamily="2" charset="-122"/>
                    <a:ea typeface="宋体" panose="02010600030101010101" pitchFamily="2" charset="-122"/>
                  </a:rPr>
                  <a:t>较小，则采用</a:t>
                </a:r>
                <a:r>
                  <a:rPr lang="zh-CN" altLang="en-US" sz="2400" dirty="0" smtClean="0">
                    <a:latin typeface="宋体" panose="02010600030101010101" pitchFamily="2" charset="-122"/>
                    <a:ea typeface="宋体" panose="02010600030101010101" pitchFamily="2" charset="-122"/>
                  </a:rPr>
                  <a:t>图（</a:t>
                </a:r>
                <a:r>
                  <a:rPr lang="en-US" altLang="zh-CN" sz="2400" dirty="0">
                    <a:latin typeface="宋体" panose="02010600030101010101" pitchFamily="2" charset="-122"/>
                    <a:ea typeface="宋体" panose="02010600030101010101" pitchFamily="2" charset="-122"/>
                  </a:rPr>
                  <a:t>a</a:t>
                </a:r>
                <a:r>
                  <a:rPr lang="zh-CN" altLang="en-US" sz="2400" dirty="0">
                    <a:latin typeface="宋体" panose="02010600030101010101" pitchFamily="2" charset="-122"/>
                    <a:ea typeface="宋体" panose="02010600030101010101" pitchFamily="2" charset="-122"/>
                  </a:rPr>
                  <a:t>）所示的高阻变低阻</a:t>
                </a:r>
                <a:r>
                  <a:rPr lang="en-US" altLang="zh-CN" sz="2400" dirty="0">
                    <a:latin typeface="宋体" panose="02010600030101010101" pitchFamily="2" charset="-122"/>
                    <a:ea typeface="宋体" panose="02010600030101010101" pitchFamily="2" charset="-122"/>
                  </a:rPr>
                  <a:t>L</a:t>
                </a:r>
                <a:r>
                  <a:rPr lang="zh-CN" altLang="en-US" sz="2400" dirty="0">
                    <a:latin typeface="宋体" panose="02010600030101010101" pitchFamily="2" charset="-122"/>
                    <a:ea typeface="宋体" panose="02010600030101010101" pitchFamily="2" charset="-122"/>
                  </a:rPr>
                  <a:t>型滤波匹配网络。在工作频率上并联谐振回路谐振，</a:t>
                </a:r>
                <a14:m>
                  <m:oMath xmlns:m="http://schemas.openxmlformats.org/officeDocument/2006/math">
                    <m:r>
                      <a:rPr lang="zh-CN" altLang="en-US" sz="2400" i="1">
                        <a:latin typeface="Cambria Math" panose="02040503050406030204" pitchFamily="18" charset="0"/>
                      </a:rPr>
                      <m:t>𝜔</m:t>
                    </m:r>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a:latin typeface="Cambria Math" panose="02040503050406030204" pitchFamily="18" charset="0"/>
                          </a:rPr>
                          <m:t>1</m:t>
                        </m:r>
                      </m:num>
                      <m:den>
                        <m:rad>
                          <m:radPr>
                            <m:degHide m:val="on"/>
                            <m:ctrlPr>
                              <a:rPr lang="zh-CN" altLang="en-US" sz="2400" i="1">
                                <a:latin typeface="Cambria Math" panose="02040503050406030204" pitchFamily="18" charset="0"/>
                              </a:rPr>
                            </m:ctrlPr>
                          </m:radPr>
                          <m:deg/>
                          <m:e>
                            <m:r>
                              <a:rPr lang="zh-CN" altLang="en-US" sz="2400" i="1">
                                <a:latin typeface="Cambria Math" panose="02040503050406030204" pitchFamily="18" charset="0"/>
                              </a:rPr>
                              <m:t>𝐿</m:t>
                            </m:r>
                            <m:r>
                              <a:rPr lang="zh-CN" altLang="en-US" sz="2400">
                                <a:latin typeface="Cambria Math" panose="02040503050406030204" pitchFamily="18" charset="0"/>
                              </a:rPr>
                              <m:t>′</m:t>
                            </m:r>
                            <m:r>
                              <a:rPr lang="zh-CN" altLang="en-US" sz="2400" i="1">
                                <a:latin typeface="Cambria Math" panose="02040503050406030204" pitchFamily="18" charset="0"/>
                              </a:rPr>
                              <m:t>𝐶</m:t>
                            </m:r>
                          </m:e>
                        </m:rad>
                      </m:den>
                    </m:f>
                    <m:r>
                      <a:rPr lang="zh-CN" altLang="en-US" sz="2400" i="1">
                        <a:latin typeface="Cambria Math" panose="02040503050406030204" pitchFamily="18" charset="0"/>
                      </a:rPr>
                      <m:t> </m:t>
                    </m:r>
                  </m:oMath>
                </a14:m>
                <a:r>
                  <a:rPr lang="zh-CN" altLang="en-US" sz="2400" dirty="0">
                    <a:latin typeface="宋体" panose="02010600030101010101" pitchFamily="2" charset="-122"/>
                    <a:ea typeface="宋体" panose="02010600030101010101" pitchFamily="2" charset="-122"/>
                  </a:rPr>
                  <a:t>，其等效阻抗</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en-US" altLang="zh-CN" sz="2400" i="1">
                            <a:latin typeface="Cambria Math" panose="02040503050406030204" pitchFamily="18" charset="0"/>
                          </a:rPr>
                          <m:t>𝑒</m:t>
                        </m:r>
                      </m:sub>
                    </m:sSub>
                  </m:oMath>
                </a14:m>
                <a:r>
                  <a:rPr lang="zh-CN" altLang="en-US" sz="2400" dirty="0">
                    <a:latin typeface="宋体" panose="02010600030101010101" pitchFamily="2" charset="-122"/>
                    <a:ea typeface="宋体" panose="02010600030101010101" pitchFamily="2" charset="-122"/>
                  </a:rPr>
                  <a:t>等于</a:t>
                </a:r>
                <a14:m>
                  <m:oMath xmlns:m="http://schemas.openxmlformats.org/officeDocument/2006/math">
                    <m:r>
                      <a:rPr lang="zh-CN" altLang="en-US" sz="2400" i="1">
                        <a:latin typeface="Cambria Math" panose="02040503050406030204" pitchFamily="18" charset="0"/>
                      </a:rPr>
                      <m:t>𝑅</m:t>
                    </m:r>
                    <m:sSub>
                      <m:sSubPr>
                        <m:ctrlPr>
                          <a:rPr lang="zh-CN" altLang="en-US" sz="2400" i="1">
                            <a:latin typeface="Cambria Math" panose="02040503050406030204" pitchFamily="18" charset="0"/>
                          </a:rPr>
                        </m:ctrlPr>
                      </m:sSubPr>
                      <m:e>
                        <m:r>
                          <a:rPr lang="zh-CN" altLang="en-US" sz="2400">
                            <a:latin typeface="Cambria Math" panose="02040503050406030204" pitchFamily="18" charset="0"/>
                          </a:rPr>
                          <m:t>′</m:t>
                        </m:r>
                      </m:e>
                      <m:sub>
                        <m:r>
                          <a:rPr lang="zh-CN" altLang="en-US" sz="2400" i="1">
                            <a:latin typeface="Cambria Math" panose="02040503050406030204" pitchFamily="18" charset="0"/>
                          </a:rPr>
                          <m:t>𝐿</m:t>
                        </m:r>
                      </m:sub>
                    </m:sSub>
                    <m:r>
                      <a:rPr lang="zh-CN" altLang="en-US" sz="2400" i="1">
                        <a:latin typeface="Cambria Math" panose="02040503050406030204" pitchFamily="18" charset="0"/>
                      </a:rPr>
                      <m:t> </m:t>
                    </m:r>
                  </m:oMath>
                </a14:m>
                <a:r>
                  <a:rPr lang="zh-CN" altLang="en-US" sz="2400" dirty="0">
                    <a:latin typeface="宋体" panose="02010600030101010101" pitchFamily="2" charset="-122"/>
                    <a:ea typeface="宋体" panose="02010600030101010101" pitchFamily="2" charset="-122"/>
                  </a:rPr>
                  <a:t>，</a:t>
                </a:r>
                <a:r>
                  <a:rPr lang="zh-CN" altLang="en-US" sz="2400" dirty="0"/>
                  <a:t> </a:t>
                </a:r>
                <a14:m>
                  <m:oMath xmlns:m="http://schemas.openxmlformats.org/officeDocument/2006/math">
                    <m:d>
                      <m:dPr>
                        <m:begChr m:val=""/>
                        <m:ctrlPr>
                          <a:rPr lang="zh-CN" altLang="en-US" sz="2400" i="1">
                            <a:latin typeface="Cambria Math" panose="02040503050406030204" pitchFamily="18" charset="0"/>
                          </a:rPr>
                        </m:ctrlPr>
                      </m:dPr>
                      <m:e>
                        <m:r>
                          <a:rPr lang="zh-CN" altLang="en-US" sz="2400" i="1">
                            <a:latin typeface="Cambria Math" panose="02040503050406030204" pitchFamily="18" charset="0"/>
                          </a:rPr>
                          <m:t>𝑅</m:t>
                        </m:r>
                        <m:sSub>
                          <m:sSubPr>
                            <m:ctrlPr>
                              <a:rPr lang="zh-CN" altLang="en-US" sz="2400" i="1">
                                <a:latin typeface="Cambria Math" panose="02040503050406030204" pitchFamily="18" charset="0"/>
                              </a:rPr>
                            </m:ctrlPr>
                          </m:sSubPr>
                          <m:e>
                            <m:r>
                              <a:rPr lang="zh-CN" altLang="en-US" sz="2400">
                                <a:latin typeface="Cambria Math" panose="02040503050406030204" pitchFamily="18" charset="0"/>
                              </a:rPr>
                              <m:t>′</m:t>
                            </m:r>
                          </m:e>
                          <m:sub>
                            <m:r>
                              <a:rPr lang="zh-CN" altLang="en-US" sz="2400" i="1">
                                <a:latin typeface="Cambria Math" panose="02040503050406030204" pitchFamily="18" charset="0"/>
                              </a:rPr>
                              <m:t>𝐿</m:t>
                            </m:r>
                          </m:sub>
                        </m:sSub>
                        <m:r>
                          <a:rPr lang="zh-CN" altLang="en-US" sz="2400">
                            <a:latin typeface="Cambria Math" panose="02040503050406030204" pitchFamily="18" charset="0"/>
                          </a:rPr>
                          <m:t>=</m:t>
                        </m:r>
                        <m:f>
                          <m:fPr>
                            <m:type m:val="lin"/>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zh-CN" altLang="en-US" sz="2400" i="1">
                                    <a:latin typeface="Cambria Math" panose="02040503050406030204" pitchFamily="18" charset="0"/>
                                  </a:rPr>
                                  <m:t>𝐿</m:t>
                                </m:r>
                              </m:sub>
                            </m:sSub>
                          </m:num>
                          <m:den>
                            <m:r>
                              <a:rPr lang="zh-CN" altLang="en-US" sz="2400">
                                <a:latin typeface="Cambria Math" panose="02040503050406030204" pitchFamily="18" charset="0"/>
                              </a:rPr>
                              <m:t>(</m:t>
                            </m:r>
                          </m:den>
                        </m:f>
                        <m:r>
                          <a:rPr lang="zh-CN" altLang="en-US" sz="2400">
                            <a:latin typeface="Cambria Math" panose="02040503050406030204" pitchFamily="18" charset="0"/>
                          </a:rPr>
                          <m:t>1+</m:t>
                        </m:r>
                        <m:sSubSup>
                          <m:sSubSupPr>
                            <m:ctrlPr>
                              <a:rPr lang="zh-CN" altLang="en-US" sz="2400" i="1">
                                <a:latin typeface="Cambria Math" panose="02040503050406030204" pitchFamily="18" charset="0"/>
                              </a:rPr>
                            </m:ctrlPr>
                          </m:sSubSupPr>
                          <m:e>
                            <m:r>
                              <a:rPr lang="zh-CN" altLang="en-US" sz="2400" i="1">
                                <a:latin typeface="Cambria Math" panose="02040503050406030204" pitchFamily="18" charset="0"/>
                              </a:rPr>
                              <m:t>𝑄</m:t>
                            </m:r>
                          </m:e>
                          <m:sub>
                            <m:r>
                              <a:rPr lang="zh-CN" altLang="en-US" sz="2400" i="1">
                                <a:latin typeface="Cambria Math" panose="02040503050406030204" pitchFamily="18" charset="0"/>
                              </a:rPr>
                              <m:t>𝑒</m:t>
                            </m:r>
                          </m:sub>
                          <m:sup>
                            <m:r>
                              <a:rPr lang="zh-CN" altLang="en-US" sz="2400">
                                <a:latin typeface="Cambria Math" panose="02040503050406030204" pitchFamily="18" charset="0"/>
                              </a:rPr>
                              <m:t>2</m:t>
                            </m:r>
                          </m:sup>
                        </m:sSubSup>
                      </m:e>
                    </m:d>
                    <m:r>
                      <a:rPr lang="zh-CN" altLang="en-US" sz="2400" i="1">
                        <a:latin typeface="Cambria Math" panose="02040503050406030204" pitchFamily="18" charset="0"/>
                      </a:rPr>
                      <m:t> </m:t>
                    </m:r>
                  </m:oMath>
                </a14:m>
                <a:r>
                  <a:rPr lang="zh-CN" altLang="en-US" sz="2400" dirty="0">
                    <a:latin typeface="宋体" panose="02010600030101010101" pitchFamily="2" charset="-122"/>
                    <a:ea typeface="宋体" panose="02010600030101010101" pitchFamily="2" charset="-122"/>
                  </a:rPr>
                  <a:t>，由于</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𝑄</m:t>
                        </m:r>
                      </m:e>
                      <m:sub>
                        <m:r>
                          <a:rPr lang="zh-CN" altLang="en-US" sz="2400" i="1">
                            <a:latin typeface="Cambria Math" panose="02040503050406030204" pitchFamily="18" charset="0"/>
                          </a:rPr>
                          <m:t>𝑒</m:t>
                        </m:r>
                      </m:sub>
                    </m:sSub>
                    <m:r>
                      <a:rPr lang="zh-CN" altLang="en-US" sz="2400">
                        <a:latin typeface="Cambria Math" panose="02040503050406030204" pitchFamily="18" charset="0"/>
                      </a:rPr>
                      <m:t>&gt;1</m:t>
                    </m:r>
                  </m:oMath>
                </a14:m>
                <a:r>
                  <a:rPr lang="zh-CN" altLang="en-US" sz="2400" dirty="0">
                    <a:latin typeface="宋体" panose="02010600030101010101" pitchFamily="2" charset="-122"/>
                    <a:ea typeface="宋体" panose="02010600030101010101" pitchFamily="2" charset="-122"/>
                  </a:rPr>
                  <a:t>，因此</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zh-CN" altLang="en-US" sz="2400" i="1">
                            <a:latin typeface="Cambria Math" panose="02040503050406030204" pitchFamily="18" charset="0"/>
                          </a:rPr>
                          <m:t>𝑒</m:t>
                        </m:r>
                      </m:sub>
                    </m:sSub>
                    <m:r>
                      <a:rPr lang="zh-CN" altLang="en-US" sz="2400" i="1">
                        <a:latin typeface="Cambria Math" panose="02040503050406030204" pitchFamily="18" charset="0"/>
                      </a:rPr>
                      <m:t> </m:t>
                    </m:r>
                  </m:oMath>
                </a14:m>
                <a:r>
                  <a:rPr lang="en-US" altLang="zh-CN" sz="2400" dirty="0">
                    <a:latin typeface="宋体" panose="02010600030101010101" pitchFamily="2" charset="-122"/>
                    <a:ea typeface="宋体" panose="02010600030101010101" pitchFamily="2" charset="-122"/>
                  </a:rPr>
                  <a:t>&lt;</a:t>
                </a:r>
                <a:r>
                  <a:rPr lang="zh-CN" altLang="en-US" sz="2400" dirty="0"/>
                  <a:t> </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en-US" altLang="zh-CN" sz="2400" b="0" i="1" smtClean="0">
                            <a:latin typeface="Cambria Math" panose="02040503050406030204" pitchFamily="18" charset="0"/>
                          </a:rPr>
                          <m:t>𝐿</m:t>
                        </m:r>
                      </m:sub>
                    </m:sSub>
                    <m:r>
                      <a:rPr lang="zh-CN" altLang="en-US" sz="2400" i="1">
                        <a:latin typeface="Cambria Math" panose="02040503050406030204" pitchFamily="18" charset="0"/>
                      </a:rPr>
                      <m:t> </m:t>
                    </m:r>
                  </m:oMath>
                </a14:m>
                <a:r>
                  <a:rPr lang="zh-CN" altLang="en-US" sz="2400" dirty="0">
                    <a:latin typeface="宋体" panose="02010600030101010101" pitchFamily="2" charset="-122"/>
                    <a:ea typeface="宋体" panose="02010600030101010101" pitchFamily="2" charset="-122"/>
                  </a:rPr>
                  <a:t>，即图</a:t>
                </a:r>
                <a:r>
                  <a:rPr lang="en-US" altLang="zh-CN" sz="2400" dirty="0">
                    <a:latin typeface="宋体" panose="02010600030101010101" pitchFamily="2" charset="-122"/>
                    <a:ea typeface="宋体" panose="02010600030101010101" pitchFamily="2" charset="-122"/>
                  </a:rPr>
                  <a:t>4.3.7</a:t>
                </a:r>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a</a:t>
                </a:r>
                <a:r>
                  <a:rPr lang="zh-CN" altLang="en-US" sz="2400" dirty="0">
                    <a:latin typeface="宋体" panose="02010600030101010101" pitchFamily="2" charset="-122"/>
                    <a:ea typeface="宋体" panose="02010600030101010101" pitchFamily="2" charset="-122"/>
                  </a:rPr>
                  <a:t>）所示的</a:t>
                </a:r>
                <a14:m>
                  <m:oMath xmlns:m="http://schemas.openxmlformats.org/officeDocument/2006/math">
                    <m:r>
                      <a:rPr lang="en-US" altLang="zh-CN" sz="2400" b="0" i="1" smtClean="0">
                        <a:latin typeface="Cambria Math" panose="02040503050406030204" pitchFamily="18" charset="0"/>
                      </a:rPr>
                      <m:t>𝐿</m:t>
                    </m:r>
                  </m:oMath>
                </a14:m>
                <a:r>
                  <a:rPr lang="zh-CN" altLang="en-US" sz="2400" dirty="0">
                    <a:latin typeface="宋体" panose="02010600030101010101" pitchFamily="2" charset="-122"/>
                    <a:ea typeface="宋体" panose="02010600030101010101" pitchFamily="2" charset="-122"/>
                  </a:rPr>
                  <a:t>型网络可以将高电阻变为低</a:t>
                </a:r>
                <a:r>
                  <a:rPr lang="zh-CN" altLang="en-US" sz="2400" dirty="0" smtClean="0">
                    <a:latin typeface="宋体" panose="02010600030101010101" pitchFamily="2" charset="-122"/>
                    <a:ea typeface="宋体" panose="02010600030101010101" pitchFamily="2" charset="-122"/>
                  </a:rPr>
                  <a:t>电阻。</a:t>
                </a:r>
                <a:endParaRPr lang="en-US" altLang="zh-CN" sz="2400" dirty="0" smtClean="0">
                  <a:latin typeface="宋体" panose="02010600030101010101" pitchFamily="2" charset="-122"/>
                  <a:ea typeface="宋体" panose="02010600030101010101" pitchFamily="2" charset="-122"/>
                </a:endParaRPr>
              </a:p>
              <a:p>
                <a:pPr marL="0" indent="0">
                  <a:buNone/>
                </a:pPr>
                <a:r>
                  <a:rPr lang="zh-CN" altLang="en-US" sz="2400" dirty="0" smtClean="0">
                    <a:latin typeface="宋体" panose="02010600030101010101" pitchFamily="2" charset="-122"/>
                    <a:ea typeface="宋体" panose="02010600030101010101" pitchFamily="2" charset="-122"/>
                  </a:rPr>
                  <a:t>    在</a:t>
                </a:r>
                <a:r>
                  <a:rPr lang="zh-CN" altLang="en-US" sz="2400" dirty="0">
                    <a:latin typeface="宋体" panose="02010600030101010101" pitchFamily="2" charset="-122"/>
                    <a:ea typeface="宋体" panose="02010600030101010101" pitchFamily="2" charset="-122"/>
                  </a:rPr>
                  <a:t>已知</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zh-CN" altLang="en-US" sz="2400" i="1">
                            <a:latin typeface="Cambria Math" panose="02040503050406030204" pitchFamily="18" charset="0"/>
                          </a:rPr>
                          <m:t>𝑒</m:t>
                        </m:r>
                      </m:sub>
                    </m:sSub>
                    <m:r>
                      <a:rPr lang="zh-CN" altLang="en-US" sz="2400" i="1">
                        <a:latin typeface="Cambria Math" panose="02040503050406030204" pitchFamily="18" charset="0"/>
                      </a:rPr>
                      <m:t> </m:t>
                    </m:r>
                  </m:oMath>
                </a14:m>
                <a:r>
                  <a:rPr lang="zh-CN" altLang="en-US" sz="2400" dirty="0">
                    <a:latin typeface="宋体" panose="02010600030101010101" pitchFamily="2" charset="-122"/>
                    <a:ea typeface="宋体" panose="02010600030101010101" pitchFamily="2" charset="-122"/>
                  </a:rPr>
                  <a:t>、</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en-US" altLang="zh-CN" sz="2400" i="1">
                            <a:latin typeface="Cambria Math" panose="02040503050406030204" pitchFamily="18" charset="0"/>
                          </a:rPr>
                          <m:t>𝐿</m:t>
                        </m:r>
                      </m:sub>
                    </m:sSub>
                  </m:oMath>
                </a14:m>
                <a:r>
                  <a:rPr lang="zh-CN" altLang="en-US" sz="2400" dirty="0">
                    <a:latin typeface="宋体" panose="02010600030101010101" pitchFamily="2" charset="-122"/>
                    <a:ea typeface="宋体" panose="02010600030101010101" pitchFamily="2" charset="-122"/>
                  </a:rPr>
                  <a:t>的情况下，为实现阻抗匹配，即可求出回路的品质因数</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𝑄</m:t>
                        </m:r>
                      </m:e>
                      <m:sub>
                        <m:r>
                          <a:rPr lang="zh-CN" altLang="en-US" sz="2400" i="1">
                            <a:latin typeface="Cambria Math" panose="02040503050406030204" pitchFamily="18" charset="0"/>
                          </a:rPr>
                          <m:t>𝑒</m:t>
                        </m:r>
                      </m:sub>
                    </m:sSub>
                  </m:oMath>
                </a14:m>
                <a:r>
                  <a:rPr lang="zh-CN" altLang="en-US" sz="2400" dirty="0">
                    <a:latin typeface="宋体" panose="02010600030101010101" pitchFamily="2" charset="-122"/>
                    <a:ea typeface="宋体" panose="02010600030101010101" pitchFamily="2" charset="-122"/>
                  </a:rPr>
                  <a:t> </a:t>
                </a:r>
              </a:p>
            </p:txBody>
          </p:sp>
        </mc:Choice>
        <mc:Fallback>
          <p:sp>
            <p:nvSpPr>
              <p:cNvPr id="6" name="内容占位符 2"/>
              <p:cNvSpPr txBox="1">
                <a:spLocks noRot="1" noChangeAspect="1" noMove="1" noResize="1" noEditPoints="1" noAdjustHandles="1" noChangeArrowheads="1" noChangeShapeType="1" noTextEdit="1"/>
              </p:cNvSpPr>
              <p:nvPr/>
            </p:nvSpPr>
            <p:spPr>
              <a:xfrm>
                <a:off x="389120" y="798490"/>
                <a:ext cx="9336438" cy="3845433"/>
              </a:xfrm>
              <a:prstGeom prst="rect">
                <a:avLst/>
              </a:prstGeom>
              <a:blipFill rotWithShape="0">
                <a:blip r:embed="rId3"/>
                <a:stretch>
                  <a:fillRect l="-1306" t="-1743" r="-914"/>
                </a:stretch>
              </a:blipFill>
            </p:spPr>
            <p:txBody>
              <a:bodyPr/>
              <a:lstStyle/>
              <a:p>
                <a:r>
                  <a:rPr lang="zh-CN" altLang="en-US">
                    <a:noFill/>
                  </a:rPr>
                  <a:t> </a:t>
                </a:r>
              </a:p>
            </p:txBody>
          </p:sp>
        </mc:Fallback>
      </mc:AlternateContent>
      <p:pic>
        <p:nvPicPr>
          <p:cNvPr id="16394" name="图片 73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40379" y="3713513"/>
            <a:ext cx="1653028" cy="930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4840464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77332" y="4427271"/>
            <a:ext cx="8556819" cy="1715952"/>
          </a:xfrm>
        </p:spPr>
        <p:txBody>
          <a:bodyPr/>
          <a:lstStyle/>
          <a:p>
            <a:pPr marL="0" indent="0">
              <a:buNone/>
            </a:pPr>
            <a:r>
              <a:rPr lang="zh-CN" altLang="en-US" sz="2400" dirty="0" smtClean="0">
                <a:latin typeface="宋体" panose="02010600030101010101" pitchFamily="2" charset="-122"/>
                <a:ea typeface="宋体" panose="02010600030101010101" pitchFamily="2" charset="-122"/>
              </a:rPr>
              <a:t>    放大器</a:t>
            </a:r>
            <a:r>
              <a:rPr lang="zh-CN" altLang="en-US" sz="2400" dirty="0">
                <a:latin typeface="宋体" panose="02010600030101010101" pitchFamily="2" charset="-122"/>
                <a:ea typeface="宋体" panose="02010600030101010101" pitchFamily="2" charset="-122"/>
              </a:rPr>
              <a:t>电路由集电极回路和基极回路两部分组成，集电极回路由晶体管集电极、发射极、集电极直流电源和集电极负载组成。基极回路由晶体管基极、发射极、偏置电源和外加激励组成。</a:t>
            </a:r>
            <a:endParaRPr lang="zh-CN" altLang="en-US" sz="2400" dirty="0"/>
          </a:p>
        </p:txBody>
      </p:sp>
      <p:sp>
        <p:nvSpPr>
          <p:cNvPr id="4" name="标题 1"/>
          <p:cNvSpPr txBox="1">
            <a:spLocks/>
          </p:cNvSpPr>
          <p:nvPr/>
        </p:nvSpPr>
        <p:spPr>
          <a:xfrm>
            <a:off x="295391" y="775411"/>
            <a:ext cx="6775110" cy="553790"/>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altLang="zh-CN" sz="3000" dirty="0"/>
              <a:t>4.1</a:t>
            </a:r>
            <a:r>
              <a:rPr lang="zh-CN" altLang="en-US" sz="3000" dirty="0"/>
              <a:t>丙类谐振功率放大器的工作原理</a:t>
            </a:r>
          </a:p>
        </p:txBody>
      </p:sp>
      <p:sp>
        <p:nvSpPr>
          <p:cNvPr id="7" name="标题 1"/>
          <p:cNvSpPr txBox="1">
            <a:spLocks/>
          </p:cNvSpPr>
          <p:nvPr/>
        </p:nvSpPr>
        <p:spPr>
          <a:xfrm>
            <a:off x="677332" y="1372710"/>
            <a:ext cx="2512203" cy="658968"/>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just"/>
            <a:r>
              <a:rPr lang="zh-CN" altLang="en-US" sz="2800" dirty="0"/>
              <a:t>基本工作原理</a:t>
            </a:r>
          </a:p>
        </p:txBody>
      </p:sp>
      <p:pic>
        <p:nvPicPr>
          <p:cNvPr id="2051" name="图片 137" descr="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89535" y="1561022"/>
            <a:ext cx="4101372" cy="271753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214007598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4" name="标题 1"/>
              <p:cNvSpPr txBox="1">
                <a:spLocks/>
              </p:cNvSpPr>
              <p:nvPr/>
            </p:nvSpPr>
            <p:spPr>
              <a:xfrm>
                <a:off x="591604" y="456710"/>
                <a:ext cx="3246300" cy="663752"/>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just"/>
                <a14:m>
                  <m:oMath xmlns:m="http://schemas.openxmlformats.org/officeDocument/2006/math">
                    <m:r>
                      <a:rPr lang="zh-CN" altLang="en-US" sz="2800" i="1" smtClean="0">
                        <a:latin typeface="Cambria Math" panose="02040503050406030204" pitchFamily="18" charset="0"/>
                      </a:rPr>
                      <m:t>𝛱</m:t>
                    </m:r>
                  </m:oMath>
                </a14:m>
                <a:r>
                  <a:rPr lang="zh-CN" altLang="en-US" sz="2800" dirty="0"/>
                  <a:t>型网络和</a:t>
                </a:r>
                <a14:m>
                  <m:oMath xmlns:m="http://schemas.openxmlformats.org/officeDocument/2006/math">
                    <m:r>
                      <a:rPr lang="en-US" altLang="zh-CN" sz="2800" b="0" i="1" smtClean="0">
                        <a:latin typeface="Cambria Math" panose="02040503050406030204" pitchFamily="18" charset="0"/>
                      </a:rPr>
                      <m:t>𝑇</m:t>
                    </m:r>
                  </m:oMath>
                </a14:m>
                <a:r>
                  <a:rPr lang="zh-CN" altLang="en-US" sz="2800" dirty="0"/>
                  <a:t>型网络</a:t>
                </a:r>
                <a:endParaRPr lang="zh-CN" altLang="en-US" sz="2800" dirty="0"/>
              </a:p>
            </p:txBody>
          </p:sp>
        </mc:Choice>
        <mc:Fallback>
          <p:sp>
            <p:nvSpPr>
              <p:cNvPr id="4" name="标题 1"/>
              <p:cNvSpPr txBox="1">
                <a:spLocks noRot="1" noChangeAspect="1" noMove="1" noResize="1" noEditPoints="1" noAdjustHandles="1" noChangeArrowheads="1" noChangeShapeType="1" noTextEdit="1"/>
              </p:cNvSpPr>
              <p:nvPr/>
            </p:nvSpPr>
            <p:spPr>
              <a:xfrm>
                <a:off x="591604" y="456710"/>
                <a:ext cx="3246300" cy="663752"/>
              </a:xfrm>
              <a:prstGeom prst="rect">
                <a:avLst/>
              </a:prstGeom>
              <a:blipFill rotWithShape="0">
                <a:blip r:embed="rId2"/>
                <a:stretch>
                  <a:fillRect t="-13761" r="-56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内容占位符 2"/>
              <p:cNvSpPr txBox="1">
                <a:spLocks/>
              </p:cNvSpPr>
              <p:nvPr/>
            </p:nvSpPr>
            <p:spPr>
              <a:xfrm>
                <a:off x="591604" y="1594773"/>
                <a:ext cx="9336438" cy="1957589"/>
              </a:xfrm>
              <a:prstGeom prst="rect">
                <a:avLst/>
              </a:prstGeom>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None/>
                </a:pPr>
                <a:r>
                  <a:rPr lang="zh-CN" altLang="en-US" sz="2400" dirty="0" smtClean="0">
                    <a:latin typeface="宋体" panose="02010600030101010101" pitchFamily="2" charset="-122"/>
                    <a:ea typeface="宋体" panose="02010600030101010101" pitchFamily="2" charset="-122"/>
                  </a:rPr>
                  <a:t>    由</a:t>
                </a:r>
                <a14:m>
                  <m:oMath xmlns:m="http://schemas.openxmlformats.org/officeDocument/2006/math">
                    <m:r>
                      <a:rPr lang="en-US" altLang="zh-CN" sz="2400" b="0" i="1" smtClean="0">
                        <a:latin typeface="Cambria Math" panose="02040503050406030204" pitchFamily="18" charset="0"/>
                      </a:rPr>
                      <m:t>𝐿</m:t>
                    </m:r>
                  </m:oMath>
                </a14:m>
                <a:r>
                  <a:rPr lang="zh-CN" altLang="en-US" sz="2400" dirty="0">
                    <a:latin typeface="宋体" panose="02010600030101010101" pitchFamily="2" charset="-122"/>
                    <a:ea typeface="宋体" panose="02010600030101010101" pitchFamily="2" charset="-122"/>
                  </a:rPr>
                  <a:t>型滤波匹配网络阻抗变换前后的电阻值相差</a:t>
                </a:r>
                <a14:m>
                  <m:oMath xmlns:m="http://schemas.openxmlformats.org/officeDocument/2006/math">
                    <m:d>
                      <m:dPr>
                        <m:ctrlPr>
                          <a:rPr lang="zh-CN" altLang="en-US" sz="2400" i="1">
                            <a:latin typeface="Cambria Math" panose="02040503050406030204" pitchFamily="18" charset="0"/>
                          </a:rPr>
                        </m:ctrlPr>
                      </m:dPr>
                      <m:e>
                        <m:r>
                          <a:rPr lang="zh-CN" altLang="en-US" sz="2400">
                            <a:latin typeface="Cambria Math" panose="02040503050406030204" pitchFamily="18" charset="0"/>
                          </a:rPr>
                          <m:t>1+</m:t>
                        </m:r>
                        <m:sSubSup>
                          <m:sSubSupPr>
                            <m:ctrlPr>
                              <a:rPr lang="zh-CN" altLang="en-US" sz="2400" i="1">
                                <a:latin typeface="Cambria Math" panose="02040503050406030204" pitchFamily="18" charset="0"/>
                              </a:rPr>
                            </m:ctrlPr>
                          </m:sSubSupPr>
                          <m:e>
                            <m:r>
                              <a:rPr lang="zh-CN" altLang="en-US" sz="2400" i="1">
                                <a:latin typeface="Cambria Math" panose="02040503050406030204" pitchFamily="18" charset="0"/>
                              </a:rPr>
                              <m:t>𝑄</m:t>
                            </m:r>
                          </m:e>
                          <m:sub>
                            <m:r>
                              <a:rPr lang="zh-CN" altLang="en-US" sz="2400" i="1">
                                <a:latin typeface="Cambria Math" panose="02040503050406030204" pitchFamily="18" charset="0"/>
                              </a:rPr>
                              <m:t>𝑒</m:t>
                            </m:r>
                          </m:sub>
                          <m:sup>
                            <m:r>
                              <a:rPr lang="zh-CN" altLang="en-US" sz="2400">
                                <a:latin typeface="Cambria Math" panose="02040503050406030204" pitchFamily="18" charset="0"/>
                              </a:rPr>
                              <m:t>2</m:t>
                            </m:r>
                          </m:sup>
                        </m:sSubSup>
                      </m:e>
                    </m:d>
                  </m:oMath>
                </a14:m>
                <a:r>
                  <a:rPr lang="zh-CN" altLang="en-US" sz="2400" dirty="0">
                    <a:latin typeface="宋体" panose="02010600030101010101" pitchFamily="2" charset="-122"/>
                    <a:ea typeface="宋体" panose="02010600030101010101" pitchFamily="2" charset="-122"/>
                  </a:rPr>
                  <a:t>倍（或</a:t>
                </a:r>
                <a14:m>
                  <m:oMath xmlns:m="http://schemas.openxmlformats.org/officeDocument/2006/math">
                    <m:f>
                      <m:fPr>
                        <m:ctrlPr>
                          <a:rPr lang="zh-CN" altLang="en-US" sz="2400" i="1">
                            <a:latin typeface="Cambria Math" panose="02040503050406030204" pitchFamily="18" charset="0"/>
                          </a:rPr>
                        </m:ctrlPr>
                      </m:fPr>
                      <m:num>
                        <m:r>
                          <a:rPr lang="zh-CN" altLang="en-US" sz="2400">
                            <a:latin typeface="Cambria Math" panose="02040503050406030204" pitchFamily="18" charset="0"/>
                          </a:rPr>
                          <m:t>1</m:t>
                        </m:r>
                      </m:num>
                      <m:den>
                        <m:d>
                          <m:dPr>
                            <m:ctrlPr>
                              <a:rPr lang="zh-CN" altLang="en-US" sz="2400" i="1">
                                <a:latin typeface="Cambria Math" panose="02040503050406030204" pitchFamily="18" charset="0"/>
                              </a:rPr>
                            </m:ctrlPr>
                          </m:dPr>
                          <m:e>
                            <m:r>
                              <a:rPr lang="zh-CN" altLang="en-US" sz="2400">
                                <a:latin typeface="Cambria Math" panose="02040503050406030204" pitchFamily="18" charset="0"/>
                              </a:rPr>
                              <m:t>1+</m:t>
                            </m:r>
                            <m:sSubSup>
                              <m:sSubSupPr>
                                <m:ctrlPr>
                                  <a:rPr lang="zh-CN" altLang="en-US" sz="2400" i="1">
                                    <a:latin typeface="Cambria Math" panose="02040503050406030204" pitchFamily="18" charset="0"/>
                                  </a:rPr>
                                </m:ctrlPr>
                              </m:sSubSupPr>
                              <m:e>
                                <m:r>
                                  <a:rPr lang="zh-CN" altLang="en-US" sz="2400" i="1">
                                    <a:latin typeface="Cambria Math" panose="02040503050406030204" pitchFamily="18" charset="0"/>
                                  </a:rPr>
                                  <m:t>𝑄</m:t>
                                </m:r>
                              </m:e>
                              <m:sub>
                                <m:r>
                                  <a:rPr lang="zh-CN" altLang="en-US" sz="2400" i="1">
                                    <a:latin typeface="Cambria Math" panose="02040503050406030204" pitchFamily="18" charset="0"/>
                                  </a:rPr>
                                  <m:t>𝑒</m:t>
                                </m:r>
                              </m:sub>
                              <m:sup>
                                <m:r>
                                  <a:rPr lang="zh-CN" altLang="en-US" sz="2400">
                                    <a:latin typeface="Cambria Math" panose="02040503050406030204" pitchFamily="18" charset="0"/>
                                  </a:rPr>
                                  <m:t>2</m:t>
                                </m:r>
                              </m:sup>
                            </m:sSubSup>
                          </m:e>
                        </m:d>
                      </m:den>
                    </m:f>
                  </m:oMath>
                </a14:m>
                <a:r>
                  <a:rPr lang="zh-CN" altLang="en-US" sz="2400" dirty="0">
                    <a:latin typeface="宋体" panose="02010600030101010101" pitchFamily="2" charset="-122"/>
                    <a:ea typeface="宋体" panose="02010600030101010101" pitchFamily="2" charset="-122"/>
                  </a:rPr>
                  <a:t>倍），但是，如果给定的</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zh-CN" altLang="en-US" sz="2400" i="1">
                            <a:latin typeface="Cambria Math" panose="02040503050406030204" pitchFamily="18" charset="0"/>
                          </a:rPr>
                          <m:t>𝑒</m:t>
                        </m:r>
                      </m:sub>
                    </m:sSub>
                  </m:oMath>
                </a14:m>
                <a:r>
                  <a:rPr lang="zh-CN" altLang="en-US" sz="2400" dirty="0">
                    <a:latin typeface="宋体" panose="02010600030101010101" pitchFamily="2" charset="-122"/>
                    <a:ea typeface="宋体" panose="02010600030101010101" pitchFamily="2" charset="-122"/>
                  </a:rPr>
                  <a:t>和</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en-US" altLang="zh-CN" sz="2400" i="1">
                            <a:latin typeface="Cambria Math" panose="02040503050406030204" pitchFamily="18" charset="0"/>
                          </a:rPr>
                          <m:t>𝐿</m:t>
                        </m:r>
                      </m:sub>
                    </m:sSub>
                  </m:oMath>
                </a14:m>
                <a:r>
                  <a:rPr lang="zh-CN" altLang="en-US" sz="2400" dirty="0">
                    <a:latin typeface="宋体" panose="02010600030101010101" pitchFamily="2" charset="-122"/>
                    <a:ea typeface="宋体" panose="02010600030101010101" pitchFamily="2" charset="-122"/>
                  </a:rPr>
                  <a:t>相差很小时，此时回路的品质因数</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𝑄</m:t>
                        </m:r>
                      </m:e>
                      <m:sub>
                        <m:r>
                          <a:rPr lang="zh-CN" altLang="en-US" sz="2400" i="1">
                            <a:latin typeface="Cambria Math" panose="02040503050406030204" pitchFamily="18" charset="0"/>
                          </a:rPr>
                          <m:t>𝑒</m:t>
                        </m:r>
                      </m:sub>
                    </m:sSub>
                  </m:oMath>
                </a14:m>
                <a:r>
                  <a:rPr lang="zh-CN" altLang="en-US" sz="2400" dirty="0">
                    <a:latin typeface="宋体" panose="02010600030101010101" pitchFamily="2" charset="-122"/>
                    <a:ea typeface="宋体" panose="02010600030101010101" pitchFamily="2" charset="-122"/>
                  </a:rPr>
                  <a:t>值会很小，</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𝑄</m:t>
                        </m:r>
                      </m:e>
                      <m:sub>
                        <m:r>
                          <a:rPr lang="zh-CN" altLang="en-US" sz="2400" i="1">
                            <a:latin typeface="Cambria Math" panose="02040503050406030204" pitchFamily="18" charset="0"/>
                          </a:rPr>
                          <m:t>𝑒</m:t>
                        </m:r>
                      </m:sub>
                    </m:sSub>
                  </m:oMath>
                </a14:m>
                <a:r>
                  <a:rPr lang="zh-CN" altLang="en-US" sz="2400" dirty="0">
                    <a:latin typeface="宋体" panose="02010600030101010101" pitchFamily="2" charset="-122"/>
                    <a:ea typeface="宋体" panose="02010600030101010101" pitchFamily="2" charset="-122"/>
                  </a:rPr>
                  <a:t>值越小，回路的滤波特性就越差。为了克服这一缺点，可以采用</a:t>
                </a:r>
                <a14:m>
                  <m:oMath xmlns:m="http://schemas.openxmlformats.org/officeDocument/2006/math">
                    <m:r>
                      <a:rPr lang="zh-CN" altLang="en-US" sz="2400" i="1">
                        <a:latin typeface="Cambria Math" panose="02040503050406030204" pitchFamily="18" charset="0"/>
                      </a:rPr>
                      <m:t>𝛱</m:t>
                    </m:r>
                  </m:oMath>
                </a14:m>
                <a:r>
                  <a:rPr lang="zh-CN" altLang="en-US" sz="2400" dirty="0">
                    <a:latin typeface="宋体" panose="02010600030101010101" pitchFamily="2" charset="-122"/>
                    <a:ea typeface="宋体" panose="02010600030101010101" pitchFamily="2" charset="-122"/>
                  </a:rPr>
                  <a:t>型网络和</a:t>
                </a:r>
                <a14:m>
                  <m:oMath xmlns:m="http://schemas.openxmlformats.org/officeDocument/2006/math">
                    <m:r>
                      <a:rPr lang="en-US" altLang="zh-CN" sz="2400" i="1">
                        <a:latin typeface="Cambria Math" panose="02040503050406030204" pitchFamily="18" charset="0"/>
                      </a:rPr>
                      <m:t>𝑇</m:t>
                    </m:r>
                  </m:oMath>
                </a14:m>
                <a:r>
                  <a:rPr lang="zh-CN" altLang="en-US" sz="2400" dirty="0">
                    <a:latin typeface="宋体" panose="02010600030101010101" pitchFamily="2" charset="-122"/>
                    <a:ea typeface="宋体" panose="02010600030101010101" pitchFamily="2" charset="-122"/>
                  </a:rPr>
                  <a:t>型网络来实现其阻抗变换。</a:t>
                </a:r>
              </a:p>
            </p:txBody>
          </p:sp>
        </mc:Choice>
        <mc:Fallback>
          <p:sp>
            <p:nvSpPr>
              <p:cNvPr id="6" name="内容占位符 2"/>
              <p:cNvSpPr txBox="1">
                <a:spLocks noRot="1" noChangeAspect="1" noMove="1" noResize="1" noEditPoints="1" noAdjustHandles="1" noChangeArrowheads="1" noChangeShapeType="1" noTextEdit="1"/>
              </p:cNvSpPr>
              <p:nvPr/>
            </p:nvSpPr>
            <p:spPr>
              <a:xfrm>
                <a:off x="591604" y="1594773"/>
                <a:ext cx="9336438" cy="1957589"/>
              </a:xfrm>
              <a:prstGeom prst="rect">
                <a:avLst/>
              </a:prstGeom>
              <a:blipFill rotWithShape="0">
                <a:blip r:embed="rId3"/>
                <a:stretch>
                  <a:fillRect l="-979" t="-3427"/>
                </a:stretch>
              </a:blipFill>
            </p:spPr>
            <p:txBody>
              <a:bodyPr/>
              <a:lstStyle/>
              <a:p>
                <a:r>
                  <a:rPr lang="zh-CN" altLang="en-US">
                    <a:noFill/>
                  </a:rPr>
                  <a:t> </a:t>
                </a:r>
              </a:p>
            </p:txBody>
          </p:sp>
        </mc:Fallback>
      </mc:AlternateContent>
      <p:pic>
        <p:nvPicPr>
          <p:cNvPr id="19458" name="图片 154" descr="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97202" y="3552362"/>
            <a:ext cx="6325241" cy="20772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86325950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4" name="标题 1"/>
              <p:cNvSpPr txBox="1">
                <a:spLocks/>
              </p:cNvSpPr>
              <p:nvPr/>
            </p:nvSpPr>
            <p:spPr>
              <a:xfrm>
                <a:off x="591603" y="456710"/>
                <a:ext cx="4547067" cy="728146"/>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just"/>
                <a14:m>
                  <m:oMathPara xmlns:m="http://schemas.openxmlformats.org/officeDocument/2006/math">
                    <m:oMathParaPr>
                      <m:jc m:val="centerGroup"/>
                    </m:oMathParaPr>
                    <m:oMath xmlns:m="http://schemas.openxmlformats.org/officeDocument/2006/math">
                      <m:r>
                        <a:rPr lang="zh-CN" altLang="en-US" sz="2800" i="1">
                          <a:latin typeface="Cambria Math" panose="02040503050406030204" pitchFamily="18" charset="0"/>
                        </a:rPr>
                        <m:t>谐振功率放大器的实用电路</m:t>
                      </m:r>
                    </m:oMath>
                  </m:oMathPara>
                </a14:m>
                <a:endParaRPr lang="zh-CN" altLang="en-US" sz="2800" dirty="0"/>
              </a:p>
            </p:txBody>
          </p:sp>
        </mc:Choice>
        <mc:Fallback>
          <p:sp>
            <p:nvSpPr>
              <p:cNvPr id="4" name="标题 1"/>
              <p:cNvSpPr txBox="1">
                <a:spLocks noRot="1" noChangeAspect="1" noMove="1" noResize="1" noEditPoints="1" noAdjustHandles="1" noChangeArrowheads="1" noChangeShapeType="1" noTextEdit="1"/>
              </p:cNvSpPr>
              <p:nvPr/>
            </p:nvSpPr>
            <p:spPr>
              <a:xfrm>
                <a:off x="591603" y="456710"/>
                <a:ext cx="4547067" cy="728146"/>
              </a:xfrm>
              <a:prstGeom prst="rect">
                <a:avLst/>
              </a:prstGeom>
              <a:blipFill rotWithShape="0">
                <a:blip r:embed="rId2"/>
                <a:stretch>
                  <a:fillRect/>
                </a:stretch>
              </a:blipFill>
            </p:spPr>
            <p:txBody>
              <a:bodyPr/>
              <a:lstStyle/>
              <a:p>
                <a:r>
                  <a:rPr lang="zh-CN" altLang="en-US">
                    <a:noFill/>
                  </a:rPr>
                  <a:t> </a:t>
                </a:r>
              </a:p>
            </p:txBody>
          </p:sp>
        </mc:Fallback>
      </mc:AlternateContent>
      <p:pic>
        <p:nvPicPr>
          <p:cNvPr id="20482" name="图片 36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01337" y="3470765"/>
            <a:ext cx="5674666" cy="275880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mc:AlternateContent xmlns:mc="http://schemas.openxmlformats.org/markup-compatibility/2006">
        <mc:Choice xmlns:a14="http://schemas.microsoft.com/office/drawing/2010/main" Requires="a14">
          <p:sp>
            <p:nvSpPr>
              <p:cNvPr id="6" name="内容占位符 2"/>
              <p:cNvSpPr txBox="1">
                <a:spLocks/>
              </p:cNvSpPr>
              <p:nvPr/>
            </p:nvSpPr>
            <p:spPr>
              <a:xfrm>
                <a:off x="591604" y="1594773"/>
                <a:ext cx="9336438" cy="2127221"/>
              </a:xfrm>
              <a:prstGeom prst="rect">
                <a:avLst/>
              </a:prstGeom>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None/>
                </a:pPr>
                <a:r>
                  <a:rPr lang="zh-CN" altLang="en-US" sz="2400" dirty="0" smtClean="0">
                    <a:latin typeface="宋体" panose="02010600030101010101" pitchFamily="2" charset="-122"/>
                    <a:ea typeface="宋体" panose="02010600030101010101" pitchFamily="2" charset="-122"/>
                  </a:rPr>
                  <a:t>    如图是工作频率为</a:t>
                </a:r>
                <a:r>
                  <a:rPr lang="en-US" altLang="zh-CN" sz="2400" dirty="0" smtClean="0">
                    <a:latin typeface="宋体" panose="02010600030101010101" pitchFamily="2" charset="-122"/>
                    <a:ea typeface="宋体" panose="02010600030101010101" pitchFamily="2" charset="-122"/>
                  </a:rPr>
                  <a:t>160MHz</a:t>
                </a:r>
                <a:r>
                  <a:rPr lang="zh-CN" altLang="en-US" sz="2400" dirty="0" smtClean="0">
                    <a:latin typeface="宋体" panose="02010600030101010101" pitchFamily="2" charset="-122"/>
                    <a:ea typeface="宋体" panose="02010600030101010101" pitchFamily="2" charset="-122"/>
                  </a:rPr>
                  <a:t>的谐振功率放大电路，它向</a:t>
                </a:r>
                <a:r>
                  <a:rPr lang="en-US" altLang="zh-CN" sz="2400" dirty="0" smtClean="0">
                    <a:latin typeface="宋体" panose="02010600030101010101" pitchFamily="2" charset="-122"/>
                    <a:ea typeface="宋体" panose="02010600030101010101" pitchFamily="2" charset="-122"/>
                  </a:rPr>
                  <a:t>50</a:t>
                </a:r>
                <a14:m>
                  <m:oMath xmlns:m="http://schemas.openxmlformats.org/officeDocument/2006/math">
                    <m:r>
                      <a:rPr lang="zh-CN" altLang="en-US" sz="2400" i="1">
                        <a:latin typeface="Cambria Math" panose="02040503050406030204" pitchFamily="18" charset="0"/>
                      </a:rPr>
                      <m:t>𝛺</m:t>
                    </m:r>
                  </m:oMath>
                </a14:m>
                <a:r>
                  <a:rPr lang="zh-CN" altLang="en-US" sz="2400" dirty="0" smtClean="0">
                    <a:latin typeface="宋体" panose="02010600030101010101" pitchFamily="2" charset="-122"/>
                    <a:ea typeface="宋体" panose="02010600030101010101" pitchFamily="2" charset="-122"/>
                  </a:rPr>
                  <a:t>外接负载提供</a:t>
                </a:r>
                <a:r>
                  <a:rPr lang="en-US" altLang="zh-CN" sz="2400" dirty="0" smtClean="0">
                    <a:latin typeface="宋体" panose="02010600030101010101" pitchFamily="2" charset="-122"/>
                    <a:ea typeface="宋体" panose="02010600030101010101" pitchFamily="2" charset="-122"/>
                  </a:rPr>
                  <a:t>13W</a:t>
                </a:r>
                <a:r>
                  <a:rPr lang="zh-CN" altLang="en-US" sz="2400" dirty="0" smtClean="0">
                    <a:latin typeface="宋体" panose="02010600030101010101" pitchFamily="2" charset="-122"/>
                    <a:ea typeface="宋体" panose="02010600030101010101" pitchFamily="2" charset="-122"/>
                  </a:rPr>
                  <a:t>功率</a:t>
                </a:r>
                <a:r>
                  <a:rPr lang="en-US" altLang="zh-CN" sz="2400" dirty="0" smtClean="0">
                    <a:latin typeface="宋体" panose="02010600030101010101" pitchFamily="2" charset="-122"/>
                    <a:ea typeface="宋体" panose="02010600030101010101" pitchFamily="2" charset="-122"/>
                  </a:rPr>
                  <a:t>,</a:t>
                </a:r>
                <a:r>
                  <a:rPr lang="zh-CN" altLang="en-US" sz="2400" dirty="0" smtClean="0">
                    <a:latin typeface="宋体" panose="02010600030101010101" pitchFamily="2" charset="-122"/>
                    <a:ea typeface="宋体" panose="02010600030101010101" pitchFamily="2" charset="-122"/>
                  </a:rPr>
                  <a:t>功率增益达到</a:t>
                </a:r>
                <a:r>
                  <a:rPr lang="en-US" altLang="zh-CN" sz="2400" dirty="0" smtClean="0">
                    <a:latin typeface="宋体" panose="02010600030101010101" pitchFamily="2" charset="-122"/>
                    <a:ea typeface="宋体" panose="02010600030101010101" pitchFamily="2" charset="-122"/>
                  </a:rPr>
                  <a:t>9db</a:t>
                </a:r>
                <a:r>
                  <a:rPr lang="zh-CN" altLang="en-US" sz="2400" dirty="0" smtClean="0">
                    <a:latin typeface="宋体" panose="02010600030101010101" pitchFamily="2" charset="-122"/>
                    <a:ea typeface="宋体" panose="02010600030101010101" pitchFamily="2" charset="-122"/>
                  </a:rPr>
                  <a:t>。电路基极采用自给偏置电路，由高频扼流圈</a:t>
                </a:r>
                <a14:m>
                  <m:oMath xmlns:m="http://schemas.openxmlformats.org/officeDocument/2006/math">
                    <m:sSub>
                      <m:sSubPr>
                        <m:ctrlPr>
                          <a:rPr lang="zh-CN" altLang="en-US" sz="2400" i="1">
                            <a:latin typeface="Cambria Math" panose="02040503050406030204" pitchFamily="18" charset="0"/>
                          </a:rPr>
                        </m:ctrlPr>
                      </m:sSubPr>
                      <m:e>
                        <m:r>
                          <a:rPr lang="en-US" altLang="zh-CN" sz="2400" b="0" i="1" smtClean="0">
                            <a:latin typeface="Cambria Math" panose="02040503050406030204" pitchFamily="18" charset="0"/>
                          </a:rPr>
                          <m:t>𝐿</m:t>
                        </m:r>
                      </m:e>
                      <m:sub>
                        <m:r>
                          <a:rPr lang="en-US" altLang="zh-CN" sz="2400" b="0" i="1" smtClean="0">
                            <a:latin typeface="Cambria Math" panose="02040503050406030204" pitchFamily="18" charset="0"/>
                          </a:rPr>
                          <m:t>𝐵</m:t>
                        </m:r>
                      </m:sub>
                    </m:sSub>
                  </m:oMath>
                </a14:m>
                <a:r>
                  <a:rPr lang="zh-CN" altLang="en-US" sz="2400" dirty="0" smtClean="0">
                    <a:latin typeface="宋体" panose="02010600030101010101" pitchFamily="2" charset="-122"/>
                    <a:ea typeface="宋体" panose="02010600030101010101" pitchFamily="2" charset="-122"/>
                  </a:rPr>
                  <a:t>中的直流电阻产生很小的反向偏置</a:t>
                </a:r>
                <a:r>
                  <a:rPr lang="zh-CN" altLang="en-US" sz="2400" dirty="0">
                    <a:latin typeface="宋体" panose="02010600030101010101" pitchFamily="2" charset="-122"/>
                    <a:ea typeface="宋体" panose="02010600030101010101" pitchFamily="2" charset="-122"/>
                  </a:rPr>
                  <a:t>电压。在放大器的输入端采用</a:t>
                </a:r>
                <a14:m>
                  <m:oMath xmlns:m="http://schemas.openxmlformats.org/officeDocument/2006/math">
                    <m:r>
                      <a:rPr lang="en-US" altLang="zh-CN" sz="2400" i="1">
                        <a:latin typeface="Cambria Math" panose="02040503050406030204" pitchFamily="18" charset="0"/>
                      </a:rPr>
                      <m:t>𝑇</m:t>
                    </m:r>
                  </m:oMath>
                </a14:m>
                <a:r>
                  <a:rPr lang="zh-CN" altLang="en-US" sz="2400" dirty="0">
                    <a:latin typeface="宋体" panose="02010600030101010101" pitchFamily="2" charset="-122"/>
                    <a:ea typeface="宋体" panose="02010600030101010101" pitchFamily="2" charset="-122"/>
                  </a:rPr>
                  <a:t>型匹配网络，调节</a:t>
                </a:r>
                <a14:m>
                  <m:oMath xmlns:m="http://schemas.openxmlformats.org/officeDocument/2006/math">
                    <m:sSub>
                      <m:sSubPr>
                        <m:ctrlPr>
                          <a:rPr lang="zh-CN" altLang="en-US" sz="2400" i="1">
                            <a:latin typeface="Cambria Math" panose="02040503050406030204" pitchFamily="18" charset="0"/>
                          </a:rPr>
                        </m:ctrlPr>
                      </m:sSubPr>
                      <m:e>
                        <m:r>
                          <a:rPr lang="en-US" altLang="zh-CN" sz="2400" b="0" i="1" smtClean="0">
                            <a:latin typeface="Cambria Math" panose="02040503050406030204" pitchFamily="18" charset="0"/>
                          </a:rPr>
                          <m:t>𝐶</m:t>
                        </m:r>
                      </m:e>
                      <m:sub>
                        <m:r>
                          <a:rPr lang="en-US" altLang="zh-CN" sz="2400" b="0" i="1" smtClean="0">
                            <a:latin typeface="Cambria Math" panose="02040503050406030204" pitchFamily="18" charset="0"/>
                          </a:rPr>
                          <m:t>1</m:t>
                        </m:r>
                      </m:sub>
                    </m:sSub>
                  </m:oMath>
                </a14:m>
                <a:r>
                  <a:rPr lang="zh-CN" altLang="en-US" sz="2400" dirty="0">
                    <a:latin typeface="宋体" panose="02010600030101010101" pitchFamily="2" charset="-122"/>
                    <a:ea typeface="宋体" panose="02010600030101010101" pitchFamily="2" charset="-122"/>
                  </a:rPr>
                  <a:t>和</a:t>
                </a:r>
                <a14:m>
                  <m:oMath xmlns:m="http://schemas.openxmlformats.org/officeDocument/2006/math">
                    <m:sSub>
                      <m:sSubPr>
                        <m:ctrlPr>
                          <a:rPr lang="zh-CN" altLang="en-US" sz="2400">
                            <a:latin typeface="宋体" panose="02010600030101010101" pitchFamily="2" charset="-122"/>
                            <a:ea typeface="宋体" panose="02010600030101010101" pitchFamily="2" charset="-122"/>
                          </a:rPr>
                        </m:ctrlPr>
                      </m:sSubPr>
                      <m:e>
                        <m:r>
                          <a:rPr lang="en-US" altLang="zh-CN" sz="2400">
                            <a:latin typeface="宋体" panose="02010600030101010101" pitchFamily="2" charset="-122"/>
                            <a:ea typeface="宋体" panose="02010600030101010101" pitchFamily="2" charset="-122"/>
                          </a:rPr>
                          <m:t>𝐶</m:t>
                        </m:r>
                      </m:e>
                      <m:sub>
                        <m:r>
                          <a:rPr lang="en-US" altLang="zh-CN" sz="2400">
                            <a:latin typeface="宋体" panose="02010600030101010101" pitchFamily="2" charset="-122"/>
                            <a:ea typeface="宋体" panose="02010600030101010101" pitchFamily="2" charset="-122"/>
                          </a:rPr>
                          <m:t>2</m:t>
                        </m:r>
                      </m:sub>
                    </m:sSub>
                    <m:r>
                      <a:rPr lang="zh-CN" altLang="en-US" sz="2400">
                        <a:latin typeface="宋体" panose="02010600030101010101" pitchFamily="2" charset="-122"/>
                        <a:ea typeface="宋体" panose="02010600030101010101" pitchFamily="2" charset="-122"/>
                      </a:rPr>
                      <m:t>；</m:t>
                    </m:r>
                  </m:oMath>
                </a14:m>
                <a:r>
                  <a:rPr lang="zh-CN" altLang="en-US" sz="2400" dirty="0" smtClean="0">
                    <a:latin typeface="宋体" panose="02010600030101010101" pitchFamily="2" charset="-122"/>
                    <a:ea typeface="宋体" panose="02010600030101010101" pitchFamily="2" charset="-122"/>
                  </a:rPr>
                  <a:t>放大器</a:t>
                </a:r>
                <a:r>
                  <a:rPr lang="zh-CN" altLang="en-US" sz="2400" dirty="0">
                    <a:latin typeface="宋体" panose="02010600030101010101" pitchFamily="2" charset="-122"/>
                    <a:ea typeface="宋体" panose="02010600030101010101" pitchFamily="2" charset="-122"/>
                  </a:rPr>
                  <a:t>的输出端采用</a:t>
                </a:r>
                <a14:m>
                  <m:oMath xmlns:m="http://schemas.openxmlformats.org/officeDocument/2006/math">
                    <m:r>
                      <a:rPr lang="en-US" altLang="zh-CN" sz="2400" b="0" i="1" smtClean="0">
                        <a:latin typeface="Cambria Math" panose="02040503050406030204" pitchFamily="18" charset="0"/>
                      </a:rPr>
                      <m:t>𝐿</m:t>
                    </m:r>
                  </m:oMath>
                </a14:m>
                <a:r>
                  <a:rPr lang="zh-CN" altLang="en-US" sz="2400" dirty="0">
                    <a:latin typeface="宋体" panose="02010600030101010101" pitchFamily="2" charset="-122"/>
                    <a:ea typeface="宋体" panose="02010600030101010101" pitchFamily="2" charset="-122"/>
                  </a:rPr>
                  <a:t>型匹配网络，通过调节</a:t>
                </a:r>
                <a14:m>
                  <m:oMath xmlns:m="http://schemas.openxmlformats.org/officeDocument/2006/math">
                    <m:sSub>
                      <m:sSubPr>
                        <m:ctrlPr>
                          <a:rPr lang="zh-CN" altLang="en-US" sz="2400" i="1">
                            <a:latin typeface="Cambria Math" panose="02040503050406030204" pitchFamily="18" charset="0"/>
                          </a:rPr>
                        </m:ctrlPr>
                      </m:sSubPr>
                      <m:e>
                        <m:r>
                          <a:rPr lang="en-US" altLang="zh-CN" sz="2400" i="1">
                            <a:latin typeface="Cambria Math" panose="02040503050406030204" pitchFamily="18" charset="0"/>
                          </a:rPr>
                          <m:t>𝐶</m:t>
                        </m:r>
                      </m:e>
                      <m:sub>
                        <m:r>
                          <a:rPr lang="en-US" altLang="zh-CN" sz="2400" b="0" i="1" smtClean="0">
                            <a:latin typeface="Cambria Math" panose="02040503050406030204" pitchFamily="18" charset="0"/>
                          </a:rPr>
                          <m:t>3</m:t>
                        </m:r>
                      </m:sub>
                    </m:sSub>
                  </m:oMath>
                </a14:m>
                <a:r>
                  <a:rPr lang="zh-CN" altLang="en-US" sz="2400" dirty="0">
                    <a:latin typeface="宋体" panose="02010600030101010101" pitchFamily="2" charset="-122"/>
                    <a:ea typeface="宋体" panose="02010600030101010101" pitchFamily="2" charset="-122"/>
                  </a:rPr>
                  <a:t>和</a:t>
                </a:r>
                <a14:m>
                  <m:oMath xmlns:m="http://schemas.openxmlformats.org/officeDocument/2006/math">
                    <m:sSub>
                      <m:sSubPr>
                        <m:ctrlPr>
                          <a:rPr lang="zh-CN" altLang="en-US" sz="2400" i="1">
                            <a:latin typeface="Cambria Math" panose="02040503050406030204" pitchFamily="18" charset="0"/>
                          </a:rPr>
                        </m:ctrlPr>
                      </m:sSubPr>
                      <m:e>
                        <m:r>
                          <a:rPr lang="en-US" altLang="zh-CN" sz="2400" i="1">
                            <a:latin typeface="Cambria Math" panose="02040503050406030204" pitchFamily="18" charset="0"/>
                          </a:rPr>
                          <m:t>𝐶</m:t>
                        </m:r>
                      </m:e>
                      <m:sub>
                        <m:r>
                          <a:rPr lang="en-US" altLang="zh-CN" sz="2400" b="0" i="1" smtClean="0">
                            <a:latin typeface="Cambria Math" panose="02040503050406030204" pitchFamily="18" charset="0"/>
                          </a:rPr>
                          <m:t>4</m:t>
                        </m:r>
                      </m:sub>
                    </m:sSub>
                    <m:r>
                      <a:rPr lang="zh-CN" altLang="en-US" sz="2400" i="1" smtClean="0">
                        <a:latin typeface="Cambria Math" panose="02040503050406030204" pitchFamily="18" charset="0"/>
                      </a:rPr>
                      <m:t>。</m:t>
                    </m:r>
                  </m:oMath>
                </a14:m>
                <a:endParaRPr lang="zh-CN" altLang="en-US" sz="2400" dirty="0">
                  <a:latin typeface="宋体" panose="02010600030101010101" pitchFamily="2" charset="-122"/>
                  <a:ea typeface="宋体" panose="02010600030101010101" pitchFamily="2" charset="-122"/>
                </a:endParaRPr>
              </a:p>
            </p:txBody>
          </p:sp>
        </mc:Choice>
        <mc:Fallback>
          <p:sp>
            <p:nvSpPr>
              <p:cNvPr id="6" name="内容占位符 2"/>
              <p:cNvSpPr txBox="1">
                <a:spLocks noRot="1" noChangeAspect="1" noMove="1" noResize="1" noEditPoints="1" noAdjustHandles="1" noChangeArrowheads="1" noChangeShapeType="1" noTextEdit="1"/>
              </p:cNvSpPr>
              <p:nvPr/>
            </p:nvSpPr>
            <p:spPr>
              <a:xfrm>
                <a:off x="591604" y="1594773"/>
                <a:ext cx="9336438" cy="2127221"/>
              </a:xfrm>
              <a:prstGeom prst="rect">
                <a:avLst/>
              </a:prstGeom>
              <a:blipFill rotWithShape="0">
                <a:blip r:embed="rId4"/>
                <a:stretch>
                  <a:fillRect l="-979" t="-3152"/>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32185115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514328" y="447797"/>
            <a:ext cx="6298595" cy="685544"/>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z="3000" dirty="0"/>
              <a:t>4.4 </a:t>
            </a:r>
            <a:r>
              <a:rPr lang="zh-CN" altLang="en-US" sz="3000" dirty="0"/>
              <a:t>宽带高频功率放大器与功率合成</a:t>
            </a:r>
            <a:endParaRPr lang="zh-CN" altLang="en-US" sz="3000" dirty="0"/>
          </a:p>
        </p:txBody>
      </p:sp>
      <mc:AlternateContent xmlns:mc="http://schemas.openxmlformats.org/markup-compatibility/2006">
        <mc:Choice xmlns:a14="http://schemas.microsoft.com/office/drawing/2010/main" Requires="a14">
          <p:sp>
            <p:nvSpPr>
              <p:cNvPr id="5" name="标题 1"/>
              <p:cNvSpPr txBox="1">
                <a:spLocks/>
              </p:cNvSpPr>
              <p:nvPr/>
            </p:nvSpPr>
            <p:spPr>
              <a:xfrm>
                <a:off x="514327" y="971865"/>
                <a:ext cx="4869041" cy="663752"/>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just"/>
                <a14:m>
                  <m:oMathPara xmlns:m="http://schemas.openxmlformats.org/officeDocument/2006/math">
                    <m:oMathParaPr>
                      <m:jc m:val="centerGroup"/>
                    </m:oMathParaPr>
                    <m:oMath xmlns:m="http://schemas.openxmlformats.org/officeDocument/2006/math">
                      <m:r>
                        <a:rPr lang="zh-CN" altLang="en-US" sz="2800" i="1">
                          <a:latin typeface="Cambria Math" panose="02040503050406030204" pitchFamily="18" charset="0"/>
                        </a:rPr>
                        <m:t>传输线变压器的特性及其应用</m:t>
                      </m:r>
                    </m:oMath>
                  </m:oMathPara>
                </a14:m>
                <a:endParaRPr lang="zh-CN" altLang="en-US" sz="2800" dirty="0"/>
              </a:p>
            </p:txBody>
          </p:sp>
        </mc:Choice>
        <mc:Fallback>
          <p:sp>
            <p:nvSpPr>
              <p:cNvPr id="5" name="标题 1"/>
              <p:cNvSpPr txBox="1">
                <a:spLocks noRot="1" noChangeAspect="1" noMove="1" noResize="1" noEditPoints="1" noAdjustHandles="1" noChangeArrowheads="1" noChangeShapeType="1" noTextEdit="1"/>
              </p:cNvSpPr>
              <p:nvPr/>
            </p:nvSpPr>
            <p:spPr>
              <a:xfrm>
                <a:off x="514327" y="971865"/>
                <a:ext cx="4869041" cy="663752"/>
              </a:xfrm>
              <a:prstGeom prst="rect">
                <a:avLst/>
              </a:prstGeom>
              <a:blipFill rotWithShape="0">
                <a:blip r:embed="rId2"/>
                <a:stretch>
                  <a:fillRect/>
                </a:stretch>
              </a:blipFill>
            </p:spPr>
            <p:txBody>
              <a:bodyPr/>
              <a:lstStyle/>
              <a:p>
                <a:r>
                  <a:rPr lang="zh-CN" altLang="en-US">
                    <a:noFill/>
                  </a:rPr>
                  <a:t> </a:t>
                </a:r>
              </a:p>
            </p:txBody>
          </p:sp>
        </mc:Fallback>
      </mc:AlternateContent>
      <p:pic>
        <p:nvPicPr>
          <p:cNvPr id="21506" name="图片 15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4325" y="2497552"/>
            <a:ext cx="5834958" cy="436044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7" name="内容占位符 2"/>
          <p:cNvSpPr txBox="1">
            <a:spLocks/>
          </p:cNvSpPr>
          <p:nvPr/>
        </p:nvSpPr>
        <p:spPr>
          <a:xfrm>
            <a:off x="514326" y="1485664"/>
            <a:ext cx="9338011" cy="1159098"/>
          </a:xfrm>
          <a:prstGeom prst="rect">
            <a:avLst/>
          </a:prstGeom>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None/>
            </a:pPr>
            <a:r>
              <a:rPr lang="zh-CN" altLang="en-US" sz="2400" dirty="0" smtClean="0">
                <a:latin typeface="宋体" panose="02010600030101010101" pitchFamily="2" charset="-122"/>
                <a:ea typeface="宋体" panose="02010600030101010101" pitchFamily="2" charset="-122"/>
              </a:rPr>
              <a:t>    图</a:t>
            </a:r>
            <a:r>
              <a:rPr lang="en-US" altLang="zh-CN" sz="2400" dirty="0" smtClean="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a)</a:t>
            </a:r>
            <a:r>
              <a:rPr lang="zh-CN" altLang="en-US" sz="2400" dirty="0">
                <a:latin typeface="宋体" panose="02010600030101010101" pitchFamily="2" charset="-122"/>
                <a:ea typeface="宋体" panose="02010600030101010101" pitchFamily="2" charset="-122"/>
              </a:rPr>
              <a:t>所示为</a:t>
            </a:r>
            <a:r>
              <a:rPr lang="en-US" altLang="zh-CN" sz="2400" dirty="0">
                <a:latin typeface="宋体" panose="02010600030101010101" pitchFamily="2" charset="-122"/>
                <a:ea typeface="宋体" panose="02010600030101010101" pitchFamily="2" charset="-122"/>
              </a:rPr>
              <a:t>1</a:t>
            </a:r>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1</a:t>
            </a:r>
            <a:r>
              <a:rPr lang="zh-CN" altLang="en-US" sz="2400" dirty="0">
                <a:latin typeface="宋体" panose="02010600030101010101" pitchFamily="2" charset="-122"/>
                <a:ea typeface="宋体" panose="02010600030101010101" pitchFamily="2" charset="-122"/>
              </a:rPr>
              <a:t>传输线变压器的结构示意图，它是由两根等长的导线紧靠在一起并绕在磁环上构成的。</a:t>
            </a:r>
            <a:r>
              <a:rPr lang="zh-CN" altLang="en-US" sz="2400" dirty="0" smtClean="0">
                <a:latin typeface="宋体" panose="02010600030101010101" pitchFamily="2" charset="-122"/>
                <a:ea typeface="宋体" panose="02010600030101010101" pitchFamily="2" charset="-122"/>
              </a:rPr>
              <a:t>图</a:t>
            </a:r>
            <a:r>
              <a:rPr lang="en-US" altLang="zh-CN" sz="2400" dirty="0" smtClean="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b)</a:t>
            </a:r>
            <a:r>
              <a:rPr lang="zh-CN" altLang="en-US" sz="2400" dirty="0">
                <a:latin typeface="宋体" panose="02010600030101010101" pitchFamily="2" charset="-122"/>
                <a:ea typeface="宋体" panose="02010600030101010101" pitchFamily="2" charset="-122"/>
              </a:rPr>
              <a:t>所示为以传输线方式工作的电路形式，</a:t>
            </a:r>
            <a:r>
              <a:rPr lang="zh-CN" altLang="en-US" sz="2400" dirty="0" smtClean="0">
                <a:latin typeface="宋体" panose="02010600030101010101" pitchFamily="2" charset="-122"/>
                <a:ea typeface="宋体" panose="02010600030101010101" pitchFamily="2" charset="-122"/>
              </a:rPr>
              <a:t>图</a:t>
            </a:r>
            <a:r>
              <a:rPr lang="en-US" altLang="zh-CN" sz="2400" dirty="0" smtClean="0">
                <a:latin typeface="宋体" panose="02010600030101010101" pitchFamily="2" charset="-122"/>
                <a:ea typeface="宋体" panose="02010600030101010101" pitchFamily="2" charset="-122"/>
              </a:rPr>
              <a:t> (</a:t>
            </a:r>
            <a:r>
              <a:rPr lang="en-US" altLang="zh-CN" sz="2400" dirty="0">
                <a:latin typeface="宋体" panose="02010600030101010101" pitchFamily="2" charset="-122"/>
                <a:ea typeface="宋体" panose="02010600030101010101" pitchFamily="2" charset="-122"/>
              </a:rPr>
              <a:t>c)</a:t>
            </a:r>
            <a:r>
              <a:rPr lang="zh-CN" altLang="en-US" sz="2400" dirty="0">
                <a:latin typeface="宋体" panose="02010600030101010101" pitchFamily="2" charset="-122"/>
                <a:ea typeface="宋体" panose="02010600030101010101" pitchFamily="2" charset="-122"/>
              </a:rPr>
              <a:t>所示为以普通变压器方式工作的电路形式。</a:t>
            </a:r>
          </a:p>
        </p:txBody>
      </p:sp>
      <p:sp>
        <p:nvSpPr>
          <p:cNvPr id="8" name="内容占位符 2"/>
          <p:cNvSpPr txBox="1">
            <a:spLocks/>
          </p:cNvSpPr>
          <p:nvPr/>
        </p:nvSpPr>
        <p:spPr>
          <a:xfrm>
            <a:off x="6349283" y="2699515"/>
            <a:ext cx="4356035" cy="3392192"/>
          </a:xfrm>
          <a:prstGeom prst="rect">
            <a:avLst/>
          </a:prstGeom>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None/>
            </a:pPr>
            <a:r>
              <a:rPr lang="zh-CN" altLang="en-US" sz="2400" dirty="0" smtClean="0">
                <a:latin typeface="宋体" panose="02010600030101010101" pitchFamily="2" charset="-122"/>
                <a:ea typeface="宋体" panose="02010600030101010101" pitchFamily="2" charset="-122"/>
              </a:rPr>
              <a:t>    如果</a:t>
            </a:r>
            <a:r>
              <a:rPr lang="zh-CN" altLang="en-US" sz="2400" dirty="0">
                <a:latin typeface="宋体" panose="02010600030101010101" pitchFamily="2" charset="-122"/>
                <a:ea typeface="宋体" panose="02010600030101010101" pitchFamily="2" charset="-122"/>
              </a:rPr>
              <a:t>信号的波长与传输线的长度可以相比拟，两根导线固有的分布电感和相互间的分布电容就构成了传输线的分布参数等效电路。若传输线是无损耗的，则传输线的特性阻抗为</a:t>
            </a:r>
          </a:p>
        </p:txBody>
      </p:sp>
      <mc:AlternateContent xmlns:mc="http://schemas.openxmlformats.org/markup-compatibility/2006">
        <mc:Choice xmlns:a14="http://schemas.microsoft.com/office/drawing/2010/main" Requires="a14">
          <p:sp>
            <p:nvSpPr>
              <p:cNvPr id="6" name="矩形 5"/>
              <p:cNvSpPr/>
              <p:nvPr/>
            </p:nvSpPr>
            <p:spPr>
              <a:xfrm>
                <a:off x="6812923" y="5120679"/>
                <a:ext cx="2864374" cy="1183529"/>
              </a:xfrm>
              <a:prstGeom prst="rect">
                <a:avLst/>
              </a:prstGeom>
            </p:spPr>
            <p:txBody>
              <a:bodyPr wrap="none">
                <a:spAutoFit/>
              </a:bodyPr>
              <a:lstStyle/>
              <a:p>
                <a14:m>
                  <m:oMathPara xmlns:m="http://schemas.openxmlformats.org/officeDocument/2006/math">
                    <m:oMathParaPr>
                      <m:jc m:val="centerGroup"/>
                    </m:oMathParaPr>
                    <m:oMath xmlns:m="http://schemas.openxmlformats.org/officeDocument/2006/math">
                      <m:sSub>
                        <m:sSubPr>
                          <m:ctrlPr>
                            <a:rPr lang="zh-CN" altLang="en-US" sz="2400">
                              <a:latin typeface="Cambria Math" panose="02040503050406030204" pitchFamily="18" charset="0"/>
                            </a:rPr>
                          </m:ctrlPr>
                        </m:sSubPr>
                        <m:e>
                          <m:r>
                            <a:rPr lang="zh-CN" altLang="en-US" sz="2400" i="1">
                              <a:latin typeface="Cambria Math" panose="02040503050406030204" pitchFamily="18" charset="0"/>
                            </a:rPr>
                            <m:t>𝑍</m:t>
                          </m:r>
                        </m:e>
                        <m:sub>
                          <m:r>
                            <m:rPr>
                              <m:nor/>
                            </m:rPr>
                            <a:rPr lang="zh-CN" altLang="en-US" sz="2400" i="1">
                              <a:latin typeface="Cambria Math" panose="02040503050406030204" pitchFamily="18" charset="0"/>
                            </a:rPr>
                            <m:t>C</m:t>
                          </m:r>
                        </m:sub>
                      </m:sSub>
                      <m:r>
                        <a:rPr lang="zh-CN" altLang="en-US" sz="2400" i="0">
                          <a:latin typeface="Cambria Math" panose="02040503050406030204" pitchFamily="18" charset="0"/>
                        </a:rPr>
                        <m:t>=</m:t>
                      </m:r>
                      <m:rad>
                        <m:radPr>
                          <m:degHide m:val="on"/>
                          <m:ctrlPr>
                            <a:rPr lang="zh-CN" altLang="en-US" sz="2400" i="1">
                              <a:latin typeface="Cambria Math" panose="02040503050406030204" pitchFamily="18" charset="0"/>
                            </a:rPr>
                          </m:ctrlPr>
                        </m:radPr>
                        <m:deg/>
                        <m:e>
                          <m:f>
                            <m:fPr>
                              <m:ctrlPr>
                                <a:rPr lang="zh-CN" altLang="en-US" sz="2400" i="1">
                                  <a:latin typeface="Cambria Math" panose="02040503050406030204" pitchFamily="18" charset="0"/>
                                </a:rPr>
                              </m:ctrlPr>
                            </m:fPr>
                            <m:num>
                              <m:r>
                                <m:rPr>
                                  <m:nor/>
                                </m:rPr>
                                <a:rPr lang="zh-CN" altLang="en-US" sz="2400" i="1">
                                  <a:latin typeface="Cambria Math" panose="02040503050406030204" pitchFamily="18" charset="0"/>
                                </a:rPr>
                                <m:t>2</m:t>
                              </m:r>
                              <m:r>
                                <a:rPr lang="zh-CN" altLang="en-US" sz="2400" i="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𝐿</m:t>
                                  </m:r>
                                </m:e>
                                <m:sub>
                                  <m:r>
                                    <m:rPr>
                                      <m:nor/>
                                    </m:rPr>
                                    <a:rPr lang="zh-CN" altLang="en-US" sz="2400" i="1">
                                      <a:latin typeface="Cambria Math" panose="02040503050406030204" pitchFamily="18" charset="0"/>
                                    </a:rPr>
                                    <m:t>0</m:t>
                                  </m:r>
                                </m:sub>
                              </m:sSub>
                              <m:r>
                                <a:rPr lang="zh-CN" altLang="en-US" sz="2400" i="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𝑀</m:t>
                                  </m:r>
                                </m:e>
                                <m:sub>
                                  <m:r>
                                    <m:rPr>
                                      <m:nor/>
                                    </m:rPr>
                                    <a:rPr lang="zh-CN" altLang="en-US" sz="2400" i="1">
                                      <a:latin typeface="Cambria Math" panose="02040503050406030204" pitchFamily="18" charset="0"/>
                                    </a:rPr>
                                    <m:t>0</m:t>
                                  </m:r>
                                </m:sub>
                              </m:sSub>
                              <m:r>
                                <m:rPr>
                                  <m:nor/>
                                </m:rPr>
                                <a:rPr lang="zh-CN" altLang="en-US" sz="2400" i="1">
                                  <a:latin typeface="Cambria Math" panose="02040503050406030204" pitchFamily="18" charset="0"/>
                                </a:rPr>
                                <m:t>)</m:t>
                              </m:r>
                            </m:num>
                            <m:den>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𝐶</m:t>
                                  </m:r>
                                </m:e>
                                <m:sub>
                                  <m:r>
                                    <m:rPr>
                                      <m:nor/>
                                    </m:rPr>
                                    <a:rPr lang="zh-CN" altLang="en-US" sz="2400" i="1">
                                      <a:latin typeface="Cambria Math" panose="02040503050406030204" pitchFamily="18" charset="0"/>
                                    </a:rPr>
                                    <m:t>0</m:t>
                                  </m:r>
                                </m:sub>
                              </m:sSub>
                            </m:den>
                          </m:f>
                        </m:e>
                      </m:rad>
                    </m:oMath>
                  </m:oMathPara>
                </a14:m>
                <a:endParaRPr lang="zh-CN" altLang="en-US" sz="2400" dirty="0"/>
              </a:p>
            </p:txBody>
          </p:sp>
        </mc:Choice>
        <mc:Fallback>
          <p:sp>
            <p:nvSpPr>
              <p:cNvPr id="6" name="矩形 5"/>
              <p:cNvSpPr>
                <a:spLocks noRot="1" noChangeAspect="1" noMove="1" noResize="1" noEditPoints="1" noAdjustHandles="1" noChangeArrowheads="1" noChangeShapeType="1" noTextEdit="1"/>
              </p:cNvSpPr>
              <p:nvPr/>
            </p:nvSpPr>
            <p:spPr>
              <a:xfrm>
                <a:off x="6812923" y="5120679"/>
                <a:ext cx="2864374" cy="1183529"/>
              </a:xfrm>
              <a:prstGeom prst="rect">
                <a:avLst/>
              </a:prstGeom>
              <a:blipFill rotWithShape="0">
                <a:blip r:embed="rId4"/>
                <a:stretch>
                  <a:fillRect/>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02824142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4" name="标题 1"/>
              <p:cNvSpPr txBox="1">
                <a:spLocks/>
              </p:cNvSpPr>
              <p:nvPr/>
            </p:nvSpPr>
            <p:spPr>
              <a:xfrm>
                <a:off x="424175" y="649892"/>
                <a:ext cx="3568276" cy="741025"/>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just"/>
                <a14:m>
                  <m:oMathPara xmlns:m="http://schemas.openxmlformats.org/officeDocument/2006/math">
                    <m:oMathParaPr>
                      <m:jc m:val="centerGroup"/>
                    </m:oMathParaPr>
                    <m:oMath xmlns:m="http://schemas.openxmlformats.org/officeDocument/2006/math">
                      <m:r>
                        <a:rPr lang="zh-CN" altLang="en-US" sz="2800" i="1">
                          <a:latin typeface="Cambria Math" panose="02040503050406030204" pitchFamily="18" charset="0"/>
                        </a:rPr>
                        <m:t>传输线变压器的功能</m:t>
                      </m:r>
                    </m:oMath>
                  </m:oMathPara>
                </a14:m>
                <a:endParaRPr lang="zh-CN" altLang="en-US" sz="2800" dirty="0"/>
              </a:p>
            </p:txBody>
          </p:sp>
        </mc:Choice>
        <mc:Fallback>
          <p:sp>
            <p:nvSpPr>
              <p:cNvPr id="4" name="标题 1"/>
              <p:cNvSpPr txBox="1">
                <a:spLocks noRot="1" noChangeAspect="1" noMove="1" noResize="1" noEditPoints="1" noAdjustHandles="1" noChangeArrowheads="1" noChangeShapeType="1" noTextEdit="1"/>
              </p:cNvSpPr>
              <p:nvPr/>
            </p:nvSpPr>
            <p:spPr>
              <a:xfrm>
                <a:off x="424175" y="649892"/>
                <a:ext cx="3568276" cy="741025"/>
              </a:xfrm>
              <a:prstGeom prst="rect">
                <a:avLst/>
              </a:prstGeom>
              <a:blipFill rotWithShape="0">
                <a:blip r:embed="rId2"/>
                <a:stretch>
                  <a:fillRect/>
                </a:stretch>
              </a:blipFill>
            </p:spPr>
            <p:txBody>
              <a:bodyPr/>
              <a:lstStyle/>
              <a:p>
                <a:r>
                  <a:rPr lang="zh-CN" altLang="en-US">
                    <a:noFill/>
                  </a:rPr>
                  <a:t> </a:t>
                </a:r>
              </a:p>
            </p:txBody>
          </p:sp>
        </mc:Fallback>
      </mc:AlternateContent>
      <p:sp>
        <p:nvSpPr>
          <p:cNvPr id="5" name="内容占位符 2"/>
          <p:cNvSpPr txBox="1">
            <a:spLocks/>
          </p:cNvSpPr>
          <p:nvPr/>
        </p:nvSpPr>
        <p:spPr>
          <a:xfrm>
            <a:off x="540088" y="1584101"/>
            <a:ext cx="5500104" cy="1146220"/>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r>
              <a:rPr lang="zh-CN" altLang="en-US" sz="2400" dirty="0" smtClean="0">
                <a:latin typeface="宋体" panose="02010600030101010101" pitchFamily="2" charset="-122"/>
                <a:ea typeface="宋体" panose="02010600030101010101" pitchFamily="2" charset="-122"/>
              </a:rPr>
              <a:t>实现</a:t>
            </a:r>
            <a:r>
              <a:rPr lang="en-US" altLang="zh-CN" sz="2400" dirty="0">
                <a:latin typeface="宋体" panose="02010600030101010101" pitchFamily="2" charset="-122"/>
                <a:ea typeface="宋体" panose="02010600030101010101" pitchFamily="2" charset="-122"/>
              </a:rPr>
              <a:t>1:1</a:t>
            </a:r>
            <a:r>
              <a:rPr lang="zh-CN" altLang="en-US" sz="2400" dirty="0" smtClean="0">
                <a:latin typeface="宋体" panose="02010600030101010101" pitchFamily="2" charset="-122"/>
                <a:ea typeface="宋体" panose="02010600030101010101" pitchFamily="2" charset="-122"/>
              </a:rPr>
              <a:t>倒</a:t>
            </a:r>
            <a:r>
              <a:rPr lang="zh-CN" altLang="en-US" sz="2400" dirty="0">
                <a:latin typeface="宋体" panose="02010600030101010101" pitchFamily="2" charset="-122"/>
                <a:ea typeface="宋体" panose="02010600030101010101" pitchFamily="2" charset="-122"/>
              </a:rPr>
              <a:t>相作用</a:t>
            </a:r>
            <a:endParaRPr lang="en-US" altLang="zh-CN" sz="2400" dirty="0" smtClean="0">
              <a:latin typeface="宋体" panose="02010600030101010101" pitchFamily="2" charset="-122"/>
              <a:ea typeface="宋体" panose="02010600030101010101" pitchFamily="2" charset="-122"/>
            </a:endParaRPr>
          </a:p>
          <a:p>
            <a:r>
              <a:rPr lang="zh-CN" altLang="en-US" sz="2400" dirty="0" smtClean="0">
                <a:latin typeface="宋体" panose="02010600030101010101" pitchFamily="2" charset="-122"/>
                <a:ea typeface="宋体" panose="02010600030101010101" pitchFamily="2" charset="-122"/>
              </a:rPr>
              <a:t>实现</a:t>
            </a:r>
            <a:r>
              <a:rPr lang="en-US" altLang="zh-CN" sz="2400" dirty="0" smtClean="0">
                <a:latin typeface="宋体" panose="02010600030101010101" pitchFamily="2" charset="-122"/>
                <a:ea typeface="宋体" panose="02010600030101010101" pitchFamily="2" charset="-122"/>
              </a:rPr>
              <a:t>1:1</a:t>
            </a:r>
            <a:r>
              <a:rPr lang="zh-CN" altLang="en-US" sz="2400" dirty="0" smtClean="0">
                <a:latin typeface="宋体" panose="02010600030101010101" pitchFamily="2" charset="-122"/>
                <a:ea typeface="宋体" panose="02010600030101010101" pitchFamily="2" charset="-122"/>
              </a:rPr>
              <a:t>平衡</a:t>
            </a:r>
            <a:r>
              <a:rPr lang="zh-CN" altLang="en-US" sz="2400" dirty="0">
                <a:latin typeface="宋体" panose="02010600030101010101" pitchFamily="2" charset="-122"/>
                <a:ea typeface="宋体" panose="02010600030101010101" pitchFamily="2" charset="-122"/>
              </a:rPr>
              <a:t>和不平衡电路的</a:t>
            </a:r>
            <a:r>
              <a:rPr lang="zh-CN" altLang="en-US" sz="2400" dirty="0" smtClean="0">
                <a:latin typeface="宋体" panose="02010600030101010101" pitchFamily="2" charset="-122"/>
                <a:ea typeface="宋体" panose="02010600030101010101" pitchFamily="2" charset="-122"/>
              </a:rPr>
              <a:t>转换</a:t>
            </a:r>
          </a:p>
        </p:txBody>
      </p:sp>
      <p:pic>
        <p:nvPicPr>
          <p:cNvPr id="22530" name="图片 187399" descr="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0088" y="2911112"/>
            <a:ext cx="8043078" cy="28011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57106039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2"/>
          <p:cNvSpPr txBox="1">
            <a:spLocks/>
          </p:cNvSpPr>
          <p:nvPr/>
        </p:nvSpPr>
        <p:spPr>
          <a:xfrm>
            <a:off x="655998" y="953035"/>
            <a:ext cx="7071326" cy="631066"/>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r>
              <a:rPr lang="zh-CN" altLang="en-US" sz="2400" dirty="0" smtClean="0">
                <a:latin typeface="宋体" panose="02010600030101010101" pitchFamily="2" charset="-122"/>
                <a:ea typeface="宋体" panose="02010600030101010101" pitchFamily="2" charset="-122"/>
              </a:rPr>
              <a:t>实现</a:t>
            </a:r>
            <a:r>
              <a:rPr lang="zh-CN" altLang="en-US" sz="2400" dirty="0">
                <a:latin typeface="宋体" panose="02010600030101010101" pitchFamily="2" charset="-122"/>
                <a:ea typeface="宋体" panose="02010600030101010101" pitchFamily="2" charset="-122"/>
              </a:rPr>
              <a:t>阻抗变换（</a:t>
            </a:r>
            <a:r>
              <a:rPr lang="zh-CN" altLang="en-US" sz="2400" dirty="0" smtClean="0">
                <a:latin typeface="宋体" panose="02010600030101010101" pitchFamily="2" charset="-122"/>
                <a:ea typeface="宋体" panose="02010600030101010101" pitchFamily="2" charset="-122"/>
              </a:rPr>
              <a:t>常见</a:t>
            </a:r>
            <a:r>
              <a:rPr lang="en-US" altLang="zh-CN" sz="2400" dirty="0" smtClean="0">
                <a:latin typeface="宋体" panose="02010600030101010101" pitchFamily="2" charset="-122"/>
                <a:ea typeface="宋体" panose="02010600030101010101" pitchFamily="2" charset="-122"/>
              </a:rPr>
              <a:t>4:1</a:t>
            </a:r>
            <a:r>
              <a:rPr lang="zh-CN" altLang="en-US" sz="2400" dirty="0" smtClean="0">
                <a:latin typeface="宋体" panose="02010600030101010101" pitchFamily="2" charset="-122"/>
                <a:ea typeface="宋体" panose="02010600030101010101" pitchFamily="2" charset="-122"/>
              </a:rPr>
              <a:t>和</a:t>
            </a:r>
            <a:r>
              <a:rPr lang="en-US" altLang="zh-CN" sz="2400" dirty="0" smtClean="0">
                <a:latin typeface="宋体" panose="02010600030101010101" pitchFamily="2" charset="-122"/>
                <a:ea typeface="宋体" panose="02010600030101010101" pitchFamily="2" charset="-122"/>
              </a:rPr>
              <a:t>1:4</a:t>
            </a:r>
            <a:r>
              <a:rPr lang="zh-CN" altLang="en-US" sz="2400" dirty="0" smtClean="0">
                <a:latin typeface="宋体" panose="02010600030101010101" pitchFamily="2" charset="-122"/>
                <a:ea typeface="宋体" panose="02010600030101010101" pitchFamily="2" charset="-122"/>
              </a:rPr>
              <a:t>阻抗</a:t>
            </a:r>
            <a:r>
              <a:rPr lang="zh-CN" altLang="en-US" sz="2400" dirty="0">
                <a:latin typeface="宋体" panose="02010600030101010101" pitchFamily="2" charset="-122"/>
                <a:ea typeface="宋体" panose="02010600030101010101" pitchFamily="2" charset="-122"/>
              </a:rPr>
              <a:t>变换器）</a:t>
            </a:r>
            <a:endParaRPr lang="zh-CN" altLang="en-US" sz="2400" dirty="0" smtClean="0">
              <a:latin typeface="宋体" panose="02010600030101010101" pitchFamily="2" charset="-122"/>
              <a:ea typeface="宋体" panose="02010600030101010101" pitchFamily="2" charset="-122"/>
            </a:endParaRPr>
          </a:p>
        </p:txBody>
      </p:sp>
      <p:pic>
        <p:nvPicPr>
          <p:cNvPr id="23554" name="图片 72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5998" y="2360008"/>
            <a:ext cx="4360953" cy="2456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5" name="图片 15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00866" y="2360008"/>
            <a:ext cx="4227579" cy="24566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矩形 4"/>
          <p:cNvSpPr/>
          <p:nvPr/>
        </p:nvSpPr>
        <p:spPr>
          <a:xfrm>
            <a:off x="1718219" y="4944345"/>
            <a:ext cx="2236510" cy="400110"/>
          </a:xfrm>
          <a:prstGeom prst="rect">
            <a:avLst/>
          </a:prstGeom>
        </p:spPr>
        <p:txBody>
          <a:bodyPr wrap="none">
            <a:spAutoFit/>
          </a:bodyPr>
          <a:lstStyle/>
          <a:p>
            <a:r>
              <a:rPr lang="en-US" altLang="zh-CN" sz="2000" kern="100" smtClean="0">
                <a:latin typeface="Times New Roman" panose="02020603050405020304" pitchFamily="18" charset="0"/>
                <a:ea typeface="宋体" panose="02010600030101010101" pitchFamily="2" charset="-122"/>
              </a:rPr>
              <a:t>4</a:t>
            </a:r>
            <a:r>
              <a:rPr lang="zh-CN" altLang="zh-CN" sz="2000" kern="10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000" kern="100" smtClean="0">
                <a:latin typeface="Times New Roman" panose="02020603050405020304" pitchFamily="18" charset="0"/>
                <a:ea typeface="宋体" panose="02010600030101010101" pitchFamily="2" charset="-122"/>
              </a:rPr>
              <a:t>1</a:t>
            </a:r>
            <a:r>
              <a:rPr lang="zh-CN" altLang="zh-CN" sz="2000" kern="100" smtClean="0">
                <a:latin typeface="Times New Roman" panose="02020603050405020304" pitchFamily="18" charset="0"/>
                <a:ea typeface="宋体" panose="02010600030101010101" pitchFamily="2" charset="-122"/>
                <a:cs typeface="Times New Roman" panose="02020603050405020304" pitchFamily="18" charset="0"/>
              </a:rPr>
              <a:t>传输线变压器</a:t>
            </a:r>
            <a:endParaRPr lang="zh-CN" altLang="en-US" sz="2000" dirty="0"/>
          </a:p>
        </p:txBody>
      </p:sp>
      <p:sp>
        <p:nvSpPr>
          <p:cNvPr id="6" name="矩形 5"/>
          <p:cNvSpPr/>
          <p:nvPr/>
        </p:nvSpPr>
        <p:spPr>
          <a:xfrm>
            <a:off x="6496400" y="4944345"/>
            <a:ext cx="2236510" cy="400110"/>
          </a:xfrm>
          <a:prstGeom prst="rect">
            <a:avLst/>
          </a:prstGeom>
        </p:spPr>
        <p:txBody>
          <a:bodyPr wrap="none">
            <a:spAutoFit/>
          </a:bodyPr>
          <a:lstStyle/>
          <a:p>
            <a:r>
              <a:rPr lang="en-US" altLang="zh-CN" sz="2000" kern="100" dirty="0">
                <a:latin typeface="Times New Roman" panose="02020603050405020304" pitchFamily="18" charset="0"/>
                <a:ea typeface="宋体" panose="02010600030101010101" pitchFamily="2" charset="-122"/>
              </a:rPr>
              <a:t>1</a:t>
            </a:r>
            <a:r>
              <a:rPr lang="zh-CN" altLang="zh-CN" sz="2000" kern="100"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000" kern="100" dirty="0">
                <a:latin typeface="Times New Roman" panose="02020603050405020304" pitchFamily="18" charset="0"/>
                <a:ea typeface="宋体" panose="02010600030101010101" pitchFamily="2" charset="-122"/>
              </a:rPr>
              <a:t>4</a:t>
            </a:r>
            <a:r>
              <a:rPr lang="zh-CN" altLang="zh-CN" sz="2000" kern="100" dirty="0">
                <a:latin typeface="Times New Roman" panose="02020603050405020304" pitchFamily="18" charset="0"/>
                <a:ea typeface="宋体" panose="02010600030101010101" pitchFamily="2" charset="-122"/>
                <a:cs typeface="Times New Roman" panose="02020603050405020304" pitchFamily="18" charset="0"/>
              </a:rPr>
              <a:t>传输线变压器</a:t>
            </a:r>
            <a:endParaRPr lang="zh-CN" altLang="en-US" sz="2000" dirty="0"/>
          </a:p>
        </p:txBody>
      </p:sp>
    </p:spTree>
    <p:extLst>
      <p:ext uri="{BB962C8B-B14F-4D97-AF65-F5344CB8AC3E}">
        <p14:creationId xmlns:p14="http://schemas.microsoft.com/office/powerpoint/2010/main" val="133104788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a:xfrm>
            <a:off x="728847" y="548462"/>
            <a:ext cx="1731017" cy="610636"/>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just"/>
            <a:r>
              <a:rPr lang="zh-CN" altLang="en-US" sz="2800" dirty="0"/>
              <a:t>功率合成</a:t>
            </a:r>
            <a:endParaRPr lang="zh-CN" altLang="en-US" sz="2800" dirty="0"/>
          </a:p>
        </p:txBody>
      </p:sp>
      <p:pic>
        <p:nvPicPr>
          <p:cNvPr id="24578" name="图片 15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95942" y="2524259"/>
            <a:ext cx="7299147" cy="37266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7" name="内容占位符 2"/>
          <p:cNvSpPr txBox="1">
            <a:spLocks/>
          </p:cNvSpPr>
          <p:nvPr/>
        </p:nvSpPr>
        <p:spPr>
          <a:xfrm>
            <a:off x="728847" y="1159098"/>
            <a:ext cx="9033339" cy="1365161"/>
          </a:xfrm>
          <a:prstGeom prst="rect">
            <a:avLst/>
          </a:prstGeom>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None/>
            </a:pPr>
            <a:r>
              <a:rPr lang="zh-CN" altLang="en-US" sz="2400" dirty="0" smtClean="0">
                <a:latin typeface="宋体" panose="02010600030101010101" pitchFamily="2" charset="-122"/>
                <a:ea typeface="宋体" panose="02010600030101010101" pitchFamily="2" charset="-122"/>
              </a:rPr>
              <a:t>    功率分配器</a:t>
            </a:r>
            <a:r>
              <a:rPr lang="zh-CN" altLang="en-US" sz="2400" dirty="0">
                <a:latin typeface="宋体" panose="02010600030101010101" pitchFamily="2" charset="-122"/>
                <a:ea typeface="宋体" panose="02010600030101010101" pitchFamily="2" charset="-122"/>
              </a:rPr>
              <a:t>的作用在于将前级功放的输出功率平分为若干份，然后分别提供给后级若干个功放电路</a:t>
            </a:r>
            <a:r>
              <a:rPr lang="zh-CN" altLang="en-US" sz="2400" dirty="0" smtClean="0">
                <a:latin typeface="宋体" panose="02010600030101010101" pitchFamily="2" charset="-122"/>
                <a:ea typeface="宋体" panose="02010600030101010101" pitchFamily="2" charset="-122"/>
              </a:rPr>
              <a:t>。图中采用</a:t>
            </a:r>
            <a:r>
              <a:rPr lang="zh-CN" altLang="en-US" sz="2400" dirty="0">
                <a:latin typeface="宋体" panose="02010600030101010101" pitchFamily="2" charset="-122"/>
                <a:ea typeface="宋体" panose="02010600030101010101" pitchFamily="2" charset="-122"/>
              </a:rPr>
              <a:t>了三个一分为二的功率分配器和三个二合一的功率合成器</a:t>
            </a:r>
            <a:r>
              <a:rPr lang="zh-CN" altLang="en-US" sz="2400" dirty="0" smtClean="0">
                <a:latin typeface="宋体" panose="02010600030101010101" pitchFamily="2" charset="-122"/>
                <a:ea typeface="宋体" panose="02010600030101010101" pitchFamily="2" charset="-122"/>
              </a:rPr>
              <a:t>。</a:t>
            </a:r>
            <a:endParaRPr lang="zh-CN" altLang="en-US" sz="240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356042552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728847" y="548461"/>
            <a:ext cx="2516629" cy="700789"/>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just"/>
            <a:r>
              <a:rPr lang="zh-CN" altLang="en-US" sz="2800" dirty="0"/>
              <a:t>功率合成网络</a:t>
            </a:r>
            <a:endParaRPr lang="zh-CN" altLang="en-US" sz="2800" dirty="0"/>
          </a:p>
        </p:txBody>
      </p:sp>
      <p:pic>
        <p:nvPicPr>
          <p:cNvPr id="25602" name="图片 190499" descr="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59864" y="1561520"/>
            <a:ext cx="5802021" cy="468117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65092117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728847" y="548461"/>
            <a:ext cx="2516629" cy="700789"/>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just"/>
            <a:r>
              <a:rPr lang="zh-CN" altLang="en-US" sz="2800" dirty="0"/>
              <a:t>功率分配网络</a:t>
            </a:r>
            <a:endParaRPr lang="zh-CN" altLang="en-US" sz="2800" dirty="0"/>
          </a:p>
        </p:txBody>
      </p:sp>
      <p:pic>
        <p:nvPicPr>
          <p:cNvPr id="26626" name="图片 192525" descr="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02498" y="1962351"/>
            <a:ext cx="7838470" cy="3133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318862390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728847" y="548461"/>
            <a:ext cx="3675728" cy="636395"/>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just"/>
            <a:r>
              <a:rPr lang="zh-CN" altLang="en-US" sz="2800" dirty="0"/>
              <a:t>宽频带功率合成电路</a:t>
            </a:r>
            <a:endParaRPr lang="zh-CN" altLang="en-US" sz="2800" dirty="0"/>
          </a:p>
        </p:txBody>
      </p:sp>
      <p:pic>
        <p:nvPicPr>
          <p:cNvPr id="27650" name="图片 83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8847" y="1184856"/>
            <a:ext cx="7803009" cy="40658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矩形 4"/>
          <p:cNvSpPr/>
          <p:nvPr/>
        </p:nvSpPr>
        <p:spPr>
          <a:xfrm>
            <a:off x="3383856" y="5250719"/>
            <a:ext cx="2749471" cy="400110"/>
          </a:xfrm>
          <a:prstGeom prst="rect">
            <a:avLst/>
          </a:prstGeom>
        </p:spPr>
        <p:txBody>
          <a:bodyPr wrap="none">
            <a:spAutoFit/>
          </a:bodyPr>
          <a:lstStyle/>
          <a:p>
            <a:r>
              <a:rPr lang="zh-CN" altLang="zh-CN" sz="2000" kern="100" dirty="0">
                <a:latin typeface="Times New Roman" panose="02020603050405020304" pitchFamily="18" charset="0"/>
                <a:ea typeface="宋体" panose="02010600030101010101" pitchFamily="2" charset="-122"/>
                <a:cs typeface="Times New Roman" panose="02020603050405020304" pitchFamily="18" charset="0"/>
              </a:rPr>
              <a:t>反相功率合成放大电路</a:t>
            </a:r>
            <a:endParaRPr lang="zh-CN" altLang="en-US" sz="2000" dirty="0"/>
          </a:p>
        </p:txBody>
      </p:sp>
    </p:spTree>
    <p:extLst>
      <p:ext uri="{BB962C8B-B14F-4D97-AF65-F5344CB8AC3E}">
        <p14:creationId xmlns:p14="http://schemas.microsoft.com/office/powerpoint/2010/main" val="225786286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a:xfrm>
            <a:off x="514328" y="447797"/>
            <a:ext cx="2241751" cy="595392"/>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z="3000" dirty="0"/>
              <a:t>4.5 </a:t>
            </a:r>
            <a:r>
              <a:rPr lang="zh-CN" altLang="en-US" sz="3000" dirty="0"/>
              <a:t>倍频器</a:t>
            </a:r>
            <a:endParaRPr lang="zh-CN" altLang="en-US" sz="3000" dirty="0"/>
          </a:p>
        </p:txBody>
      </p:sp>
      <p:sp>
        <p:nvSpPr>
          <p:cNvPr id="6" name="标题 1"/>
          <p:cNvSpPr txBox="1">
            <a:spLocks/>
          </p:cNvSpPr>
          <p:nvPr/>
        </p:nvSpPr>
        <p:spPr>
          <a:xfrm>
            <a:off x="514328" y="1043190"/>
            <a:ext cx="2074326" cy="592428"/>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just"/>
            <a:r>
              <a:rPr lang="zh-CN" altLang="en-US" sz="2800" dirty="0"/>
              <a:t>丙类倍频器</a:t>
            </a:r>
            <a:endParaRPr lang="zh-CN" altLang="en-US" sz="2800" dirty="0"/>
          </a:p>
        </p:txBody>
      </p:sp>
      <p:pic>
        <p:nvPicPr>
          <p:cNvPr id="28674" name="图片 217098" descr="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88654" y="3440246"/>
            <a:ext cx="5203065" cy="275076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mc:AlternateContent xmlns:mc="http://schemas.openxmlformats.org/markup-compatibility/2006">
        <mc:Choice xmlns:a14="http://schemas.microsoft.com/office/drawing/2010/main" Requires="a14">
          <p:sp>
            <p:nvSpPr>
              <p:cNvPr id="8" name="内容占位符 2"/>
              <p:cNvSpPr txBox="1">
                <a:spLocks/>
              </p:cNvSpPr>
              <p:nvPr/>
            </p:nvSpPr>
            <p:spPr>
              <a:xfrm>
                <a:off x="514328" y="1635617"/>
                <a:ext cx="9033339" cy="2305317"/>
              </a:xfrm>
              <a:prstGeom prst="rect">
                <a:avLst/>
              </a:prstGeom>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None/>
                </a:pPr>
                <a:r>
                  <a:rPr lang="zh-CN" altLang="en-US" sz="2400" dirty="0" smtClean="0">
                    <a:latin typeface="宋体" panose="02010600030101010101" pitchFamily="2" charset="-122"/>
                    <a:ea typeface="宋体" panose="02010600030101010101" pitchFamily="2" charset="-122"/>
                  </a:rPr>
                  <a:t>    图所</a:t>
                </a:r>
                <a:r>
                  <a:rPr lang="zh-CN" altLang="en-US" sz="2400" dirty="0">
                    <a:latin typeface="宋体" panose="02010600030101010101" pitchFamily="2" charset="-122"/>
                    <a:ea typeface="宋体" panose="02010600030101010101" pitchFamily="2" charset="-122"/>
                  </a:rPr>
                  <a:t>示为三倍频器，其输出回路</a:t>
                </a:r>
                <a14:m>
                  <m:oMath xmlns:m="http://schemas.openxmlformats.org/officeDocument/2006/math">
                    <m:sSub>
                      <m:sSubPr>
                        <m:ctrlPr>
                          <a:rPr lang="zh-CN" altLang="en-US" sz="2400" i="1">
                            <a:latin typeface="Cambria Math" panose="02040503050406030204" pitchFamily="18" charset="0"/>
                          </a:rPr>
                        </m:ctrlPr>
                      </m:sSubPr>
                      <m:e>
                        <m:r>
                          <a:rPr lang="en-US" altLang="zh-CN" sz="2400" b="0" i="1" smtClean="0">
                            <a:latin typeface="Cambria Math" panose="02040503050406030204" pitchFamily="18" charset="0"/>
                          </a:rPr>
                          <m:t>𝐿</m:t>
                        </m:r>
                      </m:e>
                      <m:sub>
                        <m:r>
                          <a:rPr lang="en-US" altLang="zh-CN" sz="2400" b="0" i="1" smtClean="0">
                            <a:latin typeface="Cambria Math" panose="02040503050406030204" pitchFamily="18" charset="0"/>
                          </a:rPr>
                          <m:t>3</m:t>
                        </m:r>
                      </m:sub>
                    </m:sSub>
                    <m:sSub>
                      <m:sSubPr>
                        <m:ctrlPr>
                          <a:rPr lang="zh-CN" altLang="en-US" sz="2400" i="1">
                            <a:latin typeface="Cambria Math" panose="02040503050406030204" pitchFamily="18" charset="0"/>
                          </a:rPr>
                        </m:ctrlPr>
                      </m:sSubPr>
                      <m:e>
                        <m:r>
                          <a:rPr lang="en-US" altLang="zh-CN" sz="2400" b="0" i="1" smtClean="0">
                            <a:latin typeface="Cambria Math" panose="02040503050406030204" pitchFamily="18" charset="0"/>
                          </a:rPr>
                          <m:t>𝐶</m:t>
                        </m:r>
                      </m:e>
                      <m:sub>
                        <m:r>
                          <a:rPr lang="en-US" altLang="zh-CN" sz="2400" b="0" i="1" smtClean="0">
                            <a:latin typeface="Cambria Math" panose="02040503050406030204" pitchFamily="18" charset="0"/>
                          </a:rPr>
                          <m:t>3</m:t>
                        </m:r>
                      </m:sub>
                    </m:sSub>
                  </m:oMath>
                </a14:m>
                <a:r>
                  <a:rPr lang="zh-CN" altLang="en-US" sz="2400" dirty="0">
                    <a:latin typeface="宋体" panose="02010600030101010101" pitchFamily="2" charset="-122"/>
                    <a:ea typeface="宋体" panose="02010600030101010101" pitchFamily="2" charset="-122"/>
                  </a:rPr>
                  <a:t>并联回路谐振在三次谐波频率上，用以获得三倍频的输出电压。串联谐振回路</a:t>
                </a:r>
                <a14:m>
                  <m:oMath xmlns:m="http://schemas.openxmlformats.org/officeDocument/2006/math">
                    <m:sSub>
                      <m:sSubPr>
                        <m:ctrlPr>
                          <a:rPr lang="zh-CN" altLang="en-US" sz="2400" i="1">
                            <a:latin typeface="Cambria Math" panose="02040503050406030204" pitchFamily="18" charset="0"/>
                          </a:rPr>
                        </m:ctrlPr>
                      </m:sSubPr>
                      <m:e>
                        <m:r>
                          <a:rPr lang="en-US" altLang="zh-CN" sz="2400" i="1">
                            <a:latin typeface="Cambria Math" panose="02040503050406030204" pitchFamily="18" charset="0"/>
                          </a:rPr>
                          <m:t>𝐿</m:t>
                        </m:r>
                      </m:e>
                      <m:sub>
                        <m:r>
                          <a:rPr lang="en-US" altLang="zh-CN" sz="2400" b="0" i="1" smtClean="0">
                            <a:latin typeface="Cambria Math" panose="02040503050406030204" pitchFamily="18" charset="0"/>
                          </a:rPr>
                          <m:t>1</m:t>
                        </m:r>
                      </m:sub>
                    </m:sSub>
                    <m:sSub>
                      <m:sSubPr>
                        <m:ctrlPr>
                          <a:rPr lang="zh-CN" altLang="en-US" sz="2400" i="1">
                            <a:latin typeface="Cambria Math" panose="02040503050406030204" pitchFamily="18" charset="0"/>
                          </a:rPr>
                        </m:ctrlPr>
                      </m:sSubPr>
                      <m:e>
                        <m:r>
                          <a:rPr lang="en-US" altLang="zh-CN" sz="2400" i="1">
                            <a:latin typeface="Cambria Math" panose="02040503050406030204" pitchFamily="18" charset="0"/>
                          </a:rPr>
                          <m:t>𝐶</m:t>
                        </m:r>
                      </m:e>
                      <m:sub>
                        <m:r>
                          <a:rPr lang="en-US" altLang="zh-CN" sz="2400" b="0" i="1" smtClean="0">
                            <a:latin typeface="Cambria Math" panose="02040503050406030204" pitchFamily="18" charset="0"/>
                          </a:rPr>
                          <m:t>1</m:t>
                        </m:r>
                      </m:sub>
                    </m:sSub>
                  </m:oMath>
                </a14:m>
                <a:r>
                  <a:rPr lang="zh-CN" altLang="en-US" sz="2400" dirty="0">
                    <a:latin typeface="宋体" panose="02010600030101010101" pitchFamily="2" charset="-122"/>
                    <a:ea typeface="宋体" panose="02010600030101010101" pitchFamily="2" charset="-122"/>
                  </a:rPr>
                  <a:t>、</a:t>
                </a:r>
                <a14:m>
                  <m:oMath xmlns:m="http://schemas.openxmlformats.org/officeDocument/2006/math">
                    <m:sSub>
                      <m:sSubPr>
                        <m:ctrlPr>
                          <a:rPr lang="zh-CN" altLang="en-US" sz="2400" i="1">
                            <a:latin typeface="Cambria Math" panose="02040503050406030204" pitchFamily="18" charset="0"/>
                          </a:rPr>
                        </m:ctrlPr>
                      </m:sSubPr>
                      <m:e>
                        <m:r>
                          <a:rPr lang="en-US" altLang="zh-CN" sz="2400" i="1">
                            <a:latin typeface="Cambria Math" panose="02040503050406030204" pitchFamily="18" charset="0"/>
                          </a:rPr>
                          <m:t>𝐿</m:t>
                        </m:r>
                      </m:e>
                      <m:sub>
                        <m:r>
                          <a:rPr lang="en-US" altLang="zh-CN" sz="2400" b="0" i="1" smtClean="0">
                            <a:latin typeface="Cambria Math" panose="02040503050406030204" pitchFamily="18" charset="0"/>
                          </a:rPr>
                          <m:t>2</m:t>
                        </m:r>
                      </m:sub>
                    </m:sSub>
                    <m:sSub>
                      <m:sSubPr>
                        <m:ctrlPr>
                          <a:rPr lang="zh-CN" altLang="en-US" sz="2400" i="1">
                            <a:latin typeface="Cambria Math" panose="02040503050406030204" pitchFamily="18" charset="0"/>
                          </a:rPr>
                        </m:ctrlPr>
                      </m:sSubPr>
                      <m:e>
                        <m:r>
                          <a:rPr lang="en-US" altLang="zh-CN" sz="2400" i="1">
                            <a:latin typeface="Cambria Math" panose="02040503050406030204" pitchFamily="18" charset="0"/>
                          </a:rPr>
                          <m:t>𝐶</m:t>
                        </m:r>
                      </m:e>
                      <m:sub>
                        <m:r>
                          <a:rPr lang="en-US" altLang="zh-CN" sz="2400" b="0" i="1" smtClean="0">
                            <a:latin typeface="Cambria Math" panose="02040503050406030204" pitchFamily="18" charset="0"/>
                          </a:rPr>
                          <m:t>2</m:t>
                        </m:r>
                      </m:sub>
                    </m:sSub>
                  </m:oMath>
                </a14:m>
                <a:r>
                  <a:rPr lang="zh-CN" altLang="en-US" sz="2400" dirty="0">
                    <a:latin typeface="宋体" panose="02010600030101010101" pitchFamily="2" charset="-122"/>
                    <a:ea typeface="宋体" panose="02010600030101010101" pitchFamily="2" charset="-122"/>
                  </a:rPr>
                  <a:t>分别谐振在基波和二次谐波频率上，它们与</a:t>
                </a:r>
                <a14:m>
                  <m:oMath xmlns:m="http://schemas.openxmlformats.org/officeDocument/2006/math">
                    <m:sSub>
                      <m:sSubPr>
                        <m:ctrlPr>
                          <a:rPr lang="zh-CN" altLang="en-US" sz="2400" i="1">
                            <a:latin typeface="Cambria Math" panose="02040503050406030204" pitchFamily="18" charset="0"/>
                          </a:rPr>
                        </m:ctrlPr>
                      </m:sSubPr>
                      <m:e>
                        <m:r>
                          <a:rPr lang="en-US" altLang="zh-CN" sz="2400" i="1">
                            <a:latin typeface="Cambria Math" panose="02040503050406030204" pitchFamily="18" charset="0"/>
                          </a:rPr>
                          <m:t>𝐿</m:t>
                        </m:r>
                      </m:e>
                      <m:sub>
                        <m:r>
                          <a:rPr lang="en-US" altLang="zh-CN" sz="2400" i="1">
                            <a:latin typeface="Cambria Math" panose="02040503050406030204" pitchFamily="18" charset="0"/>
                          </a:rPr>
                          <m:t>3</m:t>
                        </m:r>
                      </m:sub>
                    </m:sSub>
                    <m:sSub>
                      <m:sSubPr>
                        <m:ctrlPr>
                          <a:rPr lang="zh-CN" altLang="en-US" sz="2400" i="1">
                            <a:latin typeface="Cambria Math" panose="02040503050406030204" pitchFamily="18" charset="0"/>
                          </a:rPr>
                        </m:ctrlPr>
                      </m:sSubPr>
                      <m:e>
                        <m:r>
                          <a:rPr lang="en-US" altLang="zh-CN" sz="2400" i="1">
                            <a:latin typeface="Cambria Math" panose="02040503050406030204" pitchFamily="18" charset="0"/>
                          </a:rPr>
                          <m:t>𝐶</m:t>
                        </m:r>
                      </m:e>
                      <m:sub>
                        <m:r>
                          <a:rPr lang="en-US" altLang="zh-CN" sz="2400" i="1">
                            <a:latin typeface="Cambria Math" panose="02040503050406030204" pitchFamily="18" charset="0"/>
                          </a:rPr>
                          <m:t>3</m:t>
                        </m:r>
                      </m:sub>
                    </m:sSub>
                  </m:oMath>
                </a14:m>
                <a:r>
                  <a:rPr lang="zh-CN" altLang="en-US" sz="2400" dirty="0">
                    <a:latin typeface="宋体" panose="02010600030101010101" pitchFamily="2" charset="-122"/>
                    <a:ea typeface="宋体" panose="02010600030101010101" pitchFamily="2" charset="-122"/>
                  </a:rPr>
                  <a:t>相并联。</a:t>
                </a:r>
                <a14:m>
                  <m:oMath xmlns:m="http://schemas.openxmlformats.org/officeDocument/2006/math">
                    <m:sSub>
                      <m:sSubPr>
                        <m:ctrlPr>
                          <a:rPr lang="zh-CN" altLang="en-US" sz="2400" i="1">
                            <a:latin typeface="Cambria Math" panose="02040503050406030204" pitchFamily="18" charset="0"/>
                          </a:rPr>
                        </m:ctrlPr>
                      </m:sSubPr>
                      <m:e>
                        <m:r>
                          <a:rPr lang="en-US" altLang="zh-CN" sz="2400" i="1">
                            <a:latin typeface="Cambria Math" panose="02040503050406030204" pitchFamily="18" charset="0"/>
                          </a:rPr>
                          <m:t>𝐿</m:t>
                        </m:r>
                      </m:e>
                      <m:sub>
                        <m:r>
                          <a:rPr lang="en-US" altLang="zh-CN" sz="2400" i="1">
                            <a:latin typeface="Cambria Math" panose="02040503050406030204" pitchFamily="18" charset="0"/>
                          </a:rPr>
                          <m:t>1</m:t>
                        </m:r>
                      </m:sub>
                    </m:sSub>
                    <m:sSub>
                      <m:sSubPr>
                        <m:ctrlPr>
                          <a:rPr lang="zh-CN" altLang="en-US" sz="2400" i="1">
                            <a:latin typeface="Cambria Math" panose="02040503050406030204" pitchFamily="18" charset="0"/>
                          </a:rPr>
                        </m:ctrlPr>
                      </m:sSubPr>
                      <m:e>
                        <m:r>
                          <a:rPr lang="en-US" altLang="zh-CN" sz="2400" i="1">
                            <a:latin typeface="Cambria Math" panose="02040503050406030204" pitchFamily="18" charset="0"/>
                          </a:rPr>
                          <m:t>𝐶</m:t>
                        </m:r>
                      </m:e>
                      <m:sub>
                        <m:r>
                          <a:rPr lang="en-US" altLang="zh-CN" sz="2400" i="1">
                            <a:latin typeface="Cambria Math" panose="02040503050406030204" pitchFamily="18" charset="0"/>
                          </a:rPr>
                          <m:t>1</m:t>
                        </m:r>
                      </m:sub>
                    </m:sSub>
                  </m:oMath>
                </a14:m>
                <a:r>
                  <a:rPr lang="zh-CN" altLang="en-US" sz="2400" dirty="0">
                    <a:latin typeface="宋体" panose="02010600030101010101" pitchFamily="2" charset="-122"/>
                    <a:ea typeface="宋体" panose="02010600030101010101" pitchFamily="2" charset="-122"/>
                  </a:rPr>
                  <a:t>对基波频率信号相当于短路，</a:t>
                </a:r>
                <a14:m>
                  <m:oMath xmlns:m="http://schemas.openxmlformats.org/officeDocument/2006/math">
                    <m:sSub>
                      <m:sSubPr>
                        <m:ctrlPr>
                          <a:rPr lang="zh-CN" altLang="en-US" sz="2400" i="1">
                            <a:latin typeface="Cambria Math" panose="02040503050406030204" pitchFamily="18" charset="0"/>
                          </a:rPr>
                        </m:ctrlPr>
                      </m:sSubPr>
                      <m:e>
                        <m:r>
                          <a:rPr lang="en-US" altLang="zh-CN" sz="2400" i="1">
                            <a:latin typeface="Cambria Math" panose="02040503050406030204" pitchFamily="18" charset="0"/>
                          </a:rPr>
                          <m:t>𝐿</m:t>
                        </m:r>
                      </m:e>
                      <m:sub>
                        <m:r>
                          <a:rPr lang="en-US" altLang="zh-CN" sz="2400" i="1">
                            <a:latin typeface="Cambria Math" panose="02040503050406030204" pitchFamily="18" charset="0"/>
                          </a:rPr>
                          <m:t>2</m:t>
                        </m:r>
                      </m:sub>
                    </m:sSub>
                    <m:sSub>
                      <m:sSubPr>
                        <m:ctrlPr>
                          <a:rPr lang="zh-CN" altLang="en-US" sz="2400" i="1">
                            <a:latin typeface="Cambria Math" panose="02040503050406030204" pitchFamily="18" charset="0"/>
                          </a:rPr>
                        </m:ctrlPr>
                      </m:sSubPr>
                      <m:e>
                        <m:r>
                          <a:rPr lang="en-US" altLang="zh-CN" sz="2400" i="1">
                            <a:latin typeface="Cambria Math" panose="02040503050406030204" pitchFamily="18" charset="0"/>
                          </a:rPr>
                          <m:t>𝐶</m:t>
                        </m:r>
                      </m:e>
                      <m:sub>
                        <m:r>
                          <a:rPr lang="en-US" altLang="zh-CN" sz="2400" i="1">
                            <a:latin typeface="Cambria Math" panose="02040503050406030204" pitchFamily="18" charset="0"/>
                          </a:rPr>
                          <m:t>2</m:t>
                        </m:r>
                      </m:sub>
                    </m:sSub>
                  </m:oMath>
                </a14:m>
                <a:r>
                  <a:rPr lang="zh-CN" altLang="en-US" sz="2400" dirty="0">
                    <a:latin typeface="宋体" panose="02010600030101010101" pitchFamily="2" charset="-122"/>
                    <a:ea typeface="宋体" panose="02010600030101010101" pitchFamily="2" charset="-122"/>
                  </a:rPr>
                  <a:t>对二次谐波信号相当于短路，从而可以有效的抑制基波、二次谐波的输出，因此</a:t>
                </a:r>
                <a14:m>
                  <m:oMath xmlns:m="http://schemas.openxmlformats.org/officeDocument/2006/math">
                    <m:sSub>
                      <m:sSubPr>
                        <m:ctrlPr>
                          <a:rPr lang="zh-CN" altLang="en-US" sz="2400" i="1">
                            <a:latin typeface="Cambria Math" panose="02040503050406030204" pitchFamily="18" charset="0"/>
                          </a:rPr>
                        </m:ctrlPr>
                      </m:sSubPr>
                      <m:e>
                        <m:r>
                          <a:rPr lang="en-US" altLang="zh-CN" sz="2400" i="1">
                            <a:latin typeface="Cambria Math" panose="02040503050406030204" pitchFamily="18" charset="0"/>
                          </a:rPr>
                          <m:t>𝐿</m:t>
                        </m:r>
                      </m:e>
                      <m:sub>
                        <m:r>
                          <a:rPr lang="en-US" altLang="zh-CN" sz="2400" i="1">
                            <a:latin typeface="Cambria Math" panose="02040503050406030204" pitchFamily="18" charset="0"/>
                          </a:rPr>
                          <m:t>1</m:t>
                        </m:r>
                      </m:sub>
                    </m:sSub>
                    <m:sSub>
                      <m:sSubPr>
                        <m:ctrlPr>
                          <a:rPr lang="zh-CN" altLang="en-US" sz="2400" i="1">
                            <a:latin typeface="Cambria Math" panose="02040503050406030204" pitchFamily="18" charset="0"/>
                          </a:rPr>
                        </m:ctrlPr>
                      </m:sSubPr>
                      <m:e>
                        <m:r>
                          <a:rPr lang="en-US" altLang="zh-CN" sz="2400" i="1">
                            <a:latin typeface="Cambria Math" panose="02040503050406030204" pitchFamily="18" charset="0"/>
                          </a:rPr>
                          <m:t>𝐶</m:t>
                        </m:r>
                      </m:e>
                      <m:sub>
                        <m:r>
                          <a:rPr lang="en-US" altLang="zh-CN" sz="2400" i="1">
                            <a:latin typeface="Cambria Math" panose="02040503050406030204" pitchFamily="18" charset="0"/>
                          </a:rPr>
                          <m:t>1</m:t>
                        </m:r>
                      </m:sub>
                    </m:sSub>
                  </m:oMath>
                </a14:m>
                <a:r>
                  <a:rPr lang="zh-CN" altLang="en-US" sz="2400" dirty="0">
                    <a:latin typeface="宋体" panose="02010600030101010101" pitchFamily="2" charset="-122"/>
                    <a:ea typeface="宋体" panose="02010600030101010101" pitchFamily="2" charset="-122"/>
                  </a:rPr>
                  <a:t>和</a:t>
                </a:r>
                <a14:m>
                  <m:oMath xmlns:m="http://schemas.openxmlformats.org/officeDocument/2006/math">
                    <m:sSub>
                      <m:sSubPr>
                        <m:ctrlPr>
                          <a:rPr lang="zh-CN" altLang="en-US" sz="2400" i="1">
                            <a:latin typeface="Cambria Math" panose="02040503050406030204" pitchFamily="18" charset="0"/>
                          </a:rPr>
                        </m:ctrlPr>
                      </m:sSubPr>
                      <m:e>
                        <m:r>
                          <a:rPr lang="en-US" altLang="zh-CN" sz="2400" i="1">
                            <a:latin typeface="Cambria Math" panose="02040503050406030204" pitchFamily="18" charset="0"/>
                          </a:rPr>
                          <m:t>𝐿</m:t>
                        </m:r>
                      </m:e>
                      <m:sub>
                        <m:r>
                          <a:rPr lang="en-US" altLang="zh-CN" sz="2400" i="1">
                            <a:latin typeface="Cambria Math" panose="02040503050406030204" pitchFamily="18" charset="0"/>
                          </a:rPr>
                          <m:t>2</m:t>
                        </m:r>
                      </m:sub>
                    </m:sSub>
                    <m:sSub>
                      <m:sSubPr>
                        <m:ctrlPr>
                          <a:rPr lang="zh-CN" altLang="en-US" sz="2400" i="1">
                            <a:latin typeface="Cambria Math" panose="02040503050406030204" pitchFamily="18" charset="0"/>
                          </a:rPr>
                        </m:ctrlPr>
                      </m:sSubPr>
                      <m:e>
                        <m:r>
                          <a:rPr lang="en-US" altLang="zh-CN" sz="2400" i="1">
                            <a:latin typeface="Cambria Math" panose="02040503050406030204" pitchFamily="18" charset="0"/>
                          </a:rPr>
                          <m:t>𝐶</m:t>
                        </m:r>
                      </m:e>
                      <m:sub>
                        <m:r>
                          <a:rPr lang="en-US" altLang="zh-CN" sz="2400" i="1">
                            <a:latin typeface="Cambria Math" panose="02040503050406030204" pitchFamily="18" charset="0"/>
                          </a:rPr>
                          <m:t>2</m:t>
                        </m:r>
                      </m:sub>
                    </m:sSub>
                  </m:oMath>
                </a14:m>
                <a:r>
                  <a:rPr lang="zh-CN" altLang="en-US" sz="2400" dirty="0">
                    <a:latin typeface="宋体" panose="02010600030101010101" pitchFamily="2" charset="-122"/>
                    <a:ea typeface="宋体" panose="02010600030101010101" pitchFamily="2" charset="-122"/>
                  </a:rPr>
                  <a:t>回路称为串联陷波电路。</a:t>
                </a:r>
              </a:p>
            </p:txBody>
          </p:sp>
        </mc:Choice>
        <mc:Fallback>
          <p:sp>
            <p:nvSpPr>
              <p:cNvPr id="8" name="内容占位符 2"/>
              <p:cNvSpPr txBox="1">
                <a:spLocks noRot="1" noChangeAspect="1" noMove="1" noResize="1" noEditPoints="1" noAdjustHandles="1" noChangeArrowheads="1" noChangeShapeType="1" noTextEdit="1"/>
              </p:cNvSpPr>
              <p:nvPr/>
            </p:nvSpPr>
            <p:spPr>
              <a:xfrm>
                <a:off x="514328" y="1635617"/>
                <a:ext cx="9033339" cy="2305317"/>
              </a:xfrm>
              <a:prstGeom prst="rect">
                <a:avLst/>
              </a:prstGeom>
              <a:blipFill rotWithShape="0">
                <a:blip r:embed="rId3"/>
                <a:stretch>
                  <a:fillRect l="-1012" t="-2910" r="-945" b="-5291"/>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13265755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内容占位符 2"/>
              <p:cNvSpPr>
                <a:spLocks noGrp="1"/>
              </p:cNvSpPr>
              <p:nvPr>
                <p:ph idx="1"/>
              </p:nvPr>
            </p:nvSpPr>
            <p:spPr>
              <a:xfrm>
                <a:off x="806120" y="962854"/>
                <a:ext cx="8556819" cy="5090216"/>
              </a:xfrm>
            </p:spPr>
            <p:txBody>
              <a:bodyPr/>
              <a:lstStyle/>
              <a:p>
                <a:pPr marL="0" indent="0">
                  <a:buNone/>
                </a:pPr>
                <a:r>
                  <a:rPr lang="zh-CN" altLang="en-US" sz="2400" dirty="0" smtClean="0">
                    <a:latin typeface="宋体" panose="02010600030101010101" pitchFamily="2" charset="-122"/>
                    <a:ea typeface="宋体" panose="02010600030101010101" pitchFamily="2" charset="-122"/>
                  </a:rPr>
                  <a:t>    设输入电压为一余弦电压，即</a:t>
                </a:r>
                <a:endParaRPr lang="en-US" altLang="zh-CN" sz="2400" dirty="0" smtClean="0">
                  <a:latin typeface="宋体" panose="02010600030101010101" pitchFamily="2" charset="-122"/>
                  <a:ea typeface="宋体" panose="02010600030101010101" pitchFamily="2" charset="-122"/>
                </a:endParaRPr>
              </a:p>
              <a:p>
                <a:pPr marL="0" indent="0">
                  <a:buNone/>
                </a:pPr>
                <a14:m>
                  <m:oMathPara xmlns:m="http://schemas.openxmlformats.org/officeDocument/2006/math">
                    <m:oMathParaPr>
                      <m:jc m:val="centerGroup"/>
                    </m:oMathParaPr>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𝑖</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m:rPr>
                              <m:nor/>
                            </m:rPr>
                            <a:rPr lang="zh-CN" altLang="en-US" sz="2400" i="1">
                              <a:latin typeface="Cambria Math" panose="02040503050406030204" pitchFamily="18" charset="0"/>
                            </a:rPr>
                            <m:t>im</m:t>
                          </m:r>
                        </m:sub>
                      </m:sSub>
                      <m:r>
                        <a:rPr lang="zh-CN" altLang="en-US" sz="2400" i="1">
                          <a:latin typeface="Cambria Math" panose="02040503050406030204" pitchFamily="18" charset="0"/>
                        </a:rPr>
                        <m:t>𝑐𝑜𝑠</m:t>
                      </m:r>
                      <m:r>
                        <a:rPr lang="zh-CN" altLang="en-US" sz="2400" i="1">
                          <a:latin typeface="Cambria Math" panose="02040503050406030204" pitchFamily="18" charset="0"/>
                        </a:rPr>
                        <m:t>𝜔</m:t>
                      </m:r>
                      <m:r>
                        <a:rPr lang="zh-CN" altLang="en-US" sz="2400" i="1">
                          <a:latin typeface="Cambria Math" panose="02040503050406030204" pitchFamily="18" charset="0"/>
                        </a:rPr>
                        <m:t>𝑡</m:t>
                      </m:r>
                    </m:oMath>
                  </m:oMathPara>
                </a14:m>
                <a:endParaRPr lang="zh-CN" altLang="en-US" sz="2400" dirty="0"/>
              </a:p>
              <a:p>
                <a:pPr marL="0" indent="0">
                  <a:buNone/>
                </a:pPr>
                <a:r>
                  <a:rPr lang="zh-CN" altLang="en-US" sz="2400" dirty="0" smtClean="0">
                    <a:latin typeface="宋体" panose="02010600030101010101" pitchFamily="2" charset="-122"/>
                    <a:ea typeface="宋体" panose="02010600030101010101" pitchFamily="2" charset="-122"/>
                  </a:rPr>
                  <a:t>    则</a:t>
                </a:r>
                <a:r>
                  <a:rPr lang="zh-CN" altLang="en-US" sz="2400" dirty="0">
                    <a:latin typeface="宋体" panose="02010600030101010101" pitchFamily="2" charset="-122"/>
                    <a:ea typeface="宋体" panose="02010600030101010101" pitchFamily="2" charset="-122"/>
                  </a:rPr>
                  <a:t>管子基极、发射极间电压</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m:rPr>
                            <m:sty m:val="p"/>
                          </m:rPr>
                          <a:rPr lang="zh-CN" altLang="en-US" sz="2400">
                            <a:latin typeface="Cambria Math" panose="02040503050406030204" pitchFamily="18" charset="0"/>
                          </a:rPr>
                          <m:t>BE</m:t>
                        </m:r>
                      </m:sub>
                    </m:sSub>
                  </m:oMath>
                </a14:m>
                <a:r>
                  <a:rPr lang="zh-CN" altLang="en-US" sz="2400" dirty="0" smtClean="0">
                    <a:latin typeface="宋体" panose="02010600030101010101" pitchFamily="2" charset="-122"/>
                    <a:ea typeface="宋体" panose="02010600030101010101" pitchFamily="2" charset="-122"/>
                  </a:rPr>
                  <a:t>为</a:t>
                </a:r>
                <a:endParaRPr lang="en-US" altLang="zh-CN" sz="2400" dirty="0" smtClean="0">
                  <a:latin typeface="宋体" panose="02010600030101010101" pitchFamily="2" charset="-122"/>
                  <a:ea typeface="宋体" panose="02010600030101010101" pitchFamily="2" charset="-122"/>
                </a:endParaRPr>
              </a:p>
              <a:p>
                <a:pPr marL="0" indent="0">
                  <a:buNone/>
                </a:pPr>
                <a14:m>
                  <m:oMathPara xmlns:m="http://schemas.openxmlformats.org/officeDocument/2006/math">
                    <m:oMathParaPr>
                      <m:jc m:val="centerGroup"/>
                    </m:oMathParaPr>
                    <m:oMath xmlns:m="http://schemas.openxmlformats.org/officeDocument/2006/math">
                      <m:d>
                        <m:dPr>
                          <m:begChr m:val=""/>
                          <m:ctrlPr>
                            <a:rPr lang="zh-CN" altLang="en-US" sz="2400" i="1">
                              <a:latin typeface="Cambria Math" panose="02040503050406030204" pitchFamily="18" charset="0"/>
                            </a:rPr>
                          </m:ctrlPr>
                        </m:dP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m:rPr>
                                  <m:sty m:val="p"/>
                                </m:rPr>
                                <a:rPr lang="zh-CN" altLang="en-US" sz="2400">
                                  <a:latin typeface="Cambria Math" panose="02040503050406030204" pitchFamily="18" charset="0"/>
                                </a:rPr>
                                <m:t>BE</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𝑉</m:t>
                              </m:r>
                            </m:e>
                            <m:sub>
                              <m:r>
                                <m:rPr>
                                  <m:sty m:val="p"/>
                                </m:rPr>
                                <a:rPr lang="zh-CN" altLang="en-US" sz="2400">
                                  <a:latin typeface="Cambria Math" panose="02040503050406030204" pitchFamily="18" charset="0"/>
                                </a:rPr>
                                <m:t>BB</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𝑖</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𝑉</m:t>
                              </m:r>
                            </m:e>
                            <m:sub>
                              <m:r>
                                <m:rPr>
                                  <m:sty m:val="p"/>
                                </m:rPr>
                                <a:rPr lang="zh-CN" altLang="en-US" sz="2400">
                                  <a:latin typeface="Cambria Math" panose="02040503050406030204" pitchFamily="18" charset="0"/>
                                </a:rPr>
                                <m:t>BB</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𝑖𝑚</m:t>
                              </m:r>
                            </m:sub>
                          </m:sSub>
                          <m:r>
                            <a:rPr lang="zh-CN" altLang="en-US" sz="2400" i="1">
                              <a:latin typeface="Cambria Math" panose="02040503050406030204" pitchFamily="18" charset="0"/>
                            </a:rPr>
                            <m:t>𝑐𝑜𝑠</m:t>
                          </m:r>
                          <m:r>
                            <a:rPr lang="zh-CN" altLang="en-US" sz="2400">
                              <a:latin typeface="Cambria Math" panose="02040503050406030204" pitchFamily="18" charset="0"/>
                            </a:rPr>
                            <m:t>(</m:t>
                          </m:r>
                          <m:r>
                            <a:rPr lang="zh-CN" altLang="en-US" sz="2400" i="1">
                              <a:latin typeface="Cambria Math" panose="02040503050406030204" pitchFamily="18" charset="0"/>
                            </a:rPr>
                            <m:t>𝜔</m:t>
                          </m:r>
                          <m:r>
                            <a:rPr lang="zh-CN" altLang="en-US" sz="2400" i="1">
                              <a:latin typeface="Cambria Math" panose="02040503050406030204" pitchFamily="18" charset="0"/>
                            </a:rPr>
                            <m:t>𝑡</m:t>
                          </m:r>
                        </m:e>
                      </m:d>
                    </m:oMath>
                  </m:oMathPara>
                </a14:m>
                <a:endParaRPr lang="en-US" altLang="zh-CN" sz="2400" dirty="0" smtClean="0"/>
              </a:p>
              <a:p>
                <a:pPr marL="0" indent="0">
                  <a:buNone/>
                </a:pPr>
                <a:r>
                  <a:rPr lang="zh-CN" altLang="en-US" sz="2400" dirty="0" smtClean="0">
                    <a:latin typeface="宋体" panose="02010600030101010101" pitchFamily="2" charset="-122"/>
                    <a:ea typeface="宋体" panose="02010600030101010101" pitchFamily="2" charset="-122"/>
                  </a:rPr>
                  <a:t>    把</a:t>
                </a:r>
                <a:r>
                  <a:rPr lang="zh-CN" altLang="en-US" sz="2400" dirty="0">
                    <a:latin typeface="宋体" panose="02010600030101010101" pitchFamily="2" charset="-122"/>
                    <a:ea typeface="宋体" panose="02010600030101010101" pitchFamily="2" charset="-122"/>
                  </a:rPr>
                  <a:t>集电极电流脉冲用傅氏级数展开，可分解为直流、基波和各次谐波，因此，集电极电流可写</a:t>
                </a:r>
                <a:r>
                  <a:rPr lang="zh-CN" altLang="en-US" sz="2400" dirty="0" smtClean="0">
                    <a:latin typeface="宋体" panose="02010600030101010101" pitchFamily="2" charset="-122"/>
                    <a:ea typeface="宋体" panose="02010600030101010101" pitchFamily="2" charset="-122"/>
                  </a:rPr>
                  <a:t>为</a:t>
                </a:r>
                <a:endParaRPr lang="en-US" altLang="zh-CN" sz="2400" dirty="0" smtClean="0">
                  <a:latin typeface="宋体" panose="02010600030101010101" pitchFamily="2" charset="-122"/>
                  <a:ea typeface="宋体" panose="02010600030101010101" pitchFamily="2" charset="-122"/>
                </a:endParaRPr>
              </a:p>
              <a:p>
                <a:pPr marL="0" indent="0">
                  <a:buNone/>
                </a:pPr>
                <a14:m>
                  <m:oMathPara xmlns:m="http://schemas.openxmlformats.org/officeDocument/2006/math">
                    <m:oMathParaPr>
                      <m:jc m:val="centerGroup"/>
                    </m:oMathParaPr>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𝑖</m:t>
                          </m:r>
                        </m:e>
                        <m:sub>
                          <m:r>
                            <m:rPr>
                              <m:nor/>
                            </m:rPr>
                            <a:rPr lang="zh-CN" altLang="en-US" sz="2400" i="1">
                              <a:latin typeface="Cambria Math" panose="02040503050406030204" pitchFamily="18" charset="0"/>
                            </a:rPr>
                            <m:t>C</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𝐼</m:t>
                          </m:r>
                        </m:e>
                        <m:sub>
                          <m:r>
                            <m:rPr>
                              <m:nor/>
                            </m:rPr>
                            <a:rPr lang="zh-CN" altLang="en-US" sz="2400" i="1">
                              <a:latin typeface="Cambria Math" panose="02040503050406030204" pitchFamily="18" charset="0"/>
                            </a:rPr>
                            <m:t>C</m:t>
                          </m:r>
                          <m:r>
                            <m:rPr>
                              <m:nor/>
                            </m:rPr>
                            <a:rPr lang="zh-CN" altLang="en-US" sz="2400" i="1">
                              <a:latin typeface="Cambria Math" panose="02040503050406030204" pitchFamily="18" charset="0"/>
                            </a:rPr>
                            <m:t>0</m:t>
                          </m:r>
                        </m:sub>
                      </m:sSub>
                      <m:r>
                        <m:rPr>
                          <m:nor/>
                        </m:rPr>
                        <a:rPr lang="zh-CN" altLang="en-US" sz="2400" i="1">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𝐼</m:t>
                          </m:r>
                        </m:e>
                        <m:sub>
                          <m:r>
                            <m:rPr>
                              <m:nor/>
                            </m:rPr>
                            <a:rPr lang="zh-CN" altLang="en-US" sz="2400" i="1">
                              <a:latin typeface="Cambria Math" panose="02040503050406030204" pitchFamily="18" charset="0"/>
                            </a:rPr>
                            <m:t>c</m:t>
                          </m:r>
                          <m:r>
                            <m:rPr>
                              <m:nor/>
                            </m:rPr>
                            <a:rPr lang="zh-CN" altLang="en-US" sz="2400" i="1">
                              <a:latin typeface="Cambria Math" panose="02040503050406030204" pitchFamily="18" charset="0"/>
                            </a:rPr>
                            <m:t>1</m:t>
                          </m:r>
                          <m:r>
                            <m:rPr>
                              <m:nor/>
                            </m:rPr>
                            <a:rPr lang="zh-CN" altLang="en-US" sz="2400" i="1">
                              <a:latin typeface="Cambria Math" panose="02040503050406030204" pitchFamily="18" charset="0"/>
                            </a:rPr>
                            <m:t>m</m:t>
                          </m:r>
                        </m:sub>
                      </m:sSub>
                      <m:r>
                        <a:rPr lang="zh-CN" altLang="en-US" sz="2400" i="1">
                          <a:latin typeface="Cambria Math" panose="02040503050406030204" pitchFamily="18" charset="0"/>
                        </a:rPr>
                        <m:t>𝑐𝑜𝑠</m:t>
                      </m:r>
                      <m:r>
                        <a:rPr lang="zh-CN" altLang="en-US" sz="2400" i="1">
                          <a:latin typeface="Cambria Math" panose="02040503050406030204" pitchFamily="18" charset="0"/>
                        </a:rPr>
                        <m:t>𝜔</m:t>
                      </m:r>
                      <m:r>
                        <m:rPr>
                          <m:nor/>
                        </m:rPr>
                        <a:rPr lang="zh-CN" altLang="en-US" sz="2400" i="1">
                          <a:latin typeface="Cambria Math" panose="02040503050406030204" pitchFamily="18" charset="0"/>
                        </a:rPr>
                        <m:t>t</m:t>
                      </m:r>
                      <m:r>
                        <m:rPr>
                          <m:nor/>
                        </m:rPr>
                        <a:rPr lang="zh-CN" altLang="en-US" sz="2400" i="1">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𝐼</m:t>
                          </m:r>
                        </m:e>
                        <m:sub>
                          <m:r>
                            <m:rPr>
                              <m:nor/>
                            </m:rPr>
                            <a:rPr lang="zh-CN" altLang="en-US" sz="2400" i="1">
                              <a:latin typeface="Cambria Math" panose="02040503050406030204" pitchFamily="18" charset="0"/>
                            </a:rPr>
                            <m:t>c</m:t>
                          </m:r>
                          <m:r>
                            <m:rPr>
                              <m:nor/>
                            </m:rPr>
                            <a:rPr lang="zh-CN" altLang="en-US" sz="2400" i="1">
                              <a:latin typeface="Cambria Math" panose="02040503050406030204" pitchFamily="18" charset="0"/>
                            </a:rPr>
                            <m:t>2</m:t>
                          </m:r>
                          <m:r>
                            <m:rPr>
                              <m:nor/>
                            </m:rPr>
                            <a:rPr lang="zh-CN" altLang="en-US" sz="2400" i="1">
                              <a:latin typeface="Cambria Math" panose="02040503050406030204" pitchFamily="18" charset="0"/>
                            </a:rPr>
                            <m:t>m</m:t>
                          </m:r>
                        </m:sub>
                      </m:sSub>
                      <m:r>
                        <a:rPr lang="zh-CN" altLang="en-US" sz="2400" i="1">
                          <a:latin typeface="Cambria Math" panose="02040503050406030204" pitchFamily="18" charset="0"/>
                        </a:rPr>
                        <m:t>𝑐𝑜𝑠</m:t>
                      </m:r>
                      <m:r>
                        <m:rPr>
                          <m:nor/>
                        </m:rPr>
                        <a:rPr lang="zh-CN" altLang="en-US" sz="2400" i="1">
                          <a:latin typeface="Cambria Math" panose="02040503050406030204" pitchFamily="18" charset="0"/>
                        </a:rPr>
                        <m:t>2</m:t>
                      </m:r>
                      <m:r>
                        <a:rPr lang="zh-CN" altLang="en-US" sz="2400" i="1">
                          <a:latin typeface="Cambria Math" panose="02040503050406030204" pitchFamily="18" charset="0"/>
                        </a:rPr>
                        <m:t>𝜔</m:t>
                      </m:r>
                      <m:r>
                        <m:rPr>
                          <m:nor/>
                        </m:rPr>
                        <a:rPr lang="zh-CN" altLang="en-US" sz="2400" i="1">
                          <a:latin typeface="Cambria Math" panose="02040503050406030204" pitchFamily="18" charset="0"/>
                        </a:rPr>
                        <m:t>t</m:t>
                      </m:r>
                      <m:r>
                        <m:rPr>
                          <m:nor/>
                        </m:rPr>
                        <a:rPr lang="zh-CN" altLang="en-US" sz="2400" i="1" smtClean="0">
                          <a:latin typeface="Cambria Math" panose="02040503050406030204" pitchFamily="18" charset="0"/>
                        </a:rPr>
                        <m:t>+</m:t>
                      </m:r>
                      <m:r>
                        <a:rPr lang="zh-CN" altLang="en-US" sz="2400" smtClean="0">
                          <a:latin typeface="Cambria Math" panose="02040503050406030204" pitchFamily="18" charset="0"/>
                        </a:rPr>
                        <m:t>⋯</m:t>
                      </m:r>
                    </m:oMath>
                  </m:oMathPara>
                </a14:m>
                <a:endParaRPr lang="en-US" altLang="zh-CN" sz="2400" dirty="0" smtClean="0"/>
              </a:p>
              <a:p>
                <a:pPr marL="0" indent="0">
                  <a:buNone/>
                </a:pPr>
                <a:r>
                  <a:rPr lang="zh-CN" altLang="en-US" sz="2400" dirty="0" smtClean="0">
                    <a:latin typeface="宋体" panose="02010600030101010101" pitchFamily="2" charset="-122"/>
                    <a:ea typeface="宋体" panose="02010600030101010101" pitchFamily="2" charset="-122"/>
                  </a:rPr>
                  <a:t>    式</a:t>
                </a:r>
                <a:r>
                  <a:rPr lang="zh-CN" altLang="en-US" sz="2400" dirty="0">
                    <a:latin typeface="宋体" panose="02010600030101010101" pitchFamily="2" charset="-122"/>
                    <a:ea typeface="宋体" panose="02010600030101010101" pitchFamily="2" charset="-122"/>
                  </a:rPr>
                  <a:t>中，</a:t>
                </a:r>
                <a:r>
                  <a:rPr lang="zh-CN" altLang="en-US" sz="2400" dirty="0"/>
                  <a:t> </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𝐼</m:t>
                        </m:r>
                      </m:e>
                      <m:sub>
                        <m:r>
                          <m:rPr>
                            <m:nor/>
                          </m:rPr>
                          <a:rPr lang="zh-CN" altLang="en-US" sz="2400" i="1">
                            <a:latin typeface="Cambria Math" panose="02040503050406030204" pitchFamily="18" charset="0"/>
                          </a:rPr>
                          <m:t>C</m:t>
                        </m:r>
                        <m:r>
                          <m:rPr>
                            <m:nor/>
                          </m:rPr>
                          <a:rPr lang="zh-CN" altLang="en-US" sz="2400" i="1">
                            <a:latin typeface="Cambria Math" panose="02040503050406030204" pitchFamily="18" charset="0"/>
                          </a:rPr>
                          <m:t>0</m:t>
                        </m:r>
                      </m:sub>
                    </m:sSub>
                  </m:oMath>
                </a14:m>
                <a:r>
                  <a:rPr lang="zh-CN" altLang="en-US" sz="2400" dirty="0">
                    <a:latin typeface="宋体" panose="02010600030101010101" pitchFamily="2" charset="-122"/>
                    <a:ea typeface="宋体" panose="02010600030101010101" pitchFamily="2" charset="-122"/>
                  </a:rPr>
                  <a:t>为直流电流，</a:t>
                </a:r>
                <a:r>
                  <a:rPr lang="zh-CN" altLang="en-US" sz="2400" dirty="0"/>
                  <a:t> </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𝐼</m:t>
                        </m:r>
                      </m:e>
                      <m:sub>
                        <m:r>
                          <m:rPr>
                            <m:nor/>
                          </m:rPr>
                          <a:rPr lang="zh-CN" altLang="en-US" sz="2400" i="1">
                            <a:latin typeface="Cambria Math" panose="02040503050406030204" pitchFamily="18" charset="0"/>
                          </a:rPr>
                          <m:t>c</m:t>
                        </m:r>
                        <m:r>
                          <m:rPr>
                            <m:nor/>
                          </m:rPr>
                          <a:rPr lang="zh-CN" altLang="en-US" sz="2400" i="1">
                            <a:latin typeface="Cambria Math" panose="02040503050406030204" pitchFamily="18" charset="0"/>
                          </a:rPr>
                          <m:t>1</m:t>
                        </m:r>
                        <m:r>
                          <m:rPr>
                            <m:nor/>
                          </m:rPr>
                          <a:rPr lang="zh-CN" altLang="en-US" sz="2400" i="1">
                            <a:latin typeface="Cambria Math" panose="02040503050406030204" pitchFamily="18" charset="0"/>
                          </a:rPr>
                          <m:t>m</m:t>
                        </m:r>
                      </m:sub>
                    </m:sSub>
                    <m:r>
                      <a:rPr lang="zh-CN" altLang="en-US" sz="2400" i="1">
                        <a:latin typeface="Cambria Math" panose="02040503050406030204" pitchFamily="18" charset="0"/>
                      </a:rPr>
                      <m:t> </m:t>
                    </m:r>
                  </m:oMath>
                </a14:m>
                <a:r>
                  <a:rPr lang="zh-CN" altLang="en-US" sz="2400" dirty="0">
                    <a:latin typeface="宋体" panose="02010600030101010101" pitchFamily="2" charset="-122"/>
                    <a:ea typeface="宋体" panose="02010600030101010101" pitchFamily="2" charset="-122"/>
                  </a:rPr>
                  <a:t>、</a:t>
                </a:r>
                <a:r>
                  <a:rPr lang="zh-CN" altLang="en-US" sz="2400" dirty="0"/>
                  <a:t> </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𝐼</m:t>
                        </m:r>
                      </m:e>
                      <m:sub>
                        <m:r>
                          <m:rPr>
                            <m:nor/>
                          </m:rPr>
                          <a:rPr lang="zh-CN" altLang="en-US" sz="2400" i="1">
                            <a:latin typeface="Cambria Math" panose="02040503050406030204" pitchFamily="18" charset="0"/>
                          </a:rPr>
                          <m:t>c</m:t>
                        </m:r>
                        <m:r>
                          <m:rPr>
                            <m:nor/>
                          </m:rPr>
                          <a:rPr lang="zh-CN" altLang="en-US" sz="2400" i="1">
                            <a:latin typeface="Cambria Math" panose="02040503050406030204" pitchFamily="18" charset="0"/>
                          </a:rPr>
                          <m:t>2</m:t>
                        </m:r>
                        <m:r>
                          <m:rPr>
                            <m:nor/>
                          </m:rPr>
                          <a:rPr lang="zh-CN" altLang="en-US" sz="2400" i="1">
                            <a:latin typeface="Cambria Math" panose="02040503050406030204" pitchFamily="18" charset="0"/>
                          </a:rPr>
                          <m:t>m</m:t>
                        </m:r>
                      </m:sub>
                    </m:sSub>
                  </m:oMath>
                </a14:m>
                <a:r>
                  <a:rPr lang="zh-CN" altLang="en-US" sz="2400" dirty="0">
                    <a:latin typeface="宋体" panose="02010600030101010101" pitchFamily="2" charset="-122"/>
                    <a:ea typeface="宋体" panose="02010600030101010101" pitchFamily="2" charset="-122"/>
                  </a:rPr>
                  <a:t>分别为基波、二次谐波电流分量的幅度</a:t>
                </a:r>
                <a:r>
                  <a:rPr lang="zh-CN" altLang="en-US"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pPr marL="0" indent="0">
                  <a:buNone/>
                </a:pPr>
                <a:r>
                  <a:rPr lang="zh-CN" altLang="en-US" sz="2400" dirty="0" smtClean="0">
                    <a:latin typeface="宋体" panose="02010600030101010101" pitchFamily="2" charset="-122"/>
                    <a:ea typeface="宋体" panose="02010600030101010101" pitchFamily="2" charset="-122"/>
                  </a:rPr>
                  <a:t>    晶体管</a:t>
                </a:r>
                <a:r>
                  <a:rPr lang="zh-CN" altLang="en-US" sz="2400" dirty="0">
                    <a:latin typeface="宋体" panose="02010600030101010101" pitchFamily="2" charset="-122"/>
                    <a:ea typeface="宋体" panose="02010600030101010101" pitchFamily="2" charset="-122"/>
                  </a:rPr>
                  <a:t>集电极与发射极之间的电压</a:t>
                </a:r>
                <a:r>
                  <a:rPr lang="zh-CN" altLang="en-US" sz="2400" dirty="0" smtClean="0">
                    <a:latin typeface="宋体" panose="02010600030101010101" pitchFamily="2" charset="-122"/>
                    <a:ea typeface="宋体" panose="02010600030101010101" pitchFamily="2" charset="-122"/>
                  </a:rPr>
                  <a:t>为</a:t>
                </a:r>
                <a:endParaRPr lang="en-US" altLang="zh-CN" sz="2400" dirty="0" smtClean="0">
                  <a:latin typeface="宋体" panose="02010600030101010101" pitchFamily="2" charset="-122"/>
                  <a:ea typeface="宋体" panose="02010600030101010101" pitchFamily="2" charset="-122"/>
                </a:endParaRPr>
              </a:p>
              <a:p>
                <a:pPr marL="0" indent="0">
                  <a:buNone/>
                </a:pPr>
                <a14:m>
                  <m:oMathPara xmlns:m="http://schemas.openxmlformats.org/officeDocument/2006/math">
                    <m:oMathParaPr>
                      <m:jc m:val="centerGroup"/>
                    </m:oMathParaPr>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𝐶𝐸</m:t>
                          </m:r>
                        </m:sub>
                      </m:sSub>
                      <m:r>
                        <m:rPr>
                          <m:nor/>
                        </m:rPr>
                        <a:rPr lang="zh-CN" altLang="en-US" sz="2400" i="1">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𝑉</m:t>
                          </m:r>
                        </m:e>
                        <m:sub>
                          <m:r>
                            <a:rPr lang="zh-CN" altLang="en-US" sz="2400" i="1">
                              <a:latin typeface="Cambria Math" panose="02040503050406030204" pitchFamily="18" charset="0"/>
                            </a:rPr>
                            <m:t>𝐶𝐶</m:t>
                          </m:r>
                        </m:sub>
                      </m:sSub>
                      <m:r>
                        <m:rPr>
                          <m:nor/>
                        </m:rPr>
                        <a:rPr lang="zh-CN" altLang="en-US" sz="2400" i="1">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m:rPr>
                              <m:nor/>
                            </m:rPr>
                            <a:rPr lang="zh-CN" altLang="en-US" sz="2400" i="1">
                              <a:latin typeface="Cambria Math" panose="02040503050406030204" pitchFamily="18" charset="0"/>
                            </a:rPr>
                            <m:t>c</m:t>
                          </m:r>
                        </m:sub>
                      </m:sSub>
                      <m:r>
                        <m:rPr>
                          <m:nor/>
                        </m:rPr>
                        <a:rPr lang="zh-CN" altLang="en-US" sz="2400" i="1">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𝑉</m:t>
                          </m:r>
                        </m:e>
                        <m:sub>
                          <m:r>
                            <a:rPr lang="zh-CN" altLang="en-US" sz="2400" i="1">
                              <a:latin typeface="Cambria Math" panose="02040503050406030204" pitchFamily="18" charset="0"/>
                            </a:rPr>
                            <m:t>𝐶𝐶</m:t>
                          </m:r>
                        </m:sub>
                      </m:sSub>
                      <m:r>
                        <m:rPr>
                          <m:nor/>
                        </m:rPr>
                        <a:rPr lang="zh-CN" altLang="en-US" sz="2400" i="1">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m:rPr>
                              <m:nor/>
                            </m:rPr>
                            <a:rPr lang="zh-CN" altLang="en-US" sz="2400" i="1">
                              <a:latin typeface="Cambria Math" panose="02040503050406030204" pitchFamily="18" charset="0"/>
                            </a:rPr>
                            <m:t>cm</m:t>
                          </m:r>
                        </m:sub>
                      </m:sSub>
                      <m:r>
                        <a:rPr lang="zh-CN" altLang="en-US" sz="2400" i="1">
                          <a:latin typeface="Cambria Math" panose="02040503050406030204" pitchFamily="18" charset="0"/>
                        </a:rPr>
                        <m:t>𝑐𝑜𝑠</m:t>
                      </m:r>
                      <m:r>
                        <a:rPr lang="zh-CN" altLang="en-US" sz="2400" i="1">
                          <a:latin typeface="Cambria Math" panose="02040503050406030204" pitchFamily="18" charset="0"/>
                        </a:rPr>
                        <m:t>𝜔</m:t>
                      </m:r>
                      <m:r>
                        <m:rPr>
                          <m:nor/>
                        </m:rPr>
                        <a:rPr lang="zh-CN" altLang="en-US" sz="2400" i="1">
                          <a:latin typeface="Cambria Math" panose="02040503050406030204" pitchFamily="18" charset="0"/>
                        </a:rPr>
                        <m:t>t</m:t>
                      </m:r>
                    </m:oMath>
                  </m:oMathPara>
                </a14:m>
                <a:endParaRPr lang="zh-CN" altLang="en-US" sz="2400" dirty="0"/>
              </a:p>
              <a:p>
                <a:pPr marL="0" indent="0">
                  <a:buNone/>
                </a:pPr>
                <a:endParaRPr lang="zh-CN" altLang="en-US" sz="2400" dirty="0">
                  <a:latin typeface="宋体" panose="02010600030101010101" pitchFamily="2" charset="-122"/>
                  <a:ea typeface="宋体" panose="02010600030101010101" pitchFamily="2" charset="-122"/>
                </a:endParaRPr>
              </a:p>
              <a:p>
                <a:pPr marL="0" indent="0">
                  <a:buNone/>
                </a:pPr>
                <a:endParaRPr lang="zh-CN" altLang="en-US" sz="2400" dirty="0">
                  <a:latin typeface="宋体" panose="02010600030101010101" pitchFamily="2" charset="-122"/>
                  <a:ea typeface="宋体" panose="02010600030101010101" pitchFamily="2" charset="-122"/>
                </a:endParaRPr>
              </a:p>
            </p:txBody>
          </p:sp>
        </mc:Choice>
        <mc:Fallback xmlns="">
          <p:sp>
            <p:nvSpPr>
              <p:cNvPr id="4" name="内容占位符 2"/>
              <p:cNvSpPr>
                <a:spLocks noGrp="1" noRot="1" noChangeAspect="1" noMove="1" noResize="1" noEditPoints="1" noAdjustHandles="1" noChangeArrowheads="1" noChangeShapeType="1" noTextEdit="1"/>
              </p:cNvSpPr>
              <p:nvPr>
                <p:ph idx="1"/>
              </p:nvPr>
            </p:nvSpPr>
            <p:spPr>
              <a:xfrm>
                <a:off x="806120" y="962854"/>
                <a:ext cx="8556819" cy="5090216"/>
              </a:xfrm>
              <a:blipFill rotWithShape="0">
                <a:blip r:embed="rId2"/>
                <a:stretch>
                  <a:fillRect l="-1068" t="-958"/>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57837620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514327" y="643945"/>
            <a:ext cx="5925109" cy="579548"/>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just"/>
            <a:r>
              <a:rPr lang="zh-CN" altLang="en-US" sz="2800" dirty="0"/>
              <a:t>参量倍频器（常用变容二极管电路）</a:t>
            </a:r>
            <a:endParaRPr lang="zh-CN" altLang="en-US" sz="2800" dirty="0"/>
          </a:p>
        </p:txBody>
      </p:sp>
      <p:pic>
        <p:nvPicPr>
          <p:cNvPr id="29698" name="图片 16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88543" y="2516143"/>
            <a:ext cx="4559123" cy="320288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mc:AlternateContent xmlns:mc="http://schemas.openxmlformats.org/markup-compatibility/2006">
        <mc:Choice xmlns:a14="http://schemas.microsoft.com/office/drawing/2010/main" Requires="a14">
          <p:sp>
            <p:nvSpPr>
              <p:cNvPr id="7" name="内容占位符 2"/>
              <p:cNvSpPr txBox="1">
                <a:spLocks/>
              </p:cNvSpPr>
              <p:nvPr/>
            </p:nvSpPr>
            <p:spPr>
              <a:xfrm>
                <a:off x="514327" y="1313646"/>
                <a:ext cx="9033339" cy="2516142"/>
              </a:xfrm>
              <a:prstGeom prst="rect">
                <a:avLst/>
              </a:prstGeom>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None/>
                </a:pPr>
                <a:r>
                  <a:rPr lang="zh-CN" altLang="en-US" sz="2400" dirty="0" smtClean="0">
                    <a:latin typeface="宋体" panose="02010600030101010101" pitchFamily="2" charset="-122"/>
                    <a:ea typeface="宋体" panose="02010600030101010101" pitchFamily="2" charset="-122"/>
                  </a:rPr>
                  <a:t>    变容二极管</a:t>
                </a:r>
                <a:r>
                  <a:rPr lang="zh-CN" altLang="en-US" sz="2400" dirty="0">
                    <a:latin typeface="宋体" panose="02010600030101010101" pitchFamily="2" charset="-122"/>
                    <a:ea typeface="宋体" panose="02010600030101010101" pitchFamily="2" charset="-122"/>
                  </a:rPr>
                  <a:t>是</a:t>
                </a:r>
                <a:r>
                  <a:rPr lang="zh-CN" altLang="en-US" sz="2400" dirty="0" smtClean="0">
                    <a:latin typeface="宋体" panose="02010600030101010101" pitchFamily="2" charset="-122"/>
                    <a:ea typeface="宋体" panose="02010600030101010101" pitchFamily="2" charset="-122"/>
                  </a:rPr>
                  <a:t>利用</a:t>
                </a:r>
                <a:r>
                  <a:rPr lang="en-US" altLang="zh-CN" sz="2400" dirty="0" smtClean="0">
                    <a:latin typeface="宋体" panose="02010600030101010101" pitchFamily="2" charset="-122"/>
                    <a:ea typeface="宋体" panose="02010600030101010101" pitchFamily="2" charset="-122"/>
                  </a:rPr>
                  <a:t>PN</a:t>
                </a:r>
                <a:r>
                  <a:rPr lang="zh-CN" altLang="en-US" sz="2400" dirty="0" smtClean="0">
                    <a:latin typeface="宋体" panose="02010600030101010101" pitchFamily="2" charset="-122"/>
                    <a:ea typeface="宋体" panose="02010600030101010101" pitchFamily="2" charset="-122"/>
                  </a:rPr>
                  <a:t>结</a:t>
                </a:r>
                <a:r>
                  <a:rPr lang="zh-CN" altLang="en-US" sz="2400" dirty="0">
                    <a:latin typeface="宋体" panose="02010600030101010101" pitchFamily="2" charset="-122"/>
                    <a:ea typeface="宋体" panose="02010600030101010101" pitchFamily="2" charset="-122"/>
                  </a:rPr>
                  <a:t>势垒电容的一种非线性电容器件，变容二极管工作时应处于反向偏置状态，结电容 与外加电压之间的关系</a:t>
                </a:r>
                <a:r>
                  <a:rPr lang="zh-CN" altLang="en-US" sz="2400" dirty="0" smtClean="0">
                    <a:latin typeface="宋体" panose="02010600030101010101" pitchFamily="2" charset="-122"/>
                    <a:ea typeface="宋体" panose="02010600030101010101" pitchFamily="2" charset="-122"/>
                  </a:rPr>
                  <a:t>为</a:t>
                </a:r>
                <a:endParaRPr lang="en-US" altLang="zh-CN" sz="2400" dirty="0" smtClean="0">
                  <a:latin typeface="宋体" panose="02010600030101010101" pitchFamily="2" charset="-122"/>
                  <a:ea typeface="宋体" panose="02010600030101010101" pitchFamily="2" charset="-122"/>
                </a:endParaRPr>
              </a:p>
              <a:p>
                <a:pPr marL="0" indent="0">
                  <a:buNone/>
                </a:pPr>
                <a:r>
                  <a:rPr lang="en-US" altLang="zh-CN" sz="2400" dirty="0">
                    <a:latin typeface="宋体" panose="02010600030101010101" pitchFamily="2" charset="-122"/>
                    <a:ea typeface="宋体" panose="02010600030101010101" pitchFamily="2" charset="-122"/>
                  </a:rPr>
                  <a:t> </a:t>
                </a:r>
                <a:r>
                  <a:rPr lang="en-US" altLang="zh-CN" sz="2400" dirty="0" smtClean="0">
                    <a:latin typeface="宋体" panose="02010600030101010101" pitchFamily="2" charset="-122"/>
                    <a:ea typeface="宋体" panose="02010600030101010101" pitchFamily="2" charset="-122"/>
                  </a:rPr>
                  <a:t>   </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𝐶</m:t>
                        </m:r>
                      </m:e>
                      <m:sub>
                        <m:r>
                          <m:rPr>
                            <m:nor/>
                          </m:rPr>
                          <a:rPr lang="zh-CN" altLang="en-US" sz="2400" i="1">
                            <a:latin typeface="Cambria Math" panose="02040503050406030204" pitchFamily="18" charset="0"/>
                          </a:rPr>
                          <m:t>j</m:t>
                        </m:r>
                      </m:sub>
                    </m:sSub>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𝐶</m:t>
                            </m:r>
                          </m:e>
                          <m:sub>
                            <m:r>
                              <m:rPr>
                                <m:nor/>
                              </m:rPr>
                              <a:rPr lang="zh-CN" altLang="en-US" sz="2400" i="1">
                                <a:latin typeface="Cambria Math" panose="02040503050406030204" pitchFamily="18" charset="0"/>
                              </a:rPr>
                              <m:t>j</m:t>
                            </m:r>
                            <m:r>
                              <m:rPr>
                                <m:nor/>
                              </m:rPr>
                              <a:rPr lang="zh-CN" altLang="en-US" sz="2400" i="1">
                                <a:latin typeface="Cambria Math" panose="02040503050406030204" pitchFamily="18" charset="0"/>
                              </a:rPr>
                              <m:t>0</m:t>
                            </m:r>
                          </m:sub>
                        </m:sSub>
                      </m:num>
                      <m:den>
                        <m:sSup>
                          <m:sSupPr>
                            <m:ctrlPr>
                              <a:rPr lang="zh-CN" altLang="en-US" sz="2400" i="1">
                                <a:latin typeface="Cambria Math" panose="02040503050406030204" pitchFamily="18" charset="0"/>
                              </a:rPr>
                            </m:ctrlPr>
                          </m:sSupPr>
                          <m:e>
                            <m:d>
                              <m:dPr>
                                <m:ctrlPr>
                                  <a:rPr lang="zh-CN" altLang="en-US" sz="2400" i="1">
                                    <a:latin typeface="Cambria Math" panose="02040503050406030204" pitchFamily="18" charset="0"/>
                                  </a:rPr>
                                </m:ctrlPr>
                              </m:dPr>
                              <m:e>
                                <m:r>
                                  <m:rPr>
                                    <m:nor/>
                                  </m:rPr>
                                  <a:rPr lang="zh-CN" altLang="en-US" sz="2400" i="1">
                                    <a:latin typeface="Cambria Math" panose="02040503050406030204" pitchFamily="18" charset="0"/>
                                  </a:rPr>
                                  <m:t>1</m:t>
                                </m:r>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i="1">
                                        <a:latin typeface="Cambria Math" panose="02040503050406030204" pitchFamily="18" charset="0"/>
                                      </a:rPr>
                                      <m:t>𝑢</m:t>
                                    </m:r>
                                  </m:num>
                                  <m:den>
                                    <m:sSub>
                                      <m:sSubPr>
                                        <m:ctrlPr>
                                          <a:rPr lang="zh-CN" altLang="en-US" sz="2400" i="1">
                                            <a:latin typeface="Cambria Math" panose="02040503050406030204" pitchFamily="18" charset="0"/>
                                          </a:rPr>
                                        </m:ctrlPr>
                                      </m:sSubPr>
                                      <m:e>
                                        <m:r>
                                          <a:rPr lang="en-US" altLang="zh-CN" sz="2400" b="0" i="1" smtClean="0">
                                            <a:latin typeface="Cambria Math" panose="02040503050406030204" pitchFamily="18" charset="0"/>
                                          </a:rPr>
                                          <m:t>𝑈</m:t>
                                        </m:r>
                                      </m:e>
                                      <m:sub>
                                        <m:r>
                                          <a:rPr lang="en-US" altLang="zh-CN" sz="2400" b="0" i="1" smtClean="0">
                                            <a:latin typeface="Cambria Math" panose="02040503050406030204" pitchFamily="18" charset="0"/>
                                          </a:rPr>
                                          <m:t>𝐷</m:t>
                                        </m:r>
                                      </m:sub>
                                    </m:sSub>
                                  </m:den>
                                </m:f>
                              </m:e>
                            </m:d>
                          </m:e>
                          <m:sup>
                            <m:r>
                              <a:rPr lang="zh-CN" altLang="en-US" sz="2400" i="1">
                                <a:latin typeface="Cambria Math" panose="02040503050406030204" pitchFamily="18" charset="0"/>
                              </a:rPr>
                              <m:t>𝛾</m:t>
                            </m:r>
                          </m:sup>
                        </m:sSup>
                      </m:den>
                    </m:f>
                  </m:oMath>
                </a14:m>
                <a:endParaRPr lang="zh-CN" altLang="en-US" sz="2400" dirty="0"/>
              </a:p>
            </p:txBody>
          </p:sp>
        </mc:Choice>
        <mc:Fallback>
          <p:sp>
            <p:nvSpPr>
              <p:cNvPr id="7" name="内容占位符 2"/>
              <p:cNvSpPr txBox="1">
                <a:spLocks noRot="1" noChangeAspect="1" noMove="1" noResize="1" noEditPoints="1" noAdjustHandles="1" noChangeArrowheads="1" noChangeShapeType="1" noTextEdit="1"/>
              </p:cNvSpPr>
              <p:nvPr/>
            </p:nvSpPr>
            <p:spPr>
              <a:xfrm>
                <a:off x="514327" y="1313646"/>
                <a:ext cx="9033339" cy="2516142"/>
              </a:xfrm>
              <a:prstGeom prst="rect">
                <a:avLst/>
              </a:prstGeom>
              <a:blipFill rotWithShape="0">
                <a:blip r:embed="rId3"/>
                <a:stretch>
                  <a:fillRect l="-1012" t="-1937" r="-945"/>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1" name="内容占位符 2"/>
              <p:cNvSpPr txBox="1">
                <a:spLocks/>
              </p:cNvSpPr>
              <p:nvPr/>
            </p:nvSpPr>
            <p:spPr>
              <a:xfrm>
                <a:off x="631373" y="3802052"/>
                <a:ext cx="4240124" cy="1944711"/>
              </a:xfrm>
              <a:prstGeom prst="rect">
                <a:avLst/>
              </a:prstGeom>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None/>
                </a:pPr>
                <a:r>
                  <a:rPr lang="zh-CN" altLang="en-US" sz="2400" dirty="0"/>
                  <a:t> </a:t>
                </a:r>
                <a:r>
                  <a:rPr lang="zh-CN" altLang="en-US" sz="2400" dirty="0" smtClean="0"/>
                  <a:t>   </a:t>
                </a:r>
                <a:r>
                  <a:rPr lang="zh-CN" altLang="en-US" sz="2400" dirty="0" smtClean="0">
                    <a:latin typeface="宋体" panose="02010600030101010101" pitchFamily="2" charset="-122"/>
                    <a:ea typeface="宋体" panose="02010600030101010101" pitchFamily="2" charset="-122"/>
                  </a:rPr>
                  <a:t>式</a:t>
                </a:r>
                <a:r>
                  <a:rPr lang="zh-CN" altLang="en-US" sz="2400" dirty="0">
                    <a:latin typeface="宋体" panose="02010600030101010101" pitchFamily="2" charset="-122"/>
                    <a:ea typeface="宋体" panose="02010600030101010101" pitchFamily="2" charset="-122"/>
                  </a:rPr>
                  <a:t>中，</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𝐶</m:t>
                        </m:r>
                      </m:e>
                      <m:sub>
                        <m:r>
                          <m:rPr>
                            <m:nor/>
                          </m:rPr>
                          <a:rPr lang="zh-CN" altLang="en-US" sz="2400" i="1">
                            <a:latin typeface="Cambria Math" panose="02040503050406030204" pitchFamily="18" charset="0"/>
                          </a:rPr>
                          <m:t>j</m:t>
                        </m:r>
                        <m:r>
                          <m:rPr>
                            <m:nor/>
                          </m:rPr>
                          <a:rPr lang="zh-CN" altLang="en-US" sz="2400" i="1">
                            <a:latin typeface="Cambria Math" panose="02040503050406030204" pitchFamily="18" charset="0"/>
                          </a:rPr>
                          <m:t>0</m:t>
                        </m:r>
                      </m:sub>
                    </m:sSub>
                  </m:oMath>
                </a14:m>
                <a:r>
                  <a:rPr lang="zh-CN" altLang="en-US" sz="2400" dirty="0">
                    <a:latin typeface="宋体" panose="02010600030101010101" pitchFamily="2" charset="-122"/>
                    <a:ea typeface="宋体" panose="02010600030101010101" pitchFamily="2" charset="-122"/>
                  </a:rPr>
                  <a:t>为</a:t>
                </a:r>
                <a14:m>
                  <m:oMath xmlns:m="http://schemas.openxmlformats.org/officeDocument/2006/math">
                    <m:r>
                      <a:rPr lang="zh-CN" altLang="en-US" sz="2400" i="1">
                        <a:latin typeface="Cambria Math" panose="02040503050406030204" pitchFamily="18" charset="0"/>
                      </a:rPr>
                      <m:t>𝑢</m:t>
                    </m:r>
                    <m:r>
                      <a:rPr lang="zh-CN" altLang="en-US" sz="2400">
                        <a:latin typeface="Cambria Math" panose="02040503050406030204" pitchFamily="18" charset="0"/>
                      </a:rPr>
                      <m:t>=</m:t>
                    </m:r>
                    <m:r>
                      <m:rPr>
                        <m:nor/>
                      </m:rPr>
                      <a:rPr lang="zh-CN" altLang="en-US" sz="2400" i="1">
                        <a:latin typeface="Cambria Math" panose="02040503050406030204" pitchFamily="18" charset="0"/>
                      </a:rPr>
                      <m:t>0</m:t>
                    </m:r>
                  </m:oMath>
                </a14:m>
                <a:r>
                  <a:rPr lang="zh-CN" altLang="en-US" sz="2400" dirty="0" smtClean="0">
                    <a:latin typeface="宋体" panose="02010600030101010101" pitchFamily="2" charset="-122"/>
                    <a:ea typeface="宋体" panose="02010600030101010101" pitchFamily="2" charset="-122"/>
                  </a:rPr>
                  <a:t> </a:t>
                </a:r>
                <a:r>
                  <a:rPr lang="zh-CN" altLang="en-US" sz="2400" dirty="0">
                    <a:latin typeface="宋体" panose="02010600030101010101" pitchFamily="2" charset="-122"/>
                    <a:ea typeface="宋体" panose="02010600030101010101" pitchFamily="2" charset="-122"/>
                  </a:rPr>
                  <a:t>时的结电容，</a:t>
                </a:r>
                <a14:m>
                  <m:oMath xmlns:m="http://schemas.openxmlformats.org/officeDocument/2006/math">
                    <m:sSub>
                      <m:sSubPr>
                        <m:ctrlPr>
                          <a:rPr lang="zh-CN" altLang="en-US" sz="2400" i="1">
                            <a:latin typeface="Cambria Math" panose="02040503050406030204" pitchFamily="18" charset="0"/>
                          </a:rPr>
                        </m:ctrlPr>
                      </m:sSubPr>
                      <m:e>
                        <m:r>
                          <a:rPr lang="en-US" altLang="zh-CN" sz="2400" i="1">
                            <a:latin typeface="Cambria Math" panose="02040503050406030204" pitchFamily="18" charset="0"/>
                          </a:rPr>
                          <m:t>𝑈</m:t>
                        </m:r>
                      </m:e>
                      <m:sub>
                        <m:r>
                          <a:rPr lang="en-US" altLang="zh-CN" sz="2400" i="1">
                            <a:latin typeface="Cambria Math" panose="02040503050406030204" pitchFamily="18" charset="0"/>
                          </a:rPr>
                          <m:t>𝐷</m:t>
                        </m:r>
                      </m:sub>
                    </m:sSub>
                  </m:oMath>
                </a14:m>
                <a:r>
                  <a:rPr lang="zh-CN" altLang="en-US" sz="2400" dirty="0" smtClean="0">
                    <a:latin typeface="宋体" panose="02010600030101010101" pitchFamily="2" charset="-122"/>
                    <a:ea typeface="宋体" panose="02010600030101010101" pitchFamily="2" charset="-122"/>
                  </a:rPr>
                  <a:t>为</a:t>
                </a:r>
                <a:r>
                  <a:rPr lang="en-US" altLang="zh-CN" sz="2400" dirty="0" smtClean="0">
                    <a:latin typeface="宋体" panose="02010600030101010101" pitchFamily="2" charset="-122"/>
                    <a:ea typeface="宋体" panose="02010600030101010101" pitchFamily="2" charset="-122"/>
                  </a:rPr>
                  <a:t>PN</a:t>
                </a:r>
                <a:r>
                  <a:rPr lang="zh-CN" altLang="en-US" sz="2400" dirty="0" smtClean="0">
                    <a:latin typeface="宋体" panose="02010600030101010101" pitchFamily="2" charset="-122"/>
                    <a:ea typeface="宋体" panose="02010600030101010101" pitchFamily="2" charset="-122"/>
                  </a:rPr>
                  <a:t>结</a:t>
                </a:r>
                <a:r>
                  <a:rPr lang="zh-CN" altLang="en-US" sz="2400" dirty="0">
                    <a:latin typeface="宋体" panose="02010600030101010101" pitchFamily="2" charset="-122"/>
                    <a:ea typeface="宋体" panose="02010600030101010101" pitchFamily="2" charset="-122"/>
                  </a:rPr>
                  <a:t>势垒</a:t>
                </a:r>
                <a:r>
                  <a:rPr lang="zh-CN" altLang="en-US" sz="2400" dirty="0" smtClean="0">
                    <a:latin typeface="宋体" panose="02010600030101010101" pitchFamily="2" charset="-122"/>
                    <a:ea typeface="宋体" panose="02010600030101010101" pitchFamily="2" charset="-122"/>
                  </a:rPr>
                  <a:t>电位差；</a:t>
                </a:r>
                <a14:m>
                  <m:oMath xmlns:m="http://schemas.openxmlformats.org/officeDocument/2006/math">
                    <m:r>
                      <a:rPr lang="zh-CN" altLang="en-US" sz="2400" i="1">
                        <a:latin typeface="Cambria Math" panose="02040503050406030204" pitchFamily="18" charset="0"/>
                      </a:rPr>
                      <m:t>𝛾</m:t>
                    </m:r>
                  </m:oMath>
                </a14:m>
                <a:r>
                  <a:rPr lang="zh-CN" altLang="en-US" sz="2400" dirty="0">
                    <a:latin typeface="宋体" panose="02010600030101010101" pitchFamily="2" charset="-122"/>
                    <a:ea typeface="宋体" panose="02010600030101010101" pitchFamily="2" charset="-122"/>
                  </a:rPr>
                  <a:t>为变容指数，它取决</a:t>
                </a:r>
                <a:r>
                  <a:rPr lang="zh-CN" altLang="en-US" sz="2400" dirty="0" smtClean="0">
                    <a:latin typeface="宋体" panose="02010600030101010101" pitchFamily="2" charset="-122"/>
                    <a:ea typeface="宋体" panose="02010600030101010101" pitchFamily="2" charset="-122"/>
                  </a:rPr>
                  <a:t>与</a:t>
                </a:r>
                <a:r>
                  <a:rPr lang="en-US" altLang="zh-CN" sz="2400" dirty="0" smtClean="0">
                    <a:latin typeface="宋体" panose="02010600030101010101" pitchFamily="2" charset="-122"/>
                    <a:ea typeface="宋体" panose="02010600030101010101" pitchFamily="2" charset="-122"/>
                  </a:rPr>
                  <a:t>PN</a:t>
                </a:r>
                <a:r>
                  <a:rPr lang="zh-CN" altLang="en-US" sz="2400" dirty="0" smtClean="0">
                    <a:latin typeface="宋体" panose="02010600030101010101" pitchFamily="2" charset="-122"/>
                    <a:ea typeface="宋体" panose="02010600030101010101" pitchFamily="2" charset="-122"/>
                  </a:rPr>
                  <a:t>的</a:t>
                </a:r>
                <a:r>
                  <a:rPr lang="zh-CN" altLang="en-US" sz="2400" dirty="0">
                    <a:latin typeface="宋体" panose="02010600030101010101" pitchFamily="2" charset="-122"/>
                    <a:ea typeface="宋体" panose="02010600030101010101" pitchFamily="2" charset="-122"/>
                  </a:rPr>
                  <a:t>工艺结构，一般</a:t>
                </a:r>
                <a:r>
                  <a:rPr lang="zh-CN" altLang="en-US" sz="2400" dirty="0" smtClean="0">
                    <a:latin typeface="宋体" panose="02010600030101010101" pitchFamily="2" charset="-122"/>
                    <a:ea typeface="宋体" panose="02010600030101010101" pitchFamily="2" charset="-122"/>
                  </a:rPr>
                  <a:t>在</a:t>
                </a:r>
                <a:r>
                  <a:rPr lang="en-US" altLang="zh-CN" sz="2400" dirty="0" smtClean="0">
                    <a:latin typeface="宋体" panose="02010600030101010101" pitchFamily="2" charset="-122"/>
                    <a:ea typeface="宋体" panose="02010600030101010101" pitchFamily="2" charset="-122"/>
                  </a:rPr>
                  <a:t>1/3</a:t>
                </a:r>
                <a:r>
                  <a:rPr lang="zh-CN" altLang="en-US" sz="2400" dirty="0" smtClean="0">
                    <a:latin typeface="宋体" panose="02010600030101010101" pitchFamily="2" charset="-122"/>
                    <a:ea typeface="宋体" panose="02010600030101010101" pitchFamily="2" charset="-122"/>
                  </a:rPr>
                  <a:t>到</a:t>
                </a:r>
                <a:r>
                  <a:rPr lang="en-US" altLang="zh-CN" sz="2400" dirty="0">
                    <a:latin typeface="宋体" panose="02010600030101010101" pitchFamily="2" charset="-122"/>
                    <a:ea typeface="宋体" panose="02010600030101010101" pitchFamily="2" charset="-122"/>
                  </a:rPr>
                  <a:t>6</a:t>
                </a:r>
                <a:r>
                  <a:rPr lang="zh-CN" altLang="en-US" sz="2400" dirty="0">
                    <a:latin typeface="宋体" panose="02010600030101010101" pitchFamily="2" charset="-122"/>
                    <a:ea typeface="宋体" panose="02010600030101010101" pitchFamily="2" charset="-122"/>
                  </a:rPr>
                  <a:t>之间。</a:t>
                </a:r>
              </a:p>
            </p:txBody>
          </p:sp>
        </mc:Choice>
        <mc:Fallback>
          <p:sp>
            <p:nvSpPr>
              <p:cNvPr id="11" name="内容占位符 2"/>
              <p:cNvSpPr txBox="1">
                <a:spLocks noRot="1" noChangeAspect="1" noMove="1" noResize="1" noEditPoints="1" noAdjustHandles="1" noChangeArrowheads="1" noChangeShapeType="1" noTextEdit="1"/>
              </p:cNvSpPr>
              <p:nvPr/>
            </p:nvSpPr>
            <p:spPr>
              <a:xfrm>
                <a:off x="631373" y="3802052"/>
                <a:ext cx="4240124" cy="1944711"/>
              </a:xfrm>
              <a:prstGeom prst="rect">
                <a:avLst/>
              </a:prstGeom>
              <a:blipFill rotWithShape="0">
                <a:blip r:embed="rId4"/>
                <a:stretch>
                  <a:fillRect l="-2302" t="-3448" r="-7194"/>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9838817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图片 16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22115"/>
            <a:ext cx="4167992" cy="346987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mc:AlternateContent xmlns:mc="http://schemas.openxmlformats.org/markup-compatibility/2006">
        <mc:Choice xmlns:a14="http://schemas.microsoft.com/office/drawing/2010/main" Requires="a14">
          <p:sp>
            <p:nvSpPr>
              <p:cNvPr id="5" name="内容占位符 2"/>
              <p:cNvSpPr txBox="1">
                <a:spLocks/>
              </p:cNvSpPr>
              <p:nvPr/>
            </p:nvSpPr>
            <p:spPr>
              <a:xfrm>
                <a:off x="2987071" y="407175"/>
                <a:ext cx="6388748" cy="3099750"/>
              </a:xfrm>
              <a:prstGeom prst="rect">
                <a:avLst/>
              </a:prstGeom>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None/>
                </a:pPr>
                <a:r>
                  <a:rPr lang="zh-CN" altLang="en-US" sz="2400" dirty="0">
                    <a:latin typeface="宋体" panose="02010600030101010101" pitchFamily="2" charset="-122"/>
                    <a:ea typeface="宋体" panose="02010600030101010101" pitchFamily="2" charset="-122"/>
                  </a:rPr>
                  <a:t>若变容二极管两端加上反向偏压</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m:rPr>
                            <m:nor/>
                          </m:rPr>
                          <a:rPr lang="zh-CN" altLang="en-US" sz="2400" i="1">
                            <a:latin typeface="Cambria Math" panose="02040503050406030204" pitchFamily="18" charset="0"/>
                          </a:rPr>
                          <m:t>Q</m:t>
                        </m:r>
                      </m:sub>
                    </m:sSub>
                  </m:oMath>
                </a14:m>
                <a:r>
                  <a:rPr lang="zh-CN" altLang="en-US" sz="2400" dirty="0">
                    <a:latin typeface="宋体" panose="02010600030101010101" pitchFamily="2" charset="-122"/>
                    <a:ea typeface="宋体" panose="02010600030101010101" pitchFamily="2" charset="-122"/>
                  </a:rPr>
                  <a:t>及正弦波电压</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𝛺</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𝛺</m:t>
                        </m:r>
                        <m:r>
                          <m:rPr>
                            <m:nor/>
                          </m:rPr>
                          <a:rPr lang="zh-CN" altLang="en-US" sz="2400" i="1">
                            <a:latin typeface="Cambria Math" panose="02040503050406030204" pitchFamily="18" charset="0"/>
                          </a:rPr>
                          <m:t>m</m:t>
                        </m:r>
                      </m:sub>
                    </m:sSub>
                    <m:r>
                      <m:rPr>
                        <m:sty m:val="p"/>
                      </m:rPr>
                      <a:rPr lang="zh-CN" altLang="en-US" sz="2400">
                        <a:latin typeface="Cambria Math" panose="02040503050406030204" pitchFamily="18" charset="0"/>
                      </a:rPr>
                      <m:t>cos</m:t>
                    </m:r>
                    <m:r>
                      <a:rPr lang="zh-CN" altLang="en-US" sz="2400" i="1">
                        <a:latin typeface="Cambria Math" panose="02040503050406030204" pitchFamily="18" charset="0"/>
                      </a:rPr>
                      <m:t>𝜔</m:t>
                    </m:r>
                    <m:r>
                      <a:rPr lang="zh-CN" altLang="en-US" sz="2400" i="1">
                        <a:latin typeface="Cambria Math" panose="02040503050406030204" pitchFamily="18" charset="0"/>
                      </a:rPr>
                      <m:t>𝑡</m:t>
                    </m:r>
                  </m:oMath>
                </a14:m>
                <a:endParaRPr lang="en-US" altLang="zh-CN" sz="2400" dirty="0" smtClean="0"/>
              </a:p>
              <a:p>
                <a:pPr marL="0" indent="0">
                  <a:buNone/>
                </a:pPr>
                <a14:m>
                  <m:oMath xmlns:m="http://schemas.openxmlformats.org/officeDocument/2006/math">
                    <m:r>
                      <a:rPr lang="zh-CN" altLang="en-US" sz="2400" i="1">
                        <a:latin typeface="Cambria Math" panose="02040503050406030204" pitchFamily="18" charset="0"/>
                      </a:rPr>
                      <m:t>𝑢</m:t>
                    </m:r>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m:rPr>
                            <m:nor/>
                          </m:rPr>
                          <a:rPr lang="zh-CN" altLang="en-US" sz="2400" i="1">
                            <a:latin typeface="Cambria Math" panose="02040503050406030204" pitchFamily="18" charset="0"/>
                          </a:rPr>
                          <m:t>Q</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𝛺</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m:rPr>
                            <m:nor/>
                          </m:rPr>
                          <a:rPr lang="zh-CN" altLang="en-US" sz="2400" i="1">
                            <a:latin typeface="Cambria Math" panose="02040503050406030204" pitchFamily="18" charset="0"/>
                          </a:rPr>
                          <m:t>Q</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𝛺</m:t>
                        </m:r>
                        <m:r>
                          <a:rPr lang="zh-CN" altLang="en-US" sz="2400" i="1">
                            <a:latin typeface="Cambria Math" panose="02040503050406030204" pitchFamily="18" charset="0"/>
                          </a:rPr>
                          <m:t>𝑚</m:t>
                        </m:r>
                      </m:sub>
                    </m:sSub>
                    <m:r>
                      <m:rPr>
                        <m:sty m:val="p"/>
                      </m:rPr>
                      <a:rPr lang="zh-CN" altLang="en-US" sz="2400">
                        <a:latin typeface="Cambria Math" panose="02040503050406030204" pitchFamily="18" charset="0"/>
                      </a:rPr>
                      <m:t>sin</m:t>
                    </m:r>
                    <m:r>
                      <a:rPr lang="zh-CN" altLang="en-US" sz="2400" i="1">
                        <a:latin typeface="Cambria Math" panose="02040503050406030204" pitchFamily="18" charset="0"/>
                      </a:rPr>
                      <m:t>𝜔</m:t>
                    </m:r>
                    <m:r>
                      <a:rPr lang="zh-CN" altLang="en-US" sz="2400" i="1">
                        <a:latin typeface="Cambria Math" panose="02040503050406030204" pitchFamily="18" charset="0"/>
                      </a:rPr>
                      <m:t>𝑡</m:t>
                    </m:r>
                  </m:oMath>
                </a14:m>
                <a:r>
                  <a:rPr lang="en-US" altLang="zh-CN" sz="2400" dirty="0" smtClean="0"/>
                  <a:t>)</a:t>
                </a:r>
              </a:p>
              <a:p>
                <a:pPr marL="0" indent="0">
                  <a:buNone/>
                </a:pPr>
                <a:r>
                  <a:rPr lang="zh-CN" altLang="en-US" sz="2400" dirty="0">
                    <a:latin typeface="宋体" panose="02010600030101010101" pitchFamily="2" charset="-122"/>
                    <a:ea typeface="宋体" panose="02010600030101010101" pitchFamily="2" charset="-122"/>
                  </a:rPr>
                  <a:t>相应的变容二极管的结电容变化规律为</a:t>
                </a:r>
              </a:p>
              <a:p>
                <a:pPr marL="0" indent="0">
                  <a:buNone/>
                </a:pPr>
                <a14:m>
                  <m:oMathPara xmlns:m="http://schemas.openxmlformats.org/officeDocument/2006/math">
                    <m:oMathParaPr>
                      <m:jc m:val="centerGroup"/>
                    </m:oMathParaPr>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𝐶</m:t>
                          </m:r>
                        </m:e>
                        <m:sub>
                          <m:r>
                            <m:rPr>
                              <m:nor/>
                            </m:rPr>
                            <a:rPr lang="zh-CN" altLang="en-US" sz="2400" i="1">
                              <a:latin typeface="Cambria Math" panose="02040503050406030204" pitchFamily="18" charset="0"/>
                            </a:rPr>
                            <m:t>j</m:t>
                          </m:r>
                        </m:sub>
                      </m:sSub>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𝐶</m:t>
                              </m:r>
                            </m:e>
                            <m:sub>
                              <m:r>
                                <m:rPr>
                                  <m:nor/>
                                </m:rPr>
                                <a:rPr lang="zh-CN" altLang="en-US" sz="2400" i="1">
                                  <a:latin typeface="Cambria Math" panose="02040503050406030204" pitchFamily="18" charset="0"/>
                                </a:rPr>
                                <m:t>j</m:t>
                              </m:r>
                              <m:r>
                                <m:rPr>
                                  <m:nor/>
                                </m:rPr>
                                <a:rPr lang="zh-CN" altLang="en-US" sz="2400" i="1">
                                  <a:latin typeface="Cambria Math" panose="02040503050406030204" pitchFamily="18" charset="0"/>
                                </a:rPr>
                                <m:t>0</m:t>
                              </m:r>
                            </m:sub>
                          </m:sSub>
                        </m:num>
                        <m:den>
                          <m:sSup>
                            <m:sSupPr>
                              <m:ctrlPr>
                                <a:rPr lang="zh-CN" altLang="en-US" sz="2400" i="1">
                                  <a:latin typeface="Cambria Math" panose="02040503050406030204" pitchFamily="18" charset="0"/>
                                </a:rPr>
                              </m:ctrlPr>
                            </m:sSupPr>
                            <m:e>
                              <m:d>
                                <m:dPr>
                                  <m:ctrlPr>
                                    <a:rPr lang="zh-CN" altLang="en-US" sz="2400" i="1">
                                      <a:latin typeface="Cambria Math" panose="02040503050406030204" pitchFamily="18" charset="0"/>
                                    </a:rPr>
                                  </m:ctrlPr>
                                </m:dPr>
                                <m:e>
                                  <m:r>
                                    <m:rPr>
                                      <m:nor/>
                                    </m:rPr>
                                    <a:rPr lang="zh-CN" altLang="en-US" sz="2400" i="1">
                                      <a:latin typeface="Cambria Math" panose="02040503050406030204" pitchFamily="18" charset="0"/>
                                    </a:rPr>
                                    <m:t>1</m:t>
                                  </m:r>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i="1">
                                          <a:latin typeface="Cambria Math" panose="02040503050406030204" pitchFamily="18" charset="0"/>
                                        </a:rPr>
                                        <m:t>𝑢</m:t>
                                      </m:r>
                                    </m:num>
                                    <m:den>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m:rPr>
                                              <m:nor/>
                                            </m:rPr>
                                            <a:rPr lang="zh-CN" altLang="en-US" sz="2400" i="1">
                                              <a:latin typeface="Cambria Math" panose="02040503050406030204" pitchFamily="18" charset="0"/>
                                            </a:rPr>
                                            <m:t>D</m:t>
                                          </m:r>
                                        </m:sub>
                                      </m:sSub>
                                    </m:den>
                                  </m:f>
                                </m:e>
                              </m:d>
                            </m:e>
                            <m:sup>
                              <m:r>
                                <a:rPr lang="zh-CN" altLang="en-US" sz="2400" i="1">
                                  <a:latin typeface="Cambria Math" panose="02040503050406030204" pitchFamily="18" charset="0"/>
                                </a:rPr>
                                <m:t>𝛾</m:t>
                              </m:r>
                            </m:sup>
                          </m:sSup>
                        </m:den>
                      </m:f>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𝐶</m:t>
                              </m:r>
                            </m:e>
                            <m:sub>
                              <m:r>
                                <m:rPr>
                                  <m:nor/>
                                </m:rPr>
                                <a:rPr lang="zh-CN" altLang="en-US" sz="2400" i="1">
                                  <a:latin typeface="Cambria Math" panose="02040503050406030204" pitchFamily="18" charset="0"/>
                                </a:rPr>
                                <m:t>jQ</m:t>
                              </m:r>
                            </m:sub>
                          </m:sSub>
                        </m:num>
                        <m:den>
                          <m:sSup>
                            <m:sSupPr>
                              <m:ctrlPr>
                                <a:rPr lang="zh-CN" altLang="en-US" sz="2400" i="1">
                                  <a:latin typeface="Cambria Math" panose="02040503050406030204" pitchFamily="18" charset="0"/>
                                </a:rPr>
                              </m:ctrlPr>
                            </m:sSupPr>
                            <m:e>
                              <m:d>
                                <m:dPr>
                                  <m:ctrlPr>
                                    <a:rPr lang="zh-CN" altLang="en-US" sz="2400" i="1">
                                      <a:latin typeface="Cambria Math" panose="02040503050406030204" pitchFamily="18" charset="0"/>
                                    </a:rPr>
                                  </m:ctrlPr>
                                </m:dPr>
                                <m:e>
                                  <m:r>
                                    <a:rPr lang="zh-CN" altLang="en-US" sz="2400">
                                      <a:latin typeface="Cambria Math" panose="02040503050406030204" pitchFamily="18" charset="0"/>
                                    </a:rPr>
                                    <m:t>1+</m:t>
                                  </m:r>
                                  <m:r>
                                    <a:rPr lang="zh-CN" altLang="en-US" sz="2400" i="1">
                                      <a:latin typeface="Cambria Math" panose="02040503050406030204" pitchFamily="18" charset="0"/>
                                    </a:rPr>
                                    <m:t>𝑚</m:t>
                                  </m:r>
                                  <m:r>
                                    <m:rPr>
                                      <m:sty m:val="p"/>
                                    </m:rPr>
                                    <a:rPr lang="zh-CN" altLang="en-US" sz="2400">
                                      <a:latin typeface="Cambria Math" panose="02040503050406030204" pitchFamily="18" charset="0"/>
                                    </a:rPr>
                                    <m:t>sin</m:t>
                                  </m:r>
                                  <m:r>
                                    <a:rPr lang="zh-CN" altLang="en-US" sz="2400" i="1">
                                      <a:latin typeface="Cambria Math" panose="02040503050406030204" pitchFamily="18" charset="0"/>
                                    </a:rPr>
                                    <m:t>𝜔</m:t>
                                  </m:r>
                                  <m:r>
                                    <a:rPr lang="zh-CN" altLang="en-US" sz="2400" i="1">
                                      <a:latin typeface="Cambria Math" panose="02040503050406030204" pitchFamily="18" charset="0"/>
                                    </a:rPr>
                                    <m:t>𝑡</m:t>
                                  </m:r>
                                </m:e>
                              </m:d>
                            </m:e>
                            <m:sup>
                              <m:r>
                                <a:rPr lang="zh-CN" altLang="en-US" sz="2400" i="1">
                                  <a:latin typeface="Cambria Math" panose="02040503050406030204" pitchFamily="18" charset="0"/>
                                </a:rPr>
                                <m:t>𝛾</m:t>
                              </m:r>
                            </m:sup>
                          </m:sSup>
                        </m:den>
                      </m:f>
                    </m:oMath>
                  </m:oMathPara>
                </a14:m>
                <a:endParaRPr lang="zh-CN" altLang="en-US" sz="2400" dirty="0"/>
              </a:p>
              <a:p>
                <a:pPr marL="0" indent="0">
                  <a:buNone/>
                </a:pPr>
                <a:endParaRPr lang="zh-CN" altLang="en-US" sz="2400" dirty="0"/>
              </a:p>
              <a:p>
                <a:pPr marL="0" indent="0">
                  <a:buNone/>
                </a:pPr>
                <a:endParaRPr lang="zh-CN" altLang="en-US" sz="2400" dirty="0"/>
              </a:p>
            </p:txBody>
          </p:sp>
        </mc:Choice>
        <mc:Fallback>
          <p:sp>
            <p:nvSpPr>
              <p:cNvPr id="5" name="内容占位符 2"/>
              <p:cNvSpPr txBox="1">
                <a:spLocks noRot="1" noChangeAspect="1" noMove="1" noResize="1" noEditPoints="1" noAdjustHandles="1" noChangeArrowheads="1" noChangeShapeType="1" noTextEdit="1"/>
              </p:cNvSpPr>
              <p:nvPr/>
            </p:nvSpPr>
            <p:spPr>
              <a:xfrm>
                <a:off x="2987071" y="407175"/>
                <a:ext cx="6388748" cy="3099750"/>
              </a:xfrm>
              <a:prstGeom prst="rect">
                <a:avLst/>
              </a:prstGeom>
              <a:blipFill rotWithShape="0">
                <a:blip r:embed="rId3"/>
                <a:stretch>
                  <a:fillRect l="-1431" t="-2165"/>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1" name="内容占位符 2"/>
              <p:cNvSpPr txBox="1">
                <a:spLocks/>
              </p:cNvSpPr>
              <p:nvPr/>
            </p:nvSpPr>
            <p:spPr>
              <a:xfrm>
                <a:off x="756879" y="3674856"/>
                <a:ext cx="8618940" cy="3099750"/>
              </a:xfrm>
              <a:prstGeom prst="rect">
                <a:avLst/>
              </a:prstGeom>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None/>
                </a:pPr>
                <a:r>
                  <a:rPr lang="zh-CN" altLang="en-US" sz="2400" dirty="0" smtClean="0">
                    <a:latin typeface="宋体" panose="02010600030101010101" pitchFamily="2" charset="-122"/>
                    <a:ea typeface="宋体" panose="02010600030101010101" pitchFamily="2" charset="-122"/>
                  </a:rPr>
                  <a:t>  流过</a:t>
                </a:r>
                <a:r>
                  <a:rPr lang="zh-CN" altLang="en-US" sz="2400" dirty="0">
                    <a:latin typeface="宋体" panose="02010600030101010101" pitchFamily="2" charset="-122"/>
                    <a:ea typeface="宋体" panose="02010600030101010101" pitchFamily="2" charset="-122"/>
                  </a:rPr>
                  <a:t>变容二极管的电流与电容量、电压的关系为</a:t>
                </a:r>
                <a14:m>
                  <m:oMath xmlns:m="http://schemas.openxmlformats.org/officeDocument/2006/math">
                    <m:r>
                      <a:rPr lang="zh-CN" altLang="en-US" sz="2400" i="1">
                        <a:latin typeface="Cambria Math" panose="02040503050406030204" pitchFamily="18" charset="0"/>
                      </a:rPr>
                      <m:t>𝑖</m:t>
                    </m:r>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𝐶</m:t>
                        </m:r>
                      </m:e>
                      <m:sub>
                        <m:r>
                          <a:rPr lang="zh-CN" altLang="en-US" sz="2400" i="1">
                            <a:latin typeface="Cambria Math" panose="02040503050406030204" pitchFamily="18" charset="0"/>
                          </a:rPr>
                          <m:t>𝑗</m:t>
                        </m:r>
                      </m:sub>
                    </m:sSub>
                    <m:f>
                      <m:fPr>
                        <m:ctrlPr>
                          <a:rPr lang="zh-CN" altLang="en-US" sz="2400" i="1">
                            <a:latin typeface="Cambria Math" panose="02040503050406030204" pitchFamily="18" charset="0"/>
                          </a:rPr>
                        </m:ctrlPr>
                      </m:fPr>
                      <m:num>
                        <m:r>
                          <a:rPr lang="zh-CN" altLang="en-US" sz="2400" i="1">
                            <a:latin typeface="Cambria Math" panose="02040503050406030204" pitchFamily="18" charset="0"/>
                          </a:rPr>
                          <m:t>𝑑𝑢</m:t>
                        </m:r>
                      </m:num>
                      <m:den>
                        <m:r>
                          <a:rPr lang="zh-CN" altLang="en-US" sz="2400" i="1">
                            <a:latin typeface="Cambria Math" panose="02040503050406030204" pitchFamily="18" charset="0"/>
                          </a:rPr>
                          <m:t>𝑑𝑡</m:t>
                        </m:r>
                      </m:den>
                    </m:f>
                  </m:oMath>
                </a14:m>
                <a:endParaRPr lang="en-US" altLang="zh-CN" sz="2400" dirty="0" smtClean="0"/>
              </a:p>
              <a:p>
                <a:pPr marL="0" indent="0">
                  <a:buNone/>
                </a:pPr>
                <a:r>
                  <a:rPr lang="zh-CN" altLang="en-US" sz="2400" dirty="0" smtClean="0">
                    <a:latin typeface="宋体" panose="02010600030101010101" pitchFamily="2" charset="-122"/>
                    <a:ea typeface="宋体" panose="02010600030101010101" pitchFamily="2" charset="-122"/>
                  </a:rPr>
                  <a:t>  式中</a:t>
                </a:r>
                <a:endParaRPr lang="en-US" altLang="zh-CN" sz="2400" dirty="0" smtClean="0">
                  <a:latin typeface="宋体" panose="02010600030101010101" pitchFamily="2" charset="-122"/>
                  <a:ea typeface="宋体" panose="02010600030101010101" pitchFamily="2" charset="-122"/>
                </a:endParaRPr>
              </a:p>
              <a:p>
                <a:pPr marL="0" indent="0">
                  <a:buNone/>
                </a:pPr>
                <a14:m>
                  <m:oMathPara xmlns:m="http://schemas.openxmlformats.org/officeDocument/2006/math">
                    <m:oMathParaPr>
                      <m:jc m:val="centerGroup"/>
                    </m:oMathParaPr>
                    <m:oMath xmlns:m="http://schemas.openxmlformats.org/officeDocument/2006/math">
                      <m:f>
                        <m:fPr>
                          <m:ctrlPr>
                            <a:rPr lang="zh-CN" altLang="en-US" sz="2400" i="1">
                              <a:latin typeface="Cambria Math" panose="02040503050406030204" pitchFamily="18" charset="0"/>
                            </a:rPr>
                          </m:ctrlPr>
                        </m:fPr>
                        <m:num>
                          <m:r>
                            <a:rPr lang="zh-CN" altLang="en-US" sz="2400" i="1">
                              <a:latin typeface="Cambria Math" panose="02040503050406030204" pitchFamily="18" charset="0"/>
                            </a:rPr>
                            <m:t>𝑑𝑢</m:t>
                          </m:r>
                        </m:num>
                        <m:den>
                          <m:r>
                            <a:rPr lang="zh-CN" altLang="en-US" sz="2400" i="1">
                              <a:latin typeface="Cambria Math" panose="02040503050406030204" pitchFamily="18" charset="0"/>
                            </a:rPr>
                            <m:t>𝑑𝑡</m:t>
                          </m:r>
                        </m:den>
                      </m:f>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d>
                            <m:dPr>
                              <m:begChr m:val=""/>
                              <m:ctrlPr>
                                <a:rPr lang="zh-CN" altLang="en-US" sz="2400" i="1">
                                  <a:latin typeface="Cambria Math" panose="02040503050406030204" pitchFamily="18" charset="0"/>
                                </a:rPr>
                              </m:ctrlPr>
                            </m:dPr>
                            <m:e>
                              <m:r>
                                <a:rPr lang="zh-CN" altLang="en-US" sz="2400" i="1">
                                  <a:latin typeface="Cambria Math" panose="02040503050406030204" pitchFamily="18" charset="0"/>
                                </a:rPr>
                                <m:t>𝑑</m:t>
                              </m:r>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m:rPr>
                                      <m:nor/>
                                    </m:rPr>
                                    <a:rPr lang="zh-CN" altLang="en-US" sz="2400" i="1">
                                      <a:latin typeface="Cambria Math" panose="02040503050406030204" pitchFamily="18" charset="0"/>
                                    </a:rPr>
                                    <m:t>Q</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𝛺</m:t>
                                  </m:r>
                                  <m:r>
                                    <a:rPr lang="zh-CN" altLang="en-US" sz="2400" i="1">
                                      <a:latin typeface="Cambria Math" panose="02040503050406030204" pitchFamily="18" charset="0"/>
                                    </a:rPr>
                                    <m:t>𝑚</m:t>
                                  </m:r>
                                </m:sub>
                              </m:sSub>
                              <m:r>
                                <m:rPr>
                                  <m:sty m:val="p"/>
                                </m:rPr>
                                <a:rPr lang="zh-CN" altLang="en-US" sz="2400">
                                  <a:latin typeface="Cambria Math" panose="02040503050406030204" pitchFamily="18" charset="0"/>
                                </a:rPr>
                                <m:t>sin</m:t>
                              </m:r>
                              <m:r>
                                <a:rPr lang="zh-CN" altLang="en-US" sz="2400" i="1">
                                  <a:latin typeface="Cambria Math" panose="02040503050406030204" pitchFamily="18" charset="0"/>
                                </a:rPr>
                                <m:t>𝜔</m:t>
                              </m:r>
                              <m:r>
                                <a:rPr lang="zh-CN" altLang="en-US" sz="2400" i="1">
                                  <a:latin typeface="Cambria Math" panose="02040503050406030204" pitchFamily="18" charset="0"/>
                                </a:rPr>
                                <m:t>𝑡</m:t>
                              </m:r>
                            </m:e>
                          </m:d>
                        </m:num>
                        <m:den>
                          <m:r>
                            <a:rPr lang="zh-CN" altLang="en-US" sz="2400" i="1">
                              <a:latin typeface="Cambria Math" panose="02040503050406030204" pitchFamily="18" charset="0"/>
                            </a:rPr>
                            <m:t>𝑑𝑡</m:t>
                          </m:r>
                        </m:den>
                      </m:f>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𝛺</m:t>
                          </m:r>
                          <m:r>
                            <a:rPr lang="zh-CN" altLang="en-US" sz="2400" i="1">
                              <a:latin typeface="Cambria Math" panose="02040503050406030204" pitchFamily="18" charset="0"/>
                            </a:rPr>
                            <m:t>𝑚</m:t>
                          </m:r>
                        </m:sub>
                      </m:sSub>
                      <m:r>
                        <a:rPr lang="zh-CN" altLang="en-US" sz="2400" i="1">
                          <a:latin typeface="Cambria Math" panose="02040503050406030204" pitchFamily="18" charset="0"/>
                        </a:rPr>
                        <m:t>𝜔</m:t>
                      </m:r>
                      <m:r>
                        <m:rPr>
                          <m:sty m:val="p"/>
                        </m:rPr>
                        <a:rPr lang="zh-CN" altLang="en-US" sz="2400">
                          <a:latin typeface="Cambria Math" panose="02040503050406030204" pitchFamily="18" charset="0"/>
                        </a:rPr>
                        <m:t>cos</m:t>
                      </m:r>
                      <m:r>
                        <a:rPr lang="zh-CN" altLang="en-US" sz="2400" i="1">
                          <a:latin typeface="Cambria Math" panose="02040503050406030204" pitchFamily="18" charset="0"/>
                        </a:rPr>
                        <m:t>𝜔</m:t>
                      </m:r>
                      <m:r>
                        <a:rPr lang="zh-CN" altLang="en-US" sz="2400" i="1">
                          <a:latin typeface="Cambria Math" panose="02040503050406030204" pitchFamily="18" charset="0"/>
                        </a:rPr>
                        <m:t>𝑡</m:t>
                      </m:r>
                    </m:oMath>
                  </m:oMathPara>
                </a14:m>
                <a:endParaRPr lang="en-US" altLang="zh-CN" sz="2400" dirty="0" smtClean="0"/>
              </a:p>
              <a:p>
                <a:pPr marL="0" indent="0">
                  <a:buNone/>
                </a:pPr>
                <a14:m>
                  <m:oMathPara xmlns:m="http://schemas.openxmlformats.org/officeDocument/2006/math">
                    <m:oMathParaPr>
                      <m:jc m:val="centerGroup"/>
                    </m:oMathParaPr>
                    <m:oMath xmlns:m="http://schemas.openxmlformats.org/officeDocument/2006/math">
                      <m:r>
                        <a:rPr lang="zh-CN" altLang="en-US" sz="2400" i="1">
                          <a:latin typeface="Cambria Math" panose="02040503050406030204" pitchFamily="18" charset="0"/>
                        </a:rPr>
                        <m:t>𝑖</m:t>
                      </m:r>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𝐶</m:t>
                          </m:r>
                        </m:e>
                        <m:sub>
                          <m:r>
                            <a:rPr lang="zh-CN" altLang="en-US" sz="2400" i="1">
                              <a:latin typeface="Cambria Math" panose="02040503050406030204" pitchFamily="18" charset="0"/>
                            </a:rPr>
                            <m:t>𝑗</m:t>
                          </m:r>
                        </m:sub>
                      </m:sSub>
                      <m:f>
                        <m:fPr>
                          <m:ctrlPr>
                            <a:rPr lang="zh-CN" altLang="en-US" sz="2400" i="1">
                              <a:latin typeface="Cambria Math" panose="02040503050406030204" pitchFamily="18" charset="0"/>
                            </a:rPr>
                          </m:ctrlPr>
                        </m:fPr>
                        <m:num>
                          <m:r>
                            <a:rPr lang="zh-CN" altLang="en-US" sz="2400" i="1">
                              <a:latin typeface="Cambria Math" panose="02040503050406030204" pitchFamily="18" charset="0"/>
                            </a:rPr>
                            <m:t>𝑑𝑢</m:t>
                          </m:r>
                        </m:num>
                        <m:den>
                          <m:r>
                            <a:rPr lang="zh-CN" altLang="en-US" sz="2400" i="1">
                              <a:latin typeface="Cambria Math" panose="02040503050406030204" pitchFamily="18" charset="0"/>
                            </a:rPr>
                            <m:t>𝑑𝑡</m:t>
                          </m:r>
                        </m:den>
                      </m:f>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𝐶</m:t>
                              </m:r>
                            </m:e>
                            <m:sub>
                              <m:r>
                                <m:rPr>
                                  <m:nor/>
                                </m:rPr>
                                <a:rPr lang="zh-CN" altLang="en-US" sz="2400" i="1">
                                  <a:latin typeface="Cambria Math" panose="02040503050406030204" pitchFamily="18" charset="0"/>
                                </a:rPr>
                                <m:t>jQ</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𝛺</m:t>
                              </m:r>
                              <m:r>
                                <a:rPr lang="zh-CN" altLang="en-US" sz="2400" i="1">
                                  <a:latin typeface="Cambria Math" panose="02040503050406030204" pitchFamily="18" charset="0"/>
                                </a:rPr>
                                <m:t>𝑚</m:t>
                              </m:r>
                            </m:sub>
                          </m:sSub>
                          <m:r>
                            <a:rPr lang="zh-CN" altLang="en-US" sz="2400" i="1">
                              <a:latin typeface="Cambria Math" panose="02040503050406030204" pitchFamily="18" charset="0"/>
                            </a:rPr>
                            <m:t>𝜔</m:t>
                          </m:r>
                          <m:r>
                            <m:rPr>
                              <m:sty m:val="p"/>
                            </m:rPr>
                            <a:rPr lang="zh-CN" altLang="en-US" sz="2400">
                              <a:latin typeface="Cambria Math" panose="02040503050406030204" pitchFamily="18" charset="0"/>
                            </a:rPr>
                            <m:t>cos</m:t>
                          </m:r>
                          <m:r>
                            <a:rPr lang="zh-CN" altLang="en-US" sz="2400" i="1">
                              <a:latin typeface="Cambria Math" panose="02040503050406030204" pitchFamily="18" charset="0"/>
                            </a:rPr>
                            <m:t>𝜔</m:t>
                          </m:r>
                          <m:r>
                            <a:rPr lang="zh-CN" altLang="en-US" sz="2400" i="1">
                              <a:latin typeface="Cambria Math" panose="02040503050406030204" pitchFamily="18" charset="0"/>
                            </a:rPr>
                            <m:t>𝑡</m:t>
                          </m:r>
                        </m:num>
                        <m:den>
                          <m:sSup>
                            <m:sSupPr>
                              <m:ctrlPr>
                                <a:rPr lang="zh-CN" altLang="en-US" sz="2400" i="1">
                                  <a:latin typeface="Cambria Math" panose="02040503050406030204" pitchFamily="18" charset="0"/>
                                </a:rPr>
                              </m:ctrlPr>
                            </m:sSupPr>
                            <m:e>
                              <m:d>
                                <m:dPr>
                                  <m:ctrlPr>
                                    <a:rPr lang="zh-CN" altLang="en-US" sz="2400" i="1">
                                      <a:latin typeface="Cambria Math" panose="02040503050406030204" pitchFamily="18" charset="0"/>
                                    </a:rPr>
                                  </m:ctrlPr>
                                </m:dPr>
                                <m:e>
                                  <m:r>
                                    <a:rPr lang="zh-CN" altLang="en-US" sz="2400">
                                      <a:latin typeface="Cambria Math" panose="02040503050406030204" pitchFamily="18" charset="0"/>
                                    </a:rPr>
                                    <m:t>1+</m:t>
                                  </m:r>
                                  <m:r>
                                    <a:rPr lang="zh-CN" altLang="en-US" sz="2400" i="1">
                                      <a:latin typeface="Cambria Math" panose="02040503050406030204" pitchFamily="18" charset="0"/>
                                    </a:rPr>
                                    <m:t>𝑚</m:t>
                                  </m:r>
                                  <m:r>
                                    <m:rPr>
                                      <m:sty m:val="p"/>
                                    </m:rPr>
                                    <a:rPr lang="zh-CN" altLang="en-US" sz="2400">
                                      <a:latin typeface="Cambria Math" panose="02040503050406030204" pitchFamily="18" charset="0"/>
                                    </a:rPr>
                                    <m:t>sin</m:t>
                                  </m:r>
                                  <m:r>
                                    <a:rPr lang="zh-CN" altLang="en-US" sz="2400" i="1">
                                      <a:latin typeface="Cambria Math" panose="02040503050406030204" pitchFamily="18" charset="0"/>
                                    </a:rPr>
                                    <m:t>𝜔</m:t>
                                  </m:r>
                                  <m:r>
                                    <a:rPr lang="zh-CN" altLang="en-US" sz="2400" i="1">
                                      <a:latin typeface="Cambria Math" panose="02040503050406030204" pitchFamily="18" charset="0"/>
                                    </a:rPr>
                                    <m:t>𝑡</m:t>
                                  </m:r>
                                </m:e>
                              </m:d>
                            </m:e>
                            <m:sup>
                              <m:r>
                                <a:rPr lang="zh-CN" altLang="en-US" sz="2400" i="1">
                                  <a:latin typeface="Cambria Math" panose="02040503050406030204" pitchFamily="18" charset="0"/>
                                </a:rPr>
                                <m:t>𝛾</m:t>
                              </m:r>
                            </m:sup>
                          </m:sSup>
                        </m:den>
                      </m:f>
                    </m:oMath>
                  </m:oMathPara>
                </a14:m>
                <a:endParaRPr lang="zh-CN" altLang="en-US" sz="2400" dirty="0"/>
              </a:p>
              <a:p>
                <a:pPr marL="0" indent="0">
                  <a:buNone/>
                </a:pPr>
                <a:endParaRPr lang="zh-CN" altLang="en-US" sz="2400" dirty="0"/>
              </a:p>
              <a:p>
                <a:pPr marL="0" indent="0">
                  <a:buNone/>
                </a:pPr>
                <a:endParaRPr lang="zh-CN" altLang="en-US" sz="2400" dirty="0">
                  <a:latin typeface="宋体" panose="02010600030101010101" pitchFamily="2" charset="-122"/>
                  <a:ea typeface="宋体" panose="02010600030101010101" pitchFamily="2" charset="-122"/>
                </a:endParaRPr>
              </a:p>
              <a:p>
                <a:pPr marL="0" indent="0">
                  <a:buNone/>
                </a:pPr>
                <a:endParaRPr lang="zh-CN" altLang="en-US" sz="2400" dirty="0"/>
              </a:p>
              <a:p>
                <a:pPr marL="0" indent="0">
                  <a:buNone/>
                </a:pPr>
                <a:endParaRPr lang="zh-CN" altLang="en-US" sz="2400" dirty="0"/>
              </a:p>
            </p:txBody>
          </p:sp>
        </mc:Choice>
        <mc:Fallback>
          <p:sp>
            <p:nvSpPr>
              <p:cNvPr id="11" name="内容占位符 2"/>
              <p:cNvSpPr txBox="1">
                <a:spLocks noRot="1" noChangeAspect="1" noMove="1" noResize="1" noEditPoints="1" noAdjustHandles="1" noChangeArrowheads="1" noChangeShapeType="1" noTextEdit="1"/>
              </p:cNvSpPr>
              <p:nvPr/>
            </p:nvSpPr>
            <p:spPr>
              <a:xfrm>
                <a:off x="756879" y="3674856"/>
                <a:ext cx="8618940" cy="3099750"/>
              </a:xfrm>
              <a:prstGeom prst="rect">
                <a:avLst/>
              </a:prstGeom>
              <a:blipFill rotWithShape="0">
                <a:blip r:embed="rId4"/>
                <a:stretch>
                  <a:fillRect/>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86987026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514327" y="643945"/>
            <a:ext cx="2434935" cy="605306"/>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just"/>
            <a:r>
              <a:rPr lang="zh-CN" altLang="en-US" sz="2800" dirty="0"/>
              <a:t>变容管倍频器</a:t>
            </a:r>
            <a:endParaRPr lang="zh-CN" altLang="en-US" sz="2800" dirty="0"/>
          </a:p>
        </p:txBody>
      </p:sp>
      <p:grpSp>
        <p:nvGrpSpPr>
          <p:cNvPr id="6" name="组合 5"/>
          <p:cNvGrpSpPr/>
          <p:nvPr/>
        </p:nvGrpSpPr>
        <p:grpSpPr>
          <a:xfrm>
            <a:off x="340876" y="3454713"/>
            <a:ext cx="9098890" cy="3006326"/>
            <a:chOff x="302239" y="3235772"/>
            <a:chExt cx="9098890" cy="3006326"/>
          </a:xfrm>
        </p:grpSpPr>
        <p:pic>
          <p:nvPicPr>
            <p:cNvPr id="31746" name="图片 69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2239" y="3235772"/>
              <a:ext cx="9098890" cy="264987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矩形 4"/>
            <p:cNvSpPr/>
            <p:nvPr/>
          </p:nvSpPr>
          <p:spPr>
            <a:xfrm>
              <a:off x="2018216" y="5872766"/>
              <a:ext cx="5666936" cy="369332"/>
            </a:xfrm>
            <a:prstGeom prst="rect">
              <a:avLst/>
            </a:prstGeom>
          </p:spPr>
          <p:txBody>
            <a:bodyPr wrap="none">
              <a:spAutoFit/>
            </a:bodyPr>
            <a:lstStyle/>
            <a:p>
              <a:pPr algn="ctr">
                <a:spcAft>
                  <a:spcPts val="0"/>
                </a:spcAft>
              </a:pPr>
              <a:r>
                <a:rPr lang="zh-CN" altLang="zh-CN" kern="100" dirty="0" smtClean="0">
                  <a:latin typeface="Times New Roman" panose="02020603050405020304" pitchFamily="18" charset="0"/>
                  <a:ea typeface="宋体" panose="02010600030101010101" pitchFamily="2" charset="-122"/>
                </a:rPr>
                <a:t>并联</a:t>
              </a:r>
              <a:r>
                <a:rPr lang="zh-CN" altLang="zh-CN" kern="100" dirty="0">
                  <a:latin typeface="Times New Roman" panose="02020603050405020304" pitchFamily="18" charset="0"/>
                  <a:ea typeface="宋体" panose="02010600030101010101" pitchFamily="2" charset="-122"/>
                </a:rPr>
                <a:t>型倍频器 </a:t>
              </a:r>
              <a:r>
                <a:rPr lang="en-US" altLang="zh-CN" kern="100" dirty="0" smtClean="0">
                  <a:latin typeface="Times New Roman" panose="02020603050405020304" pitchFamily="18" charset="0"/>
                  <a:ea typeface="宋体" panose="02010600030101010101" pitchFamily="2" charset="-122"/>
                </a:rPr>
                <a:t>                                             </a:t>
              </a:r>
              <a:r>
                <a:rPr lang="zh-CN" altLang="zh-CN" kern="100" dirty="0" smtClean="0">
                  <a:latin typeface="Times New Roman" panose="02020603050405020304" pitchFamily="18" charset="0"/>
                  <a:ea typeface="宋体" panose="02010600030101010101" pitchFamily="2" charset="-122"/>
                </a:rPr>
                <a:t>串联</a:t>
              </a:r>
              <a:r>
                <a:rPr lang="zh-CN" altLang="zh-CN" kern="100" dirty="0">
                  <a:latin typeface="Times New Roman" panose="02020603050405020304" pitchFamily="18" charset="0"/>
                  <a:ea typeface="宋体" panose="02010600030101010101" pitchFamily="2" charset="-122"/>
                </a:rPr>
                <a:t>型倍频器</a:t>
              </a:r>
              <a:endParaRPr lang="zh-CN" altLang="zh-CN" sz="2400" kern="100" dirty="0">
                <a:effectLst/>
                <a:latin typeface="Times New Roman" panose="02020603050405020304" pitchFamily="18" charset="0"/>
                <a:ea typeface="宋体" panose="02010600030101010101" pitchFamily="2" charset="-122"/>
              </a:endParaRPr>
            </a:p>
          </p:txBody>
        </p:sp>
      </p:grpSp>
      <mc:AlternateContent xmlns:mc="http://schemas.openxmlformats.org/markup-compatibility/2006">
        <mc:Choice xmlns:a14="http://schemas.microsoft.com/office/drawing/2010/main" Requires="a14">
          <p:sp>
            <p:nvSpPr>
              <p:cNvPr id="8" name="内容占位符 2"/>
              <p:cNvSpPr txBox="1">
                <a:spLocks/>
              </p:cNvSpPr>
              <p:nvPr/>
            </p:nvSpPr>
            <p:spPr>
              <a:xfrm>
                <a:off x="514327" y="1217658"/>
                <a:ext cx="9157707" cy="2387540"/>
              </a:xfrm>
              <a:prstGeom prst="rect">
                <a:avLst/>
              </a:prstGeom>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None/>
                </a:pPr>
                <a:r>
                  <a:rPr lang="zh-CN" altLang="en-US" sz="2400" dirty="0" smtClean="0">
                    <a:latin typeface="宋体" panose="02010600030101010101" pitchFamily="2" charset="-122"/>
                    <a:ea typeface="宋体" panose="02010600030101010101" pitchFamily="2" charset="-122"/>
                  </a:rPr>
                  <a:t>    变容</a:t>
                </a:r>
                <a:r>
                  <a:rPr lang="zh-CN" altLang="en-US" sz="2400" dirty="0">
                    <a:latin typeface="宋体" panose="02010600030101010101" pitchFamily="2" charset="-122"/>
                    <a:ea typeface="宋体" panose="02010600030101010101" pitchFamily="2" charset="-122"/>
                  </a:rPr>
                  <a:t>管倍频器有并联型和串联型两种基本形式。</a:t>
                </a:r>
                <a:r>
                  <a:rPr lang="zh-CN" altLang="en-US" sz="2400" dirty="0" smtClean="0">
                    <a:latin typeface="宋体" panose="02010600030101010101" pitchFamily="2" charset="-122"/>
                    <a:ea typeface="宋体" panose="02010600030101010101" pitchFamily="2" charset="-122"/>
                  </a:rPr>
                  <a:t>图（</a:t>
                </a:r>
                <a:r>
                  <a:rPr lang="en-US" altLang="zh-CN" sz="2400" dirty="0">
                    <a:latin typeface="宋体" panose="02010600030101010101" pitchFamily="2" charset="-122"/>
                    <a:ea typeface="宋体" panose="02010600030101010101" pitchFamily="2" charset="-122"/>
                  </a:rPr>
                  <a:t>a</a:t>
                </a:r>
                <a:r>
                  <a:rPr lang="zh-CN" altLang="en-US" sz="2400" dirty="0">
                    <a:latin typeface="宋体" panose="02010600030101010101" pitchFamily="2" charset="-122"/>
                    <a:ea typeface="宋体" panose="02010600030101010101" pitchFamily="2" charset="-122"/>
                  </a:rPr>
                  <a:t>）所示的并联型倍频器中</a:t>
                </a:r>
                <a:r>
                  <a:rPr lang="zh-CN" altLang="en-US" sz="2400" dirty="0" smtClean="0">
                    <a:latin typeface="宋体" panose="02010600030101010101" pitchFamily="2" charset="-122"/>
                    <a:ea typeface="宋体" panose="02010600030101010101" pitchFamily="2" charset="-122"/>
                  </a:rPr>
                  <a:t>，</a:t>
                </a:r>
                <a14:m>
                  <m:oMath xmlns:m="http://schemas.openxmlformats.org/officeDocument/2006/math">
                    <m:sSub>
                      <m:sSubPr>
                        <m:ctrlPr>
                          <a:rPr lang="zh-CN" altLang="en-US" sz="2400" i="1">
                            <a:latin typeface="Cambria Math" panose="02040503050406030204" pitchFamily="18" charset="0"/>
                          </a:rPr>
                        </m:ctrlPr>
                      </m:sSubPr>
                      <m:e>
                        <m:r>
                          <a:rPr lang="en-US" altLang="zh-CN" sz="2400" b="0" i="1" smtClean="0">
                            <a:latin typeface="Cambria Math" panose="02040503050406030204" pitchFamily="18" charset="0"/>
                          </a:rPr>
                          <m:t>𝐹</m:t>
                        </m:r>
                      </m:e>
                      <m:sub>
                        <m:r>
                          <a:rPr lang="en-US" altLang="zh-CN" sz="2400" b="0" i="1" smtClean="0">
                            <a:latin typeface="Cambria Math" panose="02040503050406030204" pitchFamily="18" charset="0"/>
                          </a:rPr>
                          <m:t>1</m:t>
                        </m:r>
                      </m:sub>
                    </m:sSub>
                  </m:oMath>
                </a14:m>
                <a:r>
                  <a:rPr lang="zh-CN" altLang="en-US" sz="2400" dirty="0" smtClean="0">
                    <a:latin typeface="宋体" panose="02010600030101010101" pitchFamily="2" charset="-122"/>
                    <a:ea typeface="宋体" panose="02010600030101010101" pitchFamily="2" charset="-122"/>
                  </a:rPr>
                  <a:t>和</a:t>
                </a:r>
                <a14:m>
                  <m:oMath xmlns:m="http://schemas.openxmlformats.org/officeDocument/2006/math">
                    <m:sSub>
                      <m:sSubPr>
                        <m:ctrlPr>
                          <a:rPr lang="zh-CN" altLang="en-US" sz="2400" i="1">
                            <a:latin typeface="Cambria Math" panose="02040503050406030204" pitchFamily="18" charset="0"/>
                          </a:rPr>
                        </m:ctrlPr>
                      </m:sSubPr>
                      <m:e>
                        <m:r>
                          <a:rPr lang="en-US" altLang="zh-CN" sz="2400" i="1">
                            <a:latin typeface="Cambria Math" panose="02040503050406030204" pitchFamily="18" charset="0"/>
                          </a:rPr>
                          <m:t>𝐹</m:t>
                        </m:r>
                      </m:e>
                      <m:sub>
                        <m:r>
                          <a:rPr lang="en-US" altLang="zh-CN" sz="2400" b="0" i="1" smtClean="0">
                            <a:latin typeface="Cambria Math" panose="02040503050406030204" pitchFamily="18" charset="0"/>
                          </a:rPr>
                          <m:t>𝑛</m:t>
                        </m:r>
                      </m:sub>
                    </m:sSub>
                  </m:oMath>
                </a14:m>
                <a:r>
                  <a:rPr lang="zh-CN" altLang="en-US" sz="2400" dirty="0">
                    <a:latin typeface="宋体" panose="02010600030101010101" pitchFamily="2" charset="-122"/>
                    <a:ea typeface="宋体" panose="02010600030101010101" pitchFamily="2" charset="-122"/>
                  </a:rPr>
                  <a:t>为</a:t>
                </a:r>
                <a:r>
                  <a:rPr lang="zh-CN" altLang="en-US" sz="2400" dirty="0" smtClean="0">
                    <a:latin typeface="宋体" panose="02010600030101010101" pitchFamily="2" charset="-122"/>
                    <a:ea typeface="宋体" panose="02010600030101010101" pitchFamily="2" charset="-122"/>
                  </a:rPr>
                  <a:t>分别调谐</a:t>
                </a:r>
                <a:r>
                  <a:rPr lang="zh-CN" altLang="en-US" sz="2400" dirty="0">
                    <a:latin typeface="宋体" panose="02010600030101010101" pitchFamily="2" charset="-122"/>
                    <a:ea typeface="宋体" panose="02010600030101010101" pitchFamily="2" charset="-122"/>
                  </a:rPr>
                  <a:t>于基波和</a:t>
                </a:r>
                <a:r>
                  <a:rPr lang="en-US" altLang="zh-CN" sz="2400" dirty="0">
                    <a:latin typeface="宋体" panose="02010600030101010101" pitchFamily="2" charset="-122"/>
                    <a:ea typeface="宋体" panose="02010600030101010101" pitchFamily="2" charset="-122"/>
                  </a:rPr>
                  <a:t>n</a:t>
                </a:r>
                <a:r>
                  <a:rPr lang="zh-CN" altLang="en-US" sz="2400" dirty="0">
                    <a:latin typeface="宋体" panose="02010600030101010101" pitchFamily="2" charset="-122"/>
                    <a:ea typeface="宋体" panose="02010600030101010101" pitchFamily="2" charset="-122"/>
                  </a:rPr>
                  <a:t>次谐波的理想</a:t>
                </a:r>
                <a:r>
                  <a:rPr lang="zh-CN" altLang="en-US" sz="2400" dirty="0" smtClean="0">
                    <a:latin typeface="宋体" panose="02010600030101010101" pitchFamily="2" charset="-122"/>
                    <a:ea typeface="宋体" panose="02010600030101010101" pitchFamily="2" charset="-122"/>
                  </a:rPr>
                  <a:t>带通滤波器；</a:t>
                </a:r>
                <a:r>
                  <a:rPr lang="zh-CN" altLang="en-US" sz="2400" dirty="0">
                    <a:latin typeface="宋体" panose="02010600030101010101" pitchFamily="2" charset="-122"/>
                    <a:ea typeface="宋体" panose="02010600030101010101" pitchFamily="2" charset="-122"/>
                  </a:rPr>
                  <a:t>并联型倍频器电路中，变容管一端可以直接接地，管子的散热和偏置问题易于解决。但它的输入、输出阻抗较低，难于与信号源和负载相匹配，故倍频器的转换效率较低，应用于</a:t>
                </a:r>
                <a:r>
                  <a:rPr lang="en-US" altLang="zh-CN" sz="2400" dirty="0">
                    <a:latin typeface="宋体" panose="02010600030101010101" pitchFamily="2" charset="-122"/>
                    <a:ea typeface="宋体" panose="02010600030101010101" pitchFamily="2" charset="-122"/>
                  </a:rPr>
                  <a:t>2</a:t>
                </a:r>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3</a:t>
                </a:r>
                <a:r>
                  <a:rPr lang="zh-CN" altLang="en-US" sz="2400" dirty="0">
                    <a:latin typeface="宋体" panose="02010600030101010101" pitchFamily="2" charset="-122"/>
                    <a:ea typeface="宋体" panose="02010600030101010101" pitchFamily="2" charset="-122"/>
                  </a:rPr>
                  <a:t>次倍频较为合适。</a:t>
                </a:r>
                <a:endParaRPr lang="zh-CN" altLang="en-US" sz="2400" dirty="0"/>
              </a:p>
              <a:p>
                <a:pPr marL="0" indent="0">
                  <a:buNone/>
                </a:pPr>
                <a:endParaRPr lang="zh-CN" altLang="en-US" sz="2400" dirty="0"/>
              </a:p>
              <a:p>
                <a:pPr marL="0" indent="0">
                  <a:buNone/>
                </a:pPr>
                <a:endParaRPr lang="zh-CN" altLang="en-US" sz="2400" dirty="0"/>
              </a:p>
            </p:txBody>
          </p:sp>
        </mc:Choice>
        <mc:Fallback>
          <p:sp>
            <p:nvSpPr>
              <p:cNvPr id="8" name="内容占位符 2"/>
              <p:cNvSpPr txBox="1">
                <a:spLocks noRot="1" noChangeAspect="1" noMove="1" noResize="1" noEditPoints="1" noAdjustHandles="1" noChangeArrowheads="1" noChangeShapeType="1" noTextEdit="1"/>
              </p:cNvSpPr>
              <p:nvPr/>
            </p:nvSpPr>
            <p:spPr>
              <a:xfrm>
                <a:off x="514327" y="1217658"/>
                <a:ext cx="9157707" cy="2387540"/>
              </a:xfrm>
              <a:prstGeom prst="rect">
                <a:avLst/>
              </a:prstGeom>
              <a:blipFill rotWithShape="0">
                <a:blip r:embed="rId3"/>
                <a:stretch>
                  <a:fillRect l="-998" t="-2046" r="-798" b="-1023"/>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416687809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514328" y="447796"/>
            <a:ext cx="8269064" cy="646907"/>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z="3000" dirty="0"/>
              <a:t>4.6 </a:t>
            </a:r>
            <a:r>
              <a:rPr lang="zh-CN" altLang="en-US" sz="3000" dirty="0"/>
              <a:t>高频功率放大电路印刷电路板（</a:t>
            </a:r>
            <a:r>
              <a:rPr lang="en-US" altLang="zh-CN" sz="3000" dirty="0"/>
              <a:t>PCB</a:t>
            </a:r>
            <a:r>
              <a:rPr lang="zh-CN" altLang="en-US" sz="3000" dirty="0"/>
              <a:t>）设计</a:t>
            </a:r>
            <a:endParaRPr lang="zh-CN" altLang="en-US" sz="3000" dirty="0"/>
          </a:p>
        </p:txBody>
      </p:sp>
      <p:sp>
        <p:nvSpPr>
          <p:cNvPr id="5" name="内容占位符 2"/>
          <p:cNvSpPr txBox="1">
            <a:spLocks/>
          </p:cNvSpPr>
          <p:nvPr/>
        </p:nvSpPr>
        <p:spPr>
          <a:xfrm>
            <a:off x="514327" y="1094702"/>
            <a:ext cx="9788771" cy="5563675"/>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r>
              <a:rPr lang="zh-CN" altLang="en-US" sz="2400" dirty="0">
                <a:latin typeface="宋体" panose="02010600030101010101" pitchFamily="2" charset="-122"/>
                <a:ea typeface="宋体" panose="02010600030101010101" pitchFamily="2" charset="-122"/>
              </a:rPr>
              <a:t>元件的</a:t>
            </a:r>
            <a:r>
              <a:rPr lang="zh-CN" altLang="en-US" sz="2400" dirty="0" smtClean="0">
                <a:latin typeface="宋体" panose="02010600030101010101" pitchFamily="2" charset="-122"/>
                <a:ea typeface="宋体" panose="02010600030101010101" pitchFamily="2" charset="-122"/>
              </a:rPr>
              <a:t>布局</a:t>
            </a:r>
            <a:endParaRPr lang="en-US" altLang="zh-CN" sz="2400" dirty="0" smtClean="0">
              <a:latin typeface="宋体" panose="02010600030101010101" pitchFamily="2" charset="-122"/>
              <a:ea typeface="宋体" panose="02010600030101010101" pitchFamily="2" charset="-122"/>
            </a:endParaRPr>
          </a:p>
          <a:p>
            <a:pPr marL="0" indent="0">
              <a:buNone/>
            </a:pPr>
            <a:r>
              <a:rPr lang="zh-CN" altLang="en-US" sz="2400" dirty="0" smtClean="0">
                <a:latin typeface="宋体" panose="02010600030101010101" pitchFamily="2" charset="-122"/>
                <a:ea typeface="宋体" panose="02010600030101010101" pitchFamily="2" charset="-122"/>
              </a:rPr>
              <a:t>    放置</a:t>
            </a:r>
            <a:r>
              <a:rPr lang="zh-CN" altLang="en-US" sz="2400" dirty="0">
                <a:latin typeface="宋体" panose="02010600030101010101" pitchFamily="2" charset="-122"/>
                <a:ea typeface="宋体" panose="02010600030101010101" pitchFamily="2" charset="-122"/>
              </a:rPr>
              <a:t>元件时，除了应该考虑整体结构要求外（如电位器、开关、变压器等器件，其在线路板上的位置应首先满足结构配合要求），还应该考虑器件之间的相互干扰与影响。</a:t>
            </a:r>
            <a:endParaRPr lang="zh-CN" altLang="en-US" sz="2400" dirty="0" smtClean="0">
              <a:latin typeface="宋体" panose="02010600030101010101" pitchFamily="2" charset="-122"/>
              <a:ea typeface="宋体" panose="02010600030101010101" pitchFamily="2" charset="-122"/>
            </a:endParaRPr>
          </a:p>
          <a:p>
            <a:r>
              <a:rPr lang="zh-CN" altLang="en-US" sz="2400" dirty="0">
                <a:latin typeface="宋体" panose="02010600030101010101" pitchFamily="2" charset="-122"/>
                <a:ea typeface="宋体" panose="02010600030101010101" pitchFamily="2" charset="-122"/>
              </a:rPr>
              <a:t>注意</a:t>
            </a:r>
            <a:r>
              <a:rPr lang="zh-CN" altLang="en-US" sz="2400" dirty="0" smtClean="0">
                <a:latin typeface="宋体" panose="02010600030101010101" pitchFamily="2" charset="-122"/>
                <a:ea typeface="宋体" panose="02010600030101010101" pitchFamily="2" charset="-122"/>
              </a:rPr>
              <a:t>散热</a:t>
            </a:r>
            <a:endParaRPr lang="en-US" altLang="zh-CN" sz="2400" dirty="0" smtClean="0">
              <a:latin typeface="宋体" panose="02010600030101010101" pitchFamily="2" charset="-122"/>
              <a:ea typeface="宋体" panose="02010600030101010101" pitchFamily="2" charset="-122"/>
            </a:endParaRPr>
          </a:p>
          <a:p>
            <a:pPr marL="0" indent="0">
              <a:buNone/>
            </a:pPr>
            <a:r>
              <a:rPr lang="zh-CN" altLang="en-US" sz="2400" dirty="0" smtClean="0">
                <a:latin typeface="宋体" panose="02010600030101010101" pitchFamily="2" charset="-122"/>
                <a:ea typeface="宋体" panose="02010600030101010101" pitchFamily="2" charset="-122"/>
              </a:rPr>
              <a:t>    对于</a:t>
            </a:r>
            <a:r>
              <a:rPr lang="zh-CN" altLang="en-US" sz="2400" dirty="0">
                <a:latin typeface="宋体" panose="02010600030101010101" pitchFamily="2" charset="-122"/>
                <a:ea typeface="宋体" panose="02010600030101010101" pitchFamily="2" charset="-122"/>
              </a:rPr>
              <a:t>大功率电路，</a:t>
            </a:r>
            <a:r>
              <a:rPr lang="zh-CN" altLang="en-US" sz="2400" dirty="0" smtClean="0">
                <a:latin typeface="宋体" panose="02010600030101010101" pitchFamily="2" charset="-122"/>
                <a:ea typeface="宋体" panose="02010600030101010101" pitchFamily="2" charset="-122"/>
              </a:rPr>
              <a:t>应该尽量</a:t>
            </a:r>
            <a:r>
              <a:rPr lang="zh-CN" altLang="en-US" sz="2400" dirty="0">
                <a:latin typeface="宋体" panose="02010600030101010101" pitchFamily="2" charset="-122"/>
                <a:ea typeface="宋体" panose="02010600030101010101" pitchFamily="2" charset="-122"/>
              </a:rPr>
              <a:t>靠边分散布局</a:t>
            </a:r>
            <a:r>
              <a:rPr lang="zh-CN" altLang="en-US" sz="2400" dirty="0" smtClean="0">
                <a:latin typeface="宋体" panose="02010600030101010101" pitchFamily="2" charset="-122"/>
                <a:ea typeface="宋体" panose="02010600030101010101" pitchFamily="2" charset="-122"/>
              </a:rPr>
              <a:t>放置；需要</a:t>
            </a:r>
            <a:r>
              <a:rPr lang="zh-CN" altLang="en-US" sz="2400" dirty="0">
                <a:latin typeface="宋体" panose="02010600030101010101" pitchFamily="2" charset="-122"/>
                <a:ea typeface="宋体" panose="02010600030101010101" pitchFamily="2" charset="-122"/>
              </a:rPr>
              <a:t>加散热器的器件，应充分考虑散热器的安装空间。</a:t>
            </a:r>
            <a:endParaRPr lang="en-US" altLang="zh-CN" sz="2400" dirty="0" smtClean="0">
              <a:latin typeface="宋体" panose="02010600030101010101" pitchFamily="2" charset="-122"/>
              <a:ea typeface="宋体" panose="02010600030101010101" pitchFamily="2" charset="-122"/>
            </a:endParaRPr>
          </a:p>
          <a:p>
            <a:r>
              <a:rPr lang="zh-CN" altLang="en-US" sz="2400" dirty="0" smtClean="0">
                <a:latin typeface="宋体" panose="02010600030101010101" pitchFamily="2" charset="-122"/>
                <a:ea typeface="宋体" panose="02010600030101010101" pitchFamily="2" charset="-122"/>
              </a:rPr>
              <a:t>布线</a:t>
            </a:r>
            <a:endParaRPr lang="en-US" altLang="zh-CN" sz="2400" dirty="0" smtClean="0">
              <a:latin typeface="宋体" panose="02010600030101010101" pitchFamily="2" charset="-122"/>
              <a:ea typeface="宋体" panose="02010600030101010101" pitchFamily="2" charset="-122"/>
            </a:endParaRPr>
          </a:p>
          <a:p>
            <a:pPr indent="342900">
              <a:buFont typeface="Arial" panose="020B0604020202020204" pitchFamily="34" charset="0"/>
              <a:buChar char="•"/>
            </a:pPr>
            <a:r>
              <a:rPr lang="zh-CN" altLang="en-US" sz="2400" dirty="0">
                <a:latin typeface="宋体" panose="02010600030101010101" pitchFamily="2" charset="-122"/>
                <a:ea typeface="宋体" panose="02010600030101010101" pitchFamily="2" charset="-122"/>
              </a:rPr>
              <a:t>大电流信号、高电压信号与小信号之间应该注意</a:t>
            </a:r>
            <a:r>
              <a:rPr lang="zh-CN" altLang="en-US" sz="2400" dirty="0" smtClean="0">
                <a:latin typeface="宋体" panose="02010600030101010101" pitchFamily="2" charset="-122"/>
                <a:ea typeface="宋体" panose="02010600030101010101" pitchFamily="2" charset="-122"/>
              </a:rPr>
              <a:t>隔离；</a:t>
            </a:r>
            <a:endParaRPr lang="en-US" altLang="zh-CN" sz="2400" dirty="0" smtClean="0">
              <a:latin typeface="宋体" panose="02010600030101010101" pitchFamily="2" charset="-122"/>
              <a:ea typeface="宋体" panose="02010600030101010101" pitchFamily="2" charset="-122"/>
            </a:endParaRPr>
          </a:p>
          <a:p>
            <a:pPr indent="342900">
              <a:buFont typeface="Arial" panose="020B0604020202020204" pitchFamily="34" charset="0"/>
              <a:buChar char="•"/>
            </a:pPr>
            <a:r>
              <a:rPr lang="zh-CN" altLang="en-US" sz="2400" dirty="0">
                <a:latin typeface="宋体" panose="02010600030101010101" pitchFamily="2" charset="-122"/>
                <a:ea typeface="宋体" panose="02010600030101010101" pitchFamily="2" charset="-122"/>
              </a:rPr>
              <a:t>单层板布线时，要注意信号线近距离平行走线所引入的交叉</a:t>
            </a:r>
            <a:r>
              <a:rPr lang="zh-CN" altLang="en-US" sz="2400" dirty="0" smtClean="0">
                <a:latin typeface="宋体" panose="02010600030101010101" pitchFamily="2" charset="-122"/>
                <a:ea typeface="宋体" panose="02010600030101010101" pitchFamily="2" charset="-122"/>
              </a:rPr>
              <a:t>干扰；</a:t>
            </a:r>
            <a:endParaRPr lang="en-US" altLang="zh-CN" sz="2400" dirty="0" smtClean="0">
              <a:latin typeface="宋体" panose="02010600030101010101" pitchFamily="2" charset="-122"/>
              <a:ea typeface="宋体" panose="02010600030101010101" pitchFamily="2" charset="-122"/>
            </a:endParaRPr>
          </a:p>
          <a:p>
            <a:pPr indent="342900">
              <a:buFont typeface="Arial" panose="020B0604020202020204" pitchFamily="34" charset="0"/>
              <a:buChar char="•"/>
            </a:pPr>
            <a:r>
              <a:rPr lang="zh-CN" altLang="en-US" sz="2400" dirty="0">
                <a:latin typeface="宋体" panose="02010600030101010101" pitchFamily="2" charset="-122"/>
                <a:ea typeface="宋体" panose="02010600030101010101" pitchFamily="2" charset="-122"/>
              </a:rPr>
              <a:t>高频电路器件管脚间的引线弯折</a:t>
            </a:r>
            <a:r>
              <a:rPr lang="zh-CN" altLang="en-US" sz="2400" dirty="0" smtClean="0">
                <a:latin typeface="宋体" panose="02010600030101010101" pitchFamily="2" charset="-122"/>
                <a:ea typeface="宋体" panose="02010600030101010101" pitchFamily="2" charset="-122"/>
              </a:rPr>
              <a:t>越少越好；</a:t>
            </a:r>
            <a:endParaRPr lang="en-US" altLang="zh-CN" sz="2400" dirty="0" smtClean="0">
              <a:latin typeface="宋体" panose="02010600030101010101" pitchFamily="2" charset="-122"/>
              <a:ea typeface="宋体" panose="02010600030101010101" pitchFamily="2" charset="-122"/>
            </a:endParaRPr>
          </a:p>
          <a:p>
            <a:pPr indent="342900">
              <a:buFont typeface="Arial" panose="020B0604020202020204" pitchFamily="34" charset="0"/>
              <a:buChar char="•"/>
            </a:pPr>
            <a:r>
              <a:rPr lang="zh-CN" altLang="en-US" sz="2400" dirty="0">
                <a:latin typeface="宋体" panose="02010600030101010101" pitchFamily="2" charset="-122"/>
                <a:ea typeface="宋体" panose="02010600030101010101" pitchFamily="2" charset="-122"/>
              </a:rPr>
              <a:t>对特别重要的信号线或局部单元实施地线包围的</a:t>
            </a:r>
            <a:r>
              <a:rPr lang="zh-CN" altLang="en-US" sz="2400" dirty="0" smtClean="0">
                <a:latin typeface="宋体" panose="02010600030101010101" pitchFamily="2" charset="-122"/>
                <a:ea typeface="宋体" panose="02010600030101010101" pitchFamily="2" charset="-122"/>
              </a:rPr>
              <a:t>措施</a:t>
            </a:r>
            <a:r>
              <a:rPr lang="en-US" altLang="zh-CN" sz="2400" dirty="0" smtClean="0">
                <a:latin typeface="宋体" panose="02010600030101010101" pitchFamily="2" charset="-122"/>
                <a:ea typeface="宋体" panose="02010600030101010101" pitchFamily="2" charset="-122"/>
              </a:rPr>
              <a:t>……</a:t>
            </a:r>
            <a:endParaRPr lang="zh-CN" altLang="en-US" sz="240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161032838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2"/>
          <p:cNvSpPr txBox="1">
            <a:spLocks/>
          </p:cNvSpPr>
          <p:nvPr/>
        </p:nvSpPr>
        <p:spPr>
          <a:xfrm>
            <a:off x="282507" y="321970"/>
            <a:ext cx="9788771" cy="6156103"/>
          </a:xfrm>
          <a:prstGeom prst="rect">
            <a:avLst/>
          </a:prstGeom>
        </p:spPr>
        <p:txBody>
          <a:bodyPr vert="horz" lIns="91440" tIns="45720" rIns="91440" bIns="45720" rtlCol="0">
            <a:normAutofit lnSpcReduction="10000"/>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r>
              <a:rPr lang="zh-CN" altLang="en-US" sz="2400" dirty="0" smtClean="0">
                <a:latin typeface="宋体" panose="02010600030101010101" pitchFamily="2" charset="-122"/>
                <a:ea typeface="宋体" panose="02010600030101010101" pitchFamily="2" charset="-122"/>
              </a:rPr>
              <a:t>减小</a:t>
            </a:r>
            <a:r>
              <a:rPr lang="zh-CN" altLang="en-US" sz="2400" dirty="0">
                <a:latin typeface="宋体" panose="02010600030101010101" pitchFamily="2" charset="-122"/>
                <a:ea typeface="宋体" panose="02010600030101010101" pitchFamily="2" charset="-122"/>
              </a:rPr>
              <a:t>电源噪声的方法</a:t>
            </a:r>
            <a:endParaRPr lang="en-US" altLang="zh-CN" sz="2400" dirty="0" smtClean="0">
              <a:latin typeface="宋体" panose="02010600030101010101" pitchFamily="2" charset="-122"/>
              <a:ea typeface="宋体" panose="02010600030101010101" pitchFamily="2" charset="-122"/>
            </a:endParaRPr>
          </a:p>
          <a:p>
            <a:pPr indent="342900">
              <a:buFont typeface="Arial" panose="020B0604020202020204" pitchFamily="34" charset="0"/>
              <a:buChar char="•"/>
            </a:pPr>
            <a:r>
              <a:rPr lang="zh-CN" altLang="en-US" sz="2400" dirty="0">
                <a:latin typeface="宋体" panose="02010600030101010101" pitchFamily="2" charset="-122"/>
                <a:ea typeface="宋体" panose="02010600030101010101" pitchFamily="2" charset="-122"/>
              </a:rPr>
              <a:t>注意板上</a:t>
            </a:r>
            <a:r>
              <a:rPr lang="zh-CN" altLang="en-US" sz="2400" dirty="0" smtClean="0">
                <a:latin typeface="宋体" panose="02010600030101010101" pitchFamily="2" charset="-122"/>
                <a:ea typeface="宋体" panose="02010600030101010101" pitchFamily="2" charset="-122"/>
              </a:rPr>
              <a:t>通孔；</a:t>
            </a:r>
            <a:endParaRPr lang="en-US" altLang="zh-CN" sz="2400" dirty="0" smtClean="0">
              <a:latin typeface="宋体" panose="02010600030101010101" pitchFamily="2" charset="-122"/>
              <a:ea typeface="宋体" panose="02010600030101010101" pitchFamily="2" charset="-122"/>
            </a:endParaRPr>
          </a:p>
          <a:p>
            <a:pPr indent="342900">
              <a:buFont typeface="Arial" panose="020B0604020202020204" pitchFamily="34" charset="0"/>
              <a:buChar char="•"/>
            </a:pPr>
            <a:r>
              <a:rPr lang="zh-CN" altLang="en-US" sz="2400" dirty="0">
                <a:latin typeface="宋体" panose="02010600030101010101" pitchFamily="2" charset="-122"/>
                <a:ea typeface="宋体" panose="02010600030101010101" pitchFamily="2" charset="-122"/>
              </a:rPr>
              <a:t>连接线需要足够多的</a:t>
            </a:r>
            <a:r>
              <a:rPr lang="zh-CN" altLang="en-US" sz="2400" dirty="0" smtClean="0">
                <a:latin typeface="宋体" panose="02010600030101010101" pitchFamily="2" charset="-122"/>
                <a:ea typeface="宋体" panose="02010600030101010101" pitchFamily="2" charset="-122"/>
              </a:rPr>
              <a:t>地线；</a:t>
            </a:r>
            <a:endParaRPr lang="en-US" altLang="zh-CN" sz="2400" dirty="0" smtClean="0">
              <a:latin typeface="宋体" panose="02010600030101010101" pitchFamily="2" charset="-122"/>
              <a:ea typeface="宋体" panose="02010600030101010101" pitchFamily="2" charset="-122"/>
            </a:endParaRPr>
          </a:p>
          <a:p>
            <a:pPr indent="342900">
              <a:buFont typeface="Arial" panose="020B0604020202020204" pitchFamily="34" charset="0"/>
              <a:buChar char="•"/>
            </a:pPr>
            <a:r>
              <a:rPr lang="zh-CN" altLang="en-US" sz="2400" dirty="0">
                <a:latin typeface="宋体" panose="02010600030101010101" pitchFamily="2" charset="-122"/>
                <a:ea typeface="宋体" panose="02010600030101010101" pitchFamily="2" charset="-122"/>
              </a:rPr>
              <a:t>模拟与数字的电源要</a:t>
            </a:r>
            <a:r>
              <a:rPr lang="zh-CN" altLang="en-US" sz="2400" dirty="0" smtClean="0">
                <a:latin typeface="宋体" panose="02010600030101010101" pitchFamily="2" charset="-122"/>
                <a:ea typeface="宋体" panose="02010600030101010101" pitchFamily="2" charset="-122"/>
              </a:rPr>
              <a:t>分开</a:t>
            </a:r>
            <a:r>
              <a:rPr lang="en-US" altLang="zh-CN" sz="2400" dirty="0" smtClean="0">
                <a:latin typeface="宋体" panose="02010600030101010101" pitchFamily="2" charset="-122"/>
                <a:ea typeface="宋体" panose="02010600030101010101" pitchFamily="2" charset="-122"/>
              </a:rPr>
              <a:t>……</a:t>
            </a:r>
            <a:endParaRPr lang="zh-CN" altLang="en-US" sz="2400" dirty="0" smtClean="0">
              <a:latin typeface="宋体" panose="02010600030101010101" pitchFamily="2" charset="-122"/>
              <a:ea typeface="宋体" panose="02010600030101010101" pitchFamily="2" charset="-122"/>
            </a:endParaRPr>
          </a:p>
          <a:p>
            <a:r>
              <a:rPr lang="zh-CN" altLang="en-US" sz="2400" dirty="0" smtClean="0">
                <a:latin typeface="宋体" panose="02010600030101010101" pitchFamily="2" charset="-122"/>
                <a:ea typeface="宋体" panose="02010600030101010101" pitchFamily="2" charset="-122"/>
              </a:rPr>
              <a:t>减小</a:t>
            </a:r>
            <a:r>
              <a:rPr lang="zh-CN" altLang="en-US" sz="2400" dirty="0">
                <a:latin typeface="宋体" panose="02010600030101010101" pitchFamily="2" charset="-122"/>
                <a:ea typeface="宋体" panose="02010600030101010101" pitchFamily="2" charset="-122"/>
              </a:rPr>
              <a:t>传输线干扰的方法</a:t>
            </a:r>
            <a:endParaRPr lang="en-US" altLang="zh-CN" sz="2400" dirty="0" smtClean="0">
              <a:latin typeface="宋体" panose="02010600030101010101" pitchFamily="2" charset="-122"/>
              <a:ea typeface="宋体" panose="02010600030101010101" pitchFamily="2" charset="-122"/>
            </a:endParaRPr>
          </a:p>
          <a:p>
            <a:pPr indent="342900">
              <a:buFont typeface="Arial" panose="020B0604020202020204" pitchFamily="34" charset="0"/>
              <a:buChar char="•"/>
            </a:pPr>
            <a:r>
              <a:rPr lang="zh-CN" altLang="en-US" sz="2400" dirty="0">
                <a:latin typeface="宋体" panose="02010600030101010101" pitchFamily="2" charset="-122"/>
                <a:ea typeface="宋体" panose="02010600030101010101" pitchFamily="2" charset="-122"/>
              </a:rPr>
              <a:t>避免走线的直拐角、尽可能走</a:t>
            </a:r>
            <a:r>
              <a:rPr lang="en-US" altLang="zh-CN" sz="2400" dirty="0">
                <a:latin typeface="宋体" panose="02010600030101010101" pitchFamily="2" charset="-122"/>
                <a:ea typeface="宋体" panose="02010600030101010101" pitchFamily="2" charset="-122"/>
              </a:rPr>
              <a:t>45°</a:t>
            </a:r>
            <a:r>
              <a:rPr lang="zh-CN" altLang="en-US" sz="2400" dirty="0">
                <a:latin typeface="宋体" panose="02010600030101010101" pitchFamily="2" charset="-122"/>
                <a:ea typeface="宋体" panose="02010600030101010101" pitchFamily="2" charset="-122"/>
              </a:rPr>
              <a:t>角或者弧线，大弯角也</a:t>
            </a:r>
            <a:r>
              <a:rPr lang="zh-CN" altLang="en-US" sz="2400" dirty="0" smtClean="0">
                <a:latin typeface="宋体" panose="02010600030101010101" pitchFamily="2" charset="-122"/>
                <a:ea typeface="宋体" panose="02010600030101010101" pitchFamily="2" charset="-122"/>
              </a:rPr>
              <a:t>可以；</a:t>
            </a:r>
            <a:endParaRPr lang="en-US" altLang="zh-CN" sz="2400" dirty="0" smtClean="0">
              <a:latin typeface="宋体" panose="02010600030101010101" pitchFamily="2" charset="-122"/>
              <a:ea typeface="宋体" panose="02010600030101010101" pitchFamily="2" charset="-122"/>
            </a:endParaRPr>
          </a:p>
          <a:p>
            <a:pPr indent="342900">
              <a:buFont typeface="Arial" panose="020B0604020202020204" pitchFamily="34" charset="0"/>
              <a:buChar char="•"/>
            </a:pPr>
            <a:r>
              <a:rPr lang="zh-CN" altLang="en-US" sz="2400" dirty="0">
                <a:latin typeface="宋体" panose="02010600030101010101" pitchFamily="2" charset="-122"/>
                <a:ea typeface="宋体" panose="02010600030101010101" pitchFamily="2" charset="-122"/>
              </a:rPr>
              <a:t>尽可能少用过孔，因为每个过孔都是阻抗不连续</a:t>
            </a:r>
            <a:r>
              <a:rPr lang="zh-CN" altLang="en-US" sz="2400" dirty="0" smtClean="0">
                <a:latin typeface="宋体" panose="02010600030101010101" pitchFamily="2" charset="-122"/>
                <a:ea typeface="宋体" panose="02010600030101010101" pitchFamily="2" charset="-122"/>
              </a:rPr>
              <a:t>点。</a:t>
            </a:r>
            <a:endParaRPr lang="en-US" altLang="zh-CN" sz="2400" dirty="0" smtClean="0">
              <a:latin typeface="宋体" panose="02010600030101010101" pitchFamily="2" charset="-122"/>
              <a:ea typeface="宋体" panose="02010600030101010101" pitchFamily="2" charset="-122"/>
            </a:endParaRPr>
          </a:p>
          <a:p>
            <a:r>
              <a:rPr lang="zh-CN" altLang="en-US" sz="2400" dirty="0" smtClean="0">
                <a:latin typeface="宋体" panose="02010600030101010101" pitchFamily="2" charset="-122"/>
                <a:ea typeface="宋体" panose="02010600030101010101" pitchFamily="2" charset="-122"/>
              </a:rPr>
              <a:t>减小</a:t>
            </a:r>
            <a:r>
              <a:rPr lang="zh-CN" altLang="en-US" sz="2400" dirty="0">
                <a:latin typeface="宋体" panose="02010600030101010101" pitchFamily="2" charset="-122"/>
                <a:ea typeface="宋体" panose="02010600030101010101" pitchFamily="2" charset="-122"/>
              </a:rPr>
              <a:t>电磁干扰（</a:t>
            </a:r>
            <a:r>
              <a:rPr lang="en-US" altLang="zh-CN" sz="2400" dirty="0">
                <a:latin typeface="宋体" panose="02010600030101010101" pitchFamily="2" charset="-122"/>
                <a:ea typeface="宋体" panose="02010600030101010101" pitchFamily="2" charset="-122"/>
              </a:rPr>
              <a:t>EMI</a:t>
            </a:r>
            <a:r>
              <a:rPr lang="zh-CN" altLang="en-US" sz="2400" dirty="0">
                <a:latin typeface="宋体" panose="02010600030101010101" pitchFamily="2" charset="-122"/>
                <a:ea typeface="宋体" panose="02010600030101010101" pitchFamily="2" charset="-122"/>
              </a:rPr>
              <a:t>）的</a:t>
            </a:r>
            <a:r>
              <a:rPr lang="zh-CN" altLang="en-US" sz="2400" dirty="0" smtClean="0">
                <a:latin typeface="宋体" panose="02010600030101010101" pitchFamily="2" charset="-122"/>
                <a:ea typeface="宋体" panose="02010600030101010101" pitchFamily="2" charset="-122"/>
              </a:rPr>
              <a:t>方法</a:t>
            </a:r>
            <a:endParaRPr lang="en-US" altLang="zh-CN" sz="2400" dirty="0" smtClean="0">
              <a:latin typeface="宋体" panose="02010600030101010101" pitchFamily="2" charset="-122"/>
              <a:ea typeface="宋体" panose="02010600030101010101" pitchFamily="2" charset="-122"/>
            </a:endParaRPr>
          </a:p>
          <a:p>
            <a:pPr indent="342900">
              <a:buFont typeface="Arial" panose="020B0604020202020204" pitchFamily="34" charset="0"/>
              <a:buChar char="•"/>
            </a:pPr>
            <a:r>
              <a:rPr lang="zh-CN" altLang="en-US" sz="2400" dirty="0">
                <a:latin typeface="宋体" panose="02010600030101010101" pitchFamily="2" charset="-122"/>
                <a:ea typeface="宋体" panose="02010600030101010101" pitchFamily="2" charset="-122"/>
              </a:rPr>
              <a:t>减小</a:t>
            </a:r>
            <a:r>
              <a:rPr lang="zh-CN" altLang="en-US" sz="2400" dirty="0" smtClean="0">
                <a:latin typeface="宋体" panose="02010600030101010101" pitchFamily="2" charset="-122"/>
                <a:ea typeface="宋体" panose="02010600030101010101" pitchFamily="2" charset="-122"/>
              </a:rPr>
              <a:t>环路；</a:t>
            </a:r>
            <a:endParaRPr lang="en-US" altLang="zh-CN" sz="2400" dirty="0" smtClean="0">
              <a:latin typeface="宋体" panose="02010600030101010101" pitchFamily="2" charset="-122"/>
              <a:ea typeface="宋体" panose="02010600030101010101" pitchFamily="2" charset="-122"/>
            </a:endParaRPr>
          </a:p>
          <a:p>
            <a:pPr indent="342900">
              <a:buFont typeface="Arial" panose="020B0604020202020204" pitchFamily="34" charset="0"/>
              <a:buChar char="•"/>
            </a:pPr>
            <a:r>
              <a:rPr lang="zh-CN" altLang="en-US" sz="2400" dirty="0" smtClean="0">
                <a:latin typeface="宋体" panose="02010600030101010101" pitchFamily="2" charset="-122"/>
                <a:ea typeface="宋体" panose="02010600030101010101" pitchFamily="2" charset="-122"/>
              </a:rPr>
              <a:t>滤波；</a:t>
            </a:r>
            <a:endParaRPr lang="en-US" altLang="zh-CN" sz="2400" dirty="0" smtClean="0">
              <a:latin typeface="宋体" panose="02010600030101010101" pitchFamily="2" charset="-122"/>
              <a:ea typeface="宋体" panose="02010600030101010101" pitchFamily="2" charset="-122"/>
            </a:endParaRPr>
          </a:p>
          <a:p>
            <a:pPr indent="342900">
              <a:buFont typeface="Arial" panose="020B0604020202020204" pitchFamily="34" charset="0"/>
              <a:buChar char="•"/>
            </a:pPr>
            <a:r>
              <a:rPr lang="zh-CN" altLang="en-US" sz="2400" dirty="0" smtClean="0">
                <a:latin typeface="宋体" panose="02010600030101010101" pitchFamily="2" charset="-122"/>
                <a:ea typeface="宋体" panose="02010600030101010101" pitchFamily="2" charset="-122"/>
              </a:rPr>
              <a:t>屏蔽；</a:t>
            </a:r>
            <a:endParaRPr lang="en-US" altLang="zh-CN" sz="2400" dirty="0" smtClean="0">
              <a:latin typeface="宋体" panose="02010600030101010101" pitchFamily="2" charset="-122"/>
              <a:ea typeface="宋体" panose="02010600030101010101" pitchFamily="2" charset="-122"/>
            </a:endParaRPr>
          </a:p>
          <a:p>
            <a:pPr indent="342900">
              <a:buFont typeface="Arial" panose="020B0604020202020204" pitchFamily="34" charset="0"/>
              <a:buChar char="•"/>
            </a:pPr>
            <a:r>
              <a:rPr lang="zh-CN" altLang="en-US" sz="2400" dirty="0">
                <a:latin typeface="宋体" panose="02010600030101010101" pitchFamily="2" charset="-122"/>
                <a:ea typeface="宋体" panose="02010600030101010101" pitchFamily="2" charset="-122"/>
              </a:rPr>
              <a:t>尽量降低高频器件的</a:t>
            </a:r>
            <a:r>
              <a:rPr lang="zh-CN" altLang="en-US" sz="2400" dirty="0" smtClean="0">
                <a:latin typeface="宋体" panose="02010600030101010101" pitchFamily="2" charset="-122"/>
                <a:ea typeface="宋体" panose="02010600030101010101" pitchFamily="2" charset="-122"/>
              </a:rPr>
              <a:t>速度；</a:t>
            </a:r>
            <a:endParaRPr lang="en-US" altLang="zh-CN" sz="2400" dirty="0" smtClean="0">
              <a:latin typeface="宋体" panose="02010600030101010101" pitchFamily="2" charset="-122"/>
              <a:ea typeface="宋体" panose="02010600030101010101" pitchFamily="2" charset="-122"/>
            </a:endParaRPr>
          </a:p>
          <a:p>
            <a:pPr indent="342900">
              <a:buFont typeface="Arial" panose="020B0604020202020204" pitchFamily="34" charset="0"/>
              <a:buChar char="•"/>
            </a:pPr>
            <a:r>
              <a:rPr lang="zh-CN" altLang="en-US" sz="2400" dirty="0">
                <a:latin typeface="宋体" panose="02010600030101010101" pitchFamily="2" charset="-122"/>
                <a:ea typeface="宋体" panose="02010600030101010101" pitchFamily="2" charset="-122"/>
              </a:rPr>
              <a:t>增加</a:t>
            </a:r>
            <a:r>
              <a:rPr lang="en-US" altLang="zh-CN" sz="2400" dirty="0">
                <a:latin typeface="宋体" panose="02010600030101010101" pitchFamily="2" charset="-122"/>
                <a:ea typeface="宋体" panose="02010600030101010101" pitchFamily="2" charset="-122"/>
              </a:rPr>
              <a:t>PCB</a:t>
            </a:r>
            <a:r>
              <a:rPr lang="zh-CN" altLang="en-US" sz="2400" dirty="0">
                <a:latin typeface="宋体" panose="02010600030101010101" pitchFamily="2" charset="-122"/>
                <a:ea typeface="宋体" panose="02010600030101010101" pitchFamily="2" charset="-122"/>
              </a:rPr>
              <a:t>板的介电常数，增加</a:t>
            </a:r>
            <a:r>
              <a:rPr lang="en-US" altLang="zh-CN" sz="2400" dirty="0">
                <a:latin typeface="宋体" panose="02010600030101010101" pitchFamily="2" charset="-122"/>
                <a:ea typeface="宋体" panose="02010600030101010101" pitchFamily="2" charset="-122"/>
              </a:rPr>
              <a:t>PCB</a:t>
            </a:r>
            <a:r>
              <a:rPr lang="zh-CN" altLang="en-US" sz="2400" dirty="0">
                <a:latin typeface="宋体" panose="02010600030101010101" pitchFamily="2" charset="-122"/>
                <a:ea typeface="宋体" panose="02010600030101010101" pitchFamily="2" charset="-122"/>
              </a:rPr>
              <a:t>板的厚度，尽量减小微带线的</a:t>
            </a:r>
            <a:r>
              <a:rPr lang="zh-CN" altLang="en-US" sz="2400" dirty="0" smtClean="0">
                <a:latin typeface="宋体" panose="02010600030101010101" pitchFamily="2" charset="-122"/>
                <a:ea typeface="宋体" panose="02010600030101010101" pitchFamily="2" charset="-122"/>
              </a:rPr>
              <a:t>厚度。</a:t>
            </a:r>
            <a:endParaRPr lang="zh-CN" altLang="en-US" sz="240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290372662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514328" y="447796"/>
            <a:ext cx="4109187" cy="672666"/>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z="3000" dirty="0"/>
              <a:t>4.7 </a:t>
            </a:r>
            <a:r>
              <a:rPr lang="zh-CN" altLang="en-US" sz="3000" dirty="0"/>
              <a:t>功放管的工作特性</a:t>
            </a:r>
            <a:endParaRPr lang="zh-CN" altLang="en-US" sz="3000" dirty="0"/>
          </a:p>
        </p:txBody>
      </p:sp>
      <mc:AlternateContent xmlns:mc="http://schemas.openxmlformats.org/markup-compatibility/2006">
        <mc:Choice xmlns:a14="http://schemas.microsoft.com/office/drawing/2010/main" Requires="a14">
          <p:sp>
            <p:nvSpPr>
              <p:cNvPr id="5" name="内容占位符 2"/>
              <p:cNvSpPr txBox="1">
                <a:spLocks/>
              </p:cNvSpPr>
              <p:nvPr/>
            </p:nvSpPr>
            <p:spPr>
              <a:xfrm>
                <a:off x="514328" y="1751527"/>
                <a:ext cx="9788771" cy="3747751"/>
              </a:xfrm>
              <a:prstGeom prst="rect">
                <a:avLst/>
              </a:prstGeom>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r>
                  <a:rPr lang="zh-CN" altLang="en-US" sz="2400" dirty="0" smtClean="0">
                    <a:latin typeface="宋体" panose="02010600030101010101" pitchFamily="2" charset="-122"/>
                    <a:ea typeface="宋体" panose="02010600030101010101" pitchFamily="2" charset="-122"/>
                  </a:rPr>
                  <a:t>保证功率放大管安全工作</a:t>
                </a:r>
                <a:endParaRPr lang="en-US" altLang="zh-CN" sz="2400" dirty="0" smtClean="0">
                  <a:latin typeface="宋体" panose="02010600030101010101" pitchFamily="2" charset="-122"/>
                  <a:ea typeface="宋体" panose="02010600030101010101" pitchFamily="2" charset="-122"/>
                </a:endParaRPr>
              </a:p>
              <a:p>
                <a:pPr indent="342900">
                  <a:buFont typeface="Arial" panose="020B0604020202020204" pitchFamily="34" charset="0"/>
                  <a:buChar char="•"/>
                </a:pPr>
                <a:r>
                  <a:rPr lang="zh-CN" altLang="en-US" sz="2400" dirty="0" smtClean="0">
                    <a:latin typeface="宋体" panose="02010600030101010101" pitchFamily="2" charset="-122"/>
                    <a:ea typeface="宋体" panose="02010600030101010101" pitchFamily="2" charset="-122"/>
                  </a:rPr>
                  <a:t>最大</a:t>
                </a:r>
                <a:r>
                  <a:rPr lang="zh-CN" altLang="en-US" sz="2400" dirty="0">
                    <a:latin typeface="宋体" panose="02010600030101010101" pitchFamily="2" charset="-122"/>
                    <a:ea typeface="宋体" panose="02010600030101010101" pitchFamily="2" charset="-122"/>
                  </a:rPr>
                  <a:t>平均管耗</a:t>
                </a:r>
                <a14:m>
                  <m:oMath xmlns:m="http://schemas.openxmlformats.org/officeDocument/2006/math">
                    <m:sSub>
                      <m:sSubPr>
                        <m:ctrlPr>
                          <a:rPr lang="zh-CN" altLang="en-US" sz="2400" i="1">
                            <a:latin typeface="Cambria Math" panose="02040503050406030204" pitchFamily="18" charset="0"/>
                          </a:rPr>
                        </m:ctrlPr>
                      </m:sSubPr>
                      <m:e>
                        <m:r>
                          <a:rPr lang="en-US" altLang="zh-CN" sz="2400" b="0" i="1" smtClean="0">
                            <a:latin typeface="Cambria Math" panose="02040503050406030204" pitchFamily="18" charset="0"/>
                          </a:rPr>
                          <m:t>𝑃</m:t>
                        </m:r>
                      </m:e>
                      <m:sub>
                        <m:r>
                          <a:rPr lang="en-US" altLang="zh-CN" sz="2400" b="0" i="1" smtClean="0">
                            <a:latin typeface="Cambria Math" panose="02040503050406030204" pitchFamily="18" charset="0"/>
                          </a:rPr>
                          <m:t>𝐶𝑚𝑎𝑥</m:t>
                        </m:r>
                      </m:sub>
                    </m:sSub>
                  </m:oMath>
                </a14:m>
                <a:r>
                  <a:rPr lang="zh-CN" altLang="en-US" sz="2400" dirty="0">
                    <a:latin typeface="宋体" panose="02010600030101010101" pitchFamily="2" charset="-122"/>
                    <a:ea typeface="宋体" panose="02010600030101010101" pitchFamily="2" charset="-122"/>
                  </a:rPr>
                  <a:t>不超过</a:t>
                </a:r>
                <a14:m>
                  <m:oMath xmlns:m="http://schemas.openxmlformats.org/officeDocument/2006/math">
                    <m:sSub>
                      <m:sSubPr>
                        <m:ctrlPr>
                          <a:rPr lang="zh-CN" altLang="en-US" sz="2400" i="1">
                            <a:latin typeface="Cambria Math" panose="02040503050406030204" pitchFamily="18" charset="0"/>
                          </a:rPr>
                        </m:ctrlPr>
                      </m:sSubPr>
                      <m:e>
                        <m:r>
                          <a:rPr lang="en-US" altLang="zh-CN" sz="2400" i="1">
                            <a:latin typeface="Cambria Math" panose="02040503050406030204" pitchFamily="18" charset="0"/>
                          </a:rPr>
                          <m:t>𝑃</m:t>
                        </m:r>
                      </m:e>
                      <m:sub>
                        <m:r>
                          <a:rPr lang="en-US" altLang="zh-CN" sz="2400" i="1">
                            <a:latin typeface="Cambria Math" panose="02040503050406030204" pitchFamily="18" charset="0"/>
                          </a:rPr>
                          <m:t>𝐶</m:t>
                        </m:r>
                        <m:r>
                          <a:rPr lang="en-US" altLang="zh-CN" sz="2400" b="0" i="1" smtClean="0">
                            <a:latin typeface="Cambria Math" panose="02040503050406030204" pitchFamily="18" charset="0"/>
                          </a:rPr>
                          <m:t>𝑀</m:t>
                        </m:r>
                      </m:sub>
                    </m:sSub>
                  </m:oMath>
                </a14:m>
                <a:r>
                  <a:rPr lang="zh-CN" altLang="en-US" sz="2400" dirty="0">
                    <a:latin typeface="宋体" panose="02010600030101010101" pitchFamily="2" charset="-122"/>
                    <a:ea typeface="宋体" panose="02010600030101010101" pitchFamily="2" charset="-122"/>
                  </a:rPr>
                  <a:t>，即</a:t>
                </a:r>
                <a14:m>
                  <m:oMath xmlns:m="http://schemas.openxmlformats.org/officeDocument/2006/math">
                    <m:sSub>
                      <m:sSubPr>
                        <m:ctrlPr>
                          <a:rPr lang="zh-CN" altLang="en-US" sz="2400" i="1">
                            <a:latin typeface="Cambria Math" panose="02040503050406030204" pitchFamily="18" charset="0"/>
                          </a:rPr>
                        </m:ctrlPr>
                      </m:sSubPr>
                      <m:e>
                        <m:r>
                          <a:rPr lang="en-US" altLang="zh-CN" sz="2400" i="1">
                            <a:latin typeface="Cambria Math" panose="02040503050406030204" pitchFamily="18" charset="0"/>
                          </a:rPr>
                          <m:t>𝑃</m:t>
                        </m:r>
                      </m:e>
                      <m:sub>
                        <m:r>
                          <a:rPr lang="en-US" altLang="zh-CN" sz="2400" i="1">
                            <a:latin typeface="Cambria Math" panose="02040503050406030204" pitchFamily="18" charset="0"/>
                          </a:rPr>
                          <m:t>𝐶𝑚𝑎𝑥</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en-US" altLang="zh-CN" sz="2400" i="1">
                            <a:latin typeface="Cambria Math" panose="02040503050406030204" pitchFamily="18" charset="0"/>
                          </a:rPr>
                          <m:t>𝑃</m:t>
                        </m:r>
                      </m:e>
                      <m:sub>
                        <m:r>
                          <a:rPr lang="en-US" altLang="zh-CN" sz="2400" i="1">
                            <a:latin typeface="Cambria Math" panose="02040503050406030204" pitchFamily="18" charset="0"/>
                          </a:rPr>
                          <m:t>𝐶</m:t>
                        </m:r>
                        <m:r>
                          <a:rPr lang="en-US" altLang="zh-CN" sz="2400" i="1">
                            <a:latin typeface="Cambria Math" panose="02040503050406030204" pitchFamily="18" charset="0"/>
                          </a:rPr>
                          <m:t>𝑀</m:t>
                        </m:r>
                      </m:sub>
                    </m:sSub>
                  </m:oMath>
                </a14:m>
                <a:r>
                  <a:rPr lang="zh-CN" altLang="en-US" sz="2400" dirty="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pPr indent="342900">
                  <a:buFont typeface="Arial" panose="020B0604020202020204" pitchFamily="34" charset="0"/>
                  <a:buChar char="•"/>
                </a:pPr>
                <a:r>
                  <a:rPr lang="zh-CN" altLang="en-US" sz="2400" dirty="0">
                    <a:latin typeface="宋体" panose="02010600030101010101" pitchFamily="2" charset="-122"/>
                    <a:ea typeface="宋体" panose="02010600030101010101" pitchFamily="2" charset="-122"/>
                  </a:rPr>
                  <a:t>最大集电极电压</a:t>
                </a:r>
                <a14:m>
                  <m:oMath xmlns:m="http://schemas.openxmlformats.org/officeDocument/2006/math">
                    <m:sSub>
                      <m:sSubPr>
                        <m:ctrlPr>
                          <a:rPr lang="zh-CN" altLang="en-US" sz="2400" i="1">
                            <a:latin typeface="Cambria Math" panose="02040503050406030204" pitchFamily="18" charset="0"/>
                          </a:rPr>
                        </m:ctrlPr>
                      </m:sSubPr>
                      <m:e>
                        <m:r>
                          <m:rPr>
                            <m:sty m:val="p"/>
                          </m:rPr>
                          <a:rPr lang="en-US" altLang="zh-CN" sz="2400" i="1" smtClean="0">
                            <a:latin typeface="Cambria Math" panose="02040503050406030204" pitchFamily="18" charset="0"/>
                          </a:rPr>
                          <m:t>u</m:t>
                        </m:r>
                      </m:e>
                      <m:sub>
                        <m:r>
                          <a:rPr lang="en-US" altLang="zh-CN" sz="2400" i="1">
                            <a:latin typeface="Cambria Math" panose="02040503050406030204" pitchFamily="18" charset="0"/>
                          </a:rPr>
                          <m:t>𝐶</m:t>
                        </m:r>
                        <m:r>
                          <a:rPr lang="en-US" altLang="zh-CN" sz="2400" b="0" i="1" smtClean="0">
                            <a:latin typeface="Cambria Math" panose="02040503050406030204" pitchFamily="18" charset="0"/>
                          </a:rPr>
                          <m:t>𝐸</m:t>
                        </m:r>
                        <m:r>
                          <a:rPr lang="en-US" altLang="zh-CN" sz="2400" i="1">
                            <a:latin typeface="Cambria Math" panose="02040503050406030204" pitchFamily="18" charset="0"/>
                          </a:rPr>
                          <m:t>𝑚𝑎𝑥</m:t>
                        </m:r>
                      </m:sub>
                    </m:sSub>
                  </m:oMath>
                </a14:m>
                <a:r>
                  <a:rPr lang="zh-CN" altLang="en-US" sz="2400" dirty="0">
                    <a:latin typeface="宋体" panose="02010600030101010101" pitchFamily="2" charset="-122"/>
                    <a:ea typeface="宋体" panose="02010600030101010101" pitchFamily="2" charset="-122"/>
                  </a:rPr>
                  <a:t>就不应超过</a:t>
                </a:r>
                <a14:m>
                  <m:oMath xmlns:m="http://schemas.openxmlformats.org/officeDocument/2006/math">
                    <m:sSub>
                      <m:sSubPr>
                        <m:ctrlPr>
                          <a:rPr lang="zh-CN" altLang="en-US" sz="2400" i="1">
                            <a:latin typeface="Cambria Math" panose="02040503050406030204" pitchFamily="18" charset="0"/>
                          </a:rPr>
                        </m:ctrlPr>
                      </m:sSubPr>
                      <m:e>
                        <m:r>
                          <a:rPr lang="en-US" altLang="zh-CN" sz="2400" b="0" i="1" smtClean="0">
                            <a:latin typeface="Cambria Math" panose="02040503050406030204" pitchFamily="18" charset="0"/>
                          </a:rPr>
                          <m:t>𝐵</m:t>
                        </m:r>
                        <m:r>
                          <a:rPr lang="en-US" altLang="zh-CN" sz="2400" b="0" i="1" smtClean="0">
                            <a:latin typeface="Cambria Math" panose="02040503050406030204" pitchFamily="18" charset="0"/>
                          </a:rPr>
                          <m:t>𝑉</m:t>
                        </m:r>
                      </m:e>
                      <m:sub>
                        <m:r>
                          <a:rPr lang="en-US" altLang="zh-CN" sz="2400" i="1">
                            <a:latin typeface="Cambria Math" panose="02040503050406030204" pitchFamily="18" charset="0"/>
                          </a:rPr>
                          <m:t>𝐶</m:t>
                        </m:r>
                        <m:r>
                          <a:rPr lang="en-US" altLang="zh-CN" sz="2400" i="1">
                            <a:latin typeface="Cambria Math" panose="02040503050406030204" pitchFamily="18" charset="0"/>
                          </a:rPr>
                          <m:t>𝐸</m:t>
                        </m:r>
                        <m:r>
                          <a:rPr lang="en-US" altLang="zh-CN" sz="2400" b="0" i="1" smtClean="0">
                            <a:latin typeface="Cambria Math" panose="02040503050406030204" pitchFamily="18" charset="0"/>
                          </a:rPr>
                          <m:t>𝑂</m:t>
                        </m:r>
                      </m:sub>
                    </m:sSub>
                  </m:oMath>
                </a14:m>
                <a:r>
                  <a:rPr lang="zh-CN" altLang="en-US" sz="2400" dirty="0">
                    <a:latin typeface="宋体" panose="02010600030101010101" pitchFamily="2" charset="-122"/>
                    <a:ea typeface="宋体" panose="02010600030101010101" pitchFamily="2" charset="-122"/>
                  </a:rPr>
                  <a:t>，即</a:t>
                </a:r>
                <a14:m>
                  <m:oMath xmlns:m="http://schemas.openxmlformats.org/officeDocument/2006/math">
                    <m:sSub>
                      <m:sSubPr>
                        <m:ctrlPr>
                          <a:rPr lang="zh-CN" altLang="en-US" sz="2400" i="1">
                            <a:latin typeface="Cambria Math" panose="02040503050406030204" pitchFamily="18" charset="0"/>
                          </a:rPr>
                        </m:ctrlPr>
                      </m:sSubPr>
                      <m:e>
                        <m:r>
                          <m:rPr>
                            <m:sty m:val="p"/>
                          </m:rPr>
                          <a:rPr lang="en-US" altLang="zh-CN" sz="2400" i="1">
                            <a:latin typeface="Cambria Math" panose="02040503050406030204" pitchFamily="18" charset="0"/>
                          </a:rPr>
                          <m:t>u</m:t>
                        </m:r>
                      </m:e>
                      <m:sub>
                        <m:r>
                          <a:rPr lang="en-US" altLang="zh-CN" sz="2400" i="1">
                            <a:latin typeface="Cambria Math" panose="02040503050406030204" pitchFamily="18" charset="0"/>
                          </a:rPr>
                          <m:t>𝐶</m:t>
                        </m:r>
                        <m:r>
                          <a:rPr lang="en-US" altLang="zh-CN" sz="2400" i="1">
                            <a:latin typeface="Cambria Math" panose="02040503050406030204" pitchFamily="18" charset="0"/>
                          </a:rPr>
                          <m:t>𝐸</m:t>
                        </m:r>
                        <m:r>
                          <a:rPr lang="en-US" altLang="zh-CN" sz="2400" i="1">
                            <a:latin typeface="Cambria Math" panose="02040503050406030204" pitchFamily="18" charset="0"/>
                          </a:rPr>
                          <m:t>𝑚𝑎𝑥</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en-US" altLang="zh-CN" sz="2400" i="1">
                            <a:latin typeface="Cambria Math" panose="02040503050406030204" pitchFamily="18" charset="0"/>
                          </a:rPr>
                          <m:t>𝐵𝑉</m:t>
                        </m:r>
                      </m:e>
                      <m:sub>
                        <m:r>
                          <a:rPr lang="en-US" altLang="zh-CN" sz="2400" i="1">
                            <a:latin typeface="Cambria Math" panose="02040503050406030204" pitchFamily="18" charset="0"/>
                          </a:rPr>
                          <m:t>𝐶𝐸</m:t>
                        </m:r>
                        <m:r>
                          <a:rPr lang="en-US" altLang="zh-CN" sz="2400" i="1">
                            <a:latin typeface="Cambria Math" panose="02040503050406030204" pitchFamily="18" charset="0"/>
                          </a:rPr>
                          <m:t>𝑂</m:t>
                        </m:r>
                      </m:sub>
                    </m:sSub>
                  </m:oMath>
                </a14:m>
                <a:r>
                  <a:rPr lang="zh-CN" altLang="en-US" sz="2400" dirty="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pPr indent="342900">
                  <a:buFont typeface="Arial" panose="020B0604020202020204" pitchFamily="34" charset="0"/>
                  <a:buChar char="•"/>
                </a:pPr>
                <a:r>
                  <a:rPr lang="zh-CN" altLang="en-US" sz="2400" dirty="0">
                    <a:latin typeface="宋体" panose="02010600030101010101" pitchFamily="2" charset="-122"/>
                    <a:ea typeface="宋体" panose="02010600030101010101" pitchFamily="2" charset="-122"/>
                  </a:rPr>
                  <a:t>最大集电极电流</a:t>
                </a:r>
                <a14:m>
                  <m:oMath xmlns:m="http://schemas.openxmlformats.org/officeDocument/2006/math">
                    <m:sSub>
                      <m:sSubPr>
                        <m:ctrlPr>
                          <a:rPr lang="zh-CN" altLang="en-US" sz="2400" i="1">
                            <a:latin typeface="Cambria Math" panose="02040503050406030204" pitchFamily="18" charset="0"/>
                          </a:rPr>
                        </m:ctrlPr>
                      </m:sSubPr>
                      <m:e>
                        <m:r>
                          <a:rPr lang="en-US" altLang="zh-CN" sz="2400" b="0" i="1" smtClean="0">
                            <a:latin typeface="Cambria Math" panose="02040503050406030204" pitchFamily="18" charset="0"/>
                          </a:rPr>
                          <m:t>𝑖</m:t>
                        </m:r>
                      </m:e>
                      <m:sub>
                        <m:r>
                          <a:rPr lang="en-US" altLang="zh-CN" sz="2400" i="1">
                            <a:latin typeface="Cambria Math" panose="02040503050406030204" pitchFamily="18" charset="0"/>
                          </a:rPr>
                          <m:t>𝐶𝑚𝑎𝑥</m:t>
                        </m:r>
                      </m:sub>
                    </m:sSub>
                  </m:oMath>
                </a14:m>
                <a:r>
                  <a:rPr lang="zh-CN" altLang="en-US" sz="2400" dirty="0">
                    <a:latin typeface="宋体" panose="02010600030101010101" pitchFamily="2" charset="-122"/>
                    <a:ea typeface="宋体" panose="02010600030101010101" pitchFamily="2" charset="-122"/>
                  </a:rPr>
                  <a:t>不应超过</a:t>
                </a:r>
                <a14:m>
                  <m:oMath xmlns:m="http://schemas.openxmlformats.org/officeDocument/2006/math">
                    <m:sSub>
                      <m:sSubPr>
                        <m:ctrlPr>
                          <a:rPr lang="zh-CN" altLang="en-US" sz="2400" i="1">
                            <a:latin typeface="Cambria Math" panose="02040503050406030204" pitchFamily="18" charset="0"/>
                          </a:rPr>
                        </m:ctrlPr>
                      </m:sSubPr>
                      <m:e>
                        <m:r>
                          <a:rPr lang="en-US" altLang="zh-CN" sz="2400" b="0" i="1" smtClean="0">
                            <a:latin typeface="Cambria Math" panose="02040503050406030204" pitchFamily="18" charset="0"/>
                          </a:rPr>
                          <m:t>𝐼</m:t>
                        </m:r>
                      </m:e>
                      <m:sub>
                        <m:r>
                          <a:rPr lang="en-US" altLang="zh-CN" sz="2400" i="1">
                            <a:latin typeface="Cambria Math" panose="02040503050406030204" pitchFamily="18" charset="0"/>
                          </a:rPr>
                          <m:t>𝐶</m:t>
                        </m:r>
                        <m:r>
                          <a:rPr lang="en-US" altLang="zh-CN" sz="2400" b="0" i="1" smtClean="0">
                            <a:latin typeface="Cambria Math" panose="02040503050406030204" pitchFamily="18" charset="0"/>
                          </a:rPr>
                          <m:t>𝑀</m:t>
                        </m:r>
                      </m:sub>
                    </m:sSub>
                  </m:oMath>
                </a14:m>
                <a:r>
                  <a:rPr lang="zh-CN" altLang="en-US" sz="2400" dirty="0">
                    <a:latin typeface="宋体" panose="02010600030101010101" pitchFamily="2" charset="-122"/>
                    <a:ea typeface="宋体" panose="02010600030101010101" pitchFamily="2" charset="-122"/>
                  </a:rPr>
                  <a:t>，即</a:t>
                </a:r>
                <a14:m>
                  <m:oMath xmlns:m="http://schemas.openxmlformats.org/officeDocument/2006/math">
                    <m:sSub>
                      <m:sSubPr>
                        <m:ctrlPr>
                          <a:rPr lang="zh-CN" altLang="en-US" sz="2400" i="1">
                            <a:latin typeface="Cambria Math" panose="02040503050406030204" pitchFamily="18" charset="0"/>
                          </a:rPr>
                        </m:ctrlPr>
                      </m:sSubPr>
                      <m:e>
                        <m:r>
                          <a:rPr lang="en-US" altLang="zh-CN" sz="2400" i="1">
                            <a:latin typeface="Cambria Math" panose="02040503050406030204" pitchFamily="18" charset="0"/>
                          </a:rPr>
                          <m:t>𝑖</m:t>
                        </m:r>
                      </m:e>
                      <m:sub>
                        <m:r>
                          <a:rPr lang="en-US" altLang="zh-CN" sz="2400" i="1">
                            <a:latin typeface="Cambria Math" panose="02040503050406030204" pitchFamily="18" charset="0"/>
                          </a:rPr>
                          <m:t>𝐶𝑚𝑎𝑥</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en-US" altLang="zh-CN" sz="2400" i="1">
                            <a:latin typeface="Cambria Math" panose="02040503050406030204" pitchFamily="18" charset="0"/>
                          </a:rPr>
                          <m:t>𝐼</m:t>
                        </m:r>
                      </m:e>
                      <m:sub>
                        <m:r>
                          <a:rPr lang="en-US" altLang="zh-CN" sz="2400" i="1">
                            <a:latin typeface="Cambria Math" panose="02040503050406030204" pitchFamily="18" charset="0"/>
                          </a:rPr>
                          <m:t>𝐶</m:t>
                        </m:r>
                        <m:r>
                          <a:rPr lang="en-US" altLang="zh-CN" sz="2400" i="1">
                            <a:latin typeface="Cambria Math" panose="02040503050406030204" pitchFamily="18" charset="0"/>
                          </a:rPr>
                          <m:t>𝑀</m:t>
                        </m:r>
                      </m:sub>
                    </m:sSub>
                  </m:oMath>
                </a14:m>
                <a:r>
                  <a:rPr lang="en-US" altLang="zh-CN" sz="2400" dirty="0" smtClean="0">
                    <a:latin typeface="宋体" panose="02010600030101010101" pitchFamily="2" charset="-122"/>
                    <a:ea typeface="宋体" panose="02010600030101010101" pitchFamily="2" charset="-122"/>
                  </a:rPr>
                  <a:t>;</a:t>
                </a:r>
              </a:p>
              <a:p>
                <a:pPr indent="342900">
                  <a:buFont typeface="Arial" panose="020B0604020202020204" pitchFamily="34" charset="0"/>
                  <a:buChar char="•"/>
                </a:pPr>
                <a:r>
                  <a:rPr lang="zh-CN" altLang="en-US" sz="2400" dirty="0">
                    <a:latin typeface="宋体" panose="02010600030101010101" pitchFamily="2" charset="-122"/>
                    <a:ea typeface="宋体" panose="02010600030101010101" pitchFamily="2" charset="-122"/>
                  </a:rPr>
                  <a:t>考虑功放管的二次击穿</a:t>
                </a:r>
                <a:r>
                  <a:rPr lang="zh-CN" altLang="en-US" sz="2400" dirty="0" smtClean="0">
                    <a:latin typeface="宋体" panose="02010600030101010101" pitchFamily="2" charset="-122"/>
                    <a:ea typeface="宋体" panose="02010600030101010101" pitchFamily="2" charset="-122"/>
                  </a:rPr>
                  <a:t>特性</a:t>
                </a:r>
                <a:r>
                  <a:rPr lang="zh-CN" altLang="en-US" sz="2400" dirty="0">
                    <a:latin typeface="宋体" panose="02010600030101010101" pitchFamily="2" charset="-122"/>
                    <a:ea typeface="宋体" panose="02010600030101010101" pitchFamily="2" charset="-122"/>
                  </a:rPr>
                  <a:t>。</a:t>
                </a:r>
                <a:endParaRPr lang="zh-CN" altLang="en-US" sz="2400" dirty="0" smtClean="0">
                  <a:latin typeface="宋体" panose="02010600030101010101" pitchFamily="2" charset="-122"/>
                  <a:ea typeface="宋体" panose="02010600030101010101" pitchFamily="2" charset="-122"/>
                </a:endParaRPr>
              </a:p>
              <a:p>
                <a:r>
                  <a:rPr lang="zh-CN" altLang="en-US" sz="2400" dirty="0">
                    <a:latin typeface="宋体" panose="02010600030101010101" pitchFamily="2" charset="-122"/>
                    <a:ea typeface="宋体" panose="02010600030101010101" pitchFamily="2" charset="-122"/>
                  </a:rPr>
                  <a:t>减小</a:t>
                </a:r>
                <a:r>
                  <a:rPr lang="zh-CN" altLang="en-US" sz="2400" dirty="0" smtClean="0">
                    <a:latin typeface="宋体" panose="02010600030101010101" pitchFamily="2" charset="-122"/>
                    <a:ea typeface="宋体" panose="02010600030101010101" pitchFamily="2" charset="-122"/>
                  </a:rPr>
                  <a:t>非线性失真</a:t>
                </a:r>
                <a:endParaRPr lang="en-US" altLang="zh-CN" sz="2400" dirty="0">
                  <a:latin typeface="宋体" panose="02010600030101010101" pitchFamily="2" charset="-122"/>
                  <a:ea typeface="宋体" panose="02010600030101010101" pitchFamily="2" charset="-122"/>
                </a:endParaRPr>
              </a:p>
              <a:p>
                <a:pPr marL="0" indent="0">
                  <a:buNone/>
                </a:pPr>
                <a:r>
                  <a:rPr lang="zh-CN" altLang="en-US" sz="2400" dirty="0" smtClean="0">
                    <a:latin typeface="宋体" panose="02010600030101010101" pitchFamily="2" charset="-122"/>
                    <a:ea typeface="宋体" panose="02010600030101010101" pitchFamily="2" charset="-122"/>
                  </a:rPr>
                  <a:t>   大</a:t>
                </a:r>
                <a:r>
                  <a:rPr lang="zh-CN" altLang="en-US" sz="2400" dirty="0">
                    <a:latin typeface="宋体" panose="02010600030101010101" pitchFamily="2" charset="-122"/>
                    <a:ea typeface="宋体" panose="02010600030101010101" pitchFamily="2" charset="-122"/>
                  </a:rPr>
                  <a:t>信号工作时，由功放管特性非线性及其它原因引起的失真比较</a:t>
                </a:r>
                <a:r>
                  <a:rPr lang="zh-CN" altLang="en-US" sz="2400" dirty="0" smtClean="0">
                    <a:latin typeface="宋体" panose="02010600030101010101" pitchFamily="2" charset="-122"/>
                    <a:ea typeface="宋体" panose="02010600030101010101" pitchFamily="2" charset="-122"/>
                  </a:rPr>
                  <a:t>严重。</a:t>
                </a:r>
                <a:endParaRPr lang="en-US" altLang="zh-CN" sz="2400" dirty="0" smtClean="0">
                  <a:latin typeface="宋体" panose="02010600030101010101" pitchFamily="2" charset="-122"/>
                  <a:ea typeface="宋体" panose="02010600030101010101" pitchFamily="2" charset="-122"/>
                </a:endParaRPr>
              </a:p>
            </p:txBody>
          </p:sp>
        </mc:Choice>
        <mc:Fallback>
          <p:sp>
            <p:nvSpPr>
              <p:cNvPr id="5" name="内容占位符 2"/>
              <p:cNvSpPr txBox="1">
                <a:spLocks noRot="1" noChangeAspect="1" noMove="1" noResize="1" noEditPoints="1" noAdjustHandles="1" noChangeArrowheads="1" noChangeShapeType="1" noTextEdit="1"/>
              </p:cNvSpPr>
              <p:nvPr/>
            </p:nvSpPr>
            <p:spPr>
              <a:xfrm>
                <a:off x="514328" y="1751527"/>
                <a:ext cx="9788771" cy="3747751"/>
              </a:xfrm>
              <a:prstGeom prst="rect">
                <a:avLst/>
              </a:prstGeom>
              <a:blipFill rotWithShape="0">
                <a:blip r:embed="rId2"/>
                <a:stretch>
                  <a:fillRect l="-498" t="-1301" r="-4047"/>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96132467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4" name="内容占位符 2"/>
              <p:cNvSpPr txBox="1">
                <a:spLocks/>
              </p:cNvSpPr>
              <p:nvPr/>
            </p:nvSpPr>
            <p:spPr>
              <a:xfrm>
                <a:off x="334022" y="1558344"/>
                <a:ext cx="10007713" cy="4056845"/>
              </a:xfrm>
              <a:prstGeom prst="rect">
                <a:avLst/>
              </a:prstGeom>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r>
                  <a:rPr lang="zh-CN" altLang="en-US" sz="2400" dirty="0" smtClean="0">
                    <a:latin typeface="宋体" panose="02010600030101010101" pitchFamily="2" charset="-122"/>
                    <a:ea typeface="宋体" panose="02010600030101010101" pitchFamily="2" charset="-122"/>
                  </a:rPr>
                  <a:t>提高</a:t>
                </a:r>
                <a:r>
                  <a:rPr lang="zh-CN" altLang="en-US" sz="2400" dirty="0">
                    <a:latin typeface="宋体" panose="02010600030101010101" pitchFamily="2" charset="-122"/>
                    <a:ea typeface="宋体" panose="02010600030101010101" pitchFamily="2" charset="-122"/>
                  </a:rPr>
                  <a:t>功率放大器的</a:t>
                </a:r>
                <a:r>
                  <a:rPr lang="zh-CN" altLang="en-US" sz="2400" dirty="0" smtClean="0">
                    <a:latin typeface="宋体" panose="02010600030101010101" pitchFamily="2" charset="-122"/>
                    <a:ea typeface="宋体" panose="02010600030101010101" pitchFamily="2" charset="-122"/>
                  </a:rPr>
                  <a:t>效率</a:t>
                </a:r>
                <a:endParaRPr lang="en-US" altLang="zh-CN" sz="2400" dirty="0" smtClean="0">
                  <a:latin typeface="宋体" panose="02010600030101010101" pitchFamily="2" charset="-122"/>
                  <a:ea typeface="宋体" panose="02010600030101010101" pitchFamily="2" charset="-122"/>
                </a:endParaRPr>
              </a:p>
              <a:p>
                <a:pPr marL="0" indent="0">
                  <a:buNone/>
                </a:pPr>
                <a:r>
                  <a:rPr lang="zh-CN" altLang="en-US" sz="2400" dirty="0">
                    <a:latin typeface="宋体" panose="02010600030101010101" pitchFamily="2" charset="-122"/>
                    <a:ea typeface="宋体" panose="02010600030101010101" pitchFamily="2" charset="-122"/>
                  </a:rPr>
                  <a:t> </a:t>
                </a:r>
                <a:r>
                  <a:rPr lang="zh-CN" altLang="en-US" sz="2400" dirty="0" smtClean="0">
                    <a:latin typeface="宋体" panose="02010600030101010101" pitchFamily="2" charset="-122"/>
                    <a:ea typeface="宋体" panose="02010600030101010101" pitchFamily="2" charset="-122"/>
                  </a:rPr>
                  <a:t>   放大器</a:t>
                </a:r>
                <a:r>
                  <a:rPr lang="zh-CN" altLang="en-US" sz="2400" dirty="0">
                    <a:latin typeface="宋体" panose="02010600030101010101" pitchFamily="2" charset="-122"/>
                    <a:ea typeface="宋体" panose="02010600030101010101" pitchFamily="2" charset="-122"/>
                  </a:rPr>
                  <a:t>的效率为</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𝜂</m:t>
                        </m:r>
                      </m:e>
                      <m:sub>
                        <m:r>
                          <a:rPr lang="zh-CN" altLang="en-US" sz="2400" i="1">
                            <a:latin typeface="Cambria Math" panose="02040503050406030204" pitchFamily="18" charset="0"/>
                          </a:rPr>
                          <m:t>𝑐</m:t>
                        </m:r>
                      </m:sub>
                    </m:sSub>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𝑃</m:t>
                            </m:r>
                          </m:e>
                          <m:sub>
                            <m:r>
                              <a:rPr lang="zh-CN" altLang="en-US" sz="2400">
                                <a:latin typeface="Cambria Math" panose="02040503050406030204" pitchFamily="18" charset="0"/>
                              </a:rPr>
                              <m:t>0</m:t>
                            </m:r>
                          </m:sub>
                        </m:sSub>
                      </m:num>
                      <m:den>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𝑃</m:t>
                            </m:r>
                          </m:e>
                          <m:sub>
                            <m:r>
                              <a:rPr lang="zh-CN" altLang="en-US" sz="2400">
                                <a:latin typeface="Cambria Math" panose="02040503050406030204" pitchFamily="18" charset="0"/>
                              </a:rPr>
                              <m:t>0</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𝑃</m:t>
                            </m:r>
                          </m:e>
                          <m:sub>
                            <m:r>
                              <a:rPr lang="zh-CN" altLang="en-US" sz="2400" i="1">
                                <a:latin typeface="Cambria Math" panose="02040503050406030204" pitchFamily="18" charset="0"/>
                              </a:rPr>
                              <m:t>𝐶</m:t>
                            </m:r>
                          </m:sub>
                        </m:sSub>
                      </m:den>
                    </m:f>
                    <m:r>
                      <a:rPr lang="zh-CN" altLang="en-US" sz="2400">
                        <a:latin typeface="Cambria Math" panose="02040503050406030204" pitchFamily="18" charset="0"/>
                      </a:rPr>
                      <m:t>×100%</m:t>
                    </m:r>
                  </m:oMath>
                </a14:m>
                <a:endParaRPr lang="zh-CN" altLang="en-US" sz="2400" dirty="0"/>
              </a:p>
              <a:p>
                <a:pPr marL="0" indent="0">
                  <a:buNone/>
                </a:pPr>
                <a:r>
                  <a:rPr lang="zh-CN" altLang="en-US" sz="2400" dirty="0">
                    <a:latin typeface="宋体" panose="02010600030101010101" pitchFamily="2" charset="-122"/>
                    <a:ea typeface="宋体" panose="02010600030101010101" pitchFamily="2" charset="-122"/>
                  </a:rPr>
                  <a:t>  </a:t>
                </a:r>
                <a:r>
                  <a:rPr lang="zh-CN" altLang="en-US" sz="2400" dirty="0" smtClean="0">
                    <a:latin typeface="宋体" panose="02010600030101010101" pitchFamily="2" charset="-122"/>
                    <a:ea typeface="宋体" panose="02010600030101010101" pitchFamily="2" charset="-122"/>
                  </a:rPr>
                  <a:t>  </a:t>
                </a:r>
                <a:r>
                  <a:rPr lang="zh-CN" altLang="en-US" sz="2400" dirty="0">
                    <a:latin typeface="宋体" panose="02010600030101010101" pitchFamily="2" charset="-122"/>
                    <a:ea typeface="宋体" panose="02010600030101010101" pitchFamily="2" charset="-122"/>
                  </a:rPr>
                  <a:t>放大器</a:t>
                </a:r>
                <a:r>
                  <a:rPr lang="zh-CN" altLang="en-US" sz="2400" dirty="0">
                    <a:latin typeface="宋体" panose="02010600030101010101" pitchFamily="2" charset="-122"/>
                    <a:ea typeface="宋体" panose="02010600030101010101" pitchFamily="2" charset="-122"/>
                  </a:rPr>
                  <a:t>的效率越高，则在相同的输出功率下，直流电源供给的直流功率就越小，消耗在管子本身的功率也就越</a:t>
                </a:r>
                <a:r>
                  <a:rPr lang="zh-CN" altLang="en-US" sz="2400" dirty="0" smtClean="0">
                    <a:latin typeface="宋体" panose="02010600030101010101" pitchFamily="2" charset="-122"/>
                    <a:ea typeface="宋体" panose="02010600030101010101" pitchFamily="2" charset="-122"/>
                  </a:rPr>
                  <a:t>小。</a:t>
                </a:r>
                <a:endParaRPr lang="en-US" altLang="zh-CN" sz="2400" dirty="0" smtClean="0">
                  <a:latin typeface="宋体" panose="02010600030101010101" pitchFamily="2" charset="-122"/>
                  <a:ea typeface="宋体" panose="02010600030101010101" pitchFamily="2" charset="-122"/>
                </a:endParaRPr>
              </a:p>
              <a:p>
                <a:r>
                  <a:rPr lang="zh-CN" altLang="en-US" sz="2400" dirty="0">
                    <a:latin typeface="宋体" panose="02010600030101010101" pitchFamily="2" charset="-122"/>
                    <a:ea typeface="宋体" panose="02010600030101010101" pitchFamily="2" charset="-122"/>
                  </a:rPr>
                  <a:t>功放管的</a:t>
                </a:r>
                <a:r>
                  <a:rPr lang="zh-CN" altLang="en-US" sz="2400" dirty="0" smtClean="0">
                    <a:latin typeface="宋体" panose="02010600030101010101" pitchFamily="2" charset="-122"/>
                    <a:ea typeface="宋体" panose="02010600030101010101" pitchFamily="2" charset="-122"/>
                  </a:rPr>
                  <a:t>散热</a:t>
                </a:r>
                <a:endParaRPr lang="en-US" altLang="zh-CN" sz="2400" dirty="0" smtClean="0">
                  <a:latin typeface="宋体" panose="02010600030101010101" pitchFamily="2" charset="-122"/>
                  <a:ea typeface="宋体" panose="02010600030101010101" pitchFamily="2" charset="-122"/>
                </a:endParaRPr>
              </a:p>
              <a:p>
                <a:pPr marL="0" indent="0">
                  <a:buNone/>
                </a:pPr>
                <a:r>
                  <a:rPr lang="zh-CN" altLang="en-US" sz="2400" dirty="0" smtClean="0">
                    <a:latin typeface="宋体" panose="02010600030101010101" pitchFamily="2" charset="-122"/>
                    <a:ea typeface="宋体" panose="02010600030101010101" pitchFamily="2" charset="-122"/>
                  </a:rPr>
                  <a:t>    功</a:t>
                </a:r>
                <a:r>
                  <a:rPr lang="zh-CN" altLang="en-US" sz="2400" dirty="0">
                    <a:latin typeface="宋体" panose="02010600030101010101" pitchFamily="2" charset="-122"/>
                    <a:ea typeface="宋体" panose="02010600030101010101" pitchFamily="2" charset="-122"/>
                  </a:rPr>
                  <a:t>放管具有良好的散热特性，不仅可以增大它的最大允许管耗</a:t>
                </a:r>
                <a14:m>
                  <m:oMath xmlns:m="http://schemas.openxmlformats.org/officeDocument/2006/math">
                    <m:sSub>
                      <m:sSubPr>
                        <m:ctrlPr>
                          <a:rPr lang="zh-CN" altLang="en-US" sz="2400" i="1">
                            <a:latin typeface="Cambria Math" panose="02040503050406030204" pitchFamily="18" charset="0"/>
                          </a:rPr>
                        </m:ctrlPr>
                      </m:sSubPr>
                      <m:e>
                        <m:r>
                          <a:rPr lang="en-US" altLang="zh-CN" sz="2400" i="1">
                            <a:latin typeface="Cambria Math" panose="02040503050406030204" pitchFamily="18" charset="0"/>
                          </a:rPr>
                          <m:t>𝑃</m:t>
                        </m:r>
                      </m:e>
                      <m:sub>
                        <m:r>
                          <a:rPr lang="en-US" altLang="zh-CN" sz="2400" i="1">
                            <a:latin typeface="Cambria Math" panose="02040503050406030204" pitchFamily="18" charset="0"/>
                          </a:rPr>
                          <m:t>𝐶𝑀</m:t>
                        </m:r>
                      </m:sub>
                    </m:sSub>
                  </m:oMath>
                </a14:m>
                <a:r>
                  <a:rPr lang="zh-CN" altLang="en-US" sz="2400" dirty="0">
                    <a:latin typeface="宋体" panose="02010600030101010101" pitchFamily="2" charset="-122"/>
                    <a:ea typeface="宋体" panose="02010600030101010101" pitchFamily="2" charset="-122"/>
                  </a:rPr>
                  <a:t>，还可以防止产生热崩现象。</a:t>
                </a:r>
                <a:endParaRPr lang="en-US" altLang="zh-CN" sz="2400" dirty="0" smtClean="0">
                  <a:latin typeface="宋体" panose="02010600030101010101" pitchFamily="2" charset="-122"/>
                  <a:ea typeface="宋体" panose="02010600030101010101" pitchFamily="2" charset="-122"/>
                </a:endParaRPr>
              </a:p>
            </p:txBody>
          </p:sp>
        </mc:Choice>
        <mc:Fallback>
          <p:sp>
            <p:nvSpPr>
              <p:cNvPr id="4" name="内容占位符 2"/>
              <p:cNvSpPr txBox="1">
                <a:spLocks noRot="1" noChangeAspect="1" noMove="1" noResize="1" noEditPoints="1" noAdjustHandles="1" noChangeArrowheads="1" noChangeShapeType="1" noTextEdit="1"/>
              </p:cNvSpPr>
              <p:nvPr/>
            </p:nvSpPr>
            <p:spPr>
              <a:xfrm>
                <a:off x="334022" y="1558344"/>
                <a:ext cx="10007713" cy="4056845"/>
              </a:xfrm>
              <a:prstGeom prst="rect">
                <a:avLst/>
              </a:prstGeom>
              <a:blipFill rotWithShape="0">
                <a:blip r:embed="rId2"/>
                <a:stretch>
                  <a:fillRect l="-975" t="-1203" r="-244"/>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36381424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图片 22560" descr="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4382" y="0"/>
            <a:ext cx="3773612" cy="6858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 name="矩形 5"/>
          <p:cNvSpPr>
            <a:spLocks noChangeArrowheads="1"/>
          </p:cNvSpPr>
          <p:nvPr/>
        </p:nvSpPr>
        <p:spPr bwMode="auto">
          <a:xfrm>
            <a:off x="5132241" y="1785387"/>
            <a:ext cx="3807385" cy="930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zh-CN" altLang="en-US" sz="24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rPr>
              <a:t>（</a:t>
            </a:r>
            <a:r>
              <a:rPr kumimoji="0" lang="en-US" altLang="zh-CN" sz="24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rPr>
              <a:t>a</a:t>
            </a:r>
            <a:r>
              <a:rPr kumimoji="0" lang="zh-CN" altLang="en-US" sz="24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rPr>
              <a:t>）</a:t>
            </a:r>
            <a:r>
              <a:rPr kumimoji="0" lang="en-US" altLang="zh-CN" sz="2400" b="0" i="0" u="none" strike="noStrike" cap="none" normalizeH="0" baseline="0" dirty="0" err="1" smtClean="0">
                <a:ln>
                  <a:noFill/>
                </a:ln>
                <a:solidFill>
                  <a:schemeClr val="tx1"/>
                </a:solidFill>
                <a:effectLst/>
                <a:latin typeface="Calibri" panose="020F0502020204030204" pitchFamily="34" charset="0"/>
                <a:ea typeface="宋体" panose="02010600030101010101" pitchFamily="2" charset="-122"/>
              </a:rPr>
              <a:t>u</a:t>
            </a:r>
            <a:r>
              <a:rPr kumimoji="0" lang="en-US" altLang="zh-CN" sz="2400" b="0" i="0" u="none" strike="noStrike" cap="none" normalizeH="0" baseline="-25000" dirty="0" err="1" smtClean="0">
                <a:ln>
                  <a:noFill/>
                </a:ln>
                <a:solidFill>
                  <a:schemeClr val="tx1"/>
                </a:solidFill>
                <a:effectLst/>
                <a:latin typeface="Calibri" panose="020F0502020204030204" pitchFamily="34" charset="0"/>
                <a:ea typeface="宋体" panose="02010600030101010101" pitchFamily="2" charset="-122"/>
              </a:rPr>
              <a:t>BE</a:t>
            </a:r>
            <a:r>
              <a:rPr kumimoji="0" lang="zh-CN" altLang="en-US" sz="24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rPr>
              <a:t>波形   （</a:t>
            </a:r>
            <a:r>
              <a:rPr kumimoji="0" lang="en-US" altLang="zh-CN" sz="24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rPr>
              <a:t>b</a:t>
            </a:r>
            <a:r>
              <a:rPr kumimoji="0" lang="zh-CN" altLang="en-US" sz="24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rPr>
              <a:t>）</a:t>
            </a:r>
            <a:r>
              <a:rPr kumimoji="0" lang="en-US" altLang="zh-CN" sz="2400" b="0" i="0" u="none" strike="noStrike" cap="none" normalizeH="0" baseline="0" dirty="0" err="1" smtClean="0">
                <a:ln>
                  <a:noFill/>
                </a:ln>
                <a:solidFill>
                  <a:schemeClr val="tx1"/>
                </a:solidFill>
                <a:effectLst/>
                <a:latin typeface="Calibri" panose="020F0502020204030204" pitchFamily="34" charset="0"/>
                <a:ea typeface="宋体" panose="02010600030101010101" pitchFamily="2" charset="-122"/>
              </a:rPr>
              <a:t>i</a:t>
            </a:r>
            <a:r>
              <a:rPr kumimoji="0" lang="en-US" altLang="zh-CN" sz="2400" b="0" i="0" u="none" strike="noStrike" cap="none" normalizeH="0" baseline="-25000" dirty="0" err="1" smtClean="0">
                <a:ln>
                  <a:noFill/>
                </a:ln>
                <a:solidFill>
                  <a:schemeClr val="tx1"/>
                </a:solidFill>
                <a:effectLst/>
                <a:latin typeface="Calibri" panose="020F0502020204030204" pitchFamily="34" charset="0"/>
                <a:ea typeface="宋体" panose="02010600030101010101" pitchFamily="2" charset="-122"/>
              </a:rPr>
              <a:t>B</a:t>
            </a:r>
            <a:r>
              <a:rPr kumimoji="0" lang="zh-CN" altLang="en-US" sz="24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rPr>
              <a:t>波形</a:t>
            </a:r>
            <a:endParaRPr kumimoji="0" lang="zh-CN" altLang="en-US" sz="24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zh-CN" altLang="en-US" sz="24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rPr>
              <a:t>（</a:t>
            </a:r>
            <a:r>
              <a:rPr kumimoji="0" lang="en-US" altLang="zh-CN" sz="24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rPr>
              <a:t>c</a:t>
            </a:r>
            <a:r>
              <a:rPr kumimoji="0" lang="zh-CN" altLang="en-US" sz="24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rPr>
              <a:t>）</a:t>
            </a:r>
            <a:r>
              <a:rPr kumimoji="0" lang="en-US" altLang="zh-CN" sz="2400" b="0" i="0" u="none" strike="noStrike" cap="none" normalizeH="0" baseline="0" dirty="0" err="1" smtClean="0">
                <a:ln>
                  <a:noFill/>
                </a:ln>
                <a:solidFill>
                  <a:schemeClr val="tx1"/>
                </a:solidFill>
                <a:effectLst/>
                <a:latin typeface="Calibri" panose="020F0502020204030204" pitchFamily="34" charset="0"/>
                <a:ea typeface="宋体" panose="02010600030101010101" pitchFamily="2" charset="-122"/>
              </a:rPr>
              <a:t>i</a:t>
            </a:r>
            <a:r>
              <a:rPr kumimoji="0" lang="en-US" altLang="zh-CN" sz="2400" b="0" i="0" u="none" strike="noStrike" cap="none" normalizeH="0" baseline="-25000" dirty="0" err="1" smtClean="0">
                <a:ln>
                  <a:noFill/>
                </a:ln>
                <a:solidFill>
                  <a:schemeClr val="tx1"/>
                </a:solidFill>
                <a:effectLst/>
                <a:latin typeface="Calibri" panose="020F0502020204030204" pitchFamily="34" charset="0"/>
                <a:ea typeface="宋体" panose="02010600030101010101" pitchFamily="2" charset="-122"/>
              </a:rPr>
              <a:t>C</a:t>
            </a:r>
            <a:r>
              <a:rPr kumimoji="0" lang="zh-CN" altLang="en-US" sz="24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rPr>
              <a:t>波形      （</a:t>
            </a:r>
            <a:r>
              <a:rPr kumimoji="0" lang="en-US" altLang="zh-CN" sz="24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rPr>
              <a:t>d</a:t>
            </a:r>
            <a:r>
              <a:rPr kumimoji="0" lang="zh-CN" altLang="en-US" sz="24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rPr>
              <a:t>）</a:t>
            </a:r>
            <a:r>
              <a:rPr kumimoji="0" lang="en-US" altLang="zh-CN" sz="2400" b="0" i="0" u="none" strike="noStrike" cap="none" normalizeH="0" baseline="0" dirty="0" err="1" smtClean="0">
                <a:ln>
                  <a:noFill/>
                </a:ln>
                <a:solidFill>
                  <a:schemeClr val="tx1"/>
                </a:solidFill>
                <a:effectLst/>
                <a:latin typeface="Calibri" panose="020F0502020204030204" pitchFamily="34" charset="0"/>
                <a:ea typeface="宋体" panose="02010600030101010101" pitchFamily="2" charset="-122"/>
              </a:rPr>
              <a:t>u</a:t>
            </a:r>
            <a:r>
              <a:rPr kumimoji="0" lang="en-US" altLang="zh-CN" sz="2400" b="0" i="0" u="none" strike="noStrike" cap="none" normalizeH="0" baseline="-25000" dirty="0" err="1" smtClean="0">
                <a:ln>
                  <a:noFill/>
                </a:ln>
                <a:solidFill>
                  <a:schemeClr val="tx1"/>
                </a:solidFill>
                <a:effectLst/>
                <a:latin typeface="Calibri" panose="020F0502020204030204" pitchFamily="34" charset="0"/>
                <a:ea typeface="宋体" panose="02010600030101010101" pitchFamily="2" charset="-122"/>
              </a:rPr>
              <a:t>CE</a:t>
            </a:r>
            <a:r>
              <a:rPr kumimoji="0" lang="zh-CN" altLang="en-US" sz="24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rPr>
              <a:t>波形</a:t>
            </a:r>
            <a:endParaRPr kumimoji="0" lang="zh-CN" sz="2400" b="0" i="0" u="none" strike="noStrike" cap="none" normalizeH="0" baseline="0" dirty="0" smtClean="0">
              <a:ln>
                <a:noFill/>
              </a:ln>
              <a:solidFill>
                <a:schemeClr val="tx1"/>
              </a:solidFill>
              <a:effectLst/>
              <a:latin typeface="Arial" panose="020B0604020202020204" pitchFamily="34" charset="0"/>
            </a:endParaRPr>
          </a:p>
        </p:txBody>
      </p:sp>
      <mc:AlternateContent xmlns:mc="http://schemas.openxmlformats.org/markup-compatibility/2006" xmlns:a14="http://schemas.microsoft.com/office/drawing/2010/main">
        <mc:Choice Requires="a14">
          <p:sp>
            <p:nvSpPr>
              <p:cNvPr id="6" name="内容占位符 2"/>
              <p:cNvSpPr>
                <a:spLocks noGrp="1"/>
              </p:cNvSpPr>
              <p:nvPr>
                <p:ph idx="1"/>
              </p:nvPr>
            </p:nvSpPr>
            <p:spPr>
              <a:xfrm>
                <a:off x="4307993" y="2719109"/>
                <a:ext cx="5455880" cy="3979571"/>
              </a:xfrm>
            </p:spPr>
            <p:txBody>
              <a:bodyPr>
                <a:normAutofit fontScale="92500"/>
              </a:bodyPr>
              <a:lstStyle/>
              <a:p>
                <a:pPr marL="0" indent="0">
                  <a:buNone/>
                </a:pPr>
                <a:r>
                  <a:rPr lang="zh-CN" altLang="en-US" sz="2400" dirty="0" smtClean="0">
                    <a:latin typeface="宋体" panose="02010600030101010101" pitchFamily="2" charset="-122"/>
                    <a:ea typeface="宋体" panose="02010600030101010101" pitchFamily="2" charset="-122"/>
                  </a:rPr>
                  <a:t>    丙类放大器</a:t>
                </a:r>
                <a:r>
                  <a:rPr lang="zh-CN" altLang="en-US" sz="2400" dirty="0">
                    <a:latin typeface="宋体" panose="02010600030101010101" pitchFamily="2" charset="-122"/>
                    <a:ea typeface="宋体" panose="02010600030101010101" pitchFamily="2" charset="-122"/>
                  </a:rPr>
                  <a:t>在一个信号周期内，只有小于半个周期的时间内有集电极电流通过，形成了余弦脉冲电流，将</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𝑖</m:t>
                        </m:r>
                      </m:e>
                      <m:sub>
                        <m:r>
                          <a:rPr lang="zh-CN" altLang="en-US" sz="2400" i="1">
                            <a:latin typeface="Cambria Math" panose="02040503050406030204" pitchFamily="18" charset="0"/>
                          </a:rPr>
                          <m:t>𝐶</m:t>
                        </m:r>
                        <m:r>
                          <m:rPr>
                            <m:sty m:val="p"/>
                          </m:rPr>
                          <a:rPr lang="zh-CN" altLang="en-US" sz="2400">
                            <a:latin typeface="Cambria Math" panose="02040503050406030204" pitchFamily="18" charset="0"/>
                          </a:rPr>
                          <m:t>max</m:t>
                        </m:r>
                      </m:sub>
                    </m:sSub>
                  </m:oMath>
                </a14:m>
                <a:r>
                  <a:rPr lang="zh-CN" altLang="en-US" sz="2400" dirty="0">
                    <a:latin typeface="宋体" panose="02010600030101010101" pitchFamily="2" charset="-122"/>
                    <a:ea typeface="宋体" panose="02010600030101010101" pitchFamily="2" charset="-122"/>
                  </a:rPr>
                  <a:t>称为余弦脉冲电流的最大值，</a:t>
                </a:r>
                <a14:m>
                  <m:oMath xmlns:m="http://schemas.openxmlformats.org/officeDocument/2006/math">
                    <m:r>
                      <a:rPr lang="zh-CN" altLang="en-US" sz="2400" i="1">
                        <a:latin typeface="Cambria Math" panose="02040503050406030204" pitchFamily="18" charset="0"/>
                      </a:rPr>
                      <m:t>𝜃</m:t>
                    </m:r>
                  </m:oMath>
                </a14:m>
                <a:r>
                  <a:rPr lang="zh-CN" altLang="en-US" sz="2400" dirty="0">
                    <a:latin typeface="宋体" panose="02010600030101010101" pitchFamily="2" charset="-122"/>
                    <a:ea typeface="宋体" panose="02010600030101010101" pitchFamily="2" charset="-122"/>
                  </a:rPr>
                  <a:t>为导通角。丙类放大器的导通角小于</a:t>
                </a:r>
                <a:r>
                  <a:rPr lang="en-US" altLang="zh-CN" sz="2400" dirty="0" smtClean="0">
                    <a:latin typeface="宋体" panose="02010600030101010101" pitchFamily="2" charset="-122"/>
                    <a:ea typeface="宋体" panose="02010600030101010101" pitchFamily="2" charset="-122"/>
                  </a:rPr>
                  <a:t>90°</a:t>
                </a:r>
                <a:r>
                  <a:rPr lang="zh-CN" altLang="en-US" sz="2400" dirty="0" smtClean="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余弦脉冲电流依靠</a:t>
                </a:r>
                <a:r>
                  <a:rPr lang="en-US" altLang="zh-CN" sz="2400" dirty="0">
                    <a:latin typeface="宋体" panose="02010600030101010101" pitchFamily="2" charset="-122"/>
                    <a:ea typeface="宋体" panose="02010600030101010101" pitchFamily="2" charset="-122"/>
                  </a:rPr>
                  <a:t>LC</a:t>
                </a:r>
                <a:r>
                  <a:rPr lang="zh-CN" altLang="en-US" sz="2400" dirty="0">
                    <a:latin typeface="宋体" panose="02010600030101010101" pitchFamily="2" charset="-122"/>
                    <a:ea typeface="宋体" panose="02010600030101010101" pitchFamily="2" charset="-122"/>
                  </a:rPr>
                  <a:t>谐振回路的选频作用，滤除直流及各次谐波，输出电压仍是不失真的余弦波</a:t>
                </a:r>
                <a:r>
                  <a:rPr lang="zh-CN" altLang="en-US"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pPr marL="0" indent="0">
                  <a:buNone/>
                </a:pPr>
                <a:r>
                  <a:rPr lang="zh-CN" altLang="en-US" sz="2400" dirty="0">
                    <a:latin typeface="宋体" panose="02010600030101010101" pitchFamily="2" charset="-122"/>
                    <a:ea typeface="宋体" panose="02010600030101010101" pitchFamily="2" charset="-122"/>
                  </a:rPr>
                  <a:t>可见，</a:t>
                </a:r>
                <a:r>
                  <a:rPr lang="zh-CN" altLang="en-US" sz="2400" dirty="0"/>
                  <a:t> </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𝑖</m:t>
                        </m:r>
                      </m:e>
                      <m:sub>
                        <m:r>
                          <a:rPr lang="zh-CN" altLang="en-US" sz="2400" i="1">
                            <a:latin typeface="Cambria Math" panose="02040503050406030204" pitchFamily="18" charset="0"/>
                          </a:rPr>
                          <m:t>𝐶</m:t>
                        </m:r>
                      </m:sub>
                    </m:sSub>
                  </m:oMath>
                </a14:m>
                <a:r>
                  <a:rPr lang="zh-CN" altLang="en-US" sz="2400" dirty="0">
                    <a:latin typeface="宋体" panose="02010600030101010101" pitchFamily="2" charset="-122"/>
                    <a:ea typeface="宋体" panose="02010600030101010101" pitchFamily="2" charset="-122"/>
                  </a:rPr>
                  <a:t>只在</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m:rPr>
                            <m:sty m:val="p"/>
                          </m:rPr>
                          <a:rPr lang="zh-CN" altLang="en-US" sz="2400">
                            <a:latin typeface="Cambria Math" panose="02040503050406030204" pitchFamily="18" charset="0"/>
                          </a:rPr>
                          <m:t>CE</m:t>
                        </m:r>
                      </m:sub>
                    </m:sSub>
                  </m:oMath>
                </a14:m>
                <a:r>
                  <a:rPr lang="zh-CN" altLang="en-US" sz="2400" dirty="0">
                    <a:latin typeface="宋体" panose="02010600030101010101" pitchFamily="2" charset="-122"/>
                    <a:ea typeface="宋体" panose="02010600030101010101" pitchFamily="2" charset="-122"/>
                  </a:rPr>
                  <a:t>很低的时间内出现，故集电极损耗很小，功率放大器的效率因而比较高，而且</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𝑖</m:t>
                        </m:r>
                      </m:e>
                      <m:sub>
                        <m:r>
                          <a:rPr lang="zh-CN" altLang="en-US" sz="2400" i="1">
                            <a:latin typeface="Cambria Math" panose="02040503050406030204" pitchFamily="18" charset="0"/>
                          </a:rPr>
                          <m:t>𝐶</m:t>
                        </m:r>
                      </m:sub>
                    </m:sSub>
                  </m:oMath>
                </a14:m>
                <a:r>
                  <a:rPr lang="zh-CN" altLang="en-US" sz="2400" dirty="0">
                    <a:latin typeface="宋体" panose="02010600030101010101" pitchFamily="2" charset="-122"/>
                    <a:ea typeface="宋体" panose="02010600030101010101" pitchFamily="2" charset="-122"/>
                  </a:rPr>
                  <a:t>越小，效率就越高</a:t>
                </a:r>
                <a:r>
                  <a:rPr lang="zh-CN" altLang="en-US" sz="2400" dirty="0" smtClean="0">
                    <a:latin typeface="宋体" panose="02010600030101010101" pitchFamily="2" charset="-122"/>
                    <a:ea typeface="宋体" panose="02010600030101010101" pitchFamily="2" charset="-122"/>
                  </a:rPr>
                  <a:t>。</a:t>
                </a:r>
                <a:endParaRPr lang="zh-CN" altLang="en-US" sz="2400" dirty="0">
                  <a:latin typeface="宋体" panose="02010600030101010101" pitchFamily="2" charset="-122"/>
                  <a:ea typeface="宋体" panose="02010600030101010101" pitchFamily="2" charset="-122"/>
                </a:endParaRPr>
              </a:p>
            </p:txBody>
          </p:sp>
        </mc:Choice>
        <mc:Fallback xmlns="">
          <p:sp>
            <p:nvSpPr>
              <p:cNvPr id="6" name="内容占位符 2"/>
              <p:cNvSpPr>
                <a:spLocks noGrp="1" noRot="1" noChangeAspect="1" noMove="1" noResize="1" noEditPoints="1" noAdjustHandles="1" noChangeArrowheads="1" noChangeShapeType="1" noTextEdit="1"/>
              </p:cNvSpPr>
              <p:nvPr>
                <p:ph idx="1"/>
              </p:nvPr>
            </p:nvSpPr>
            <p:spPr>
              <a:xfrm>
                <a:off x="4307993" y="2719109"/>
                <a:ext cx="5455880" cy="3979571"/>
              </a:xfrm>
              <a:blipFill rotWithShape="0">
                <a:blip r:embed="rId3"/>
                <a:stretch>
                  <a:fillRect l="-1453" t="-1225" r="-212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1" name="内容占位符 2"/>
              <p:cNvSpPr txBox="1">
                <a:spLocks/>
              </p:cNvSpPr>
              <p:nvPr/>
            </p:nvSpPr>
            <p:spPr>
              <a:xfrm>
                <a:off x="4095262" y="1078717"/>
                <a:ext cx="5881341" cy="597203"/>
              </a:xfrm>
              <a:prstGeom prst="rect">
                <a:avLst/>
              </a:prstGeom>
            </p:spPr>
            <p:txBody>
              <a:bodyPr vert="horz" lIns="91440" tIns="45720" rIns="91440" bIns="45720" rtlCol="0">
                <a:normAutofit fontScale="92500"/>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None/>
                </a:pPr>
                <a:r>
                  <a:rPr lang="zh-CN" altLang="en-US" sz="2400" dirty="0" smtClean="0">
                    <a:latin typeface="宋体" panose="02010600030101010101" pitchFamily="2" charset="-122"/>
                    <a:ea typeface="宋体" panose="02010600030101010101" pitchFamily="2" charset="-122"/>
                  </a:rPr>
                  <a:t> </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𝑖</m:t>
                        </m:r>
                      </m:sub>
                    </m:sSub>
                    <m:r>
                      <a:rPr lang="zh-CN" altLang="en-US" sz="2400" i="1">
                        <a:latin typeface="Cambria Math" panose="02040503050406030204" pitchFamily="18" charset="0"/>
                      </a:rPr>
                      <m:t> </m:t>
                    </m:r>
                  </m:oMath>
                </a14:m>
                <a:r>
                  <a:rPr lang="zh-CN" altLang="en-US" sz="2400" dirty="0">
                    <a:latin typeface="宋体" panose="02010600030101010101" pitchFamily="2" charset="-122"/>
                    <a:ea typeface="宋体" panose="02010600030101010101" pitchFamily="2" charset="-122"/>
                  </a:rPr>
                  <a:t>、</a:t>
                </a:r>
                <a:r>
                  <a:rPr lang="zh-CN" altLang="en-US" sz="2400" dirty="0"/>
                  <a:t> </a:t>
                </a:r>
                <a14:m>
                  <m:oMath xmlns:m="http://schemas.openxmlformats.org/officeDocument/2006/math">
                    <m:sSub>
                      <m:sSubPr>
                        <m:ctrlPr>
                          <a:rPr lang="zh-CN" altLang="en-US" sz="2400" i="1">
                            <a:latin typeface="Cambria Math" panose="02040503050406030204" pitchFamily="18" charset="0"/>
                          </a:rPr>
                        </m:ctrlPr>
                      </m:sSubPr>
                      <m:e>
                        <m:r>
                          <a:rPr lang="en-US" altLang="zh-CN" sz="2400" b="0" i="1" smtClean="0">
                            <a:latin typeface="Cambria Math" panose="02040503050406030204" pitchFamily="18" charset="0"/>
                          </a:rPr>
                          <m:t>𝑖</m:t>
                        </m:r>
                      </m:e>
                      <m:sub>
                        <m:r>
                          <a:rPr lang="en-US" altLang="zh-CN" sz="2400" b="0" i="1" smtClean="0">
                            <a:latin typeface="Cambria Math" panose="02040503050406030204" pitchFamily="18" charset="0"/>
                          </a:rPr>
                          <m:t>𝐵</m:t>
                        </m:r>
                      </m:sub>
                    </m:sSub>
                    <m:r>
                      <a:rPr lang="zh-CN" altLang="en-US" sz="2400" i="1">
                        <a:latin typeface="Cambria Math" panose="02040503050406030204" pitchFamily="18" charset="0"/>
                      </a:rPr>
                      <m:t> </m:t>
                    </m:r>
                  </m:oMath>
                </a14:m>
                <a:r>
                  <a:rPr lang="zh-CN" altLang="en-US" sz="2400" dirty="0">
                    <a:latin typeface="宋体" panose="02010600030101010101" pitchFamily="2" charset="-122"/>
                    <a:ea typeface="宋体" panose="02010600030101010101" pitchFamily="2" charset="-122"/>
                  </a:rPr>
                  <a:t>、</a:t>
                </a:r>
                <a:r>
                  <a:rPr lang="zh-CN" altLang="en-US" sz="2400" dirty="0"/>
                  <a:t> </a:t>
                </a:r>
                <a14:m>
                  <m:oMath xmlns:m="http://schemas.openxmlformats.org/officeDocument/2006/math">
                    <m:sSub>
                      <m:sSubPr>
                        <m:ctrlPr>
                          <a:rPr lang="zh-CN" altLang="en-US" sz="2400" i="1">
                            <a:latin typeface="Cambria Math" panose="02040503050406030204" pitchFamily="18" charset="0"/>
                          </a:rPr>
                        </m:ctrlPr>
                      </m:sSubPr>
                      <m:e>
                        <m:r>
                          <a:rPr lang="en-US" altLang="zh-CN" sz="2400" b="0" i="1" smtClean="0">
                            <a:latin typeface="Cambria Math" panose="02040503050406030204" pitchFamily="18" charset="0"/>
                          </a:rPr>
                          <m:t>𝑖</m:t>
                        </m:r>
                      </m:e>
                      <m:sub>
                        <m:r>
                          <a:rPr lang="en-US" altLang="zh-CN" sz="2400" b="0" i="1" smtClean="0">
                            <a:latin typeface="Cambria Math" panose="02040503050406030204" pitchFamily="18" charset="0"/>
                          </a:rPr>
                          <m:t>𝐶</m:t>
                        </m:r>
                      </m:sub>
                    </m:sSub>
                    <m:r>
                      <a:rPr lang="zh-CN" altLang="en-US" sz="2400" i="1">
                        <a:latin typeface="Cambria Math" panose="02040503050406030204" pitchFamily="18" charset="0"/>
                      </a:rPr>
                      <m:t> </m:t>
                    </m:r>
                  </m:oMath>
                </a14:m>
                <a:r>
                  <a:rPr lang="zh-CN" altLang="en-US" sz="2400" dirty="0">
                    <a:latin typeface="宋体" panose="02010600030101010101" pitchFamily="2" charset="-122"/>
                    <a:ea typeface="宋体" panose="02010600030101010101" pitchFamily="2" charset="-122"/>
                  </a:rPr>
                  <a:t>、</a:t>
                </a:r>
                <a:r>
                  <a:rPr lang="zh-CN" altLang="en-US" sz="2400" dirty="0"/>
                  <a:t> </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en-US" altLang="zh-CN" sz="2400" b="0" i="1" smtClean="0">
                            <a:latin typeface="Cambria Math" panose="02040503050406030204" pitchFamily="18" charset="0"/>
                          </a:rPr>
                          <m:t>𝐶𝐸</m:t>
                        </m:r>
                      </m:sub>
                    </m:sSub>
                  </m:oMath>
                </a14:m>
                <a:r>
                  <a:rPr lang="zh-CN" altLang="en-US" sz="2400" dirty="0">
                    <a:latin typeface="宋体" panose="02010600030101010101" pitchFamily="2" charset="-122"/>
                    <a:ea typeface="宋体" panose="02010600030101010101" pitchFamily="2" charset="-122"/>
                  </a:rPr>
                  <a:t>之间的时间关系波形如图</a:t>
                </a:r>
              </a:p>
            </p:txBody>
          </p:sp>
        </mc:Choice>
        <mc:Fallback xmlns="">
          <p:sp>
            <p:nvSpPr>
              <p:cNvPr id="11" name="内容占位符 2"/>
              <p:cNvSpPr txBox="1">
                <a:spLocks noRot="1" noChangeAspect="1" noMove="1" noResize="1" noEditPoints="1" noAdjustHandles="1" noChangeArrowheads="1" noChangeShapeType="1" noTextEdit="1"/>
              </p:cNvSpPr>
              <p:nvPr/>
            </p:nvSpPr>
            <p:spPr>
              <a:xfrm>
                <a:off x="4095262" y="1078717"/>
                <a:ext cx="5881341" cy="597203"/>
              </a:xfrm>
              <a:prstGeom prst="rect">
                <a:avLst/>
              </a:prstGeom>
              <a:blipFill rotWithShape="0">
                <a:blip r:embed="rId4"/>
                <a:stretch>
                  <a:fillRect t="-10204" r="-622"/>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63932874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458391" y="445431"/>
            <a:ext cx="3495423" cy="623515"/>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just"/>
            <a:r>
              <a:rPr lang="zh-CN" altLang="en-US" sz="2800" dirty="0"/>
              <a:t>余弦脉冲电流的分解</a:t>
            </a:r>
          </a:p>
        </p:txBody>
      </p:sp>
      <p:pic>
        <p:nvPicPr>
          <p:cNvPr id="4098" name="图片 13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5360" y="880605"/>
            <a:ext cx="4951506" cy="46460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mc:AlternateContent xmlns:mc="http://schemas.openxmlformats.org/markup-compatibility/2006" xmlns:a14="http://schemas.microsoft.com/office/drawing/2010/main">
        <mc:Choice Requires="a14">
          <p:sp>
            <p:nvSpPr>
              <p:cNvPr id="6" name="内容占位符 2"/>
              <p:cNvSpPr>
                <a:spLocks noGrp="1"/>
              </p:cNvSpPr>
              <p:nvPr>
                <p:ph idx="1"/>
              </p:nvPr>
            </p:nvSpPr>
            <p:spPr>
              <a:xfrm>
                <a:off x="5196633" y="1537506"/>
                <a:ext cx="5724651" cy="3989197"/>
              </a:xfrm>
            </p:spPr>
            <p:txBody>
              <a:bodyPr>
                <a:normAutofit/>
              </a:bodyPr>
              <a:lstStyle/>
              <a:p>
                <a:pPr marL="0" indent="0">
                  <a:buNone/>
                </a:pPr>
                <a:r>
                  <a:rPr lang="zh-CN" altLang="en-US" sz="2400" dirty="0" smtClean="0">
                    <a:latin typeface="宋体" panose="02010600030101010101" pitchFamily="2" charset="-122"/>
                    <a:ea typeface="宋体" panose="02010600030101010101" pitchFamily="2" charset="-122"/>
                  </a:rPr>
                  <a:t>折线化后的转移特性曲线可用下式表示</a:t>
                </a:r>
                <a:endParaRPr lang="en-US" altLang="zh-CN" sz="2400" dirty="0" smtClean="0">
                  <a:latin typeface="宋体" panose="02010600030101010101" pitchFamily="2" charset="-122"/>
                  <a:ea typeface="宋体" panose="02010600030101010101" pitchFamily="2" charset="-122"/>
                </a:endParaRPr>
              </a:p>
              <a:p>
                <a:pPr marL="0" indent="0">
                  <a:buNone/>
                </a:pPr>
                <a14:m>
                  <m:oMathPara xmlns:m="http://schemas.openxmlformats.org/officeDocument/2006/math">
                    <m:oMathParaPr>
                      <m:jc m:val="centerGroup"/>
                    </m:oMathParaPr>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𝑖</m:t>
                          </m:r>
                        </m:e>
                        <m:sub>
                          <m:r>
                            <a:rPr lang="zh-CN" altLang="en-US" sz="2400" i="1">
                              <a:latin typeface="Cambria Math" panose="02040503050406030204" pitchFamily="18" charset="0"/>
                            </a:rPr>
                            <m:t>𝐶</m:t>
                          </m:r>
                        </m:sub>
                      </m:sSub>
                      <m:r>
                        <a:rPr lang="zh-CN" altLang="en-US" sz="2400">
                          <a:latin typeface="Cambria Math" panose="02040503050406030204" pitchFamily="18" charset="0"/>
                        </a:rPr>
                        <m:t>=</m:t>
                      </m:r>
                      <m:d>
                        <m:dPr>
                          <m:begChr m:val="{"/>
                          <m:endChr m:val=""/>
                          <m:ctrlPr>
                            <a:rPr lang="zh-CN" altLang="en-US" sz="2400" i="1">
                              <a:latin typeface="Cambria Math" panose="02040503050406030204" pitchFamily="18" charset="0"/>
                            </a:rPr>
                          </m:ctrlPr>
                        </m:dPr>
                        <m:e>
                          <m:m>
                            <m:mPr>
                              <m:mcs>
                                <m:mc>
                                  <m:mcPr>
                                    <m:count m:val="1"/>
                                    <m:mcJc m:val="center"/>
                                  </m:mcPr>
                                </m:mc>
                              </m:mcs>
                              <m:ctrlPr>
                                <a:rPr lang="zh-CN" altLang="en-US" sz="2400" i="1">
                                  <a:latin typeface="Cambria Math" panose="02040503050406030204" pitchFamily="18" charset="0"/>
                                </a:rPr>
                              </m:ctrlPr>
                            </m:mPr>
                            <m:mr>
                              <m:e>
                                <m:d>
                                  <m:dPr>
                                    <m:begChr m:val=""/>
                                    <m:ctrlPr>
                                      <a:rPr lang="zh-CN" altLang="en-US" sz="2400" i="1">
                                        <a:latin typeface="Cambria Math" panose="02040503050406030204" pitchFamily="18" charset="0"/>
                                      </a:rPr>
                                    </m:ctrlPr>
                                  </m:dP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𝑔</m:t>
                                        </m:r>
                                      </m:e>
                                      <m:sub>
                                        <m:r>
                                          <a:rPr lang="zh-CN" altLang="en-US" sz="2400" i="1">
                                            <a:latin typeface="Cambria Math" panose="02040503050406030204" pitchFamily="18" charset="0"/>
                                          </a:rPr>
                                          <m:t>𝑐</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𝐵𝐸</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d>
                                          <m:dPr>
                                            <m:begChr m:val=""/>
                                            <m:ctrlPr>
                                              <a:rPr lang="zh-CN" altLang="en-US" sz="2400" i="1">
                                                <a:latin typeface="Cambria Math" panose="02040503050406030204" pitchFamily="18" charset="0"/>
                                              </a:rPr>
                                            </m:ctrlPr>
                                          </m:dPr>
                                          <m:e>
                                            <m:r>
                                              <a:rPr lang="zh-CN" altLang="en-US" sz="2400" i="1">
                                                <a:latin typeface="Cambria Math" panose="02040503050406030204" pitchFamily="18" charset="0"/>
                                              </a:rPr>
                                              <m:t>𝐵𝐸</m:t>
                                            </m:r>
                                            <m:r>
                                              <a:rPr lang="zh-CN" altLang="en-US" sz="2400">
                                                <a:latin typeface="Cambria Math" panose="02040503050406030204" pitchFamily="18" charset="0"/>
                                              </a:rPr>
                                              <m:t>(</m:t>
                                            </m:r>
                                            <m:r>
                                              <a:rPr lang="zh-CN" altLang="en-US" sz="2400" i="1">
                                                <a:latin typeface="Cambria Math" panose="02040503050406030204" pitchFamily="18" charset="0"/>
                                              </a:rPr>
                                              <m:t>𝑜𝑛</m:t>
                                            </m:r>
                                          </m:e>
                                        </m:d>
                                      </m:sub>
                                    </m:sSub>
                                  </m:e>
                                </m:d>
                              </m:e>
                            </m:mr>
                            <m:mr>
                              <m:e>
                                <m:r>
                                  <a:rPr lang="zh-CN" altLang="en-US" sz="2400">
                                    <a:latin typeface="Cambria Math" panose="02040503050406030204" pitchFamily="18" charset="0"/>
                                  </a:rPr>
                                  <m:t>0</m:t>
                                </m:r>
                              </m:e>
                            </m:mr>
                          </m:m>
                        </m:e>
                      </m:d>
                      <m:m>
                        <m:mPr>
                          <m:mcs>
                            <m:mc>
                              <m:mcPr>
                                <m:count m:val="1"/>
                                <m:mcJc m:val="center"/>
                              </m:mcPr>
                            </m:mc>
                          </m:mcs>
                          <m:ctrlPr>
                            <a:rPr lang="zh-CN" altLang="en-US" sz="2400" i="1">
                              <a:latin typeface="Cambria Math" panose="02040503050406030204" pitchFamily="18" charset="0"/>
                            </a:rPr>
                          </m:ctrlPr>
                        </m:mPr>
                        <m:mr>
                          <m:e>
                            <m:r>
                              <m:rPr>
                                <m:nor/>
                              </m:rPr>
                              <a:rPr lang="zh-CN" altLang="en-US" sz="2400" i="1">
                                <a:latin typeface="Cambria Math" panose="02040503050406030204" pitchFamily="18" charset="0"/>
                              </a:rPr>
                              <m:t>  </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𝐵𝐸</m:t>
                                </m:r>
                              </m:sub>
                            </m:sSub>
                            <m:r>
                              <a:rPr lang="zh-CN" altLang="en-US" sz="2400">
                                <a:latin typeface="Cambria Math" panose="02040503050406030204" pitchFamily="18" charset="0"/>
                              </a:rPr>
                              <m:t>&gt;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d>
                                  <m:dPr>
                                    <m:begChr m:val=""/>
                                    <m:ctrlPr>
                                      <a:rPr lang="zh-CN" altLang="en-US" sz="2400" i="1">
                                        <a:latin typeface="Cambria Math" panose="02040503050406030204" pitchFamily="18" charset="0"/>
                                      </a:rPr>
                                    </m:ctrlPr>
                                  </m:dPr>
                                  <m:e>
                                    <m:r>
                                      <a:rPr lang="zh-CN" altLang="en-US" sz="2400" i="1">
                                        <a:latin typeface="Cambria Math" panose="02040503050406030204" pitchFamily="18" charset="0"/>
                                      </a:rPr>
                                      <m:t>𝐵𝐸</m:t>
                                    </m:r>
                                    <m:r>
                                      <a:rPr lang="zh-CN" altLang="en-US" sz="2400">
                                        <a:latin typeface="Cambria Math" panose="02040503050406030204" pitchFamily="18" charset="0"/>
                                      </a:rPr>
                                      <m:t>(</m:t>
                                    </m:r>
                                    <m:r>
                                      <a:rPr lang="zh-CN" altLang="en-US" sz="2400" i="1">
                                        <a:latin typeface="Cambria Math" panose="02040503050406030204" pitchFamily="18" charset="0"/>
                                      </a:rPr>
                                      <m:t>𝑜𝑛</m:t>
                                    </m:r>
                                  </m:e>
                                </m:d>
                              </m:sub>
                            </m:sSub>
                          </m:e>
                        </m:mr>
                        <m:m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𝐵𝐸</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d>
                                  <m:dPr>
                                    <m:begChr m:val=""/>
                                    <m:ctrlPr>
                                      <a:rPr lang="zh-CN" altLang="en-US" sz="2400" i="1">
                                        <a:latin typeface="Cambria Math" panose="02040503050406030204" pitchFamily="18" charset="0"/>
                                      </a:rPr>
                                    </m:ctrlPr>
                                  </m:dPr>
                                  <m:e>
                                    <m:r>
                                      <a:rPr lang="zh-CN" altLang="en-US" sz="2400" i="1">
                                        <a:latin typeface="Cambria Math" panose="02040503050406030204" pitchFamily="18" charset="0"/>
                                      </a:rPr>
                                      <m:t>𝐵𝐸</m:t>
                                    </m:r>
                                    <m:r>
                                      <a:rPr lang="zh-CN" altLang="en-US" sz="2400">
                                        <a:latin typeface="Cambria Math" panose="02040503050406030204" pitchFamily="18" charset="0"/>
                                      </a:rPr>
                                      <m:t>(</m:t>
                                    </m:r>
                                    <m:r>
                                      <a:rPr lang="zh-CN" altLang="en-US" sz="2400" i="1">
                                        <a:latin typeface="Cambria Math" panose="02040503050406030204" pitchFamily="18" charset="0"/>
                                      </a:rPr>
                                      <m:t>𝑜𝑛</m:t>
                                    </m:r>
                                  </m:e>
                                </m:d>
                              </m:sub>
                            </m:sSub>
                          </m:e>
                        </m:mr>
                      </m:m>
                    </m:oMath>
                  </m:oMathPara>
                </a14:m>
                <a:endParaRPr lang="en-US" altLang="zh-CN" sz="2400" dirty="0" smtClean="0">
                  <a:latin typeface="宋体" panose="02010600030101010101" pitchFamily="2" charset="-122"/>
                  <a:ea typeface="宋体" panose="02010600030101010101" pitchFamily="2" charset="-122"/>
                </a:endParaRPr>
              </a:p>
              <a:p>
                <a:pPr marL="0" indent="0">
                  <a:buNone/>
                </a:pPr>
                <a:r>
                  <a:rPr lang="zh-CN" altLang="en-US" sz="2400" dirty="0">
                    <a:latin typeface="宋体" panose="02010600030101010101" pitchFamily="2" charset="-122"/>
                    <a:ea typeface="宋体" panose="02010600030101010101" pitchFamily="2" charset="-122"/>
                  </a:rPr>
                  <a:t>其中，</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𝑔</m:t>
                        </m:r>
                      </m:e>
                      <m:sub>
                        <m:r>
                          <a:rPr lang="zh-CN" altLang="en-US" sz="2400" i="1">
                            <a:latin typeface="Cambria Math" panose="02040503050406030204" pitchFamily="18" charset="0"/>
                          </a:rPr>
                          <m:t>𝑐</m:t>
                        </m:r>
                      </m:sub>
                    </m:sSub>
                  </m:oMath>
                </a14:m>
                <a:r>
                  <a:rPr lang="zh-CN" altLang="en-US" sz="2400" dirty="0">
                    <a:latin typeface="宋体" panose="02010600030101010101" pitchFamily="2" charset="-122"/>
                    <a:ea typeface="宋体" panose="02010600030101010101" pitchFamily="2" charset="-122"/>
                  </a:rPr>
                  <a:t>为斜线的</a:t>
                </a:r>
                <a:r>
                  <a:rPr lang="zh-CN" altLang="en-US" sz="2400" dirty="0" smtClean="0">
                    <a:latin typeface="宋体" panose="02010600030101010101" pitchFamily="2" charset="-122"/>
                    <a:ea typeface="宋体" panose="02010600030101010101" pitchFamily="2" charset="-122"/>
                  </a:rPr>
                  <a:t>斜率</a:t>
                </a:r>
                <a:endParaRPr lang="en-US" altLang="zh-CN" sz="2400" dirty="0" smtClean="0">
                  <a:latin typeface="宋体" panose="02010600030101010101" pitchFamily="2" charset="-122"/>
                  <a:ea typeface="宋体" panose="02010600030101010101" pitchFamily="2" charset="-122"/>
                </a:endParaRPr>
              </a:p>
              <a:p>
                <a:pPr marL="0" indent="0">
                  <a:buNone/>
                </a:pPr>
                <a:r>
                  <a:rPr lang="zh-CN" altLang="en-US" sz="2400" dirty="0">
                    <a:latin typeface="宋体" panose="02010600030101010101" pitchFamily="2" charset="-122"/>
                    <a:ea typeface="宋体" panose="02010600030101010101" pitchFamily="2" charset="-122"/>
                  </a:rPr>
                  <a:t>在晶体管基极施加</a:t>
                </a:r>
                <a:r>
                  <a:rPr lang="zh-CN" altLang="en-US" sz="2400" dirty="0" smtClean="0">
                    <a:latin typeface="宋体" panose="02010600030101010101" pitchFamily="2" charset="-122"/>
                    <a:ea typeface="宋体" panose="02010600030101010101" pitchFamily="2" charset="-122"/>
                  </a:rPr>
                  <a:t>电压</a:t>
                </a:r>
                <a:endParaRPr lang="en-US" altLang="zh-CN" sz="2400" dirty="0" smtClean="0">
                  <a:latin typeface="宋体" panose="02010600030101010101" pitchFamily="2" charset="-122"/>
                  <a:ea typeface="宋体" panose="02010600030101010101" pitchFamily="2" charset="-122"/>
                </a:endParaRPr>
              </a:p>
              <a:p>
                <a:pPr marL="0" indent="0">
                  <a:buNone/>
                </a:pPr>
                <a14:m>
                  <m:oMathPara xmlns:m="http://schemas.openxmlformats.org/officeDocument/2006/math">
                    <m:oMathParaPr>
                      <m:jc m:val="centerGroup"/>
                    </m:oMathParaPr>
                    <m:oMath xmlns:m="http://schemas.openxmlformats.org/officeDocument/2006/math">
                      <m:d>
                        <m:dPr>
                          <m:begChr m:val=""/>
                          <m:ctrlPr>
                            <a:rPr lang="zh-CN" altLang="en-US" sz="2400" i="1">
                              <a:latin typeface="Cambria Math" panose="02040503050406030204" pitchFamily="18" charset="0"/>
                            </a:rPr>
                          </m:ctrlPr>
                        </m:dP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m:rPr>
                                  <m:sty m:val="p"/>
                                </m:rPr>
                                <a:rPr lang="zh-CN" altLang="en-US" sz="2400">
                                  <a:latin typeface="Cambria Math" panose="02040503050406030204" pitchFamily="18" charset="0"/>
                                </a:rPr>
                                <m:t>BE</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𝑉</m:t>
                              </m:r>
                            </m:e>
                            <m:sub>
                              <m:r>
                                <m:rPr>
                                  <m:sty m:val="p"/>
                                </m:rPr>
                                <a:rPr lang="zh-CN" altLang="en-US" sz="2400">
                                  <a:latin typeface="Cambria Math" panose="02040503050406030204" pitchFamily="18" charset="0"/>
                                </a:rPr>
                                <m:t>BB</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𝑖</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𝑉</m:t>
                              </m:r>
                            </m:e>
                            <m:sub>
                              <m:r>
                                <m:rPr>
                                  <m:sty m:val="p"/>
                                </m:rPr>
                                <a:rPr lang="zh-CN" altLang="en-US" sz="2400">
                                  <a:latin typeface="Cambria Math" panose="02040503050406030204" pitchFamily="18" charset="0"/>
                                </a:rPr>
                                <m:t>BB</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𝑖𝑚</m:t>
                              </m:r>
                            </m:sub>
                          </m:sSub>
                          <m:r>
                            <a:rPr lang="zh-CN" altLang="en-US" sz="2400" i="1">
                              <a:latin typeface="Cambria Math" panose="02040503050406030204" pitchFamily="18" charset="0"/>
                            </a:rPr>
                            <m:t>𝑐𝑜𝑠</m:t>
                          </m:r>
                          <m:r>
                            <a:rPr lang="zh-CN" altLang="en-US" sz="2400">
                              <a:latin typeface="Cambria Math" panose="02040503050406030204" pitchFamily="18" charset="0"/>
                            </a:rPr>
                            <m:t>(</m:t>
                          </m:r>
                          <m:r>
                            <a:rPr lang="zh-CN" altLang="en-US" sz="2400" i="1">
                              <a:latin typeface="Cambria Math" panose="02040503050406030204" pitchFamily="18" charset="0"/>
                            </a:rPr>
                            <m:t>𝜔</m:t>
                          </m:r>
                          <m:r>
                            <a:rPr lang="zh-CN" altLang="en-US" sz="2400" i="1">
                              <a:latin typeface="Cambria Math" panose="02040503050406030204" pitchFamily="18" charset="0"/>
                            </a:rPr>
                            <m:t>𝑡</m:t>
                          </m:r>
                        </m:e>
                      </m:d>
                      <m:r>
                        <a:rPr lang="zh-CN" altLang="en-US" sz="2400" i="1">
                          <a:latin typeface="Cambria Math" panose="02040503050406030204" pitchFamily="18" charset="0"/>
                        </a:rPr>
                        <m:t> </m:t>
                      </m:r>
                    </m:oMath>
                  </m:oMathPara>
                </a14:m>
                <a:endParaRPr lang="en-US" altLang="zh-CN" sz="2400" dirty="0" smtClean="0">
                  <a:latin typeface="宋体" panose="02010600030101010101" pitchFamily="2" charset="-122"/>
                  <a:ea typeface="宋体" panose="02010600030101010101" pitchFamily="2" charset="-122"/>
                </a:endParaRPr>
              </a:p>
              <a:p>
                <a:pPr marL="0" indent="0">
                  <a:buNone/>
                </a:pPr>
                <a:r>
                  <a:rPr lang="zh-CN" altLang="en-US" sz="2400" dirty="0" smtClean="0">
                    <a:latin typeface="宋体" panose="02010600030101010101" pitchFamily="2" charset="-122"/>
                    <a:ea typeface="宋体" panose="02010600030101010101" pitchFamily="2" charset="-122"/>
                  </a:rPr>
                  <a:t>其</a:t>
                </a:r>
                <a:r>
                  <a:rPr lang="zh-CN" altLang="en-US" sz="2400" dirty="0">
                    <a:latin typeface="宋体" panose="02010600030101010101" pitchFamily="2" charset="-122"/>
                    <a:ea typeface="宋体" panose="02010600030101010101" pitchFamily="2" charset="-122"/>
                  </a:rPr>
                  <a:t>波形如图</a:t>
                </a:r>
                <a:r>
                  <a:rPr lang="en-US" altLang="zh-CN" sz="2400" dirty="0">
                    <a:latin typeface="宋体" panose="02010600030101010101" pitchFamily="2" charset="-122"/>
                    <a:ea typeface="宋体" panose="02010600030101010101" pitchFamily="2" charset="-122"/>
                  </a:rPr>
                  <a:t>4.1.3</a:t>
                </a:r>
                <a:r>
                  <a:rPr lang="zh-CN" altLang="en-US" sz="2400" dirty="0">
                    <a:latin typeface="宋体" panose="02010600030101010101" pitchFamily="2" charset="-122"/>
                    <a:ea typeface="宋体" panose="02010600030101010101" pitchFamily="2" charset="-122"/>
                  </a:rPr>
                  <a:t>中②所示，则集电极电流</a:t>
                </a:r>
                <a14:m>
                  <m:oMath xmlns:m="http://schemas.openxmlformats.org/officeDocument/2006/math">
                    <m:sSub>
                      <m:sSubPr>
                        <m:ctrlPr>
                          <a:rPr lang="zh-CN" altLang="en-US" sz="2400" i="1">
                            <a:latin typeface="Cambria Math" panose="02040503050406030204" pitchFamily="18" charset="0"/>
                          </a:rPr>
                        </m:ctrlPr>
                      </m:sSubPr>
                      <m:e>
                        <m:r>
                          <a:rPr lang="en-US" altLang="zh-CN" sz="2400" i="1">
                            <a:latin typeface="Cambria Math" panose="02040503050406030204" pitchFamily="18" charset="0"/>
                          </a:rPr>
                          <m:t>𝑖</m:t>
                        </m:r>
                      </m:e>
                      <m:sub>
                        <m:r>
                          <a:rPr lang="en-US" altLang="zh-CN" sz="2400" i="1">
                            <a:latin typeface="Cambria Math" panose="02040503050406030204" pitchFamily="18" charset="0"/>
                          </a:rPr>
                          <m:t>𝐶</m:t>
                        </m:r>
                      </m:sub>
                    </m:sSub>
                  </m:oMath>
                </a14:m>
                <a:r>
                  <a:rPr lang="zh-CN" altLang="en-US" sz="2400" dirty="0">
                    <a:latin typeface="宋体" panose="02010600030101010101" pitchFamily="2" charset="-122"/>
                    <a:ea typeface="宋体" panose="02010600030101010101" pitchFamily="2" charset="-122"/>
                  </a:rPr>
                  <a:t>的波形如图</a:t>
                </a:r>
                <a:r>
                  <a:rPr lang="en-US" altLang="zh-CN" sz="2400" dirty="0">
                    <a:latin typeface="宋体" panose="02010600030101010101" pitchFamily="2" charset="-122"/>
                    <a:ea typeface="宋体" panose="02010600030101010101" pitchFamily="2" charset="-122"/>
                  </a:rPr>
                  <a:t>4.1.3</a:t>
                </a:r>
                <a:r>
                  <a:rPr lang="zh-CN" altLang="en-US" sz="2400" dirty="0">
                    <a:latin typeface="宋体" panose="02010600030101010101" pitchFamily="2" charset="-122"/>
                    <a:ea typeface="宋体" panose="02010600030101010101" pitchFamily="2" charset="-122"/>
                  </a:rPr>
                  <a:t>中③所示。</a:t>
                </a:r>
                <a14:m>
                  <m:oMath xmlns:m="http://schemas.openxmlformats.org/officeDocument/2006/math">
                    <m:r>
                      <a:rPr lang="zh-CN" altLang="en-US" sz="2400" i="1">
                        <a:latin typeface="Cambria Math" panose="02040503050406030204" pitchFamily="18" charset="0"/>
                      </a:rPr>
                      <m:t>𝜃</m:t>
                    </m:r>
                  </m:oMath>
                </a14:m>
                <a:r>
                  <a:rPr lang="zh-CN" altLang="en-US" sz="2400" dirty="0">
                    <a:latin typeface="宋体" panose="02010600030101010101" pitchFamily="2" charset="-122"/>
                    <a:ea typeface="宋体" panose="02010600030101010101" pitchFamily="2" charset="-122"/>
                  </a:rPr>
                  <a:t>为导通角。</a:t>
                </a:r>
              </a:p>
            </p:txBody>
          </p:sp>
        </mc:Choice>
        <mc:Fallback xmlns="">
          <p:sp>
            <p:nvSpPr>
              <p:cNvPr id="6" name="内容占位符 2"/>
              <p:cNvSpPr>
                <a:spLocks noGrp="1" noRot="1" noChangeAspect="1" noMove="1" noResize="1" noEditPoints="1" noAdjustHandles="1" noChangeArrowheads="1" noChangeShapeType="1" noTextEdit="1"/>
              </p:cNvSpPr>
              <p:nvPr>
                <p:ph idx="1"/>
              </p:nvPr>
            </p:nvSpPr>
            <p:spPr>
              <a:xfrm>
                <a:off x="5196633" y="1537506"/>
                <a:ext cx="5724651" cy="3989197"/>
              </a:xfrm>
              <a:blipFill rotWithShape="0">
                <a:blip r:embed="rId3"/>
                <a:stretch>
                  <a:fillRect l="-1596" t="-1221" r="-5319"/>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53329956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内容占位符 2"/>
              <p:cNvSpPr>
                <a:spLocks noGrp="1"/>
              </p:cNvSpPr>
              <p:nvPr>
                <p:ph idx="1"/>
              </p:nvPr>
            </p:nvSpPr>
            <p:spPr>
              <a:xfrm>
                <a:off x="637511" y="842047"/>
                <a:ext cx="9214827" cy="5404207"/>
              </a:xfrm>
            </p:spPr>
            <p:txBody>
              <a:bodyPr>
                <a:normAutofit/>
              </a:bodyPr>
              <a:lstStyle/>
              <a:p>
                <a:pPr marL="0" indent="0">
                  <a:buNone/>
                </a:pPr>
                <a:r>
                  <a:rPr lang="zh-CN" altLang="en-US" sz="2400" dirty="0">
                    <a:latin typeface="宋体" panose="02010600030101010101" pitchFamily="2" charset="-122"/>
                    <a:ea typeface="宋体" panose="02010600030101010101" pitchFamily="2" charset="-122"/>
                  </a:rPr>
                  <a:t>在放大区，将</a:t>
                </a:r>
                <a14:m>
                  <m:oMath xmlns:m="http://schemas.openxmlformats.org/officeDocument/2006/math">
                    <m:d>
                      <m:dPr>
                        <m:begChr m:val=""/>
                        <m:ctrlPr>
                          <a:rPr lang="zh-CN" altLang="en-US" sz="2400" i="1">
                            <a:latin typeface="Cambria Math" panose="02040503050406030204" pitchFamily="18" charset="0"/>
                          </a:rPr>
                        </m:ctrlPr>
                      </m:dP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m:rPr>
                                <m:sty m:val="p"/>
                              </m:rPr>
                              <a:rPr lang="zh-CN" altLang="en-US" sz="2400">
                                <a:latin typeface="Cambria Math" panose="02040503050406030204" pitchFamily="18" charset="0"/>
                              </a:rPr>
                              <m:t>BE</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𝑉</m:t>
                            </m:r>
                          </m:e>
                          <m:sub>
                            <m:r>
                              <m:rPr>
                                <m:sty m:val="p"/>
                              </m:rPr>
                              <a:rPr lang="zh-CN" altLang="en-US" sz="2400">
                                <a:latin typeface="Cambria Math" panose="02040503050406030204" pitchFamily="18" charset="0"/>
                              </a:rPr>
                              <m:t>BB</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𝑖</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𝑉</m:t>
                            </m:r>
                          </m:e>
                          <m:sub>
                            <m:r>
                              <m:rPr>
                                <m:sty m:val="p"/>
                              </m:rPr>
                              <a:rPr lang="zh-CN" altLang="en-US" sz="2400">
                                <a:latin typeface="Cambria Math" panose="02040503050406030204" pitchFamily="18" charset="0"/>
                              </a:rPr>
                              <m:t>BB</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𝑖𝑚</m:t>
                            </m:r>
                          </m:sub>
                        </m:sSub>
                        <m:r>
                          <a:rPr lang="zh-CN" altLang="en-US" sz="2400" i="1">
                            <a:latin typeface="Cambria Math" panose="02040503050406030204" pitchFamily="18" charset="0"/>
                          </a:rPr>
                          <m:t>𝑐𝑜𝑠</m:t>
                        </m:r>
                        <m:r>
                          <a:rPr lang="zh-CN" altLang="en-US" sz="2400">
                            <a:latin typeface="Cambria Math" panose="02040503050406030204" pitchFamily="18" charset="0"/>
                          </a:rPr>
                          <m:t>(</m:t>
                        </m:r>
                        <m:r>
                          <a:rPr lang="zh-CN" altLang="en-US" sz="2400" i="1">
                            <a:latin typeface="Cambria Math" panose="02040503050406030204" pitchFamily="18" charset="0"/>
                          </a:rPr>
                          <m:t>𝜔</m:t>
                        </m:r>
                        <m:r>
                          <a:rPr lang="zh-CN" altLang="en-US" sz="2400" i="1">
                            <a:latin typeface="Cambria Math" panose="02040503050406030204" pitchFamily="18" charset="0"/>
                          </a:rPr>
                          <m:t>𝑡</m:t>
                        </m:r>
                      </m:e>
                    </m:d>
                    <m:r>
                      <a:rPr lang="zh-CN" altLang="en-US" sz="2400" i="1">
                        <a:latin typeface="Cambria Math" panose="02040503050406030204" pitchFamily="18" charset="0"/>
                      </a:rPr>
                      <m:t> </m:t>
                    </m:r>
                  </m:oMath>
                </a14:m>
                <a:r>
                  <a:rPr lang="zh-CN" altLang="en-US" sz="2400" dirty="0" smtClean="0">
                    <a:latin typeface="宋体" panose="02010600030101010101" pitchFamily="2" charset="-122"/>
                    <a:ea typeface="宋体" panose="02010600030101010101" pitchFamily="2" charset="-122"/>
                  </a:rPr>
                  <a:t>代入</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𝑖</m:t>
                        </m:r>
                      </m:e>
                      <m:sub>
                        <m:r>
                          <a:rPr lang="zh-CN" altLang="en-US" sz="2400" i="1">
                            <a:latin typeface="Cambria Math" panose="02040503050406030204" pitchFamily="18" charset="0"/>
                          </a:rPr>
                          <m:t>𝐶</m:t>
                        </m:r>
                      </m:sub>
                    </m:sSub>
                  </m:oMath>
                </a14:m>
                <a:r>
                  <a:rPr lang="zh-CN" altLang="en-US" sz="2400" dirty="0">
                    <a:latin typeface="宋体" panose="02010600030101010101" pitchFamily="2" charset="-122"/>
                    <a:ea typeface="宋体" panose="02010600030101010101" pitchFamily="2" charset="-122"/>
                  </a:rPr>
                  <a:t>，</a:t>
                </a:r>
                <a:r>
                  <a:rPr lang="zh-CN" altLang="en-US" sz="2400" dirty="0" smtClean="0">
                    <a:latin typeface="宋体" panose="02010600030101010101" pitchFamily="2" charset="-122"/>
                    <a:ea typeface="宋体" panose="02010600030101010101" pitchFamily="2" charset="-122"/>
                  </a:rPr>
                  <a:t>可得</a:t>
                </a:r>
                <a:endParaRPr lang="en-US" altLang="zh-CN" sz="2400" dirty="0" smtClean="0">
                  <a:latin typeface="宋体" panose="02010600030101010101" pitchFamily="2" charset="-122"/>
                  <a:ea typeface="宋体" panose="02010600030101010101" pitchFamily="2" charset="-122"/>
                </a:endParaRPr>
              </a:p>
              <a:p>
                <a:pPr marL="0" indent="0">
                  <a:buNone/>
                </a:pPr>
                <a14:m>
                  <m:oMathPara xmlns:m="http://schemas.openxmlformats.org/officeDocument/2006/math">
                    <m:oMathParaPr>
                      <m:jc m:val="centerGroup"/>
                    </m:oMathParaPr>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𝑖</m:t>
                          </m:r>
                        </m:e>
                        <m:sub>
                          <m:r>
                            <a:rPr lang="zh-CN" altLang="en-US" sz="2400" i="1">
                              <a:latin typeface="Cambria Math" panose="02040503050406030204" pitchFamily="18" charset="0"/>
                            </a:rPr>
                            <m:t>𝐶</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𝑔</m:t>
                          </m:r>
                        </m:e>
                        <m:sub>
                          <m:r>
                            <a:rPr lang="zh-CN" altLang="en-US" sz="2400" i="1">
                              <a:latin typeface="Cambria Math" panose="02040503050406030204" pitchFamily="18" charset="0"/>
                            </a:rPr>
                            <m:t>𝑐</m:t>
                          </m:r>
                        </m:sub>
                      </m:sSub>
                      <m:d>
                        <m:dPr>
                          <m:begChr m:val="["/>
                          <m:endChr m:val="]"/>
                          <m:ctrlPr>
                            <a:rPr lang="zh-CN" altLang="en-US" sz="2400" i="1">
                              <a:latin typeface="Cambria Math" panose="02040503050406030204" pitchFamily="18" charset="0"/>
                            </a:rPr>
                          </m:ctrlPr>
                        </m:dP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𝑉</m:t>
                              </m:r>
                            </m:e>
                            <m:sub>
                              <m:r>
                                <a:rPr lang="zh-CN" altLang="en-US" sz="2400" i="1">
                                  <a:latin typeface="Cambria Math" panose="02040503050406030204" pitchFamily="18" charset="0"/>
                                </a:rPr>
                                <m:t>𝐵𝐵</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𝑖𝑚</m:t>
                              </m:r>
                            </m:sub>
                          </m:sSub>
                          <m:r>
                            <a:rPr lang="zh-CN" altLang="en-US" sz="2400" i="1">
                              <a:latin typeface="Cambria Math" panose="02040503050406030204" pitchFamily="18" charset="0"/>
                            </a:rPr>
                            <m:t>𝑐𝑜𝑠</m:t>
                          </m:r>
                          <m:r>
                            <a:rPr lang="zh-CN" altLang="en-US" sz="2400">
                              <a:latin typeface="Cambria Math" panose="02040503050406030204" pitchFamily="18" charset="0"/>
                            </a:rPr>
                            <m:t>(</m:t>
                          </m:r>
                          <m:r>
                            <a:rPr lang="zh-CN" altLang="en-US" sz="2400" i="1">
                              <a:latin typeface="Cambria Math" panose="02040503050406030204" pitchFamily="18" charset="0"/>
                            </a:rPr>
                            <m:t>𝜔</m:t>
                          </m:r>
                          <m:r>
                            <a:rPr lang="zh-CN" altLang="en-US" sz="2400" i="1">
                              <a:latin typeface="Cambria Math" panose="02040503050406030204" pitchFamily="18" charset="0"/>
                            </a:rPr>
                            <m:t>𝑡</m:t>
                          </m:r>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d>
                                <m:dPr>
                                  <m:begChr m:val=""/>
                                  <m:ctrlPr>
                                    <a:rPr lang="zh-CN" altLang="en-US" sz="2400" i="1">
                                      <a:latin typeface="Cambria Math" panose="02040503050406030204" pitchFamily="18" charset="0"/>
                                    </a:rPr>
                                  </m:ctrlPr>
                                </m:dPr>
                                <m:e>
                                  <m:r>
                                    <a:rPr lang="zh-CN" altLang="en-US" sz="2400" i="1">
                                      <a:latin typeface="Cambria Math" panose="02040503050406030204" pitchFamily="18" charset="0"/>
                                    </a:rPr>
                                    <m:t>𝐵𝐸</m:t>
                                  </m:r>
                                  <m:r>
                                    <a:rPr lang="zh-CN" altLang="en-US" sz="2400">
                                      <a:latin typeface="Cambria Math" panose="02040503050406030204" pitchFamily="18" charset="0"/>
                                    </a:rPr>
                                    <m:t>(</m:t>
                                  </m:r>
                                  <m:r>
                                    <a:rPr lang="zh-CN" altLang="en-US" sz="2400" i="1">
                                      <a:latin typeface="Cambria Math" panose="02040503050406030204" pitchFamily="18" charset="0"/>
                                    </a:rPr>
                                    <m:t>𝑜𝑛</m:t>
                                  </m:r>
                                </m:e>
                              </m:d>
                            </m:sub>
                          </m:sSub>
                        </m:e>
                      </m:d>
                    </m:oMath>
                  </m:oMathPara>
                </a14:m>
                <a:endParaRPr lang="en-US" altLang="zh-CN" sz="2400" dirty="0" smtClean="0"/>
              </a:p>
              <a:p>
                <a:pPr marL="0" indent="0">
                  <a:buNone/>
                </a:pPr>
                <a:r>
                  <a:rPr lang="zh-CN" altLang="en-US" sz="2400" dirty="0">
                    <a:latin typeface="宋体" panose="02010600030101010101" pitchFamily="2" charset="-122"/>
                    <a:ea typeface="宋体" panose="02010600030101010101" pitchFamily="2" charset="-122"/>
                  </a:rPr>
                  <a:t>当</a:t>
                </a:r>
                <a14:m>
                  <m:oMath xmlns:m="http://schemas.openxmlformats.org/officeDocument/2006/math">
                    <m:r>
                      <a:rPr lang="zh-CN" altLang="en-US" sz="2400">
                        <a:latin typeface="Cambria Math" panose="02040503050406030204" pitchFamily="18" charset="0"/>
                        <a:ea typeface="宋体" panose="02010600030101010101" pitchFamily="2" charset="-122"/>
                      </a:rPr>
                      <m:t>𝜔</m:t>
                    </m:r>
                    <m:r>
                      <a:rPr lang="zh-CN" altLang="en-US" sz="2400">
                        <a:latin typeface="Cambria Math" panose="02040503050406030204" pitchFamily="18" charset="0"/>
                        <a:ea typeface="宋体" panose="02010600030101010101" pitchFamily="2" charset="-122"/>
                      </a:rPr>
                      <m:t>𝑡</m:t>
                    </m:r>
                    <m:r>
                      <a:rPr lang="zh-CN" altLang="en-US" sz="2400">
                        <a:latin typeface="Cambria Math" panose="02040503050406030204" pitchFamily="18" charset="0"/>
                        <a:ea typeface="宋体" panose="02010600030101010101" pitchFamily="2" charset="-122"/>
                      </a:rPr>
                      <m:t>=</m:t>
                    </m:r>
                    <m:r>
                      <a:rPr lang="zh-CN" altLang="en-US" sz="2400">
                        <a:latin typeface="Cambria Math" panose="02040503050406030204" pitchFamily="18" charset="0"/>
                        <a:ea typeface="宋体" panose="02010600030101010101" pitchFamily="2" charset="-122"/>
                      </a:rPr>
                      <m:t>𝜃</m:t>
                    </m:r>
                    <m:r>
                      <a:rPr lang="zh-CN" altLang="en-US" sz="2400">
                        <a:latin typeface="Cambria Math" panose="02040503050406030204" pitchFamily="18" charset="0"/>
                        <a:ea typeface="宋体" panose="02010600030101010101" pitchFamily="2" charset="-122"/>
                      </a:rPr>
                      <m:t>时</m:t>
                    </m:r>
                  </m:oMath>
                </a14:m>
                <a:r>
                  <a:rPr lang="zh-CN" altLang="en-US" sz="2400" dirty="0" smtClean="0">
                    <a:latin typeface="宋体" panose="02010600030101010101" pitchFamily="2" charset="-122"/>
                    <a:ea typeface="宋体" panose="02010600030101010101" pitchFamily="2" charset="-122"/>
                  </a:rPr>
                  <a:t>，</a:t>
                </a:r>
                <a:r>
                  <a:rPr lang="zh-CN" altLang="en-US" sz="2400" dirty="0" smtClean="0"/>
                  <a:t> </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𝑖</m:t>
                        </m:r>
                      </m:e>
                      <m:sub>
                        <m:r>
                          <a:rPr lang="zh-CN" altLang="en-US" sz="2400" i="1">
                            <a:latin typeface="Cambria Math" panose="02040503050406030204" pitchFamily="18" charset="0"/>
                          </a:rPr>
                          <m:t>𝐶</m:t>
                        </m:r>
                      </m:sub>
                    </m:sSub>
                    <m:r>
                      <a:rPr lang="zh-CN" altLang="en-US" sz="2400">
                        <a:latin typeface="Cambria Math" panose="02040503050406030204" pitchFamily="18" charset="0"/>
                      </a:rPr>
                      <m:t>=</m:t>
                    </m:r>
                    <m:r>
                      <m:rPr>
                        <m:nor/>
                      </m:rPr>
                      <a:rPr lang="zh-CN" altLang="en-US" sz="2400" i="1">
                        <a:latin typeface="Cambria Math" panose="02040503050406030204" pitchFamily="18" charset="0"/>
                      </a:rPr>
                      <m:t>0</m:t>
                    </m:r>
                  </m:oMath>
                </a14:m>
                <a:r>
                  <a:rPr lang="zh-CN" altLang="en-US" sz="2400" dirty="0">
                    <a:latin typeface="宋体" panose="02010600030101010101" pitchFamily="2" charset="-122"/>
                    <a:ea typeface="宋体" panose="02010600030101010101" pitchFamily="2" charset="-122"/>
                  </a:rPr>
                  <a:t>，代入上式可得</a:t>
                </a:r>
              </a:p>
              <a:p>
                <a:pPr marL="0" indent="0">
                  <a:buNone/>
                </a:pPr>
                <a14:m>
                  <m:oMathPara xmlns:m="http://schemas.openxmlformats.org/officeDocument/2006/math">
                    <m:oMathParaPr>
                      <m:jc m:val="centerGroup"/>
                    </m:oMathParaPr>
                    <m:oMath xmlns:m="http://schemas.openxmlformats.org/officeDocument/2006/math">
                      <m:r>
                        <a:rPr lang="zh-CN" altLang="en-US" sz="2400" i="1">
                          <a:latin typeface="Cambria Math" panose="02040503050406030204" pitchFamily="18" charset="0"/>
                        </a:rPr>
                        <m:t>𝜃</m:t>
                      </m:r>
                      <m:r>
                        <a:rPr lang="zh-CN" altLang="en-US" sz="2400">
                          <a:latin typeface="Cambria Math" panose="02040503050406030204" pitchFamily="18" charset="0"/>
                        </a:rPr>
                        <m:t>=</m:t>
                      </m:r>
                      <m:r>
                        <m:rPr>
                          <m:sty m:val="p"/>
                        </m:rPr>
                        <a:rPr lang="zh-CN" altLang="en-US" sz="2400">
                          <a:latin typeface="Cambria Math" panose="02040503050406030204" pitchFamily="18" charset="0"/>
                        </a:rPr>
                        <m:t>arccos</m:t>
                      </m:r>
                      <m:f>
                        <m:fPr>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d>
                                <m:dPr>
                                  <m:begChr m:val=""/>
                                  <m:ctrlPr>
                                    <a:rPr lang="zh-CN" altLang="en-US" sz="2400" i="1">
                                      <a:latin typeface="Cambria Math" panose="02040503050406030204" pitchFamily="18" charset="0"/>
                                    </a:rPr>
                                  </m:ctrlPr>
                                </m:dPr>
                                <m:e>
                                  <m:r>
                                    <a:rPr lang="zh-CN" altLang="en-US" sz="2400" i="1">
                                      <a:latin typeface="Cambria Math" panose="02040503050406030204" pitchFamily="18" charset="0"/>
                                    </a:rPr>
                                    <m:t>𝐵𝐸</m:t>
                                  </m:r>
                                  <m:r>
                                    <a:rPr lang="zh-CN" altLang="en-US" sz="2400">
                                      <a:latin typeface="Cambria Math" panose="02040503050406030204" pitchFamily="18" charset="0"/>
                                    </a:rPr>
                                    <m:t>(</m:t>
                                  </m:r>
                                  <m:r>
                                    <a:rPr lang="zh-CN" altLang="en-US" sz="2400" i="1">
                                      <a:latin typeface="Cambria Math" panose="02040503050406030204" pitchFamily="18" charset="0"/>
                                    </a:rPr>
                                    <m:t>𝑜𝑛</m:t>
                                  </m:r>
                                </m:e>
                              </m:d>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𝑉</m:t>
                              </m:r>
                            </m:e>
                            <m:sub>
                              <m:r>
                                <a:rPr lang="zh-CN" altLang="en-US" sz="2400" i="1">
                                  <a:latin typeface="Cambria Math" panose="02040503050406030204" pitchFamily="18" charset="0"/>
                                </a:rPr>
                                <m:t>𝐵𝐵</m:t>
                              </m:r>
                            </m:sub>
                          </m:sSub>
                        </m:num>
                        <m:den>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𝑖𝑚</m:t>
                              </m:r>
                            </m:sub>
                          </m:sSub>
                        </m:den>
                      </m:f>
                    </m:oMath>
                  </m:oMathPara>
                </a14:m>
                <a:endParaRPr lang="en-US" altLang="zh-CN" sz="2400" dirty="0" smtClean="0">
                  <a:latin typeface="宋体" panose="02010600030101010101" pitchFamily="2" charset="-122"/>
                  <a:ea typeface="宋体" panose="02010600030101010101" pitchFamily="2" charset="-122"/>
                </a:endParaRPr>
              </a:p>
              <a:p>
                <a:pPr marL="0" indent="0">
                  <a:buNone/>
                </a:pPr>
                <a:r>
                  <a:rPr lang="zh-CN" altLang="en-US" sz="2400" dirty="0">
                    <a:latin typeface="宋体" panose="02010600030101010101" pitchFamily="2" charset="-122"/>
                    <a:ea typeface="宋体" panose="02010600030101010101" pitchFamily="2" charset="-122"/>
                  </a:rPr>
                  <a:t>利用丙类工作状态的导通角可求得集电极电流</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𝑖</m:t>
                        </m:r>
                      </m:e>
                      <m:sub>
                        <m:r>
                          <a:rPr lang="zh-CN" altLang="en-US" sz="2400" i="1">
                            <a:latin typeface="Cambria Math" panose="02040503050406030204" pitchFamily="18" charset="0"/>
                          </a:rPr>
                          <m:t>𝐶</m:t>
                        </m:r>
                      </m:sub>
                    </m:sSub>
                  </m:oMath>
                </a14:m>
                <a:r>
                  <a:rPr lang="zh-CN" altLang="en-US" sz="2400" dirty="0">
                    <a:latin typeface="宋体" panose="02010600030101010101" pitchFamily="2" charset="-122"/>
                    <a:ea typeface="宋体" panose="02010600030101010101" pitchFamily="2" charset="-122"/>
                  </a:rPr>
                  <a:t>的</a:t>
                </a:r>
                <a:r>
                  <a:rPr lang="zh-CN" altLang="en-US" sz="2400" dirty="0" smtClean="0">
                    <a:latin typeface="宋体" panose="02010600030101010101" pitchFamily="2" charset="-122"/>
                    <a:ea typeface="宋体" panose="02010600030101010101" pitchFamily="2" charset="-122"/>
                  </a:rPr>
                  <a:t>表达式</a:t>
                </a:r>
                <a:endParaRPr lang="en-US" altLang="zh-CN" sz="2400" dirty="0" smtClean="0">
                  <a:latin typeface="宋体" panose="02010600030101010101" pitchFamily="2" charset="-122"/>
                  <a:ea typeface="宋体" panose="02010600030101010101" pitchFamily="2" charset="-122"/>
                </a:endParaRPr>
              </a:p>
              <a:p>
                <a:pPr marL="0" indent="0">
                  <a:buNone/>
                </a:pPr>
                <a14:m>
                  <m:oMathPara xmlns:m="http://schemas.openxmlformats.org/officeDocument/2006/math">
                    <m:oMathParaPr>
                      <m:jc m:val="centerGroup"/>
                    </m:oMathParaPr>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𝑖</m:t>
                          </m:r>
                        </m:e>
                        <m:sub>
                          <m:r>
                            <a:rPr lang="zh-CN" altLang="en-US" sz="2400" i="1">
                              <a:latin typeface="Cambria Math" panose="02040503050406030204" pitchFamily="18" charset="0"/>
                            </a:rPr>
                            <m:t>𝐶</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𝑔</m:t>
                          </m:r>
                        </m:e>
                        <m:sub>
                          <m:r>
                            <a:rPr lang="zh-CN" altLang="en-US" sz="2400" i="1">
                              <a:latin typeface="Cambria Math" panose="02040503050406030204" pitchFamily="18" charset="0"/>
                            </a:rPr>
                            <m:t>𝑐</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𝑖𝑚</m:t>
                          </m:r>
                        </m:sub>
                      </m:sSub>
                      <m:d>
                        <m:dPr>
                          <m:ctrlPr>
                            <a:rPr lang="zh-CN" altLang="en-US" sz="2400" i="1">
                              <a:latin typeface="Cambria Math" panose="02040503050406030204" pitchFamily="18" charset="0"/>
                            </a:rPr>
                          </m:ctrlPr>
                        </m:dPr>
                        <m:e>
                          <m:r>
                            <m:rPr>
                              <m:sty m:val="p"/>
                            </m:rPr>
                            <a:rPr lang="zh-CN" altLang="en-US" sz="2400">
                              <a:latin typeface="Cambria Math" panose="02040503050406030204" pitchFamily="18" charset="0"/>
                            </a:rPr>
                            <m:t>cos</m:t>
                          </m:r>
                          <m:r>
                            <a:rPr lang="zh-CN" altLang="en-US" sz="2400" i="1">
                              <a:latin typeface="Cambria Math" panose="02040503050406030204" pitchFamily="18" charset="0"/>
                            </a:rPr>
                            <m:t>𝜔</m:t>
                          </m:r>
                          <m:r>
                            <a:rPr lang="zh-CN" altLang="en-US" sz="2400" i="1">
                              <a:latin typeface="Cambria Math" panose="02040503050406030204" pitchFamily="18" charset="0"/>
                            </a:rPr>
                            <m:t>𝑡</m:t>
                          </m:r>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d>
                                    <m:dPr>
                                      <m:begChr m:val=""/>
                                      <m:ctrlPr>
                                        <a:rPr lang="zh-CN" altLang="en-US" sz="2400" i="1">
                                          <a:latin typeface="Cambria Math" panose="02040503050406030204" pitchFamily="18" charset="0"/>
                                        </a:rPr>
                                      </m:ctrlPr>
                                    </m:dPr>
                                    <m:e>
                                      <m:r>
                                        <a:rPr lang="zh-CN" altLang="en-US" sz="2400" i="1">
                                          <a:latin typeface="Cambria Math" panose="02040503050406030204" pitchFamily="18" charset="0"/>
                                        </a:rPr>
                                        <m:t>𝐵𝐸</m:t>
                                      </m:r>
                                      <m:r>
                                        <a:rPr lang="zh-CN" altLang="en-US" sz="2400">
                                          <a:latin typeface="Cambria Math" panose="02040503050406030204" pitchFamily="18" charset="0"/>
                                        </a:rPr>
                                        <m:t>(</m:t>
                                      </m:r>
                                      <m:r>
                                        <a:rPr lang="zh-CN" altLang="en-US" sz="2400" i="1">
                                          <a:latin typeface="Cambria Math" panose="02040503050406030204" pitchFamily="18" charset="0"/>
                                        </a:rPr>
                                        <m:t>𝑜𝑛</m:t>
                                      </m:r>
                                    </m:e>
                                  </m:d>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𝑉</m:t>
                                  </m:r>
                                </m:e>
                                <m:sub>
                                  <m:r>
                                    <a:rPr lang="zh-CN" altLang="en-US" sz="2400" i="1">
                                      <a:latin typeface="Cambria Math" panose="02040503050406030204" pitchFamily="18" charset="0"/>
                                    </a:rPr>
                                    <m:t>𝐵𝐵</m:t>
                                  </m:r>
                                </m:sub>
                              </m:sSub>
                            </m:num>
                            <m:den>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𝑖𝑚</m:t>
                                  </m:r>
                                </m:sub>
                              </m:sSub>
                            </m:den>
                          </m:f>
                        </m:e>
                      </m:d>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𝑖</m:t>
                          </m:r>
                        </m:e>
                        <m:sub>
                          <m:r>
                            <a:rPr lang="zh-CN" altLang="en-US" sz="2400" i="1">
                              <a:latin typeface="Cambria Math" panose="02040503050406030204" pitchFamily="18" charset="0"/>
                            </a:rPr>
                            <m:t>𝐶</m:t>
                          </m:r>
                          <m:r>
                            <m:rPr>
                              <m:sty m:val="p"/>
                            </m:rPr>
                            <a:rPr lang="zh-CN" altLang="en-US" sz="2400">
                              <a:latin typeface="Cambria Math" panose="02040503050406030204" pitchFamily="18" charset="0"/>
                            </a:rPr>
                            <m:t>max</m:t>
                          </m:r>
                        </m:sub>
                      </m:sSub>
                      <m:f>
                        <m:fPr>
                          <m:ctrlPr>
                            <a:rPr lang="zh-CN" altLang="en-US" sz="2400" i="1">
                              <a:latin typeface="Cambria Math" panose="02040503050406030204" pitchFamily="18" charset="0"/>
                            </a:rPr>
                          </m:ctrlPr>
                        </m:fPr>
                        <m:num>
                          <m:r>
                            <m:rPr>
                              <m:sty m:val="p"/>
                            </m:rPr>
                            <a:rPr lang="zh-CN" altLang="en-US" sz="2400">
                              <a:latin typeface="Cambria Math" panose="02040503050406030204" pitchFamily="18" charset="0"/>
                            </a:rPr>
                            <m:t>cos</m:t>
                          </m:r>
                          <m:r>
                            <a:rPr lang="zh-CN" altLang="en-US" sz="2400">
                              <a:latin typeface="Cambria Math" panose="02040503050406030204" pitchFamily="18" charset="0"/>
                            </a:rPr>
                            <m:t>(</m:t>
                          </m:r>
                          <m:r>
                            <a:rPr lang="zh-CN" altLang="en-US" sz="2400" i="1">
                              <a:latin typeface="Cambria Math" panose="02040503050406030204" pitchFamily="18" charset="0"/>
                            </a:rPr>
                            <m:t>𝜔</m:t>
                          </m:r>
                          <m:r>
                            <a:rPr lang="zh-CN" altLang="en-US" sz="2400" i="1">
                              <a:latin typeface="Cambria Math" panose="02040503050406030204" pitchFamily="18" charset="0"/>
                            </a:rPr>
                            <m:t>𝑡</m:t>
                          </m:r>
                          <m:r>
                            <a:rPr lang="zh-CN" altLang="en-US" sz="2400">
                              <a:latin typeface="Cambria Math" panose="02040503050406030204" pitchFamily="18" charset="0"/>
                            </a:rPr>
                            <m:t>)−</m:t>
                          </m:r>
                          <m:r>
                            <m:rPr>
                              <m:sty m:val="p"/>
                            </m:rPr>
                            <a:rPr lang="zh-CN" altLang="en-US" sz="2400">
                              <a:latin typeface="Cambria Math" panose="02040503050406030204" pitchFamily="18" charset="0"/>
                            </a:rPr>
                            <m:t>cos</m:t>
                          </m:r>
                          <m:r>
                            <a:rPr lang="zh-CN" altLang="en-US" sz="2400" i="1">
                              <a:latin typeface="Cambria Math" panose="02040503050406030204" pitchFamily="18" charset="0"/>
                            </a:rPr>
                            <m:t>𝜃</m:t>
                          </m:r>
                        </m:num>
                        <m:den>
                          <m:r>
                            <a:rPr lang="zh-CN" altLang="en-US" sz="2400">
                              <a:latin typeface="Cambria Math" panose="02040503050406030204" pitchFamily="18" charset="0"/>
                            </a:rPr>
                            <m:t>1−</m:t>
                          </m:r>
                          <m:r>
                            <m:rPr>
                              <m:sty m:val="p"/>
                            </m:rPr>
                            <a:rPr lang="zh-CN" altLang="en-US" sz="2400">
                              <a:latin typeface="Cambria Math" panose="02040503050406030204" pitchFamily="18" charset="0"/>
                            </a:rPr>
                            <m:t>cos</m:t>
                          </m:r>
                          <m:r>
                            <a:rPr lang="zh-CN" altLang="en-US" sz="2400" i="1">
                              <a:latin typeface="Cambria Math" panose="02040503050406030204" pitchFamily="18" charset="0"/>
                            </a:rPr>
                            <m:t>𝜃</m:t>
                          </m:r>
                        </m:den>
                      </m:f>
                    </m:oMath>
                  </m:oMathPara>
                </a14:m>
                <a:endParaRPr lang="en-US" altLang="zh-CN" sz="2400" dirty="0" smtClean="0">
                  <a:latin typeface="宋体" panose="02010600030101010101" pitchFamily="2" charset="-122"/>
                  <a:ea typeface="宋体" panose="02010600030101010101" pitchFamily="2" charset="-122"/>
                </a:endParaRPr>
              </a:p>
              <a:p>
                <a:pPr marL="0" indent="0">
                  <a:buNone/>
                </a:pPr>
                <a:r>
                  <a:rPr lang="zh-CN" altLang="en-US" sz="2400" dirty="0">
                    <a:latin typeface="宋体" panose="02010600030101010101" pitchFamily="2" charset="-122"/>
                    <a:ea typeface="宋体" panose="02010600030101010101" pitchFamily="2" charset="-122"/>
                  </a:rPr>
                  <a:t>用傅立叶级数展开，</a:t>
                </a:r>
                <a:r>
                  <a:rPr lang="zh-CN" altLang="en-US" sz="2400" dirty="0" smtClean="0">
                    <a:latin typeface="宋体" panose="02010600030101010101" pitchFamily="2" charset="-122"/>
                    <a:ea typeface="宋体" panose="02010600030101010101" pitchFamily="2" charset="-122"/>
                  </a:rPr>
                  <a:t>即</a:t>
                </a:r>
                <a:endParaRPr lang="en-US" altLang="zh-CN" sz="2400" dirty="0" smtClean="0">
                  <a:latin typeface="宋体" panose="02010600030101010101" pitchFamily="2" charset="-122"/>
                  <a:ea typeface="宋体" panose="02010600030101010101" pitchFamily="2" charset="-122"/>
                </a:endParaRPr>
              </a:p>
              <a:p>
                <a:pPr marL="0" indent="0">
                  <a:buNone/>
                </a:pPr>
                <a14:m>
                  <m:oMathPara xmlns:m="http://schemas.openxmlformats.org/officeDocument/2006/math">
                    <m:oMathParaPr>
                      <m:jc m:val="centerGroup"/>
                    </m:oMathParaPr>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𝑖</m:t>
                          </m:r>
                        </m:e>
                        <m:sub>
                          <m:r>
                            <a:rPr lang="zh-CN" altLang="en-US" sz="2400" i="1">
                              <a:latin typeface="Cambria Math" panose="02040503050406030204" pitchFamily="18" charset="0"/>
                            </a:rPr>
                            <m:t>𝐶</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𝐼</m:t>
                          </m:r>
                        </m:e>
                        <m:sub>
                          <m:r>
                            <a:rPr lang="zh-CN" altLang="en-US" sz="2400" i="1">
                              <a:latin typeface="Cambria Math" panose="02040503050406030204" pitchFamily="18" charset="0"/>
                            </a:rPr>
                            <m:t>𝐶</m:t>
                          </m:r>
                          <m:r>
                            <m:rPr>
                              <m:nor/>
                            </m:rPr>
                            <a:rPr lang="zh-CN" altLang="en-US" sz="2400" i="1">
                              <a:latin typeface="Cambria Math" panose="02040503050406030204" pitchFamily="18" charset="0"/>
                            </a:rPr>
                            <m:t>0</m:t>
                          </m:r>
                        </m:sub>
                      </m:sSub>
                      <m:r>
                        <m:rPr>
                          <m:nor/>
                        </m:rPr>
                        <a:rPr lang="zh-CN" altLang="en-US" sz="2400" i="1">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𝐼</m:t>
                          </m:r>
                        </m:e>
                        <m:sub>
                          <m:r>
                            <m:rPr>
                              <m:nor/>
                            </m:rPr>
                            <a:rPr lang="zh-CN" altLang="en-US" sz="2400" i="1">
                              <a:latin typeface="Cambria Math" panose="02040503050406030204" pitchFamily="18" charset="0"/>
                            </a:rPr>
                            <m:t>c</m:t>
                          </m:r>
                          <m:r>
                            <m:rPr>
                              <m:nor/>
                            </m:rPr>
                            <a:rPr lang="zh-CN" altLang="en-US" sz="2400" i="1">
                              <a:latin typeface="Cambria Math" panose="02040503050406030204" pitchFamily="18" charset="0"/>
                            </a:rPr>
                            <m:t>1</m:t>
                          </m:r>
                          <m:r>
                            <m:rPr>
                              <m:nor/>
                            </m:rPr>
                            <a:rPr lang="zh-CN" altLang="en-US" sz="2400" i="1">
                              <a:latin typeface="Cambria Math" panose="02040503050406030204" pitchFamily="18" charset="0"/>
                            </a:rPr>
                            <m:t>m</m:t>
                          </m:r>
                        </m:sub>
                      </m:sSub>
                      <m:r>
                        <a:rPr lang="zh-CN" altLang="en-US" sz="2400" i="1">
                          <a:latin typeface="Cambria Math" panose="02040503050406030204" pitchFamily="18" charset="0"/>
                        </a:rPr>
                        <m:t>𝑐𝑜𝑠</m:t>
                      </m:r>
                      <m:r>
                        <a:rPr lang="zh-CN" altLang="en-US" sz="2400" i="1">
                          <a:latin typeface="Cambria Math" panose="02040503050406030204" pitchFamily="18" charset="0"/>
                        </a:rPr>
                        <m:t>𝜔</m:t>
                      </m:r>
                      <m:r>
                        <m:rPr>
                          <m:nor/>
                        </m:rPr>
                        <a:rPr lang="zh-CN" altLang="en-US" sz="2400" i="1">
                          <a:latin typeface="Cambria Math" panose="02040503050406030204" pitchFamily="18" charset="0"/>
                        </a:rPr>
                        <m:t>t</m:t>
                      </m:r>
                      <m:r>
                        <m:rPr>
                          <m:nor/>
                        </m:rPr>
                        <a:rPr lang="zh-CN" altLang="en-US" sz="2400" i="1">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𝐼</m:t>
                          </m:r>
                        </m:e>
                        <m:sub>
                          <m:r>
                            <m:rPr>
                              <m:nor/>
                            </m:rPr>
                            <a:rPr lang="zh-CN" altLang="en-US" sz="2400" i="1">
                              <a:latin typeface="Cambria Math" panose="02040503050406030204" pitchFamily="18" charset="0"/>
                            </a:rPr>
                            <m:t>c</m:t>
                          </m:r>
                          <m:r>
                            <m:rPr>
                              <m:nor/>
                            </m:rPr>
                            <a:rPr lang="zh-CN" altLang="en-US" sz="2400" i="1">
                              <a:latin typeface="Cambria Math" panose="02040503050406030204" pitchFamily="18" charset="0"/>
                            </a:rPr>
                            <m:t>2</m:t>
                          </m:r>
                          <m:r>
                            <m:rPr>
                              <m:nor/>
                            </m:rPr>
                            <a:rPr lang="zh-CN" altLang="en-US" sz="2400" i="1">
                              <a:latin typeface="Cambria Math" panose="02040503050406030204" pitchFamily="18" charset="0"/>
                            </a:rPr>
                            <m:t>m</m:t>
                          </m:r>
                        </m:sub>
                      </m:sSub>
                      <m:r>
                        <a:rPr lang="zh-CN" altLang="en-US" sz="2400" i="1">
                          <a:latin typeface="Cambria Math" panose="02040503050406030204" pitchFamily="18" charset="0"/>
                        </a:rPr>
                        <m:t>𝑐𝑜𝑠</m:t>
                      </m:r>
                      <m:r>
                        <m:rPr>
                          <m:nor/>
                        </m:rPr>
                        <a:rPr lang="zh-CN" altLang="en-US" sz="2400" i="1">
                          <a:latin typeface="Cambria Math" panose="02040503050406030204" pitchFamily="18" charset="0"/>
                        </a:rPr>
                        <m:t>2</m:t>
                      </m:r>
                      <m:r>
                        <a:rPr lang="zh-CN" altLang="en-US" sz="2400" i="1">
                          <a:latin typeface="Cambria Math" panose="02040503050406030204" pitchFamily="18" charset="0"/>
                        </a:rPr>
                        <m:t>𝜔</m:t>
                      </m:r>
                      <m:r>
                        <m:rPr>
                          <m:nor/>
                        </m:rPr>
                        <a:rPr lang="zh-CN" altLang="en-US" sz="2400" i="1">
                          <a:latin typeface="Cambria Math" panose="02040503050406030204" pitchFamily="18" charset="0"/>
                        </a:rPr>
                        <m:t>t</m:t>
                      </m:r>
                      <m:r>
                        <m:rPr>
                          <m:nor/>
                        </m:rPr>
                        <a:rPr lang="zh-CN" altLang="en-US" sz="2400" i="1">
                          <a:latin typeface="Cambria Math" panose="02040503050406030204" pitchFamily="18" charset="0"/>
                        </a:rPr>
                        <m:t>+</m:t>
                      </m:r>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𝐼</m:t>
                          </m:r>
                        </m:e>
                        <m:sub>
                          <m:r>
                            <m:rPr>
                              <m:nor/>
                            </m:rPr>
                            <a:rPr lang="zh-CN" altLang="en-US" sz="2400" i="1">
                              <a:latin typeface="Cambria Math" panose="02040503050406030204" pitchFamily="18" charset="0"/>
                            </a:rPr>
                            <m:t>c</m:t>
                          </m:r>
                          <m:r>
                            <a:rPr lang="en-US" altLang="zh-CN" sz="2400" i="1">
                              <a:latin typeface="Cambria Math" panose="02040503050406030204" pitchFamily="18" charset="0"/>
                            </a:rPr>
                            <m:t>𝑛</m:t>
                          </m:r>
                          <m:r>
                            <m:rPr>
                              <m:nor/>
                            </m:rPr>
                            <a:rPr lang="zh-CN" altLang="en-US" sz="2400" i="1">
                              <a:latin typeface="Cambria Math" panose="02040503050406030204" pitchFamily="18" charset="0"/>
                            </a:rPr>
                            <m:t>m</m:t>
                          </m:r>
                        </m:sub>
                      </m:sSub>
                      <m:r>
                        <m:rPr>
                          <m:sty m:val="p"/>
                        </m:rPr>
                        <a:rPr lang="zh-CN" altLang="en-US" sz="2400">
                          <a:latin typeface="Cambria Math" panose="02040503050406030204" pitchFamily="18" charset="0"/>
                        </a:rPr>
                        <m:t>cos</m:t>
                      </m:r>
                      <m:r>
                        <a:rPr lang="zh-CN" altLang="en-US" sz="2400" i="1">
                          <a:latin typeface="Cambria Math" panose="02040503050406030204" pitchFamily="18" charset="0"/>
                        </a:rPr>
                        <m:t>𝑛</m:t>
                      </m:r>
                      <m:r>
                        <a:rPr lang="zh-CN" altLang="en-US" sz="2400" i="1">
                          <a:latin typeface="Cambria Math" panose="02040503050406030204" pitchFamily="18" charset="0"/>
                        </a:rPr>
                        <m:t>𝜔</m:t>
                      </m:r>
                      <m:r>
                        <a:rPr lang="zh-CN" altLang="en-US" sz="2400" i="1">
                          <a:latin typeface="Cambria Math" panose="02040503050406030204" pitchFamily="18" charset="0"/>
                        </a:rPr>
                        <m:t>𝑡</m:t>
                      </m:r>
                      <m:r>
                        <a:rPr lang="zh-CN" altLang="en-US" sz="2400">
                          <a:latin typeface="Cambria Math" panose="02040503050406030204" pitchFamily="18" charset="0"/>
                        </a:rPr>
                        <m:t>+⋯</m:t>
                      </m:r>
                    </m:oMath>
                  </m:oMathPara>
                </a14:m>
                <a:endParaRPr lang="zh-CN" altLang="en-US" sz="2400" dirty="0"/>
              </a:p>
              <a:p>
                <a:pPr marL="0" indent="0">
                  <a:buNone/>
                </a:pPr>
                <a:r>
                  <a:rPr lang="zh-CN" altLang="en-US" sz="2400" dirty="0">
                    <a:latin typeface="宋体" panose="02010600030101010101" pitchFamily="2" charset="-122"/>
                    <a:ea typeface="宋体" panose="02010600030101010101" pitchFamily="2" charset="-122"/>
                  </a:rPr>
                  <a:t>其中，各个系数可用积分方法求得。</a:t>
                </a:r>
              </a:p>
            </p:txBody>
          </p:sp>
        </mc:Choice>
        <mc:Fallback xmlns="">
          <p:sp>
            <p:nvSpPr>
              <p:cNvPr id="4" name="内容占位符 2"/>
              <p:cNvSpPr>
                <a:spLocks noGrp="1" noRot="1" noChangeAspect="1" noMove="1" noResize="1" noEditPoints="1" noAdjustHandles="1" noChangeArrowheads="1" noChangeShapeType="1" noTextEdit="1"/>
              </p:cNvSpPr>
              <p:nvPr>
                <p:ph idx="1"/>
              </p:nvPr>
            </p:nvSpPr>
            <p:spPr>
              <a:xfrm>
                <a:off x="637511" y="842047"/>
                <a:ext cx="9214827" cy="5404207"/>
              </a:xfrm>
              <a:blipFill rotWithShape="0">
                <a:blip r:embed="rId2"/>
                <a:stretch>
                  <a:fillRect l="-1059" t="-10936"/>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38190442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458392" y="445431"/>
            <a:ext cx="2864358" cy="584879"/>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just"/>
            <a:r>
              <a:rPr lang="zh-CN" altLang="en-US" sz="2800" dirty="0"/>
              <a:t>输出功率与效率</a:t>
            </a:r>
          </a:p>
        </p:txBody>
      </p:sp>
      <mc:AlternateContent xmlns:mc="http://schemas.openxmlformats.org/markup-compatibility/2006" xmlns:a14="http://schemas.microsoft.com/office/drawing/2010/main">
        <mc:Choice Requires="a14">
          <p:sp>
            <p:nvSpPr>
              <p:cNvPr id="5" name="内容占位符 2"/>
              <p:cNvSpPr>
                <a:spLocks noGrp="1"/>
              </p:cNvSpPr>
              <p:nvPr>
                <p:ph idx="1"/>
              </p:nvPr>
            </p:nvSpPr>
            <p:spPr>
              <a:xfrm>
                <a:off x="458393" y="1030311"/>
                <a:ext cx="8930306" cy="5203064"/>
              </a:xfrm>
            </p:spPr>
            <p:txBody>
              <a:bodyPr>
                <a:normAutofit/>
              </a:bodyPr>
              <a:lstStyle/>
              <a:p>
                <a:pPr marL="0" indent="0">
                  <a:buNone/>
                </a:pPr>
                <a:r>
                  <a:rPr lang="zh-CN" altLang="en-US" sz="2400" dirty="0" smtClean="0">
                    <a:latin typeface="宋体" panose="02010600030101010101" pitchFamily="2" charset="-122"/>
                    <a:ea typeface="宋体" panose="02010600030101010101" pitchFamily="2" charset="-122"/>
                  </a:rPr>
                  <a:t>    放大器的输出功率</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𝑃</m:t>
                        </m:r>
                      </m:e>
                      <m:sub>
                        <m:r>
                          <a:rPr lang="zh-CN" altLang="en-US" sz="2400" i="1">
                            <a:latin typeface="Cambria Math" panose="02040503050406030204" pitchFamily="18" charset="0"/>
                          </a:rPr>
                          <m:t>𝑜</m:t>
                        </m:r>
                      </m:sub>
                    </m:sSub>
                  </m:oMath>
                </a14:m>
                <a:r>
                  <a:rPr lang="zh-CN" altLang="en-US" sz="2400" dirty="0">
                    <a:latin typeface="宋体" panose="02010600030101010101" pitchFamily="2" charset="-122"/>
                    <a:ea typeface="宋体" panose="02010600030101010101" pitchFamily="2" charset="-122"/>
                  </a:rPr>
                  <a:t>等于集电极电流基波分量在负载</a:t>
                </a:r>
                <a14:m>
                  <m:oMath xmlns:m="http://schemas.openxmlformats.org/officeDocument/2006/math">
                    <m:sSub>
                      <m:sSubPr>
                        <m:ctrlPr>
                          <a:rPr lang="zh-CN" altLang="en-US" sz="2400" i="1">
                            <a:latin typeface="Cambria Math" panose="02040503050406030204" pitchFamily="18" charset="0"/>
                          </a:rPr>
                        </m:ctrlPr>
                      </m:sSubPr>
                      <m:e>
                        <m:r>
                          <a:rPr lang="en-US" altLang="zh-CN" sz="2400" b="0" i="1" smtClean="0">
                            <a:latin typeface="Cambria Math" panose="02040503050406030204" pitchFamily="18" charset="0"/>
                          </a:rPr>
                          <m:t>𝑅</m:t>
                        </m:r>
                      </m:e>
                      <m:sub>
                        <m:r>
                          <a:rPr lang="en-US" altLang="zh-CN" sz="2400" b="0" i="1" smtClean="0">
                            <a:latin typeface="Cambria Math" panose="02040503050406030204" pitchFamily="18" charset="0"/>
                          </a:rPr>
                          <m:t>𝑒</m:t>
                        </m:r>
                      </m:sub>
                    </m:sSub>
                  </m:oMath>
                </a14:m>
                <a:r>
                  <a:rPr lang="zh-CN" altLang="en-US" sz="2400" dirty="0">
                    <a:latin typeface="宋体" panose="02010600030101010101" pitchFamily="2" charset="-122"/>
                    <a:ea typeface="宋体" panose="02010600030101010101" pitchFamily="2" charset="-122"/>
                  </a:rPr>
                  <a:t>上的平均功率，</a:t>
                </a:r>
                <a:r>
                  <a:rPr lang="zh-CN" altLang="en-US" sz="2400" dirty="0" smtClean="0">
                    <a:latin typeface="宋体" panose="02010600030101010101" pitchFamily="2" charset="-122"/>
                    <a:ea typeface="宋体" panose="02010600030101010101" pitchFamily="2" charset="-122"/>
                  </a:rPr>
                  <a:t>即</a:t>
                </a:r>
                <a:endParaRPr lang="en-US" altLang="zh-CN" sz="2400" dirty="0" smtClean="0">
                  <a:latin typeface="宋体" panose="02010600030101010101" pitchFamily="2" charset="-122"/>
                  <a:ea typeface="宋体" panose="02010600030101010101" pitchFamily="2" charset="-122"/>
                </a:endParaRPr>
              </a:p>
              <a:p>
                <a:pPr marL="0" indent="0">
                  <a:buNone/>
                </a:pPr>
                <a14:m>
                  <m:oMathPara xmlns:m="http://schemas.openxmlformats.org/officeDocument/2006/math">
                    <m:oMathParaPr>
                      <m:jc m:val="centerGroup"/>
                    </m:oMathParaPr>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𝑃</m:t>
                          </m:r>
                        </m:e>
                        <m:sub>
                          <m:r>
                            <a:rPr lang="zh-CN" altLang="en-US" sz="2400" i="1">
                              <a:latin typeface="Cambria Math" panose="02040503050406030204" pitchFamily="18" charset="0"/>
                            </a:rPr>
                            <m:t>𝑜</m:t>
                          </m:r>
                        </m:sub>
                      </m:sSub>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a:latin typeface="Cambria Math" panose="02040503050406030204" pitchFamily="18" charset="0"/>
                            </a:rPr>
                            <m:t>1</m:t>
                          </m:r>
                        </m:num>
                        <m:den>
                          <m:r>
                            <a:rPr lang="zh-CN" altLang="en-US" sz="2400">
                              <a:latin typeface="Cambria Math" panose="02040503050406030204" pitchFamily="18" charset="0"/>
                            </a:rPr>
                            <m:t>2</m:t>
                          </m:r>
                        </m:den>
                      </m:f>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𝐼</m:t>
                          </m:r>
                        </m:e>
                        <m:sub>
                          <m:r>
                            <a:rPr lang="zh-CN" altLang="en-US" sz="2400" i="1">
                              <a:latin typeface="Cambria Math" panose="02040503050406030204" pitchFamily="18" charset="0"/>
                            </a:rPr>
                            <m:t>𝑐</m:t>
                          </m:r>
                          <m:r>
                            <a:rPr lang="zh-CN" altLang="en-US" sz="2400">
                              <a:latin typeface="Cambria Math" panose="02040503050406030204" pitchFamily="18" charset="0"/>
                            </a:rPr>
                            <m:t>1</m:t>
                          </m:r>
                          <m:r>
                            <a:rPr lang="zh-CN" altLang="en-US" sz="2400" i="1">
                              <a:latin typeface="Cambria Math" panose="02040503050406030204" pitchFamily="18" charset="0"/>
                            </a:rPr>
                            <m:t>𝑚</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𝑐𝑚</m:t>
                          </m:r>
                        </m:sub>
                      </m:sSub>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a:latin typeface="Cambria Math" panose="02040503050406030204" pitchFamily="18" charset="0"/>
                            </a:rPr>
                            <m:t>1</m:t>
                          </m:r>
                        </m:num>
                        <m:den>
                          <m:r>
                            <a:rPr lang="zh-CN" altLang="en-US" sz="2400">
                              <a:latin typeface="Cambria Math" panose="02040503050406030204" pitchFamily="18" charset="0"/>
                            </a:rPr>
                            <m:t>2</m:t>
                          </m:r>
                        </m:den>
                      </m:f>
                      <m:sSubSup>
                        <m:sSubSupPr>
                          <m:ctrlPr>
                            <a:rPr lang="zh-CN" altLang="en-US" sz="2400" i="1">
                              <a:latin typeface="Cambria Math" panose="02040503050406030204" pitchFamily="18" charset="0"/>
                            </a:rPr>
                          </m:ctrlPr>
                        </m:sSubSupPr>
                        <m:e>
                          <m:r>
                            <a:rPr lang="zh-CN" altLang="en-US" sz="2400" i="1">
                              <a:latin typeface="Cambria Math" panose="02040503050406030204" pitchFamily="18" charset="0"/>
                            </a:rPr>
                            <m:t>𝐼</m:t>
                          </m:r>
                        </m:e>
                        <m:sub>
                          <m:r>
                            <a:rPr lang="zh-CN" altLang="en-US" sz="2400" i="1">
                              <a:latin typeface="Cambria Math" panose="02040503050406030204" pitchFamily="18" charset="0"/>
                            </a:rPr>
                            <m:t>𝑐</m:t>
                          </m:r>
                          <m:r>
                            <a:rPr lang="zh-CN" altLang="en-US" sz="2400">
                              <a:latin typeface="Cambria Math" panose="02040503050406030204" pitchFamily="18" charset="0"/>
                            </a:rPr>
                            <m:t>1</m:t>
                          </m:r>
                          <m:r>
                            <a:rPr lang="zh-CN" altLang="en-US" sz="2400" i="1">
                              <a:latin typeface="Cambria Math" panose="02040503050406030204" pitchFamily="18" charset="0"/>
                            </a:rPr>
                            <m:t>𝑚</m:t>
                          </m:r>
                        </m:sub>
                        <m:sup>
                          <m:r>
                            <a:rPr lang="zh-CN" altLang="en-US" sz="2400">
                              <a:latin typeface="Cambria Math" panose="02040503050406030204" pitchFamily="18" charset="0"/>
                            </a:rPr>
                            <m:t>2</m:t>
                          </m:r>
                        </m:sup>
                      </m:sSubSup>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zh-CN" altLang="en-US" sz="2400" i="1">
                              <a:latin typeface="Cambria Math" panose="02040503050406030204" pitchFamily="18" charset="0"/>
                            </a:rPr>
                            <m:t>𝑒</m:t>
                          </m:r>
                        </m:sub>
                      </m:sSub>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sSubSup>
                            <m:sSubSupPr>
                              <m:ctrlPr>
                                <a:rPr lang="zh-CN" altLang="en-US" sz="2400" i="1">
                                  <a:latin typeface="Cambria Math" panose="02040503050406030204" pitchFamily="18" charset="0"/>
                                </a:rPr>
                              </m:ctrlPr>
                            </m:sSubSupPr>
                            <m:e>
                              <m:r>
                                <a:rPr lang="zh-CN" altLang="en-US" sz="2400" i="1">
                                  <a:latin typeface="Cambria Math" panose="02040503050406030204" pitchFamily="18" charset="0"/>
                                </a:rPr>
                                <m:t>𝑈</m:t>
                              </m:r>
                            </m:e>
                            <m:sub>
                              <m:r>
                                <a:rPr lang="zh-CN" altLang="en-US" sz="2400" i="1">
                                  <a:latin typeface="Cambria Math" panose="02040503050406030204" pitchFamily="18" charset="0"/>
                                </a:rPr>
                                <m:t>𝑐𝑚</m:t>
                              </m:r>
                            </m:sub>
                            <m:sup>
                              <m:r>
                                <a:rPr lang="zh-CN" altLang="en-US" sz="2400">
                                  <a:latin typeface="Cambria Math" panose="02040503050406030204" pitchFamily="18" charset="0"/>
                                </a:rPr>
                                <m:t>2</m:t>
                              </m:r>
                            </m:sup>
                          </m:sSubSup>
                        </m:num>
                        <m:den>
                          <m:r>
                            <a:rPr lang="zh-CN" altLang="en-US" sz="2400">
                              <a:latin typeface="Cambria Math" panose="02040503050406030204" pitchFamily="18" charset="0"/>
                            </a:rPr>
                            <m:t>2</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zh-CN" altLang="en-US" sz="2400" i="1">
                                  <a:latin typeface="Cambria Math" panose="02040503050406030204" pitchFamily="18" charset="0"/>
                                </a:rPr>
                                <m:t>𝑒</m:t>
                              </m:r>
                            </m:sub>
                          </m:sSub>
                        </m:den>
                      </m:f>
                    </m:oMath>
                  </m:oMathPara>
                </a14:m>
                <a:endParaRPr lang="en-US" altLang="zh-CN" sz="2400" dirty="0" smtClean="0"/>
              </a:p>
              <a:p>
                <a:pPr marL="0" indent="0">
                  <a:buNone/>
                </a:pPr>
                <a:r>
                  <a:rPr lang="zh-CN" altLang="en-US" sz="2400" dirty="0" smtClean="0">
                    <a:latin typeface="宋体" panose="02010600030101010101" pitchFamily="2" charset="-122"/>
                    <a:ea typeface="宋体" panose="02010600030101010101" pitchFamily="2" charset="-122"/>
                  </a:rPr>
                  <a:t>    集电极</a:t>
                </a:r>
                <a:r>
                  <a:rPr lang="zh-CN" altLang="en-US" sz="2400" dirty="0">
                    <a:latin typeface="宋体" panose="02010600030101010101" pitchFamily="2" charset="-122"/>
                    <a:ea typeface="宋体" panose="02010600030101010101" pitchFamily="2" charset="-122"/>
                  </a:rPr>
                  <a:t>直流电源提供的直流输入功率</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𝑃</m:t>
                        </m:r>
                      </m:e>
                      <m:sub>
                        <m:r>
                          <a:rPr lang="en-US" altLang="zh-CN" sz="2400" b="0" i="1" smtClean="0">
                            <a:latin typeface="Cambria Math" panose="02040503050406030204" pitchFamily="18" charset="0"/>
                          </a:rPr>
                          <m:t>𝐸</m:t>
                        </m:r>
                      </m:sub>
                    </m:sSub>
                  </m:oMath>
                </a14:m>
                <a:r>
                  <a:rPr lang="zh-CN" altLang="en-US" sz="2400" dirty="0" smtClean="0">
                    <a:latin typeface="宋体" panose="02010600030101010101" pitchFamily="2" charset="-122"/>
                    <a:ea typeface="宋体" panose="02010600030101010101" pitchFamily="2" charset="-122"/>
                  </a:rPr>
                  <a:t>为</a:t>
                </a:r>
                <a:endParaRPr lang="en-US" altLang="zh-CN" sz="2400" dirty="0" smtClean="0">
                  <a:latin typeface="宋体" panose="02010600030101010101" pitchFamily="2" charset="-122"/>
                  <a:ea typeface="宋体" panose="02010600030101010101" pitchFamily="2" charset="-122"/>
                </a:endParaRPr>
              </a:p>
              <a:p>
                <a:pPr marL="0" indent="0">
                  <a:buNone/>
                </a:pPr>
                <a14:m>
                  <m:oMathPara xmlns:m="http://schemas.openxmlformats.org/officeDocument/2006/math">
                    <m:oMathParaPr>
                      <m:jc m:val="centerGroup"/>
                    </m:oMathParaPr>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𝑃</m:t>
                          </m:r>
                        </m:e>
                        <m:sub>
                          <m:r>
                            <m:rPr>
                              <m:sty m:val="p"/>
                            </m:rPr>
                            <a:rPr lang="zh-CN" altLang="en-US" sz="2400">
                              <a:latin typeface="Cambria Math" panose="02040503050406030204" pitchFamily="18" charset="0"/>
                            </a:rPr>
                            <m:t>E</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𝐼</m:t>
                          </m:r>
                        </m:e>
                        <m:sub>
                          <m:r>
                            <m:rPr>
                              <m:sty m:val="p"/>
                            </m:rPr>
                            <a:rPr lang="zh-CN" altLang="en-US" sz="2400">
                              <a:latin typeface="Cambria Math" panose="02040503050406030204" pitchFamily="18" charset="0"/>
                            </a:rPr>
                            <m:t>C</m:t>
                          </m:r>
                          <m:r>
                            <a:rPr lang="zh-CN" altLang="en-US" sz="2400">
                              <a:latin typeface="Cambria Math" panose="02040503050406030204" pitchFamily="18" charset="0"/>
                            </a:rPr>
                            <m:t>0</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𝑉</m:t>
                          </m:r>
                        </m:e>
                        <m:sub>
                          <m:r>
                            <m:rPr>
                              <m:sty m:val="p"/>
                            </m:rPr>
                            <a:rPr lang="zh-CN" altLang="en-US" sz="2400">
                              <a:latin typeface="Cambria Math" panose="02040503050406030204" pitchFamily="18" charset="0"/>
                            </a:rPr>
                            <m:t>CC</m:t>
                          </m:r>
                        </m:sub>
                      </m:sSub>
                    </m:oMath>
                  </m:oMathPara>
                </a14:m>
                <a:endParaRPr lang="en-US" altLang="zh-CN" sz="2400" dirty="0" smtClean="0">
                  <a:latin typeface="宋体" panose="02010600030101010101" pitchFamily="2" charset="-122"/>
                  <a:ea typeface="宋体" panose="02010600030101010101" pitchFamily="2" charset="-122"/>
                </a:endParaRPr>
              </a:p>
              <a:p>
                <a:pPr marL="0" indent="0">
                  <a:buNone/>
                </a:pPr>
                <a:r>
                  <a:rPr lang="zh-CN" altLang="en-US" sz="2400" dirty="0" smtClean="0">
                    <a:latin typeface="宋体" panose="02010600030101010101" pitchFamily="2" charset="-122"/>
                    <a:ea typeface="宋体" panose="02010600030101010101" pitchFamily="2" charset="-122"/>
                  </a:rPr>
                  <a:t>    直流</a:t>
                </a:r>
                <a:r>
                  <a:rPr lang="zh-CN" altLang="en-US" sz="2400" dirty="0">
                    <a:latin typeface="宋体" panose="02010600030101010101" pitchFamily="2" charset="-122"/>
                    <a:ea typeface="宋体" panose="02010600030101010101" pitchFamily="2" charset="-122"/>
                  </a:rPr>
                  <a:t>输入功率</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𝑃</m:t>
                        </m:r>
                      </m:e>
                      <m:sub>
                        <m:r>
                          <m:rPr>
                            <m:sty m:val="p"/>
                          </m:rPr>
                          <a:rPr lang="zh-CN" altLang="en-US" sz="2400">
                            <a:latin typeface="Cambria Math" panose="02040503050406030204" pitchFamily="18" charset="0"/>
                          </a:rPr>
                          <m:t>E</m:t>
                        </m:r>
                      </m:sub>
                    </m:sSub>
                  </m:oMath>
                </a14:m>
                <a:r>
                  <a:rPr lang="zh-CN" altLang="en-US" sz="2400" dirty="0">
                    <a:latin typeface="宋体" panose="02010600030101010101" pitchFamily="2" charset="-122"/>
                    <a:ea typeface="宋体" panose="02010600030101010101" pitchFamily="2" charset="-122"/>
                  </a:rPr>
                  <a:t>与集电极输出功率</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𝑃</m:t>
                        </m:r>
                      </m:e>
                      <m:sub>
                        <m:r>
                          <a:rPr lang="zh-CN" altLang="en-US" sz="2400" i="1">
                            <a:latin typeface="Cambria Math" panose="02040503050406030204" pitchFamily="18" charset="0"/>
                          </a:rPr>
                          <m:t>𝑜</m:t>
                        </m:r>
                      </m:sub>
                    </m:sSub>
                  </m:oMath>
                </a14:m>
                <a:r>
                  <a:rPr lang="zh-CN" altLang="en-US" sz="2400" dirty="0">
                    <a:latin typeface="宋体" panose="02010600030101010101" pitchFamily="2" charset="-122"/>
                    <a:ea typeface="宋体" panose="02010600030101010101" pitchFamily="2" charset="-122"/>
                  </a:rPr>
                  <a:t>之差为集电极耗散功率</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𝑃</m:t>
                        </m:r>
                      </m:e>
                      <m:sub>
                        <m:r>
                          <a:rPr lang="en-US" altLang="zh-CN" sz="2400" b="0" i="1" smtClean="0">
                            <a:latin typeface="Cambria Math" panose="02040503050406030204" pitchFamily="18" charset="0"/>
                          </a:rPr>
                          <m:t>𝐶</m:t>
                        </m:r>
                      </m:sub>
                    </m:sSub>
                    <m:r>
                      <a:rPr lang="zh-CN" altLang="en-US" sz="2400" i="1">
                        <a:latin typeface="Cambria Math" panose="02040503050406030204" pitchFamily="18" charset="0"/>
                      </a:rPr>
                      <m:t> </m:t>
                    </m:r>
                  </m:oMath>
                </a14:m>
                <a:r>
                  <a:rPr lang="zh-CN" altLang="en-US" sz="2400" dirty="0">
                    <a:latin typeface="宋体" panose="02010600030101010101" pitchFamily="2" charset="-122"/>
                    <a:ea typeface="宋体" panose="02010600030101010101" pitchFamily="2" charset="-122"/>
                  </a:rPr>
                  <a:t>，</a:t>
                </a:r>
                <a:r>
                  <a:rPr lang="zh-CN" altLang="en-US" sz="2400" dirty="0" smtClean="0">
                    <a:latin typeface="宋体" panose="02010600030101010101" pitchFamily="2" charset="-122"/>
                    <a:ea typeface="宋体" panose="02010600030101010101" pitchFamily="2" charset="-122"/>
                  </a:rPr>
                  <a:t>即</a:t>
                </a:r>
                <a:endParaRPr lang="en-US" altLang="zh-CN" sz="2400" dirty="0" smtClean="0">
                  <a:latin typeface="宋体" panose="02010600030101010101" pitchFamily="2" charset="-122"/>
                  <a:ea typeface="宋体" panose="02010600030101010101" pitchFamily="2" charset="-122"/>
                </a:endParaRPr>
              </a:p>
              <a:p>
                <a:pPr marL="0" indent="0">
                  <a:buNone/>
                </a:pPr>
                <a14:m>
                  <m:oMathPara xmlns:m="http://schemas.openxmlformats.org/officeDocument/2006/math">
                    <m:oMathParaPr>
                      <m:jc m:val="centerGroup"/>
                    </m:oMathParaPr>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𝑃</m:t>
                          </m:r>
                        </m:e>
                        <m:sub>
                          <m:r>
                            <a:rPr lang="zh-CN" altLang="en-US" sz="2400" i="1">
                              <a:latin typeface="Cambria Math" panose="02040503050406030204" pitchFamily="18" charset="0"/>
                            </a:rPr>
                            <m:t>𝐶</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𝑃</m:t>
                          </m:r>
                        </m:e>
                        <m:sub>
                          <m:r>
                            <a:rPr lang="zh-CN" altLang="en-US" sz="2400" i="1">
                              <a:latin typeface="Cambria Math" panose="02040503050406030204" pitchFamily="18" charset="0"/>
                            </a:rPr>
                            <m:t>𝐸</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𝑃</m:t>
                          </m:r>
                        </m:e>
                        <m:sub>
                          <m:r>
                            <a:rPr lang="zh-CN" altLang="en-US" sz="2400">
                              <a:latin typeface="Cambria Math" panose="02040503050406030204" pitchFamily="18" charset="0"/>
                            </a:rPr>
                            <m:t>0</m:t>
                          </m:r>
                        </m:sub>
                      </m:sSub>
                    </m:oMath>
                  </m:oMathPara>
                </a14:m>
                <a:endParaRPr lang="zh-CN" altLang="en-US" sz="2400" dirty="0">
                  <a:latin typeface="宋体" panose="02010600030101010101" pitchFamily="2" charset="-122"/>
                  <a:ea typeface="宋体" panose="02010600030101010101" pitchFamily="2" charset="-122"/>
                </a:endParaRPr>
              </a:p>
              <a:p>
                <a:pPr marL="0" indent="0">
                  <a:buNone/>
                </a:pPr>
                <a:r>
                  <a:rPr lang="zh-CN" altLang="en-US" sz="2400" dirty="0" smtClean="0">
                    <a:latin typeface="宋体" panose="02010600030101010101" pitchFamily="2" charset="-122"/>
                    <a:ea typeface="宋体" panose="02010600030101010101" pitchFamily="2" charset="-122"/>
                  </a:rPr>
                  <a:t>    集电极</a:t>
                </a:r>
                <a:r>
                  <a:rPr lang="zh-CN" altLang="en-US" sz="2400" dirty="0">
                    <a:latin typeface="宋体" panose="02010600030101010101" pitchFamily="2" charset="-122"/>
                    <a:ea typeface="宋体" panose="02010600030101010101" pitchFamily="2" charset="-122"/>
                  </a:rPr>
                  <a:t>效率</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𝜂</m:t>
                        </m:r>
                      </m:e>
                      <m:sub>
                        <m:r>
                          <m:rPr>
                            <m:sty m:val="p"/>
                          </m:rPr>
                          <a:rPr lang="zh-CN" altLang="en-US" sz="2400">
                            <a:latin typeface="Cambria Math" panose="02040503050406030204" pitchFamily="18" charset="0"/>
                          </a:rPr>
                          <m:t>C</m:t>
                        </m:r>
                      </m:sub>
                    </m:sSub>
                  </m:oMath>
                </a14:m>
                <a:r>
                  <a:rPr lang="zh-CN" altLang="en-US" sz="2400" dirty="0" smtClean="0">
                    <a:latin typeface="宋体" panose="02010600030101010101" pitchFamily="2" charset="-122"/>
                    <a:ea typeface="宋体" panose="02010600030101010101" pitchFamily="2" charset="-122"/>
                  </a:rPr>
                  <a:t>等于</a:t>
                </a:r>
                <a:r>
                  <a:rPr lang="zh-CN" altLang="en-US" sz="2400" dirty="0">
                    <a:latin typeface="宋体" panose="02010600030101010101" pitchFamily="2" charset="-122"/>
                    <a:ea typeface="宋体" panose="02010600030101010101" pitchFamily="2" charset="-122"/>
                  </a:rPr>
                  <a:t>输出功率与直流输入功率的比值，</a:t>
                </a:r>
                <a:r>
                  <a:rPr lang="zh-CN" altLang="en-US" sz="2400" dirty="0" smtClean="0">
                    <a:latin typeface="宋体" panose="02010600030101010101" pitchFamily="2" charset="-122"/>
                    <a:ea typeface="宋体" panose="02010600030101010101" pitchFamily="2" charset="-122"/>
                  </a:rPr>
                  <a:t>即</a:t>
                </a:r>
                <a:endParaRPr lang="en-US" altLang="zh-CN" sz="2400" dirty="0" smtClean="0">
                  <a:latin typeface="宋体" panose="02010600030101010101" pitchFamily="2" charset="-122"/>
                  <a:ea typeface="宋体" panose="02010600030101010101" pitchFamily="2" charset="-122"/>
                </a:endParaRPr>
              </a:p>
              <a:p>
                <a:pPr marL="0" indent="0">
                  <a:buNone/>
                </a:pPr>
                <a14:m>
                  <m:oMathPara xmlns:m="http://schemas.openxmlformats.org/officeDocument/2006/math">
                    <m:oMathParaPr>
                      <m:jc m:val="centerGroup"/>
                    </m:oMathParaPr>
                    <m:oMath xmlns:m="http://schemas.openxmlformats.org/officeDocument/2006/math">
                      <m:sSub>
                        <m:sSubPr>
                          <m:ctrlPr>
                            <a:rPr lang="zh-CN" altLang="en-US" sz="2000" i="1">
                              <a:latin typeface="Cambria Math" panose="02040503050406030204" pitchFamily="18" charset="0"/>
                            </a:rPr>
                          </m:ctrlPr>
                        </m:sSubPr>
                        <m:e>
                          <m:r>
                            <a:rPr lang="zh-CN" altLang="en-US" sz="2000" i="1">
                              <a:latin typeface="Cambria Math" panose="02040503050406030204" pitchFamily="18" charset="0"/>
                            </a:rPr>
                            <m:t>𝜂</m:t>
                          </m:r>
                        </m:e>
                        <m:sub>
                          <m:r>
                            <m:rPr>
                              <m:sty m:val="p"/>
                            </m:rPr>
                            <a:rPr lang="zh-CN" altLang="en-US" sz="2000">
                              <a:latin typeface="Cambria Math" panose="02040503050406030204" pitchFamily="18" charset="0"/>
                            </a:rPr>
                            <m:t>C</m:t>
                          </m:r>
                        </m:sub>
                      </m:sSub>
                      <m:r>
                        <a:rPr lang="zh-CN" altLang="en-US" sz="2000">
                          <a:latin typeface="Cambria Math" panose="02040503050406030204" pitchFamily="18" charset="0"/>
                        </a:rPr>
                        <m:t>=</m:t>
                      </m:r>
                      <m:f>
                        <m:fPr>
                          <m:ctrlPr>
                            <a:rPr lang="zh-CN" altLang="en-US" sz="2000" i="1">
                              <a:latin typeface="Cambria Math" panose="02040503050406030204" pitchFamily="18" charset="0"/>
                            </a:rPr>
                          </m:ctrlPr>
                        </m:fPr>
                        <m:num>
                          <m:sSub>
                            <m:sSubPr>
                              <m:ctrlPr>
                                <a:rPr lang="zh-CN" altLang="en-US" sz="2000" i="1">
                                  <a:latin typeface="Cambria Math" panose="02040503050406030204" pitchFamily="18" charset="0"/>
                                </a:rPr>
                              </m:ctrlPr>
                            </m:sSubPr>
                            <m:e>
                              <m:r>
                                <a:rPr lang="zh-CN" altLang="en-US" sz="2000" i="1">
                                  <a:latin typeface="Cambria Math" panose="02040503050406030204" pitchFamily="18" charset="0"/>
                                </a:rPr>
                                <m:t>𝑃</m:t>
                              </m:r>
                            </m:e>
                            <m:sub>
                              <m:r>
                                <a:rPr lang="zh-CN" altLang="en-US" sz="2000">
                                  <a:latin typeface="Cambria Math" panose="02040503050406030204" pitchFamily="18" charset="0"/>
                                </a:rPr>
                                <m:t>0</m:t>
                              </m:r>
                            </m:sub>
                          </m:sSub>
                        </m:num>
                        <m:den>
                          <m:sSub>
                            <m:sSubPr>
                              <m:ctrlPr>
                                <a:rPr lang="zh-CN" altLang="en-US" sz="2000" i="1">
                                  <a:latin typeface="Cambria Math" panose="02040503050406030204" pitchFamily="18" charset="0"/>
                                </a:rPr>
                              </m:ctrlPr>
                            </m:sSubPr>
                            <m:e>
                              <m:r>
                                <a:rPr lang="zh-CN" altLang="en-US" sz="2000" i="1">
                                  <a:latin typeface="Cambria Math" panose="02040503050406030204" pitchFamily="18" charset="0"/>
                                </a:rPr>
                                <m:t>𝑃</m:t>
                              </m:r>
                            </m:e>
                            <m:sub>
                              <m:r>
                                <m:rPr>
                                  <m:sty m:val="p"/>
                                </m:rPr>
                                <a:rPr lang="zh-CN" altLang="en-US" sz="2000">
                                  <a:latin typeface="Cambria Math" panose="02040503050406030204" pitchFamily="18" charset="0"/>
                                </a:rPr>
                                <m:t>E</m:t>
                              </m:r>
                            </m:sub>
                          </m:sSub>
                        </m:den>
                      </m:f>
                      <m:r>
                        <a:rPr lang="zh-CN" altLang="en-US" sz="2000">
                          <a:latin typeface="Cambria Math" panose="02040503050406030204" pitchFamily="18" charset="0"/>
                        </a:rPr>
                        <m:t>=</m:t>
                      </m:r>
                      <m:f>
                        <m:fPr>
                          <m:ctrlPr>
                            <a:rPr lang="zh-CN" altLang="en-US" sz="2000" i="1">
                              <a:latin typeface="Cambria Math" panose="02040503050406030204" pitchFamily="18" charset="0"/>
                            </a:rPr>
                          </m:ctrlPr>
                        </m:fPr>
                        <m:num>
                          <m:r>
                            <a:rPr lang="zh-CN" altLang="en-US" sz="2000">
                              <a:latin typeface="Cambria Math" panose="02040503050406030204" pitchFamily="18" charset="0"/>
                            </a:rPr>
                            <m:t>1</m:t>
                          </m:r>
                        </m:num>
                        <m:den>
                          <m:r>
                            <a:rPr lang="zh-CN" altLang="en-US" sz="2000">
                              <a:latin typeface="Cambria Math" panose="02040503050406030204" pitchFamily="18" charset="0"/>
                            </a:rPr>
                            <m:t>2</m:t>
                          </m:r>
                        </m:den>
                      </m:f>
                      <m:f>
                        <m:fPr>
                          <m:ctrlPr>
                            <a:rPr lang="zh-CN" altLang="en-US" sz="2000" i="1">
                              <a:latin typeface="Cambria Math" panose="02040503050406030204" pitchFamily="18" charset="0"/>
                            </a:rPr>
                          </m:ctrlPr>
                        </m:fPr>
                        <m:num>
                          <m:sSub>
                            <m:sSubPr>
                              <m:ctrlPr>
                                <a:rPr lang="zh-CN" altLang="en-US" sz="2000" i="1">
                                  <a:latin typeface="Cambria Math" panose="02040503050406030204" pitchFamily="18" charset="0"/>
                                </a:rPr>
                              </m:ctrlPr>
                            </m:sSubPr>
                            <m:e>
                              <m:r>
                                <a:rPr lang="zh-CN" altLang="en-US" sz="2000" i="1">
                                  <a:latin typeface="Cambria Math" panose="02040503050406030204" pitchFamily="18" charset="0"/>
                                </a:rPr>
                                <m:t>𝐼</m:t>
                              </m:r>
                            </m:e>
                            <m:sub>
                              <m:r>
                                <a:rPr lang="zh-CN" altLang="en-US" sz="2000" i="1">
                                  <a:latin typeface="Cambria Math" panose="02040503050406030204" pitchFamily="18" charset="0"/>
                                </a:rPr>
                                <m:t>𝑐</m:t>
                              </m:r>
                              <m:r>
                                <a:rPr lang="zh-CN" altLang="en-US" sz="2000">
                                  <a:latin typeface="Cambria Math" panose="02040503050406030204" pitchFamily="18" charset="0"/>
                                </a:rPr>
                                <m:t>1</m:t>
                              </m:r>
                              <m:r>
                                <a:rPr lang="zh-CN" altLang="en-US" sz="2000" i="1">
                                  <a:latin typeface="Cambria Math" panose="02040503050406030204" pitchFamily="18" charset="0"/>
                                </a:rPr>
                                <m:t>𝑚</m:t>
                              </m:r>
                            </m:sub>
                          </m:sSub>
                          <m:sSub>
                            <m:sSubPr>
                              <m:ctrlPr>
                                <a:rPr lang="zh-CN" altLang="en-US" sz="2000" i="1">
                                  <a:latin typeface="Cambria Math" panose="02040503050406030204" pitchFamily="18" charset="0"/>
                                </a:rPr>
                              </m:ctrlPr>
                            </m:sSubPr>
                            <m:e>
                              <m:r>
                                <a:rPr lang="zh-CN" altLang="en-US" sz="2000" i="1">
                                  <a:latin typeface="Cambria Math" panose="02040503050406030204" pitchFamily="18" charset="0"/>
                                </a:rPr>
                                <m:t>𝑈</m:t>
                              </m:r>
                            </m:e>
                            <m:sub>
                              <m:r>
                                <a:rPr lang="zh-CN" altLang="en-US" sz="2000" i="1">
                                  <a:latin typeface="Cambria Math" panose="02040503050406030204" pitchFamily="18" charset="0"/>
                                </a:rPr>
                                <m:t>𝑐𝑚</m:t>
                              </m:r>
                            </m:sub>
                          </m:sSub>
                        </m:num>
                        <m:den>
                          <m:sSub>
                            <m:sSubPr>
                              <m:ctrlPr>
                                <a:rPr lang="zh-CN" altLang="en-US" sz="2000" i="1">
                                  <a:latin typeface="Cambria Math" panose="02040503050406030204" pitchFamily="18" charset="0"/>
                                </a:rPr>
                              </m:ctrlPr>
                            </m:sSubPr>
                            <m:e>
                              <m:r>
                                <a:rPr lang="zh-CN" altLang="en-US" sz="2000" i="1">
                                  <a:latin typeface="Cambria Math" panose="02040503050406030204" pitchFamily="18" charset="0"/>
                                </a:rPr>
                                <m:t>𝐼</m:t>
                              </m:r>
                            </m:e>
                            <m:sub>
                              <m:r>
                                <a:rPr lang="zh-CN" altLang="en-US" sz="2000" i="1">
                                  <a:latin typeface="Cambria Math" panose="02040503050406030204" pitchFamily="18" charset="0"/>
                                </a:rPr>
                                <m:t>𝐶</m:t>
                              </m:r>
                              <m:r>
                                <a:rPr lang="zh-CN" altLang="en-US" sz="2000">
                                  <a:latin typeface="Cambria Math" panose="02040503050406030204" pitchFamily="18" charset="0"/>
                                </a:rPr>
                                <m:t>0</m:t>
                              </m:r>
                            </m:sub>
                          </m:sSub>
                          <m:sSub>
                            <m:sSubPr>
                              <m:ctrlPr>
                                <a:rPr lang="zh-CN" altLang="en-US" sz="2000" i="1">
                                  <a:latin typeface="Cambria Math" panose="02040503050406030204" pitchFamily="18" charset="0"/>
                                </a:rPr>
                              </m:ctrlPr>
                            </m:sSubPr>
                            <m:e>
                              <m:r>
                                <a:rPr lang="zh-CN" altLang="en-US" sz="2000" i="1">
                                  <a:latin typeface="Cambria Math" panose="02040503050406030204" pitchFamily="18" charset="0"/>
                                </a:rPr>
                                <m:t>𝑉</m:t>
                              </m:r>
                            </m:e>
                            <m:sub>
                              <m:r>
                                <m:rPr>
                                  <m:sty m:val="p"/>
                                </m:rPr>
                                <a:rPr lang="zh-CN" altLang="en-US" sz="2000">
                                  <a:latin typeface="Cambria Math" panose="02040503050406030204" pitchFamily="18" charset="0"/>
                                </a:rPr>
                                <m:t>CC</m:t>
                              </m:r>
                            </m:sub>
                          </m:sSub>
                        </m:den>
                      </m:f>
                    </m:oMath>
                  </m:oMathPara>
                </a14:m>
                <a:endParaRPr lang="en-US" altLang="zh-CN" sz="2400" dirty="0" smtClean="0">
                  <a:latin typeface="宋体" panose="02010600030101010101" pitchFamily="2" charset="-122"/>
                  <a:ea typeface="宋体" panose="02010600030101010101" pitchFamily="2" charset="-122"/>
                </a:endParaRPr>
              </a:p>
            </p:txBody>
          </p:sp>
        </mc:Choice>
        <mc:Fallback xmlns="">
          <p:sp>
            <p:nvSpPr>
              <p:cNvPr id="5" name="内容占位符 2"/>
              <p:cNvSpPr>
                <a:spLocks noGrp="1" noRot="1" noChangeAspect="1" noMove="1" noResize="1" noEditPoints="1" noAdjustHandles="1" noChangeArrowheads="1" noChangeShapeType="1" noTextEdit="1"/>
              </p:cNvSpPr>
              <p:nvPr>
                <p:ph idx="1"/>
              </p:nvPr>
            </p:nvSpPr>
            <p:spPr>
              <a:xfrm>
                <a:off x="458393" y="1030311"/>
                <a:ext cx="8930306" cy="5203064"/>
              </a:xfrm>
              <a:blipFill rotWithShape="0">
                <a:blip r:embed="rId2"/>
                <a:stretch>
                  <a:fillRect l="-1024" t="-1288"/>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14401304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内容占位符 2"/>
              <p:cNvSpPr>
                <a:spLocks noGrp="1"/>
              </p:cNvSpPr>
              <p:nvPr>
                <p:ph idx="1"/>
              </p:nvPr>
            </p:nvSpPr>
            <p:spPr>
              <a:xfrm>
                <a:off x="458392" y="1030310"/>
                <a:ext cx="9123489" cy="5370489"/>
              </a:xfrm>
            </p:spPr>
            <p:txBody>
              <a:bodyPr>
                <a:normAutofit/>
              </a:bodyPr>
              <a:lstStyle/>
              <a:p>
                <a:pPr marL="0" indent="0">
                  <a:buNone/>
                </a:pPr>
                <a:r>
                  <a:rPr lang="zh-CN" altLang="en-US" sz="2400" dirty="0" smtClean="0">
                    <a:latin typeface="宋体" panose="02010600030101010101" pitchFamily="2" charset="-122"/>
                    <a:ea typeface="宋体" panose="02010600030101010101" pitchFamily="2" charset="-122"/>
                  </a:rPr>
                  <a:t>    集电极</a:t>
                </a:r>
                <a:r>
                  <a:rPr lang="zh-CN" altLang="en-US" sz="2400" dirty="0">
                    <a:latin typeface="宋体" panose="02010600030101010101" pitchFamily="2" charset="-122"/>
                    <a:ea typeface="宋体" panose="02010600030101010101" pitchFamily="2" charset="-122"/>
                  </a:rPr>
                  <a:t>效率</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𝜂</m:t>
                        </m:r>
                      </m:e>
                      <m:sub>
                        <m:r>
                          <m:rPr>
                            <m:sty m:val="p"/>
                          </m:rPr>
                          <a:rPr lang="zh-CN" altLang="en-US" sz="2400">
                            <a:latin typeface="Cambria Math" panose="02040503050406030204" pitchFamily="18" charset="0"/>
                          </a:rPr>
                          <m:t>C</m:t>
                        </m:r>
                      </m:sub>
                    </m:sSub>
                  </m:oMath>
                </a14:m>
                <a:r>
                  <a:rPr lang="zh-CN" altLang="en-US" sz="2400" dirty="0">
                    <a:latin typeface="宋体" panose="02010600030101010101" pitchFamily="2" charset="-122"/>
                    <a:ea typeface="宋体" panose="02010600030101010101" pitchFamily="2" charset="-122"/>
                  </a:rPr>
                  <a:t>决定于比值</a:t>
                </a:r>
                <a14:m>
                  <m:oMath xmlns:m="http://schemas.openxmlformats.org/officeDocument/2006/math">
                    <m:f>
                      <m:fPr>
                        <m:type m:val="lin"/>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𝐼</m:t>
                            </m:r>
                          </m:e>
                          <m:sub>
                            <m:r>
                              <a:rPr lang="zh-CN" altLang="en-US" sz="2400" i="1">
                                <a:latin typeface="Cambria Math" panose="02040503050406030204" pitchFamily="18" charset="0"/>
                              </a:rPr>
                              <m:t>𝑐</m:t>
                            </m:r>
                            <m:r>
                              <a:rPr lang="zh-CN" altLang="en-US" sz="2400">
                                <a:latin typeface="Cambria Math" panose="02040503050406030204" pitchFamily="18" charset="0"/>
                              </a:rPr>
                              <m:t>1</m:t>
                            </m:r>
                            <m:r>
                              <a:rPr lang="zh-CN" altLang="en-US" sz="2400" i="1">
                                <a:latin typeface="Cambria Math" panose="02040503050406030204" pitchFamily="18" charset="0"/>
                              </a:rPr>
                              <m:t>𝑚</m:t>
                            </m:r>
                          </m:sub>
                        </m:sSub>
                      </m:num>
                      <m:den>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𝐼</m:t>
                            </m:r>
                          </m:e>
                          <m:sub>
                            <m:r>
                              <a:rPr lang="zh-CN" altLang="en-US" sz="2400" i="1">
                                <a:latin typeface="Cambria Math" panose="02040503050406030204" pitchFamily="18" charset="0"/>
                              </a:rPr>
                              <m:t>𝐶</m:t>
                            </m:r>
                            <m:r>
                              <a:rPr lang="zh-CN" altLang="en-US" sz="2400">
                                <a:latin typeface="Cambria Math" panose="02040503050406030204" pitchFamily="18" charset="0"/>
                              </a:rPr>
                              <m:t>0</m:t>
                            </m:r>
                          </m:sub>
                        </m:sSub>
                      </m:den>
                    </m:f>
                  </m:oMath>
                </a14:m>
                <a:r>
                  <a:rPr lang="zh-CN" altLang="en-US" sz="2400" dirty="0">
                    <a:latin typeface="宋体" panose="02010600030101010101" pitchFamily="2" charset="-122"/>
                    <a:ea typeface="宋体" panose="02010600030101010101" pitchFamily="2" charset="-122"/>
                  </a:rPr>
                  <a:t>与</a:t>
                </a:r>
                <a14:m>
                  <m:oMath xmlns:m="http://schemas.openxmlformats.org/officeDocument/2006/math">
                    <m:f>
                      <m:fPr>
                        <m:type m:val="lin"/>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𝑐𝑚</m:t>
                            </m:r>
                          </m:sub>
                        </m:sSub>
                      </m:num>
                      <m:den>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𝑉</m:t>
                            </m:r>
                          </m:e>
                          <m:sub>
                            <m:r>
                              <a:rPr lang="zh-CN" altLang="en-US" sz="2400" i="1">
                                <a:latin typeface="Cambria Math" panose="02040503050406030204" pitchFamily="18" charset="0"/>
                              </a:rPr>
                              <m:t>𝐶𝐶</m:t>
                            </m:r>
                          </m:sub>
                        </m:sSub>
                      </m:den>
                    </m:f>
                  </m:oMath>
                </a14:m>
                <a:r>
                  <a:rPr lang="zh-CN" altLang="en-US" sz="2400" dirty="0">
                    <a:latin typeface="宋体" panose="02010600030101010101" pitchFamily="2" charset="-122"/>
                    <a:ea typeface="宋体" panose="02010600030101010101" pitchFamily="2" charset="-122"/>
                  </a:rPr>
                  <a:t>的乘积，前者称为波形系数，</a:t>
                </a:r>
                <a:r>
                  <a:rPr lang="zh-CN" altLang="en-US" sz="2400" dirty="0" smtClean="0">
                    <a:latin typeface="宋体" panose="02010600030101010101" pitchFamily="2" charset="-122"/>
                    <a:ea typeface="宋体" panose="02010600030101010101" pitchFamily="2" charset="-122"/>
                  </a:rPr>
                  <a:t>即</a:t>
                </a:r>
                <a:endParaRPr lang="en-US" altLang="zh-CN" sz="2400" dirty="0" smtClean="0">
                  <a:latin typeface="宋体" panose="02010600030101010101" pitchFamily="2" charset="-122"/>
                  <a:ea typeface="宋体" panose="02010600030101010101" pitchFamily="2" charset="-122"/>
                </a:endParaRPr>
              </a:p>
              <a:p>
                <a:pPr marL="0" indent="0" algn="ctr">
                  <a:buNone/>
                </a:pPr>
                <a14:m>
                  <m:oMath xmlns:m="http://schemas.openxmlformats.org/officeDocument/2006/math">
                    <m:f>
                      <m:fPr>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𝐼</m:t>
                            </m:r>
                          </m:e>
                          <m:sub>
                            <m:r>
                              <a:rPr lang="zh-CN" altLang="en-US" sz="2400" i="1">
                                <a:latin typeface="Cambria Math" panose="02040503050406030204" pitchFamily="18" charset="0"/>
                              </a:rPr>
                              <m:t>𝑐</m:t>
                            </m:r>
                            <m:r>
                              <a:rPr lang="zh-CN" altLang="en-US" sz="2400">
                                <a:latin typeface="Cambria Math" panose="02040503050406030204" pitchFamily="18" charset="0"/>
                              </a:rPr>
                              <m:t>1</m:t>
                            </m:r>
                            <m:r>
                              <a:rPr lang="zh-CN" altLang="en-US" sz="2400" i="1">
                                <a:latin typeface="Cambria Math" panose="02040503050406030204" pitchFamily="18" charset="0"/>
                              </a:rPr>
                              <m:t>𝑚</m:t>
                            </m:r>
                          </m:sub>
                        </m:sSub>
                      </m:num>
                      <m:den>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𝐼</m:t>
                            </m:r>
                          </m:e>
                          <m:sub>
                            <m:r>
                              <m:rPr>
                                <m:sty m:val="p"/>
                              </m:rPr>
                              <a:rPr lang="zh-CN" altLang="en-US" sz="2400">
                                <a:latin typeface="Cambria Math" panose="02040503050406030204" pitchFamily="18" charset="0"/>
                              </a:rPr>
                              <m:t>C</m:t>
                            </m:r>
                            <m:r>
                              <a:rPr lang="zh-CN" altLang="en-US" sz="2400">
                                <a:latin typeface="Cambria Math" panose="02040503050406030204" pitchFamily="18" charset="0"/>
                              </a:rPr>
                              <m:t>0</m:t>
                            </m:r>
                          </m:sub>
                        </m:sSub>
                      </m:den>
                    </m:f>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d>
                          <m:dPr>
                            <m:begChr m:val=""/>
                            <m:ctrlPr>
                              <a:rPr lang="zh-CN" altLang="en-US" sz="2400" i="1">
                                <a:latin typeface="Cambria Math" panose="02040503050406030204" pitchFamily="18" charset="0"/>
                              </a:rPr>
                            </m:ctrlPr>
                          </m:dP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𝑖</m:t>
                                </m:r>
                              </m:e>
                              <m:sub>
                                <m:r>
                                  <m:rPr>
                                    <m:sty m:val="p"/>
                                  </m:rPr>
                                  <a:rPr lang="zh-CN" altLang="en-US" sz="2400">
                                    <a:latin typeface="Cambria Math" panose="02040503050406030204" pitchFamily="18" charset="0"/>
                                  </a:rPr>
                                  <m:t>Cmax</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𝛼</m:t>
                                </m:r>
                              </m:e>
                              <m:sub>
                                <m:r>
                                  <a:rPr lang="zh-CN" altLang="en-US" sz="2400">
                                    <a:latin typeface="Cambria Math" panose="02040503050406030204" pitchFamily="18" charset="0"/>
                                  </a:rPr>
                                  <m:t>1</m:t>
                                </m:r>
                              </m:sub>
                            </m:sSub>
                            <m:r>
                              <a:rPr lang="zh-CN" altLang="en-US" sz="2400">
                                <a:latin typeface="Cambria Math" panose="02040503050406030204" pitchFamily="18" charset="0"/>
                              </a:rPr>
                              <m:t>(</m:t>
                            </m:r>
                            <m:r>
                              <a:rPr lang="zh-CN" altLang="en-US" sz="2400" i="1">
                                <a:latin typeface="Cambria Math" panose="02040503050406030204" pitchFamily="18" charset="0"/>
                              </a:rPr>
                              <m:t>𝜃</m:t>
                            </m:r>
                          </m:e>
                        </m:d>
                      </m:num>
                      <m:den>
                        <m:d>
                          <m:dPr>
                            <m:begChr m:val=""/>
                            <m:ctrlPr>
                              <a:rPr lang="zh-CN" altLang="en-US" sz="2400" i="1">
                                <a:latin typeface="Cambria Math" panose="02040503050406030204" pitchFamily="18" charset="0"/>
                              </a:rPr>
                            </m:ctrlPr>
                          </m:dP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𝑖</m:t>
                                </m:r>
                              </m:e>
                              <m:sub>
                                <m:r>
                                  <m:rPr>
                                    <m:sty m:val="p"/>
                                  </m:rPr>
                                  <a:rPr lang="zh-CN" altLang="en-US" sz="2400">
                                    <a:latin typeface="Cambria Math" panose="02040503050406030204" pitchFamily="18" charset="0"/>
                                  </a:rPr>
                                  <m:t>Cmax</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𝛼</m:t>
                                </m:r>
                              </m:e>
                              <m:sub>
                                <m:r>
                                  <a:rPr lang="zh-CN" altLang="en-US" sz="2400">
                                    <a:latin typeface="Cambria Math" panose="02040503050406030204" pitchFamily="18" charset="0"/>
                                  </a:rPr>
                                  <m:t>0</m:t>
                                </m:r>
                              </m:sub>
                            </m:sSub>
                            <m:r>
                              <a:rPr lang="zh-CN" altLang="en-US" sz="2400">
                                <a:latin typeface="Cambria Math" panose="02040503050406030204" pitchFamily="18" charset="0"/>
                              </a:rPr>
                              <m:t>(</m:t>
                            </m:r>
                            <m:r>
                              <a:rPr lang="zh-CN" altLang="en-US" sz="2400" i="1">
                                <a:latin typeface="Cambria Math" panose="02040503050406030204" pitchFamily="18" charset="0"/>
                              </a:rPr>
                              <m:t>𝜃</m:t>
                            </m:r>
                          </m:e>
                        </m:d>
                      </m:den>
                    </m:f>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d>
                          <m:dPr>
                            <m:begChr m:val=""/>
                            <m:ctrlPr>
                              <a:rPr lang="zh-CN" altLang="en-US" sz="2400" i="1">
                                <a:latin typeface="Cambria Math" panose="02040503050406030204" pitchFamily="18" charset="0"/>
                              </a:rPr>
                            </m:ctrlPr>
                          </m:dP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𝛼</m:t>
                                </m:r>
                              </m:e>
                              <m:sub>
                                <m:r>
                                  <a:rPr lang="zh-CN" altLang="en-US" sz="2400">
                                    <a:latin typeface="Cambria Math" panose="02040503050406030204" pitchFamily="18" charset="0"/>
                                  </a:rPr>
                                  <m:t>1</m:t>
                                </m:r>
                              </m:sub>
                            </m:sSub>
                            <m:r>
                              <a:rPr lang="zh-CN" altLang="en-US" sz="2400">
                                <a:latin typeface="Cambria Math" panose="02040503050406030204" pitchFamily="18" charset="0"/>
                              </a:rPr>
                              <m:t>(</m:t>
                            </m:r>
                            <m:r>
                              <a:rPr lang="zh-CN" altLang="en-US" sz="2400" i="1">
                                <a:latin typeface="Cambria Math" panose="02040503050406030204" pitchFamily="18" charset="0"/>
                              </a:rPr>
                              <m:t>𝜃</m:t>
                            </m:r>
                          </m:e>
                        </m:d>
                      </m:num>
                      <m:den>
                        <m:d>
                          <m:dPr>
                            <m:begChr m:val=""/>
                            <m:ctrlPr>
                              <a:rPr lang="zh-CN" altLang="en-US" sz="2400" i="1">
                                <a:latin typeface="Cambria Math" panose="02040503050406030204" pitchFamily="18" charset="0"/>
                              </a:rPr>
                            </m:ctrlPr>
                          </m:dP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𝛼</m:t>
                                </m:r>
                              </m:e>
                              <m:sub>
                                <m:r>
                                  <a:rPr lang="zh-CN" altLang="en-US" sz="2400">
                                    <a:latin typeface="Cambria Math" panose="02040503050406030204" pitchFamily="18" charset="0"/>
                                  </a:rPr>
                                  <m:t>0</m:t>
                                </m:r>
                              </m:sub>
                            </m:sSub>
                            <m:r>
                              <a:rPr lang="zh-CN" altLang="en-US" sz="2400">
                                <a:latin typeface="Cambria Math" panose="02040503050406030204" pitchFamily="18" charset="0"/>
                              </a:rPr>
                              <m:t>(</m:t>
                            </m:r>
                            <m:r>
                              <a:rPr lang="zh-CN" altLang="en-US" sz="2400" i="1">
                                <a:latin typeface="Cambria Math" panose="02040503050406030204" pitchFamily="18" charset="0"/>
                              </a:rPr>
                              <m:t>𝜃</m:t>
                            </m:r>
                          </m:e>
                        </m:d>
                      </m:den>
                    </m:f>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𝑔</m:t>
                        </m:r>
                      </m:e>
                      <m:sub>
                        <m:r>
                          <a:rPr lang="zh-CN" altLang="en-US" sz="2400">
                            <a:latin typeface="Cambria Math" panose="02040503050406030204" pitchFamily="18" charset="0"/>
                          </a:rPr>
                          <m:t>1</m:t>
                        </m:r>
                      </m:sub>
                    </m:sSub>
                    <m:r>
                      <a:rPr lang="zh-CN" altLang="en-US" sz="2400">
                        <a:latin typeface="Cambria Math" panose="02040503050406030204" pitchFamily="18" charset="0"/>
                      </a:rPr>
                      <m:t>(</m:t>
                    </m:r>
                    <m:r>
                      <a:rPr lang="zh-CN" altLang="en-US" sz="2400" i="1">
                        <a:latin typeface="Cambria Math" panose="02040503050406030204" pitchFamily="18" charset="0"/>
                      </a:rPr>
                      <m:t>𝜃</m:t>
                    </m:r>
                  </m:oMath>
                </a14:m>
                <a:r>
                  <a:rPr lang="en-US" altLang="zh-CN" sz="2400" i="1" dirty="0" smtClean="0">
                    <a:latin typeface="Cambria Math" panose="02040503050406030204" pitchFamily="18" charset="0"/>
                  </a:rPr>
                  <a:t>)</a:t>
                </a:r>
              </a:p>
              <a:p>
                <a:pPr marL="0" indent="0" algn="just">
                  <a:buNone/>
                </a:pPr>
                <a:r>
                  <a:rPr lang="zh-CN" altLang="en-US" sz="2400" dirty="0" smtClean="0">
                    <a:latin typeface="宋体" panose="02010600030101010101" pitchFamily="2" charset="-122"/>
                    <a:ea typeface="宋体" panose="02010600030101010101" pitchFamily="2" charset="-122"/>
                  </a:rPr>
                  <a:t>    后者</a:t>
                </a:r>
                <a:r>
                  <a:rPr lang="zh-CN" altLang="en-US" sz="2400" dirty="0">
                    <a:latin typeface="宋体" panose="02010600030101010101" pitchFamily="2" charset="-122"/>
                    <a:ea typeface="宋体" panose="02010600030101010101" pitchFamily="2" charset="-122"/>
                  </a:rPr>
                  <a:t>称为集电极电压利用系数，</a:t>
                </a:r>
                <a:r>
                  <a:rPr lang="zh-CN" altLang="en-US" sz="2400" dirty="0" smtClean="0">
                    <a:latin typeface="宋体" panose="02010600030101010101" pitchFamily="2" charset="-122"/>
                    <a:ea typeface="宋体" panose="02010600030101010101" pitchFamily="2" charset="-122"/>
                  </a:rPr>
                  <a:t>即</a:t>
                </a:r>
                <a:endParaRPr lang="en-US" altLang="zh-CN" sz="2400" dirty="0" smtClean="0">
                  <a:latin typeface="宋体" panose="02010600030101010101" pitchFamily="2" charset="-122"/>
                  <a:ea typeface="宋体" panose="02010600030101010101" pitchFamily="2" charset="-122"/>
                </a:endParaRPr>
              </a:p>
              <a:p>
                <a:pPr marL="0" indent="0" algn="just">
                  <a:buNone/>
                </a:pPr>
                <a14:m>
                  <m:oMathPara xmlns:m="http://schemas.openxmlformats.org/officeDocument/2006/math">
                    <m:oMathParaPr>
                      <m:jc m:val="centerGroup"/>
                    </m:oMathParaPr>
                    <m:oMath xmlns:m="http://schemas.openxmlformats.org/officeDocument/2006/math">
                      <m:r>
                        <a:rPr lang="zh-CN" altLang="en-US" sz="2400" i="1">
                          <a:latin typeface="Cambria Math" panose="02040503050406030204" pitchFamily="18" charset="0"/>
                        </a:rPr>
                        <m:t>𝜉</m:t>
                      </m:r>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m:rPr>
                                  <m:sty m:val="p"/>
                                </m:rPr>
                                <a:rPr lang="zh-CN" altLang="en-US" sz="2400">
                                  <a:latin typeface="Cambria Math" panose="02040503050406030204" pitchFamily="18" charset="0"/>
                                </a:rPr>
                                <m:t>cm</m:t>
                              </m:r>
                            </m:sub>
                          </m:sSub>
                        </m:num>
                        <m:den>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𝑉</m:t>
                              </m:r>
                            </m:e>
                            <m:sub>
                              <m:r>
                                <m:rPr>
                                  <m:sty m:val="p"/>
                                </m:rPr>
                                <a:rPr lang="zh-CN" altLang="en-US" sz="2400">
                                  <a:latin typeface="Cambria Math" panose="02040503050406030204" pitchFamily="18" charset="0"/>
                                </a:rPr>
                                <m:t>CC</m:t>
                              </m:r>
                            </m:sub>
                          </m:sSub>
                        </m:den>
                      </m:f>
                    </m:oMath>
                  </m:oMathPara>
                </a14:m>
                <a:endParaRPr lang="en-US" altLang="zh-CN" sz="2400" dirty="0" smtClean="0">
                  <a:latin typeface="宋体" panose="02010600030101010101" pitchFamily="2" charset="-122"/>
                  <a:ea typeface="宋体" panose="02010600030101010101" pitchFamily="2" charset="-122"/>
                </a:endParaRPr>
              </a:p>
              <a:p>
                <a:pPr marL="0" indent="0" algn="just">
                  <a:buNone/>
                </a:pPr>
                <a:r>
                  <a:rPr lang="zh-CN" altLang="en-US" sz="2400" dirty="0" smtClean="0">
                    <a:latin typeface="宋体" panose="02010600030101010101" pitchFamily="2" charset="-122"/>
                    <a:ea typeface="宋体" panose="02010600030101010101" pitchFamily="2" charset="-122"/>
                  </a:rPr>
                  <a:t>    则</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𝜂</m:t>
                        </m:r>
                      </m:e>
                      <m:sub>
                        <m:r>
                          <a:rPr lang="zh-CN" altLang="en-US" sz="2400" i="1">
                            <a:latin typeface="Cambria Math" panose="02040503050406030204" pitchFamily="18" charset="0"/>
                          </a:rPr>
                          <m:t>𝑐</m:t>
                        </m:r>
                      </m:sub>
                    </m:sSub>
                  </m:oMath>
                </a14:m>
                <a:r>
                  <a:rPr lang="zh-CN" altLang="en-US" sz="2400" dirty="0" smtClean="0">
                    <a:latin typeface="宋体" panose="02010600030101010101" pitchFamily="2" charset="-122"/>
                    <a:ea typeface="宋体" panose="02010600030101010101" pitchFamily="2" charset="-122"/>
                  </a:rPr>
                  <a:t>又有了一种表达方式，即</a:t>
                </a:r>
                <a:endParaRPr lang="en-US" altLang="zh-CN" sz="2400" dirty="0" smtClean="0">
                  <a:latin typeface="宋体" panose="02010600030101010101" pitchFamily="2" charset="-122"/>
                  <a:ea typeface="宋体" panose="02010600030101010101" pitchFamily="2" charset="-122"/>
                </a:endParaRPr>
              </a:p>
              <a:p>
                <a:pPr marL="0" indent="0" algn="just">
                  <a:buNone/>
                </a:pPr>
                <a14:m>
                  <m:oMathPara xmlns:m="http://schemas.openxmlformats.org/officeDocument/2006/math">
                    <m:oMathParaPr>
                      <m:jc m:val="centerGroup"/>
                    </m:oMathParaPr>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𝜂</m:t>
                          </m:r>
                        </m:e>
                        <m:sub>
                          <m:r>
                            <a:rPr lang="zh-CN" altLang="en-US" sz="2400" i="1">
                              <a:latin typeface="Cambria Math" panose="02040503050406030204" pitchFamily="18" charset="0"/>
                            </a:rPr>
                            <m:t>𝑐</m:t>
                          </m:r>
                        </m:sub>
                      </m:sSub>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a:latin typeface="Cambria Math" panose="02040503050406030204" pitchFamily="18" charset="0"/>
                            </a:rPr>
                            <m:t>1</m:t>
                          </m:r>
                        </m:num>
                        <m:den>
                          <m:r>
                            <a:rPr lang="zh-CN" altLang="en-US" sz="2400">
                              <a:latin typeface="Cambria Math" panose="02040503050406030204" pitchFamily="18" charset="0"/>
                            </a:rPr>
                            <m:t>2</m:t>
                          </m:r>
                        </m:den>
                      </m:f>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𝑔</m:t>
                          </m:r>
                        </m:e>
                        <m:sub>
                          <m:r>
                            <a:rPr lang="zh-CN" altLang="en-US" sz="2400">
                              <a:latin typeface="Cambria Math" panose="02040503050406030204" pitchFamily="18" charset="0"/>
                            </a:rPr>
                            <m:t>1</m:t>
                          </m:r>
                        </m:sub>
                      </m:sSub>
                      <m:r>
                        <a:rPr lang="zh-CN" altLang="en-US" sz="2400">
                          <a:latin typeface="Cambria Math" panose="02040503050406030204" pitchFamily="18" charset="0"/>
                        </a:rPr>
                        <m:t>(</m:t>
                      </m:r>
                      <m:r>
                        <a:rPr lang="zh-CN" altLang="en-US" sz="2400" i="1">
                          <a:latin typeface="Cambria Math" panose="02040503050406030204" pitchFamily="18" charset="0"/>
                        </a:rPr>
                        <m:t>𝜃</m:t>
                      </m:r>
                      <m:r>
                        <a:rPr lang="zh-CN" altLang="en-US" sz="2400">
                          <a:latin typeface="Cambria Math" panose="02040503050406030204" pitchFamily="18" charset="0"/>
                        </a:rPr>
                        <m:t>)</m:t>
                      </m:r>
                      <m:r>
                        <a:rPr lang="zh-CN" altLang="en-US" sz="2400" i="1">
                          <a:latin typeface="Cambria Math" panose="02040503050406030204" pitchFamily="18" charset="0"/>
                        </a:rPr>
                        <m:t>𝜉</m:t>
                      </m:r>
                    </m:oMath>
                  </m:oMathPara>
                </a14:m>
                <a:endParaRPr lang="en-US" altLang="zh-CN" sz="2400" dirty="0" smtClean="0"/>
              </a:p>
              <a:p>
                <a:pPr marL="0" indent="0" algn="just">
                  <a:buNone/>
                </a:pPr>
                <a:r>
                  <a:rPr lang="zh-CN" altLang="en-US" sz="2400" dirty="0" smtClean="0">
                    <a:latin typeface="宋体" panose="02010600030101010101" pitchFamily="2" charset="-122"/>
                    <a:ea typeface="宋体" panose="02010600030101010101" pitchFamily="2" charset="-122"/>
                  </a:rPr>
                  <a:t>    可见</a:t>
                </a:r>
                <a:r>
                  <a:rPr lang="zh-CN" altLang="en-US" sz="2400" dirty="0">
                    <a:latin typeface="宋体" panose="02010600030101010101" pitchFamily="2" charset="-122"/>
                    <a:ea typeface="宋体" panose="02010600030101010101" pitchFamily="2" charset="-122"/>
                  </a:rPr>
                  <a:t>，要提高</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𝜂</m:t>
                        </m:r>
                      </m:e>
                      <m:sub>
                        <m:r>
                          <a:rPr lang="zh-CN" altLang="en-US" sz="2400" i="1">
                            <a:latin typeface="Cambria Math" panose="02040503050406030204" pitchFamily="18" charset="0"/>
                          </a:rPr>
                          <m:t>𝑐</m:t>
                        </m:r>
                      </m:sub>
                    </m:sSub>
                    <m:r>
                      <a:rPr lang="zh-CN" altLang="en-US" sz="2400" i="1">
                        <a:latin typeface="Cambria Math" panose="02040503050406030204" pitchFamily="18" charset="0"/>
                      </a:rPr>
                      <m:t> </m:t>
                    </m:r>
                  </m:oMath>
                </a14:m>
                <a:r>
                  <a:rPr lang="zh-CN" altLang="en-US" sz="2400" dirty="0">
                    <a:latin typeface="宋体" panose="02010600030101010101" pitchFamily="2" charset="-122"/>
                    <a:ea typeface="宋体" panose="02010600030101010101" pitchFamily="2" charset="-122"/>
                  </a:rPr>
                  <a:t>，应提高输出电压幅度</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m:rPr>
                            <m:sty m:val="p"/>
                          </m:rPr>
                          <a:rPr lang="zh-CN" altLang="en-US" sz="2400">
                            <a:latin typeface="Cambria Math" panose="02040503050406030204" pitchFamily="18" charset="0"/>
                          </a:rPr>
                          <m:t>cm</m:t>
                        </m:r>
                      </m:sub>
                    </m:sSub>
                  </m:oMath>
                </a14:m>
                <a:r>
                  <a:rPr lang="zh-CN" altLang="en-US" sz="2400" dirty="0">
                    <a:latin typeface="宋体" panose="02010600030101010101" pitchFamily="2" charset="-122"/>
                    <a:ea typeface="宋体" panose="02010600030101010101" pitchFamily="2" charset="-122"/>
                  </a:rPr>
                  <a:t>和增大波形系数</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𝑔</m:t>
                        </m:r>
                      </m:e>
                      <m:sub>
                        <m:r>
                          <a:rPr lang="zh-CN" altLang="en-US" sz="2400">
                            <a:latin typeface="Cambria Math" panose="02040503050406030204" pitchFamily="18" charset="0"/>
                          </a:rPr>
                          <m:t>1</m:t>
                        </m:r>
                      </m:sub>
                    </m:sSub>
                    <m:r>
                      <a:rPr lang="zh-CN" altLang="en-US" sz="2400">
                        <a:latin typeface="Cambria Math" panose="02040503050406030204" pitchFamily="18" charset="0"/>
                      </a:rPr>
                      <m:t>(</m:t>
                    </m:r>
                    <m:r>
                      <a:rPr lang="zh-CN" altLang="en-US" sz="2400" i="1">
                        <a:latin typeface="Cambria Math" panose="02040503050406030204" pitchFamily="18" charset="0"/>
                      </a:rPr>
                      <m:t>𝜃</m:t>
                    </m:r>
                  </m:oMath>
                </a14:m>
                <a:r>
                  <a:rPr lang="en-US" altLang="zh-CN" sz="2400" i="1" dirty="0">
                    <a:latin typeface="Cambria Math" panose="02040503050406030204" pitchFamily="18" charset="0"/>
                  </a:rPr>
                  <a:t>) </a:t>
                </a:r>
                <a:r>
                  <a:rPr lang="zh-CN" altLang="en-US" sz="2400" dirty="0">
                    <a:latin typeface="宋体" panose="02010600030101010101" pitchFamily="2" charset="-122"/>
                    <a:ea typeface="宋体" panose="02010600030101010101" pitchFamily="2" charset="-122"/>
                  </a:rPr>
                  <a:t>。</a:t>
                </a:r>
              </a:p>
              <a:p>
                <a:pPr marL="0" indent="0" algn="just">
                  <a:buNone/>
                </a:pPr>
                <a:endParaRPr lang="en-US" altLang="zh-CN" sz="2400" dirty="0">
                  <a:latin typeface="宋体" panose="02010600030101010101" pitchFamily="2" charset="-122"/>
                  <a:ea typeface="宋体" panose="02010600030101010101" pitchFamily="2" charset="-122"/>
                </a:endParaRPr>
              </a:p>
            </p:txBody>
          </p:sp>
        </mc:Choice>
        <mc:Fallback xmlns="">
          <p:sp>
            <p:nvSpPr>
              <p:cNvPr id="4" name="内容占位符 2"/>
              <p:cNvSpPr>
                <a:spLocks noGrp="1" noRot="1" noChangeAspect="1" noMove="1" noResize="1" noEditPoints="1" noAdjustHandles="1" noChangeArrowheads="1" noChangeShapeType="1" noTextEdit="1"/>
              </p:cNvSpPr>
              <p:nvPr>
                <p:ph idx="1"/>
              </p:nvPr>
            </p:nvSpPr>
            <p:spPr>
              <a:xfrm>
                <a:off x="458392" y="1030310"/>
                <a:ext cx="9123489" cy="5370489"/>
              </a:xfrm>
              <a:blipFill rotWithShape="0">
                <a:blip r:embed="rId2"/>
                <a:stretch>
                  <a:fillRect l="-1002" t="-10556" r="-1002"/>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001999112"/>
      </p:ext>
    </p:extLst>
  </p:cSld>
  <p:clrMapOvr>
    <a:masterClrMapping/>
  </p:clrMapOvr>
  <p:timing>
    <p:tnLst>
      <p:par>
        <p:cTn id="1" dur="indefinite" restart="never" nodeType="tmRoot"/>
      </p:par>
    </p:tnLst>
  </p:timing>
</p:sld>
</file>

<file path=ppt/theme/theme1.xml><?xml version="1.0" encoding="utf-8"?>
<a:theme xmlns:a="http://schemas.openxmlformats.org/drawingml/2006/main" name="平面">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Facet</Template>
  <TotalTime>22014</TotalTime>
  <Words>3891</Words>
  <Application>Microsoft Office PowerPoint</Application>
  <PresentationFormat>宽屏</PresentationFormat>
  <Paragraphs>243</Paragraphs>
  <Slides>46</Slides>
  <Notes>0</Notes>
  <HiddenSlides>0</HiddenSlides>
  <MMClips>0</MMClips>
  <ScaleCrop>false</ScaleCrop>
  <HeadingPairs>
    <vt:vector size="8" baseType="variant">
      <vt:variant>
        <vt:lpstr>已用的字体</vt:lpstr>
      </vt:variant>
      <vt:variant>
        <vt:i4>9</vt:i4>
      </vt:variant>
      <vt:variant>
        <vt:lpstr>主题</vt:lpstr>
      </vt:variant>
      <vt:variant>
        <vt:i4>1</vt:i4>
      </vt:variant>
      <vt:variant>
        <vt:lpstr>嵌入 OLE 服务器</vt:lpstr>
      </vt:variant>
      <vt:variant>
        <vt:i4>1</vt:i4>
      </vt:variant>
      <vt:variant>
        <vt:lpstr>幻灯片标题</vt:lpstr>
      </vt:variant>
      <vt:variant>
        <vt:i4>46</vt:i4>
      </vt:variant>
    </vt:vector>
  </HeadingPairs>
  <TitlesOfParts>
    <vt:vector size="57" baseType="lpstr">
      <vt:lpstr>方正姚体</vt:lpstr>
      <vt:lpstr>华文新魏</vt:lpstr>
      <vt:lpstr>宋体</vt:lpstr>
      <vt:lpstr>Arial</vt:lpstr>
      <vt:lpstr>Calibri</vt:lpstr>
      <vt:lpstr>Cambria Math</vt:lpstr>
      <vt:lpstr>Times New Roman</vt:lpstr>
      <vt:lpstr>Trebuchet MS</vt:lpstr>
      <vt:lpstr>Wingdings 3</vt:lpstr>
      <vt:lpstr>平面</vt:lpstr>
      <vt:lpstr>MathType 6.0 Equation</vt:lpstr>
      <vt:lpstr>高频电子线路</vt:lpstr>
      <vt:lpstr>第四章 高频功率放大器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高频电子线路</dc:title>
  <dc:creator>任 婉婷</dc:creator>
  <cp:lastModifiedBy>任 婉婷</cp:lastModifiedBy>
  <cp:revision>108</cp:revision>
  <dcterms:created xsi:type="dcterms:W3CDTF">2018-09-15T07:19:02Z</dcterms:created>
  <dcterms:modified xsi:type="dcterms:W3CDTF">2018-11-02T10:51:14Z</dcterms:modified>
</cp:coreProperties>
</file>