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257" r:id="rId2"/>
    <p:sldId id="296"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7" r:id="rId36"/>
    <p:sldId id="291" r:id="rId37"/>
    <p:sldId id="292" r:id="rId38"/>
    <p:sldId id="298" r:id="rId39"/>
    <p:sldId id="293" r:id="rId40"/>
    <p:sldId id="299" r:id="rId41"/>
    <p:sldId id="294"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60"/>
  </p:normalViewPr>
  <p:slideViewPr>
    <p:cSldViewPr snapToGrid="0">
      <p:cViewPr varScale="1">
        <p:scale>
          <a:sx n="70" d="100"/>
          <a:sy n="70" d="100"/>
        </p:scale>
        <p:origin x="73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696F4A-D7FE-46C2-BD12-14011F956B84}" type="datetimeFigureOut">
              <a:rPr lang="zh-CN" altLang="en-US" smtClean="0"/>
              <a:t>2018/11/5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83C7C9-F4CA-4B9F-A087-8EE64EBCFC0A}" type="slidenum">
              <a:rPr lang="zh-CN" altLang="en-US" smtClean="0"/>
              <a:t>‹#›</a:t>
            </a:fld>
            <a:endParaRPr lang="zh-CN" altLang="en-US"/>
          </a:p>
        </p:txBody>
      </p:sp>
    </p:spTree>
    <p:extLst>
      <p:ext uri="{BB962C8B-B14F-4D97-AF65-F5344CB8AC3E}">
        <p14:creationId xmlns:p14="http://schemas.microsoft.com/office/powerpoint/2010/main" val="815387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083C7C9-F4CA-4B9F-A087-8EE64EBCFC0A}" type="slidenum">
              <a:rPr lang="zh-CN" altLang="en-US" smtClean="0"/>
              <a:t>9</a:t>
            </a:fld>
            <a:endParaRPr lang="zh-CN" altLang="en-US"/>
          </a:p>
        </p:txBody>
      </p:sp>
    </p:spTree>
    <p:extLst>
      <p:ext uri="{BB962C8B-B14F-4D97-AF65-F5344CB8AC3E}">
        <p14:creationId xmlns:p14="http://schemas.microsoft.com/office/powerpoint/2010/main" val="2599361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083C7C9-F4CA-4B9F-A087-8EE64EBCFC0A}" type="slidenum">
              <a:rPr lang="zh-CN" altLang="en-US" smtClean="0"/>
              <a:t>18</a:t>
            </a:fld>
            <a:endParaRPr lang="zh-CN" altLang="en-US"/>
          </a:p>
        </p:txBody>
      </p:sp>
    </p:spTree>
    <p:extLst>
      <p:ext uri="{BB962C8B-B14F-4D97-AF65-F5344CB8AC3E}">
        <p14:creationId xmlns:p14="http://schemas.microsoft.com/office/powerpoint/2010/main" val="607528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90964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762288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1081071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130671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10592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8558871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extLst>
      <p:ext uri="{BB962C8B-B14F-4D97-AF65-F5344CB8AC3E}">
        <p14:creationId xmlns:p14="http://schemas.microsoft.com/office/powerpoint/2010/main" val="4848975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45800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79576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67444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extLst>
      <p:ext uri="{BB962C8B-B14F-4D97-AF65-F5344CB8AC3E}">
        <p14:creationId xmlns:p14="http://schemas.microsoft.com/office/powerpoint/2010/main" val="938961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186002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576581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4858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2A54C80-263E-416B-A8E0-580EDEADCBDC}" type="datetimeFigureOut">
              <a:rPr lang="en-US" dirty="0"/>
              <a:t>11/5/2018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extLst>
      <p:ext uri="{BB962C8B-B14F-4D97-AF65-F5344CB8AC3E}">
        <p14:creationId xmlns:p14="http://schemas.microsoft.com/office/powerpoint/2010/main" val="3051264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955271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11/5/2018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9887210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0.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40.png"/><Relationship Id="rId7"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1.w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notesSlide" Target="../notesSlides/notesSlide1.xml"/><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6.wmf"/><Relationship Id="rId5" Type="http://schemas.openxmlformats.org/officeDocument/2006/relationships/oleObject" Target="../embeddings/oleObject3.bin"/><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高频电子线路</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0339852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EB01DF2B-E034-4119-AB1E-4C06CC468C95}"/>
              </a:ext>
            </a:extLst>
          </p:cNvPr>
          <p:cNvSpPr txBox="1"/>
          <p:nvPr/>
        </p:nvSpPr>
        <p:spPr>
          <a:xfrm>
            <a:off x="74645" y="383884"/>
            <a:ext cx="4898571"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3.2.2 </a:t>
            </a:r>
            <a:r>
              <a:rPr lang="zh-CN" altLang="en-US" sz="2800" dirty="0">
                <a:solidFill>
                  <a:schemeClr val="accent1"/>
                </a:solidFill>
                <a:latin typeface="+mj-lt"/>
                <a:ea typeface="+mj-ea"/>
                <a:cs typeface="+mj-cs"/>
              </a:rPr>
              <a:t>晶体管的高频等效电路</a:t>
            </a:r>
          </a:p>
        </p:txBody>
      </p:sp>
      <p:sp>
        <p:nvSpPr>
          <p:cNvPr id="3" name="文本框 2">
            <a:extLst>
              <a:ext uri="{FF2B5EF4-FFF2-40B4-BE49-F238E27FC236}">
                <a16:creationId xmlns="" xmlns:a16="http://schemas.microsoft.com/office/drawing/2014/main" id="{AD7A7CFB-B322-4A26-9CEC-BE7D0C24C35C}"/>
              </a:ext>
            </a:extLst>
          </p:cNvPr>
          <p:cNvSpPr txBox="1"/>
          <p:nvPr/>
        </p:nvSpPr>
        <p:spPr>
          <a:xfrm>
            <a:off x="699796" y="980487"/>
            <a:ext cx="3293707"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1</a:t>
            </a:r>
            <a:r>
              <a:rPr lang="zh-CN" altLang="en-US" sz="2800" dirty="0">
                <a:solidFill>
                  <a:schemeClr val="accent1"/>
                </a:solidFill>
                <a:latin typeface="+mj-lt"/>
                <a:ea typeface="+mj-ea"/>
                <a:cs typeface="+mj-cs"/>
              </a:rPr>
              <a:t>．</a:t>
            </a:r>
            <a:r>
              <a:rPr lang="en-US" altLang="zh-CN" sz="2800" dirty="0">
                <a:solidFill>
                  <a:schemeClr val="accent1"/>
                </a:solidFill>
                <a:latin typeface="+mj-lt"/>
                <a:ea typeface="+mj-ea"/>
                <a:cs typeface="+mj-cs"/>
              </a:rPr>
              <a:t>Y</a:t>
            </a:r>
            <a:r>
              <a:rPr lang="zh-CN" altLang="en-US" sz="2800" dirty="0">
                <a:solidFill>
                  <a:schemeClr val="accent1"/>
                </a:solidFill>
                <a:latin typeface="+mj-lt"/>
                <a:ea typeface="+mj-ea"/>
                <a:cs typeface="+mj-cs"/>
              </a:rPr>
              <a:t>参数等效电路</a:t>
            </a:r>
          </a:p>
        </p:txBody>
      </p:sp>
      <p:sp>
        <p:nvSpPr>
          <p:cNvPr id="4" name="文本框 3">
            <a:extLst>
              <a:ext uri="{FF2B5EF4-FFF2-40B4-BE49-F238E27FC236}">
                <a16:creationId xmlns="" xmlns:a16="http://schemas.microsoft.com/office/drawing/2014/main" id="{7B76D7BC-30C7-4C8C-AC92-17310D57633C}"/>
              </a:ext>
            </a:extLst>
          </p:cNvPr>
          <p:cNvSpPr txBox="1"/>
          <p:nvPr/>
        </p:nvSpPr>
        <p:spPr>
          <a:xfrm>
            <a:off x="5718412" y="2672809"/>
            <a:ext cx="4565734" cy="1938992"/>
          </a:xfrm>
          <a:prstGeom prst="rect">
            <a:avLst/>
          </a:prstGeom>
          <a:noFill/>
        </p:spPr>
        <p:txBody>
          <a:bodyPr wrap="square" rtlCol="0">
            <a:spAutoFit/>
          </a:bodyPr>
          <a:lstStyle/>
          <a:p>
            <a:r>
              <a:rPr lang="en-US" altLang="zh-CN" sz="2400" dirty="0">
                <a:latin typeface="宋体" panose="02010600030101010101" pitchFamily="2" charset="-122"/>
                <a:ea typeface="宋体" panose="02010600030101010101" pitchFamily="2" charset="-122"/>
              </a:rPr>
              <a:t>  Y</a:t>
            </a:r>
            <a:r>
              <a:rPr lang="zh-CN" altLang="zh-CN" sz="2400" dirty="0">
                <a:latin typeface="宋体" panose="02010600030101010101" pitchFamily="2" charset="-122"/>
                <a:ea typeface="宋体" panose="02010600030101010101" pitchFamily="2" charset="-122"/>
              </a:rPr>
              <a:t>参数等效电路是将晶体管等效为有源线性四端网络</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它的优点在于通用</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导出的表达式具有普遍意义</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分析电路比较方便；缺点是网络参数与频率有关。</a:t>
            </a:r>
            <a:endParaRPr lang="en-US" altLang="zh-CN" sz="2400" dirty="0">
              <a:latin typeface="宋体" panose="02010600030101010101" pitchFamily="2" charset="-122"/>
              <a:ea typeface="宋体" panose="02010600030101010101" pitchFamily="2" charset="-122"/>
            </a:endParaRPr>
          </a:p>
        </p:txBody>
      </p:sp>
      <p:pic>
        <p:nvPicPr>
          <p:cNvPr id="5" name="图片 4">
            <a:extLst>
              <a:ext uri="{FF2B5EF4-FFF2-40B4-BE49-F238E27FC236}">
                <a16:creationId xmlns="" xmlns:a16="http://schemas.microsoft.com/office/drawing/2014/main" id="{7388284F-024B-4E4C-BA87-90E5F544ACE4}"/>
              </a:ext>
            </a:extLst>
          </p:cNvPr>
          <p:cNvPicPr/>
          <p:nvPr/>
        </p:nvPicPr>
        <p:blipFill>
          <a:blip r:embed="rId2" cstate="print"/>
          <a:stretch>
            <a:fillRect/>
          </a:stretch>
        </p:blipFill>
        <p:spPr>
          <a:xfrm>
            <a:off x="374545" y="1762340"/>
            <a:ext cx="5343867" cy="4652107"/>
          </a:xfrm>
          <a:prstGeom prst="rect">
            <a:avLst/>
          </a:prstGeom>
          <a:noFill/>
          <a:ln w="9525">
            <a:noFill/>
          </a:ln>
        </p:spPr>
      </p:pic>
    </p:spTree>
    <p:extLst>
      <p:ext uri="{BB962C8B-B14F-4D97-AF65-F5344CB8AC3E}">
        <p14:creationId xmlns:p14="http://schemas.microsoft.com/office/powerpoint/2010/main" val="18537484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a:extLst>
                  <a:ext uri="{FF2B5EF4-FFF2-40B4-BE49-F238E27FC236}">
                    <a16:creationId xmlns="" xmlns:a16="http://schemas.microsoft.com/office/drawing/2014/main" id="{F6159892-6B32-46A9-ADFF-69A4FB8F3C66}"/>
                  </a:ext>
                </a:extLst>
              </p:cNvPr>
              <p:cNvSpPr/>
              <p:nvPr/>
            </p:nvSpPr>
            <p:spPr>
              <a:xfrm>
                <a:off x="2027926" y="1135583"/>
                <a:ext cx="5026017" cy="583621"/>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𝐼</m:t>
                          </m:r>
                          <m:r>
                            <a:rPr lang="zh-CN" altLang="en-US" sz="2400" i="0" baseline="-25000">
                              <a:latin typeface="Cambria Math" panose="02040503050406030204" pitchFamily="18" charset="0"/>
                            </a:rPr>
                            <m:t>1</m:t>
                          </m:r>
                        </m:e>
                        <m:lim>
                          <m:r>
                            <a:rPr lang="zh-CN" altLang="en-US" sz="2400" i="0">
                              <a:latin typeface="Cambria Math" panose="02040503050406030204" pitchFamily="18" charset="0"/>
                            </a:rPr>
                            <m:t>•</m:t>
                          </m:r>
                        </m:lim>
                      </m:limUpp>
                      <m:r>
                        <a:rPr lang="zh-CN" altLang="en-US" sz="2400" i="0">
                          <a:latin typeface="Cambria Math" panose="02040503050406030204" pitchFamily="18" charset="0"/>
                        </a:rPr>
                        <m:t>=</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𝑖𝑒</m:t>
                      </m:r>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0">
                                  <a:latin typeface="Cambria Math" panose="02040503050406030204" pitchFamily="18" charset="0"/>
                                </a:rPr>
                                <m:t>1</m:t>
                              </m:r>
                            </m:sub>
                          </m:sSub>
                        </m:e>
                        <m:lim>
                          <m:r>
                            <a:rPr lang="zh-CN" altLang="en-US" sz="2400" i="0">
                              <a:latin typeface="Cambria Math" panose="02040503050406030204" pitchFamily="18" charset="0"/>
                            </a:rPr>
                            <m:t>•</m:t>
                          </m:r>
                        </m:lim>
                      </m:limUpp>
                      <m:r>
                        <a:rPr lang="zh-CN" altLang="en-US" sz="2400" i="0">
                          <a:latin typeface="Cambria Math" panose="02040503050406030204" pitchFamily="18" charset="0"/>
                        </a:rPr>
                        <m:t>+</m:t>
                      </m:r>
                      <m:r>
                        <a:rPr lang="zh-CN" altLang="en-US" sz="2400" i="1">
                          <a:latin typeface="Cambria Math" panose="02040503050406030204" pitchFamily="18" charset="0"/>
                        </a:rPr>
                        <m:t>𝑌</m:t>
                      </m:r>
                      <m:r>
                        <a:rPr lang="zh-CN" altLang="en-US" sz="2400" i="1" baseline="-25000">
                          <a:latin typeface="Cambria Math" panose="02040503050406030204" pitchFamily="18" charset="0"/>
                        </a:rPr>
                        <m:t>𝑖𝑒</m:t>
                      </m:r>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0">
                                  <a:latin typeface="Cambria Math" panose="02040503050406030204" pitchFamily="18" charset="0"/>
                                </a:rPr>
                                <m:t>2</m:t>
                              </m:r>
                            </m:sub>
                          </m:sSub>
                        </m:e>
                        <m:lim>
                          <m:r>
                            <a:rPr lang="zh-CN" altLang="en-US" sz="2400" i="0">
                              <a:latin typeface="Cambria Math" panose="02040503050406030204" pitchFamily="18" charset="0"/>
                            </a:rPr>
                            <m:t>•</m:t>
                          </m:r>
                        </m:lim>
                      </m:limUpp>
                    </m:oMath>
                  </m:oMathPara>
                </a14:m>
                <a:endParaRPr lang="zh-CN" altLang="en-US" sz="2400" dirty="0"/>
              </a:p>
            </p:txBody>
          </p:sp>
        </mc:Choice>
        <mc:Fallback>
          <p:sp>
            <p:nvSpPr>
              <p:cNvPr id="2" name="矩形 1">
                <a:extLst>
                  <a:ext uri="{FF2B5EF4-FFF2-40B4-BE49-F238E27FC236}">
                    <a16:creationId xmlns="" xmlns:a16="http://schemas.microsoft.com/office/drawing/2014/main" xmlns:a14="http://schemas.microsoft.com/office/drawing/2010/main" id="{F6159892-6B32-46A9-ADFF-69A4FB8F3C66}"/>
                  </a:ext>
                </a:extLst>
              </p:cNvPr>
              <p:cNvSpPr>
                <a:spLocks noRot="1" noChangeAspect="1" noMove="1" noResize="1" noEditPoints="1" noAdjustHandles="1" noChangeArrowheads="1" noChangeShapeType="1" noTextEdit="1"/>
              </p:cNvSpPr>
              <p:nvPr/>
            </p:nvSpPr>
            <p:spPr>
              <a:xfrm>
                <a:off x="2027926" y="1135583"/>
                <a:ext cx="5026017" cy="583621"/>
              </a:xfrm>
              <a:prstGeom prst="rect">
                <a:avLst/>
              </a:prstGeom>
              <a:blipFill rotWithShape="0">
                <a:blip r:embed="rId2"/>
                <a:stretch>
                  <a:fillRect/>
                </a:stretch>
              </a:blipFill>
            </p:spPr>
            <p:txBody>
              <a:bodyPr/>
              <a:lstStyle/>
              <a:p>
                <a:r>
                  <a:rPr lang="zh-CN" altLang="en-US">
                    <a:noFill/>
                  </a:rPr>
                  <a:t> </a:t>
                </a:r>
              </a:p>
            </p:txBody>
          </p:sp>
        </mc:Fallback>
      </mc:AlternateContent>
      <p:sp>
        <p:nvSpPr>
          <p:cNvPr id="3" name="文本框 2">
            <a:extLst>
              <a:ext uri="{FF2B5EF4-FFF2-40B4-BE49-F238E27FC236}">
                <a16:creationId xmlns="" xmlns:a16="http://schemas.microsoft.com/office/drawing/2014/main" id="{5C05E643-829A-4C0B-B35F-FEC588DAC682}"/>
              </a:ext>
            </a:extLst>
          </p:cNvPr>
          <p:cNvSpPr txBox="1"/>
          <p:nvPr/>
        </p:nvSpPr>
        <p:spPr>
          <a:xfrm>
            <a:off x="1250303" y="673918"/>
            <a:ext cx="3387013" cy="461665"/>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由图</a:t>
            </a:r>
            <a:r>
              <a:rPr lang="en-US" altLang="zh-CN" sz="2400" dirty="0">
                <a:latin typeface="宋体" panose="02010600030101010101" pitchFamily="2" charset="-122"/>
                <a:ea typeface="宋体" panose="02010600030101010101" pitchFamily="2" charset="-122"/>
              </a:rPr>
              <a:t>3.2.3</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）可</a:t>
            </a:r>
            <a:r>
              <a:rPr lang="zh-CN" altLang="zh-CN" sz="2400" dirty="0" smtClean="0">
                <a:latin typeface="宋体" panose="02010600030101010101" pitchFamily="2" charset="-122"/>
                <a:ea typeface="宋体" panose="02010600030101010101" pitchFamily="2" charset="-122"/>
              </a:rPr>
              <a:t>得</a:t>
            </a:r>
            <a:r>
              <a:rPr lang="zh-CN" altLang="en-US" sz="2400" dirty="0" smtClean="0">
                <a:latin typeface="宋体" panose="02010600030101010101" pitchFamily="2" charset="-122"/>
                <a:ea typeface="宋体" panose="02010600030101010101" pitchFamily="2" charset="-122"/>
              </a:rPr>
              <a:t>：</a:t>
            </a:r>
            <a:endParaRPr lang="zh-CN" altLang="en-US" sz="2000" dirty="0"/>
          </a:p>
        </p:txBody>
      </p:sp>
      <mc:AlternateContent xmlns:mc="http://schemas.openxmlformats.org/markup-compatibility/2006">
        <mc:Choice xmlns:a14="http://schemas.microsoft.com/office/drawing/2010/main" Requires="a14">
          <p:sp>
            <p:nvSpPr>
              <p:cNvPr id="4" name="矩形 3">
                <a:extLst>
                  <a:ext uri="{FF2B5EF4-FFF2-40B4-BE49-F238E27FC236}">
                    <a16:creationId xmlns="" xmlns:a16="http://schemas.microsoft.com/office/drawing/2014/main" id="{50D161A8-CEE1-454C-AE02-E4DAB6F1F5E4}"/>
                  </a:ext>
                </a:extLst>
              </p:cNvPr>
              <p:cNvSpPr/>
              <p:nvPr/>
            </p:nvSpPr>
            <p:spPr>
              <a:xfrm>
                <a:off x="2387154" y="1816725"/>
                <a:ext cx="4307559" cy="583621"/>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limUpp>
                        <m:limUppPr>
                          <m:ctrlPr>
                            <a:rPr lang="zh-CN" altLang="en-US" sz="2400" i="1" smtClean="0">
                              <a:latin typeface="Cambria Math" panose="02040503050406030204" pitchFamily="18" charset="0"/>
                            </a:rPr>
                          </m:ctrlPr>
                        </m:limUppPr>
                        <m:e>
                          <m:r>
                            <a:rPr lang="zh-CN" altLang="en-US" sz="2400" i="1">
                              <a:latin typeface="Cambria Math" panose="02040503050406030204" pitchFamily="18" charset="0"/>
                            </a:rPr>
                            <m:t>𝐼</m:t>
                          </m:r>
                          <m:r>
                            <a:rPr lang="zh-CN" altLang="en-US" sz="2400" i="0" baseline="-25000">
                              <a:latin typeface="Cambria Math" panose="02040503050406030204" pitchFamily="18" charset="0"/>
                            </a:rPr>
                            <m:t>2</m:t>
                          </m:r>
                        </m:e>
                        <m:lim>
                          <m:r>
                            <a:rPr lang="zh-CN" altLang="en-US" sz="2400" i="0">
                              <a:latin typeface="Cambria Math" panose="02040503050406030204" pitchFamily="18" charset="0"/>
                            </a:rPr>
                            <m:t>•</m:t>
                          </m:r>
                        </m:lim>
                      </m:limUpp>
                      <m:r>
                        <a:rPr lang="zh-CN" altLang="en-US" sz="2400" i="0">
                          <a:latin typeface="Cambria Math" panose="02040503050406030204" pitchFamily="18" charset="0"/>
                        </a:rPr>
                        <m:t>=</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𝑓𝑒</m:t>
                      </m:r>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0">
                                  <a:latin typeface="Cambria Math" panose="02040503050406030204" pitchFamily="18" charset="0"/>
                                </a:rPr>
                                <m:t>1</m:t>
                              </m:r>
                            </m:sub>
                          </m:sSub>
                        </m:e>
                        <m:lim>
                          <m:r>
                            <a:rPr lang="zh-CN" altLang="en-US" sz="2400" i="0">
                              <a:latin typeface="Cambria Math" panose="02040503050406030204" pitchFamily="18" charset="0"/>
                            </a:rPr>
                            <m:t>•</m:t>
                          </m:r>
                        </m:lim>
                      </m:limUpp>
                      <m:r>
                        <a:rPr lang="zh-CN" altLang="en-US" sz="2400" i="0">
                          <a:latin typeface="Cambria Math" panose="02040503050406030204" pitchFamily="18" charset="0"/>
                        </a:rPr>
                        <m:t>+</m:t>
                      </m:r>
                      <m:r>
                        <a:rPr lang="zh-CN" altLang="en-US" sz="2400" i="1">
                          <a:latin typeface="Cambria Math" panose="02040503050406030204" pitchFamily="18" charset="0"/>
                        </a:rPr>
                        <m:t>𝑌</m:t>
                      </m:r>
                      <m:r>
                        <a:rPr lang="zh-CN" altLang="en-US" sz="2400" i="1" baseline="-25000">
                          <a:latin typeface="Cambria Math" panose="02040503050406030204" pitchFamily="18" charset="0"/>
                        </a:rPr>
                        <m:t>𝑜𝑒</m:t>
                      </m:r>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0">
                                  <a:latin typeface="Cambria Math" panose="02040503050406030204" pitchFamily="18" charset="0"/>
                                </a:rPr>
                                <m:t>2</m:t>
                              </m:r>
                            </m:sub>
                          </m:sSub>
                        </m:e>
                        <m:lim>
                          <m:r>
                            <a:rPr lang="zh-CN" altLang="en-US" sz="2400" i="0">
                              <a:latin typeface="Cambria Math" panose="02040503050406030204" pitchFamily="18" charset="0"/>
                            </a:rPr>
                            <m:t>•</m:t>
                          </m:r>
                        </m:lim>
                      </m:limUpp>
                    </m:oMath>
                  </m:oMathPara>
                </a14:m>
                <a:endParaRPr lang="zh-CN" altLang="en-US" sz="2400" dirty="0"/>
              </a:p>
            </p:txBody>
          </p:sp>
        </mc:Choice>
        <mc:Fallback>
          <p:sp>
            <p:nvSpPr>
              <p:cNvPr id="4" name="矩形 3">
                <a:extLst>
                  <a:ext uri="{FF2B5EF4-FFF2-40B4-BE49-F238E27FC236}">
                    <a16:creationId xmlns="" xmlns:a16="http://schemas.microsoft.com/office/drawing/2014/main" xmlns:a14="http://schemas.microsoft.com/office/drawing/2010/main" id="{50D161A8-CEE1-454C-AE02-E4DAB6F1F5E4}"/>
                  </a:ext>
                </a:extLst>
              </p:cNvPr>
              <p:cNvSpPr>
                <a:spLocks noRot="1" noChangeAspect="1" noMove="1" noResize="1" noEditPoints="1" noAdjustHandles="1" noChangeArrowheads="1" noChangeShapeType="1" noTextEdit="1"/>
              </p:cNvSpPr>
              <p:nvPr/>
            </p:nvSpPr>
            <p:spPr>
              <a:xfrm>
                <a:off x="2387154" y="1816725"/>
                <a:ext cx="4307559" cy="583621"/>
              </a:xfrm>
              <a:prstGeom prst="rect">
                <a:avLst/>
              </a:prstGeom>
              <a:blipFill rotWithShape="0">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 xmlns:a16="http://schemas.microsoft.com/office/drawing/2014/main" id="{9CDA6F73-56B2-4F67-8F30-F646062A5C0B}"/>
                  </a:ext>
                </a:extLst>
              </p:cNvPr>
              <p:cNvSpPr/>
              <p:nvPr/>
            </p:nvSpPr>
            <p:spPr>
              <a:xfrm>
                <a:off x="2387153" y="2497867"/>
                <a:ext cx="4307559" cy="583621"/>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𝐼</m:t>
                          </m:r>
                          <m:r>
                            <a:rPr lang="zh-CN" altLang="en-US" sz="2400" i="0" baseline="-25000">
                              <a:latin typeface="Cambria Math" panose="02040503050406030204" pitchFamily="18" charset="0"/>
                            </a:rPr>
                            <m:t>2</m:t>
                          </m:r>
                        </m:e>
                        <m:lim>
                          <m:r>
                            <a:rPr lang="zh-CN" altLang="en-US" sz="2400" i="0">
                              <a:latin typeface="Cambria Math" panose="02040503050406030204" pitchFamily="18" charset="0"/>
                            </a:rPr>
                            <m:t>•</m:t>
                          </m:r>
                        </m:lim>
                      </m:limUpp>
                      <m:r>
                        <a:rPr lang="zh-CN" altLang="en-US" sz="2400" i="0">
                          <a:latin typeface="Cambria Math" panose="02040503050406030204" pitchFamily="18" charset="0"/>
                        </a:rPr>
                        <m:t>=−</m:t>
                      </m:r>
                      <m:r>
                        <a:rPr lang="zh-CN" altLang="en-US" sz="2400" i="1">
                          <a:latin typeface="Cambria Math" panose="02040503050406030204" pitchFamily="18" charset="0"/>
                        </a:rPr>
                        <m:t>𝑉</m:t>
                      </m:r>
                      <m:r>
                        <a:rPr lang="zh-CN" altLang="en-US" sz="2400" i="1" baseline="-25000">
                          <a:latin typeface="Cambria Math" panose="02040503050406030204" pitchFamily="18" charset="0"/>
                        </a:rPr>
                        <m:t>𝐿</m:t>
                      </m:r>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0">
                                  <a:latin typeface="Cambria Math" panose="02040503050406030204" pitchFamily="18" charset="0"/>
                                </a:rPr>
                                <m:t>2</m:t>
                              </m:r>
                            </m:sub>
                          </m:sSub>
                        </m:e>
                        <m:lim>
                          <m:r>
                            <a:rPr lang="zh-CN" altLang="en-US" sz="2400" i="0">
                              <a:latin typeface="Cambria Math" panose="02040503050406030204" pitchFamily="18" charset="0"/>
                            </a:rPr>
                            <m:t>•</m:t>
                          </m:r>
                        </m:lim>
                      </m:limUpp>
                    </m:oMath>
                  </m:oMathPara>
                </a14:m>
                <a:endParaRPr lang="zh-CN" altLang="en-US" sz="2400" dirty="0"/>
              </a:p>
            </p:txBody>
          </p:sp>
        </mc:Choice>
        <mc:Fallback>
          <p:sp>
            <p:nvSpPr>
              <p:cNvPr id="5" name="矩形 4">
                <a:extLst>
                  <a:ext uri="{FF2B5EF4-FFF2-40B4-BE49-F238E27FC236}">
                    <a16:creationId xmlns="" xmlns:a16="http://schemas.microsoft.com/office/drawing/2014/main" xmlns:a14="http://schemas.microsoft.com/office/drawing/2010/main" id="{9CDA6F73-56B2-4F67-8F30-F646062A5C0B}"/>
                  </a:ext>
                </a:extLst>
              </p:cNvPr>
              <p:cNvSpPr>
                <a:spLocks noRot="1" noChangeAspect="1" noMove="1" noResize="1" noEditPoints="1" noAdjustHandles="1" noChangeArrowheads="1" noChangeShapeType="1" noTextEdit="1"/>
              </p:cNvSpPr>
              <p:nvPr/>
            </p:nvSpPr>
            <p:spPr>
              <a:xfrm>
                <a:off x="2387153" y="2497867"/>
                <a:ext cx="4307559" cy="583621"/>
              </a:xfrm>
              <a:prstGeom prst="rect">
                <a:avLst/>
              </a:prstGeom>
              <a:blipFill rotWithShape="0">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 xmlns:a16="http://schemas.microsoft.com/office/drawing/2014/main" id="{5387BBEE-A0D7-4561-9B5D-E54C99A994BA}"/>
                  </a:ext>
                </a:extLst>
              </p:cNvPr>
              <p:cNvSpPr txBox="1"/>
              <p:nvPr/>
            </p:nvSpPr>
            <p:spPr>
              <a:xfrm>
                <a:off x="1250303" y="3429000"/>
                <a:ext cx="7212563" cy="2831609"/>
              </a:xfrm>
              <a:prstGeom prst="rect">
                <a:avLst/>
              </a:prstGeom>
              <a:noFill/>
            </p:spPr>
            <p:txBody>
              <a:bodyPr wrap="square" rtlCol="0">
                <a:spAutoFit/>
              </a:bodyPr>
              <a:lstStyle/>
              <a:p>
                <a:r>
                  <a:rPr lang="zh-CN" altLang="zh-CN" sz="2400" dirty="0" smtClean="0">
                    <a:latin typeface="宋体" panose="02010600030101010101" pitchFamily="2" charset="-122"/>
                    <a:ea typeface="宋体" panose="02010600030101010101" pitchFamily="2" charset="-122"/>
                  </a:rPr>
                  <a:t>消</a:t>
                </a:r>
                <a:r>
                  <a:rPr lang="zh-CN" altLang="zh-CN" sz="2400" dirty="0">
                    <a:latin typeface="宋体" panose="02010600030101010101" pitchFamily="2" charset="-122"/>
                    <a:ea typeface="宋体" panose="02010600030101010101" pitchFamily="2" charset="-122"/>
                  </a:rPr>
                  <a:t>去</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与</a:t>
                </a:r>
                <a:r>
                  <a:rPr lang="en-US" altLang="zh-CN" sz="2400" dirty="0">
                    <a:latin typeface="宋体" panose="02010600030101010101" pitchFamily="2" charset="-122"/>
                    <a:ea typeface="宋体" panose="02010600030101010101" pitchFamily="2" charset="-122"/>
                  </a:rPr>
                  <a:t>I</a:t>
                </a:r>
                <a:r>
                  <a:rPr lang="en-US" altLang="zh-CN" sz="2400" baseline="-25000" dirty="0">
                    <a:latin typeface="宋体" panose="02010600030101010101" pitchFamily="2" charset="-122"/>
                    <a:ea typeface="宋体" panose="02010600030101010101" pitchFamily="2" charset="-122"/>
                  </a:rPr>
                  <a:t>2</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可得</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𝐼</m:t>
                          </m:r>
                          <m:r>
                            <a:rPr lang="zh-CN" altLang="en-US" sz="2400" baseline="-25000">
                              <a:latin typeface="Cambria Math" panose="02040503050406030204" pitchFamily="18" charset="0"/>
                            </a:rPr>
                            <m:t>1</m:t>
                          </m:r>
                        </m:e>
                        <m:lim>
                          <m:r>
                            <a:rPr lang="zh-CN" altLang="en-US" sz="2400">
                              <a:latin typeface="Cambria Math" panose="02040503050406030204" pitchFamily="18" charset="0"/>
                            </a:rPr>
                            <m:t>•</m:t>
                          </m:r>
                        </m:lim>
                      </m:limUpp>
                      <m:r>
                        <a:rPr lang="zh-CN" altLang="en-US" sz="2400">
                          <a:latin typeface="Cambria Math" panose="02040503050406030204" pitchFamily="18" charset="0"/>
                        </a:rPr>
                        <m:t>=(</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𝑖𝑒</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𝑦</m:t>
                          </m:r>
                          <m:r>
                            <a:rPr lang="zh-CN" altLang="en-US" sz="2400" i="1" baseline="-25000">
                              <a:latin typeface="Cambria Math" panose="02040503050406030204" pitchFamily="18" charset="0"/>
                            </a:rPr>
                            <m:t>𝑟𝑒</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𝑓𝑒</m:t>
                          </m:r>
                        </m:num>
                        <m:den>
                          <m:r>
                            <a:rPr lang="zh-CN" altLang="en-US" sz="2400" i="1">
                              <a:latin typeface="Cambria Math" panose="02040503050406030204" pitchFamily="18" charset="0"/>
                            </a:rPr>
                            <m:t>𝑦</m:t>
                          </m:r>
                          <m:r>
                            <a:rPr lang="zh-CN" altLang="en-US" sz="2400" i="1" baseline="-25000">
                              <a:latin typeface="Cambria Math" panose="02040503050406030204" pitchFamily="18" charset="0"/>
                            </a:rPr>
                            <m:t>𝑜𝑒</m:t>
                          </m:r>
                          <m:r>
                            <a:rPr lang="zh-CN" altLang="en-US" sz="2400">
                              <a:latin typeface="Cambria Math" panose="02040503050406030204" pitchFamily="18" charset="0"/>
                            </a:rPr>
                            <m:t>+</m:t>
                          </m:r>
                          <m:r>
                            <a:rPr lang="zh-CN" altLang="en-US" sz="2400" i="1">
                              <a:latin typeface="Cambria Math" panose="02040503050406030204" pitchFamily="18" charset="0"/>
                            </a:rPr>
                            <m:t>𝑌</m:t>
                          </m:r>
                          <m:r>
                            <a:rPr lang="en-US" altLang="zh-CN" sz="2400" b="0" i="1" baseline="-25000" smtClean="0">
                              <a:latin typeface="Cambria Math" panose="02040503050406030204" pitchFamily="18" charset="0"/>
                            </a:rPr>
                            <m:t>𝐿</m:t>
                          </m:r>
                        </m:den>
                      </m:f>
                      <m:r>
                        <a:rPr lang="zh-CN" altLang="en-US" sz="2400">
                          <a:latin typeface="Cambria Math" panose="02040503050406030204" pitchFamily="18" charset="0"/>
                        </a:rPr>
                        <m:t>)</m:t>
                      </m:r>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1</m:t>
                          </m:r>
                        </m:e>
                        <m:lim>
                          <m:r>
                            <a:rPr lang="zh-CN" altLang="en-US" sz="2400">
                              <a:latin typeface="Cambria Math" panose="02040503050406030204" pitchFamily="18" charset="0"/>
                            </a:rPr>
                            <m:t>•</m:t>
                          </m:r>
                        </m:lim>
                      </m:limUpp>
                    </m:oMath>
                  </m:oMathPara>
                </a14:m>
                <a:endParaRPr lang="en-US" altLang="zh-CN" sz="20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因此输入导纳</a:t>
                </a:r>
                <a:r>
                  <a:rPr lang="zh-CN" altLang="zh-CN" sz="2400" dirty="0" smtClean="0">
                    <a:latin typeface="宋体" panose="02010600030101010101" pitchFamily="2" charset="-122"/>
                    <a:ea typeface="宋体" panose="02010600030101010101" pitchFamily="2" charset="-122"/>
                  </a:rPr>
                  <a:t>为</a:t>
                </a:r>
                <a:endParaRPr lang="zh-CN"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𝑌</m:t>
                      </m:r>
                      <m:r>
                        <a:rPr lang="zh-CN" altLang="en-US" sz="2400" i="1" baseline="-25000">
                          <a:latin typeface="Cambria Math" panose="02040503050406030204" pitchFamily="18" charset="0"/>
                        </a:rPr>
                        <m:t>𝑖</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𝐼</m:t>
                              </m:r>
                              <m:r>
                                <a:rPr lang="zh-CN" altLang="en-US" sz="2400" baseline="-25000">
                                  <a:latin typeface="Cambria Math" panose="02040503050406030204" pitchFamily="18" charset="0"/>
                                </a:rPr>
                                <m:t>1</m:t>
                              </m:r>
                            </m:e>
                            <m:lim>
                              <m:r>
                                <a:rPr lang="zh-CN" altLang="en-US" sz="2400">
                                  <a:latin typeface="Cambria Math" panose="02040503050406030204" pitchFamily="18" charset="0"/>
                                </a:rPr>
                                <m:t>•</m:t>
                              </m:r>
                            </m:lim>
                          </m:limUpp>
                        </m:num>
                        <m:den>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1</m:t>
                              </m:r>
                            </m:e>
                            <m:lim>
                              <m:r>
                                <a:rPr lang="zh-CN" altLang="en-US" sz="2400">
                                  <a:latin typeface="Cambria Math" panose="02040503050406030204" pitchFamily="18" charset="0"/>
                                </a:rPr>
                                <m:t>•</m:t>
                              </m:r>
                            </m:lim>
                          </m:limUpp>
                        </m:den>
                      </m:f>
                      <m:r>
                        <a:rPr lang="zh-CN" altLang="en-US" sz="2400">
                          <a:latin typeface="Cambria Math" panose="02040503050406030204" pitchFamily="18" charset="0"/>
                        </a:rPr>
                        <m:t>=</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𝑖𝑒</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𝑦</m:t>
                          </m:r>
                          <m:r>
                            <a:rPr lang="zh-CN" altLang="en-US" sz="2400" i="1" baseline="-25000">
                              <a:latin typeface="Cambria Math" panose="02040503050406030204" pitchFamily="18" charset="0"/>
                            </a:rPr>
                            <m:t>𝑟𝑒</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𝑓𝑒</m:t>
                          </m:r>
                        </m:num>
                        <m:den>
                          <m:r>
                            <a:rPr lang="zh-CN" altLang="en-US" sz="2400" i="1">
                              <a:latin typeface="Cambria Math" panose="02040503050406030204" pitchFamily="18" charset="0"/>
                            </a:rPr>
                            <m:t>𝑦</m:t>
                          </m:r>
                          <m:r>
                            <a:rPr lang="zh-CN" altLang="en-US" sz="2400" i="1" baseline="-25000">
                              <a:latin typeface="Cambria Math" panose="02040503050406030204" pitchFamily="18" charset="0"/>
                            </a:rPr>
                            <m:t>𝑜𝑒</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𝐿</m:t>
                              </m:r>
                            </m:sub>
                          </m:sSub>
                        </m:den>
                      </m:f>
                    </m:oMath>
                  </m:oMathPara>
                </a14:m>
                <a:endParaRPr lang="zh-CN" altLang="en-US" sz="2000" dirty="0"/>
              </a:p>
              <a:p>
                <a:endParaRPr lang="zh-CN" altLang="en-US" sz="2000" dirty="0">
                  <a:latin typeface="宋体" panose="02010600030101010101" pitchFamily="2" charset="-122"/>
                  <a:ea typeface="宋体" panose="02010600030101010101" pitchFamily="2" charset="-122"/>
                </a:endParaRPr>
              </a:p>
            </p:txBody>
          </p:sp>
        </mc:Choice>
        <mc:Fallback>
          <p:sp>
            <p:nvSpPr>
              <p:cNvPr id="6" name="文本框 5">
                <a:extLst>
                  <a:ext uri="{FF2B5EF4-FFF2-40B4-BE49-F238E27FC236}">
                    <a16:creationId xmlns="" xmlns:a16="http://schemas.microsoft.com/office/drawing/2014/main" xmlns:a14="http://schemas.microsoft.com/office/drawing/2010/main" id="{5387BBEE-A0D7-4561-9B5D-E54C99A994BA}"/>
                  </a:ext>
                </a:extLst>
              </p:cNvPr>
              <p:cNvSpPr txBox="1">
                <a:spLocks noRot="1" noChangeAspect="1" noMove="1" noResize="1" noEditPoints="1" noAdjustHandles="1" noChangeArrowheads="1" noChangeShapeType="1" noTextEdit="1"/>
              </p:cNvSpPr>
              <p:nvPr/>
            </p:nvSpPr>
            <p:spPr>
              <a:xfrm>
                <a:off x="1250303" y="3429000"/>
                <a:ext cx="7212563" cy="2831609"/>
              </a:xfrm>
              <a:prstGeom prst="rect">
                <a:avLst/>
              </a:prstGeom>
              <a:blipFill rotWithShape="0">
                <a:blip r:embed="rId5"/>
                <a:stretch>
                  <a:fillRect l="-1268" t="-172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822568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E7C1EE95-239B-4188-B6A0-66D5446605D7}"/>
                  </a:ext>
                </a:extLst>
              </p:cNvPr>
              <p:cNvSpPr txBox="1"/>
              <p:nvPr/>
            </p:nvSpPr>
            <p:spPr>
              <a:xfrm>
                <a:off x="759400" y="514716"/>
                <a:ext cx="8742784" cy="5863144"/>
              </a:xfrm>
              <a:prstGeom prst="rect">
                <a:avLst/>
              </a:prstGeom>
              <a:noFill/>
            </p:spPr>
            <p:txBody>
              <a:bodyPr wrap="square" rtlCol="0">
                <a:spAutoFit/>
              </a:bodyPr>
              <a:lstStyle/>
              <a:p>
                <a:pPr>
                  <a:lnSpc>
                    <a:spcPts val="5000"/>
                  </a:lnSpc>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求</a:t>
                </a:r>
                <a:r>
                  <a:rPr lang="zh-CN" altLang="zh-CN" sz="2400" dirty="0">
                    <a:latin typeface="宋体" panose="02010600030101010101" pitchFamily="2" charset="-122"/>
                    <a:ea typeface="宋体" panose="02010600030101010101" pitchFamily="2" charset="-122"/>
                  </a:rPr>
                  <a:t>输出导纳时</a:t>
                </a:r>
                <a:r>
                  <a:rPr lang="en-US" altLang="zh-CN" sz="2400" dirty="0" smtClean="0">
                    <a:latin typeface="宋体" panose="02010600030101010101" pitchFamily="2" charset="-122"/>
                    <a:ea typeface="宋体" panose="02010600030101010101" pitchFamily="2" charset="-122"/>
                  </a:rPr>
                  <a:t>,</a:t>
                </a:r>
                <a:r>
                  <a:rPr lang="zh-CN" altLang="zh-CN" sz="2400" dirty="0" smtClean="0">
                    <a:latin typeface="宋体" panose="02010600030101010101" pitchFamily="2" charset="-122"/>
                    <a:ea typeface="宋体" panose="02010600030101010101" pitchFamily="2" charset="-122"/>
                  </a:rPr>
                  <a:t> 消</a:t>
                </a:r>
                <a:r>
                  <a:rPr lang="zh-CN" altLang="zh-CN" sz="2400" dirty="0">
                    <a:latin typeface="宋体" panose="02010600030101010101" pitchFamily="2" charset="-122"/>
                    <a:ea typeface="宋体" panose="02010600030101010101" pitchFamily="2" charset="-122"/>
                  </a:rPr>
                  <a:t>去</a:t>
                </a:r>
                <a:r>
                  <a:rPr lang="en-US" altLang="zh-CN" sz="2400" dirty="0">
                    <a:latin typeface="宋体" panose="02010600030101010101" pitchFamily="2" charset="-122"/>
                    <a:ea typeface="宋体" panose="02010600030101010101" pitchFamily="2" charset="-122"/>
                  </a:rPr>
                  <a:t> I</a:t>
                </a:r>
                <a:r>
                  <a:rPr lang="en-US" altLang="zh-CN" sz="2400" baseline="-250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与</a:t>
                </a:r>
                <a:r>
                  <a:rPr lang="en-US" altLang="zh-CN" sz="2400" dirty="0">
                    <a:latin typeface="宋体" panose="02010600030101010101" pitchFamily="2" charset="-122"/>
                    <a:ea typeface="宋体" panose="02010600030101010101" pitchFamily="2" charset="-122"/>
                  </a:rPr>
                  <a:t> V</a:t>
                </a:r>
                <a:r>
                  <a:rPr lang="en-US" altLang="zh-CN" sz="2400" baseline="-25000" dirty="0">
                    <a:latin typeface="宋体" panose="02010600030101010101" pitchFamily="2" charset="-122"/>
                    <a:ea typeface="宋体" panose="02010600030101010101" pitchFamily="2" charset="-122"/>
                  </a:rPr>
                  <a:t>1</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求得</a:t>
                </a:r>
                <a:r>
                  <a:rPr lang="en-US" altLang="zh-CN" sz="2400" dirty="0">
                    <a:latin typeface="宋体" panose="02010600030101010101" pitchFamily="2" charset="-122"/>
                    <a:ea typeface="宋体" panose="02010600030101010101" pitchFamily="2" charset="-122"/>
                  </a:rPr>
                  <a:t>V</a:t>
                </a:r>
                <a:r>
                  <a:rPr lang="en-US" altLang="zh-CN" sz="2400" baseline="-250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与</a:t>
                </a:r>
                <a:r>
                  <a:rPr lang="en-US" altLang="zh-CN" sz="2400" dirty="0">
                    <a:latin typeface="宋体" panose="02010600030101010101" pitchFamily="2" charset="-122"/>
                    <a:ea typeface="宋体" panose="02010600030101010101" pitchFamily="2" charset="-122"/>
                  </a:rPr>
                  <a:t> I</a:t>
                </a:r>
                <a:r>
                  <a:rPr lang="en-US" altLang="zh-CN" sz="2400" baseline="-250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的关系</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此时应将信号电流源开路</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如为电压源则应短路</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因而</a:t>
                </a:r>
                <a:endParaRPr lang="en-US" altLang="zh-CN" sz="2400" dirty="0">
                  <a:latin typeface="宋体" panose="02010600030101010101" pitchFamily="2" charset="-122"/>
                  <a:ea typeface="宋体" panose="02010600030101010101" pitchFamily="2" charset="-122"/>
                </a:endParaRPr>
              </a:p>
              <a:p>
                <a:pPr>
                  <a:lnSpc>
                    <a:spcPts val="5000"/>
                  </a:lnSpc>
                </a:pPr>
                <a14:m>
                  <m:oMathPara xmlns:m="http://schemas.openxmlformats.org/officeDocument/2006/math">
                    <m:oMathParaPr>
                      <m:jc m:val="centerGroup"/>
                    </m:oMathParaPr>
                    <m:oMath xmlns:m="http://schemas.openxmlformats.org/officeDocument/2006/math">
                      <m:limUpp>
                        <m:limUppPr>
                          <m:ctrlPr>
                            <a:rPr lang="zh-CN" altLang="en-US" sz="2400" i="1" smtClean="0">
                              <a:latin typeface="Cambria Math" panose="02040503050406030204" pitchFamily="18" charset="0"/>
                            </a:rPr>
                          </m:ctrlPr>
                        </m:limUppPr>
                        <m:e>
                          <m:r>
                            <a:rPr lang="zh-CN" altLang="en-US" sz="2400" i="1">
                              <a:latin typeface="Cambria Math" panose="02040503050406030204" pitchFamily="18" charset="0"/>
                            </a:rPr>
                            <m:t>𝐼</m:t>
                          </m:r>
                          <m:r>
                            <a:rPr lang="zh-CN" altLang="en-US" sz="2400" baseline="-25000">
                              <a:latin typeface="Cambria Math" panose="02040503050406030204" pitchFamily="18" charset="0"/>
                            </a:rPr>
                            <m:t>1</m:t>
                          </m:r>
                        </m:e>
                        <m:lim>
                          <m:r>
                            <a:rPr lang="zh-CN" altLang="en-US" sz="2400">
                              <a:latin typeface="Cambria Math" panose="02040503050406030204" pitchFamily="18" charset="0"/>
                            </a:rPr>
                            <m:t>•</m:t>
                          </m:r>
                        </m:lim>
                      </m:limUpp>
                      <m:r>
                        <a:rPr lang="zh-CN" altLang="en-US" sz="2400" smtClean="0">
                          <a:latin typeface="Cambria Math" panose="02040503050406030204" pitchFamily="18" charset="0"/>
                        </a:rPr>
                        <m:t>=−</m:t>
                      </m:r>
                      <m:sSub>
                        <m:sSubPr>
                          <m:ctrlPr>
                            <a:rPr lang="zh-CN" altLang="en-US" sz="2400" i="1" smtClean="0">
                              <a:latin typeface="Cambria Math" panose="02040503050406030204" pitchFamily="18" charset="0"/>
                            </a:rPr>
                          </m:ctrlPr>
                        </m:sSubPr>
                        <m:e>
                          <m:r>
                            <m:rPr>
                              <m:nor/>
                            </m:rPr>
                            <a:rPr lang="zh-CN" altLang="en-US" sz="2400" i="1">
                              <a:latin typeface="Cambria Math" panose="02040503050406030204" pitchFamily="18" charset="0"/>
                            </a:rPr>
                            <m:t>Y</m:t>
                          </m:r>
                        </m:e>
                        <m:sub>
                          <m:r>
                            <m:rPr>
                              <m:nor/>
                            </m:rPr>
                            <a:rPr lang="zh-CN" altLang="en-US" sz="2400" i="1">
                              <a:latin typeface="Cambria Math" panose="02040503050406030204" pitchFamily="18" charset="0"/>
                            </a:rPr>
                            <m:t>s</m:t>
                          </m:r>
                        </m:sub>
                      </m:sSub>
                      <m:limUpp>
                        <m:limUppPr>
                          <m:ctrlPr>
                            <a:rPr lang="zh-CN" altLang="en-US" sz="2400" i="1" smtClean="0">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1</m:t>
                          </m:r>
                        </m:e>
                        <m:lim>
                          <m:r>
                            <a:rPr lang="zh-CN" altLang="en-US" sz="2400">
                              <a:latin typeface="Cambria Math" panose="02040503050406030204" pitchFamily="18" charset="0"/>
                            </a:rPr>
                            <m:t>•</m:t>
                          </m:r>
                        </m:lim>
                      </m:limUpp>
                    </m:oMath>
                  </m:oMathPara>
                </a14:m>
                <a:endParaRPr lang="en-US" altLang="zh-CN" sz="2400" dirty="0">
                  <a:latin typeface="宋体" panose="02010600030101010101" pitchFamily="2" charset="-122"/>
                  <a:ea typeface="宋体" panose="02010600030101010101" pitchFamily="2" charset="-122"/>
                </a:endParaRPr>
              </a:p>
              <a:p>
                <a:pPr>
                  <a:lnSpc>
                    <a:spcPts val="5000"/>
                  </a:lnSpc>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将式</a:t>
                </a:r>
                <a:r>
                  <a:rPr lang="en-US" altLang="zh-CN" sz="2400" dirty="0">
                    <a:latin typeface="宋体" panose="02010600030101010101" pitchFamily="2" charset="-122"/>
                    <a:ea typeface="宋体" panose="02010600030101010101" pitchFamily="2" charset="-122"/>
                  </a:rPr>
                  <a:t>(3. 2. 7)</a:t>
                </a:r>
                <a:r>
                  <a:rPr lang="zh-CN" altLang="zh-CN" sz="2400" dirty="0">
                    <a:latin typeface="宋体" panose="02010600030101010101" pitchFamily="2" charset="-122"/>
                    <a:ea typeface="宋体" panose="02010600030101010101" pitchFamily="2" charset="-122"/>
                  </a:rPr>
                  <a:t>代入式</a:t>
                </a:r>
                <a:r>
                  <a:rPr lang="en-US" altLang="zh-CN" sz="2400" dirty="0">
                    <a:latin typeface="宋体" panose="02010600030101010101" pitchFamily="2" charset="-122"/>
                    <a:ea typeface="宋体" panose="02010600030101010101" pitchFamily="2" charset="-122"/>
                  </a:rPr>
                  <a:t>(3. 2. 3) ,</a:t>
                </a:r>
                <a:r>
                  <a:rPr lang="zh-CN" altLang="zh-CN" sz="2400" dirty="0">
                    <a:latin typeface="宋体" panose="02010600030101010101" pitchFamily="2" charset="-122"/>
                    <a:ea typeface="宋体" panose="02010600030101010101" pitchFamily="2" charset="-122"/>
                  </a:rPr>
                  <a:t>得</a:t>
                </a:r>
                <a:endParaRPr lang="en-US" altLang="zh-CN" sz="2400" dirty="0">
                  <a:latin typeface="宋体" panose="02010600030101010101" pitchFamily="2" charset="-122"/>
                  <a:ea typeface="宋体" panose="02010600030101010101" pitchFamily="2" charset="-122"/>
                </a:endParaRPr>
              </a:p>
              <a:p>
                <a:pPr>
                  <a:lnSpc>
                    <a:spcPts val="5000"/>
                  </a:lnSpc>
                </a:pPr>
                <a14:m>
                  <m:oMathPara xmlns:m="http://schemas.openxmlformats.org/officeDocument/2006/math">
                    <m:oMathParaPr>
                      <m:jc m:val="centerGroup"/>
                    </m:oMathParaPr>
                    <m:oMath xmlns:m="http://schemas.openxmlformats.org/officeDocument/2006/math">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1</m:t>
                          </m:r>
                        </m:e>
                        <m:lim>
                          <m:r>
                            <a:rPr lang="zh-CN" altLang="en-US" sz="2400">
                              <a:latin typeface="Cambria Math" panose="02040503050406030204" pitchFamily="18" charset="0"/>
                            </a:rPr>
                            <m:t>•</m:t>
                          </m:r>
                        </m:lim>
                      </m:limUpp>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𝑟𝑒</m:t>
                          </m:r>
                        </m:num>
                        <m:den>
                          <m:r>
                            <a:rPr lang="zh-CN" altLang="en-US" sz="2400" i="1">
                              <a:latin typeface="Cambria Math" panose="02040503050406030204" pitchFamily="18" charset="0"/>
                            </a:rPr>
                            <m:t>𝑦</m:t>
                          </m:r>
                          <m:r>
                            <a:rPr lang="zh-CN" altLang="en-US" sz="2400" i="1" baseline="-25000">
                              <a:latin typeface="Cambria Math" panose="02040503050406030204" pitchFamily="18" charset="0"/>
                            </a:rPr>
                            <m:t>𝑖𝑒</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𝑆</m:t>
                              </m:r>
                            </m:sub>
                          </m:sSub>
                        </m:den>
                      </m:f>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2</m:t>
                          </m:r>
                        </m:e>
                        <m:lim>
                          <m:r>
                            <a:rPr lang="zh-CN" altLang="en-US" sz="2400">
                              <a:latin typeface="Cambria Math" panose="02040503050406030204" pitchFamily="18" charset="0"/>
                            </a:rPr>
                            <m:t>•</m:t>
                          </m:r>
                        </m:lim>
                      </m:limUpp>
                    </m:oMath>
                  </m:oMathPara>
                </a14:m>
                <a:endParaRPr lang="en-US" altLang="zh-CN" sz="2400" dirty="0">
                  <a:latin typeface="宋体" panose="02010600030101010101" pitchFamily="2" charset="-122"/>
                  <a:ea typeface="宋体" panose="02010600030101010101" pitchFamily="2" charset="-122"/>
                </a:endParaRPr>
              </a:p>
              <a:p>
                <a:pPr>
                  <a:lnSpc>
                    <a:spcPts val="5000"/>
                  </a:lnSpc>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将上式代入式</a:t>
                </a:r>
                <a:r>
                  <a:rPr lang="en-US" altLang="zh-CN" sz="2400" dirty="0">
                    <a:latin typeface="宋体" panose="02010600030101010101" pitchFamily="2" charset="-122"/>
                    <a:ea typeface="宋体" panose="02010600030101010101" pitchFamily="2" charset="-122"/>
                  </a:rPr>
                  <a:t>(3. 2. 4) ,</a:t>
                </a:r>
                <a:r>
                  <a:rPr lang="zh-CN" altLang="zh-CN" sz="2400" dirty="0">
                    <a:latin typeface="宋体" panose="02010600030101010101" pitchFamily="2" charset="-122"/>
                    <a:ea typeface="宋体" panose="02010600030101010101" pitchFamily="2" charset="-122"/>
                  </a:rPr>
                  <a:t>消去</a:t>
                </a:r>
                <a:r>
                  <a:rPr lang="en-US" altLang="zh-CN" sz="2400" dirty="0">
                    <a:latin typeface="宋体" panose="02010600030101010101" pitchFamily="2" charset="-122"/>
                    <a:ea typeface="宋体" panose="02010600030101010101" pitchFamily="2" charset="-122"/>
                  </a:rPr>
                  <a:t>V, ,</a:t>
                </a:r>
                <a:r>
                  <a:rPr lang="zh-CN" altLang="zh-CN" sz="2400" dirty="0">
                    <a:latin typeface="宋体" panose="02010600030101010101" pitchFamily="2" charset="-122"/>
                    <a:ea typeface="宋体" panose="02010600030101010101" pitchFamily="2" charset="-122"/>
                  </a:rPr>
                  <a:t>最后得</a:t>
                </a:r>
                <a:endParaRPr lang="en-US" altLang="zh-CN" sz="2400" dirty="0">
                  <a:latin typeface="宋体" panose="02010600030101010101" pitchFamily="2" charset="-122"/>
                  <a:ea typeface="宋体" panose="02010600030101010101" pitchFamily="2" charset="-122"/>
                </a:endParaRPr>
              </a:p>
              <a:p>
                <a:pPr>
                  <a:lnSpc>
                    <a:spcPts val="5000"/>
                  </a:lnSpc>
                </a:pPr>
                <a14:m>
                  <m:oMathPara xmlns:m="http://schemas.openxmlformats.org/officeDocument/2006/math">
                    <m:oMathParaPr>
                      <m:jc m:val="centerGroup"/>
                    </m:oMathParaPr>
                    <m:oMath xmlns:m="http://schemas.openxmlformats.org/officeDocument/2006/math">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𝐼</m:t>
                          </m:r>
                          <m:r>
                            <a:rPr lang="zh-CN" altLang="en-US" sz="2400" baseline="-25000">
                              <a:latin typeface="Cambria Math" panose="02040503050406030204" pitchFamily="18" charset="0"/>
                            </a:rPr>
                            <m:t>2</m:t>
                          </m:r>
                        </m:e>
                        <m:lim>
                          <m:r>
                            <a:rPr lang="zh-CN" altLang="en-US" sz="2400">
                              <a:latin typeface="Cambria Math" panose="02040503050406030204" pitchFamily="18" charset="0"/>
                            </a:rPr>
                            <m:t>•</m:t>
                          </m:r>
                        </m:lim>
                      </m:limUpp>
                      <m:r>
                        <a:rPr lang="zh-CN" altLang="en-US" sz="2400">
                          <a:latin typeface="Cambria Math" panose="02040503050406030204" pitchFamily="18" charset="0"/>
                        </a:rPr>
                        <m:t>=(</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𝑜𝑒</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𝑦</m:t>
                          </m:r>
                          <m:r>
                            <a:rPr lang="zh-CN" altLang="en-US" sz="2400" i="1" baseline="-25000">
                              <a:latin typeface="Cambria Math" panose="02040503050406030204" pitchFamily="18" charset="0"/>
                            </a:rPr>
                            <m:t>𝑟𝑒</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𝑓𝑒</m:t>
                          </m:r>
                        </m:num>
                        <m:den>
                          <m:r>
                            <a:rPr lang="zh-CN" altLang="en-US" sz="2400" i="1">
                              <a:latin typeface="Cambria Math" panose="02040503050406030204" pitchFamily="18" charset="0"/>
                            </a:rPr>
                            <m:t>𝑦</m:t>
                          </m:r>
                          <m:r>
                            <a:rPr lang="zh-CN" altLang="en-US" sz="2400" i="1" baseline="-25000">
                              <a:latin typeface="Cambria Math" panose="02040503050406030204" pitchFamily="18" charset="0"/>
                            </a:rPr>
                            <m:t>𝑖𝑒</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𝑆</m:t>
                              </m:r>
                            </m:sub>
                          </m:sSub>
                        </m:den>
                      </m:f>
                      <m:r>
                        <a:rPr lang="zh-CN" altLang="en-US" sz="2400">
                          <a:latin typeface="Cambria Math" panose="02040503050406030204" pitchFamily="18" charset="0"/>
                        </a:rPr>
                        <m:t>)</m:t>
                      </m:r>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2</m:t>
                          </m:r>
                        </m:e>
                        <m:lim>
                          <m:r>
                            <a:rPr lang="zh-CN" altLang="en-US" sz="2400">
                              <a:latin typeface="Cambria Math" panose="02040503050406030204" pitchFamily="18" charset="0"/>
                            </a:rPr>
                            <m:t>•</m:t>
                          </m:r>
                        </m:lim>
                      </m:limUpp>
                    </m:oMath>
                  </m:oMathPara>
                </a14:m>
                <a:endParaRPr lang="zh-CN" altLang="zh-CN" sz="2400" dirty="0">
                  <a:latin typeface="宋体" panose="02010600030101010101" pitchFamily="2" charset="-122"/>
                  <a:ea typeface="宋体" panose="02010600030101010101" pitchFamily="2" charset="-122"/>
                </a:endParaRPr>
              </a:p>
              <a:p>
                <a:pPr>
                  <a:lnSpc>
                    <a:spcPts val="5000"/>
                  </a:lnSpc>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因而输出导纳为</a:t>
                </a:r>
                <a:endParaRPr lang="en-US" altLang="zh-CN" sz="2400" dirty="0">
                  <a:latin typeface="宋体" panose="02010600030101010101" pitchFamily="2" charset="-122"/>
                  <a:ea typeface="宋体" panose="02010600030101010101" pitchFamily="2" charset="-122"/>
                </a:endParaRPr>
              </a:p>
              <a:p>
                <a:pPr>
                  <a:lnSpc>
                    <a:spcPts val="5000"/>
                  </a:lnSpc>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𝑌</m:t>
                      </m:r>
                      <m:r>
                        <a:rPr lang="zh-CN" altLang="en-US" sz="2400" baseline="-25000">
                          <a:latin typeface="Cambria Math" panose="02040503050406030204" pitchFamily="18" charset="0"/>
                        </a:rPr>
                        <m:t>0</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𝐼</m:t>
                              </m:r>
                              <m:r>
                                <a:rPr lang="zh-CN" altLang="en-US" sz="2400" baseline="-25000">
                                  <a:latin typeface="Cambria Math" panose="02040503050406030204" pitchFamily="18" charset="0"/>
                                </a:rPr>
                                <m:t>2</m:t>
                              </m:r>
                            </m:e>
                            <m:lim>
                              <m:r>
                                <a:rPr lang="zh-CN" altLang="en-US" sz="2400">
                                  <a:latin typeface="Cambria Math" panose="02040503050406030204" pitchFamily="18" charset="0"/>
                                </a:rPr>
                                <m:t>•</m:t>
                              </m:r>
                            </m:lim>
                          </m:limUpp>
                        </m:num>
                        <m:den>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2</m:t>
                              </m:r>
                            </m:e>
                            <m:lim>
                              <m:r>
                                <a:rPr lang="zh-CN" altLang="en-US" sz="2400">
                                  <a:latin typeface="Cambria Math" panose="02040503050406030204" pitchFamily="18" charset="0"/>
                                </a:rPr>
                                <m:t>•</m:t>
                              </m:r>
                            </m:lim>
                          </m:limUpp>
                        </m:den>
                      </m:f>
                      <m:r>
                        <a:rPr lang="zh-CN" altLang="en-US" sz="2400">
                          <a:latin typeface="Cambria Math" panose="02040503050406030204" pitchFamily="18" charset="0"/>
                        </a:rPr>
                        <m:t>=</m:t>
                      </m:r>
                      <m:r>
                        <a:rPr lang="zh-CN" altLang="en-US" sz="2400" i="1">
                          <a:latin typeface="Cambria Math" panose="02040503050406030204" pitchFamily="18" charset="0"/>
                        </a:rPr>
                        <m:t>𝑦𝑜𝑒</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𝑦</m:t>
                          </m:r>
                          <m:r>
                            <a:rPr lang="zh-CN" altLang="en-US" sz="2400" i="1" baseline="-25000">
                              <a:latin typeface="Cambria Math" panose="02040503050406030204" pitchFamily="18" charset="0"/>
                            </a:rPr>
                            <m:t>𝑟𝑒</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𝑓𝑒</m:t>
                          </m:r>
                        </m:num>
                        <m:den>
                          <m:r>
                            <a:rPr lang="zh-CN" altLang="en-US" sz="2400" i="1">
                              <a:latin typeface="Cambria Math" panose="02040503050406030204" pitchFamily="18" charset="0"/>
                            </a:rPr>
                            <m:t>𝑦</m:t>
                          </m:r>
                          <m:r>
                            <a:rPr lang="zh-CN" altLang="en-US" sz="2400" i="1" baseline="-25000">
                              <a:latin typeface="Cambria Math" panose="02040503050406030204" pitchFamily="18" charset="0"/>
                            </a:rPr>
                            <m:t>𝑖𝑒</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𝑆</m:t>
                              </m:r>
                            </m:sub>
                          </m:sSub>
                        </m:den>
                      </m:f>
                    </m:oMath>
                  </m:oMathPara>
                </a14:m>
                <a:endParaRPr lang="zh-CN" altLang="en-US" sz="2400" dirty="0"/>
              </a:p>
            </p:txBody>
          </p:sp>
        </mc:Choice>
        <mc:Fallback>
          <p:sp>
            <p:nvSpPr>
              <p:cNvPr id="2" name="文本框 1">
                <a:extLst>
                  <a:ext uri="{FF2B5EF4-FFF2-40B4-BE49-F238E27FC236}">
                    <a16:creationId xmlns="" xmlns:a16="http://schemas.microsoft.com/office/drawing/2014/main" xmlns:a14="http://schemas.microsoft.com/office/drawing/2010/main" id="{E7C1EE95-239B-4188-B6A0-66D5446605D7}"/>
                  </a:ext>
                </a:extLst>
              </p:cNvPr>
              <p:cNvSpPr txBox="1">
                <a:spLocks noRot="1" noChangeAspect="1" noMove="1" noResize="1" noEditPoints="1" noAdjustHandles="1" noChangeArrowheads="1" noChangeShapeType="1" noTextEdit="1"/>
              </p:cNvSpPr>
              <p:nvPr/>
            </p:nvSpPr>
            <p:spPr>
              <a:xfrm>
                <a:off x="759400" y="514716"/>
                <a:ext cx="8742784" cy="5863144"/>
              </a:xfrm>
              <a:prstGeom prst="rect">
                <a:avLst/>
              </a:prstGeom>
              <a:blipFill rotWithShape="0">
                <a:blip r:embed="rId2"/>
                <a:stretch>
                  <a:fillRect l="-1116" r="-209" b="-197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16370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B772D7DF-E7C0-4A12-8C1D-08DF8147B07D}"/>
                  </a:ext>
                </a:extLst>
              </p:cNvPr>
              <p:cNvSpPr txBox="1"/>
              <p:nvPr/>
            </p:nvSpPr>
            <p:spPr>
              <a:xfrm>
                <a:off x="962584" y="1851361"/>
                <a:ext cx="8238931" cy="2810898"/>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最后</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由式</a:t>
                </a:r>
                <a:r>
                  <a:rPr lang="en-US" altLang="zh-CN" sz="2400" dirty="0">
                    <a:latin typeface="宋体" panose="02010600030101010101" pitchFamily="2" charset="-122"/>
                    <a:ea typeface="宋体" panose="02010600030101010101" pitchFamily="2" charset="-122"/>
                  </a:rPr>
                  <a:t>(3. 2. 4)</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(3. 2. 5)</a:t>
                </a:r>
                <a:r>
                  <a:rPr lang="zh-CN" altLang="en-US" sz="2400" dirty="0">
                    <a:latin typeface="宋体" panose="02010600030101010101" pitchFamily="2" charset="-122"/>
                    <a:ea typeface="宋体" panose="02010600030101010101" pitchFamily="2" charset="-122"/>
                  </a:rPr>
                  <a:t>消去 </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可得电压增益为</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𝐴</m:t>
                          </m:r>
                          <m:r>
                            <a:rPr lang="zh-CN" altLang="en-US" sz="2400" i="1" baseline="-25000">
                              <a:latin typeface="Cambria Math" panose="02040503050406030204" pitchFamily="18" charset="0"/>
                            </a:rPr>
                            <m:t>𝑉</m:t>
                          </m:r>
                        </m:e>
                        <m:lim>
                          <m:r>
                            <a:rPr lang="zh-CN" altLang="en-US" sz="2400">
                              <a:latin typeface="Cambria Math" panose="02040503050406030204" pitchFamily="18" charset="0"/>
                            </a:rPr>
                            <m:t>•</m:t>
                          </m:r>
                        </m:lim>
                      </m:limUpp>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2</m:t>
                              </m:r>
                            </m:e>
                            <m:lim>
                              <m:r>
                                <a:rPr lang="zh-CN" altLang="en-US" sz="2400">
                                  <a:latin typeface="Cambria Math" panose="02040503050406030204" pitchFamily="18" charset="0"/>
                                </a:rPr>
                                <m:t>•</m:t>
                              </m:r>
                            </m:lim>
                          </m:limUpp>
                        </m:num>
                        <m:den>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1</m:t>
                              </m:r>
                            </m:e>
                            <m:lim>
                              <m:r>
                                <a:rPr lang="zh-CN" altLang="en-US" sz="2400">
                                  <a:latin typeface="Cambria Math" panose="02040503050406030204" pitchFamily="18" charset="0"/>
                                </a:rPr>
                                <m:t>•</m:t>
                              </m:r>
                            </m:lim>
                          </m:limUpp>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m:t>
                          </m:r>
                          <m:r>
                            <a:rPr lang="zh-CN" altLang="en-US" sz="2400" i="1">
                              <a:latin typeface="Cambria Math" panose="02040503050406030204" pitchFamily="18" charset="0"/>
                            </a:rPr>
                            <m:t>𝑦</m:t>
                          </m:r>
                          <m:r>
                            <a:rPr lang="zh-CN" altLang="en-US" sz="2400" i="1" baseline="-25000">
                              <a:latin typeface="Cambria Math" panose="02040503050406030204" pitchFamily="18" charset="0"/>
                            </a:rPr>
                            <m:t>𝑓𝑒</m:t>
                          </m:r>
                        </m:num>
                        <m:den>
                          <m:r>
                            <a:rPr lang="zh-CN" altLang="en-US" sz="2400" i="1">
                              <a:latin typeface="Cambria Math" panose="02040503050406030204" pitchFamily="18" charset="0"/>
                            </a:rPr>
                            <m:t>𝑦</m:t>
                          </m:r>
                          <m:r>
                            <a:rPr lang="zh-CN" altLang="en-US" sz="2400" i="1" baseline="-25000">
                              <a:latin typeface="Cambria Math" panose="02040503050406030204" pitchFamily="18" charset="0"/>
                            </a:rPr>
                            <m:t>𝑜𝑒</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𝐿</m:t>
                              </m:r>
                            </m:sub>
                          </m:sSub>
                        </m:den>
                      </m:f>
                    </m:oMath>
                  </m:oMathPara>
                </a14:m>
                <a:endParaRPr lang="en-US" altLang="zh-CN"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上</a:t>
                </a:r>
                <a:r>
                  <a:rPr lang="zh-CN" altLang="en-US" sz="2400" dirty="0">
                    <a:latin typeface="宋体" panose="02010600030101010101" pitchFamily="2" charset="-122"/>
                    <a:ea typeface="宋体" panose="02010600030101010101" pitchFamily="2" charset="-122"/>
                  </a:rPr>
                  <a:t>式说明</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晶体管的正向传输导纳越大</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则放大器的增益也越大。式中负号说明，如果 </a:t>
                </a:r>
                <a14:m>
                  <m:oMath xmlns:m="http://schemas.openxmlformats.org/officeDocument/2006/math">
                    <m:r>
                      <m:rPr>
                        <m:nor/>
                      </m:rPr>
                      <a:rPr lang="zh-CN" altLang="en-US" sz="2400"/>
                      <m:t>y</m:t>
                    </m:r>
                    <m:r>
                      <m:rPr>
                        <m:nor/>
                      </m:rPr>
                      <a:rPr lang="zh-CN" altLang="en-US" sz="2400" baseline="-25000"/>
                      <m:t>fe</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r>
                      <a:rPr lang="zh-CN" altLang="en-US" sz="2400" i="1">
                        <a:latin typeface="Cambria Math" panose="02040503050406030204" pitchFamily="18" charset="0"/>
                      </a:rPr>
                      <m:t>𝑦</m:t>
                    </m:r>
                    <m:r>
                      <a:rPr lang="zh-CN" altLang="en-US" sz="2400" i="1" baseline="-25000">
                        <a:latin typeface="Cambria Math" panose="02040503050406030204" pitchFamily="18" charset="0"/>
                      </a:rPr>
                      <m:t>𝑜𝑒</m:t>
                    </m:r>
                  </m:oMath>
                </a14:m>
                <a:r>
                  <a:rPr lang="zh-CN" altLang="en-US" sz="2400" dirty="0">
                    <a:latin typeface="宋体" panose="02010600030101010101" pitchFamily="2" charset="-122"/>
                    <a:ea typeface="宋体" panose="02010600030101010101" pitchFamily="2" charset="-122"/>
                  </a:rPr>
                  <a:t>与</a:t>
                </a:r>
                <a14:m>
                  <m:oMath xmlns:m="http://schemas.openxmlformats.org/officeDocument/2006/math">
                    <m:r>
                      <a:rPr lang="zh-CN" altLang="en-US" sz="2400" i="1">
                        <a:latin typeface="Cambria Math" panose="02040503050406030204" pitchFamily="18" charset="0"/>
                      </a:rPr>
                      <m:t>𝑌</m:t>
                    </m:r>
                    <m:r>
                      <a:rPr lang="zh-CN" altLang="en-US" sz="2400" i="1" baseline="-25000">
                        <a:latin typeface="Cambria Math" panose="02040503050406030204" pitchFamily="18" charset="0"/>
                      </a:rPr>
                      <m:t>𝐿</m:t>
                    </m:r>
                  </m:oMath>
                </a14:m>
                <a:r>
                  <a:rPr lang="zh-CN" altLang="en-US" sz="2400" dirty="0">
                    <a:latin typeface="宋体" panose="02010600030101010101" pitchFamily="2" charset="-122"/>
                    <a:ea typeface="宋体" panose="02010600030101010101" pitchFamily="2" charset="-122"/>
                  </a:rPr>
                  <a:t>均为实数</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则</a:t>
                </a:r>
                <a14:m>
                  <m:oMath xmlns:m="http://schemas.openxmlformats.org/officeDocument/2006/math">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a:latin typeface="Cambria Math" panose="02040503050406030204" pitchFamily="18" charset="0"/>
                              </a:rPr>
                              <m:t>2</m:t>
                            </m:r>
                          </m:sub>
                        </m:sSub>
                      </m:e>
                      <m:lim>
                        <m:r>
                          <a:rPr lang="zh-CN" altLang="en-US" sz="2400">
                            <a:latin typeface="Cambria Math" panose="02040503050406030204" pitchFamily="18" charset="0"/>
                          </a:rPr>
                          <m:t>•</m:t>
                        </m:r>
                      </m:lim>
                    </m:limUpp>
                  </m:oMath>
                </a14:m>
                <a:r>
                  <a:rPr lang="zh-CN" altLang="en-US" sz="2400" dirty="0">
                    <a:latin typeface="宋体" panose="02010600030101010101" pitchFamily="2" charset="-122"/>
                    <a:ea typeface="宋体" panose="02010600030101010101" pitchFamily="2" charset="-122"/>
                  </a:rPr>
                  <a:t>与 </a:t>
                </a:r>
                <a14:m>
                  <m:oMath xmlns:m="http://schemas.openxmlformats.org/officeDocument/2006/math">
                    <m:limUpp>
                      <m:limUppPr>
                        <m:ctrlPr>
                          <a:rPr lang="zh-CN" altLang="en-US" sz="2400" i="1">
                            <a:latin typeface="Cambria Math" panose="02040503050406030204" pitchFamily="18" charset="0"/>
                          </a:rPr>
                        </m:ctrlPr>
                      </m:limUppPr>
                      <m:e>
                        <m:r>
                          <a:rPr lang="zh-CN" altLang="en-US" sz="2400" i="1">
                            <a:latin typeface="Cambria Math" panose="02040503050406030204" pitchFamily="18" charset="0"/>
                          </a:rPr>
                          <m:t>𝑉</m:t>
                        </m:r>
                        <m:r>
                          <a:rPr lang="zh-CN" altLang="en-US" sz="2400" baseline="-25000">
                            <a:latin typeface="Cambria Math" panose="02040503050406030204" pitchFamily="18" charset="0"/>
                          </a:rPr>
                          <m:t>1</m:t>
                        </m:r>
                      </m:e>
                      <m:lim>
                        <m:r>
                          <a:rPr lang="zh-CN" altLang="en-US" sz="2400">
                            <a:latin typeface="Cambria Math" panose="02040503050406030204" pitchFamily="18" charset="0"/>
                          </a:rPr>
                          <m:t>•</m:t>
                        </m:r>
                      </m:lim>
                    </m:limUpp>
                  </m:oMath>
                </a14:m>
                <a:r>
                  <a:rPr lang="zh-CN" altLang="en-US" sz="2400" dirty="0">
                    <a:latin typeface="宋体" panose="02010600030101010101" pitchFamily="2" charset="-122"/>
                    <a:ea typeface="宋体" panose="02010600030101010101" pitchFamily="2" charset="-122"/>
                  </a:rPr>
                  <a:t>相位差</a:t>
                </a:r>
                <a:r>
                  <a:rPr lang="en-US" altLang="zh-CN" sz="2400" dirty="0">
                    <a:latin typeface="宋体" panose="02010600030101010101" pitchFamily="2" charset="-122"/>
                    <a:ea typeface="宋体" panose="02010600030101010101" pitchFamily="2" charset="-122"/>
                  </a:rPr>
                  <a:t>180°</a:t>
                </a:r>
                <a:r>
                  <a:rPr lang="zh-CN" altLang="en-US" sz="2400" dirty="0">
                    <a:latin typeface="宋体" panose="02010600030101010101" pitchFamily="2" charset="-122"/>
                    <a:ea typeface="宋体" panose="02010600030101010101" pitchFamily="2" charset="-122"/>
                  </a:rPr>
                  <a:t>。</a:t>
                </a:r>
              </a:p>
            </p:txBody>
          </p:sp>
        </mc:Choice>
        <mc:Fallback>
          <p:sp>
            <p:nvSpPr>
              <p:cNvPr id="2" name="文本框 1">
                <a:extLst>
                  <a:ext uri="{FF2B5EF4-FFF2-40B4-BE49-F238E27FC236}">
                    <a16:creationId xmlns="" xmlns:a16="http://schemas.microsoft.com/office/drawing/2014/main" xmlns:a14="http://schemas.microsoft.com/office/drawing/2010/main" id="{B772D7DF-E7C0-4A12-8C1D-08DF8147B07D}"/>
                  </a:ext>
                </a:extLst>
              </p:cNvPr>
              <p:cNvSpPr txBox="1">
                <a:spLocks noRot="1" noChangeAspect="1" noMove="1" noResize="1" noEditPoints="1" noAdjustHandles="1" noChangeArrowheads="1" noChangeShapeType="1" noTextEdit="1"/>
              </p:cNvSpPr>
              <p:nvPr/>
            </p:nvSpPr>
            <p:spPr>
              <a:xfrm>
                <a:off x="962584" y="1851361"/>
                <a:ext cx="8238931" cy="2810898"/>
              </a:xfrm>
              <a:prstGeom prst="rect">
                <a:avLst/>
              </a:prstGeom>
              <a:blipFill rotWithShape="0">
                <a:blip r:embed="rId2"/>
                <a:stretch>
                  <a:fillRect l="-1184" t="-1735" r="-666" b="-34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766386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7F6F3AFC-CC44-4F69-BD82-C8D8ABAA8739}"/>
                  </a:ext>
                </a:extLst>
              </p:cNvPr>
              <p:cNvSpPr txBox="1"/>
              <p:nvPr/>
            </p:nvSpPr>
            <p:spPr>
              <a:xfrm>
                <a:off x="333116" y="1221892"/>
                <a:ext cx="3788229"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2. </a:t>
                </a:r>
                <a:r>
                  <a:rPr lang="zh-CN" altLang="en-US" sz="2800" dirty="0">
                    <a:solidFill>
                      <a:schemeClr val="accent1"/>
                    </a:solidFill>
                    <a:latin typeface="+mj-lt"/>
                    <a:ea typeface="+mj-ea"/>
                    <a:cs typeface="+mj-cs"/>
                  </a:rPr>
                  <a:t>混合</a:t>
                </a:r>
                <a14:m>
                  <m:oMath xmlns:m="http://schemas.openxmlformats.org/officeDocument/2006/math">
                    <m:r>
                      <a:rPr lang="zh-CN" altLang="en-US" sz="2800">
                        <a:solidFill>
                          <a:schemeClr val="accent1"/>
                        </a:solidFill>
                        <a:latin typeface="+mj-lt"/>
                        <a:ea typeface="+mj-ea"/>
                        <a:cs typeface="+mj-cs"/>
                      </a:rPr>
                      <m:t>𝜋</m:t>
                    </m:r>
                  </m:oMath>
                </a14:m>
                <a:r>
                  <a:rPr lang="zh-CN" altLang="en-US" sz="2800" dirty="0" smtClean="0">
                    <a:solidFill>
                      <a:schemeClr val="accent1"/>
                    </a:solidFill>
                    <a:latin typeface="+mj-lt"/>
                    <a:ea typeface="+mj-ea"/>
                    <a:cs typeface="+mj-cs"/>
                  </a:rPr>
                  <a:t>等</a:t>
                </a:r>
                <a:r>
                  <a:rPr lang="zh-CN" altLang="en-US" sz="2800" dirty="0">
                    <a:solidFill>
                      <a:schemeClr val="accent1"/>
                    </a:solidFill>
                    <a:latin typeface="+mj-lt"/>
                    <a:ea typeface="+mj-ea"/>
                    <a:cs typeface="+mj-cs"/>
                  </a:rPr>
                  <a:t>效电路</a:t>
                </a:r>
              </a:p>
            </p:txBody>
          </p:sp>
        </mc:Choice>
        <mc:Fallback>
          <p:sp>
            <p:nvSpPr>
              <p:cNvPr id="2" name="文本框 1">
                <a:extLst>
                  <a:ext uri="{FF2B5EF4-FFF2-40B4-BE49-F238E27FC236}">
                    <a16:creationId xmlns="" xmlns:a16="http://schemas.microsoft.com/office/drawing/2014/main" xmlns:a14="http://schemas.microsoft.com/office/drawing/2010/main" id="{7F6F3AFC-CC44-4F69-BD82-C8D8ABAA8739}"/>
                  </a:ext>
                </a:extLst>
              </p:cNvPr>
              <p:cNvSpPr txBox="1">
                <a:spLocks noRot="1" noChangeAspect="1" noMove="1" noResize="1" noEditPoints="1" noAdjustHandles="1" noChangeArrowheads="1" noChangeShapeType="1" noTextEdit="1"/>
              </p:cNvSpPr>
              <p:nvPr/>
            </p:nvSpPr>
            <p:spPr>
              <a:xfrm>
                <a:off x="333116" y="1221892"/>
                <a:ext cx="3788229" cy="523220"/>
              </a:xfrm>
              <a:prstGeom prst="rect">
                <a:avLst/>
              </a:prstGeom>
              <a:blipFill rotWithShape="0">
                <a:blip r:embed="rId2"/>
                <a:stretch>
                  <a:fillRect t="-16279" b="-3255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a:extLst>
                  <a:ext uri="{FF2B5EF4-FFF2-40B4-BE49-F238E27FC236}">
                    <a16:creationId xmlns="" xmlns:a16="http://schemas.microsoft.com/office/drawing/2014/main" id="{EF18A875-8D07-40FB-984A-D1EBBDB83817}"/>
                  </a:ext>
                </a:extLst>
              </p:cNvPr>
              <p:cNvSpPr txBox="1"/>
              <p:nvPr/>
            </p:nvSpPr>
            <p:spPr>
              <a:xfrm>
                <a:off x="823043" y="2394206"/>
                <a:ext cx="8696131" cy="2729273"/>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上面</a:t>
                </a:r>
                <a:r>
                  <a:rPr lang="zh-CN" altLang="en-US" sz="2400" dirty="0">
                    <a:latin typeface="宋体" panose="02010600030101010101" pitchFamily="2" charset="-122"/>
                    <a:ea typeface="宋体" panose="02010600030101010101" pitchFamily="2" charset="-122"/>
                  </a:rPr>
                  <a:t>分析的形式等效电路优点是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没有涉及晶体管内部的物理过程</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因而不仅适用于晶体管</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也适用于任何四端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或三端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器件。</a:t>
                </a:r>
              </a:p>
              <a:p>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这种</a:t>
                </a:r>
                <a:r>
                  <a:rPr lang="zh-CN" altLang="en-US" sz="2400" dirty="0">
                    <a:latin typeface="宋体" panose="02010600030101010101" pitchFamily="2" charset="-122"/>
                    <a:ea typeface="宋体" panose="02010600030101010101" pitchFamily="2" charset="-122"/>
                  </a:rPr>
                  <a:t>等效电路的主要缺点是没有考虑晶体管内部的物理过程</a:t>
                </a:r>
                <a:r>
                  <a:rPr lang="zh-CN" altLang="en-US" sz="2400" dirty="0" smtClean="0">
                    <a:latin typeface="宋体" panose="02010600030101010101" pitchFamily="2" charset="-122"/>
                    <a:ea typeface="宋体" panose="02010600030101010101" pitchFamily="2" charset="-122"/>
                  </a:rPr>
                  <a:t>。若</a:t>
                </a:r>
                <a:r>
                  <a:rPr lang="zh-CN" altLang="en-US" sz="2400" dirty="0">
                    <a:latin typeface="宋体" panose="02010600030101010101" pitchFamily="2" charset="-122"/>
                    <a:ea typeface="宋体" panose="02010600030101010101" pitchFamily="2" charset="-122"/>
                  </a:rPr>
                  <a:t>把晶体管内部的复杂关系</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用集中元件 </a:t>
                </a:r>
                <a:r>
                  <a:rPr lang="en-US" altLang="zh-CN" sz="2400" dirty="0">
                    <a:latin typeface="宋体" panose="02010600030101010101" pitchFamily="2" charset="-122"/>
                    <a:ea typeface="宋体" panose="02010600030101010101" pitchFamily="2" charset="-122"/>
                  </a:rPr>
                  <a:t>RLC</a:t>
                </a:r>
                <a:r>
                  <a:rPr lang="zh-CN" altLang="en-US" sz="2400" dirty="0">
                    <a:latin typeface="宋体" panose="02010600030101010101" pitchFamily="2" charset="-122"/>
                    <a:ea typeface="宋体" panose="02010600030101010101" pitchFamily="2" charset="-122"/>
                  </a:rPr>
                  <a:t>表示</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则每一元件与晶体管内发生的某种物理过程具有明显的关系。用这种物理模拟的方法所得到的物理等效电路就是所谓混合</a:t>
                </a:r>
                <a14:m>
                  <m:oMath xmlns:m="http://schemas.openxmlformats.org/officeDocument/2006/math">
                    <m:r>
                      <a:rPr lang="zh-CN" altLang="en-US" sz="2400" i="1">
                        <a:latin typeface="Cambria Math" panose="02040503050406030204" pitchFamily="18" charset="0"/>
                      </a:rPr>
                      <m:t>𝜋</m:t>
                    </m:r>
                  </m:oMath>
                </a14:m>
                <a:r>
                  <a:rPr lang="zh-CN" altLang="en-US" sz="2400" dirty="0">
                    <a:latin typeface="宋体" panose="02010600030101010101" pitchFamily="2" charset="-122"/>
                    <a:ea typeface="宋体" panose="02010600030101010101" pitchFamily="2" charset="-122"/>
                  </a:rPr>
                  <a:t>等效电路。</a:t>
                </a:r>
              </a:p>
            </p:txBody>
          </p:sp>
        </mc:Choice>
        <mc:Fallback>
          <p:sp>
            <p:nvSpPr>
              <p:cNvPr id="4" name="文本框 3">
                <a:extLst>
                  <a:ext uri="{FF2B5EF4-FFF2-40B4-BE49-F238E27FC236}">
                    <a16:creationId xmlns="" xmlns:a16="http://schemas.microsoft.com/office/drawing/2014/main" id="{EF18A875-8D07-40FB-984A-D1EBBDB83817}"/>
                  </a:ext>
                </a:extLst>
              </p:cNvPr>
              <p:cNvSpPr txBox="1">
                <a:spLocks noRot="1" noChangeAspect="1" noMove="1" noResize="1" noEditPoints="1" noAdjustHandles="1" noChangeArrowheads="1" noChangeShapeType="1" noTextEdit="1"/>
              </p:cNvSpPr>
              <p:nvPr/>
            </p:nvSpPr>
            <p:spPr>
              <a:xfrm>
                <a:off x="823043" y="2394206"/>
                <a:ext cx="8696131" cy="2729273"/>
              </a:xfrm>
              <a:prstGeom prst="rect">
                <a:avLst/>
              </a:prstGeom>
              <a:blipFill rotWithShape="0">
                <a:blip r:embed="rId3"/>
                <a:stretch>
                  <a:fillRect l="-1051" t="-1790" r="-4555" b="-179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946937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36C28BF-9BCE-47E0-A0F7-A454ED1ADAA1}"/>
              </a:ext>
            </a:extLst>
          </p:cNvPr>
          <p:cNvPicPr/>
          <p:nvPr/>
        </p:nvPicPr>
        <p:blipFill>
          <a:blip r:embed="rId2" cstate="print"/>
          <a:stretch>
            <a:fillRect/>
          </a:stretch>
        </p:blipFill>
        <p:spPr>
          <a:xfrm>
            <a:off x="2286000" y="191069"/>
            <a:ext cx="5681345" cy="3237931"/>
          </a:xfrm>
          <a:prstGeom prst="rect">
            <a:avLst/>
          </a:prstGeom>
          <a:noFill/>
          <a:ln w="9525">
            <a:noFill/>
          </a:ln>
        </p:spPr>
      </p:pic>
      <mc:AlternateContent xmlns:mc="http://schemas.openxmlformats.org/markup-compatibility/2006">
        <mc:Choice xmlns:a14="http://schemas.microsoft.com/office/drawing/2010/main" Requires="a14">
          <p:sp>
            <p:nvSpPr>
              <p:cNvPr id="5" name="文本框 4">
                <a:extLst>
                  <a:ext uri="{FF2B5EF4-FFF2-40B4-BE49-F238E27FC236}">
                    <a16:creationId xmlns="" xmlns:a16="http://schemas.microsoft.com/office/drawing/2014/main" id="{222783E0-0E4F-4E4A-B31D-6C49848E9B8F}"/>
                  </a:ext>
                </a:extLst>
              </p:cNvPr>
              <p:cNvSpPr txBox="1"/>
              <p:nvPr/>
            </p:nvSpPr>
            <p:spPr>
              <a:xfrm>
                <a:off x="3620278" y="3554962"/>
                <a:ext cx="3722914" cy="400110"/>
              </a:xfrm>
              <a:prstGeom prst="rect">
                <a:avLst/>
              </a:prstGeom>
              <a:noFill/>
            </p:spPr>
            <p:txBody>
              <a:bodyPr wrap="square" rtlCol="0">
                <a:spAutoFit/>
              </a:bodyPr>
              <a:lstStyle/>
              <a:p>
                <a:r>
                  <a:rPr lang="zh-CN" altLang="zh-CN" sz="2000" dirty="0">
                    <a:latin typeface="宋体" panose="02010600030101010101" pitchFamily="2" charset="-122"/>
                    <a:ea typeface="宋体" panose="02010600030101010101" pitchFamily="2" charset="-122"/>
                  </a:rPr>
                  <a:t>图</a:t>
                </a:r>
                <a:r>
                  <a:rPr lang="en-US" altLang="zh-CN" sz="2000" dirty="0" smtClean="0">
                    <a:latin typeface="宋体" panose="02010600030101010101" pitchFamily="2" charset="-122"/>
                    <a:ea typeface="宋体" panose="02010600030101010101" pitchFamily="2" charset="-122"/>
                  </a:rPr>
                  <a:t>3.2.4 </a:t>
                </a:r>
                <a:r>
                  <a:rPr lang="zh-CN" altLang="zh-CN" sz="2000" dirty="0" smtClean="0">
                    <a:latin typeface="宋体" panose="02010600030101010101" pitchFamily="2" charset="-122"/>
                    <a:ea typeface="宋体" panose="02010600030101010101" pitchFamily="2" charset="-122"/>
                  </a:rPr>
                  <a:t>混合</a:t>
                </a:r>
                <a14:m>
                  <m:oMath xmlns:m="http://schemas.openxmlformats.org/officeDocument/2006/math">
                    <m:r>
                      <a:rPr lang="zh-CN" altLang="en-US" sz="2000" i="1">
                        <a:latin typeface="Cambria Math" panose="02040503050406030204" pitchFamily="18" charset="0"/>
                      </a:rPr>
                      <m:t>𝜋</m:t>
                    </m:r>
                  </m:oMath>
                </a14:m>
                <a:r>
                  <a:rPr lang="zh-CN" altLang="zh-CN" sz="2000" dirty="0">
                    <a:latin typeface="宋体" panose="02010600030101010101" pitchFamily="2" charset="-122"/>
                    <a:ea typeface="宋体" panose="02010600030101010101" pitchFamily="2" charset="-122"/>
                  </a:rPr>
                  <a:t>等效电路</a:t>
                </a:r>
              </a:p>
            </p:txBody>
          </p:sp>
        </mc:Choice>
        <mc:Fallback>
          <p:sp>
            <p:nvSpPr>
              <p:cNvPr id="5" name="文本框 4">
                <a:extLst>
                  <a:ext uri="{FF2B5EF4-FFF2-40B4-BE49-F238E27FC236}">
                    <a16:creationId xmlns="" xmlns:a16="http://schemas.microsoft.com/office/drawing/2014/main" id="{222783E0-0E4F-4E4A-B31D-6C49848E9B8F}"/>
                  </a:ext>
                </a:extLst>
              </p:cNvPr>
              <p:cNvSpPr txBox="1">
                <a:spLocks noRot="1" noChangeAspect="1" noMove="1" noResize="1" noEditPoints="1" noAdjustHandles="1" noChangeArrowheads="1" noChangeShapeType="1" noTextEdit="1"/>
              </p:cNvSpPr>
              <p:nvPr/>
            </p:nvSpPr>
            <p:spPr>
              <a:xfrm>
                <a:off x="3620278" y="3554962"/>
                <a:ext cx="3722914" cy="400110"/>
              </a:xfrm>
              <a:prstGeom prst="rect">
                <a:avLst/>
              </a:prstGeom>
              <a:blipFill rotWithShape="0">
                <a:blip r:embed="rId3"/>
                <a:stretch>
                  <a:fillRect l="-1800" t="-10606" b="-2272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 xmlns:a16="http://schemas.microsoft.com/office/drawing/2014/main" id="{B524198A-235B-4E49-90DE-70FE705210AC}"/>
                  </a:ext>
                </a:extLst>
              </p:cNvPr>
              <p:cNvSpPr txBox="1"/>
              <p:nvPr/>
            </p:nvSpPr>
            <p:spPr>
              <a:xfrm>
                <a:off x="933061" y="4118356"/>
                <a:ext cx="9041363" cy="1938992"/>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图</a:t>
                </a:r>
                <a:r>
                  <a:rPr lang="zh-CN" altLang="en-US" sz="2400" dirty="0">
                    <a:latin typeface="宋体" panose="02010600030101010101" pitchFamily="2" charset="-122"/>
                    <a:ea typeface="宋体" panose="02010600030101010101" pitchFamily="2" charset="-122"/>
                  </a:rPr>
                  <a:t>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i="1">
                            <a:latin typeface="Cambria Math" panose="02040503050406030204" pitchFamily="18" charset="0"/>
                          </a:rPr>
                          <m:t>𝑏</m:t>
                        </m:r>
                        <m:r>
                          <a:rPr lang="zh-CN" altLang="en-US" sz="2400">
                            <a:latin typeface="Cambria Math" panose="02040503050406030204" pitchFamily="18" charset="0"/>
                          </a:rPr>
                          <m:t>′</m:t>
                        </m:r>
                        <m:r>
                          <a:rPr lang="zh-CN" altLang="en-US"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是基射极间电阻</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可表示为</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i="1">
                              <a:latin typeface="Cambria Math" panose="02040503050406030204" pitchFamily="18" charset="0"/>
                            </a:rPr>
                            <m:t>𝑏</m:t>
                          </m:r>
                          <m:r>
                            <a:rPr lang="zh-CN" altLang="en-US" sz="2400">
                              <a:latin typeface="Cambria Math" panose="02040503050406030204" pitchFamily="18" charset="0"/>
                            </a:rPr>
                            <m:t>′</m:t>
                          </m:r>
                          <m:r>
                            <a:rPr lang="zh-CN" altLang="en-US" sz="2400" i="1">
                              <a:latin typeface="Cambria Math" panose="02040503050406030204" pitchFamily="18" charset="0"/>
                            </a:rPr>
                            <m:t>𝑒</m:t>
                          </m:r>
                        </m:sub>
                      </m:sSub>
                      <m:r>
                        <a:rPr lang="zh-CN" altLang="en-US" sz="2400">
                          <a:latin typeface="Cambria Math" panose="02040503050406030204" pitchFamily="18" charset="0"/>
                        </a:rPr>
                        <m:t>=−26</m:t>
                      </m:r>
                      <m:f>
                        <m:fPr>
                          <m:type m:val="lin"/>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𝛽</m:t>
                              </m:r>
                            </m:e>
                            <m:sub>
                              <m:r>
                                <a:rPr lang="zh-CN" altLang="en-US" sz="2400">
                                  <a:latin typeface="Cambria Math" panose="02040503050406030204" pitchFamily="18" charset="0"/>
                                </a:rPr>
                                <m:t>0</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𝛪</m:t>
                              </m:r>
                            </m:e>
                            <m:sub>
                              <m:r>
                                <a:rPr lang="zh-CN" altLang="en-US" sz="2400" i="1">
                                  <a:latin typeface="Cambria Math" panose="02040503050406030204" pitchFamily="18" charset="0"/>
                                </a:rPr>
                                <m:t>𝛦</m:t>
                              </m:r>
                            </m:sub>
                          </m:sSub>
                        </m:den>
                      </m:f>
                    </m:oMath>
                  </m:oMathPara>
                </a14:m>
                <a:endParaRPr lang="en-US" altLang="zh-CN" sz="2400" dirty="0"/>
              </a:p>
              <a:p>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𝛽</a:t>
                </a:r>
                <a:r>
                  <a:rPr lang="en-US" altLang="zh-CN" sz="2400" baseline="-25000" dirty="0">
                    <a:latin typeface="宋体" panose="02010600030101010101" pitchFamily="2" charset="-122"/>
                    <a:ea typeface="宋体" panose="02010600030101010101" pitchFamily="2" charset="-122"/>
                  </a:rPr>
                  <a:t>0</a:t>
                </a:r>
                <a:r>
                  <a:rPr lang="zh-CN" altLang="en-US" sz="2400" dirty="0">
                    <a:latin typeface="宋体" panose="02010600030101010101" pitchFamily="2" charset="-122"/>
                    <a:ea typeface="宋体" panose="02010600030101010101" pitchFamily="2" charset="-122"/>
                  </a:rPr>
                  <a:t>为共发射极组态晶体管的低频电流放大系数</a:t>
                </a:r>
                <a:r>
                  <a:rPr lang="en-US" altLang="zh-CN" sz="2400" dirty="0">
                    <a:latin typeface="宋体" panose="02010600030101010101" pitchFamily="2" charset="-122"/>
                    <a:ea typeface="宋体" panose="02010600030101010101" pitchFamily="2" charset="-122"/>
                  </a:rPr>
                  <a:t>; I</a:t>
                </a:r>
                <a:r>
                  <a:rPr lang="en-US" altLang="zh-CN" sz="2400" baseline="-25000" dirty="0">
                    <a:latin typeface="宋体" panose="02010600030101010101" pitchFamily="2" charset="-122"/>
                    <a:ea typeface="宋体" panose="02010600030101010101" pitchFamily="2" charset="-122"/>
                  </a:rPr>
                  <a:t>E</a:t>
                </a:r>
                <a:r>
                  <a:rPr lang="zh-CN" altLang="en-US" sz="2400" dirty="0">
                    <a:latin typeface="宋体" panose="02010600030101010101" pitchFamily="2" charset="-122"/>
                    <a:ea typeface="宋体" panose="02010600030101010101" pitchFamily="2" charset="-122"/>
                  </a:rPr>
                  <a:t>为发射极电流</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单位为</a:t>
                </a:r>
                <a:r>
                  <a:rPr lang="en-US" altLang="zh-CN" sz="2400" dirty="0">
                    <a:latin typeface="宋体" panose="02010600030101010101" pitchFamily="2" charset="-122"/>
                    <a:ea typeface="宋体" panose="02010600030101010101" pitchFamily="2" charset="-122"/>
                  </a:rPr>
                  <a:t>mA</a:t>
                </a:r>
                <a:r>
                  <a:rPr lang="zh-CN" altLang="en-US"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𝑏</m:t>
                        </m:r>
                        <m:r>
                          <a:rPr lang="zh-CN" altLang="en-US" sz="2400">
                            <a:latin typeface="Cambria Math" panose="02040503050406030204" pitchFamily="18" charset="0"/>
                          </a:rPr>
                          <m:t>′</m:t>
                        </m:r>
                        <m:r>
                          <a:rPr lang="zh-CN" altLang="en-US" sz="2400" i="1">
                            <a:latin typeface="Cambria Math" panose="02040503050406030204" pitchFamily="18" charset="0"/>
                          </a:rPr>
                          <m:t>𝑒</m:t>
                        </m:r>
                      </m:sub>
                    </m:sSub>
                  </m:oMath>
                </a14:m>
                <a:r>
                  <a:rPr lang="zh-CN" altLang="en-US" sz="2400" dirty="0">
                    <a:latin typeface="宋体" panose="02010600030101010101" pitchFamily="2" charset="-122"/>
                    <a:ea typeface="宋体" panose="02010600030101010101" pitchFamily="2" charset="-122"/>
                  </a:rPr>
                  <a:t>是发射结电容</a:t>
                </a:r>
                <a:r>
                  <a:rPr lang="en-US" altLang="zh-CN"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i="1">
                            <a:latin typeface="Cambria Math" panose="02040503050406030204" pitchFamily="18" charset="0"/>
                          </a:rPr>
                          <m:t>𝑏</m:t>
                        </m:r>
                        <m:r>
                          <a:rPr lang="zh-CN" altLang="en-US" sz="2400">
                            <a:latin typeface="Cambria Math" panose="02040503050406030204" pitchFamily="18" charset="0"/>
                          </a:rPr>
                          <m:t>′</m:t>
                        </m:r>
                        <m:r>
                          <a:rPr lang="zh-CN" altLang="en-US" sz="2400" i="1">
                            <a:latin typeface="Cambria Math" panose="02040503050406030204" pitchFamily="18" charset="0"/>
                          </a:rPr>
                          <m:t>𝑐</m:t>
                        </m:r>
                      </m:sub>
                    </m:sSub>
                  </m:oMath>
                </a14:m>
                <a:r>
                  <a:rPr lang="zh-CN" altLang="en-US" sz="2400" dirty="0">
                    <a:latin typeface="宋体" panose="02010600030101010101" pitchFamily="2" charset="-122"/>
                    <a:ea typeface="宋体" panose="02010600030101010101" pitchFamily="2" charset="-122"/>
                  </a:rPr>
                  <a:t>是集电结电阻</a:t>
                </a:r>
                <a:r>
                  <a:rPr lang="en-US" altLang="zh-CN" sz="2400" dirty="0">
                    <a:latin typeface="宋体" panose="02010600030101010101" pitchFamily="2" charset="-122"/>
                    <a:ea typeface="宋体" panose="02010600030101010101" pitchFamily="2" charset="-122"/>
                  </a:rPr>
                  <a:t>;</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𝑏</m:t>
                        </m:r>
                        <m:r>
                          <a:rPr lang="zh-CN" altLang="en-US" sz="2400">
                            <a:latin typeface="Cambria Math" panose="02040503050406030204" pitchFamily="18" charset="0"/>
                          </a:rPr>
                          <m:t>′</m:t>
                        </m:r>
                        <m:r>
                          <a:rPr lang="zh-CN" altLang="en-US" sz="2400" i="1">
                            <a:latin typeface="Cambria Math" panose="02040503050406030204" pitchFamily="18" charset="0"/>
                          </a:rPr>
                          <m:t>𝑐</m:t>
                        </m:r>
                      </m:sub>
                    </m:sSub>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𝑐</m:t>
                        </m:r>
                      </m:sub>
                    </m:sSub>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是集电结电容</a:t>
                </a:r>
                <a:r>
                  <a:rPr lang="en-US" altLang="zh-CN" sz="2400" dirty="0">
                    <a:latin typeface="宋体" panose="02010600030101010101" pitchFamily="2" charset="-122"/>
                    <a:ea typeface="宋体" panose="02010600030101010101" pitchFamily="2" charset="-122"/>
                  </a:rPr>
                  <a:t>;</a:t>
                </a:r>
                <a14:m>
                  <m:oMath xmlns:m="http://schemas.openxmlformats.org/officeDocument/2006/math">
                    <m:r>
                      <a:rPr lang="zh-CN" altLang="en-US" sz="2400" i="1">
                        <a:latin typeface="Cambria Math" panose="02040503050406030204" pitchFamily="18" charset="0"/>
                      </a:rPr>
                      <m:t>𝑟</m:t>
                    </m:r>
                    <m:r>
                      <a:rPr lang="en-US" altLang="zh-CN" sz="2400" b="0" i="1" baseline="-25000" smtClean="0">
                        <a:latin typeface="Cambria Math" panose="02040503050406030204" pitchFamily="18" charset="0"/>
                      </a:rPr>
                      <m:t>𝑏𝑏</m:t>
                    </m:r>
                    <m:r>
                      <a:rPr lang="en-US" altLang="zh-CN" sz="2400" b="0" i="1" baseline="-25000" smtClean="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是基极电阻。</a:t>
                </a:r>
              </a:p>
            </p:txBody>
          </p:sp>
        </mc:Choice>
        <mc:Fallback>
          <p:sp>
            <p:nvSpPr>
              <p:cNvPr id="6" name="文本框 5">
                <a:extLst>
                  <a:ext uri="{FF2B5EF4-FFF2-40B4-BE49-F238E27FC236}">
                    <a16:creationId xmlns="" xmlns:a16="http://schemas.microsoft.com/office/drawing/2014/main" xmlns:a14="http://schemas.microsoft.com/office/drawing/2010/main" id="{B524198A-235B-4E49-90DE-70FE705210AC}"/>
                  </a:ext>
                </a:extLst>
              </p:cNvPr>
              <p:cNvSpPr txBox="1">
                <a:spLocks noRot="1" noChangeAspect="1" noMove="1" noResize="1" noEditPoints="1" noAdjustHandles="1" noChangeArrowheads="1" noChangeShapeType="1" noTextEdit="1"/>
              </p:cNvSpPr>
              <p:nvPr/>
            </p:nvSpPr>
            <p:spPr>
              <a:xfrm>
                <a:off x="933061" y="4118356"/>
                <a:ext cx="9041363" cy="1938992"/>
              </a:xfrm>
              <a:prstGeom prst="rect">
                <a:avLst/>
              </a:prstGeom>
              <a:blipFill rotWithShape="0">
                <a:blip r:embed="rId4"/>
                <a:stretch>
                  <a:fillRect l="-1011" t="-10377" b="-534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765262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4B70D8D4-ED65-4F4F-A6B2-C1A3530FB0B4}"/>
              </a:ext>
            </a:extLst>
          </p:cNvPr>
          <p:cNvSpPr txBox="1"/>
          <p:nvPr/>
        </p:nvSpPr>
        <p:spPr>
          <a:xfrm>
            <a:off x="0" y="536112"/>
            <a:ext cx="9405257"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3.2.3 </a:t>
            </a:r>
            <a:r>
              <a:rPr lang="zh-CN" altLang="en-US" sz="2800" dirty="0">
                <a:solidFill>
                  <a:schemeClr val="accent1"/>
                </a:solidFill>
                <a:latin typeface="+mj-lt"/>
                <a:ea typeface="+mj-ea"/>
                <a:cs typeface="+mj-cs"/>
              </a:rPr>
              <a:t>混合</a:t>
            </a:r>
            <a:r>
              <a:rPr lang="en-US" altLang="zh-CN" sz="2800" dirty="0">
                <a:solidFill>
                  <a:schemeClr val="accent1"/>
                </a:solidFill>
                <a:latin typeface="+mj-lt"/>
                <a:ea typeface="+mj-ea"/>
                <a:cs typeface="+mj-cs"/>
              </a:rPr>
              <a:t>π</a:t>
            </a:r>
            <a:r>
              <a:rPr lang="zh-CN" altLang="en-US" sz="2800" dirty="0">
                <a:solidFill>
                  <a:schemeClr val="accent1"/>
                </a:solidFill>
                <a:latin typeface="+mj-lt"/>
                <a:ea typeface="+mj-ea"/>
                <a:cs typeface="+mj-cs"/>
              </a:rPr>
              <a:t>等效电路参数与形式等效电路</a:t>
            </a:r>
            <a:r>
              <a:rPr lang="en-US" altLang="zh-CN" sz="2800" dirty="0">
                <a:solidFill>
                  <a:schemeClr val="accent1"/>
                </a:solidFill>
                <a:latin typeface="+mj-lt"/>
                <a:ea typeface="+mj-ea"/>
                <a:cs typeface="+mj-cs"/>
              </a:rPr>
              <a:t>y</a:t>
            </a:r>
            <a:r>
              <a:rPr lang="zh-CN" altLang="en-US" sz="2800" dirty="0">
                <a:solidFill>
                  <a:schemeClr val="accent1"/>
                </a:solidFill>
                <a:latin typeface="+mj-lt"/>
                <a:ea typeface="+mj-ea"/>
                <a:cs typeface="+mj-cs"/>
              </a:rPr>
              <a:t>参数的转换</a:t>
            </a:r>
          </a:p>
        </p:txBody>
      </p:sp>
      <mc:AlternateContent xmlns:mc="http://schemas.openxmlformats.org/markup-compatibility/2006">
        <mc:Choice xmlns:a14="http://schemas.microsoft.com/office/drawing/2010/main" Requires="a14">
          <p:sp>
            <p:nvSpPr>
              <p:cNvPr id="18" name="文本框 17">
                <a:extLst>
                  <a:ext uri="{FF2B5EF4-FFF2-40B4-BE49-F238E27FC236}">
                    <a16:creationId xmlns="" xmlns:a16="http://schemas.microsoft.com/office/drawing/2014/main" id="{FE2E4841-CF10-43F3-AF1E-B1F20C5D2125}"/>
                  </a:ext>
                </a:extLst>
              </p:cNvPr>
              <p:cNvSpPr txBox="1"/>
              <p:nvPr/>
            </p:nvSpPr>
            <p:spPr>
              <a:xfrm>
                <a:off x="5974517" y="2028729"/>
                <a:ext cx="4319237" cy="3046988"/>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在小信号放大器或其他电路中</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为了简单和方便</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却以</a:t>
                </a:r>
                <a14:m>
                  <m:oMath xmlns:m="http://schemas.openxmlformats.org/officeDocument/2006/math">
                    <m:r>
                      <a:rPr lang="en-US" altLang="zh-CN" sz="2400" b="0" i="1" smtClean="0">
                        <a:latin typeface="Cambria Math" panose="02040503050406030204" pitchFamily="18" charset="0"/>
                      </a:rPr>
                      <m:t>𝑦</m:t>
                    </m:r>
                  </m:oMath>
                </a14:m>
                <a:r>
                  <a:rPr lang="zh-CN" altLang="en-US" sz="2400" dirty="0">
                    <a:latin typeface="宋体" panose="02010600030101010101" pitchFamily="2" charset="-122"/>
                    <a:ea typeface="宋体" panose="02010600030101010101" pitchFamily="2" charset="-122"/>
                  </a:rPr>
                  <a:t>参数等效电路作为分析基础。因此</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有必要讨论混合</a:t>
                </a:r>
                <a14:m>
                  <m:oMath xmlns:m="http://schemas.openxmlformats.org/officeDocument/2006/math">
                    <m:r>
                      <a:rPr lang="zh-CN" altLang="en-US" sz="2400" i="1">
                        <a:latin typeface="Cambria Math" panose="02040503050406030204" pitchFamily="18" charset="0"/>
                      </a:rPr>
                      <m:t>𝜋</m:t>
                    </m:r>
                  </m:oMath>
                </a14:m>
                <a:r>
                  <a:rPr lang="zh-CN" altLang="en-US" sz="2400" dirty="0">
                    <a:latin typeface="宋体" panose="02010600030101010101" pitchFamily="2" charset="-122"/>
                    <a:ea typeface="宋体" panose="02010600030101010101" pitchFamily="2" charset="-122"/>
                  </a:rPr>
                  <a:t>等效电路参数与</a:t>
                </a:r>
                <a14:m>
                  <m:oMath xmlns:m="http://schemas.openxmlformats.org/officeDocument/2006/math">
                    <m:r>
                      <a:rPr lang="en-US" altLang="zh-CN" sz="2400" i="1">
                        <a:latin typeface="Cambria Math" panose="02040503050406030204" pitchFamily="18" charset="0"/>
                      </a:rPr>
                      <m:t>𝑦</m:t>
                    </m:r>
                  </m:oMath>
                </a14:m>
                <a:r>
                  <a:rPr lang="zh-CN" altLang="en-US" sz="2400" dirty="0">
                    <a:latin typeface="宋体" panose="02010600030101010101" pitchFamily="2" charset="-122"/>
                    <a:ea typeface="宋体" panose="02010600030101010101" pitchFamily="2" charset="-122"/>
                  </a:rPr>
                  <a:t>参数的</a:t>
                </a:r>
                <a:r>
                  <a:rPr lang="zh-CN" altLang="en-US" sz="2400" dirty="0" smtClean="0">
                    <a:latin typeface="宋体" panose="02010600030101010101" pitchFamily="2" charset="-122"/>
                    <a:ea typeface="宋体" panose="02010600030101010101" pitchFamily="2" charset="-122"/>
                  </a:rPr>
                  <a:t>转换</a:t>
                </a:r>
                <a:r>
                  <a:rPr lang="en-US" altLang="zh-CN" sz="2400" dirty="0" smtClean="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以便根据确定的元件参数进行小信号放大器或其他电路的设计和计算。</a:t>
                </a:r>
              </a:p>
            </p:txBody>
          </p:sp>
        </mc:Choice>
        <mc:Fallback>
          <p:sp>
            <p:nvSpPr>
              <p:cNvPr id="18" name="文本框 17">
                <a:extLst>
                  <a:ext uri="{FF2B5EF4-FFF2-40B4-BE49-F238E27FC236}">
                    <a16:creationId xmlns="" xmlns:a16="http://schemas.microsoft.com/office/drawing/2014/main" id="{FE2E4841-CF10-43F3-AF1E-B1F20C5D2125}"/>
                  </a:ext>
                </a:extLst>
              </p:cNvPr>
              <p:cNvSpPr txBox="1">
                <a:spLocks noRot="1" noChangeAspect="1" noMove="1" noResize="1" noEditPoints="1" noAdjustHandles="1" noChangeArrowheads="1" noChangeShapeType="1" noTextEdit="1"/>
              </p:cNvSpPr>
              <p:nvPr/>
            </p:nvSpPr>
            <p:spPr>
              <a:xfrm>
                <a:off x="5974517" y="2028729"/>
                <a:ext cx="4319237" cy="3046988"/>
              </a:xfrm>
              <a:prstGeom prst="rect">
                <a:avLst/>
              </a:prstGeom>
              <a:blipFill rotWithShape="0">
                <a:blip r:embed="rId2"/>
                <a:stretch>
                  <a:fillRect l="-2116" t="-1600" b="-3600"/>
                </a:stretch>
              </a:blipFill>
            </p:spPr>
            <p:txBody>
              <a:bodyPr/>
              <a:lstStyle/>
              <a:p>
                <a:r>
                  <a:rPr lang="zh-CN" altLang="en-US">
                    <a:noFill/>
                  </a:rPr>
                  <a:t> </a:t>
                </a:r>
              </a:p>
            </p:txBody>
          </p:sp>
        </mc:Fallback>
      </mc:AlternateContent>
      <p:pic>
        <p:nvPicPr>
          <p:cNvPr id="19" name="图片 18">
            <a:extLst>
              <a:ext uri="{FF2B5EF4-FFF2-40B4-BE49-F238E27FC236}">
                <a16:creationId xmlns="" xmlns:a16="http://schemas.microsoft.com/office/drawing/2014/main" id="{8FF63D5D-CA84-4D5E-B591-274A0F5375DA}"/>
              </a:ext>
            </a:extLst>
          </p:cNvPr>
          <p:cNvPicPr/>
          <p:nvPr/>
        </p:nvPicPr>
        <p:blipFill>
          <a:blip r:embed="rId3" cstate="print"/>
          <a:stretch>
            <a:fillRect/>
          </a:stretch>
        </p:blipFill>
        <p:spPr>
          <a:xfrm>
            <a:off x="259307" y="1287625"/>
            <a:ext cx="5715210" cy="4529197"/>
          </a:xfrm>
          <a:prstGeom prst="rect">
            <a:avLst/>
          </a:prstGeom>
          <a:noFill/>
          <a:ln w="9525">
            <a:noFill/>
          </a:ln>
        </p:spPr>
      </p:pic>
      <p:sp>
        <p:nvSpPr>
          <p:cNvPr id="3" name="文本框 2">
            <a:extLst>
              <a:ext uri="{FF2B5EF4-FFF2-40B4-BE49-F238E27FC236}">
                <a16:creationId xmlns="" xmlns:a16="http://schemas.microsoft.com/office/drawing/2014/main" id="{734F6631-1CAF-43BB-B2B3-A782C06FC61B}"/>
              </a:ext>
            </a:extLst>
          </p:cNvPr>
          <p:cNvSpPr txBox="1"/>
          <p:nvPr/>
        </p:nvSpPr>
        <p:spPr>
          <a:xfrm>
            <a:off x="1264230" y="6045115"/>
            <a:ext cx="4096138"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3.2.5 Y</a:t>
            </a:r>
            <a:r>
              <a:rPr lang="zh-CN" altLang="en-US" sz="2000" dirty="0">
                <a:latin typeface="宋体" panose="02010600030101010101" pitchFamily="2" charset="-122"/>
                <a:ea typeface="宋体" panose="02010600030101010101" pitchFamily="2" charset="-122"/>
              </a:rPr>
              <a:t>参数及混合</a:t>
            </a:r>
            <a:r>
              <a:rPr lang="en-US" altLang="zh-CN" sz="2000" dirty="0">
                <a:latin typeface="宋体" panose="02010600030101010101" pitchFamily="2" charset="-122"/>
                <a:ea typeface="宋体" panose="02010600030101010101" pitchFamily="2" charset="-122"/>
              </a:rPr>
              <a:t>π</a:t>
            </a:r>
            <a:r>
              <a:rPr lang="zh-CN" altLang="en-US" sz="2000" dirty="0">
                <a:latin typeface="宋体" panose="02010600030101010101" pitchFamily="2" charset="-122"/>
                <a:ea typeface="宋体" panose="02010600030101010101" pitchFamily="2" charset="-122"/>
              </a:rPr>
              <a:t>等效电路</a:t>
            </a:r>
          </a:p>
        </p:txBody>
      </p:sp>
    </p:spTree>
    <p:extLst>
      <p:ext uri="{BB962C8B-B14F-4D97-AF65-F5344CB8AC3E}">
        <p14:creationId xmlns:p14="http://schemas.microsoft.com/office/powerpoint/2010/main" val="3278905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9BFE94D3-DBF7-493E-A496-23557D02E94A}"/>
              </a:ext>
            </a:extLst>
          </p:cNvPr>
          <p:cNvSpPr txBox="1"/>
          <p:nvPr/>
        </p:nvSpPr>
        <p:spPr>
          <a:xfrm>
            <a:off x="93306" y="470797"/>
            <a:ext cx="4534678"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3.2.5  </a:t>
            </a:r>
            <a:r>
              <a:rPr lang="zh-CN" altLang="en-US" sz="2800" dirty="0">
                <a:solidFill>
                  <a:schemeClr val="accent1"/>
                </a:solidFill>
                <a:latin typeface="+mj-lt"/>
                <a:ea typeface="+mj-ea"/>
                <a:cs typeface="+mj-cs"/>
              </a:rPr>
              <a:t>晶体管的高频参数</a:t>
            </a:r>
          </a:p>
        </p:txBody>
      </p:sp>
      <mc:AlternateContent xmlns:mc="http://schemas.openxmlformats.org/markup-compatibility/2006" xmlns:a14="http://schemas.microsoft.com/office/drawing/2010/main">
        <mc:Choice Requires="a14">
          <p:sp>
            <p:nvSpPr>
              <p:cNvPr id="3" name="矩形 2">
                <a:extLst>
                  <a:ext uri="{FF2B5EF4-FFF2-40B4-BE49-F238E27FC236}">
                    <a16:creationId xmlns="" xmlns:a16="http://schemas.microsoft.com/office/drawing/2014/main" id="{9BDEA26C-80BF-4BB6-BC21-044109B4FEBF}"/>
                  </a:ext>
                </a:extLst>
              </p:cNvPr>
              <p:cNvSpPr/>
              <p:nvPr/>
            </p:nvSpPr>
            <p:spPr>
              <a:xfrm>
                <a:off x="676091" y="994017"/>
                <a:ext cx="2149627" cy="1132490"/>
              </a:xfrm>
              <a:prstGeom prst="rect">
                <a:avLst/>
              </a:prstGeom>
            </p:spPr>
            <p:txBody>
              <a:bodyPr wrap="none">
                <a:spAutoFit/>
              </a:bodyPr>
              <a:lstStyle/>
              <a:p>
                <a:pPr algn="just">
                  <a:lnSpc>
                    <a:spcPct val="150000"/>
                  </a:lnSpc>
                </a:pPr>
                <a:r>
                  <a:rPr lang="en-US" altLang="zh-CN" sz="2400" dirty="0">
                    <a:solidFill>
                      <a:schemeClr val="accent1"/>
                    </a:solidFill>
                    <a:latin typeface="+mj-lt"/>
                    <a:ea typeface="+mj-ea"/>
                    <a:cs typeface="+mj-cs"/>
                  </a:rPr>
                  <a:t>1. </a:t>
                </a:r>
                <a:r>
                  <a:rPr lang="zh-CN" altLang="en-US" sz="2400" dirty="0">
                    <a:solidFill>
                      <a:schemeClr val="accent1"/>
                    </a:solidFill>
                    <a:latin typeface="+mj-lt"/>
                    <a:ea typeface="+mj-ea"/>
                    <a:cs typeface="+mj-cs"/>
                  </a:rPr>
                  <a:t>截止频率</a:t>
                </a:r>
                <a14:m>
                  <m:oMath xmlns:m="http://schemas.openxmlformats.org/officeDocument/2006/math">
                    <m:r>
                      <a:rPr lang="zh-CN" altLang="en-US" sz="2400">
                        <a:solidFill>
                          <a:schemeClr val="accent1"/>
                        </a:solidFill>
                        <a:latin typeface="Cambria Math" panose="02040503050406030204" pitchFamily="18" charset="0"/>
                        <a:ea typeface="+mj-ea"/>
                        <a:cs typeface="+mj-cs"/>
                      </a:rPr>
                      <m:t>𝑓</m:t>
                    </m:r>
                    <m:r>
                      <a:rPr lang="zh-CN" altLang="en-US" sz="2400" baseline="-25000">
                        <a:solidFill>
                          <a:schemeClr val="accent1"/>
                        </a:solidFill>
                        <a:latin typeface="Cambria Math" panose="02040503050406030204" pitchFamily="18" charset="0"/>
                        <a:ea typeface="+mj-ea"/>
                        <a:cs typeface="+mj-cs"/>
                      </a:rPr>
                      <m:t>𝛽</m:t>
                    </m:r>
                  </m:oMath>
                </a14:m>
                <a:endParaRPr lang="zh-CN" altLang="en-US" sz="2400" baseline="-25000" dirty="0">
                  <a:solidFill>
                    <a:schemeClr val="accent1"/>
                  </a:solidFill>
                  <a:latin typeface="+mj-lt"/>
                  <a:ea typeface="+mj-ea"/>
                  <a:cs typeface="+mj-cs"/>
                </a:endParaRPr>
              </a:p>
              <a:p>
                <a:pPr algn="just">
                  <a:lnSpc>
                    <a:spcPct val="150000"/>
                  </a:lnSpc>
                  <a:spcAft>
                    <a:spcPts val="0"/>
                  </a:spcAft>
                </a:pPr>
                <a:r>
                  <a:rPr lang="zh-CN" altLang="en-US" sz="2400" dirty="0">
                    <a:solidFill>
                      <a:schemeClr val="accent1"/>
                    </a:solidFill>
                    <a:latin typeface="+mj-lt"/>
                    <a:ea typeface="+mj-ea"/>
                    <a:cs typeface="+mj-cs"/>
                  </a:rPr>
                  <a:t> </a:t>
                </a:r>
                <a:endParaRPr lang="zh-CN" altLang="zh-CN" sz="2400" dirty="0">
                  <a:solidFill>
                    <a:schemeClr val="accent1"/>
                  </a:solidFill>
                  <a:latin typeface="+mj-lt"/>
                  <a:ea typeface="+mj-ea"/>
                  <a:cs typeface="+mj-cs"/>
                </a:endParaRPr>
              </a:p>
            </p:txBody>
          </p:sp>
        </mc:Choice>
        <mc:Fallback xmlns="">
          <p:sp>
            <p:nvSpPr>
              <p:cNvPr id="3" name="矩形 2">
                <a:extLst>
                  <a:ext uri="{FF2B5EF4-FFF2-40B4-BE49-F238E27FC236}">
                    <a16:creationId xmlns:a16="http://schemas.microsoft.com/office/drawing/2014/main" id="{9BDEA26C-80BF-4BB6-BC21-044109B4FEBF}"/>
                  </a:ext>
                </a:extLst>
              </p:cNvPr>
              <p:cNvSpPr>
                <a:spLocks noRot="1" noChangeAspect="1" noMove="1" noResize="1" noEditPoints="1" noAdjustHandles="1" noChangeArrowheads="1" noChangeShapeType="1" noTextEdit="1"/>
              </p:cNvSpPr>
              <p:nvPr/>
            </p:nvSpPr>
            <p:spPr>
              <a:xfrm>
                <a:off x="676091" y="994017"/>
                <a:ext cx="2149627" cy="1132490"/>
              </a:xfrm>
              <a:prstGeom prst="rect">
                <a:avLst/>
              </a:prstGeom>
              <a:blipFill>
                <a:blip r:embed="rId2"/>
                <a:stretch>
                  <a:fillRect l="-45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 xmlns:a16="http://schemas.microsoft.com/office/drawing/2014/main" id="{0AEC58F0-B482-4179-8DE9-44505CE54AC5}"/>
                  </a:ext>
                </a:extLst>
              </p:cNvPr>
              <p:cNvSpPr txBox="1"/>
              <p:nvPr/>
            </p:nvSpPr>
            <p:spPr>
              <a:xfrm>
                <a:off x="195943" y="1698171"/>
                <a:ext cx="9582539" cy="86696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共</a:t>
                </a:r>
                <a:r>
                  <a:rPr lang="zh-CN" altLang="en-US" sz="2400" dirty="0">
                    <a:latin typeface="宋体" panose="02010600030101010101" pitchFamily="2" charset="-122"/>
                    <a:ea typeface="宋体" panose="02010600030101010101" pitchFamily="2" charset="-122"/>
                  </a:rPr>
                  <a:t>发射极电路的电流放大系数</a:t>
                </a:r>
                <a14:m>
                  <m:oMath xmlns:m="http://schemas.openxmlformats.org/officeDocument/2006/math">
                    <m:r>
                      <a:rPr lang="zh-CN" altLang="en-US" sz="2400" i="1">
                        <a:latin typeface="Cambria Math" panose="02040503050406030204" pitchFamily="18" charset="0"/>
                      </a:rPr>
                      <m:t>𝛽</m:t>
                    </m:r>
                  </m:oMath>
                </a14:m>
                <a:r>
                  <a:rPr lang="zh-CN" altLang="en-US" sz="2400" dirty="0">
                    <a:latin typeface="宋体" panose="02010600030101010101" pitchFamily="2" charset="-122"/>
                    <a:ea typeface="宋体" panose="02010600030101010101" pitchFamily="2" charset="-122"/>
                  </a:rPr>
                  <a:t>将随工作频率的上升而下降</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当</a:t>
                </a:r>
                <a14:m>
                  <m:oMath xmlns:m="http://schemas.openxmlformats.org/officeDocument/2006/math">
                    <m:r>
                      <a:rPr lang="zh-CN" altLang="en-US" sz="2400" i="1">
                        <a:latin typeface="Cambria Math" panose="02040503050406030204" pitchFamily="18" charset="0"/>
                      </a:rPr>
                      <m:t>𝛽</m:t>
                    </m:r>
                  </m:oMath>
                </a14:m>
                <a:r>
                  <a:rPr lang="zh-CN" altLang="en-US" sz="2400" dirty="0">
                    <a:latin typeface="宋体" panose="02010600030101010101" pitchFamily="2" charset="-122"/>
                    <a:ea typeface="宋体" panose="02010600030101010101" pitchFamily="2" charset="-122"/>
                  </a:rPr>
                  <a:t>值下降至低频值</a:t>
                </a:r>
                <a14:m>
                  <m:oMath xmlns:m="http://schemas.openxmlformats.org/officeDocument/2006/math">
                    <m:r>
                      <a:rPr lang="zh-CN" altLang="en-US" sz="2400" i="1">
                        <a:latin typeface="Cambria Math" panose="02040503050406030204" pitchFamily="18" charset="0"/>
                      </a:rPr>
                      <m:t>𝛽</m:t>
                    </m:r>
                    <m:r>
                      <a:rPr lang="zh-CN" altLang="en-US" sz="2400" baseline="-25000">
                        <a:latin typeface="Cambria Math" panose="02040503050406030204" pitchFamily="18" charset="0"/>
                      </a:rPr>
                      <m:t>0</m:t>
                    </m:r>
                  </m:oMath>
                </a14:m>
                <a:r>
                  <a:rPr lang="zh-CN" altLang="en-US" sz="2400" dirty="0">
                    <a:latin typeface="宋体" panose="02010600030101010101" pitchFamily="2" charset="-122"/>
                    <a:ea typeface="宋体" panose="02010600030101010101" pitchFamily="2" charset="-122"/>
                  </a:rPr>
                  <a:t>的</a:t>
                </a:r>
                <a14:m>
                  <m:oMath xmlns:m="http://schemas.openxmlformats.org/officeDocument/2006/math">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2</m:t>
                            </m:r>
                          </m:e>
                        </m:rad>
                      </m:den>
                    </m:f>
                  </m:oMath>
                </a14:m>
                <a:r>
                  <a:rPr lang="zh-CN" altLang="en-US" sz="2400" dirty="0">
                    <a:latin typeface="宋体" panose="02010600030101010101" pitchFamily="2" charset="-122"/>
                    <a:ea typeface="宋体" panose="02010600030101010101" pitchFamily="2" charset="-122"/>
                  </a:rPr>
                  <a:t>时的频率称为</a:t>
                </a:r>
                <a14:m>
                  <m:oMath xmlns:m="http://schemas.openxmlformats.org/officeDocument/2006/math">
                    <m:r>
                      <a:rPr lang="zh-CN" altLang="en-US" sz="2400" i="1">
                        <a:latin typeface="Cambria Math" panose="02040503050406030204" pitchFamily="18" charset="0"/>
                      </a:rPr>
                      <m:t>𝛽</m:t>
                    </m:r>
                  </m:oMath>
                </a14:m>
                <a:r>
                  <a:rPr lang="zh-CN" altLang="en-US" sz="2400" dirty="0">
                    <a:latin typeface="宋体" panose="02010600030101010101" pitchFamily="2" charset="-122"/>
                    <a:ea typeface="宋体" panose="02010600030101010101" pitchFamily="2" charset="-122"/>
                  </a:rPr>
                  <a:t>截止频率</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用</a:t>
                </a:r>
                <a14:m>
                  <m:oMath xmlns:m="http://schemas.openxmlformats.org/officeDocument/2006/math">
                    <m:r>
                      <a:rPr lang="zh-CN" altLang="en-US" sz="2400" i="1">
                        <a:latin typeface="Cambria Math" panose="02040503050406030204" pitchFamily="18" charset="0"/>
                      </a:rPr>
                      <m:t>𝑓</m:t>
                    </m:r>
                    <m:r>
                      <a:rPr lang="zh-CN" altLang="en-US" sz="2400" i="1" baseline="-25000">
                        <a:latin typeface="Cambria Math" panose="02040503050406030204" pitchFamily="18" charset="0"/>
                      </a:rPr>
                      <m:t>𝛽</m:t>
                    </m:r>
                  </m:oMath>
                </a14:m>
                <a:r>
                  <a:rPr lang="zh-CN" altLang="en-US" sz="2400" dirty="0">
                    <a:latin typeface="宋体" panose="02010600030101010101" pitchFamily="2" charset="-122"/>
                    <a:ea typeface="宋体" panose="02010600030101010101" pitchFamily="2" charset="-122"/>
                  </a:rPr>
                  <a:t>表示</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见图</a:t>
                </a:r>
                <a:r>
                  <a:rPr lang="en-US" altLang="zh-CN" sz="2400" dirty="0">
                    <a:latin typeface="宋体" panose="02010600030101010101" pitchFamily="2" charset="-122"/>
                    <a:ea typeface="宋体" panose="02010600030101010101" pitchFamily="2" charset="-122"/>
                  </a:rPr>
                  <a:t>3.2.6</a:t>
                </a:r>
                <a:r>
                  <a:rPr lang="zh-CN" altLang="en-US" sz="2400" dirty="0">
                    <a:latin typeface="宋体" panose="02010600030101010101" pitchFamily="2" charset="-122"/>
                    <a:ea typeface="宋体" panose="02010600030101010101" pitchFamily="2" charset="-122"/>
                  </a:rPr>
                  <a:t>。</a:t>
                </a:r>
              </a:p>
            </p:txBody>
          </p:sp>
        </mc:Choice>
        <mc:Fallback>
          <p:sp>
            <p:nvSpPr>
              <p:cNvPr id="6" name="文本框 5">
                <a:extLst>
                  <a:ext uri="{FF2B5EF4-FFF2-40B4-BE49-F238E27FC236}">
                    <a16:creationId xmlns="" xmlns:a16="http://schemas.microsoft.com/office/drawing/2014/main" xmlns:a14="http://schemas.microsoft.com/office/drawing/2010/main" id="{0AEC58F0-B482-4179-8DE9-44505CE54AC5}"/>
                  </a:ext>
                </a:extLst>
              </p:cNvPr>
              <p:cNvSpPr txBox="1">
                <a:spLocks noRot="1" noChangeAspect="1" noMove="1" noResize="1" noEditPoints="1" noAdjustHandles="1" noChangeArrowheads="1" noChangeShapeType="1" noTextEdit="1"/>
              </p:cNvSpPr>
              <p:nvPr/>
            </p:nvSpPr>
            <p:spPr>
              <a:xfrm>
                <a:off x="195943" y="1698171"/>
                <a:ext cx="9582539" cy="866969"/>
              </a:xfrm>
              <a:prstGeom prst="rect">
                <a:avLst/>
              </a:prstGeom>
              <a:blipFill rotWithShape="0">
                <a:blip r:embed="rId3"/>
                <a:stretch>
                  <a:fillRect l="-954" t="-7746" r="-4198" b="-13380"/>
                </a:stretch>
              </a:blipFill>
            </p:spPr>
            <p:txBody>
              <a:bodyPr/>
              <a:lstStyle/>
              <a:p>
                <a:r>
                  <a:rPr lang="zh-CN" altLang="en-US">
                    <a:noFill/>
                  </a:rPr>
                  <a:t> </a:t>
                </a:r>
              </a:p>
            </p:txBody>
          </p:sp>
        </mc:Fallback>
      </mc:AlternateContent>
      <p:pic>
        <p:nvPicPr>
          <p:cNvPr id="14" name="图片 13">
            <a:extLst>
              <a:ext uri="{FF2B5EF4-FFF2-40B4-BE49-F238E27FC236}">
                <a16:creationId xmlns="" xmlns:a16="http://schemas.microsoft.com/office/drawing/2014/main" id="{0A762806-ED69-466B-A8AD-1F8D68DF361A}"/>
              </a:ext>
            </a:extLst>
          </p:cNvPr>
          <p:cNvPicPr/>
          <p:nvPr/>
        </p:nvPicPr>
        <p:blipFill>
          <a:blip r:embed="rId4" cstate="print"/>
          <a:stretch>
            <a:fillRect/>
          </a:stretch>
        </p:blipFill>
        <p:spPr>
          <a:xfrm>
            <a:off x="2929812" y="2761861"/>
            <a:ext cx="3760237" cy="2481943"/>
          </a:xfrm>
          <a:prstGeom prst="rect">
            <a:avLst/>
          </a:prstGeom>
          <a:noFill/>
          <a:ln w="9525">
            <a:noFill/>
          </a:ln>
        </p:spPr>
      </p:pic>
      <p:sp>
        <p:nvSpPr>
          <p:cNvPr id="15" name="文本框 14">
            <a:extLst>
              <a:ext uri="{FF2B5EF4-FFF2-40B4-BE49-F238E27FC236}">
                <a16:creationId xmlns="" xmlns:a16="http://schemas.microsoft.com/office/drawing/2014/main" id="{9F3FD517-E790-4A89-B547-08F757F59A11}"/>
              </a:ext>
            </a:extLst>
          </p:cNvPr>
          <p:cNvSpPr txBox="1"/>
          <p:nvPr/>
        </p:nvSpPr>
        <p:spPr>
          <a:xfrm>
            <a:off x="2929812" y="5318449"/>
            <a:ext cx="4572000"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3.2.6  </a:t>
            </a:r>
            <a:r>
              <a:rPr lang="zh-CN" altLang="en-US" sz="2400" dirty="0">
                <a:latin typeface="宋体" panose="02010600030101010101" pitchFamily="2" charset="-122"/>
                <a:ea typeface="宋体" panose="02010600030101010101" pitchFamily="2" charset="-122"/>
              </a:rPr>
              <a:t>截止频率和特征频率</a:t>
            </a:r>
          </a:p>
        </p:txBody>
      </p:sp>
    </p:spTree>
    <p:extLst>
      <p:ext uri="{BB962C8B-B14F-4D97-AF65-F5344CB8AC3E}">
        <p14:creationId xmlns:p14="http://schemas.microsoft.com/office/powerpoint/2010/main" val="25469053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a:extLst>
                  <a:ext uri="{FF2B5EF4-FFF2-40B4-BE49-F238E27FC236}">
                    <a16:creationId xmlns="" xmlns:a16="http://schemas.microsoft.com/office/drawing/2014/main" id="{13DAC058-3C54-4D40-8670-308163CC7476}"/>
                  </a:ext>
                </a:extLst>
              </p:cNvPr>
              <p:cNvSpPr/>
              <p:nvPr/>
            </p:nvSpPr>
            <p:spPr>
              <a:xfrm>
                <a:off x="767103" y="630123"/>
                <a:ext cx="2143857" cy="1132490"/>
              </a:xfrm>
              <a:prstGeom prst="rect">
                <a:avLst/>
              </a:prstGeom>
            </p:spPr>
            <p:txBody>
              <a:bodyPr wrap="none">
                <a:spAutoFit/>
              </a:bodyPr>
              <a:lstStyle/>
              <a:p>
                <a:pPr algn="just">
                  <a:lnSpc>
                    <a:spcPct val="150000"/>
                  </a:lnSpc>
                </a:pPr>
                <a:r>
                  <a:rPr lang="en-US" altLang="zh-CN" sz="2400" dirty="0">
                    <a:solidFill>
                      <a:schemeClr val="accent1"/>
                    </a:solidFill>
                    <a:latin typeface="+mj-lt"/>
                    <a:ea typeface="+mj-ea"/>
                    <a:cs typeface="+mj-cs"/>
                  </a:rPr>
                  <a:t>2. </a:t>
                </a:r>
                <a:r>
                  <a:rPr lang="zh-CN" altLang="en-US" sz="2400" dirty="0">
                    <a:solidFill>
                      <a:schemeClr val="accent1"/>
                    </a:solidFill>
                    <a:latin typeface="+mj-lt"/>
                    <a:ea typeface="+mj-ea"/>
                    <a:cs typeface="+mj-cs"/>
                  </a:rPr>
                  <a:t>特征频率</a:t>
                </a:r>
                <a14:m>
                  <m:oMath xmlns:m="http://schemas.openxmlformats.org/officeDocument/2006/math">
                    <m:r>
                      <a:rPr lang="zh-CN" altLang="en-US" sz="2400">
                        <a:solidFill>
                          <a:schemeClr val="accent1"/>
                        </a:solidFill>
                        <a:latin typeface="Cambria Math" panose="02040503050406030204" pitchFamily="18" charset="0"/>
                        <a:ea typeface="+mj-ea"/>
                        <a:cs typeface="+mj-cs"/>
                      </a:rPr>
                      <m:t>𝑓</m:t>
                    </m:r>
                    <m:r>
                      <a:rPr lang="zh-CN" altLang="en-US" sz="2400" baseline="-25000">
                        <a:solidFill>
                          <a:schemeClr val="accent1"/>
                        </a:solidFill>
                        <a:latin typeface="Cambria Math" panose="02040503050406030204" pitchFamily="18" charset="0"/>
                        <a:ea typeface="+mj-ea"/>
                        <a:cs typeface="+mj-cs"/>
                      </a:rPr>
                      <m:t>𝑇</m:t>
                    </m:r>
                  </m:oMath>
                </a14:m>
                <a:endParaRPr lang="zh-CN" altLang="en-US" sz="2400" baseline="-25000" dirty="0">
                  <a:solidFill>
                    <a:schemeClr val="accent1"/>
                  </a:solidFill>
                  <a:latin typeface="+mj-lt"/>
                  <a:ea typeface="+mj-ea"/>
                  <a:cs typeface="+mj-cs"/>
                </a:endParaRPr>
              </a:p>
              <a:p>
                <a:pPr algn="just">
                  <a:lnSpc>
                    <a:spcPct val="150000"/>
                  </a:lnSpc>
                </a:pPr>
                <a:endParaRPr lang="zh-CN" altLang="zh-CN" sz="2400" dirty="0">
                  <a:solidFill>
                    <a:schemeClr val="accent1"/>
                  </a:solidFill>
                  <a:latin typeface="+mj-lt"/>
                  <a:ea typeface="+mj-ea"/>
                  <a:cs typeface="+mj-cs"/>
                </a:endParaRPr>
              </a:p>
            </p:txBody>
          </p:sp>
        </mc:Choice>
        <mc:Fallback xmlns="">
          <p:sp>
            <p:nvSpPr>
              <p:cNvPr id="2" name="矩形 1">
                <a:extLst>
                  <a:ext uri="{FF2B5EF4-FFF2-40B4-BE49-F238E27FC236}">
                    <a16:creationId xmlns:a16="http://schemas.microsoft.com/office/drawing/2014/main" id="{13DAC058-3C54-4D40-8670-308163CC7476}"/>
                  </a:ext>
                </a:extLst>
              </p:cNvPr>
              <p:cNvSpPr>
                <a:spLocks noRot="1" noChangeAspect="1" noMove="1" noResize="1" noEditPoints="1" noAdjustHandles="1" noChangeArrowheads="1" noChangeShapeType="1" noTextEdit="1"/>
              </p:cNvSpPr>
              <p:nvPr/>
            </p:nvSpPr>
            <p:spPr>
              <a:xfrm>
                <a:off x="767103" y="630123"/>
                <a:ext cx="2143857" cy="1132490"/>
              </a:xfrm>
              <a:prstGeom prst="rect">
                <a:avLst/>
              </a:prstGeom>
              <a:blipFill>
                <a:blip r:embed="rId3"/>
                <a:stretch>
                  <a:fillRect l="-454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 xmlns:a16="http://schemas.microsoft.com/office/drawing/2014/main" id="{7C45B349-7851-465D-A5E8-FA61ECF7135E}"/>
                  </a:ext>
                </a:extLst>
              </p:cNvPr>
              <p:cNvSpPr/>
              <p:nvPr/>
            </p:nvSpPr>
            <p:spPr>
              <a:xfrm>
                <a:off x="3223767" y="1207549"/>
                <a:ext cx="3844129" cy="164064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zh-CN" altLang="en-US" sz="2000">
                          <a:latin typeface="Cambria Math" panose="02040503050406030204" pitchFamily="18" charset="0"/>
                        </a:rPr>
                        <m:t>|</m:t>
                      </m:r>
                      <m:r>
                        <a:rPr lang="zh-CN" altLang="en-US" sz="2000" i="1">
                          <a:latin typeface="Cambria Math" panose="02040503050406030204" pitchFamily="18" charset="0"/>
                        </a:rPr>
                        <m:t>𝛽</m:t>
                      </m:r>
                      <m:r>
                        <a:rPr lang="zh-CN" altLang="en-US" sz="2000" i="0">
                          <a:latin typeface="Cambria Math" panose="02040503050406030204" pitchFamily="18" charset="0"/>
                        </a:rPr>
                        <m:t>|=</m:t>
                      </m:r>
                      <m:f>
                        <m:fPr>
                          <m:ctrlPr>
                            <a:rPr lang="zh-CN" altLang="en-US" sz="2000" i="1">
                              <a:latin typeface="Cambria Math" panose="02040503050406030204" pitchFamily="18" charset="0"/>
                            </a:rPr>
                          </m:ctrlPr>
                        </m:fPr>
                        <m:num>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𝛽</m:t>
                              </m:r>
                            </m:e>
                            <m:sub>
                              <m:r>
                                <a:rPr lang="zh-CN" altLang="en-US" sz="2000" i="0">
                                  <a:latin typeface="Cambria Math" panose="02040503050406030204" pitchFamily="18" charset="0"/>
                                </a:rPr>
                                <m:t>0</m:t>
                              </m:r>
                            </m:sub>
                          </m:sSub>
                        </m:num>
                        <m:den>
                          <m:rad>
                            <m:radPr>
                              <m:degHide m:val="on"/>
                              <m:ctrlPr>
                                <a:rPr lang="zh-CN" altLang="en-US" sz="2000" i="1">
                                  <a:latin typeface="Cambria Math" panose="02040503050406030204" pitchFamily="18" charset="0"/>
                                </a:rPr>
                              </m:ctrlPr>
                            </m:radPr>
                            <m:deg/>
                            <m:e>
                              <m:r>
                                <a:rPr lang="zh-CN" altLang="en-US" sz="2000" i="0">
                                  <a:latin typeface="Cambria Math" panose="02040503050406030204" pitchFamily="18" charset="0"/>
                                </a:rPr>
                                <m:t>1+</m:t>
                              </m:r>
                              <m:sSup>
                                <m:sSupPr>
                                  <m:ctrlPr>
                                    <a:rPr lang="zh-CN" altLang="en-US" sz="2000" i="1">
                                      <a:latin typeface="Cambria Math" panose="02040503050406030204" pitchFamily="18" charset="0"/>
                                    </a:rPr>
                                  </m:ctrlPr>
                                </m:sSupPr>
                                <m:e>
                                  <m:d>
                                    <m:dPr>
                                      <m:ctrlPr>
                                        <a:rPr lang="zh-CN" altLang="en-US" sz="2000" i="1">
                                          <a:latin typeface="Cambria Math" panose="02040503050406030204" pitchFamily="18" charset="0"/>
                                        </a:rPr>
                                      </m:ctrlPr>
                                    </m:dPr>
                                    <m:e>
                                      <m:f>
                                        <m:fPr>
                                          <m:ctrlPr>
                                            <a:rPr lang="zh-CN" altLang="en-US" sz="2000" i="1">
                                              <a:latin typeface="Cambria Math" panose="02040503050406030204" pitchFamily="18" charset="0"/>
                                            </a:rPr>
                                          </m:ctrlPr>
                                        </m:fPr>
                                        <m:num>
                                          <m:r>
                                            <a:rPr lang="zh-CN" altLang="en-US" sz="2000" i="1">
                                              <a:latin typeface="Cambria Math" panose="02040503050406030204" pitchFamily="18" charset="0"/>
                                            </a:rPr>
                                            <m:t>𝑓</m:t>
                                          </m:r>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𝑓</m:t>
                                              </m:r>
                                            </m:e>
                                            <m:sub>
                                              <m:r>
                                                <a:rPr lang="zh-CN" altLang="en-US" sz="2000" i="1">
                                                  <a:latin typeface="Cambria Math" panose="02040503050406030204" pitchFamily="18" charset="0"/>
                                                </a:rPr>
                                                <m:t>𝛽</m:t>
                                              </m:r>
                                            </m:sub>
                                          </m:sSub>
                                        </m:den>
                                      </m:f>
                                    </m:e>
                                  </m:d>
                                </m:e>
                                <m:sup>
                                  <m:r>
                                    <a:rPr lang="zh-CN" altLang="en-US" sz="2000" i="0">
                                      <a:latin typeface="Cambria Math" panose="02040503050406030204" pitchFamily="18" charset="0"/>
                                    </a:rPr>
                                    <m:t>2</m:t>
                                  </m:r>
                                </m:sup>
                              </m:sSup>
                            </m:e>
                          </m:rad>
                        </m:den>
                      </m:f>
                      <m:r>
                        <a:rPr lang="zh-CN" altLang="en-US" sz="2000" i="0">
                          <a:latin typeface="Cambria Math" panose="02040503050406030204" pitchFamily="18" charset="0"/>
                        </a:rPr>
                        <m:t>≈</m:t>
                      </m:r>
                      <m:f>
                        <m:fPr>
                          <m:ctrlPr>
                            <a:rPr lang="zh-CN" altLang="en-US" sz="2000" i="1">
                              <a:latin typeface="Cambria Math" panose="02040503050406030204" pitchFamily="18" charset="0"/>
                            </a:rPr>
                          </m:ctrlPr>
                        </m:fPr>
                        <m:num>
                          <m:f>
                            <m:fPr>
                              <m:ctrlPr>
                                <a:rPr lang="zh-CN" altLang="en-US" sz="2000" i="1">
                                  <a:latin typeface="Cambria Math" panose="02040503050406030204" pitchFamily="18" charset="0"/>
                                </a:rPr>
                              </m:ctrlPr>
                            </m:fPr>
                            <m:num>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𝑓</m:t>
                                  </m:r>
                                </m:e>
                                <m:sub>
                                  <m:r>
                                    <a:rPr lang="zh-CN" altLang="en-US" sz="2000" i="1">
                                      <a:latin typeface="Cambria Math" panose="02040503050406030204" pitchFamily="18" charset="0"/>
                                    </a:rPr>
                                    <m:t>𝑇</m:t>
                                  </m:r>
                                </m:sub>
                              </m:sSub>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𝑓</m:t>
                                  </m:r>
                                </m:e>
                                <m:sub>
                                  <m:r>
                                    <a:rPr lang="zh-CN" altLang="en-US" sz="2000" i="1">
                                      <a:latin typeface="Cambria Math" panose="02040503050406030204" pitchFamily="18" charset="0"/>
                                    </a:rPr>
                                    <m:t>𝛽</m:t>
                                  </m:r>
                                </m:sub>
                              </m:sSub>
                            </m:den>
                          </m:f>
                        </m:num>
                        <m:den>
                          <m:rad>
                            <m:radPr>
                              <m:degHide m:val="on"/>
                              <m:ctrlPr>
                                <a:rPr lang="zh-CN" altLang="en-US" sz="2000" i="1">
                                  <a:latin typeface="Cambria Math" panose="02040503050406030204" pitchFamily="18" charset="0"/>
                                </a:rPr>
                              </m:ctrlPr>
                            </m:radPr>
                            <m:deg/>
                            <m:e>
                              <m:r>
                                <a:rPr lang="zh-CN" altLang="en-US" sz="2000" i="0">
                                  <a:latin typeface="Cambria Math" panose="02040503050406030204" pitchFamily="18" charset="0"/>
                                </a:rPr>
                                <m:t>1+</m:t>
                              </m:r>
                              <m:sSup>
                                <m:sSupPr>
                                  <m:ctrlPr>
                                    <a:rPr lang="zh-CN" altLang="en-US" sz="2000" i="1">
                                      <a:latin typeface="Cambria Math" panose="02040503050406030204" pitchFamily="18" charset="0"/>
                                    </a:rPr>
                                  </m:ctrlPr>
                                </m:sSupPr>
                                <m:e>
                                  <m:d>
                                    <m:dPr>
                                      <m:ctrlPr>
                                        <a:rPr lang="zh-CN" altLang="en-US" sz="2000" i="1">
                                          <a:latin typeface="Cambria Math" panose="02040503050406030204" pitchFamily="18" charset="0"/>
                                        </a:rPr>
                                      </m:ctrlPr>
                                    </m:dPr>
                                    <m:e>
                                      <m:f>
                                        <m:fPr>
                                          <m:ctrlPr>
                                            <a:rPr lang="zh-CN" altLang="en-US" sz="2000" i="1">
                                              <a:latin typeface="Cambria Math" panose="02040503050406030204" pitchFamily="18" charset="0"/>
                                            </a:rPr>
                                          </m:ctrlPr>
                                        </m:fPr>
                                        <m:num>
                                          <m:r>
                                            <a:rPr lang="zh-CN" altLang="en-US" sz="2000" i="1">
                                              <a:latin typeface="Cambria Math" panose="02040503050406030204" pitchFamily="18" charset="0"/>
                                            </a:rPr>
                                            <m:t>𝑓</m:t>
                                          </m:r>
                                        </m:num>
                                        <m:den>
                                          <m:sSub>
                                            <m:sSubPr>
                                              <m:ctrlPr>
                                                <a:rPr lang="zh-CN" altLang="en-US" sz="2000" i="1">
                                                  <a:latin typeface="Cambria Math" panose="02040503050406030204" pitchFamily="18" charset="0"/>
                                                </a:rPr>
                                              </m:ctrlPr>
                                            </m:sSubPr>
                                            <m:e>
                                              <m:r>
                                                <a:rPr lang="zh-CN" altLang="en-US" sz="2000" i="1">
                                                  <a:latin typeface="Cambria Math" panose="02040503050406030204" pitchFamily="18" charset="0"/>
                                                </a:rPr>
                                                <m:t>𝑓</m:t>
                                              </m:r>
                                            </m:e>
                                            <m:sub>
                                              <m:r>
                                                <a:rPr lang="zh-CN" altLang="en-US" sz="2000" i="1">
                                                  <a:latin typeface="Cambria Math" panose="02040503050406030204" pitchFamily="18" charset="0"/>
                                                </a:rPr>
                                                <m:t>𝛽</m:t>
                                              </m:r>
                                            </m:sub>
                                          </m:sSub>
                                        </m:den>
                                      </m:f>
                                    </m:e>
                                  </m:d>
                                </m:e>
                                <m:sup>
                                  <m:r>
                                    <a:rPr lang="zh-CN" altLang="en-US" sz="2000" i="0">
                                      <a:latin typeface="Cambria Math" panose="02040503050406030204" pitchFamily="18" charset="0"/>
                                    </a:rPr>
                                    <m:t>2</m:t>
                                  </m:r>
                                </m:sup>
                              </m:sSup>
                            </m:e>
                          </m:rad>
                        </m:den>
                      </m:f>
                    </m:oMath>
                  </m:oMathPara>
                </a14:m>
                <a:endParaRPr lang="zh-CN" altLang="en-US" sz="2000" dirty="0"/>
              </a:p>
            </p:txBody>
          </p:sp>
        </mc:Choice>
        <mc:Fallback>
          <p:sp>
            <p:nvSpPr>
              <p:cNvPr id="5" name="矩形 4">
                <a:extLst>
                  <a:ext uri="{FF2B5EF4-FFF2-40B4-BE49-F238E27FC236}">
                    <a16:creationId xmlns="" xmlns:a16="http://schemas.microsoft.com/office/drawing/2014/main" xmlns:a14="http://schemas.microsoft.com/office/drawing/2010/main" id="{7C45B349-7851-465D-A5E8-FA61ECF7135E}"/>
                  </a:ext>
                </a:extLst>
              </p:cNvPr>
              <p:cNvSpPr>
                <a:spLocks noRot="1" noChangeAspect="1" noMove="1" noResize="1" noEditPoints="1" noAdjustHandles="1" noChangeArrowheads="1" noChangeShapeType="1" noTextEdit="1"/>
              </p:cNvSpPr>
              <p:nvPr/>
            </p:nvSpPr>
            <p:spPr>
              <a:xfrm>
                <a:off x="3223767" y="1207549"/>
                <a:ext cx="3844129" cy="1640642"/>
              </a:xfrm>
              <a:prstGeom prst="rect">
                <a:avLst/>
              </a:prstGeom>
              <a:blipFill rotWithShape="0">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 xmlns:a16="http://schemas.microsoft.com/office/drawing/2014/main" id="{458E342B-90F2-4C1D-BAF7-572F7A236859}"/>
                  </a:ext>
                </a:extLst>
              </p:cNvPr>
              <p:cNvSpPr txBox="1"/>
              <p:nvPr/>
            </p:nvSpPr>
            <p:spPr>
              <a:xfrm>
                <a:off x="1173209" y="2848191"/>
                <a:ext cx="7029096" cy="1183529"/>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当</a:t>
                </a:r>
                <a14:m>
                  <m:oMath xmlns:m="http://schemas.openxmlformats.org/officeDocument/2006/math">
                    <m:r>
                      <a:rPr lang="zh-CN" altLang="en-US" sz="2400" i="1">
                        <a:latin typeface="Cambria Math" panose="02040503050406030204" pitchFamily="18" charset="0"/>
                      </a:rPr>
                      <m:t>𝑓</m:t>
                    </m:r>
                    <m:r>
                      <a:rPr lang="zh-CN" altLang="en-US" sz="2400">
                        <a:latin typeface="Cambria Math" panose="02040503050406030204" pitchFamily="18" charset="0"/>
                      </a:rPr>
                      <m:t>&gt;&gt;</m:t>
                    </m:r>
                    <m:r>
                      <a:rPr lang="zh-CN" altLang="en-US" sz="2400" i="1">
                        <a:latin typeface="Cambria Math" panose="02040503050406030204" pitchFamily="18" charset="0"/>
                      </a:rPr>
                      <m:t>𝑓</m:t>
                    </m:r>
                    <m:r>
                      <a:rPr lang="zh-CN" altLang="en-US" sz="2400" i="1" baseline="-25000">
                        <a:latin typeface="Cambria Math" panose="02040503050406030204" pitchFamily="18" charset="0"/>
                      </a:rPr>
                      <m:t>𝛽</m:t>
                    </m:r>
                  </m:oMath>
                </a14:m>
                <a:r>
                  <a:rPr lang="zh-CN" altLang="en-US" sz="2400" dirty="0">
                    <a:latin typeface="宋体" panose="02010600030101010101" pitchFamily="2" charset="-122"/>
                    <a:ea typeface="宋体" panose="02010600030101010101" pitchFamily="2" charset="-122"/>
                  </a:rPr>
                  <a:t>时，上式分母</a:t>
                </a:r>
                <a14:m>
                  <m:oMath xmlns:m="http://schemas.openxmlformats.org/officeDocument/2006/math">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𝑓</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𝛽</m:t>
                                        </m:r>
                                      </m:sub>
                                    </m:sSub>
                                  </m:den>
                                </m:f>
                              </m:e>
                            </m:d>
                          </m:e>
                          <m:sup>
                            <m:r>
                              <a:rPr lang="zh-CN" altLang="en-US" sz="2400">
                                <a:latin typeface="Cambria Math" panose="02040503050406030204" pitchFamily="18" charset="0"/>
                              </a:rPr>
                              <m:t>2</m:t>
                            </m:r>
                          </m:sup>
                        </m:sSup>
                      </m:e>
                    </m:rad>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𝑓</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𝛽</m:t>
                            </m:r>
                          </m:sub>
                        </m:sSub>
                      </m:den>
                    </m:f>
                  </m:oMath>
                </a14:m>
                <a:r>
                  <a:rPr lang="zh-CN" altLang="en-US" sz="2400" dirty="0">
                    <a:latin typeface="宋体" panose="02010600030101010101" pitchFamily="2" charset="-122"/>
                    <a:ea typeface="宋体" panose="02010600030101010101" pitchFamily="2" charset="-122"/>
                  </a:rPr>
                  <a:t> ，故得</a:t>
                </a:r>
              </a:p>
            </p:txBody>
          </p:sp>
        </mc:Choice>
        <mc:Fallback>
          <p:sp>
            <p:nvSpPr>
              <p:cNvPr id="6" name="文本框 5">
                <a:extLst>
                  <a:ext uri="{FF2B5EF4-FFF2-40B4-BE49-F238E27FC236}">
                    <a16:creationId xmlns="" xmlns:a16="http://schemas.microsoft.com/office/drawing/2014/main" xmlns:a14="http://schemas.microsoft.com/office/drawing/2010/main" id="{458E342B-90F2-4C1D-BAF7-572F7A236859}"/>
                  </a:ext>
                </a:extLst>
              </p:cNvPr>
              <p:cNvSpPr txBox="1">
                <a:spLocks noRot="1" noChangeAspect="1" noMove="1" noResize="1" noEditPoints="1" noAdjustHandles="1" noChangeArrowheads="1" noChangeShapeType="1" noTextEdit="1"/>
              </p:cNvSpPr>
              <p:nvPr/>
            </p:nvSpPr>
            <p:spPr>
              <a:xfrm>
                <a:off x="1173209" y="2848191"/>
                <a:ext cx="7029096" cy="1183529"/>
              </a:xfrm>
              <a:prstGeom prst="rect">
                <a:avLst/>
              </a:prstGeom>
              <a:blipFill rotWithShape="0">
                <a:blip r:embed="rId5"/>
                <a:stretch>
                  <a:fillRect l="-13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 xmlns:a16="http://schemas.microsoft.com/office/drawing/2014/main" id="{1C092B82-6902-4893-908B-F154A9D5EEDC}"/>
                  </a:ext>
                </a:extLst>
              </p:cNvPr>
              <p:cNvSpPr/>
              <p:nvPr/>
            </p:nvSpPr>
            <p:spPr>
              <a:xfrm>
                <a:off x="3352498" y="4225165"/>
                <a:ext cx="3586668" cy="1038939"/>
              </a:xfrm>
              <a:prstGeom prst="rect">
                <a:avLst/>
              </a:prstGeom>
            </p:spPr>
            <p:txBody>
              <a:bodyPr wrap="square">
                <a:spAutoFit/>
              </a:bodyPr>
              <a:lstStyle/>
              <a:p>
                <a14:m>
                  <m:oMath xmlns:m="http://schemas.openxmlformats.org/officeDocument/2006/math">
                    <m:r>
                      <a:rPr lang="zh-CN" altLang="en-US" sz="2400">
                        <a:latin typeface="Cambria Math" panose="02040503050406030204" pitchFamily="18" charset="0"/>
                      </a:rPr>
                      <m:t>|</m:t>
                    </m:r>
                    <m:r>
                      <a:rPr lang="zh-CN" altLang="en-US" sz="2400" i="1">
                        <a:latin typeface="Cambria Math" panose="02040503050406030204" pitchFamily="18" charset="0"/>
                      </a:rPr>
                      <m:t>𝛽</m:t>
                    </m:r>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1">
                                <a:latin typeface="Cambria Math" panose="02040503050406030204" pitchFamily="18" charset="0"/>
                              </a:rPr>
                              <m:t>𝑇</m:t>
                            </m:r>
                          </m:sub>
                        </m:sSub>
                      </m:num>
                      <m:den>
                        <m:r>
                          <a:rPr lang="zh-CN" altLang="en-US" sz="2400" i="1">
                            <a:latin typeface="Cambria Math" panose="02040503050406030204" pitchFamily="18" charset="0"/>
                          </a:rPr>
                          <m:t>𝑓</m:t>
                        </m:r>
                      </m:den>
                    </m:f>
                  </m:oMath>
                </a14:m>
                <a:r>
                  <a:rPr lang="zh-CN" altLang="en-US" sz="2400" dirty="0"/>
                  <a:t>或</a:t>
                </a:r>
                <a14:m>
                  <m:oMath xmlns:m="http://schemas.openxmlformats.org/officeDocument/2006/math">
                    <m:r>
                      <a:rPr lang="zh-CN" altLang="en-US" sz="2400" i="1">
                        <a:latin typeface="Cambria Math" panose="02040503050406030204" pitchFamily="18" charset="0"/>
                      </a:rPr>
                      <m:t>𝑓</m:t>
                    </m:r>
                    <m:r>
                      <a:rPr lang="zh-CN" altLang="en-US" sz="2400" i="1" baseline="-25000">
                        <a:latin typeface="Cambria Math" panose="02040503050406030204" pitchFamily="18" charset="0"/>
                      </a:rPr>
                      <m:t>𝑇</m:t>
                    </m:r>
                    <m:r>
                      <a:rPr lang="zh-CN" altLang="en-US" sz="2400">
                        <a:latin typeface="Cambria Math" panose="02040503050406030204" pitchFamily="18" charset="0"/>
                      </a:rPr>
                      <m:t>≈</m:t>
                    </m:r>
                    <m:r>
                      <a:rPr lang="zh-CN" altLang="en-US" sz="2400" i="1">
                        <a:latin typeface="Cambria Math" panose="02040503050406030204" pitchFamily="18" charset="0"/>
                      </a:rPr>
                      <m:t>𝑓</m:t>
                    </m:r>
                    <m:r>
                      <a:rPr lang="zh-CN" altLang="en-US" sz="2400">
                        <a:latin typeface="Cambria Math" panose="02040503050406030204" pitchFamily="18" charset="0"/>
                      </a:rPr>
                      <m:t>|</m:t>
                    </m:r>
                    <m:r>
                      <a:rPr lang="zh-CN" altLang="en-US" sz="2400" i="1">
                        <a:latin typeface="Cambria Math" panose="02040503050406030204" pitchFamily="18" charset="0"/>
                      </a:rPr>
                      <m:t>𝛽</m:t>
                    </m:r>
                    <m:r>
                      <a:rPr lang="zh-CN" altLang="en-US" sz="2400">
                        <a:latin typeface="Cambria Math" panose="02040503050406030204" pitchFamily="18" charset="0"/>
                      </a:rPr>
                      <m:t>|</m:t>
                    </m:r>
                  </m:oMath>
                </a14:m>
                <a:endParaRPr lang="zh-CN" altLang="en-US" sz="2400" dirty="0"/>
              </a:p>
              <a:p>
                <a:endParaRPr lang="zh-CN" altLang="en-US" sz="2400" dirty="0"/>
              </a:p>
            </p:txBody>
          </p:sp>
        </mc:Choice>
        <mc:Fallback>
          <p:sp>
            <p:nvSpPr>
              <p:cNvPr id="10" name="矩形 9">
                <a:extLst>
                  <a:ext uri="{FF2B5EF4-FFF2-40B4-BE49-F238E27FC236}">
                    <a16:creationId xmlns="" xmlns:a16="http://schemas.microsoft.com/office/drawing/2014/main" xmlns:a14="http://schemas.microsoft.com/office/drawing/2010/main" id="{1C092B82-6902-4893-908B-F154A9D5EEDC}"/>
                  </a:ext>
                </a:extLst>
              </p:cNvPr>
              <p:cNvSpPr>
                <a:spLocks noRot="1" noChangeAspect="1" noMove="1" noResize="1" noEditPoints="1" noAdjustHandles="1" noChangeArrowheads="1" noChangeShapeType="1" noTextEdit="1"/>
              </p:cNvSpPr>
              <p:nvPr/>
            </p:nvSpPr>
            <p:spPr>
              <a:xfrm>
                <a:off x="3352498" y="4225165"/>
                <a:ext cx="3586668" cy="1038939"/>
              </a:xfrm>
              <a:prstGeom prst="rect">
                <a:avLst/>
              </a:prstGeom>
              <a:blipFill rotWithShape="0">
                <a:blip r:embed="rId6"/>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文本框 12">
                <a:extLst>
                  <a:ext uri="{FF2B5EF4-FFF2-40B4-BE49-F238E27FC236}">
                    <a16:creationId xmlns="" xmlns:a16="http://schemas.microsoft.com/office/drawing/2014/main" id="{324695A4-47A6-46DD-824A-AABDD5924555}"/>
                  </a:ext>
                </a:extLst>
              </p:cNvPr>
              <p:cNvSpPr txBox="1"/>
              <p:nvPr/>
            </p:nvSpPr>
            <p:spPr>
              <a:xfrm>
                <a:off x="354561" y="5042050"/>
                <a:ext cx="9582539" cy="83099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上</a:t>
                </a:r>
                <a:r>
                  <a:rPr lang="zh-CN" altLang="en-US" sz="2400" dirty="0">
                    <a:latin typeface="宋体" panose="02010600030101010101" pitchFamily="2" charset="-122"/>
                    <a:ea typeface="宋体" panose="02010600030101010101" pitchFamily="2" charset="-122"/>
                  </a:rPr>
                  <a:t>式表明</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当</a:t>
                </a:r>
                <a14:m>
                  <m:oMath xmlns:m="http://schemas.openxmlformats.org/officeDocument/2006/math">
                    <m:r>
                      <a:rPr lang="zh-CN" altLang="en-US" sz="2400" i="1">
                        <a:latin typeface="Cambria Math" panose="02040503050406030204" pitchFamily="18" charset="0"/>
                      </a:rPr>
                      <m:t>𝑓</m:t>
                    </m:r>
                    <m:r>
                      <a:rPr lang="zh-CN" altLang="en-US" sz="2400">
                        <a:latin typeface="Cambria Math" panose="02040503050406030204" pitchFamily="18" charset="0"/>
                      </a:rPr>
                      <m:t>&gt;&gt;</m:t>
                    </m:r>
                    <m:r>
                      <a:rPr lang="zh-CN" altLang="en-US" sz="2400" i="1">
                        <a:latin typeface="Cambria Math" panose="02040503050406030204" pitchFamily="18" charset="0"/>
                      </a:rPr>
                      <m:t>𝑓</m:t>
                    </m:r>
                    <m:r>
                      <a:rPr lang="zh-CN" altLang="en-US" sz="2400" i="1" baseline="-25000">
                        <a:latin typeface="Cambria Math" panose="02040503050406030204" pitchFamily="18" charset="0"/>
                      </a:rPr>
                      <m:t>𝛽</m:t>
                    </m:r>
                  </m:oMath>
                </a14:m>
                <a:r>
                  <a:rPr lang="zh-CN" altLang="en-US" sz="2400" dirty="0">
                    <a:latin typeface="宋体" panose="02010600030101010101" pitchFamily="2" charset="-122"/>
                    <a:ea typeface="宋体" panose="02010600030101010101" pitchFamily="2" charset="-122"/>
                  </a:rPr>
                  <a:t>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特征频率</a:t>
                </a:r>
                <a14:m>
                  <m:oMath xmlns:m="http://schemas.openxmlformats.org/officeDocument/2006/math">
                    <m:r>
                      <a:rPr lang="zh-CN" altLang="en-US" sz="2400" i="1">
                        <a:latin typeface="Cambria Math" panose="02040503050406030204" pitchFamily="18" charset="0"/>
                      </a:rPr>
                      <m:t>𝑓</m:t>
                    </m:r>
                    <m:r>
                      <a:rPr lang="zh-CN" altLang="en-US" sz="2400" i="1" baseline="-25000">
                        <a:latin typeface="Cambria Math" panose="02040503050406030204" pitchFamily="18" charset="0"/>
                      </a:rPr>
                      <m:t>𝑇</m:t>
                    </m:r>
                  </m:oMath>
                </a14:m>
                <a:r>
                  <a:rPr lang="zh-CN" altLang="en-US" sz="2400" dirty="0">
                    <a:latin typeface="宋体" panose="02010600030101010101" pitchFamily="2" charset="-122"/>
                    <a:ea typeface="宋体" panose="02010600030101010101" pitchFamily="2" charset="-122"/>
                  </a:rPr>
                  <a:t>等于工作频率</a:t>
                </a:r>
                <a14:m>
                  <m:oMath xmlns:m="http://schemas.openxmlformats.org/officeDocument/2006/math">
                    <m:r>
                      <a:rPr lang="zh-CN" altLang="en-US" sz="2400" i="1">
                        <a:latin typeface="Cambria Math" panose="02040503050406030204" pitchFamily="18" charset="0"/>
                      </a:rPr>
                      <m:t>𝑓</m:t>
                    </m:r>
                  </m:oMath>
                </a14:m>
                <a:r>
                  <a:rPr lang="zh-CN" altLang="en-US" sz="2400" dirty="0">
                    <a:latin typeface="宋体" panose="02010600030101010101" pitchFamily="2" charset="-122"/>
                    <a:ea typeface="宋体" panose="02010600030101010101" pitchFamily="2" charset="-122"/>
                  </a:rPr>
                  <a:t>和晶体管在该频率的</a:t>
                </a:r>
                <a14:m>
                  <m:oMath xmlns:m="http://schemas.openxmlformats.org/officeDocument/2006/math">
                    <m:r>
                      <a:rPr lang="zh-CN" altLang="en-US" sz="2400">
                        <a:latin typeface="Cambria Math" panose="02040503050406030204" pitchFamily="18" charset="0"/>
                      </a:rPr>
                      <m:t>|</m:t>
                    </m:r>
                    <m:r>
                      <a:rPr lang="zh-CN" altLang="en-US" sz="2400" i="1">
                        <a:latin typeface="Cambria Math" panose="02040503050406030204" pitchFamily="18" charset="0"/>
                      </a:rPr>
                      <m:t>𝛽</m:t>
                    </m:r>
                    <m:r>
                      <a:rPr lang="zh-CN" altLang="en-US" sz="240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的乘积。</a:t>
                </a:r>
              </a:p>
            </p:txBody>
          </p:sp>
        </mc:Choice>
        <mc:Fallback>
          <p:sp>
            <p:nvSpPr>
              <p:cNvPr id="13" name="文本框 12">
                <a:extLst>
                  <a:ext uri="{FF2B5EF4-FFF2-40B4-BE49-F238E27FC236}">
                    <a16:creationId xmlns="" xmlns:a16="http://schemas.microsoft.com/office/drawing/2014/main" xmlns:a14="http://schemas.microsoft.com/office/drawing/2010/main" id="{324695A4-47A6-46DD-824A-AABDD5924555}"/>
                  </a:ext>
                </a:extLst>
              </p:cNvPr>
              <p:cNvSpPr txBox="1">
                <a:spLocks noRot="1" noChangeAspect="1" noMove="1" noResize="1" noEditPoints="1" noAdjustHandles="1" noChangeArrowheads="1" noChangeShapeType="1" noTextEdit="1"/>
              </p:cNvSpPr>
              <p:nvPr/>
            </p:nvSpPr>
            <p:spPr>
              <a:xfrm>
                <a:off x="354561" y="5042050"/>
                <a:ext cx="9582539" cy="830997"/>
              </a:xfrm>
              <a:prstGeom prst="rect">
                <a:avLst/>
              </a:prstGeom>
              <a:blipFill rotWithShape="0">
                <a:blip r:embed="rId7"/>
                <a:stretch>
                  <a:fillRect l="-954" t="-8088" b="-139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563961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a:extLst>
                  <a:ext uri="{FF2B5EF4-FFF2-40B4-BE49-F238E27FC236}">
                    <a16:creationId xmlns="" xmlns:a16="http://schemas.microsoft.com/office/drawing/2014/main" id="{89EB0AB6-9540-4B74-A1A9-3CC61B7229B3}"/>
                  </a:ext>
                </a:extLst>
              </p:cNvPr>
              <p:cNvSpPr/>
              <p:nvPr/>
            </p:nvSpPr>
            <p:spPr>
              <a:xfrm>
                <a:off x="594139" y="630123"/>
                <a:ext cx="3119445" cy="1132490"/>
              </a:xfrm>
              <a:prstGeom prst="rect">
                <a:avLst/>
              </a:prstGeom>
            </p:spPr>
            <p:txBody>
              <a:bodyPr wrap="square">
                <a:spAutoFit/>
              </a:bodyPr>
              <a:lstStyle/>
              <a:p>
                <a:pPr algn="just">
                  <a:lnSpc>
                    <a:spcPct val="150000"/>
                  </a:lnSpc>
                </a:pPr>
                <a:r>
                  <a:rPr lang="en-US" altLang="zh-CN" sz="2400" dirty="0">
                    <a:solidFill>
                      <a:schemeClr val="accent1"/>
                    </a:solidFill>
                    <a:latin typeface="+mj-lt"/>
                    <a:ea typeface="+mj-ea"/>
                    <a:cs typeface="+mj-cs"/>
                  </a:rPr>
                  <a:t>3.</a:t>
                </a:r>
                <a:r>
                  <a:rPr lang="zh-CN" altLang="en-US" sz="2400" dirty="0">
                    <a:solidFill>
                      <a:schemeClr val="accent1"/>
                    </a:solidFill>
                    <a:latin typeface="+mj-lt"/>
                    <a:ea typeface="+mj-ea"/>
                    <a:cs typeface="+mj-cs"/>
                  </a:rPr>
                  <a:t>最高振荡频率</a:t>
                </a:r>
                <a14:m>
                  <m:oMath xmlns:m="http://schemas.openxmlformats.org/officeDocument/2006/math">
                    <m:r>
                      <a:rPr lang="zh-CN" altLang="en-US" sz="2400">
                        <a:solidFill>
                          <a:schemeClr val="accent1"/>
                        </a:solidFill>
                        <a:latin typeface="Cambria Math" panose="02040503050406030204" pitchFamily="18" charset="0"/>
                        <a:ea typeface="+mj-ea"/>
                        <a:cs typeface="+mj-cs"/>
                      </a:rPr>
                      <m:t>𝑓</m:t>
                    </m:r>
                    <m:r>
                      <m:rPr>
                        <m:sty m:val="p"/>
                      </m:rPr>
                      <a:rPr lang="zh-CN" altLang="en-US" sz="2400" baseline="-25000">
                        <a:solidFill>
                          <a:schemeClr val="accent1"/>
                        </a:solidFill>
                        <a:latin typeface="Cambria Math" panose="02040503050406030204" pitchFamily="18" charset="0"/>
                        <a:ea typeface="+mj-ea"/>
                        <a:cs typeface="+mj-cs"/>
                      </a:rPr>
                      <m:t>max</m:t>
                    </m:r>
                  </m:oMath>
                </a14:m>
                <a:endParaRPr lang="zh-CN" altLang="en-US" sz="2400" baseline="-25000" dirty="0">
                  <a:solidFill>
                    <a:schemeClr val="accent1"/>
                  </a:solidFill>
                  <a:latin typeface="+mj-lt"/>
                  <a:ea typeface="+mj-ea"/>
                  <a:cs typeface="+mj-cs"/>
                </a:endParaRPr>
              </a:p>
              <a:p>
                <a:pPr algn="just">
                  <a:lnSpc>
                    <a:spcPct val="150000"/>
                  </a:lnSpc>
                </a:pPr>
                <a:endParaRPr lang="zh-CN" altLang="zh-CN" sz="2400" dirty="0">
                  <a:solidFill>
                    <a:schemeClr val="accent1"/>
                  </a:solidFill>
                  <a:latin typeface="+mj-lt"/>
                  <a:ea typeface="+mj-ea"/>
                  <a:cs typeface="+mj-cs"/>
                </a:endParaRPr>
              </a:p>
            </p:txBody>
          </p:sp>
        </mc:Choice>
        <mc:Fallback xmlns="">
          <p:sp>
            <p:nvSpPr>
              <p:cNvPr id="2" name="矩形 1">
                <a:extLst>
                  <a:ext uri="{FF2B5EF4-FFF2-40B4-BE49-F238E27FC236}">
                    <a16:creationId xmlns:a16="http://schemas.microsoft.com/office/drawing/2014/main" id="{89EB0AB6-9540-4B74-A1A9-3CC61B7229B3}"/>
                  </a:ext>
                </a:extLst>
              </p:cNvPr>
              <p:cNvSpPr>
                <a:spLocks noRot="1" noChangeAspect="1" noMove="1" noResize="1" noEditPoints="1" noAdjustHandles="1" noChangeArrowheads="1" noChangeShapeType="1" noTextEdit="1"/>
              </p:cNvSpPr>
              <p:nvPr/>
            </p:nvSpPr>
            <p:spPr>
              <a:xfrm>
                <a:off x="594139" y="630123"/>
                <a:ext cx="3119445" cy="1132490"/>
              </a:xfrm>
              <a:prstGeom prst="rect">
                <a:avLst/>
              </a:prstGeom>
              <a:blipFill>
                <a:blip r:embed="rId2"/>
                <a:stretch>
                  <a:fillRect l="-29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a:extLst>
                  <a:ext uri="{FF2B5EF4-FFF2-40B4-BE49-F238E27FC236}">
                    <a16:creationId xmlns="" xmlns:a16="http://schemas.microsoft.com/office/drawing/2014/main" id="{E80023A4-48D6-4B2A-A8AE-98B42B873448}"/>
                  </a:ext>
                </a:extLst>
              </p:cNvPr>
              <p:cNvSpPr txBox="1"/>
              <p:nvPr/>
            </p:nvSpPr>
            <p:spPr>
              <a:xfrm>
                <a:off x="1112754" y="1531780"/>
                <a:ext cx="9072375"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晶体管的功率增益</a:t>
                </a:r>
                <a14:m>
                  <m:oMath xmlns:m="http://schemas.openxmlformats.org/officeDocument/2006/math">
                    <m:r>
                      <a:rPr lang="zh-CN" altLang="en-US" sz="2400" i="1">
                        <a:latin typeface="Cambria Math" panose="02040503050406030204" pitchFamily="18" charset="0"/>
                      </a:rPr>
                      <m:t>𝐴𝑝</m:t>
                    </m:r>
                    <m:r>
                      <a:rPr lang="zh-CN" altLang="en-US" sz="2400">
                        <a:latin typeface="Cambria Math" panose="02040503050406030204" pitchFamily="18" charset="0"/>
                      </a:rPr>
                      <m:t>=1</m:t>
                    </m:r>
                  </m:oMath>
                </a14:m>
                <a:r>
                  <a:rPr lang="zh-CN" altLang="en-US" sz="2400" dirty="0">
                    <a:latin typeface="宋体" panose="02010600030101010101" pitchFamily="2" charset="-122"/>
                    <a:ea typeface="宋体" panose="02010600030101010101" pitchFamily="2" charset="-122"/>
                  </a:rPr>
                  <a:t>时的工作频率称为最高振荡频率</a:t>
                </a:r>
                <a14:m>
                  <m:oMath xmlns:m="http://schemas.openxmlformats.org/officeDocument/2006/math">
                    <m:r>
                      <a:rPr lang="zh-CN" altLang="en-US" sz="2400" i="1">
                        <a:latin typeface="Cambria Math" panose="02040503050406030204" pitchFamily="18" charset="0"/>
                      </a:rPr>
                      <m:t>𝑓</m:t>
                    </m:r>
                    <m:r>
                      <m:rPr>
                        <m:sty m:val="p"/>
                      </m:rPr>
                      <a:rPr lang="zh-CN" altLang="en-US" sz="2400" baseline="-25000">
                        <a:latin typeface="Cambria Math" panose="02040503050406030204" pitchFamily="18" charset="0"/>
                      </a:rPr>
                      <m:t>max</m:t>
                    </m:r>
                  </m:oMath>
                </a14:m>
                <a:r>
                  <a:rPr lang="zh-CN" altLang="en-US" sz="2400" dirty="0">
                    <a:latin typeface="宋体" panose="02010600030101010101" pitchFamily="2" charset="-122"/>
                    <a:ea typeface="宋体" panose="02010600030101010101" pitchFamily="2" charset="-122"/>
                  </a:rPr>
                  <a:t>。</a:t>
                </a:r>
              </a:p>
            </p:txBody>
          </p:sp>
        </mc:Choice>
        <mc:Fallback>
          <p:sp>
            <p:nvSpPr>
              <p:cNvPr id="4" name="文本框 3">
                <a:extLst>
                  <a:ext uri="{FF2B5EF4-FFF2-40B4-BE49-F238E27FC236}">
                    <a16:creationId xmlns="" xmlns:a16="http://schemas.microsoft.com/office/drawing/2014/main" xmlns:a14="http://schemas.microsoft.com/office/drawing/2010/main" id="{E80023A4-48D6-4B2A-A8AE-98B42B873448}"/>
                  </a:ext>
                </a:extLst>
              </p:cNvPr>
              <p:cNvSpPr txBox="1">
                <a:spLocks noRot="1" noChangeAspect="1" noMove="1" noResize="1" noEditPoints="1" noAdjustHandles="1" noChangeArrowheads="1" noChangeShapeType="1" noTextEdit="1"/>
              </p:cNvSpPr>
              <p:nvPr/>
            </p:nvSpPr>
            <p:spPr>
              <a:xfrm>
                <a:off x="1112754" y="1531780"/>
                <a:ext cx="9072375" cy="461665"/>
              </a:xfrm>
              <a:prstGeom prst="rect">
                <a:avLst/>
              </a:prstGeom>
              <a:blipFill rotWithShape="0">
                <a:blip r:embed="rId3"/>
                <a:stretch>
                  <a:fillRect l="-1075" t="-14474" b="-25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 xmlns:a16="http://schemas.microsoft.com/office/drawing/2014/main" id="{17B1AE96-89B9-4E68-9D0C-3C82DFA734B0}"/>
                  </a:ext>
                </a:extLst>
              </p:cNvPr>
              <p:cNvSpPr/>
              <p:nvPr/>
            </p:nvSpPr>
            <p:spPr>
              <a:xfrm>
                <a:off x="3340380" y="2281557"/>
                <a:ext cx="3579891" cy="11835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m:rPr>
                              <m:sty m:val="p"/>
                            </m:rPr>
                            <a:rPr lang="zh-CN" altLang="en-US" sz="2400" i="0">
                              <a:latin typeface="Cambria Math" panose="02040503050406030204" pitchFamily="18" charset="0"/>
                            </a:rPr>
                            <m:t>max</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0">
                              <a:latin typeface="Cambria Math" panose="02040503050406030204" pitchFamily="18" charset="0"/>
                            </a:rPr>
                            <m:t>2</m:t>
                          </m:r>
                          <m:r>
                            <a:rPr lang="zh-CN" altLang="en-US" sz="2400" i="1">
                              <a:latin typeface="Cambria Math" panose="02040503050406030204" pitchFamily="18" charset="0"/>
                            </a:rPr>
                            <m:t>𝜋</m:t>
                          </m:r>
                        </m:den>
                      </m:f>
                      <m:rad>
                        <m:radPr>
                          <m:degHide m:val="on"/>
                          <m:ctrlPr>
                            <a:rPr lang="zh-CN" altLang="en-US" sz="2400" i="1">
                              <a:latin typeface="Cambria Math" panose="02040503050406030204" pitchFamily="18" charset="0"/>
                            </a:rPr>
                          </m:ctrlPr>
                        </m:radPr>
                        <m:deg/>
                        <m:e>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𝑚</m:t>
                                  </m:r>
                                </m:sub>
                              </m:sSub>
                            </m:num>
                            <m:den>
                              <m:r>
                                <a:rPr lang="zh-CN" altLang="en-US" sz="2400" i="0">
                                  <a:latin typeface="Cambria Math" panose="02040503050406030204" pitchFamily="18" charset="0"/>
                                </a:rPr>
                                <m:t>4</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𝑟</m:t>
                                  </m:r>
                                </m:e>
                                <m:sub>
                                  <m:r>
                                    <a:rPr lang="zh-CN" altLang="en-US" sz="2400" i="1">
                                      <a:latin typeface="Cambria Math" panose="02040503050406030204" pitchFamily="18" charset="0"/>
                                    </a:rPr>
                                    <m:t>𝑏𝑏</m:t>
                                  </m:r>
                                  <m:r>
                                    <a:rPr lang="zh-CN" altLang="en-US" sz="2400" i="0">
                                      <a:latin typeface="Cambria Math" panose="02040503050406030204" pitchFamily="18" charset="0"/>
                                    </a:rPr>
                                    <m:t>′</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𝑏</m:t>
                                  </m:r>
                                  <m:r>
                                    <a:rPr lang="zh-CN" altLang="en-US" sz="2400" i="0">
                                      <a:latin typeface="Cambria Math" panose="02040503050406030204" pitchFamily="18" charset="0"/>
                                    </a:rPr>
                                    <m:t>′</m:t>
                                  </m:r>
                                  <m:r>
                                    <a:rPr lang="zh-CN" altLang="en-US" sz="2400" i="1">
                                      <a:latin typeface="Cambria Math" panose="02040503050406030204" pitchFamily="18" charset="0"/>
                                    </a:rPr>
                                    <m:t>𝑒</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𝑏</m:t>
                                  </m:r>
                                  <m:r>
                                    <a:rPr lang="zh-CN" altLang="en-US" sz="2400" i="0">
                                      <a:latin typeface="Cambria Math" panose="02040503050406030204" pitchFamily="18" charset="0"/>
                                    </a:rPr>
                                    <m:t>′</m:t>
                                  </m:r>
                                  <m:r>
                                    <a:rPr lang="zh-CN" altLang="en-US" sz="2400" i="1">
                                      <a:latin typeface="Cambria Math" panose="02040503050406030204" pitchFamily="18" charset="0"/>
                                    </a:rPr>
                                    <m:t>𝑐</m:t>
                                  </m:r>
                                </m:sub>
                              </m:sSub>
                            </m:den>
                          </m:f>
                        </m:e>
                      </m:rad>
                    </m:oMath>
                  </m:oMathPara>
                </a14:m>
                <a:endParaRPr lang="zh-CN" altLang="en-US" sz="2400" dirty="0"/>
              </a:p>
            </p:txBody>
          </p:sp>
        </mc:Choice>
        <mc:Fallback>
          <p:sp>
            <p:nvSpPr>
              <p:cNvPr id="6" name="矩形 5">
                <a:extLst>
                  <a:ext uri="{FF2B5EF4-FFF2-40B4-BE49-F238E27FC236}">
                    <a16:creationId xmlns="" xmlns:a16="http://schemas.microsoft.com/office/drawing/2014/main" xmlns:a14="http://schemas.microsoft.com/office/drawing/2010/main" id="{17B1AE96-89B9-4E68-9D0C-3C82DFA734B0}"/>
                  </a:ext>
                </a:extLst>
              </p:cNvPr>
              <p:cNvSpPr>
                <a:spLocks noRot="1" noChangeAspect="1" noMove="1" noResize="1" noEditPoints="1" noAdjustHandles="1" noChangeArrowheads="1" noChangeShapeType="1" noTextEdit="1"/>
              </p:cNvSpPr>
              <p:nvPr/>
            </p:nvSpPr>
            <p:spPr>
              <a:xfrm>
                <a:off x="3340380" y="2281557"/>
                <a:ext cx="3579891" cy="1183529"/>
              </a:xfrm>
              <a:prstGeom prst="rect">
                <a:avLst/>
              </a:prstGeom>
              <a:blipFill rotWithShape="0">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文本框 7">
                <a:extLst>
                  <a:ext uri="{FF2B5EF4-FFF2-40B4-BE49-F238E27FC236}">
                    <a16:creationId xmlns="" xmlns:a16="http://schemas.microsoft.com/office/drawing/2014/main" id="{B4253B63-A4B7-4E38-ACA8-B099F3068A8E}"/>
                  </a:ext>
                </a:extLst>
              </p:cNvPr>
              <p:cNvSpPr txBox="1"/>
              <p:nvPr/>
            </p:nvSpPr>
            <p:spPr>
              <a:xfrm>
                <a:off x="514783" y="3429000"/>
                <a:ext cx="9072375" cy="2185214"/>
              </a:xfrm>
              <a:prstGeom prst="rect">
                <a:avLst/>
              </a:prstGeom>
              <a:noFill/>
            </p:spPr>
            <p:txBody>
              <a:bodyPr wrap="square" rtlCol="0">
                <a:spAutoFit/>
              </a:bodyPr>
              <a:lstStyle/>
              <a:p>
                <a:r>
                  <a:rPr lang="zh-CN" altLang="en-US" sz="2400" dirty="0" smtClean="0"/>
                  <a:t>       </a:t>
                </a:r>
                <a14:m>
                  <m:oMath xmlns:m="http://schemas.openxmlformats.org/officeDocument/2006/math">
                    <m:r>
                      <a:rPr lang="zh-CN" altLang="en-US" sz="2400" i="1" smtClean="0">
                        <a:latin typeface="Cambria Math" panose="02040503050406030204" pitchFamily="18" charset="0"/>
                      </a:rPr>
                      <m:t>𝑓</m:t>
                    </m:r>
                    <m:r>
                      <m:rPr>
                        <m:sty m:val="p"/>
                      </m:rPr>
                      <a:rPr lang="zh-CN" altLang="en-US" sz="2400" baseline="-25000">
                        <a:latin typeface="Cambria Math" panose="02040503050406030204" pitchFamily="18" charset="0"/>
                      </a:rPr>
                      <m:t>ma</m:t>
                    </m:r>
                    <m:r>
                      <m:rPr>
                        <m:sty m:val="p"/>
                      </m:rPr>
                      <a:rPr lang="zh-CN" altLang="en-US" sz="2400" baseline="-25000" smtClean="0">
                        <a:latin typeface="Cambria Math" panose="02040503050406030204" pitchFamily="18" charset="0"/>
                      </a:rPr>
                      <m:t>x</m:t>
                    </m:r>
                  </m:oMath>
                </a14:m>
                <a:r>
                  <a:rPr lang="zh-CN" altLang="en-US" sz="2400" dirty="0">
                    <a:latin typeface="宋体" panose="02010600030101010101" pitchFamily="2" charset="-122"/>
                    <a:ea typeface="宋体" panose="02010600030101010101" pitchFamily="2" charset="-122"/>
                  </a:rPr>
                  <a:t>表示一个晶体管所能适用的最高极限频率。在此频率工作时，晶体管已得不到功率放大。当</a:t>
                </a:r>
                <a14:m>
                  <m:oMath xmlns:m="http://schemas.openxmlformats.org/officeDocument/2006/math">
                    <m:r>
                      <a:rPr lang="zh-CN" altLang="en-US" sz="2400" i="1">
                        <a:latin typeface="Cambria Math" panose="02040503050406030204" pitchFamily="18" charset="0"/>
                      </a:rPr>
                      <m:t>𝑓</m:t>
                    </m:r>
                    <m:r>
                      <a:rPr lang="zh-CN" altLang="en-US" sz="2400">
                        <a:latin typeface="Cambria Math" panose="02040503050406030204" pitchFamily="18" charset="0"/>
                      </a:rPr>
                      <m:t>&gt;&gt;</m:t>
                    </m:r>
                    <m:r>
                      <a:rPr lang="zh-CN" altLang="en-US" sz="2400" i="1">
                        <a:latin typeface="Cambria Math" panose="02040503050406030204" pitchFamily="18" charset="0"/>
                      </a:rPr>
                      <m:t>𝑓</m:t>
                    </m:r>
                    <m:r>
                      <m:rPr>
                        <m:sty m:val="p"/>
                      </m:rPr>
                      <a:rPr lang="zh-CN" altLang="en-US" sz="2400" baseline="-25000">
                        <a:latin typeface="Cambria Math" panose="02040503050406030204" pitchFamily="18" charset="0"/>
                      </a:rPr>
                      <m:t>max</m:t>
                    </m:r>
                  </m:oMath>
                </a14:m>
                <a:r>
                  <a:rPr lang="zh-CN" altLang="en-US" sz="2400" dirty="0">
                    <a:latin typeface="宋体" panose="02010600030101010101" pitchFamily="2" charset="-122"/>
                    <a:ea typeface="宋体" panose="02010600030101010101" pitchFamily="2" charset="-122"/>
                  </a:rPr>
                  <a:t>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无论用什么方法都不能使晶体管产生振荡；最高振荡频率的名称也由此而来。</a:t>
                </a:r>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以上三个频率参数的大小顺序是</a:t>
                </a:r>
                <a:r>
                  <a:rPr lang="zh-CN" altLang="en-US" sz="2400" dirty="0">
                    <a:latin typeface="宋体" panose="02010600030101010101" pitchFamily="2" charset="-122"/>
                    <a:ea typeface="宋体" panose="02010600030101010101" pitchFamily="2" charset="-122"/>
                  </a:rPr>
                  <a:t>：𝑓</a:t>
                </a:r>
                <a:r>
                  <a:rPr lang="en-US" altLang="zh-CN" sz="2400" baseline="-25000" dirty="0">
                    <a:latin typeface="宋体" panose="02010600030101010101" pitchFamily="2" charset="-122"/>
                    <a:ea typeface="宋体" panose="02010600030101010101" pitchFamily="2" charset="-122"/>
                  </a:rPr>
                  <a:t>max</a:t>
                </a:r>
                <a:r>
                  <a:rPr lang="en-US" altLang="zh-CN" sz="2400" dirty="0">
                    <a:latin typeface="宋体" panose="02010600030101010101" pitchFamily="2" charset="-122"/>
                    <a:ea typeface="宋体" panose="02010600030101010101" pitchFamily="2" charset="-122"/>
                  </a:rPr>
                  <a:t>&gt;</a:t>
                </a:r>
                <a14:m>
                  <m:oMath xmlns:m="http://schemas.openxmlformats.org/officeDocument/2006/math">
                    <m:r>
                      <a:rPr lang="zh-CN" altLang="en-US" sz="2400" i="1">
                        <a:latin typeface="Cambria Math" panose="02040503050406030204" pitchFamily="18" charset="0"/>
                      </a:rPr>
                      <m:t>𝑓</m:t>
                    </m:r>
                    <m:r>
                      <a:rPr lang="zh-CN" altLang="en-US" sz="2400" i="1" baseline="-25000">
                        <a:latin typeface="Cambria Math" panose="02040503050406030204" pitchFamily="18" charset="0"/>
                      </a:rPr>
                      <m:t>𝑇</m:t>
                    </m:r>
                  </m:oMath>
                </a14:m>
                <a:r>
                  <a:rPr lang="en-US" altLang="zh-CN" sz="2400" dirty="0">
                    <a:latin typeface="宋体" panose="02010600030101010101" pitchFamily="2" charset="-122"/>
                    <a:ea typeface="宋体" panose="02010600030101010101" pitchFamily="2" charset="-122"/>
                  </a:rPr>
                  <a:t>&gt;</a:t>
                </a:r>
                <a14:m>
                  <m:oMath xmlns:m="http://schemas.openxmlformats.org/officeDocument/2006/math">
                    <m:r>
                      <a:rPr lang="zh-CN" altLang="en-US" sz="2400" i="1">
                        <a:latin typeface="Cambria Math" panose="02040503050406030204" pitchFamily="18" charset="0"/>
                      </a:rPr>
                      <m:t>𝑓</m:t>
                    </m:r>
                    <m:r>
                      <a:rPr lang="zh-CN" altLang="en-US" sz="2400" i="1" baseline="-25000">
                        <a:latin typeface="Cambria Math" panose="02040503050406030204" pitchFamily="18" charset="0"/>
                      </a:rPr>
                      <m:t>𝛽</m:t>
                    </m:r>
                  </m:oMath>
                </a14:m>
                <a:endParaRPr lang="zh-CN" altLang="en-US" sz="2400" baseline="-25000" dirty="0"/>
              </a:p>
              <a:p>
                <a:endParaRPr lang="zh-CN" altLang="en-US" sz="2400" dirty="0">
                  <a:latin typeface="宋体" panose="02010600030101010101" pitchFamily="2" charset="-122"/>
                  <a:ea typeface="宋体" panose="02010600030101010101" pitchFamily="2" charset="-122"/>
                </a:endParaRPr>
              </a:p>
              <a:p>
                <a:endParaRPr lang="zh-CN" altLang="en-US" sz="2400" baseline="-25000" dirty="0">
                  <a:latin typeface="宋体" panose="02010600030101010101" pitchFamily="2" charset="-122"/>
                  <a:ea typeface="宋体" panose="02010600030101010101" pitchFamily="2" charset="-122"/>
                </a:endParaRPr>
              </a:p>
            </p:txBody>
          </p:sp>
        </mc:Choice>
        <mc:Fallback>
          <p:sp>
            <p:nvSpPr>
              <p:cNvPr id="8" name="文本框 7">
                <a:extLst>
                  <a:ext uri="{FF2B5EF4-FFF2-40B4-BE49-F238E27FC236}">
                    <a16:creationId xmlns="" xmlns:a16="http://schemas.microsoft.com/office/drawing/2014/main" xmlns:a14="http://schemas.microsoft.com/office/drawing/2010/main" id="{B4253B63-A4B7-4E38-ACA8-B099F3068A8E}"/>
                  </a:ext>
                </a:extLst>
              </p:cNvPr>
              <p:cNvSpPr txBox="1">
                <a:spLocks noRot="1" noChangeAspect="1" noMove="1" noResize="1" noEditPoints="1" noAdjustHandles="1" noChangeArrowheads="1" noChangeShapeType="1" noTextEdit="1"/>
              </p:cNvSpPr>
              <p:nvPr/>
            </p:nvSpPr>
            <p:spPr>
              <a:xfrm>
                <a:off x="514783" y="3429000"/>
                <a:ext cx="9072375" cy="2185214"/>
              </a:xfrm>
              <a:prstGeom prst="rect">
                <a:avLst/>
              </a:prstGeom>
              <a:blipFill rotWithShape="0">
                <a:blip r:embed="rId5"/>
                <a:stretch>
                  <a:fillRect l="-1007" t="-3073" r="-13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761355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479FC8C0-E2F7-4744-B895-F25A858F4B47}"/>
              </a:ext>
            </a:extLst>
          </p:cNvPr>
          <p:cNvSpPr txBox="1"/>
          <p:nvPr/>
        </p:nvSpPr>
        <p:spPr>
          <a:xfrm>
            <a:off x="2513201" y="634062"/>
            <a:ext cx="5351489" cy="646331"/>
          </a:xfrm>
          <a:prstGeom prst="rect">
            <a:avLst/>
          </a:prstGeom>
          <a:noFill/>
        </p:spPr>
        <p:txBody>
          <a:bodyPr wrap="square" rtlCol="0">
            <a:spAutoFit/>
          </a:bodyPr>
          <a:lstStyle/>
          <a:p>
            <a:pPr algn="ctr" defTabSz="457200">
              <a:spcBef>
                <a:spcPct val="0"/>
              </a:spcBef>
            </a:pPr>
            <a:r>
              <a:rPr lang="zh-CN" altLang="zh-CN" sz="3600" dirty="0" smtClean="0">
                <a:solidFill>
                  <a:schemeClr val="accent1"/>
                </a:solidFill>
                <a:latin typeface="+mj-lt"/>
                <a:ea typeface="+mj-ea"/>
                <a:cs typeface="+mj-cs"/>
              </a:rPr>
              <a:t>第</a:t>
            </a:r>
            <a:r>
              <a:rPr lang="zh-CN" altLang="en-US" sz="3600" dirty="0" smtClean="0">
                <a:solidFill>
                  <a:schemeClr val="accent1"/>
                </a:solidFill>
                <a:latin typeface="+mj-lt"/>
                <a:ea typeface="+mj-ea"/>
                <a:cs typeface="+mj-cs"/>
              </a:rPr>
              <a:t>三</a:t>
            </a:r>
            <a:r>
              <a:rPr lang="zh-CN" altLang="zh-CN" sz="3600" dirty="0" smtClean="0">
                <a:solidFill>
                  <a:schemeClr val="accent1"/>
                </a:solidFill>
                <a:latin typeface="+mj-lt"/>
                <a:ea typeface="+mj-ea"/>
                <a:cs typeface="+mj-cs"/>
              </a:rPr>
              <a:t>章 </a:t>
            </a:r>
            <a:r>
              <a:rPr lang="zh-CN" altLang="zh-CN" sz="3600" dirty="0">
                <a:solidFill>
                  <a:schemeClr val="accent1"/>
                </a:solidFill>
                <a:latin typeface="+mj-lt"/>
                <a:ea typeface="+mj-ea"/>
                <a:cs typeface="+mj-cs"/>
              </a:rPr>
              <a:t>高频小信号放大器</a:t>
            </a:r>
            <a:endParaRPr lang="zh-CN" altLang="en-US" sz="3600" dirty="0">
              <a:solidFill>
                <a:schemeClr val="accent1"/>
              </a:solidFill>
              <a:latin typeface="+mj-lt"/>
              <a:ea typeface="+mj-ea"/>
              <a:cs typeface="+mj-cs"/>
            </a:endParaRPr>
          </a:p>
        </p:txBody>
      </p:sp>
      <p:sp>
        <p:nvSpPr>
          <p:cNvPr id="5" name="文本框 4">
            <a:extLst>
              <a:ext uri="{FF2B5EF4-FFF2-40B4-BE49-F238E27FC236}">
                <a16:creationId xmlns="" xmlns:a16="http://schemas.microsoft.com/office/drawing/2014/main" id="{FF82EFA1-78BD-4BE1-8B5D-0C8A50D0954A}"/>
              </a:ext>
            </a:extLst>
          </p:cNvPr>
          <p:cNvSpPr txBox="1"/>
          <p:nvPr/>
        </p:nvSpPr>
        <p:spPr>
          <a:xfrm>
            <a:off x="1590127" y="1540406"/>
            <a:ext cx="6095999"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3.1 </a:t>
            </a:r>
            <a:r>
              <a:rPr lang="zh-CN" altLang="zh-CN" sz="3200" dirty="0">
                <a:solidFill>
                  <a:schemeClr val="accent1"/>
                </a:solidFill>
                <a:latin typeface="+mj-lt"/>
                <a:ea typeface="+mj-ea"/>
                <a:cs typeface="+mj-cs"/>
              </a:rPr>
              <a:t>高频小信号放大器性能指标</a:t>
            </a:r>
            <a:endParaRPr lang="zh-CN" altLang="en-US" sz="3200" dirty="0">
              <a:solidFill>
                <a:schemeClr val="accent1"/>
              </a:solidFill>
              <a:latin typeface="+mj-lt"/>
              <a:ea typeface="+mj-ea"/>
              <a:cs typeface="+mj-cs"/>
            </a:endParaRPr>
          </a:p>
        </p:txBody>
      </p:sp>
      <p:sp>
        <p:nvSpPr>
          <p:cNvPr id="6" name="文本框 5">
            <a:extLst>
              <a:ext uri="{FF2B5EF4-FFF2-40B4-BE49-F238E27FC236}">
                <a16:creationId xmlns="" xmlns:a16="http://schemas.microsoft.com/office/drawing/2014/main" id="{E32C445C-EF29-4E45-92A1-59F6FCDB89A1}"/>
              </a:ext>
            </a:extLst>
          </p:cNvPr>
          <p:cNvSpPr txBox="1"/>
          <p:nvPr/>
        </p:nvSpPr>
        <p:spPr>
          <a:xfrm>
            <a:off x="1254475" y="2229831"/>
            <a:ext cx="5106649"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3.2 </a:t>
            </a:r>
            <a:r>
              <a:rPr lang="zh-CN" altLang="en-US" sz="3200" dirty="0">
                <a:solidFill>
                  <a:schemeClr val="accent1"/>
                </a:solidFill>
                <a:latin typeface="+mj-lt"/>
                <a:ea typeface="+mj-ea"/>
                <a:cs typeface="+mj-cs"/>
              </a:rPr>
              <a:t>高频小信号放大器</a:t>
            </a:r>
          </a:p>
        </p:txBody>
      </p:sp>
      <p:sp>
        <p:nvSpPr>
          <p:cNvPr id="7" name="文本框 6">
            <a:extLst>
              <a:ext uri="{FF2B5EF4-FFF2-40B4-BE49-F238E27FC236}">
                <a16:creationId xmlns="" xmlns:a16="http://schemas.microsoft.com/office/drawing/2014/main" id="{E05038AD-7B92-4838-B4E9-B856F597EFDE}"/>
              </a:ext>
            </a:extLst>
          </p:cNvPr>
          <p:cNvSpPr txBox="1"/>
          <p:nvPr/>
        </p:nvSpPr>
        <p:spPr>
          <a:xfrm>
            <a:off x="1426540" y="2954336"/>
            <a:ext cx="5691116"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3.3  </a:t>
            </a:r>
            <a:r>
              <a:rPr lang="zh-CN" altLang="en-US" sz="3200" dirty="0">
                <a:solidFill>
                  <a:schemeClr val="accent1"/>
                </a:solidFill>
                <a:latin typeface="+mj-lt"/>
                <a:ea typeface="+mj-ea"/>
                <a:cs typeface="+mj-cs"/>
              </a:rPr>
              <a:t>单调谐回路谐振放大器</a:t>
            </a:r>
          </a:p>
        </p:txBody>
      </p:sp>
      <p:sp>
        <p:nvSpPr>
          <p:cNvPr id="8" name="文本框 7">
            <a:extLst>
              <a:ext uri="{FF2B5EF4-FFF2-40B4-BE49-F238E27FC236}">
                <a16:creationId xmlns="" xmlns:a16="http://schemas.microsoft.com/office/drawing/2014/main" id="{EA96ACC5-C2F2-4193-80CD-F1C3708F2A54}"/>
              </a:ext>
            </a:extLst>
          </p:cNvPr>
          <p:cNvSpPr txBox="1"/>
          <p:nvPr/>
        </p:nvSpPr>
        <p:spPr>
          <a:xfrm>
            <a:off x="1426540" y="3607070"/>
            <a:ext cx="6618593" cy="584775"/>
          </a:xfrm>
          <a:prstGeom prst="rect">
            <a:avLst/>
          </a:prstGeom>
          <a:noFill/>
        </p:spPr>
        <p:txBody>
          <a:bodyPr wrap="square" rtlCol="0">
            <a:spAutoFit/>
          </a:bodyPr>
          <a:lstStyle/>
          <a:p>
            <a:pPr algn="ctr" defTabSz="457200">
              <a:spcBef>
                <a:spcPct val="0"/>
              </a:spcBef>
            </a:pPr>
            <a:r>
              <a:rPr lang="en-US" altLang="zh-CN" sz="3200" dirty="0" smtClean="0">
                <a:solidFill>
                  <a:schemeClr val="accent1"/>
                </a:solidFill>
                <a:latin typeface="+mj-lt"/>
                <a:ea typeface="+mj-ea"/>
                <a:cs typeface="+mj-cs"/>
              </a:rPr>
              <a:t>3.4  </a:t>
            </a:r>
            <a:r>
              <a:rPr lang="zh-CN" altLang="en-US" sz="3200" dirty="0">
                <a:solidFill>
                  <a:schemeClr val="accent1"/>
                </a:solidFill>
                <a:latin typeface="+mj-lt"/>
                <a:ea typeface="+mj-ea"/>
                <a:cs typeface="+mj-cs"/>
              </a:rPr>
              <a:t>多级单调谐回路谐振放大器</a:t>
            </a:r>
          </a:p>
        </p:txBody>
      </p:sp>
      <p:sp>
        <p:nvSpPr>
          <p:cNvPr id="9" name="文本框 8">
            <a:extLst>
              <a:ext uri="{FF2B5EF4-FFF2-40B4-BE49-F238E27FC236}">
                <a16:creationId xmlns="" xmlns:a16="http://schemas.microsoft.com/office/drawing/2014/main" id="{F191831F-6DEE-497B-8622-257D93F2BF51}"/>
              </a:ext>
            </a:extLst>
          </p:cNvPr>
          <p:cNvSpPr txBox="1"/>
          <p:nvPr/>
        </p:nvSpPr>
        <p:spPr>
          <a:xfrm>
            <a:off x="1603264" y="4296495"/>
            <a:ext cx="5514392" cy="584775"/>
          </a:xfrm>
          <a:prstGeom prst="rect">
            <a:avLst/>
          </a:prstGeom>
          <a:noFill/>
        </p:spPr>
        <p:txBody>
          <a:bodyPr wrap="square" rtlCol="0">
            <a:spAutoFit/>
          </a:bodyPr>
          <a:lstStyle/>
          <a:p>
            <a:pPr algn="ctr" defTabSz="457200">
              <a:spcBef>
                <a:spcPct val="0"/>
              </a:spcBef>
            </a:pPr>
            <a:r>
              <a:rPr lang="en-US" altLang="zh-CN" sz="3200" dirty="0" smtClean="0">
                <a:solidFill>
                  <a:schemeClr val="accent1"/>
                </a:solidFill>
                <a:latin typeface="+mj-lt"/>
                <a:ea typeface="+mj-ea"/>
                <a:cs typeface="+mj-cs"/>
              </a:rPr>
              <a:t>3.5  </a:t>
            </a:r>
            <a:r>
              <a:rPr lang="zh-CN" altLang="en-US" sz="3200" dirty="0">
                <a:solidFill>
                  <a:schemeClr val="accent1"/>
                </a:solidFill>
                <a:latin typeface="+mj-lt"/>
                <a:ea typeface="+mj-ea"/>
                <a:cs typeface="+mj-cs"/>
              </a:rPr>
              <a:t>双调谐回路谐振放大器</a:t>
            </a:r>
          </a:p>
        </p:txBody>
      </p:sp>
      <p:sp>
        <p:nvSpPr>
          <p:cNvPr id="10" name="文本框 9">
            <a:extLst>
              <a:ext uri="{FF2B5EF4-FFF2-40B4-BE49-F238E27FC236}">
                <a16:creationId xmlns="" xmlns:a16="http://schemas.microsoft.com/office/drawing/2014/main" id="{9477D4EE-90DB-4866-BF4D-C955E9A6086E}"/>
              </a:ext>
            </a:extLst>
          </p:cNvPr>
          <p:cNvSpPr txBox="1"/>
          <p:nvPr/>
        </p:nvSpPr>
        <p:spPr>
          <a:xfrm>
            <a:off x="1787857" y="4984544"/>
            <a:ext cx="6605516"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3.6 </a:t>
            </a:r>
            <a:r>
              <a:rPr lang="zh-CN" altLang="en-US" sz="3200" dirty="0">
                <a:solidFill>
                  <a:schemeClr val="accent1"/>
                </a:solidFill>
                <a:latin typeface="+mj-lt"/>
                <a:ea typeface="+mj-ea"/>
                <a:cs typeface="+mj-cs"/>
              </a:rPr>
              <a:t>谐振放大器的稳定性与稳定措施</a:t>
            </a:r>
          </a:p>
        </p:txBody>
      </p:sp>
    </p:spTree>
    <p:extLst>
      <p:ext uri="{BB962C8B-B14F-4D97-AF65-F5344CB8AC3E}">
        <p14:creationId xmlns:p14="http://schemas.microsoft.com/office/powerpoint/2010/main" val="11344101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E05038AD-7B92-4838-B4E9-B856F597EFDE}"/>
              </a:ext>
            </a:extLst>
          </p:cNvPr>
          <p:cNvSpPr txBox="1"/>
          <p:nvPr/>
        </p:nvSpPr>
        <p:spPr>
          <a:xfrm>
            <a:off x="261257" y="517451"/>
            <a:ext cx="5057192"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3.3  </a:t>
            </a:r>
            <a:r>
              <a:rPr lang="zh-CN" altLang="en-US" sz="2800" dirty="0">
                <a:solidFill>
                  <a:schemeClr val="accent1"/>
                </a:solidFill>
                <a:latin typeface="+mj-lt"/>
                <a:ea typeface="+mj-ea"/>
                <a:cs typeface="+mj-cs"/>
              </a:rPr>
              <a:t>单调谐回路谐振放大器</a:t>
            </a:r>
          </a:p>
        </p:txBody>
      </p:sp>
      <p:pic>
        <p:nvPicPr>
          <p:cNvPr id="3" name="图片 2">
            <a:extLst>
              <a:ext uri="{FF2B5EF4-FFF2-40B4-BE49-F238E27FC236}">
                <a16:creationId xmlns="" xmlns:a16="http://schemas.microsoft.com/office/drawing/2014/main" id="{A5CF6288-7715-4A9B-BC5F-BC6A32AC3BF4}"/>
              </a:ext>
            </a:extLst>
          </p:cNvPr>
          <p:cNvPicPr/>
          <p:nvPr/>
        </p:nvPicPr>
        <p:blipFill>
          <a:blip r:embed="rId2" cstate="print"/>
          <a:stretch>
            <a:fillRect/>
          </a:stretch>
        </p:blipFill>
        <p:spPr>
          <a:xfrm>
            <a:off x="1775174" y="1150121"/>
            <a:ext cx="6613045" cy="4522891"/>
          </a:xfrm>
          <a:prstGeom prst="rect">
            <a:avLst/>
          </a:prstGeom>
          <a:noFill/>
          <a:ln w="9525">
            <a:noFill/>
          </a:ln>
        </p:spPr>
      </p:pic>
      <p:sp>
        <p:nvSpPr>
          <p:cNvPr id="4" name="文本框 3">
            <a:extLst>
              <a:ext uri="{FF2B5EF4-FFF2-40B4-BE49-F238E27FC236}">
                <a16:creationId xmlns="" xmlns:a16="http://schemas.microsoft.com/office/drawing/2014/main" id="{316C4F34-3DD4-40B4-94D8-1E929E93E993}"/>
              </a:ext>
            </a:extLst>
          </p:cNvPr>
          <p:cNvSpPr txBox="1"/>
          <p:nvPr/>
        </p:nvSpPr>
        <p:spPr>
          <a:xfrm>
            <a:off x="1681869" y="5551629"/>
            <a:ext cx="7520474" cy="461665"/>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3.3.1 </a:t>
            </a:r>
            <a:r>
              <a:rPr lang="zh-CN" altLang="zh-CN" sz="2400" dirty="0">
                <a:latin typeface="宋体" panose="02010600030101010101" pitchFamily="2" charset="-122"/>
                <a:ea typeface="宋体" panose="02010600030101010101" pitchFamily="2" charset="-122"/>
              </a:rPr>
              <a:t>单调谐回路谐振放大器的原理电路和等效电路</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399574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76414DF3-CFB1-434E-AFA7-C34DA7E92682}"/>
              </a:ext>
            </a:extLst>
          </p:cNvPr>
          <p:cNvSpPr txBox="1"/>
          <p:nvPr/>
        </p:nvSpPr>
        <p:spPr>
          <a:xfrm>
            <a:off x="236607" y="672590"/>
            <a:ext cx="3844212"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3.3.1</a:t>
            </a:r>
            <a:r>
              <a:rPr lang="zh-CN" altLang="en-US" sz="2800" dirty="0">
                <a:solidFill>
                  <a:schemeClr val="accent1"/>
                </a:solidFill>
                <a:latin typeface="+mj-lt"/>
                <a:ea typeface="+mj-ea"/>
                <a:cs typeface="+mj-cs"/>
              </a:rPr>
              <a:t>电压增益</a:t>
            </a:r>
          </a:p>
        </p:txBody>
      </p:sp>
      <mc:AlternateContent xmlns:mc="http://schemas.openxmlformats.org/markup-compatibility/2006">
        <mc:Choice xmlns:a14="http://schemas.microsoft.com/office/drawing/2010/main" Requires="a14">
          <p:sp>
            <p:nvSpPr>
              <p:cNvPr id="3" name="文本框 2">
                <a:extLst>
                  <a:ext uri="{FF2B5EF4-FFF2-40B4-BE49-F238E27FC236}">
                    <a16:creationId xmlns="" xmlns:a16="http://schemas.microsoft.com/office/drawing/2014/main" id="{37C2EAE2-CA20-42D6-A8AC-42931B77C291}"/>
                  </a:ext>
                </a:extLst>
              </p:cNvPr>
              <p:cNvSpPr txBox="1"/>
              <p:nvPr/>
            </p:nvSpPr>
            <p:spPr>
              <a:xfrm>
                <a:off x="1362548" y="2299648"/>
                <a:ext cx="7800392" cy="2688813"/>
              </a:xfrm>
              <a:prstGeom prst="rect">
                <a:avLst/>
              </a:prstGeom>
              <a:noFill/>
            </p:spPr>
            <p:txBody>
              <a:bodyPr wrap="square" rtlCol="0">
                <a:spAutoFit/>
              </a:bodyPr>
              <a:lstStyle/>
              <a:p>
                <a:pPr/>
                <a:r>
                  <a:rPr lang="zh-CN" altLang="zh-CN" sz="2400" dirty="0">
                    <a:latin typeface="宋体" panose="02010600030101010101" pitchFamily="2" charset="-122"/>
                    <a:ea typeface="宋体" panose="02010600030101010101" pitchFamily="2" charset="-122"/>
                  </a:rPr>
                  <a:t>放大器的电压增益为</a:t>
                </a:r>
                <a:r>
                  <a:rPr lang="en-US" altLang="zh-CN" sz="2400" dirty="0">
                    <a:latin typeface="宋体" panose="02010600030101010101" pitchFamily="2" charset="-122"/>
                    <a:ea typeface="宋体" panose="02010600030101010101" pitchFamily="2" charset="-122"/>
                  </a:rPr>
                  <a:t/>
                </a:r>
                <a:br>
                  <a:rPr lang="en-US" altLang="zh-CN" sz="2400" dirty="0">
                    <a:latin typeface="宋体" panose="02010600030101010101" pitchFamily="2" charset="-122"/>
                    <a:ea typeface="宋体" panose="02010600030101010101" pitchFamily="2" charset="-122"/>
                  </a:rPr>
                </a:br>
                <a14:m>
                  <m:oMathPara xmlns:m="http://schemas.openxmlformats.org/officeDocument/2006/math">
                    <m:oMathParaPr>
                      <m:jc m:val="centerGroup"/>
                    </m:oMathParaPr>
                    <m:oMath xmlns:m="http://schemas.openxmlformats.org/officeDocument/2006/math">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sub>
                          </m:sSub>
                        </m:e>
                        <m:lim>
                          <m:r>
                            <a:rPr lang="zh-CN" altLang="en-US" sz="2400">
                              <a:latin typeface="Cambria Math" panose="02040503050406030204" pitchFamily="18" charset="0"/>
                            </a:rPr>
                            <m:t>•</m:t>
                          </m:r>
                        </m:lim>
                      </m:limUpp>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𝑜</m:t>
                                  </m:r>
                                  <m:r>
                                    <a:rPr lang="zh-CN" altLang="en-US" sz="2400">
                                      <a:latin typeface="Cambria Math" panose="02040503050406030204" pitchFamily="18" charset="0"/>
                                    </a:rPr>
                                    <m:t>1</m:t>
                                  </m:r>
                                </m:sub>
                              </m:sSub>
                            </m:e>
                            <m:lim>
                              <m:r>
                                <a:rPr lang="zh-CN" altLang="en-US" sz="2400">
                                  <a:latin typeface="Cambria Math" panose="02040503050406030204" pitchFamily="18" charset="0"/>
                                </a:rPr>
                                <m:t>•</m:t>
                              </m:r>
                            </m:lim>
                          </m:limUpp>
                        </m:num>
                        <m:den>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i="1">
                                      <a:latin typeface="Cambria Math" panose="02040503050406030204" pitchFamily="18" charset="0"/>
                                    </a:rPr>
                                    <m:t>𝑖</m:t>
                                  </m:r>
                                  <m:r>
                                    <a:rPr lang="zh-CN" altLang="en-US" sz="2400">
                                      <a:latin typeface="Cambria Math" panose="02040503050406030204" pitchFamily="18" charset="0"/>
                                    </a:rPr>
                                    <m:t>1</m:t>
                                  </m:r>
                                </m:sub>
                              </m:sSub>
                            </m:e>
                            <m:lim>
                              <m:r>
                                <a:rPr lang="zh-CN" altLang="en-US" sz="2400">
                                  <a:latin typeface="Cambria Math" panose="02040503050406030204" pitchFamily="18" charset="0"/>
                                </a:rPr>
                                <m:t>•</m:t>
                              </m:r>
                            </m:lim>
                          </m:limUpp>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𝑜𝑒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𝑌</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den>
                      </m:f>
                    </m:oMath>
                  </m:oMathPara>
                </a14:m>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匹配时的电压增益为</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0</m:t>
                                  </m:r>
                                </m:sub>
                              </m:sSub>
                            </m:e>
                          </m:d>
                        </m:e>
                        <m:sub>
                          <m:r>
                            <m:rPr>
                              <m:sty m:val="p"/>
                            </m:rPr>
                            <a:rPr lang="zh-CN" altLang="en-US" sz="2400">
                              <a:latin typeface="Cambria Math" panose="02040503050406030204" pitchFamily="18" charset="0"/>
                            </a:rPr>
                            <m:t>max</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num>
                        <m:den>
                          <m:r>
                            <a:rPr lang="zh-CN" altLang="en-US" sz="2400">
                              <a:latin typeface="Cambria Math" panose="02040503050406030204" pitchFamily="18" charset="0"/>
                            </a:rPr>
                            <m:t>2</m:t>
                          </m:r>
                          <m:rad>
                            <m:radPr>
                              <m:degHide m:val="on"/>
                              <m:ctrlPr>
                                <a:rPr lang="zh-CN" altLang="en-US" sz="2400" i="1">
                                  <a:latin typeface="Cambria Math" panose="02040503050406030204" pitchFamily="18" charset="0"/>
                                </a:rPr>
                              </m:ctrlPr>
                            </m:radPr>
                            <m:deg/>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𝑜</m:t>
                                  </m:r>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m:t>
                                  </m:r>
                                  <m:r>
                                    <a:rPr lang="zh-CN" altLang="en-US" sz="2400">
                                      <a:latin typeface="Cambria Math" panose="02040503050406030204" pitchFamily="18" charset="0"/>
                                    </a:rPr>
                                    <m:t>2</m:t>
                                  </m:r>
                                </m:sub>
                              </m:sSub>
                            </m:e>
                          </m:rad>
                        </m:den>
                      </m:f>
                    </m:oMath>
                  </m:oMathPara>
                </a14:m>
                <a:endParaRPr lang="zh-CN" altLang="en-US" sz="2400" dirty="0">
                  <a:latin typeface="宋体" panose="02010600030101010101" pitchFamily="2" charset="-122"/>
                  <a:ea typeface="宋体" panose="02010600030101010101" pitchFamily="2" charset="-122"/>
                </a:endParaRPr>
              </a:p>
            </p:txBody>
          </p:sp>
        </mc:Choice>
        <mc:Fallback>
          <p:sp>
            <p:nvSpPr>
              <p:cNvPr id="3" name="文本框 2">
                <a:extLst>
                  <a:ext uri="{FF2B5EF4-FFF2-40B4-BE49-F238E27FC236}">
                    <a16:creationId xmlns="" xmlns:a16="http://schemas.microsoft.com/office/drawing/2014/main" xmlns:a14="http://schemas.microsoft.com/office/drawing/2010/main" id="{37C2EAE2-CA20-42D6-A8AC-42931B77C291}"/>
                  </a:ext>
                </a:extLst>
              </p:cNvPr>
              <p:cNvSpPr txBox="1">
                <a:spLocks noRot="1" noChangeAspect="1" noMove="1" noResize="1" noEditPoints="1" noAdjustHandles="1" noChangeArrowheads="1" noChangeShapeType="1" noTextEdit="1"/>
              </p:cNvSpPr>
              <p:nvPr/>
            </p:nvSpPr>
            <p:spPr>
              <a:xfrm>
                <a:off x="1362548" y="2299648"/>
                <a:ext cx="7800392" cy="2688813"/>
              </a:xfrm>
              <a:prstGeom prst="rect">
                <a:avLst/>
              </a:prstGeom>
              <a:blipFill rotWithShape="0">
                <a:blip r:embed="rId2"/>
                <a:stretch>
                  <a:fillRect l="-1251" t="-181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303259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1E9C2481-79DA-4780-9D7E-199A8FE67BEF}"/>
              </a:ext>
            </a:extLst>
          </p:cNvPr>
          <p:cNvSpPr txBox="1"/>
          <p:nvPr/>
        </p:nvSpPr>
        <p:spPr>
          <a:xfrm>
            <a:off x="-494522" y="480128"/>
            <a:ext cx="3844212"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3.3.2</a:t>
            </a:r>
            <a:r>
              <a:rPr lang="zh-CN" altLang="en-US" sz="2800" dirty="0">
                <a:solidFill>
                  <a:schemeClr val="accent1"/>
                </a:solidFill>
                <a:latin typeface="+mj-lt"/>
                <a:ea typeface="+mj-ea"/>
                <a:cs typeface="+mj-cs"/>
              </a:rPr>
              <a:t>功率增益</a:t>
            </a:r>
          </a:p>
        </p:txBody>
      </p:sp>
      <p:pic>
        <p:nvPicPr>
          <p:cNvPr id="3" name="图片 2" descr="13">
            <a:extLst>
              <a:ext uri="{FF2B5EF4-FFF2-40B4-BE49-F238E27FC236}">
                <a16:creationId xmlns="" xmlns:a16="http://schemas.microsoft.com/office/drawing/2014/main" id="{B56F1B1F-BD83-4D4A-B20D-03E52D332A6C}"/>
              </a:ext>
            </a:extLst>
          </p:cNvPr>
          <p:cNvPicPr/>
          <p:nvPr/>
        </p:nvPicPr>
        <p:blipFill>
          <a:blip r:embed="rId2" cstate="print"/>
          <a:stretch>
            <a:fillRect/>
          </a:stretch>
        </p:blipFill>
        <p:spPr>
          <a:xfrm>
            <a:off x="2385940" y="1225848"/>
            <a:ext cx="4817291" cy="2203152"/>
          </a:xfrm>
          <a:prstGeom prst="rect">
            <a:avLst/>
          </a:prstGeom>
        </p:spPr>
      </p:pic>
      <p:sp>
        <p:nvSpPr>
          <p:cNvPr id="4" name="文本框 3">
            <a:extLst>
              <a:ext uri="{FF2B5EF4-FFF2-40B4-BE49-F238E27FC236}">
                <a16:creationId xmlns="" xmlns:a16="http://schemas.microsoft.com/office/drawing/2014/main" id="{BB15D38C-6D6B-4A56-9697-0A91C3B5C8CC}"/>
              </a:ext>
            </a:extLst>
          </p:cNvPr>
          <p:cNvSpPr txBox="1"/>
          <p:nvPr/>
        </p:nvSpPr>
        <p:spPr>
          <a:xfrm>
            <a:off x="2603240" y="3420667"/>
            <a:ext cx="5393094"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3.3.3 </a:t>
            </a:r>
            <a:r>
              <a:rPr lang="zh-CN" altLang="en-US" sz="2400" dirty="0">
                <a:latin typeface="宋体" panose="02010600030101010101" pitchFamily="2" charset="-122"/>
                <a:ea typeface="宋体" panose="02010600030101010101" pitchFamily="2" charset="-122"/>
              </a:rPr>
              <a:t>单调谐谐振放大简化电路</a:t>
            </a:r>
          </a:p>
        </p:txBody>
      </p:sp>
      <mc:AlternateContent xmlns:mc="http://schemas.openxmlformats.org/markup-compatibility/2006" xmlns:a14="http://schemas.microsoft.com/office/drawing/2010/main">
        <mc:Choice Requires="a14">
          <p:sp>
            <p:nvSpPr>
              <p:cNvPr id="5" name="文本框 4">
                <a:extLst>
                  <a:ext uri="{FF2B5EF4-FFF2-40B4-BE49-F238E27FC236}">
                    <a16:creationId xmlns="" xmlns:a16="http://schemas.microsoft.com/office/drawing/2014/main" id="{3E9719ED-D3FE-4339-B4B0-AA75F3B319F0}"/>
                  </a:ext>
                </a:extLst>
              </p:cNvPr>
              <p:cNvSpPr txBox="1"/>
              <p:nvPr/>
            </p:nvSpPr>
            <p:spPr>
              <a:xfrm>
                <a:off x="1670179" y="4227921"/>
                <a:ext cx="8546841" cy="2422202"/>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功率增益为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m:t>
                        </m:r>
                        <m:r>
                          <a:rPr lang="zh-CN" altLang="en-US" sz="2400">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𝑖</m:t>
                            </m:r>
                          </m:sub>
                        </m:sSub>
                      </m:den>
                    </m:f>
                  </m:oMath>
                </a14:m>
                <a:endParaRPr lang="en-US" altLang="zh-CN" dirty="0"/>
              </a:p>
              <a:p>
                <a:r>
                  <a:rPr lang="zh-CN" altLang="en-US" sz="2400" dirty="0">
                    <a:latin typeface="宋体" panose="02010600030101010101" pitchFamily="2" charset="-122"/>
                    <a:ea typeface="宋体" panose="02010600030101010101" pitchFamily="2" charset="-122"/>
                  </a:rPr>
                  <a:t>谐振时的功率增益为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m:t>
                        </m:r>
                        <m:r>
                          <a:rPr lang="zh-CN" altLang="en-US" sz="2400">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𝑜</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𝑃</m:t>
                            </m:r>
                          </m:e>
                          <m:sub>
                            <m:r>
                              <a:rPr lang="zh-CN" altLang="en-US" sz="2400" i="1">
                                <a:latin typeface="Cambria Math" panose="02040503050406030204" pitchFamily="18" charset="0"/>
                              </a:rPr>
                              <m:t>𝑖</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𝑝</m:t>
                            </m:r>
                          </m:e>
                          <m:sub>
                            <m:r>
                              <a:rPr lang="zh-CN" altLang="en-US" sz="2400">
                                <a:latin typeface="Cambria Math" panose="02040503050406030204" pitchFamily="18" charset="0"/>
                              </a:rPr>
                              <m:t>1</m:t>
                            </m:r>
                          </m:sub>
                          <m:sup>
                            <m:r>
                              <a:rPr lang="zh-CN" altLang="en-US" sz="2400">
                                <a:latin typeface="Cambria Math" panose="02040503050406030204" pitchFamily="18" charset="0"/>
                              </a:rPr>
                              <m:t>2</m:t>
                            </m:r>
                          </m:sup>
                        </m:sSubSup>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𝑝</m:t>
                            </m:r>
                          </m:e>
                          <m:sub>
                            <m:r>
                              <a:rPr lang="zh-CN" altLang="en-US" sz="2400">
                                <a:latin typeface="Cambria Math" panose="02040503050406030204" pitchFamily="18" charset="0"/>
                              </a:rPr>
                              <m:t>2</m:t>
                            </m:r>
                          </m:sub>
                          <m:sup>
                            <m:r>
                              <a:rPr lang="zh-CN" altLang="en-US" sz="2400">
                                <a:latin typeface="Cambria Math" panose="02040503050406030204" pitchFamily="18" charset="0"/>
                              </a:rPr>
                              <m:t>2</m:t>
                            </m:r>
                          </m:sup>
                        </m:sSubSup>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m:t>
                            </m:r>
                            <m:r>
                              <a:rPr lang="zh-CN" altLang="en-US" sz="2400">
                                <a:latin typeface="Cambria Math" panose="02040503050406030204" pitchFamily="18" charset="0"/>
                              </a:rPr>
                              <m:t>2</m:t>
                            </m:r>
                          </m:sub>
                        </m:sSub>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e>
                          <m:sup>
                            <m:r>
                              <a:rPr lang="zh-CN" altLang="en-US" sz="2400">
                                <a:latin typeface="Cambria Math" panose="02040503050406030204" pitchFamily="18" charset="0"/>
                              </a:rPr>
                              <m:t>2</m:t>
                            </m:r>
                          </m:sup>
                        </m:sSup>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m:t>
                            </m:r>
                            <m:r>
                              <a:rPr lang="zh-CN" altLang="en-US" sz="2400">
                                <a:latin typeface="Cambria Math" panose="02040503050406030204" pitchFamily="18" charset="0"/>
                              </a:rPr>
                              <m:t>1</m:t>
                            </m:r>
                          </m:sub>
                        </m:sSub>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𝐺</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𝑝</m:t>
                                    </m:r>
                                  </m:sub>
                                </m:sSub>
                              </m:e>
                            </m:d>
                          </m:e>
                          <m:sup>
                            <m:r>
                              <a:rPr lang="zh-CN" altLang="en-US" sz="2400">
                                <a:latin typeface="Cambria Math" panose="02040503050406030204" pitchFamily="18" charset="0"/>
                              </a:rPr>
                              <m:t>2</m:t>
                            </m:r>
                          </m:sup>
                        </m:sSup>
                      </m:den>
                    </m:f>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0</m:t>
                                </m:r>
                              </m:sub>
                            </m:sSub>
                          </m:e>
                        </m:d>
                      </m:e>
                      <m:sup>
                        <m:r>
                          <a:rPr lang="zh-CN" altLang="en-US" sz="2400">
                            <a:latin typeface="Cambria Math" panose="02040503050406030204" pitchFamily="18" charset="0"/>
                          </a:rPr>
                          <m:t>2</m:t>
                        </m:r>
                      </m:sup>
                    </m:sSup>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m:t>
                            </m:r>
                            <m:r>
                              <a:rPr lang="zh-CN" altLang="en-US" sz="2400">
                                <a:latin typeface="Cambria Math" panose="02040503050406030204" pitchFamily="18" charset="0"/>
                              </a:rPr>
                              <m:t>2</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m:t>
                            </m:r>
                            <m:r>
                              <a:rPr lang="zh-CN" altLang="en-US" sz="2400">
                                <a:latin typeface="Cambria Math" panose="02040503050406030204" pitchFamily="18" charset="0"/>
                              </a:rPr>
                              <m:t>1</m:t>
                            </m:r>
                          </m:sub>
                        </m:sSub>
                      </m:den>
                    </m:f>
                  </m:oMath>
                </a14:m>
                <a:endParaRPr lang="en-US" altLang="zh-CN" sz="2400" dirty="0"/>
              </a:p>
              <a:p>
                <a:r>
                  <a:rPr lang="zh-CN" altLang="zh-CN" sz="2400" dirty="0">
                    <a:latin typeface="宋体" panose="02010600030101010101" pitchFamily="2" charset="-122"/>
                    <a:ea typeface="宋体" panose="02010600030101010101" pitchFamily="2" charset="-122"/>
                  </a:rPr>
                  <a:t>匹配时的最大功率增益为</a:t>
                </a:r>
                <a14:m>
                  <m:oMath xmlns:m="http://schemas.openxmlformats.org/officeDocument/2006/math">
                    <m:sSub>
                      <m:sSubPr>
                        <m:ctrlPr>
                          <a:rPr lang="zh-CN" altLang="en-US" sz="2400" i="1">
                            <a:latin typeface="Cambria Math" panose="02040503050406030204" pitchFamily="18" charset="0"/>
                          </a:rPr>
                        </m:ctrlPr>
                      </m:sSubPr>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𝑝</m:t>
                                </m:r>
                                <m:r>
                                  <a:rPr lang="zh-CN" altLang="en-US" sz="2400">
                                    <a:latin typeface="Cambria Math" panose="02040503050406030204" pitchFamily="18" charset="0"/>
                                  </a:rPr>
                                  <m:t>0</m:t>
                                </m:r>
                              </m:sub>
                            </m:sSub>
                          </m:e>
                        </m:d>
                      </m:e>
                      <m:sub>
                        <m:r>
                          <m:rPr>
                            <m:sty m:val="p"/>
                          </m:rPr>
                          <a:rPr lang="zh-CN" altLang="en-US" sz="2400">
                            <a:latin typeface="Cambria Math" panose="02040503050406030204" pitchFamily="18" charset="0"/>
                          </a:rPr>
                          <m:t>max</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e>
                          <m:sup>
                            <m:r>
                              <a:rPr lang="zh-CN" altLang="en-US" sz="2400">
                                <a:latin typeface="Cambria Math" panose="02040503050406030204" pitchFamily="18" charset="0"/>
                              </a:rPr>
                              <m:t>2</m:t>
                            </m:r>
                          </m:sup>
                        </m:sSup>
                      </m:num>
                      <m:den>
                        <m:r>
                          <a:rPr lang="zh-CN" altLang="en-US" sz="2400">
                            <a:latin typeface="Cambria Math" panose="02040503050406030204" pitchFamily="18" charset="0"/>
                          </a:rPr>
                          <m:t>4</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𝑜</m:t>
                            </m:r>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m:t>
                            </m:r>
                            <m:r>
                              <a:rPr lang="zh-CN" altLang="en-US" sz="2400">
                                <a:latin typeface="Cambria Math" panose="02040503050406030204" pitchFamily="18" charset="0"/>
                              </a:rPr>
                              <m:t>2</m:t>
                            </m:r>
                          </m:sub>
                        </m:sSub>
                      </m:den>
                    </m:f>
                  </m:oMath>
                </a14:m>
                <a:endParaRPr lang="en-US" altLang="zh-CN"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mc:Choice>
        <mc:Fallback xmlns="">
          <p:sp>
            <p:nvSpPr>
              <p:cNvPr id="5" name="文本框 4">
                <a:extLst>
                  <a:ext uri="{FF2B5EF4-FFF2-40B4-BE49-F238E27FC236}">
                    <a16:creationId xmlns:a16="http://schemas.microsoft.com/office/drawing/2014/main" id="{3E9719ED-D3FE-4339-B4B0-AA75F3B319F0}"/>
                  </a:ext>
                </a:extLst>
              </p:cNvPr>
              <p:cNvSpPr txBox="1">
                <a:spLocks noRot="1" noChangeAspect="1" noMove="1" noResize="1" noEditPoints="1" noAdjustHandles="1" noChangeArrowheads="1" noChangeShapeType="1" noTextEdit="1"/>
              </p:cNvSpPr>
              <p:nvPr/>
            </p:nvSpPr>
            <p:spPr>
              <a:xfrm>
                <a:off x="1670179" y="4227921"/>
                <a:ext cx="8546841" cy="2422202"/>
              </a:xfrm>
              <a:prstGeom prst="rect">
                <a:avLst/>
              </a:prstGeom>
              <a:blipFill>
                <a:blip r:embed="rId3"/>
                <a:stretch>
                  <a:fillRect l="-11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262598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123B7BFE-A975-4AAF-8DC7-98239B16CF20}"/>
              </a:ext>
            </a:extLst>
          </p:cNvPr>
          <p:cNvSpPr txBox="1"/>
          <p:nvPr/>
        </p:nvSpPr>
        <p:spPr>
          <a:xfrm>
            <a:off x="177281" y="386821"/>
            <a:ext cx="3844212"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3.3.3</a:t>
            </a:r>
            <a:r>
              <a:rPr lang="zh-CN" altLang="en-US" sz="2800" dirty="0">
                <a:solidFill>
                  <a:schemeClr val="accent1"/>
                </a:solidFill>
                <a:latin typeface="+mj-lt"/>
                <a:ea typeface="+mj-ea"/>
                <a:cs typeface="+mj-cs"/>
              </a:rPr>
              <a:t>通频帯与选择性</a:t>
            </a:r>
          </a:p>
        </p:txBody>
      </p:sp>
      <mc:AlternateContent xmlns:mc="http://schemas.openxmlformats.org/markup-compatibility/2006">
        <mc:Choice xmlns:a14="http://schemas.microsoft.com/office/drawing/2010/main" Requires="a14">
          <p:sp>
            <p:nvSpPr>
              <p:cNvPr id="3" name="文本框 2">
                <a:extLst>
                  <a:ext uri="{FF2B5EF4-FFF2-40B4-BE49-F238E27FC236}">
                    <a16:creationId xmlns="" xmlns:a16="http://schemas.microsoft.com/office/drawing/2014/main" id="{0FBD5956-E0EB-462F-BADC-C9B3A21C2BC9}"/>
                  </a:ext>
                </a:extLst>
              </p:cNvPr>
              <p:cNvSpPr txBox="1"/>
              <p:nvPr/>
            </p:nvSpPr>
            <p:spPr>
              <a:xfrm>
                <a:off x="905069" y="1324947"/>
                <a:ext cx="8742784" cy="5139997"/>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放大器的相对电压增益为</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sub>
                              </m:sSub>
                            </m:e>
                            <m:lim>
                              <m:r>
                                <a:rPr lang="zh-CN" altLang="en-US" sz="2400">
                                  <a:latin typeface="Cambria Math" panose="02040503050406030204" pitchFamily="18" charset="0"/>
                                </a:rPr>
                                <m:t>•</m:t>
                              </m:r>
                            </m:lim>
                          </m:limUpp>
                        </m:num>
                        <m:den>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0</m:t>
                                  </m:r>
                                </m:sub>
                              </m:sSub>
                            </m:e>
                            <m:lim>
                              <m:r>
                                <a:rPr lang="zh-CN" altLang="en-US" sz="2400">
                                  <a:latin typeface="Cambria Math" panose="02040503050406030204" pitchFamily="18" charset="0"/>
                                </a:rPr>
                                <m:t>•</m:t>
                              </m:r>
                            </m:lim>
                          </m:limUpp>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𝐺</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𝑝</m:t>
                              </m:r>
                            </m:sub>
                          </m:sSub>
                        </m:num>
                        <m:den>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𝑌</m:t>
                              </m:r>
                            </m:e>
                            <m:sup>
                              <m:r>
                                <a:rPr lang="zh-CN" altLang="en-US" sz="2400">
                                  <a:latin typeface="Cambria Math" panose="02040503050406030204" pitchFamily="18" charset="0"/>
                                </a:rPr>
                                <m:t>′</m:t>
                              </m:r>
                            </m:sup>
                          </m:sSup>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𝐺</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𝑝</m:t>
                          </m:r>
                        </m:sub>
                      </m:sSub>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𝑍</m:t>
                          </m:r>
                        </m:e>
                        <m:sup>
                          <m:r>
                            <a:rPr lang="zh-CN" altLang="en-US" sz="2400">
                              <a:latin typeface="Cambria Math" panose="02040503050406030204" pitchFamily="18" charset="0"/>
                            </a:rPr>
                            <m:t>′</m:t>
                          </m:r>
                        </m:sup>
                      </m:sSup>
                    </m:oMath>
                  </m:oMathPara>
                </a14:m>
                <a:endParaRPr lang="en-US" altLang="zh-CN" sz="2400" dirty="0"/>
              </a:p>
              <a:p>
                <a:r>
                  <a:rPr lang="zh-CN" altLang="en-US" sz="2400" dirty="0">
                    <a:latin typeface="宋体" panose="02010600030101010101" pitchFamily="2" charset="-122"/>
                    <a:ea typeface="宋体" panose="02010600030101010101" pitchFamily="2" charset="-122"/>
                  </a:rPr>
                  <a:t>由此得到</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sub>
                              </m:sSub>
                            </m:e>
                            <m:lim/>
                          </m:limUpp>
                        </m:num>
                        <m:den>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0</m:t>
                                  </m:r>
                                </m:sub>
                              </m:sSub>
                            </m:e>
                            <m:lim/>
                          </m:limUpp>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f>
                                        <m:fPr>
                                          <m:ctrlPr>
                                            <a:rPr lang="zh-CN" altLang="en-US" sz="2400" i="1">
                                              <a:latin typeface="Cambria Math" panose="02040503050406030204" pitchFamily="18" charset="0"/>
                                            </a:rPr>
                                          </m:ctrlPr>
                                        </m:fPr>
                                        <m:num>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𝛥</m:t>
                                          </m:r>
                                          <m:r>
                                            <a:rPr lang="zh-CN" altLang="en-US" sz="2400" i="1">
                                              <a:latin typeface="Cambria Math" panose="02040503050406030204" pitchFamily="18" charset="0"/>
                                            </a:rPr>
                                            <m:t>𝑓</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den>
                                      </m:f>
                                    </m:e>
                                  </m:d>
                                </m:e>
                                <m:sup>
                                  <m:r>
                                    <a:rPr lang="zh-CN" altLang="en-US" sz="2400">
                                      <a:latin typeface="Cambria Math" panose="02040503050406030204" pitchFamily="18" charset="0"/>
                                    </a:rPr>
                                    <m:t>2</m:t>
                                  </m:r>
                                </m:sup>
                              </m:sSup>
                            </m:e>
                          </m:rad>
                        </m:den>
                      </m:f>
                    </m:oMath>
                  </m:oMathPara>
                </a14:m>
                <a:endParaRPr lang="en-US" altLang="zh-CN" sz="2400" dirty="0">
                  <a:latin typeface="宋体" panose="02010600030101010101" pitchFamily="2" charset="-122"/>
                  <a:ea typeface="宋体" panose="02010600030101010101" pitchFamily="2" charset="-122"/>
                </a:endParaRPr>
              </a:p>
              <a:p>
                <a:pPr/>
                <a:r>
                  <a:rPr lang="zh-CN" altLang="zh-CN" sz="2400" dirty="0">
                    <a:latin typeface="宋体" panose="02010600030101010101" pitchFamily="2" charset="-122"/>
                    <a:ea typeface="宋体" panose="02010600030101010101" pitchFamily="2" charset="-122"/>
                  </a:rPr>
                  <a:t>得到通频带为</a:t>
                </a:r>
                <a:r>
                  <a:rPr lang="en-US" altLang="zh-CN" sz="2400" dirty="0">
                    <a:latin typeface="宋体" panose="02010600030101010101" pitchFamily="2" charset="-122"/>
                    <a:ea typeface="宋体" panose="02010600030101010101" pitchFamily="2" charset="-122"/>
                  </a:rPr>
                  <a:t/>
                </a:r>
                <a:br>
                  <a:rPr lang="en-US" altLang="zh-CN" sz="2400" dirty="0">
                    <a:latin typeface="宋体" panose="02010600030101010101" pitchFamily="2" charset="-122"/>
                    <a:ea typeface="宋体" panose="02010600030101010101" pitchFamily="2" charset="-122"/>
                  </a:rPr>
                </a:br>
                <a14:m>
                  <m:oMathPara xmlns:m="http://schemas.openxmlformats.org/officeDocument/2006/math">
                    <m:oMathParaPr>
                      <m:jc m:val="centerGroup"/>
                    </m:oMathParaPr>
                    <m:oMath xmlns:m="http://schemas.openxmlformats.org/officeDocument/2006/math">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0.7</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den>
                      </m:f>
                    </m:oMath>
                  </m:oMathPara>
                </a14:m>
                <a:endParaRPr lang="zh-CN" altLang="en-US" sz="2400" dirty="0"/>
              </a:p>
              <a:p>
                <a:r>
                  <a:rPr lang="zh-CN" altLang="en-US" sz="2400" dirty="0">
                    <a:latin typeface="宋体" panose="02010600030101010101" pitchFamily="2" charset="-122"/>
                    <a:ea typeface="宋体" panose="02010600030101010101" pitchFamily="2" charset="-122"/>
                  </a:rPr>
                  <a:t>可见</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越高，则通频带越窄。</a:t>
                </a:r>
              </a:p>
            </p:txBody>
          </p:sp>
        </mc:Choice>
        <mc:Fallback>
          <p:sp>
            <p:nvSpPr>
              <p:cNvPr id="3" name="文本框 2">
                <a:extLst>
                  <a:ext uri="{FF2B5EF4-FFF2-40B4-BE49-F238E27FC236}">
                    <a16:creationId xmlns="" xmlns:a16="http://schemas.microsoft.com/office/drawing/2014/main" xmlns:a14="http://schemas.microsoft.com/office/drawing/2010/main" id="{0FBD5956-E0EB-462F-BADC-C9B3A21C2BC9}"/>
                  </a:ext>
                </a:extLst>
              </p:cNvPr>
              <p:cNvSpPr txBox="1">
                <a:spLocks noRot="1" noChangeAspect="1" noMove="1" noResize="1" noEditPoints="1" noAdjustHandles="1" noChangeArrowheads="1" noChangeShapeType="1" noTextEdit="1"/>
              </p:cNvSpPr>
              <p:nvPr/>
            </p:nvSpPr>
            <p:spPr>
              <a:xfrm>
                <a:off x="905069" y="1324947"/>
                <a:ext cx="8742784" cy="5139997"/>
              </a:xfrm>
              <a:prstGeom prst="rect">
                <a:avLst/>
              </a:prstGeom>
              <a:blipFill rotWithShape="0">
                <a:blip r:embed="rId2"/>
                <a:stretch>
                  <a:fillRect l="-1045" t="-948" b="-130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318461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矩形 3">
                <a:extLst>
                  <a:ext uri="{FF2B5EF4-FFF2-40B4-BE49-F238E27FC236}">
                    <a16:creationId xmlns="" xmlns:a16="http://schemas.microsoft.com/office/drawing/2014/main" id="{E4F0F10E-C431-4CFF-8704-7ECA1CC6742C}"/>
                  </a:ext>
                </a:extLst>
              </p:cNvPr>
              <p:cNvSpPr/>
              <p:nvPr/>
            </p:nvSpPr>
            <p:spPr>
              <a:xfrm>
                <a:off x="805722" y="1184915"/>
                <a:ext cx="9307268" cy="4392934"/>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放大器的选择性是用矩形系数这个指标来表示的</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由式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i="1">
                            <a:latin typeface="Cambria Math" panose="02040503050406030204" pitchFamily="18" charset="0"/>
                          </a:rPr>
                          <m:t>𝑣</m:t>
                        </m:r>
                        <m:r>
                          <a:rPr lang="zh-CN" altLang="en-US" sz="2400">
                            <a:latin typeface="Cambria Math" panose="02040503050406030204" pitchFamily="18" charset="0"/>
                          </a:rPr>
                          <m:t>0.1</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0.1</m:t>
                            </m:r>
                          </m:sub>
                        </m:sSub>
                      </m:num>
                      <m:den>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0.7</m:t>
                            </m:r>
                          </m:sub>
                        </m:sSub>
                      </m:den>
                    </m:f>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，将</a:t>
                </a:r>
                <a14:m>
                  <m:oMath xmlns:m="http://schemas.openxmlformats.org/officeDocument/2006/math">
                    <m:f>
                      <m:fPr>
                        <m:ctrlPr>
                          <a:rPr lang="zh-CN" altLang="en-US" sz="2400" i="1">
                            <a:latin typeface="Cambria Math" panose="02040503050406030204" pitchFamily="18" charset="0"/>
                          </a:rPr>
                        </m:ctrlPr>
                      </m:fPr>
                      <m:num>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sub>
                            </m:sSub>
                          </m:e>
                          <m:lim/>
                        </m:limUpp>
                      </m:num>
                      <m:den>
                        <m:limUpp>
                          <m:limUppPr>
                            <m:ctrlPr>
                              <a:rPr lang="zh-CN" altLang="en-US" sz="2400" i="1">
                                <a:latin typeface="Cambria Math" panose="02040503050406030204" pitchFamily="18" charset="0"/>
                              </a:rPr>
                            </m:ctrlPr>
                          </m:limUpp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0</m:t>
                                </m:r>
                              </m:sub>
                            </m:sSub>
                          </m:e>
                          <m:lim/>
                        </m:limUpp>
                      </m:den>
                    </m:f>
                    <m:r>
                      <a:rPr lang="zh-CN" altLang="en-US" sz="2400">
                        <a:latin typeface="Cambria Math" panose="02040503050406030204" pitchFamily="18" charset="0"/>
                      </a:rPr>
                      <m:t>=0.1</m:t>
                    </m:r>
                  </m:oMath>
                </a14:m>
                <a:r>
                  <a:rPr lang="zh-CN" altLang="en-US" sz="2400" dirty="0">
                    <a:latin typeface="宋体" panose="02010600030101010101" pitchFamily="2" charset="-122"/>
                    <a:ea typeface="宋体" panose="02010600030101010101" pitchFamily="2" charset="-122"/>
                  </a:rPr>
                  <a:t>代入式</a:t>
                </a:r>
                <a:r>
                  <a:rPr lang="en-US" altLang="zh-CN" sz="2400" dirty="0">
                    <a:latin typeface="宋体" panose="02010600030101010101" pitchFamily="2" charset="-122"/>
                    <a:ea typeface="宋体" panose="02010600030101010101" pitchFamily="2" charset="-122"/>
                  </a:rPr>
                  <a:t>(3. 3. 18) </a:t>
                </a:r>
                <a:r>
                  <a:rPr lang="zh-CN" altLang="en-US" sz="2400" dirty="0">
                    <a:latin typeface="宋体" panose="02010600030101010101" pitchFamily="2" charset="-122"/>
                    <a:ea typeface="宋体" panose="02010600030101010101" pitchFamily="2" charset="-122"/>
                  </a:rPr>
                  <a:t>，解之</a:t>
                </a:r>
                <a:r>
                  <a:rPr lang="zh-CN" altLang="en-US" sz="2400" dirty="0" smtClean="0">
                    <a:latin typeface="宋体" panose="02010600030101010101" pitchFamily="2" charset="-122"/>
                    <a:ea typeface="宋体" panose="02010600030101010101" pitchFamily="2" charset="-122"/>
                  </a:rPr>
                  <a:t>得</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0.1</m:t>
                          </m:r>
                        </m:sub>
                      </m:sSub>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2</m:t>
                              </m:r>
                            </m:sup>
                          </m:sSup>
                          <m:r>
                            <a:rPr lang="zh-CN" altLang="en-US" sz="2400">
                              <a:latin typeface="Cambria Math" panose="02040503050406030204" pitchFamily="18" charset="0"/>
                            </a:rPr>
                            <m:t>−1</m:t>
                          </m:r>
                        </m:e>
                      </m:rad>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den>
                      </m:f>
                    </m:oMath>
                  </m:oMathPara>
                </a14:m>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由式（</a:t>
                </a:r>
                <a:r>
                  <a:rPr lang="en-US" altLang="zh-CN" sz="2400" dirty="0">
                    <a:latin typeface="宋体" panose="02010600030101010101" pitchFamily="2" charset="-122"/>
                    <a:ea typeface="宋体" panose="02010600030101010101" pitchFamily="2" charset="-122"/>
                  </a:rPr>
                  <a:t>3.3.19</a:t>
                </a:r>
                <a:r>
                  <a:rPr lang="zh-CN" altLang="en-US" sz="2400" dirty="0">
                    <a:latin typeface="宋体" panose="02010600030101010101" pitchFamily="2" charset="-122"/>
                    <a:ea typeface="宋体" panose="02010600030101010101" pitchFamily="2" charset="-122"/>
                  </a:rPr>
                  <a:t>）可</a:t>
                </a:r>
                <a:r>
                  <a:rPr lang="zh-CN" altLang="en-US" sz="2400" dirty="0" smtClean="0">
                    <a:latin typeface="宋体" panose="02010600030101010101" pitchFamily="2" charset="-122"/>
                    <a:ea typeface="宋体" panose="02010600030101010101" pitchFamily="2" charset="-122"/>
                  </a:rPr>
                  <a:t>得</a:t>
                </a:r>
                <a:endParaRPr lang="en-US" altLang="zh-CN" sz="2400" dirty="0" smtClean="0">
                  <a:latin typeface="宋体" panose="02010600030101010101" pitchFamily="2" charset="-122"/>
                  <a:ea typeface="宋体" panose="02010600030101010101" pitchFamily="2" charset="-122"/>
                </a:endParaRPr>
              </a:p>
              <a:p>
                <a14:m>
                  <m:oMathPara xmlns:m="http://schemas.openxmlformats.org/officeDocument/2006/math">
                    <m:oMathParaPr>
                      <m:jc m:val="centerGroup"/>
                    </m:oMathParaPr>
                    <m:oMath xmlns:m="http://schemas.openxmlformats.org/officeDocument/2006/math">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0.1</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den>
                      </m:f>
                    </m:oMath>
                  </m:oMathPara>
                </a14:m>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矩形系数</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a:rPr lang="zh-CN" altLang="en-US" sz="2400" i="1">
                              <a:latin typeface="Cambria Math" panose="02040503050406030204" pitchFamily="18" charset="0"/>
                            </a:rPr>
                            <m:t>𝑣</m:t>
                          </m:r>
                          <m:r>
                            <a:rPr lang="zh-CN" altLang="en-US" sz="2400">
                              <a:latin typeface="Cambria Math" panose="02040503050406030204" pitchFamily="18" charset="0"/>
                            </a:rPr>
                            <m:t>0.1</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0.1</m:t>
                              </m:r>
                            </m:sub>
                          </m:sSub>
                        </m:num>
                        <m:den>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0.7</m:t>
                              </m:r>
                            </m:sub>
                          </m:sSub>
                        </m:den>
                      </m:f>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m:t>
                              </m:r>
                            </m:e>
                            <m:sup>
                              <m:r>
                                <a:rPr lang="zh-CN" altLang="en-US" sz="2400">
                                  <a:latin typeface="Cambria Math" panose="02040503050406030204" pitchFamily="18" charset="0"/>
                                </a:rPr>
                                <m:t>2</m:t>
                              </m:r>
                            </m:sup>
                          </m:sSup>
                          <m:r>
                            <a:rPr lang="zh-CN" altLang="en-US" sz="2400">
                              <a:latin typeface="Cambria Math" panose="02040503050406030204" pitchFamily="18" charset="0"/>
                            </a:rPr>
                            <m:t>−1</m:t>
                          </m:r>
                        </m:e>
                      </m:rad>
                      <m:r>
                        <a:rPr lang="zh-CN" altLang="en-US" sz="2400">
                          <a:latin typeface="Cambria Math" panose="02040503050406030204" pitchFamily="18" charset="0"/>
                        </a:rPr>
                        <m:t>≈9.95</m:t>
                      </m:r>
                    </m:oMath>
                  </m:oMathPara>
                </a14:m>
                <a:endParaRPr lang="zh-CN" altLang="en-US" sz="2400" dirty="0">
                  <a:latin typeface="宋体" panose="02010600030101010101" pitchFamily="2" charset="-122"/>
                  <a:ea typeface="宋体" panose="02010600030101010101" pitchFamily="2" charset="-122"/>
                </a:endParaRPr>
              </a:p>
            </p:txBody>
          </p:sp>
        </mc:Choice>
        <mc:Fallback>
          <p:sp>
            <p:nvSpPr>
              <p:cNvPr id="4" name="矩形 3">
                <a:extLst>
                  <a:ext uri="{FF2B5EF4-FFF2-40B4-BE49-F238E27FC236}">
                    <a16:creationId xmlns="" xmlns:a16="http://schemas.microsoft.com/office/drawing/2014/main" xmlns:a14="http://schemas.microsoft.com/office/drawing/2010/main" id="{E4F0F10E-C431-4CFF-8704-7ECA1CC6742C}"/>
                  </a:ext>
                </a:extLst>
              </p:cNvPr>
              <p:cNvSpPr>
                <a:spLocks noRot="1" noChangeAspect="1" noMove="1" noResize="1" noEditPoints="1" noAdjustHandles="1" noChangeArrowheads="1" noChangeShapeType="1" noTextEdit="1"/>
              </p:cNvSpPr>
              <p:nvPr/>
            </p:nvSpPr>
            <p:spPr>
              <a:xfrm>
                <a:off x="805722" y="1184915"/>
                <a:ext cx="9307268" cy="4392934"/>
              </a:xfrm>
              <a:prstGeom prst="rect">
                <a:avLst/>
              </a:prstGeom>
              <a:blipFill rotWithShape="0">
                <a:blip r:embed="rId2"/>
                <a:stretch>
                  <a:fillRect l="-982" t="-111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746586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EA96ACC5-C2F2-4193-80CD-F1C3708F2A54}"/>
              </a:ext>
            </a:extLst>
          </p:cNvPr>
          <p:cNvSpPr txBox="1"/>
          <p:nvPr/>
        </p:nvSpPr>
        <p:spPr>
          <a:xfrm>
            <a:off x="214605" y="386821"/>
            <a:ext cx="5514392"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3. 4  </a:t>
            </a:r>
            <a:r>
              <a:rPr lang="zh-CN" altLang="en-US" sz="2800" dirty="0">
                <a:solidFill>
                  <a:schemeClr val="accent1"/>
                </a:solidFill>
                <a:latin typeface="+mj-lt"/>
                <a:ea typeface="+mj-ea"/>
                <a:cs typeface="+mj-cs"/>
              </a:rPr>
              <a:t>多级单调谐回路谐振放大器</a:t>
            </a:r>
          </a:p>
        </p:txBody>
      </p:sp>
      <mc:AlternateContent xmlns:mc="http://schemas.openxmlformats.org/markup-compatibility/2006">
        <mc:Choice xmlns:a14="http://schemas.microsoft.com/office/drawing/2010/main" Requires="a14">
          <p:sp>
            <p:nvSpPr>
              <p:cNvPr id="3" name="文本框 2">
                <a:extLst>
                  <a:ext uri="{FF2B5EF4-FFF2-40B4-BE49-F238E27FC236}">
                    <a16:creationId xmlns="" xmlns:a16="http://schemas.microsoft.com/office/drawing/2014/main" id="{344BC469-600B-4624-B4A1-BEE613072082}"/>
                  </a:ext>
                </a:extLst>
              </p:cNvPr>
              <p:cNvSpPr txBox="1"/>
              <p:nvPr/>
            </p:nvSpPr>
            <p:spPr>
              <a:xfrm>
                <a:off x="671805" y="1222310"/>
                <a:ext cx="8908924" cy="4824334"/>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若</a:t>
                </a:r>
                <a:r>
                  <a:rPr lang="zh-CN" altLang="en-US" sz="2400" dirty="0">
                    <a:latin typeface="宋体" panose="02010600030101010101" pitchFamily="2" charset="-122"/>
                    <a:ea typeface="宋体" panose="02010600030101010101" pitchFamily="2" charset="-122"/>
                  </a:rPr>
                  <a:t>单级放大器的增益不能满足要求，就要采用多级放大器。</a:t>
                </a:r>
              </a:p>
              <a:p>
                <a:r>
                  <a:rPr lang="zh-CN" altLang="en-US" sz="2400" dirty="0">
                    <a:latin typeface="宋体" panose="02010600030101010101" pitchFamily="2" charset="-122"/>
                    <a:ea typeface="宋体" panose="02010600030101010101" pitchFamily="2" charset="-122"/>
                  </a:rPr>
                  <a:t>假如放大器有</a:t>
                </a:r>
                <a:r>
                  <a:rPr lang="en-US" altLang="zh-CN" sz="2400" dirty="0">
                    <a:latin typeface="宋体" panose="02010600030101010101" pitchFamily="2" charset="-122"/>
                    <a:ea typeface="宋体" panose="02010600030101010101" pitchFamily="2" charset="-122"/>
                  </a:rPr>
                  <a:t>m</a:t>
                </a:r>
                <a:r>
                  <a:rPr lang="zh-CN" altLang="en-US" sz="2400" dirty="0">
                    <a:latin typeface="宋体" panose="02010600030101010101" pitchFamily="2" charset="-122"/>
                    <a:ea typeface="宋体" panose="02010600030101010101" pitchFamily="2" charset="-122"/>
                  </a:rPr>
                  <a:t>级，各级的电压增益分别为显然，总增益</a:t>
                </a:r>
                <a:r>
                  <a:rPr lang="en-US" altLang="zh-CN" sz="2400" dirty="0">
                    <a:latin typeface="宋体" panose="02010600030101010101" pitchFamily="2" charset="-122"/>
                    <a:ea typeface="宋体" panose="02010600030101010101" pitchFamily="2" charset="-122"/>
                  </a:rPr>
                  <a:t>Am</a:t>
                </a:r>
                <a:r>
                  <a:rPr lang="zh-CN" altLang="en-US" sz="2400" dirty="0">
                    <a:latin typeface="宋体" panose="02010600030101010101" pitchFamily="2" charset="-122"/>
                    <a:ea typeface="宋体" panose="02010600030101010101" pitchFamily="2" charset="-122"/>
                  </a:rPr>
                  <a:t>是各级增益的乘积，即</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𝑚</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2</m:t>
                          </m:r>
                        </m:sub>
                      </m:sSub>
                      <m:r>
                        <a:rPr lang="zh-CN" altLang="en-US" sz="2400">
                          <a:latin typeface="Cambria Math" panose="02040503050406030204" pitchFamily="18" charset="0"/>
                        </a:rPr>
                        <m:t>•</m:t>
                      </m:r>
                      <m:r>
                        <m:rPr>
                          <m:nor/>
                        </m:rPr>
                        <a:rPr lang="zh-CN" altLang="en-US" sz="2400" i="1">
                          <a:latin typeface="Cambria Math" panose="02040503050406030204" pitchFamily="18" charset="0"/>
                        </a:rPr>
                        <m:t> </m:t>
                      </m:r>
                      <m:r>
                        <a:rPr lang="zh-CN" altLang="en-US" sz="2400">
                          <a:latin typeface="Cambria Math" panose="02040503050406030204" pitchFamily="18" charset="0"/>
                        </a:rPr>
                        <m:t>⋅⋅⋅</m:t>
                      </m:r>
                      <m:r>
                        <m:rPr>
                          <m:nor/>
                        </m:rPr>
                        <a:rPr lang="zh-CN" altLang="en-US" sz="2400" i="1">
                          <a:latin typeface="Cambria Math" panose="02040503050406030204" pitchFamily="18" charset="0"/>
                        </a:rPr>
                        <m:t> </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𝑣𝑚</m:t>
                          </m:r>
                        </m:sub>
                      </m:sSub>
                    </m:oMath>
                  </m:oMathPara>
                </a14:m>
                <a:endParaRPr lang="zh-CN" altLang="en-US" sz="2400" dirty="0"/>
              </a:p>
              <a:p>
                <a:r>
                  <a:rPr lang="zh-CN" altLang="zh-CN" sz="2400" dirty="0">
                    <a:latin typeface="宋体" panose="02010600030101010101" pitchFamily="2" charset="-122"/>
                    <a:ea typeface="宋体" panose="02010600030101010101" pitchFamily="2" charset="-122"/>
                  </a:rPr>
                  <a:t>如果多级放大器是由完全相同的单级放大器组成的，即</a:t>
                </a: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𝑚</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1</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2</m:t>
                          </m:r>
                        </m:sub>
                      </m:sSub>
                      <m:r>
                        <a:rPr lang="zh-CN" altLang="en-US" sz="2400">
                          <a:latin typeface="Cambria Math" panose="02040503050406030204" pitchFamily="18" charset="0"/>
                        </a:rPr>
                        <m:t>=</m:t>
                      </m:r>
                      <m:r>
                        <m:rPr>
                          <m:nor/>
                        </m:rPr>
                        <a:rPr lang="zh-CN" altLang="en-US" sz="2400" i="1">
                          <a:latin typeface="Cambria Math" panose="02040503050406030204" pitchFamily="18" charset="0"/>
                        </a:rPr>
                        <m:t> </m:t>
                      </m:r>
                      <m:r>
                        <a:rPr lang="zh-CN" altLang="en-US" sz="2400">
                          <a:latin typeface="Cambria Math" panose="02040503050406030204" pitchFamily="18" charset="0"/>
                        </a:rPr>
                        <m:t>⋅⋅⋅</m:t>
                      </m:r>
                      <m:r>
                        <m:rPr>
                          <m:nor/>
                        </m:rPr>
                        <a:rPr lang="zh-CN" altLang="en-US" sz="2400" i="1">
                          <a:latin typeface="Cambria Math" panose="02040503050406030204" pitchFamily="18" charset="0"/>
                        </a:rPr>
                        <m:t> =</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𝑣𝑚</m:t>
                          </m:r>
                        </m:sub>
                      </m:sSub>
                    </m:oMath>
                  </m:oMathPara>
                </a14:m>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那么，整个放大器的总增益是</a:t>
                </a: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𝑚</m:t>
                          </m:r>
                        </m:sub>
                      </m:sSub>
                      <m:r>
                        <m:rPr>
                          <m:nor/>
                        </m:rPr>
                        <a:rPr lang="zh-CN" altLang="en-US" sz="2400" i="1">
                          <a:latin typeface="Cambria Math" panose="02040503050406030204" pitchFamily="18" charset="0"/>
                        </a:rPr>
                        <m:t>=</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r>
                            <a:rPr lang="zh-CN" altLang="en-US" sz="2400">
                              <a:latin typeface="Cambria Math" panose="02040503050406030204" pitchFamily="18" charset="0"/>
                            </a:rPr>
                            <m:t>1</m:t>
                          </m:r>
                        </m:sub>
                        <m:sup>
                          <m:r>
                            <m:rPr>
                              <m:nor/>
                            </m:rPr>
                            <a:rPr lang="zh-CN" altLang="en-US" sz="2400" i="1">
                              <a:latin typeface="Cambria Math" panose="02040503050406030204" pitchFamily="18" charset="0"/>
                            </a:rPr>
                            <m:t>m</m:t>
                          </m:r>
                        </m:sup>
                      </m:sSubSup>
                    </m:oMath>
                  </m:oMathPara>
                </a14:m>
                <a:endParaRPr lang="en-US"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m</a:t>
                </a:r>
                <a:r>
                  <a:rPr lang="zh-CN" altLang="zh-CN" sz="2400" dirty="0">
                    <a:latin typeface="宋体" panose="02010600030101010101" pitchFamily="2" charset="-122"/>
                    <a:ea typeface="宋体" panose="02010600030101010101" pitchFamily="2" charset="-122"/>
                  </a:rPr>
                  <a:t>级相同的放大器级联时，它的谐振曲线可以用下式表示：</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𝑚</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𝑚</m:t>
                              </m:r>
                              <m:r>
                                <a:rPr lang="zh-CN" altLang="en-US" sz="2400">
                                  <a:latin typeface="Cambria Math" panose="02040503050406030204" pitchFamily="18" charset="0"/>
                                </a:rPr>
                                <m:t>0</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sSup>
                            <m:sSupPr>
                              <m:ctrlPr>
                                <a:rPr lang="zh-CN" altLang="en-US" sz="2400" i="1">
                                  <a:latin typeface="Cambria Math" panose="02040503050406030204" pitchFamily="18" charset="0"/>
                                </a:rPr>
                              </m:ctrlPr>
                            </m:sSupPr>
                            <m:e>
                              <m:d>
                                <m:dPr>
                                  <m:begChr m:val="["/>
                                  <m:endChr m:val="]"/>
                                  <m:ctrlPr>
                                    <a:rPr lang="zh-CN" altLang="en-US" sz="2400" i="1">
                                      <a:latin typeface="Cambria Math" panose="02040503050406030204" pitchFamily="18" charset="0"/>
                                    </a:rPr>
                                  </m:ctrlPr>
                                </m:dPr>
                                <m:e>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f>
                                            <m:fPr>
                                              <m:ctrlPr>
                                                <a:rPr lang="zh-CN" altLang="en-US" sz="2400" i="1">
                                                  <a:latin typeface="Cambria Math" panose="02040503050406030204" pitchFamily="18" charset="0"/>
                                                </a:rPr>
                                              </m:ctrlPr>
                                            </m:fPr>
                                            <m:num>
                                              <m:r>
                                                <a:rPr lang="zh-CN" altLang="en-US" sz="2400">
                                                  <a:latin typeface="Cambria Math" panose="02040503050406030204" pitchFamily="18" charset="0"/>
                                                </a:rPr>
                                                <m:t>2</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r>
                                                <a:rPr lang="zh-CN" altLang="en-US" sz="2400" i="1">
                                                  <a:latin typeface="Cambria Math" panose="02040503050406030204" pitchFamily="18" charset="0"/>
                                                </a:rPr>
                                                <m:t>𝛥</m:t>
                                              </m:r>
                                              <m:r>
                                                <a:rPr lang="zh-CN" altLang="en-US" sz="2400" i="1">
                                                  <a:latin typeface="Cambria Math" panose="02040503050406030204" pitchFamily="18" charset="0"/>
                                                </a:rPr>
                                                <m:t>𝑓</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den>
                                          </m:f>
                                        </m:e>
                                      </m:d>
                                    </m:e>
                                    <m:sup>
                                      <m:r>
                                        <a:rPr lang="zh-CN" altLang="en-US" sz="2400">
                                          <a:latin typeface="Cambria Math" panose="02040503050406030204" pitchFamily="18" charset="0"/>
                                        </a:rPr>
                                        <m:t>2</m:t>
                                      </m:r>
                                    </m:sup>
                                  </m:sSup>
                                </m:e>
                              </m:d>
                            </m:e>
                            <m:sup>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𝑚</m:t>
                                  </m:r>
                                </m:num>
                                <m:den>
                                  <m:r>
                                    <a:rPr lang="zh-CN" altLang="en-US" sz="2400">
                                      <a:latin typeface="Cambria Math" panose="02040503050406030204" pitchFamily="18" charset="0"/>
                                    </a:rPr>
                                    <m:t>2</m:t>
                                  </m:r>
                                </m:den>
                              </m:f>
                            </m:sup>
                          </m:sSup>
                        </m:den>
                      </m:f>
                    </m:oMath>
                  </m:oMathPara>
                </a14:m>
                <a:endParaRPr lang="zh-CN" altLang="en-US" sz="2800" dirty="0">
                  <a:latin typeface="宋体" panose="02010600030101010101" pitchFamily="2" charset="-122"/>
                  <a:ea typeface="宋体" panose="02010600030101010101" pitchFamily="2" charset="-122"/>
                </a:endParaRPr>
              </a:p>
            </p:txBody>
          </p:sp>
        </mc:Choice>
        <mc:Fallback>
          <p:sp>
            <p:nvSpPr>
              <p:cNvPr id="3" name="文本框 2">
                <a:extLst>
                  <a:ext uri="{FF2B5EF4-FFF2-40B4-BE49-F238E27FC236}">
                    <a16:creationId xmlns="" xmlns:a16="http://schemas.microsoft.com/office/drawing/2014/main" xmlns:a14="http://schemas.microsoft.com/office/drawing/2010/main" id="{344BC469-600B-4624-B4A1-BEE613072082}"/>
                  </a:ext>
                </a:extLst>
              </p:cNvPr>
              <p:cNvSpPr txBox="1">
                <a:spLocks noRot="1" noChangeAspect="1" noMove="1" noResize="1" noEditPoints="1" noAdjustHandles="1" noChangeArrowheads="1" noChangeShapeType="1" noTextEdit="1"/>
              </p:cNvSpPr>
              <p:nvPr/>
            </p:nvSpPr>
            <p:spPr>
              <a:xfrm>
                <a:off x="671805" y="1222310"/>
                <a:ext cx="8908924" cy="4824334"/>
              </a:xfrm>
              <a:prstGeom prst="rect">
                <a:avLst/>
              </a:prstGeom>
              <a:blipFill rotWithShape="0">
                <a:blip r:embed="rId2"/>
                <a:stretch>
                  <a:fillRect l="-1026" t="-1011" r="-6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274315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8CAF8372-186B-42B0-AABE-F84A281E8758}"/>
                  </a:ext>
                </a:extLst>
              </p:cNvPr>
              <p:cNvSpPr txBox="1"/>
              <p:nvPr/>
            </p:nvSpPr>
            <p:spPr>
              <a:xfrm>
                <a:off x="606490" y="569167"/>
                <a:ext cx="9489232" cy="2517228"/>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m</a:t>
                </a:r>
                <a:r>
                  <a:rPr lang="zh-CN" altLang="zh-CN" sz="2400" dirty="0">
                    <a:latin typeface="宋体" panose="02010600030101010101" pitchFamily="2" charset="-122"/>
                    <a:ea typeface="宋体" panose="02010600030101010101" pitchFamily="2" charset="-122"/>
                  </a:rPr>
                  <a:t>级和单级放大器的通频带具有如下的关系</a:t>
                </a:r>
                <a:r>
                  <a:rPr lang="en-US" altLang="zh-CN" sz="2400" dirty="0">
                    <a:latin typeface="宋体" panose="02010600030101010101" pitchFamily="2" charset="-122"/>
                    <a:ea typeface="宋体" panose="02010600030101010101" pitchFamily="2" charset="-122"/>
                  </a:rPr>
                  <a:t>:</a:t>
                </a: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d>
                            <m:dPr>
                              <m:ctrlPr>
                                <a:rPr lang="zh-CN" altLang="en-US" sz="2400" i="1">
                                  <a:latin typeface="Cambria Math" panose="02040503050406030204" pitchFamily="18" charset="0"/>
                                </a:rPr>
                              </m:ctrlPr>
                            </m:dPr>
                            <m:e>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0.7</m:t>
                                  </m:r>
                                </m:sub>
                              </m:sSub>
                            </m:e>
                          </m:d>
                        </m:e>
                        <m:sub>
                          <m:r>
                            <a:rPr lang="zh-CN" altLang="en-US" sz="2400" i="1">
                              <a:latin typeface="Cambria Math" panose="02040503050406030204" pitchFamily="18" charset="0"/>
                            </a:rPr>
                            <m:t>𝑚</m:t>
                          </m:r>
                        </m:sub>
                      </m:sSub>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2</m:t>
                              </m:r>
                            </m:e>
                            <m:sup>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𝑚</m:t>
                                  </m:r>
                                </m:den>
                              </m:f>
                            </m:sup>
                          </m:sSup>
                          <m:r>
                            <a:rPr lang="zh-CN" altLang="en-US" sz="2400">
                              <a:latin typeface="Cambria Math" panose="02040503050406030204" pitchFamily="18" charset="0"/>
                            </a:rPr>
                            <m:t>−1</m:t>
                          </m:r>
                        </m:e>
                      </m:rad>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0.7</m:t>
                          </m:r>
                        </m:sub>
                      </m:sSub>
                    </m:oMath>
                  </m:oMathPara>
                </a14:m>
                <a:endParaRPr lang="en-US" altLang="zh-CN"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由于 </a:t>
                </a:r>
                <a:r>
                  <a:rPr lang="en-US" altLang="zh-CN" sz="2400" dirty="0">
                    <a:latin typeface="宋体" panose="02010600030101010101" pitchFamily="2" charset="-122"/>
                    <a:ea typeface="宋体" panose="02010600030101010101" pitchFamily="2" charset="-122"/>
                  </a:rPr>
                  <a:t>m</a:t>
                </a:r>
                <a:r>
                  <a:rPr lang="zh-CN" altLang="en-US" sz="2400" dirty="0">
                    <a:latin typeface="宋体" panose="02010600030101010101" pitchFamily="2" charset="-122"/>
                    <a:ea typeface="宋体" panose="02010600030101010101" pitchFamily="2" charset="-122"/>
                  </a:rPr>
                  <a:t>是大于</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的整数，所以</a:t>
                </a:r>
                <a14:m>
                  <m:oMath xmlns:m="http://schemas.openxmlformats.org/officeDocument/2006/math">
                    <m:rad>
                      <m:radPr>
                        <m:degHide m:val="on"/>
                        <m:ctrlPr>
                          <a:rPr lang="zh-CN" altLang="en-US" sz="2400" i="1">
                            <a:latin typeface="Cambria Math" panose="02040503050406030204" pitchFamily="18" charset="0"/>
                          </a:rPr>
                        </m:ctrlPr>
                      </m:radPr>
                      <m:deg/>
                      <m:e>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2</m:t>
                            </m:r>
                          </m:e>
                          <m:sup>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𝑚</m:t>
                                </m:r>
                              </m:den>
                            </m:f>
                          </m:sup>
                        </m:sSup>
                        <m:r>
                          <a:rPr lang="zh-CN" altLang="en-US" sz="2400">
                            <a:latin typeface="Cambria Math" panose="02040503050406030204" pitchFamily="18" charset="0"/>
                          </a:rPr>
                          <m:t>−1</m:t>
                        </m:r>
                      </m:e>
                    </m:rad>
                  </m:oMath>
                </a14:m>
                <a:r>
                  <a:rPr lang="zh-CN" altLang="en-US" sz="2400" dirty="0">
                    <a:latin typeface="宋体" panose="02010600030101010101" pitchFamily="2" charset="-122"/>
                    <a:ea typeface="宋体" panose="02010600030101010101" pitchFamily="2" charset="-122"/>
                  </a:rPr>
                  <a:t>必定小于</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。因此，</a:t>
                </a:r>
                <a:r>
                  <a:rPr lang="en-US" altLang="zh-CN" sz="2400" dirty="0">
                    <a:latin typeface="宋体" panose="02010600030101010101" pitchFamily="2" charset="-122"/>
                    <a:ea typeface="宋体" panose="02010600030101010101" pitchFamily="2" charset="-122"/>
                  </a:rPr>
                  <a:t>m</a:t>
                </a:r>
                <a:r>
                  <a:rPr lang="zh-CN" altLang="en-US" sz="2400" dirty="0">
                    <a:latin typeface="宋体" panose="02010600030101010101" pitchFamily="2" charset="-122"/>
                    <a:ea typeface="宋体" panose="02010600030101010101" pitchFamily="2" charset="-122"/>
                  </a:rPr>
                  <a:t>级相同的放大器级联时</a:t>
                </a:r>
                <a:r>
                  <a:rPr lang="zh-CN" altLang="en-US" sz="2400" dirty="0" smtClean="0">
                    <a:latin typeface="宋体" panose="02010600030101010101" pitchFamily="2" charset="-122"/>
                    <a:ea typeface="宋体" panose="02010600030101010101" pitchFamily="2" charset="-122"/>
                  </a:rPr>
                  <a:t>，总</a:t>
                </a:r>
                <a:r>
                  <a:rPr lang="zh-CN" altLang="en-US" sz="2400" dirty="0">
                    <a:latin typeface="宋体" panose="02010600030101010101" pitchFamily="2" charset="-122"/>
                    <a:ea typeface="宋体" panose="02010600030101010101" pitchFamily="2" charset="-122"/>
                  </a:rPr>
                  <a:t>的通频带比单级放大器的通频带缩小了。级数愈多，</a:t>
                </a:r>
                <a:r>
                  <a:rPr lang="en-US" altLang="zh-CN" sz="2400" dirty="0">
                    <a:latin typeface="宋体" panose="02010600030101010101" pitchFamily="2" charset="-122"/>
                    <a:ea typeface="宋体" panose="02010600030101010101" pitchFamily="2" charset="-122"/>
                  </a:rPr>
                  <a:t>m</a:t>
                </a:r>
                <a:r>
                  <a:rPr lang="zh-CN" altLang="en-US" sz="2400" dirty="0">
                    <a:latin typeface="宋体" panose="02010600030101010101" pitchFamily="2" charset="-122"/>
                    <a:ea typeface="宋体" panose="02010600030101010101" pitchFamily="2" charset="-122"/>
                  </a:rPr>
                  <a:t>愈大，总通频带愈小，如图所示</a:t>
                </a:r>
                <a:endParaRPr lang="en-US"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p:txBody>
          </p:sp>
        </mc:Choice>
        <mc:Fallback>
          <p:sp>
            <p:nvSpPr>
              <p:cNvPr id="2" name="文本框 1">
                <a:extLst>
                  <a:ext uri="{FF2B5EF4-FFF2-40B4-BE49-F238E27FC236}">
                    <a16:creationId xmlns="" xmlns:a16="http://schemas.microsoft.com/office/drawing/2014/main" xmlns:a14="http://schemas.microsoft.com/office/drawing/2010/main" id="{8CAF8372-186B-42B0-AABE-F84A281E8758}"/>
                  </a:ext>
                </a:extLst>
              </p:cNvPr>
              <p:cNvSpPr txBox="1">
                <a:spLocks noRot="1" noChangeAspect="1" noMove="1" noResize="1" noEditPoints="1" noAdjustHandles="1" noChangeArrowheads="1" noChangeShapeType="1" noTextEdit="1"/>
              </p:cNvSpPr>
              <p:nvPr/>
            </p:nvSpPr>
            <p:spPr>
              <a:xfrm>
                <a:off x="606490" y="569167"/>
                <a:ext cx="9489232" cy="2517228"/>
              </a:xfrm>
              <a:prstGeom prst="rect">
                <a:avLst/>
              </a:prstGeom>
              <a:blipFill rotWithShape="0">
                <a:blip r:embed="rId2"/>
                <a:stretch>
                  <a:fillRect l="-963" t="-1937"/>
                </a:stretch>
              </a:blipFill>
            </p:spPr>
            <p:txBody>
              <a:bodyPr/>
              <a:lstStyle/>
              <a:p>
                <a:r>
                  <a:rPr lang="zh-CN" altLang="en-US">
                    <a:noFill/>
                  </a:rPr>
                  <a:t> </a:t>
                </a:r>
              </a:p>
            </p:txBody>
          </p:sp>
        </mc:Fallback>
      </mc:AlternateContent>
      <p:pic>
        <p:nvPicPr>
          <p:cNvPr id="7" name="图片 6">
            <a:extLst>
              <a:ext uri="{FF2B5EF4-FFF2-40B4-BE49-F238E27FC236}">
                <a16:creationId xmlns="" xmlns:a16="http://schemas.microsoft.com/office/drawing/2014/main" id="{1A11559A-4094-4ECA-8C15-CA5CD5A54CF7}"/>
              </a:ext>
            </a:extLst>
          </p:cNvPr>
          <p:cNvPicPr/>
          <p:nvPr/>
        </p:nvPicPr>
        <p:blipFill>
          <a:blip r:embed="rId3"/>
          <a:stretch>
            <a:fillRect/>
          </a:stretch>
        </p:blipFill>
        <p:spPr>
          <a:xfrm>
            <a:off x="3526971" y="2612571"/>
            <a:ext cx="4114800" cy="2892489"/>
          </a:xfrm>
          <a:prstGeom prst="rect">
            <a:avLst/>
          </a:prstGeom>
          <a:noFill/>
          <a:ln w="9525">
            <a:noFill/>
          </a:ln>
        </p:spPr>
      </p:pic>
      <p:sp>
        <p:nvSpPr>
          <p:cNvPr id="8" name="文本框 7">
            <a:extLst>
              <a:ext uri="{FF2B5EF4-FFF2-40B4-BE49-F238E27FC236}">
                <a16:creationId xmlns="" xmlns:a16="http://schemas.microsoft.com/office/drawing/2014/main" id="{DEEC567F-3ABD-42DB-99DA-0A305573D6D2}"/>
              </a:ext>
            </a:extLst>
          </p:cNvPr>
          <p:cNvSpPr txBox="1"/>
          <p:nvPr/>
        </p:nvSpPr>
        <p:spPr>
          <a:xfrm>
            <a:off x="3830216" y="5505060"/>
            <a:ext cx="3508310" cy="461665"/>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多级放大器的谐振曲线</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391585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9269BF61-0463-4D90-ACD7-91CA89FFDCEA}"/>
                  </a:ext>
                </a:extLst>
              </p:cNvPr>
              <p:cNvSpPr txBox="1"/>
              <p:nvPr/>
            </p:nvSpPr>
            <p:spPr>
              <a:xfrm>
                <a:off x="603704" y="1224957"/>
                <a:ext cx="9218645" cy="390151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如果</a:t>
                </a:r>
                <a:r>
                  <a:rPr lang="zh-CN" altLang="en-US" sz="2400" dirty="0">
                    <a:latin typeface="宋体" panose="02010600030101010101" pitchFamily="2" charset="-122"/>
                    <a:ea typeface="宋体" panose="02010600030101010101" pitchFamily="2" charset="-122"/>
                  </a:rPr>
                  <a:t>要求 </a:t>
                </a:r>
                <a:r>
                  <a:rPr lang="en-US" altLang="zh-CN" sz="2400" dirty="0">
                    <a:latin typeface="宋体" panose="02010600030101010101" pitchFamily="2" charset="-122"/>
                    <a:ea typeface="宋体" panose="02010600030101010101" pitchFamily="2" charset="-122"/>
                  </a:rPr>
                  <a:t>m </a:t>
                </a:r>
                <a:r>
                  <a:rPr lang="zh-CN" altLang="en-US" sz="2400" dirty="0">
                    <a:latin typeface="宋体" panose="02010600030101010101" pitchFamily="2" charset="-122"/>
                    <a:ea typeface="宋体" panose="02010600030101010101" pitchFamily="2" charset="-122"/>
                  </a:rPr>
                  <a:t>级的总通频带等于原单级的通频带，则每级的通频带要相应地加宽，即必须降低每级回路的。这时</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。这时</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2</m:t>
                              </m:r>
                            </m:e>
                            <m:sup>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𝑚</m:t>
                                  </m:r>
                                </m:den>
                              </m:f>
                            </m:sup>
                          </m:sSup>
                          <m:r>
                            <a:rPr lang="zh-CN" altLang="en-US" sz="2400">
                              <a:latin typeface="Cambria Math" panose="02040503050406030204" pitchFamily="18" charset="0"/>
                            </a:rPr>
                            <m:t>−1</m:t>
                          </m:r>
                        </m:e>
                      </m:rad>
                      <m:r>
                        <a:rPr lang="zh-CN" altLang="en-US" sz="2400">
                          <a:latin typeface="Cambria Math" panose="02040503050406030204" pitchFamily="18" charset="0"/>
                        </a:rPr>
                        <m:t>2</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num>
                        <m:den>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0.7</m:t>
                              </m:r>
                            </m:sub>
                          </m:sSub>
                        </m:den>
                      </m:f>
                    </m:oMath>
                  </m:oMathPara>
                </a14:m>
                <a:endParaRPr lang="zh-CN" altLang="en-US" sz="2400" dirty="0"/>
              </a:p>
              <a:p>
                <a:r>
                  <a:rPr lang="zh-CN" altLang="en-US" sz="2400" dirty="0" smtClean="0">
                    <a:latin typeface="宋体" panose="02010600030101010101" pitchFamily="2" charset="-122"/>
                    <a:ea typeface="宋体" panose="02010600030101010101" pitchFamily="2" charset="-122"/>
                  </a:rPr>
                  <a:t>    式中</a:t>
                </a:r>
                <a14:m>
                  <m:oMath xmlns:m="http://schemas.openxmlformats.org/officeDocument/2006/math">
                    <m:rad>
                      <m:radPr>
                        <m:degHide m:val="on"/>
                        <m:ctrlPr>
                          <a:rPr lang="zh-CN" altLang="en-US" sz="2400" i="1">
                            <a:latin typeface="Cambria Math" panose="02040503050406030204" pitchFamily="18" charset="0"/>
                          </a:rPr>
                        </m:ctrlPr>
                      </m:radPr>
                      <m:deg/>
                      <m:e>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2</m:t>
                            </m:r>
                          </m:e>
                          <m:sup>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𝑚</m:t>
                                </m:r>
                              </m:den>
                            </m:f>
                          </m:sup>
                        </m:sSup>
                        <m:r>
                          <a:rPr lang="zh-CN" altLang="en-US" sz="2400">
                            <a:latin typeface="Cambria Math" panose="02040503050406030204" pitchFamily="18" charset="0"/>
                          </a:rPr>
                          <m:t>−1</m:t>
                        </m:r>
                      </m:e>
                    </m:rad>
                  </m:oMath>
                </a14:m>
                <a:r>
                  <a:rPr lang="zh-CN" altLang="en-US" sz="2400" dirty="0">
                    <a:latin typeface="宋体" panose="02010600030101010101" pitchFamily="2" charset="-122"/>
                    <a:ea typeface="宋体" panose="02010600030101010101" pitchFamily="2" charset="-122"/>
                  </a:rPr>
                  <a:t>称为带宽缩减因子。</a:t>
                </a:r>
                <a:endParaRPr lang="en-US" altLang="zh-CN" sz="2400" dirty="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利用</a:t>
                </a:r>
                <a:r>
                  <a:rPr lang="zh-CN" altLang="zh-CN" sz="2400" dirty="0">
                    <a:latin typeface="宋体" panose="02010600030101010101" pitchFamily="2" charset="-122"/>
                    <a:ea typeface="宋体" panose="02010600030101010101" pitchFamily="2" charset="-122"/>
                  </a:rPr>
                  <a:t>式</a:t>
                </a:r>
                <a:r>
                  <a:rPr lang="en-US" altLang="zh-CN" sz="2400" dirty="0">
                    <a:latin typeface="宋体" panose="02010600030101010101" pitchFamily="2" charset="-122"/>
                    <a:ea typeface="宋体" panose="02010600030101010101" pitchFamily="2" charset="-122"/>
                  </a:rPr>
                  <a:t>( 3. 4. 3 ) </a:t>
                </a:r>
                <a:r>
                  <a:rPr lang="zh-CN" altLang="zh-CN" sz="2400" dirty="0">
                    <a:latin typeface="宋体" panose="02010600030101010101" pitchFamily="2" charset="-122"/>
                    <a:ea typeface="宋体" panose="02010600030101010101" pitchFamily="2" charset="-122"/>
                  </a:rPr>
                  <a:t>，采取和在単级时求矩形系数的同样方法，可求得</a:t>
                </a:r>
                <a:r>
                  <a:rPr lang="en-US" altLang="zh-CN" sz="2400" dirty="0">
                    <a:latin typeface="宋体" panose="02010600030101010101" pitchFamily="2" charset="-122"/>
                    <a:ea typeface="宋体" panose="02010600030101010101" pitchFamily="2" charset="-122"/>
                  </a:rPr>
                  <a:t> m</a:t>
                </a:r>
                <a:r>
                  <a:rPr lang="zh-CN" altLang="zh-CN" sz="2400" dirty="0">
                    <a:latin typeface="宋体" panose="02010600030101010101" pitchFamily="2" charset="-122"/>
                    <a:ea typeface="宋体" panose="02010600030101010101" pitchFamily="2" charset="-122"/>
                  </a:rPr>
                  <a:t>级单调谐放大器的矩形系数为</a:t>
                </a: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𝐾</m:t>
                          </m:r>
                        </m:e>
                        <m:sub>
                          <m:r>
                            <m:rPr>
                              <m:nor/>
                            </m:rPr>
                            <a:rPr lang="zh-CN" altLang="en-US" sz="2400" i="1">
                              <a:latin typeface="Cambria Math" panose="02040503050406030204" pitchFamily="18" charset="0"/>
                            </a:rPr>
                            <m:t>r</m:t>
                          </m:r>
                          <m:r>
                            <a:rPr lang="zh-CN" altLang="en-US" sz="2400">
                              <a:latin typeface="Cambria Math" panose="02040503050406030204" pitchFamily="18" charset="0"/>
                            </a:rPr>
                            <m:t>0.1</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d>
                            <m:dPr>
                              <m:ctrlPr>
                                <a:rPr lang="zh-CN" altLang="en-US" sz="2400" i="1">
                                  <a:latin typeface="Cambria Math" panose="02040503050406030204" pitchFamily="18" charset="0"/>
                                </a:rPr>
                              </m:ctrlPr>
                            </m:dPr>
                            <m:e>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0.1</m:t>
                                  </m:r>
                                </m:sub>
                              </m:sSub>
                            </m:e>
                          </m:d>
                        </m:num>
                        <m:den>
                          <m:d>
                            <m:dPr>
                              <m:ctrlPr>
                                <a:rPr lang="zh-CN" altLang="en-US" sz="2400" i="1">
                                  <a:latin typeface="Cambria Math" panose="02040503050406030204" pitchFamily="18" charset="0"/>
                                </a:rPr>
                              </m:ctrlPr>
                            </m:dPr>
                            <m:e>
                              <m:r>
                                <a:rPr lang="zh-CN" altLang="en-US" sz="2400">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0.7</m:t>
                                  </m:r>
                                </m:sub>
                              </m:sSub>
                            </m:e>
                          </m:d>
                        </m:den>
                      </m:f>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100</m:t>
                                  </m:r>
                                </m:e>
                                <m:sup>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𝑚</m:t>
                                      </m:r>
                                    </m:den>
                                  </m:f>
                                </m:sup>
                              </m:sSup>
                              <m:r>
                                <a:rPr lang="zh-CN" altLang="en-US" sz="2400">
                                  <a:latin typeface="Cambria Math" panose="02040503050406030204" pitchFamily="18" charset="0"/>
                                </a:rPr>
                                <m:t>−1</m:t>
                              </m:r>
                            </m:num>
                            <m:den>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2</m:t>
                                  </m:r>
                                </m:e>
                                <m:sup>
                                  <m:f>
                                    <m:fPr>
                                      <m:type m:val="lin"/>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𝑚</m:t>
                                      </m:r>
                                    </m:den>
                                  </m:f>
                                </m:sup>
                              </m:sSup>
                              <m:r>
                                <a:rPr lang="zh-CN" altLang="en-US" sz="2400">
                                  <a:latin typeface="Cambria Math" panose="02040503050406030204" pitchFamily="18" charset="0"/>
                                </a:rPr>
                                <m:t>−1</m:t>
                              </m:r>
                            </m:den>
                          </m:f>
                        </m:e>
                      </m:rad>
                    </m:oMath>
                  </m:oMathPara>
                </a14:m>
                <a:endParaRPr lang="zh-CN" altLang="en-US" sz="2400" dirty="0">
                  <a:latin typeface="宋体" panose="02010600030101010101" pitchFamily="2" charset="-122"/>
                  <a:ea typeface="宋体" panose="02010600030101010101" pitchFamily="2" charset="-122"/>
                </a:endParaRPr>
              </a:p>
            </p:txBody>
          </p:sp>
        </mc:Choice>
        <mc:Fallback>
          <p:sp>
            <p:nvSpPr>
              <p:cNvPr id="2" name="文本框 1">
                <a:extLst>
                  <a:ext uri="{FF2B5EF4-FFF2-40B4-BE49-F238E27FC236}">
                    <a16:creationId xmlns="" xmlns:a16="http://schemas.microsoft.com/office/drawing/2014/main" xmlns:a14="http://schemas.microsoft.com/office/drawing/2010/main" id="{9269BF61-0463-4D90-ACD7-91CA89FFDCEA}"/>
                  </a:ext>
                </a:extLst>
              </p:cNvPr>
              <p:cNvSpPr txBox="1">
                <a:spLocks noRot="1" noChangeAspect="1" noMove="1" noResize="1" noEditPoints="1" noAdjustHandles="1" noChangeArrowheads="1" noChangeShapeType="1" noTextEdit="1"/>
              </p:cNvSpPr>
              <p:nvPr/>
            </p:nvSpPr>
            <p:spPr>
              <a:xfrm>
                <a:off x="603704" y="1224957"/>
                <a:ext cx="9218645" cy="3901517"/>
              </a:xfrm>
              <a:prstGeom prst="rect">
                <a:avLst/>
              </a:prstGeom>
              <a:blipFill rotWithShape="0">
                <a:blip r:embed="rId2"/>
                <a:stretch>
                  <a:fillRect l="-992" t="-1250" r="-22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77109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 xmlns:a16="http://schemas.microsoft.com/office/drawing/2014/main" id="{5F9D8A32-8304-4AD1-B5CD-6EB817E3E42B}"/>
              </a:ext>
            </a:extLst>
          </p:cNvPr>
          <p:cNvPicPr>
            <a:picLocks noChangeAspect="1"/>
          </p:cNvPicPr>
          <p:nvPr/>
        </p:nvPicPr>
        <p:blipFill>
          <a:blip r:embed="rId2"/>
          <a:stretch>
            <a:fillRect/>
          </a:stretch>
        </p:blipFill>
        <p:spPr>
          <a:xfrm>
            <a:off x="345233" y="417949"/>
            <a:ext cx="9647396" cy="5236401"/>
          </a:xfrm>
          <a:prstGeom prst="rect">
            <a:avLst/>
          </a:prstGeom>
        </p:spPr>
      </p:pic>
    </p:spTree>
    <p:extLst>
      <p:ext uri="{BB962C8B-B14F-4D97-AF65-F5344CB8AC3E}">
        <p14:creationId xmlns:p14="http://schemas.microsoft.com/office/powerpoint/2010/main" val="40877668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F191831F-6DEE-497B-8622-257D93F2BF51}"/>
              </a:ext>
            </a:extLst>
          </p:cNvPr>
          <p:cNvSpPr txBox="1"/>
          <p:nvPr/>
        </p:nvSpPr>
        <p:spPr>
          <a:xfrm>
            <a:off x="-195942" y="405483"/>
            <a:ext cx="5514392"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3. 5  </a:t>
            </a:r>
            <a:r>
              <a:rPr lang="zh-CN" altLang="en-US" sz="2800" dirty="0">
                <a:solidFill>
                  <a:schemeClr val="accent1"/>
                </a:solidFill>
                <a:latin typeface="+mj-lt"/>
                <a:ea typeface="+mj-ea"/>
                <a:cs typeface="+mj-cs"/>
              </a:rPr>
              <a:t>双调谐回路谐振放大器</a:t>
            </a:r>
          </a:p>
        </p:txBody>
      </p:sp>
      <p:pic>
        <p:nvPicPr>
          <p:cNvPr id="4" name="图片 3" descr="15">
            <a:extLst>
              <a:ext uri="{FF2B5EF4-FFF2-40B4-BE49-F238E27FC236}">
                <a16:creationId xmlns="" xmlns:a16="http://schemas.microsoft.com/office/drawing/2014/main" id="{841B957F-272C-4B66-BB28-A1E11F4580AA}"/>
              </a:ext>
            </a:extLst>
          </p:cNvPr>
          <p:cNvPicPr/>
          <p:nvPr/>
        </p:nvPicPr>
        <p:blipFill>
          <a:blip r:embed="rId2" cstate="print"/>
          <a:stretch>
            <a:fillRect/>
          </a:stretch>
        </p:blipFill>
        <p:spPr>
          <a:xfrm>
            <a:off x="337776" y="844675"/>
            <a:ext cx="4980674" cy="4861249"/>
          </a:xfrm>
          <a:prstGeom prst="rect">
            <a:avLst/>
          </a:prstGeom>
        </p:spPr>
      </p:pic>
      <p:sp>
        <p:nvSpPr>
          <p:cNvPr id="5" name="文本框 4">
            <a:extLst>
              <a:ext uri="{FF2B5EF4-FFF2-40B4-BE49-F238E27FC236}">
                <a16:creationId xmlns="" xmlns:a16="http://schemas.microsoft.com/office/drawing/2014/main" id="{F85B0356-3C51-47F2-A703-A1DCDD14F168}"/>
              </a:ext>
            </a:extLst>
          </p:cNvPr>
          <p:cNvSpPr txBox="1"/>
          <p:nvPr/>
        </p:nvSpPr>
        <p:spPr>
          <a:xfrm>
            <a:off x="780989" y="5683451"/>
            <a:ext cx="4758612"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双调谐回路放大器及其等效电路</a:t>
            </a:r>
          </a:p>
        </p:txBody>
      </p:sp>
      <p:sp>
        <p:nvSpPr>
          <p:cNvPr id="6" name="文本框 5">
            <a:extLst>
              <a:ext uri="{FF2B5EF4-FFF2-40B4-BE49-F238E27FC236}">
                <a16:creationId xmlns="" xmlns:a16="http://schemas.microsoft.com/office/drawing/2014/main" id="{A9AB674B-96E3-4792-A8D9-C0C53DB98BB5}"/>
              </a:ext>
            </a:extLst>
          </p:cNvPr>
          <p:cNvSpPr txBox="1"/>
          <p:nvPr/>
        </p:nvSpPr>
        <p:spPr>
          <a:xfrm>
            <a:off x="5184760" y="2848565"/>
            <a:ext cx="4534677" cy="830997"/>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双调谐回路谐振放大器具有频带较宽、选择性较好的优点 。</a:t>
            </a:r>
          </a:p>
        </p:txBody>
      </p:sp>
    </p:spTree>
    <p:extLst>
      <p:ext uri="{BB962C8B-B14F-4D97-AF65-F5344CB8AC3E}">
        <p14:creationId xmlns:p14="http://schemas.microsoft.com/office/powerpoint/2010/main" val="35895962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FF82EFA1-78BD-4BE1-8B5D-0C8A50D0954A}"/>
              </a:ext>
            </a:extLst>
          </p:cNvPr>
          <p:cNvSpPr txBox="1"/>
          <p:nvPr/>
        </p:nvSpPr>
        <p:spPr>
          <a:xfrm>
            <a:off x="1" y="1199212"/>
            <a:ext cx="6095999"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3.1 </a:t>
            </a:r>
            <a:r>
              <a:rPr lang="zh-CN" altLang="zh-CN" sz="3200" dirty="0">
                <a:solidFill>
                  <a:schemeClr val="accent1"/>
                </a:solidFill>
                <a:latin typeface="+mj-lt"/>
                <a:ea typeface="+mj-ea"/>
                <a:cs typeface="+mj-cs"/>
              </a:rPr>
              <a:t>高频小信号放大器性能指标</a:t>
            </a:r>
            <a:endParaRPr lang="zh-CN" altLang="en-US" sz="3200" dirty="0">
              <a:solidFill>
                <a:schemeClr val="accent1"/>
              </a:solidFill>
              <a:latin typeface="+mj-lt"/>
              <a:ea typeface="+mj-ea"/>
              <a:cs typeface="+mj-cs"/>
            </a:endParaRPr>
          </a:p>
        </p:txBody>
      </p:sp>
      <p:sp>
        <p:nvSpPr>
          <p:cNvPr id="6" name="文本框 5">
            <a:extLst>
              <a:ext uri="{FF2B5EF4-FFF2-40B4-BE49-F238E27FC236}">
                <a16:creationId xmlns="" xmlns:a16="http://schemas.microsoft.com/office/drawing/2014/main" id="{193F9A7D-7C3F-4C6C-A4D7-47F2DB11F1EC}"/>
              </a:ext>
            </a:extLst>
          </p:cNvPr>
          <p:cNvSpPr txBox="1"/>
          <p:nvPr/>
        </p:nvSpPr>
        <p:spPr>
          <a:xfrm>
            <a:off x="284814" y="2038662"/>
            <a:ext cx="4017364"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1. </a:t>
            </a:r>
            <a:r>
              <a:rPr lang="zh-CN" altLang="zh-CN" sz="2800" dirty="0">
                <a:solidFill>
                  <a:schemeClr val="accent1"/>
                </a:solidFill>
                <a:latin typeface="+mj-lt"/>
                <a:ea typeface="+mj-ea"/>
                <a:cs typeface="+mj-cs"/>
              </a:rPr>
              <a:t>增益（放大倍数）</a:t>
            </a:r>
            <a:endParaRPr lang="zh-CN" altLang="en-US" sz="2800" dirty="0">
              <a:solidFill>
                <a:schemeClr val="accent1"/>
              </a:solidFill>
              <a:latin typeface="+mj-lt"/>
              <a:ea typeface="+mj-ea"/>
              <a:cs typeface="+mj-cs"/>
            </a:endParaRPr>
          </a:p>
        </p:txBody>
      </p:sp>
      <p:sp>
        <p:nvSpPr>
          <p:cNvPr id="7" name="文本框 6">
            <a:extLst>
              <a:ext uri="{FF2B5EF4-FFF2-40B4-BE49-F238E27FC236}">
                <a16:creationId xmlns="" xmlns:a16="http://schemas.microsoft.com/office/drawing/2014/main" id="{632D97F4-B636-406C-AF57-E4BDE4BAD5AA}"/>
              </a:ext>
            </a:extLst>
          </p:cNvPr>
          <p:cNvSpPr txBox="1"/>
          <p:nvPr/>
        </p:nvSpPr>
        <p:spPr>
          <a:xfrm>
            <a:off x="584616" y="2626390"/>
            <a:ext cx="9009760" cy="830997"/>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放大器</a:t>
            </a:r>
            <a:r>
              <a:rPr lang="zh-CN" altLang="zh-CN" sz="2400" dirty="0">
                <a:latin typeface="宋体" panose="02010600030101010101" pitchFamily="2" charset="-122"/>
                <a:ea typeface="宋体" panose="02010600030101010101" pitchFamily="2" charset="-122"/>
              </a:rPr>
              <a:t>输出电压</a:t>
            </a:r>
            <a:r>
              <a:rPr lang="en-US" altLang="zh-CN" sz="2400" i="1" dirty="0">
                <a:latin typeface="宋体" panose="02010600030101010101" pitchFamily="2" charset="-122"/>
                <a:ea typeface="宋体" panose="02010600030101010101" pitchFamily="2" charset="-122"/>
              </a:rPr>
              <a:t>V </a:t>
            </a:r>
            <a:r>
              <a:rPr lang="en-US" altLang="zh-CN" sz="2400" baseline="-25000" dirty="0">
                <a:latin typeface="宋体" panose="02010600030101010101" pitchFamily="2" charset="-122"/>
                <a:ea typeface="宋体" panose="02010600030101010101" pitchFamily="2" charset="-122"/>
              </a:rPr>
              <a:t>O</a:t>
            </a:r>
            <a:r>
              <a:rPr lang="zh-CN" altLang="zh-CN" sz="2400" dirty="0">
                <a:latin typeface="宋体" panose="02010600030101010101" pitchFamily="2" charset="-122"/>
                <a:ea typeface="宋体" panose="02010600030101010101" pitchFamily="2" charset="-122"/>
              </a:rPr>
              <a:t>（或功率</a:t>
            </a:r>
            <a:r>
              <a:rPr lang="en-US" altLang="zh-CN" sz="2400" i="1" dirty="0">
                <a:latin typeface="宋体" panose="02010600030101010101" pitchFamily="2" charset="-122"/>
                <a:ea typeface="宋体" panose="02010600030101010101" pitchFamily="2" charset="-122"/>
              </a:rPr>
              <a:t>P </a:t>
            </a:r>
            <a:r>
              <a:rPr lang="en-US" altLang="zh-CN" sz="2400" baseline="-25000" dirty="0">
                <a:latin typeface="宋体" panose="02010600030101010101" pitchFamily="2" charset="-122"/>
                <a:ea typeface="宋体" panose="02010600030101010101" pitchFamily="2" charset="-122"/>
              </a:rPr>
              <a:t>O</a:t>
            </a:r>
            <a:r>
              <a:rPr lang="zh-CN" altLang="zh-CN" sz="2400" dirty="0">
                <a:latin typeface="宋体" panose="02010600030101010101" pitchFamily="2" charset="-122"/>
                <a:ea typeface="宋体" panose="02010600030101010101" pitchFamily="2" charset="-122"/>
              </a:rPr>
              <a:t>）与输入电压</a:t>
            </a:r>
            <a:r>
              <a:rPr lang="en-US" altLang="zh-CN" sz="2400" i="1" dirty="0">
                <a:latin typeface="宋体" panose="02010600030101010101" pitchFamily="2" charset="-122"/>
                <a:ea typeface="宋体" panose="02010600030101010101" pitchFamily="2" charset="-122"/>
              </a:rPr>
              <a:t>V </a:t>
            </a:r>
            <a:r>
              <a:rPr lang="en-US" altLang="zh-CN" sz="2400" baseline="-25000" dirty="0" err="1">
                <a:latin typeface="宋体" panose="02010600030101010101" pitchFamily="2" charset="-122"/>
                <a:ea typeface="宋体" panose="02010600030101010101" pitchFamily="2" charset="-122"/>
              </a:rPr>
              <a:t>i</a:t>
            </a:r>
            <a:r>
              <a:rPr lang="zh-CN" altLang="zh-CN" sz="2400" dirty="0">
                <a:latin typeface="宋体" panose="02010600030101010101" pitchFamily="2" charset="-122"/>
                <a:ea typeface="宋体" panose="02010600030101010101" pitchFamily="2" charset="-122"/>
              </a:rPr>
              <a:t>（或功率</a:t>
            </a:r>
            <a:r>
              <a:rPr lang="en-US" altLang="zh-CN" sz="2400" i="1" dirty="0">
                <a:latin typeface="宋体" panose="02010600030101010101" pitchFamily="2" charset="-122"/>
                <a:ea typeface="宋体" panose="02010600030101010101" pitchFamily="2" charset="-122"/>
              </a:rPr>
              <a:t>P </a:t>
            </a:r>
            <a:r>
              <a:rPr lang="en-US" altLang="zh-CN" sz="2400" baseline="-25000" dirty="0" err="1">
                <a:latin typeface="宋体" panose="02010600030101010101" pitchFamily="2" charset="-122"/>
                <a:ea typeface="宋体" panose="02010600030101010101" pitchFamily="2" charset="-122"/>
              </a:rPr>
              <a:t>i</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）之比，称为放大器的增益或放大倍数</a:t>
            </a:r>
            <a:endParaRPr lang="zh-CN" altLang="en-US" sz="2400" dirty="0">
              <a:latin typeface="宋体" panose="02010600030101010101" pitchFamily="2" charset="-122"/>
              <a:ea typeface="宋体" panose="02010600030101010101" pitchFamily="2" charset="-122"/>
            </a:endParaRPr>
          </a:p>
        </p:txBody>
      </p:sp>
      <mc:AlternateContent xmlns:mc="http://schemas.openxmlformats.org/markup-compatibility/2006" xmlns:a14="http://schemas.microsoft.com/office/drawing/2010/main">
        <mc:Choice Requires="a14">
          <p:sp>
            <p:nvSpPr>
              <p:cNvPr id="17" name="文本框 16">
                <a:extLst>
                  <a:ext uri="{FF2B5EF4-FFF2-40B4-BE49-F238E27FC236}">
                    <a16:creationId xmlns="" xmlns:a16="http://schemas.microsoft.com/office/drawing/2014/main" id="{6F70F29E-66E0-4A4C-B4F8-F166E4BE2AE4}"/>
                  </a:ext>
                </a:extLst>
              </p:cNvPr>
              <p:cNvSpPr txBox="1"/>
              <p:nvPr/>
            </p:nvSpPr>
            <p:spPr>
              <a:xfrm>
                <a:off x="584616" y="3751688"/>
                <a:ext cx="8799226" cy="796949"/>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电压增益 ：</a:t>
                </a:r>
                <a:r>
                  <a:rPr lang="zh-CN" altLang="en-US" sz="2400" dirty="0"/>
                  <a:t> </a:t>
                </a:r>
                <a14:m>
                  <m:oMath xmlns:m="http://schemas.openxmlformats.org/officeDocument/2006/math">
                    <m:sSub>
                      <m:sSubPr>
                        <m:ctrlPr>
                          <a:rPr lang="zh-CN" altLang="en-US" sz="2400" i="1" smtClean="0">
                            <a:latin typeface="Cambria Math" panose="02040503050406030204" pitchFamily="18" charset="0"/>
                          </a:rPr>
                        </m:ctrlPr>
                      </m:sSubPr>
                      <m:e>
                        <m:r>
                          <m:rPr>
                            <m:nor/>
                          </m:rPr>
                          <a:rPr lang="zh-CN" altLang="en-US" sz="2400"/>
                          <m:t>A</m:t>
                        </m:r>
                      </m:e>
                      <m:sub>
                        <m:r>
                          <m:rPr>
                            <m:nor/>
                          </m:rPr>
                          <a:rPr lang="zh-CN" altLang="en-US" sz="2400" i="1"/>
                          <m:t>v</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V</m:t>
                            </m:r>
                          </m:e>
                          <m:sub>
                            <m:r>
                              <a:rPr lang="zh-CN" altLang="en-US" sz="2400" i="0">
                                <a:latin typeface="Cambria Math" panose="02040503050406030204" pitchFamily="18" charset="0"/>
                              </a:rPr>
                              <m:t>0</m:t>
                            </m:r>
                          </m:sub>
                        </m:sSub>
                      </m:num>
                      <m:den>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V</m:t>
                            </m:r>
                          </m:e>
                          <m:sub>
                            <m:r>
                              <m:rPr>
                                <m:nor/>
                              </m:rPr>
                              <a:rPr lang="zh-CN" altLang="en-US" sz="2400" i="1">
                                <a:latin typeface="Cambria Math" panose="02040503050406030204" pitchFamily="18" charset="0"/>
                              </a:rPr>
                              <m:t>i</m:t>
                            </m:r>
                          </m:sub>
                        </m:sSub>
                      </m:den>
                    </m:f>
                  </m:oMath>
                </a14:m>
                <a:endParaRPr lang="zh-CN" altLang="en-US" sz="2400" dirty="0">
                  <a:latin typeface="宋体" panose="02010600030101010101" pitchFamily="2" charset="-122"/>
                  <a:ea typeface="宋体" panose="02010600030101010101" pitchFamily="2" charset="-122"/>
                </a:endParaRPr>
              </a:p>
            </p:txBody>
          </p:sp>
        </mc:Choice>
        <mc:Fallback xmlns="">
          <p:sp>
            <p:nvSpPr>
              <p:cNvPr id="17" name="文本框 16">
                <a:extLst>
                  <a:ext uri="{FF2B5EF4-FFF2-40B4-BE49-F238E27FC236}">
                    <a16:creationId xmlns:a16="http://schemas.microsoft.com/office/drawing/2014/main" id="{6F70F29E-66E0-4A4C-B4F8-F166E4BE2AE4}"/>
                  </a:ext>
                </a:extLst>
              </p:cNvPr>
              <p:cNvSpPr txBox="1">
                <a:spLocks noRot="1" noChangeAspect="1" noMove="1" noResize="1" noEditPoints="1" noAdjustHandles="1" noChangeArrowheads="1" noChangeShapeType="1" noTextEdit="1"/>
              </p:cNvSpPr>
              <p:nvPr/>
            </p:nvSpPr>
            <p:spPr>
              <a:xfrm>
                <a:off x="584616" y="3751688"/>
                <a:ext cx="8799226" cy="796949"/>
              </a:xfrm>
              <a:prstGeom prst="rect">
                <a:avLst/>
              </a:prstGeom>
              <a:blipFill>
                <a:blip r:embed="rId3"/>
                <a:stretch>
                  <a:fillRect l="-1109"/>
                </a:stretch>
              </a:blipFill>
            </p:spPr>
            <p:txBody>
              <a:bodyPr/>
              <a:lstStyle/>
              <a:p>
                <a:r>
                  <a:rPr lang="zh-CN" altLang="en-US">
                    <a:noFill/>
                  </a:rPr>
                  <a:t> </a:t>
                </a:r>
              </a:p>
            </p:txBody>
          </p:sp>
        </mc:Fallback>
      </mc:AlternateContent>
      <p:graphicFrame>
        <p:nvGraphicFramePr>
          <p:cNvPr id="18" name="对象 17">
            <a:extLst>
              <a:ext uri="{FF2B5EF4-FFF2-40B4-BE49-F238E27FC236}">
                <a16:creationId xmlns="" xmlns:a16="http://schemas.microsoft.com/office/drawing/2014/main" id="{72CC3572-4491-42F1-95DF-758D5019FF6F}"/>
              </a:ext>
            </a:extLst>
          </p:cNvPr>
          <p:cNvGraphicFramePr>
            <a:graphicFrameLocks noChangeAspect="1"/>
          </p:cNvGraphicFramePr>
          <p:nvPr>
            <p:extLst>
              <p:ext uri="{D42A27DB-BD31-4B8C-83A1-F6EECF244321}">
                <p14:modId xmlns:p14="http://schemas.microsoft.com/office/powerpoint/2010/main" val="553146732"/>
              </p:ext>
            </p:extLst>
          </p:nvPr>
        </p:nvGraphicFramePr>
        <p:xfrm>
          <a:off x="6038850" y="3338513"/>
          <a:ext cx="114300" cy="177800"/>
        </p:xfrm>
        <a:graphic>
          <a:graphicData uri="http://schemas.openxmlformats.org/presentationml/2006/ole">
            <mc:AlternateContent xmlns:mc="http://schemas.openxmlformats.org/markup-compatibility/2006">
              <mc:Choice xmlns:v="urn:schemas-microsoft-com:vml" Requires="v">
                <p:oleObj spid="_x0000_s1106" name="Equation" r:id="rId4" imgW="114120" imgH="177480" progId="Equation.DSMT4">
                  <p:embed/>
                </p:oleObj>
              </mc:Choice>
              <mc:Fallback>
                <p:oleObj name="Equation" r:id="rId4" imgW="114120" imgH="177480" progId="Equation.DSMT4">
                  <p:embed/>
                  <p:pic>
                    <p:nvPicPr>
                      <p:cNvPr id="0" name=""/>
                      <p:cNvPicPr/>
                      <p:nvPr/>
                    </p:nvPicPr>
                    <p:blipFill>
                      <a:blip r:embed="rId5"/>
                      <a:stretch>
                        <a:fillRect/>
                      </a:stretch>
                    </p:blipFill>
                    <p:spPr>
                      <a:xfrm>
                        <a:off x="6038850" y="3338513"/>
                        <a:ext cx="114300" cy="17780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20" name="文本框 19">
                <a:extLst>
                  <a:ext uri="{FF2B5EF4-FFF2-40B4-BE49-F238E27FC236}">
                    <a16:creationId xmlns="" xmlns:a16="http://schemas.microsoft.com/office/drawing/2014/main" id="{60D080AD-B7E0-4DBE-931D-2691A3FC478A}"/>
                  </a:ext>
                </a:extLst>
              </p:cNvPr>
              <p:cNvSpPr txBox="1"/>
              <p:nvPr/>
            </p:nvSpPr>
            <p:spPr>
              <a:xfrm>
                <a:off x="584616" y="4548637"/>
                <a:ext cx="8904158" cy="796949"/>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功率增益 ：</a:t>
                </a:r>
                <a:r>
                  <a:rPr lang="zh-CN" altLang="en-US" sz="2400" dirty="0"/>
                  <a:t> </a:t>
                </a:r>
                <a14:m>
                  <m:oMath xmlns:m="http://schemas.openxmlformats.org/officeDocument/2006/math">
                    <m:sSub>
                      <m:sSubPr>
                        <m:ctrlPr>
                          <a:rPr lang="zh-CN" altLang="en-US" sz="2400" i="1" smtClean="0">
                            <a:latin typeface="Cambria Math" panose="02040503050406030204" pitchFamily="18" charset="0"/>
                          </a:rPr>
                        </m:ctrlPr>
                      </m:sSubPr>
                      <m:e>
                        <m:r>
                          <m:rPr>
                            <m:nor/>
                          </m:rPr>
                          <a:rPr lang="zh-CN" altLang="en-US" sz="2400"/>
                          <m:t>A</m:t>
                        </m:r>
                      </m:e>
                      <m:sub>
                        <m:r>
                          <m:rPr>
                            <m:nor/>
                          </m:rPr>
                          <a:rPr lang="zh-CN" altLang="en-US" sz="2400" i="1"/>
                          <m:t>p</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P</m:t>
                            </m:r>
                          </m:e>
                          <m:sub>
                            <m:r>
                              <a:rPr lang="zh-CN" altLang="en-US" sz="2400" i="0">
                                <a:latin typeface="Cambria Math" panose="02040503050406030204" pitchFamily="18" charset="0"/>
                              </a:rPr>
                              <m:t>0</m:t>
                            </m:r>
                          </m:sub>
                        </m:sSub>
                      </m:num>
                      <m:den>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P</m:t>
                            </m:r>
                          </m:e>
                          <m:sub>
                            <m:r>
                              <m:rPr>
                                <m:nor/>
                              </m:rPr>
                              <a:rPr lang="zh-CN" altLang="en-US" sz="2400" i="1">
                                <a:latin typeface="Cambria Math" panose="02040503050406030204" pitchFamily="18" charset="0"/>
                              </a:rPr>
                              <m:t>i</m:t>
                            </m:r>
                          </m:sub>
                        </m:sSub>
                      </m:den>
                    </m:f>
                  </m:oMath>
                </a14:m>
                <a:endParaRPr lang="zh-CN" altLang="en-US" sz="2400" dirty="0">
                  <a:latin typeface="宋体" panose="02010600030101010101" pitchFamily="2" charset="-122"/>
                  <a:ea typeface="宋体" panose="02010600030101010101" pitchFamily="2" charset="-122"/>
                </a:endParaRPr>
              </a:p>
            </p:txBody>
          </p:sp>
        </mc:Choice>
        <mc:Fallback xmlns="">
          <p:sp>
            <p:nvSpPr>
              <p:cNvPr id="20" name="文本框 19">
                <a:extLst>
                  <a:ext uri="{FF2B5EF4-FFF2-40B4-BE49-F238E27FC236}">
                    <a16:creationId xmlns:a16="http://schemas.microsoft.com/office/drawing/2014/main" id="{60D080AD-B7E0-4DBE-931D-2691A3FC478A}"/>
                  </a:ext>
                </a:extLst>
              </p:cNvPr>
              <p:cNvSpPr txBox="1">
                <a:spLocks noRot="1" noChangeAspect="1" noMove="1" noResize="1" noEditPoints="1" noAdjustHandles="1" noChangeArrowheads="1" noChangeShapeType="1" noTextEdit="1"/>
              </p:cNvSpPr>
              <p:nvPr/>
            </p:nvSpPr>
            <p:spPr>
              <a:xfrm>
                <a:off x="584616" y="4548637"/>
                <a:ext cx="8904158" cy="796949"/>
              </a:xfrm>
              <a:prstGeom prst="rect">
                <a:avLst/>
              </a:prstGeom>
              <a:blipFill>
                <a:blip r:embed="rId6"/>
                <a:stretch>
                  <a:fillRect l="-109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677939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CA553CEA-A85E-4FD1-B045-2D6BED54F5D8}"/>
                  </a:ext>
                </a:extLst>
              </p:cNvPr>
              <p:cNvSpPr txBox="1"/>
              <p:nvPr/>
            </p:nvSpPr>
            <p:spPr>
              <a:xfrm>
                <a:off x="503852" y="0"/>
                <a:ext cx="10141402" cy="700832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电压增益的表达式为</a:t>
                </a:r>
                <a:endParaRPr lang="en-US" altLang="zh-CN" sz="240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𝑣</m:t>
                          </m:r>
                        </m:sub>
                      </m:sSub>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num>
                        <m:den>
                          <m:r>
                            <a:rPr lang="zh-CN" altLang="en-US" sz="2400" i="1">
                              <a:latin typeface="Cambria Math" panose="02040503050406030204" pitchFamily="18" charset="0"/>
                            </a:rPr>
                            <m:t>𝑔</m:t>
                          </m:r>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𝜂</m:t>
                          </m:r>
                        </m:num>
                        <m:den>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𝜉</m:t>
                                      </m:r>
                                    </m:e>
                                    <m:sup>
                                      <m:r>
                                        <a:rPr lang="zh-CN" altLang="en-US" sz="2400">
                                          <a:latin typeface="Cambria Math" panose="02040503050406030204" pitchFamily="18" charset="0"/>
                                        </a:rPr>
                                        <m:t>2</m:t>
                                      </m:r>
                                    </m:sup>
                                  </m:sSup>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𝜂</m:t>
                                      </m:r>
                                    </m:e>
                                    <m:sup>
                                      <m:r>
                                        <a:rPr lang="zh-CN" altLang="en-US" sz="2400">
                                          <a:latin typeface="Cambria Math" panose="02040503050406030204" pitchFamily="18" charset="0"/>
                                        </a:rPr>
                                        <m:t>2</m:t>
                                      </m:r>
                                    </m:sup>
                                  </m:sSup>
                                </m:e>
                              </m:d>
                            </m:e>
                            <m:sup>
                              <m:r>
                                <a:rPr lang="zh-CN" altLang="en-US" sz="2400">
                                  <a:latin typeface="Cambria Math" panose="02040503050406030204" pitchFamily="18" charset="0"/>
                                </a:rPr>
                                <m:t>2</m:t>
                              </m:r>
                            </m:sup>
                          </m:sSup>
                          <m:r>
                            <a:rPr lang="zh-CN" altLang="en-US" sz="2400">
                              <a:latin typeface="Cambria Math" panose="02040503050406030204" pitchFamily="18" charset="0"/>
                            </a:rPr>
                            <m:t>+4</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𝜉</m:t>
                              </m:r>
                            </m:e>
                            <m:sup>
                              <m:r>
                                <a:rPr lang="zh-CN" altLang="en-US" sz="2400">
                                  <a:latin typeface="Cambria Math" panose="02040503050406030204" pitchFamily="18" charset="0"/>
                                </a:rPr>
                                <m:t>2</m:t>
                              </m:r>
                            </m:sup>
                          </m:sSup>
                        </m:den>
                      </m:f>
                    </m:oMath>
                  </m:oMathPara>
                </a14:m>
                <a:endParaRPr lang="zh-CN" altLang="en-US" sz="2400" dirty="0"/>
              </a:p>
              <a:p>
                <a:r>
                  <a:rPr lang="zh-CN" altLang="en-US" sz="2400" dirty="0">
                    <a:latin typeface="宋体" panose="02010600030101010101" pitchFamily="2" charset="-122"/>
                    <a:ea typeface="宋体" panose="02010600030101010101" pitchFamily="2" charset="-122"/>
                  </a:rPr>
                  <a:t>在谐振时</a:t>
                </a:r>
                <a:r>
                  <a:rPr lang="en-US" altLang="zh-CN" sz="2400" dirty="0">
                    <a:latin typeface="宋体" panose="02010600030101010101" pitchFamily="2" charset="-122"/>
                    <a:ea typeface="宋体" panose="02010600030101010101" pitchFamily="2" charset="-122"/>
                  </a:rPr>
                  <a:t>,</a:t>
                </a:r>
                <a14:m>
                  <m:oMath xmlns:m="http://schemas.openxmlformats.org/officeDocument/2006/math">
                    <m:r>
                      <a:rPr lang="zh-CN" altLang="en-US" sz="2400" i="1">
                        <a:latin typeface="Cambria Math" panose="02040503050406030204" pitchFamily="18" charset="0"/>
                      </a:rPr>
                      <m:t>𝜉</m:t>
                    </m:r>
                    <m:r>
                      <a:rPr lang="zh-CN" altLang="en-US" sz="2400">
                        <a:latin typeface="Cambria Math" panose="02040503050406030204" pitchFamily="18" charset="0"/>
                      </a:rPr>
                      <m:t>=0</m:t>
                    </m:r>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得</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v</m:t>
                          </m:r>
                          <m:r>
                            <m:rPr>
                              <m:nor/>
                            </m:rPr>
                            <a:rPr lang="zh-CN" altLang="en-US" sz="2400" i="1">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𝜂</m:t>
                          </m:r>
                        </m:num>
                        <m:den>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𝜂</m:t>
                              </m:r>
                            </m:e>
                            <m:sup>
                              <m:r>
                                <a:rPr lang="zh-CN" altLang="en-US" sz="2400">
                                  <a:latin typeface="Cambria Math" panose="02040503050406030204" pitchFamily="18" charset="0"/>
                                </a:rPr>
                                <m:t>2</m:t>
                              </m:r>
                            </m:sup>
                          </m:sSup>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num>
                        <m:den>
                          <m:r>
                            <m:rPr>
                              <m:nor/>
                            </m:rPr>
                            <a:rPr lang="zh-CN" altLang="en-US" sz="2400" i="1">
                              <a:latin typeface="Cambria Math" panose="02040503050406030204" pitchFamily="18" charset="0"/>
                            </a:rPr>
                            <m:t>g</m:t>
                          </m:r>
                        </m:den>
                      </m:f>
                    </m:oMath>
                  </m:oMathPara>
                </a14:m>
                <a:endParaRPr lang="zh-CN" altLang="en-US" sz="2400" dirty="0"/>
              </a:p>
              <a:p>
                <a:r>
                  <a:rPr lang="zh-CN" altLang="en-US" sz="2400" dirty="0">
                    <a:latin typeface="宋体" panose="02010600030101010101" pitchFamily="2" charset="-122"/>
                    <a:ea typeface="宋体" panose="02010600030101010101" pitchFamily="2" charset="-122"/>
                  </a:rPr>
                  <a:t>根据</a:t>
                </a:r>
                <a14:m>
                  <m:oMath xmlns:m="http://schemas.openxmlformats.org/officeDocument/2006/math">
                    <m:r>
                      <a:rPr lang="zh-CN" altLang="en-US" sz="2400" i="1">
                        <a:latin typeface="Cambria Math" panose="02040503050406030204" pitchFamily="18" charset="0"/>
                      </a:rPr>
                      <m:t>𝜂</m:t>
                    </m:r>
                  </m:oMath>
                </a14:m>
                <a:r>
                  <a:rPr lang="zh-CN" altLang="en-US" sz="2400" dirty="0">
                    <a:latin typeface="宋体" panose="02010600030101010101" pitchFamily="2" charset="-122"/>
                    <a:ea typeface="宋体" panose="02010600030101010101" pitchFamily="2" charset="-122"/>
                  </a:rPr>
                  <a:t>的不同，可分为下列三种情况</a:t>
                </a:r>
                <a:r>
                  <a:rPr lang="en-US" altLang="zh-CN" sz="2400" dirty="0">
                    <a:latin typeface="宋体" panose="02010600030101010101" pitchFamily="2" charset="-122"/>
                    <a:ea typeface="宋体" panose="02010600030101010101" pitchFamily="2" charset="-122"/>
                  </a:rPr>
                  <a:t>:</a:t>
                </a:r>
              </a:p>
              <a:p>
                <a:r>
                  <a:rPr lang="zh-CN" altLang="en-US" sz="2400" dirty="0">
                    <a:latin typeface="宋体" panose="02010600030101010101" pitchFamily="2" charset="-122"/>
                    <a:ea typeface="宋体" panose="02010600030101010101" pitchFamily="2" charset="-122"/>
                  </a:rPr>
                  <a:t>①弱耦合</a:t>
                </a:r>
                <a14:m>
                  <m:oMath xmlns:m="http://schemas.openxmlformats.org/officeDocument/2006/math">
                    <m:r>
                      <a:rPr lang="zh-CN" altLang="en-US" sz="2400" i="1">
                        <a:latin typeface="Cambria Math" panose="02040503050406030204" pitchFamily="18" charset="0"/>
                      </a:rPr>
                      <m:t>𝜂</m:t>
                    </m:r>
                    <m:r>
                      <a:rPr lang="zh-CN" altLang="en-US" sz="2400">
                        <a:latin typeface="Cambria Math" panose="02040503050406030204" pitchFamily="18" charset="0"/>
                      </a:rPr>
                      <m:t>&lt;1</m:t>
                    </m:r>
                  </m:oMath>
                </a14:m>
                <a:r>
                  <a:rPr lang="zh-CN" altLang="en-US" sz="2400" dirty="0">
                    <a:latin typeface="宋体" panose="02010600030101010101" pitchFamily="2" charset="-122"/>
                    <a:ea typeface="宋体" panose="02010600030101010101" pitchFamily="2" charset="-122"/>
                  </a:rPr>
                  <a:t>，谐振曲线在</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f</m:t>
                        </m:r>
                      </m:e>
                      <m:sub>
                        <m:r>
                          <a:rPr lang="zh-CN" altLang="en-US" sz="2400">
                            <a:latin typeface="Cambria Math" panose="02040503050406030204" pitchFamily="18" charset="0"/>
                          </a:rPr>
                          <m:t>0</m:t>
                        </m:r>
                      </m:sub>
                    </m:sSub>
                    <m:r>
                      <a:rPr lang="en-US" altLang="zh-CN" sz="2400" b="0" i="0" smtClean="0">
                        <a:latin typeface="Cambria Math" panose="02040503050406030204" pitchFamily="18" charset="0"/>
                      </a:rPr>
                      <m:t>(</m:t>
                    </m:r>
                    <m:r>
                      <a:rPr lang="zh-CN" altLang="en-US" sz="2400" i="1">
                        <a:latin typeface="Cambria Math" panose="02040503050406030204" pitchFamily="18" charset="0"/>
                      </a:rPr>
                      <m:t>𝜉</m:t>
                    </m:r>
                    <m:r>
                      <a:rPr lang="zh-CN" altLang="en-US" sz="2400">
                        <a:latin typeface="Cambria Math" panose="02040503050406030204" pitchFamily="18" charset="0"/>
                      </a:rPr>
                      <m:t>=0</m:t>
                    </m:r>
                    <m:r>
                      <a:rPr lang="en-US" altLang="zh-CN" sz="2400" b="0" i="0" smtClean="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处出现峰值。此时</a:t>
                </a:r>
                <a:r>
                  <a:rPr lang="en-US" altLang="zh-CN" sz="2400" dirty="0">
                    <a:latin typeface="宋体" panose="02010600030101010101" pitchFamily="2" charset="-122"/>
                    <a:ea typeface="宋体" panose="02010600030101010101" pitchFamily="2" charset="-122"/>
                  </a:rPr>
                  <a:t/>
                </a:r>
                <a:br>
                  <a:rPr lang="en-US" altLang="zh-CN" sz="2400" dirty="0">
                    <a:latin typeface="宋体" panose="02010600030101010101" pitchFamily="2" charset="-122"/>
                    <a:ea typeface="宋体" panose="02010600030101010101" pitchFamily="2" charset="-122"/>
                  </a:rPr>
                </a:b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v</m:t>
                          </m:r>
                          <m:r>
                            <m:rPr>
                              <m:nor/>
                            </m:rPr>
                            <a:rPr lang="zh-CN" altLang="en-US" sz="2400" i="1">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𝜂</m:t>
                          </m:r>
                        </m:num>
                        <m:den>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𝜂</m:t>
                              </m:r>
                            </m:e>
                            <m:sup>
                              <m:r>
                                <a:rPr lang="zh-CN" altLang="en-US" sz="2400">
                                  <a:latin typeface="Cambria Math" panose="02040503050406030204" pitchFamily="18" charset="0"/>
                                </a:rPr>
                                <m:t>2</m:t>
                              </m:r>
                            </m:sup>
                          </m:sSup>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num>
                        <m:den>
                          <m:r>
                            <a:rPr lang="zh-CN" altLang="en-US" sz="2400" i="1">
                              <a:latin typeface="Cambria Math" panose="02040503050406030204" pitchFamily="18" charset="0"/>
                            </a:rPr>
                            <m:t>𝑔</m:t>
                          </m:r>
                        </m:den>
                      </m:f>
                    </m:oMath>
                  </m:oMathPara>
                </a14:m>
                <a:endParaRPr lang="zh-CN" altLang="en-US" sz="2400" dirty="0"/>
              </a:p>
              <a:p>
                <a:r>
                  <a:rPr lang="zh-CN" altLang="en-US" sz="2400" dirty="0">
                    <a:latin typeface="宋体" panose="02010600030101010101" pitchFamily="2" charset="-122"/>
                    <a:ea typeface="宋体" panose="02010600030101010101" pitchFamily="2" charset="-122"/>
                  </a:rPr>
                  <a:t>②临界耦合</a:t>
                </a:r>
                <a14:m>
                  <m:oMath xmlns:m="http://schemas.openxmlformats.org/officeDocument/2006/math">
                    <m:r>
                      <a:rPr lang="zh-CN" altLang="en-US" sz="2400" i="1">
                        <a:latin typeface="Cambria Math" panose="02040503050406030204" pitchFamily="18" charset="0"/>
                      </a:rPr>
                      <m:t>𝜂</m:t>
                    </m:r>
                    <m:r>
                      <a:rPr lang="zh-CN" altLang="en-US" sz="2400">
                        <a:latin typeface="Cambria Math" panose="02040503050406030204" pitchFamily="18" charset="0"/>
                      </a:rPr>
                      <m:t>=1</m:t>
                    </m:r>
                  </m:oMath>
                </a14:m>
                <a:r>
                  <a:rPr lang="zh-CN" altLang="en-US" sz="2400" dirty="0">
                    <a:latin typeface="宋体" panose="02010600030101010101" pitchFamily="2" charset="-122"/>
                    <a:ea typeface="宋体" panose="02010600030101010101" pitchFamily="2" charset="-122"/>
                  </a:rPr>
                  <a:t>，谐振曲线较平坦，在</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f</m:t>
                        </m:r>
                      </m:e>
                      <m:sub>
                        <m:r>
                          <a:rPr lang="zh-CN" altLang="en-US" sz="2400">
                            <a:latin typeface="Cambria Math" panose="02040503050406030204" pitchFamily="18" charset="0"/>
                          </a:rPr>
                          <m:t>0</m:t>
                        </m:r>
                      </m:sub>
                    </m:sSub>
                    <m:r>
                      <a:rPr lang="en-US" altLang="zh-CN" sz="2400">
                        <a:latin typeface="Cambria Math" panose="02040503050406030204" pitchFamily="18" charset="0"/>
                      </a:rPr>
                      <m:t>(</m:t>
                    </m:r>
                    <m:r>
                      <a:rPr lang="zh-CN" altLang="en-US" sz="2400" i="1">
                        <a:latin typeface="Cambria Math" panose="02040503050406030204" pitchFamily="18" charset="0"/>
                      </a:rPr>
                      <m:t>𝜉</m:t>
                    </m:r>
                    <m:r>
                      <a:rPr lang="zh-CN" altLang="en-US" sz="2400">
                        <a:latin typeface="Cambria Math" panose="02040503050406030204" pitchFamily="18" charset="0"/>
                      </a:rPr>
                      <m:t>=0</m:t>
                    </m:r>
                    <m:r>
                      <a:rPr lang="en-US" altLang="zh-CN" sz="240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处，出现最大峰值。此时</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v</m:t>
                          </m:r>
                          <m:r>
                            <m:rPr>
                              <m:nor/>
                            </m:rPr>
                            <a:rPr lang="zh-CN" altLang="en-US" sz="2400" i="1">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num>
                        <m:den>
                          <m:r>
                            <a:rPr lang="zh-CN" altLang="en-US" sz="2400">
                              <a:latin typeface="Cambria Math" panose="02040503050406030204" pitchFamily="18" charset="0"/>
                            </a:rPr>
                            <m:t>2</m:t>
                          </m:r>
                          <m:r>
                            <a:rPr lang="zh-CN" altLang="en-US" sz="2400" i="1">
                              <a:latin typeface="Cambria Math" panose="02040503050406030204" pitchFamily="18" charset="0"/>
                            </a:rPr>
                            <m:t>𝑔</m:t>
                          </m:r>
                        </m:den>
                      </m:f>
                    </m:oMath>
                  </m:oMathPara>
                </a14:m>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③强耦合</a:t>
                </a:r>
                <a14:m>
                  <m:oMath xmlns:m="http://schemas.openxmlformats.org/officeDocument/2006/math">
                    <m:r>
                      <a:rPr lang="zh-CN" altLang="en-US" sz="2400" i="1">
                        <a:latin typeface="Cambria Math" panose="02040503050406030204" pitchFamily="18" charset="0"/>
                      </a:rPr>
                      <m:t>𝜂</m:t>
                    </m:r>
                    <m:r>
                      <a:rPr lang="zh-CN" altLang="en-US" sz="2400">
                        <a:latin typeface="Cambria Math" panose="02040503050406030204" pitchFamily="18" charset="0"/>
                      </a:rPr>
                      <m:t>&gt;1</m:t>
                    </m:r>
                  </m:oMath>
                </a14:m>
                <a:r>
                  <a:rPr lang="zh-CN" altLang="en-US" sz="2400" dirty="0">
                    <a:latin typeface="宋体" panose="02010600030101010101" pitchFamily="2" charset="-122"/>
                    <a:ea typeface="宋体" panose="02010600030101010101" pitchFamily="2" charset="-122"/>
                  </a:rPr>
                  <a:t>，谐振曲线出现双峰，两个峰点位置在</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𝜉</m:t>
                      </m:r>
                      <m:r>
                        <m:rPr>
                          <m:nor/>
                        </m:rPr>
                        <a:rPr lang="zh-CN" altLang="en-US" sz="2400" i="1">
                          <a:latin typeface="Cambria Math" panose="02040503050406030204" pitchFamily="18" charset="0"/>
                        </a:rPr>
                        <m:t>=</m:t>
                      </m:r>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𝜂</m:t>
                              </m:r>
                            </m:e>
                            <m:sup>
                              <m:r>
                                <a:rPr lang="zh-CN" altLang="en-US" sz="2400">
                                  <a:latin typeface="Cambria Math" panose="02040503050406030204" pitchFamily="18" charset="0"/>
                                </a:rPr>
                                <m:t>2</m:t>
                              </m:r>
                            </m:sup>
                          </m:sSup>
                          <m:r>
                            <m:rPr>
                              <m:nor/>
                            </m:rPr>
                            <a:rPr lang="zh-CN" altLang="en-US" sz="2400" i="1">
                              <a:latin typeface="Cambria Math" panose="02040503050406030204" pitchFamily="18" charset="0"/>
                            </a:rPr>
                            <m:t>−</m:t>
                          </m:r>
                          <m:r>
                            <a:rPr lang="zh-CN" altLang="en-US" sz="2400">
                              <a:latin typeface="Cambria Math" panose="02040503050406030204" pitchFamily="18" charset="0"/>
                            </a:rPr>
                            <m:t>1</m:t>
                          </m:r>
                        </m:e>
                      </m:rad>
                    </m:oMath>
                  </m:oMathPara>
                </a14:m>
                <a:endParaRPr lang="en-US" altLang="zh-CN" sz="2400" dirty="0"/>
              </a:p>
              <a:p>
                <a:r>
                  <a:rPr lang="zh-CN" altLang="en-US" sz="2400" dirty="0">
                    <a:latin typeface="宋体" panose="02010600030101010101" pitchFamily="2" charset="-122"/>
                    <a:ea typeface="宋体" panose="02010600030101010101" pitchFamily="2" charset="-122"/>
                  </a:rPr>
                  <a:t>此时</a:t>
                </a: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m:rPr>
                              <m:nor/>
                            </m:rPr>
                            <a:rPr lang="zh-CN" altLang="en-US" sz="2400" i="1">
                              <a:latin typeface="Cambria Math" panose="02040503050406030204" pitchFamily="18" charset="0"/>
                            </a:rPr>
                            <m:t>v</m:t>
                          </m:r>
                          <m:r>
                            <m:rPr>
                              <m:nor/>
                            </m:rPr>
                            <a:rPr lang="zh-CN" altLang="en-US" sz="2400" i="1">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1</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𝑝</m:t>
                              </m:r>
                            </m:e>
                            <m:sub>
                              <m:r>
                                <a:rPr lang="zh-CN" altLang="en-US" sz="2400">
                                  <a:latin typeface="Cambria Math" panose="02040503050406030204" pitchFamily="18" charset="0"/>
                                </a:rPr>
                                <m:t>2</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num>
                        <m:den>
                          <m:r>
                            <a:rPr lang="zh-CN" altLang="en-US" sz="2400">
                              <a:latin typeface="Cambria Math" panose="02040503050406030204" pitchFamily="18" charset="0"/>
                            </a:rPr>
                            <m:t>2</m:t>
                          </m:r>
                          <m:r>
                            <a:rPr lang="zh-CN" altLang="en-US" sz="2400" i="1">
                              <a:latin typeface="Cambria Math" panose="02040503050406030204" pitchFamily="18" charset="0"/>
                            </a:rPr>
                            <m:t>𝑔</m:t>
                          </m:r>
                        </m:den>
                      </m:f>
                    </m:oMath>
                  </m:oMathPara>
                </a14:m>
                <a:endParaRPr lang="zh-CN" altLang="en-US" sz="2400" dirty="0">
                  <a:latin typeface="宋体" panose="02010600030101010101" pitchFamily="2" charset="-122"/>
                  <a:ea typeface="宋体" panose="02010600030101010101" pitchFamily="2" charset="-122"/>
                </a:endParaRPr>
              </a:p>
            </p:txBody>
          </p:sp>
        </mc:Choice>
        <mc:Fallback>
          <p:sp>
            <p:nvSpPr>
              <p:cNvPr id="2" name="文本框 1">
                <a:extLst>
                  <a:ext uri="{FF2B5EF4-FFF2-40B4-BE49-F238E27FC236}">
                    <a16:creationId xmlns="" xmlns:a16="http://schemas.microsoft.com/office/drawing/2014/main" xmlns:a14="http://schemas.microsoft.com/office/drawing/2010/main" id="{CA553CEA-A85E-4FD1-B045-2D6BED54F5D8}"/>
                  </a:ext>
                </a:extLst>
              </p:cNvPr>
              <p:cNvSpPr txBox="1">
                <a:spLocks noRot="1" noChangeAspect="1" noMove="1" noResize="1" noEditPoints="1" noAdjustHandles="1" noChangeArrowheads="1" noChangeShapeType="1" noTextEdit="1"/>
              </p:cNvSpPr>
              <p:nvPr/>
            </p:nvSpPr>
            <p:spPr>
              <a:xfrm>
                <a:off x="503852" y="0"/>
                <a:ext cx="10141402" cy="7008329"/>
              </a:xfrm>
              <a:prstGeom prst="rect">
                <a:avLst/>
              </a:prstGeom>
              <a:blipFill rotWithShape="0">
                <a:blip r:embed="rId2"/>
                <a:stretch>
                  <a:fillRect l="-962" t="-957" r="-2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023430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6">
            <a:extLst>
              <a:ext uri="{FF2B5EF4-FFF2-40B4-BE49-F238E27FC236}">
                <a16:creationId xmlns="" xmlns:a16="http://schemas.microsoft.com/office/drawing/2014/main" id="{12A66A89-4D8E-441A-BF0A-02427B73612D}"/>
              </a:ext>
            </a:extLst>
          </p:cNvPr>
          <p:cNvPicPr/>
          <p:nvPr/>
        </p:nvPicPr>
        <p:blipFill>
          <a:blip r:embed="rId2" cstate="print"/>
          <a:stretch>
            <a:fillRect/>
          </a:stretch>
        </p:blipFill>
        <p:spPr>
          <a:xfrm>
            <a:off x="2678733" y="68033"/>
            <a:ext cx="5280279" cy="3888147"/>
          </a:xfrm>
          <a:prstGeom prst="rect">
            <a:avLst/>
          </a:prstGeom>
        </p:spPr>
      </p:pic>
      <p:sp>
        <p:nvSpPr>
          <p:cNvPr id="3" name="文本框 2">
            <a:extLst>
              <a:ext uri="{FF2B5EF4-FFF2-40B4-BE49-F238E27FC236}">
                <a16:creationId xmlns="" xmlns:a16="http://schemas.microsoft.com/office/drawing/2014/main" id="{A66D8D1E-A8EF-4978-91BE-7032FD407DDD}"/>
              </a:ext>
            </a:extLst>
          </p:cNvPr>
          <p:cNvSpPr txBox="1"/>
          <p:nvPr/>
        </p:nvSpPr>
        <p:spPr>
          <a:xfrm>
            <a:off x="1880827" y="3956180"/>
            <a:ext cx="7483151"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对于不同的耦合参数，双调谐回路放大器的谐振曲线</a:t>
            </a:r>
          </a:p>
        </p:txBody>
      </p:sp>
      <p:sp>
        <p:nvSpPr>
          <p:cNvPr id="4" name="文本框 3">
            <a:extLst>
              <a:ext uri="{FF2B5EF4-FFF2-40B4-BE49-F238E27FC236}">
                <a16:creationId xmlns="" xmlns:a16="http://schemas.microsoft.com/office/drawing/2014/main" id="{CD8114B4-5DDE-462F-A26F-549DED7BD557}"/>
              </a:ext>
            </a:extLst>
          </p:cNvPr>
          <p:cNvSpPr txBox="1"/>
          <p:nvPr/>
        </p:nvSpPr>
        <p:spPr>
          <a:xfrm>
            <a:off x="587829" y="4506686"/>
            <a:ext cx="9601200" cy="1938992"/>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临界</a:t>
            </a:r>
            <a:r>
              <a:rPr lang="zh-CN" altLang="en-US" sz="2400" dirty="0">
                <a:latin typeface="宋体" panose="02010600030101010101" pitchFamily="2" charset="-122"/>
                <a:ea typeface="宋体" panose="02010600030101010101" pitchFamily="2" charset="-122"/>
              </a:rPr>
              <a:t>耦合的情况，这种情况在实际上应用</a:t>
            </a:r>
            <a:r>
              <a:rPr lang="zh-CN" altLang="en-US" sz="2400" dirty="0" smtClean="0">
                <a:latin typeface="宋体" panose="02010600030101010101" pitchFamily="2" charset="-122"/>
                <a:ea typeface="宋体" panose="02010600030101010101" pitchFamily="2" charset="-122"/>
              </a:rPr>
              <a:t>较多。弱</a:t>
            </a:r>
            <a:r>
              <a:rPr lang="zh-CN" altLang="en-US" sz="2400" dirty="0">
                <a:latin typeface="宋体" panose="02010600030101010101" pitchFamily="2" charset="-122"/>
                <a:ea typeface="宋体" panose="02010600030101010101" pitchFamily="2" charset="-122"/>
              </a:rPr>
              <a:t>耦合时，放大器的谐振曲线和单调谐回路放大器的相似，通频带较窄，选择性也</a:t>
            </a:r>
            <a:r>
              <a:rPr lang="zh-CN" altLang="en-US" sz="2400" dirty="0" smtClean="0">
                <a:latin typeface="宋体" panose="02010600030101010101" pitchFamily="2" charset="-122"/>
                <a:ea typeface="宋体" panose="02010600030101010101" pitchFamily="2" charset="-122"/>
              </a:rPr>
              <a:t>较差。强</a:t>
            </a:r>
            <a:r>
              <a:rPr lang="zh-CN" altLang="en-US" sz="2400" dirty="0">
                <a:latin typeface="宋体" panose="02010600030101010101" pitchFamily="2" charset="-122"/>
                <a:ea typeface="宋体" panose="02010600030101010101" pitchFamily="2" charset="-122"/>
              </a:rPr>
              <a:t>耦合时，虽然通频带变得更宽，矩形系数也更好，但谐振曲线顶部出现凹陷，回路的调节也较</a:t>
            </a:r>
            <a:r>
              <a:rPr lang="zh-CN" altLang="en-US" sz="2400" dirty="0" smtClean="0">
                <a:latin typeface="宋体" panose="02010600030101010101" pitchFamily="2" charset="-122"/>
                <a:ea typeface="宋体" panose="02010600030101010101" pitchFamily="2" charset="-122"/>
              </a:rPr>
              <a:t>麻烦。因此</a:t>
            </a:r>
            <a:r>
              <a:rPr lang="zh-CN" altLang="en-US" sz="2400" dirty="0">
                <a:latin typeface="宋体" panose="02010600030101010101" pitchFamily="2" charset="-122"/>
                <a:ea typeface="宋体" panose="02010600030101010101" pitchFamily="2" charset="-122"/>
              </a:rPr>
              <a:t>，只在与临界耦合级配合时或特殊场合才采用 。</a:t>
            </a:r>
          </a:p>
        </p:txBody>
      </p:sp>
    </p:spTree>
    <p:extLst>
      <p:ext uri="{BB962C8B-B14F-4D97-AF65-F5344CB8AC3E}">
        <p14:creationId xmlns:p14="http://schemas.microsoft.com/office/powerpoint/2010/main" val="31184001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9477D4EE-90DB-4866-BF4D-C955E9A6086E}"/>
              </a:ext>
            </a:extLst>
          </p:cNvPr>
          <p:cNvSpPr txBox="1"/>
          <p:nvPr/>
        </p:nvSpPr>
        <p:spPr>
          <a:xfrm>
            <a:off x="518615" y="446182"/>
            <a:ext cx="6837528"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3.6 </a:t>
            </a:r>
            <a:r>
              <a:rPr lang="zh-CN" altLang="en-US" sz="3200" dirty="0">
                <a:solidFill>
                  <a:schemeClr val="accent1"/>
                </a:solidFill>
                <a:latin typeface="+mj-lt"/>
                <a:ea typeface="+mj-ea"/>
                <a:cs typeface="+mj-cs"/>
              </a:rPr>
              <a:t>谐振放大器的稳定性与稳定措施</a:t>
            </a:r>
          </a:p>
        </p:txBody>
      </p:sp>
      <p:sp>
        <p:nvSpPr>
          <p:cNvPr id="3" name="文本框 2">
            <a:extLst>
              <a:ext uri="{FF2B5EF4-FFF2-40B4-BE49-F238E27FC236}">
                <a16:creationId xmlns="" xmlns:a16="http://schemas.microsoft.com/office/drawing/2014/main" id="{FB0A1168-E49E-434A-AF69-CC8A75C09D7D}"/>
              </a:ext>
            </a:extLst>
          </p:cNvPr>
          <p:cNvSpPr txBox="1"/>
          <p:nvPr/>
        </p:nvSpPr>
        <p:spPr>
          <a:xfrm>
            <a:off x="0" y="1154272"/>
            <a:ext cx="6291942"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3. 6. 1  </a:t>
            </a:r>
            <a:r>
              <a:rPr lang="zh-CN" altLang="en-US" sz="2800" dirty="0">
                <a:solidFill>
                  <a:schemeClr val="accent1"/>
                </a:solidFill>
                <a:latin typeface="+mj-lt"/>
                <a:ea typeface="+mj-ea"/>
                <a:cs typeface="+mj-cs"/>
              </a:rPr>
              <a:t>谐振放大器的稳定性</a:t>
            </a:r>
          </a:p>
        </p:txBody>
      </p:sp>
      <mc:AlternateContent xmlns:mc="http://schemas.openxmlformats.org/markup-compatibility/2006">
        <mc:Choice xmlns:a14="http://schemas.microsoft.com/office/drawing/2010/main" Requires="a14">
          <p:sp>
            <p:nvSpPr>
              <p:cNvPr id="4" name="文本框 3">
                <a:extLst>
                  <a:ext uri="{FF2B5EF4-FFF2-40B4-BE49-F238E27FC236}">
                    <a16:creationId xmlns="" xmlns:a16="http://schemas.microsoft.com/office/drawing/2014/main" id="{2447AF7E-A8A0-4CAF-8450-DFE98BD1F814}"/>
                  </a:ext>
                </a:extLst>
              </p:cNvPr>
              <p:cNvSpPr txBox="1"/>
              <p:nvPr/>
            </p:nvSpPr>
            <p:spPr>
              <a:xfrm>
                <a:off x="705505" y="2046468"/>
                <a:ext cx="8984405" cy="3873561"/>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上面</a:t>
                </a:r>
                <a:r>
                  <a:rPr lang="zh-CN" altLang="en-US" sz="2400" dirty="0">
                    <a:latin typeface="宋体" panose="02010600030101010101" pitchFamily="2" charset="-122"/>
                    <a:ea typeface="宋体" panose="02010600030101010101" pitchFamily="2" charset="-122"/>
                  </a:rPr>
                  <a:t>所讨论的放大器，都是假定工作于稳定状态的，即输出电路对输入端没有影响（</a:t>
                </a:r>
                <a:r>
                  <a:rPr lang="zh-CN" altLang="en-US" sz="2400" dirty="0"/>
                  <a:t> </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y</m:t>
                        </m:r>
                      </m:e>
                      <m:sub>
                        <m:r>
                          <a:rPr lang="zh-CN" altLang="en-US" sz="2400" i="1">
                            <a:latin typeface="Cambria Math" panose="02040503050406030204" pitchFamily="18" charset="0"/>
                          </a:rPr>
                          <m:t>𝑟𝑒</m:t>
                        </m:r>
                      </m:sub>
                    </m:sSub>
                    <m:r>
                      <a:rPr lang="zh-CN" altLang="en-US" sz="2400">
                        <a:latin typeface="Cambria Math" panose="02040503050406030204" pitchFamily="18" charset="0"/>
                      </a:rPr>
                      <m:t>=0</m:t>
                    </m:r>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。或者</a:t>
                </a:r>
                <a:r>
                  <a:rPr lang="zh-CN" altLang="en-US" sz="2400" dirty="0">
                    <a:latin typeface="宋体" panose="02010600030101010101" pitchFamily="2" charset="-122"/>
                    <a:ea typeface="宋体" panose="02010600030101010101" pitchFamily="2" charset="-122"/>
                  </a:rPr>
                  <a:t>说，晶体管是单向工作的，输入可以控制输出，而输出则不影响输入</a:t>
                </a:r>
                <a:r>
                  <a:rPr lang="zh-CN" altLang="en-US" sz="2400" dirty="0" smtClean="0">
                    <a:latin typeface="宋体" panose="02010600030101010101" pitchFamily="2" charset="-122"/>
                    <a:ea typeface="宋体" panose="02010600030101010101" pitchFamily="2" charset="-122"/>
                  </a:rPr>
                  <a:t>。但</a:t>
                </a:r>
                <a:r>
                  <a:rPr lang="zh-CN" altLang="en-US" sz="2400" dirty="0">
                    <a:latin typeface="宋体" panose="02010600030101010101" pitchFamily="2" charset="-122"/>
                    <a:ea typeface="宋体" panose="02010600030101010101" pitchFamily="2" charset="-122"/>
                  </a:rPr>
                  <a:t>实际上，由于晶体管存在着反向传输导纳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a:latin typeface="Cambria Math" panose="02040503050406030204" pitchFamily="18" charset="0"/>
                          </a:rPr>
                          <m:t>12</m:t>
                        </m:r>
                      </m:sub>
                    </m:sSub>
                  </m:oMath>
                </a14:m>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输出电压</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𝑉</m:t>
                        </m:r>
                      </m:e>
                      <m:sub>
                        <m:r>
                          <a:rPr lang="zh-CN" altLang="en-US" sz="2400">
                            <a:latin typeface="Cambria Math" panose="02040503050406030204" pitchFamily="18" charset="0"/>
                          </a:rPr>
                          <m:t>0</m:t>
                        </m:r>
                      </m:sub>
                    </m:sSub>
                  </m:oMath>
                </a14:m>
                <a:r>
                  <a:rPr lang="zh-CN" altLang="en-US" sz="2400" dirty="0">
                    <a:latin typeface="宋体" panose="02010600030101010101" pitchFamily="2" charset="-122"/>
                    <a:ea typeface="宋体" panose="02010600030101010101" pitchFamily="2" charset="-122"/>
                  </a:rPr>
                  <a:t>可以反作用到输入端，引起输入电流</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𝐼</m:t>
                        </m:r>
                      </m:e>
                      <m:sub>
                        <m:r>
                          <m:rPr>
                            <m:nor/>
                          </m:rPr>
                          <a:rPr lang="zh-CN" altLang="en-US" sz="2400" i="1">
                            <a:latin typeface="Cambria Math" panose="02040503050406030204" pitchFamily="18" charset="0"/>
                          </a:rPr>
                          <m:t>i</m:t>
                        </m:r>
                      </m:sub>
                    </m:sSub>
                  </m:oMath>
                </a14:m>
                <a:r>
                  <a:rPr lang="zh-CN" altLang="en-US" sz="2400" dirty="0">
                    <a:latin typeface="宋体" panose="02010600030101010101" pitchFamily="2" charset="-122"/>
                    <a:ea typeface="宋体" panose="02010600030101010101" pitchFamily="2" charset="-122"/>
                  </a:rPr>
                  <a:t>的变化</a:t>
                </a:r>
                <a:r>
                  <a:rPr lang="zh-CN" altLang="en-US" sz="2400" dirty="0" smtClean="0">
                    <a:latin typeface="宋体" panose="02010600030101010101" pitchFamily="2" charset="-122"/>
                    <a:ea typeface="宋体" panose="02010600030101010101" pitchFamily="2" charset="-122"/>
                  </a:rPr>
                  <a:t>。这</a:t>
                </a:r>
                <a:r>
                  <a:rPr lang="zh-CN" altLang="en-US" sz="2400" dirty="0">
                    <a:latin typeface="宋体" panose="02010600030101010101" pitchFamily="2" charset="-122"/>
                    <a:ea typeface="宋体" panose="02010600030101010101" pitchFamily="2" charset="-122"/>
                  </a:rPr>
                  <a:t>就是反馈作用。</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m:rPr>
                              <m:nor/>
                            </m:rPr>
                            <a:rPr lang="zh-CN" altLang="en-US" sz="2400" i="1">
                              <a:latin typeface="Cambria Math" panose="02040503050406030204" pitchFamily="18" charset="0"/>
                            </a:rPr>
                            <m:t>i</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y</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𝑜𝑒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𝑌</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den>
                      </m:f>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𝐹</m:t>
                          </m:r>
                        </m:sub>
                      </m:sSub>
                    </m:oMath>
                  </m:oMathPara>
                </a14:m>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中，第一部分</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y</m:t>
                        </m:r>
                      </m:e>
                      <m:sub>
                        <m:r>
                          <a:rPr lang="zh-CN" altLang="en-US" sz="2400" i="1">
                            <a:latin typeface="Cambria Math" panose="02040503050406030204" pitchFamily="18" charset="0"/>
                          </a:rPr>
                          <m:t>𝑖𝑒</m:t>
                        </m:r>
                      </m:sub>
                    </m:sSub>
                  </m:oMath>
                </a14:m>
                <a:r>
                  <a:rPr lang="zh-CN" altLang="en-US" sz="2400" dirty="0">
                    <a:latin typeface="宋体" panose="02010600030101010101" pitchFamily="2" charset="-122"/>
                    <a:ea typeface="宋体" panose="02010600030101010101" pitchFamily="2" charset="-122"/>
                  </a:rPr>
                  <a:t>是输出端短路时晶体管</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共射连接时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本身的输入导纳</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第二部分</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是通过</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y</m:t>
                        </m:r>
                      </m:e>
                      <m:sub>
                        <m:r>
                          <a:rPr lang="zh-CN" altLang="en-US" sz="2400" i="1">
                            <a:latin typeface="Cambria Math" panose="02040503050406030204" pitchFamily="18" charset="0"/>
                          </a:rPr>
                          <m:t>𝑟𝑒</m:t>
                        </m:r>
                      </m:sub>
                    </m:sSub>
                  </m:oMath>
                </a14:m>
                <a:r>
                  <a:rPr lang="zh-CN" altLang="en-US" sz="2400" dirty="0">
                    <a:latin typeface="宋体" panose="02010600030101010101" pitchFamily="2" charset="-122"/>
                    <a:ea typeface="宋体" panose="02010600030101010101" pitchFamily="2" charset="-122"/>
                  </a:rPr>
                  <a:t>的反馈引起的输人导纳，它反映了负载导纳</a:t>
                </a: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𝑌</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的影响。</a:t>
                </a:r>
                <a:endParaRPr lang="zh-CN" altLang="zh-CN" sz="2400" dirty="0">
                  <a:latin typeface="宋体" panose="02010600030101010101" pitchFamily="2" charset="-122"/>
                  <a:ea typeface="宋体" panose="02010600030101010101" pitchFamily="2" charset="-122"/>
                </a:endParaRPr>
              </a:p>
            </p:txBody>
          </p:sp>
        </mc:Choice>
        <mc:Fallback>
          <p:sp>
            <p:nvSpPr>
              <p:cNvPr id="4" name="文本框 3">
                <a:extLst>
                  <a:ext uri="{FF2B5EF4-FFF2-40B4-BE49-F238E27FC236}">
                    <a16:creationId xmlns="" xmlns:a16="http://schemas.microsoft.com/office/drawing/2014/main" xmlns:a14="http://schemas.microsoft.com/office/drawing/2010/main" id="{2447AF7E-A8A0-4CAF-8450-DFE98BD1F814}"/>
                  </a:ext>
                </a:extLst>
              </p:cNvPr>
              <p:cNvSpPr txBox="1">
                <a:spLocks noRot="1" noChangeAspect="1" noMove="1" noResize="1" noEditPoints="1" noAdjustHandles="1" noChangeArrowheads="1" noChangeShapeType="1" noTextEdit="1"/>
              </p:cNvSpPr>
              <p:nvPr/>
            </p:nvSpPr>
            <p:spPr>
              <a:xfrm>
                <a:off x="705505" y="2046468"/>
                <a:ext cx="8984405" cy="3873561"/>
              </a:xfrm>
              <a:prstGeom prst="rect">
                <a:avLst/>
              </a:prstGeom>
              <a:blipFill rotWithShape="0">
                <a:blip r:embed="rId2"/>
                <a:stretch>
                  <a:fillRect l="-1085" t="-1260" r="-746" b="-236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918161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1D6304F9-4833-4461-BD70-6FB997F3D7DA}"/>
                  </a:ext>
                </a:extLst>
              </p:cNvPr>
              <p:cNvSpPr txBox="1"/>
              <p:nvPr/>
            </p:nvSpPr>
            <p:spPr>
              <a:xfrm>
                <a:off x="738510" y="919134"/>
                <a:ext cx="8808098" cy="2428806"/>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如果</a:t>
                </a:r>
                <a:r>
                  <a:rPr lang="zh-CN" altLang="en-US" sz="2400" dirty="0">
                    <a:latin typeface="宋体" panose="02010600030101010101" pitchFamily="2" charset="-122"/>
                    <a:ea typeface="宋体" panose="02010600030101010101" pitchFamily="2" charset="-122"/>
                  </a:rPr>
                  <a:t>放大器输入端也接有谐振回路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或前级放大器的输出谐振回路</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那么输入导纳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m:rPr>
                            <m:nor/>
                          </m:rPr>
                          <a:rPr lang="zh-CN" altLang="en-US" sz="2400" i="1">
                            <a:latin typeface="Cambria Math" panose="02040503050406030204" pitchFamily="18" charset="0"/>
                          </a:rPr>
                          <m:t>i</m:t>
                        </m:r>
                      </m:sub>
                    </m:sSub>
                  </m:oMath>
                </a14:m>
                <a:r>
                  <a:rPr lang="zh-CN" altLang="en-US" sz="2400" dirty="0">
                    <a:latin typeface="宋体" panose="02010600030101010101" pitchFamily="2" charset="-122"/>
                    <a:ea typeface="宋体" panose="02010600030101010101" pitchFamily="2" charset="-122"/>
                  </a:rPr>
                  <a:t>并联在放大器输入端回路后如</a:t>
                </a:r>
                <a:r>
                  <a:rPr lang="zh-CN" altLang="en-US" sz="2400" dirty="0" smtClean="0">
                    <a:latin typeface="宋体" panose="02010600030101010101" pitchFamily="2" charset="-122"/>
                    <a:ea typeface="宋体" panose="02010600030101010101" pitchFamily="2" charset="-122"/>
                  </a:rPr>
                  <a:t>图所</a:t>
                </a:r>
                <a:r>
                  <a:rPr lang="zh-CN" altLang="en-US" sz="2400" dirty="0">
                    <a:latin typeface="宋体" panose="02010600030101010101" pitchFamily="2" charset="-122"/>
                    <a:ea typeface="宋体" panose="02010600030101010101" pitchFamily="2" charset="-122"/>
                  </a:rPr>
                  <a:t>示。当没有反馈导纳</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y</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时，输入端回路是调谐的。</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y</m:t>
                        </m:r>
                      </m:e>
                      <m:sub>
                        <m:r>
                          <a:rPr lang="zh-CN" altLang="en-US" sz="2400" i="1">
                            <a:latin typeface="Cambria Math" panose="02040503050406030204" pitchFamily="18" charset="0"/>
                          </a:rPr>
                          <m:t>𝑖𝑒</m:t>
                        </m:r>
                      </m:sub>
                    </m:sSub>
                  </m:oMath>
                </a14:m>
                <a:r>
                  <a:rPr lang="zh-CN" altLang="en-US" sz="2400" dirty="0">
                    <a:latin typeface="宋体" panose="02010600030101010101" pitchFamily="2" charset="-122"/>
                    <a:ea typeface="宋体" panose="02010600030101010101" pitchFamily="2" charset="-122"/>
                  </a:rPr>
                  <a:t>中电纳部分</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b</m:t>
                        </m:r>
                      </m:e>
                      <m:sub>
                        <m:r>
                          <a:rPr lang="zh-CN" altLang="en-US" sz="2400" i="1">
                            <a:latin typeface="Cambria Math" panose="02040503050406030204" pitchFamily="18" charset="0"/>
                          </a:rPr>
                          <m:t>𝑖𝑒</m:t>
                        </m:r>
                      </m:sub>
                    </m:sSub>
                  </m:oMath>
                </a14:m>
                <a:r>
                  <a:rPr lang="zh-CN" altLang="en-US" sz="2400" dirty="0">
                    <a:latin typeface="宋体" panose="02010600030101010101" pitchFamily="2" charset="-122"/>
                    <a:ea typeface="宋体" panose="02010600030101010101" pitchFamily="2" charset="-122"/>
                  </a:rPr>
                  <a:t>的作用，已包括在</a:t>
                </a:r>
                <a:r>
                  <a:rPr lang="en-US" altLang="zh-CN" sz="2400" dirty="0">
                    <a:latin typeface="宋体" panose="02010600030101010101" pitchFamily="2" charset="-122"/>
                    <a:ea typeface="宋体" panose="02010600030101010101" pitchFamily="2" charset="-122"/>
                  </a:rPr>
                  <a:t>L</a:t>
                </a:r>
                <a:r>
                  <a:rPr lang="zh-CN" altLang="en-US" sz="2400" dirty="0">
                    <a:latin typeface="宋体" panose="02010600030101010101" pitchFamily="2" charset="-122"/>
                    <a:ea typeface="宋体" panose="02010600030101010101" pitchFamily="2" charset="-122"/>
                  </a:rPr>
                  <a:t>或</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中</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而</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y</m:t>
                        </m:r>
                      </m:e>
                      <m:sub>
                        <m:r>
                          <a:rPr lang="zh-CN" altLang="en-US" sz="2400" i="1">
                            <a:latin typeface="Cambria Math" panose="02040503050406030204" pitchFamily="18" charset="0"/>
                          </a:rPr>
                          <m:t>𝑖𝑒</m:t>
                        </m:r>
                      </m:sub>
                    </m:sSub>
                  </m:oMath>
                </a14:m>
                <a:r>
                  <a:rPr lang="zh-CN" altLang="en-US" sz="2400" dirty="0">
                    <a:latin typeface="宋体" panose="02010600030101010101" pitchFamily="2" charset="-122"/>
                    <a:ea typeface="宋体" panose="02010600030101010101" pitchFamily="2" charset="-122"/>
                  </a:rPr>
                  <a:t>中电导部分</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g</m:t>
                        </m:r>
                      </m:e>
                      <m:sub>
                        <m:r>
                          <a:rPr lang="zh-CN" altLang="en-US" sz="2400" i="1">
                            <a:latin typeface="Cambria Math" panose="02040503050406030204" pitchFamily="18" charset="0"/>
                          </a:rPr>
                          <m:t>𝑖𝑒</m:t>
                        </m:r>
                      </m:sub>
                    </m:sSub>
                  </m:oMath>
                </a14:m>
                <a:r>
                  <a:rPr lang="zh-CN" altLang="en-US" sz="2400" dirty="0">
                    <a:latin typeface="宋体" panose="02010600030101010101" pitchFamily="2" charset="-122"/>
                    <a:ea typeface="宋体" panose="02010600030101010101" pitchFamily="2" charset="-122"/>
                  </a:rPr>
                  <a:t>以及信号源内电导</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g</m:t>
                        </m:r>
                      </m:e>
                      <m:sub>
                        <m:r>
                          <a:rPr lang="zh-CN" altLang="en-US" sz="2400" i="1">
                            <a:latin typeface="Cambria Math" panose="02040503050406030204" pitchFamily="18" charset="0"/>
                          </a:rPr>
                          <m:t>𝑠</m:t>
                        </m:r>
                      </m:sub>
                    </m:sSub>
                  </m:oMath>
                </a14:m>
                <a:r>
                  <a:rPr lang="zh-CN" altLang="en-US" sz="2400" dirty="0">
                    <a:latin typeface="宋体" panose="02010600030101010101" pitchFamily="2" charset="-122"/>
                    <a:ea typeface="宋体" panose="02010600030101010101" pitchFamily="2" charset="-122"/>
                  </a:rPr>
                  <a:t>的作用则是使回路有一定的等效品质因数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值。然而由于反馈导纳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的存在，就改变了输入端回路的正常情况</a:t>
                </a:r>
                <a:r>
                  <a:rPr lang="zh-CN" altLang="en-US" dirty="0"/>
                  <a:t>。</a:t>
                </a:r>
              </a:p>
            </p:txBody>
          </p:sp>
        </mc:Choice>
        <mc:Fallback>
          <p:sp>
            <p:nvSpPr>
              <p:cNvPr id="2" name="文本框 1">
                <a:extLst>
                  <a:ext uri="{FF2B5EF4-FFF2-40B4-BE49-F238E27FC236}">
                    <a16:creationId xmlns="" xmlns:a16="http://schemas.microsoft.com/office/drawing/2014/main" xmlns:a14="http://schemas.microsoft.com/office/drawing/2010/main" id="{1D6304F9-4833-4461-BD70-6FB997F3D7DA}"/>
                  </a:ext>
                </a:extLst>
              </p:cNvPr>
              <p:cNvSpPr txBox="1">
                <a:spLocks noRot="1" noChangeAspect="1" noMove="1" noResize="1" noEditPoints="1" noAdjustHandles="1" noChangeArrowheads="1" noChangeShapeType="1" noTextEdit="1"/>
              </p:cNvSpPr>
              <p:nvPr/>
            </p:nvSpPr>
            <p:spPr>
              <a:xfrm>
                <a:off x="738510" y="919134"/>
                <a:ext cx="8808098" cy="2428806"/>
              </a:xfrm>
              <a:prstGeom prst="rect">
                <a:avLst/>
              </a:prstGeom>
              <a:blipFill rotWithShape="0">
                <a:blip r:embed="rId2"/>
                <a:stretch>
                  <a:fillRect l="-1038" t="-2010" r="-4567" b="-4271"/>
                </a:stretch>
              </a:blipFill>
            </p:spPr>
            <p:txBody>
              <a:bodyPr/>
              <a:lstStyle/>
              <a:p>
                <a:r>
                  <a:rPr lang="zh-CN" altLang="en-US">
                    <a:noFill/>
                  </a:rPr>
                  <a:t> </a:t>
                </a:r>
              </a:p>
            </p:txBody>
          </p:sp>
        </mc:Fallback>
      </mc:AlternateContent>
      <p:pic>
        <p:nvPicPr>
          <p:cNvPr id="13" name="图片 12" descr="17">
            <a:extLst>
              <a:ext uri="{FF2B5EF4-FFF2-40B4-BE49-F238E27FC236}">
                <a16:creationId xmlns="" xmlns:a16="http://schemas.microsoft.com/office/drawing/2014/main" id="{1A1CE130-4F9B-47F0-826B-D7389538D1A2}"/>
              </a:ext>
            </a:extLst>
          </p:cNvPr>
          <p:cNvPicPr/>
          <p:nvPr/>
        </p:nvPicPr>
        <p:blipFill>
          <a:blip r:embed="rId3" cstate="print"/>
          <a:stretch>
            <a:fillRect/>
          </a:stretch>
        </p:blipFill>
        <p:spPr>
          <a:xfrm>
            <a:off x="3517413" y="3534742"/>
            <a:ext cx="3853543" cy="2599579"/>
          </a:xfrm>
          <a:prstGeom prst="rect">
            <a:avLst/>
          </a:prstGeom>
        </p:spPr>
      </p:pic>
      <p:sp>
        <p:nvSpPr>
          <p:cNvPr id="15" name="矩形 14">
            <a:extLst>
              <a:ext uri="{FF2B5EF4-FFF2-40B4-BE49-F238E27FC236}">
                <a16:creationId xmlns="" xmlns:a16="http://schemas.microsoft.com/office/drawing/2014/main" id="{D21B7797-B02B-4242-B356-EDAEB776D72D}"/>
              </a:ext>
            </a:extLst>
          </p:cNvPr>
          <p:cNvSpPr/>
          <p:nvPr/>
        </p:nvSpPr>
        <p:spPr>
          <a:xfrm>
            <a:off x="3517413" y="6040519"/>
            <a:ext cx="3647152" cy="400110"/>
          </a:xfrm>
          <a:prstGeom prst="rect">
            <a:avLst/>
          </a:prstGeom>
        </p:spPr>
        <p:txBody>
          <a:bodyPr wrap="none">
            <a:spAutoFit/>
          </a:bodyPr>
          <a:lstStyle/>
          <a:p>
            <a:r>
              <a:rPr lang="zh-CN" altLang="en-US"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3.6.1</a:t>
            </a:r>
            <a:r>
              <a:rPr lang="zh-CN" altLang="en-US" sz="2000" dirty="0">
                <a:latin typeface="宋体" panose="02010600030101010101" pitchFamily="2" charset="-122"/>
                <a:ea typeface="宋体" panose="02010600030101010101" pitchFamily="2" charset="-122"/>
              </a:rPr>
              <a:t>放大器等效输入端回路</a:t>
            </a:r>
          </a:p>
        </p:txBody>
      </p:sp>
    </p:spTree>
    <p:extLst>
      <p:ext uri="{BB962C8B-B14F-4D97-AF65-F5344CB8AC3E}">
        <p14:creationId xmlns:p14="http://schemas.microsoft.com/office/powerpoint/2010/main" val="15193218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95520215-972C-4D86-94F0-6FD04CFFBFA4}"/>
                  </a:ext>
                </a:extLst>
              </p:cNvPr>
              <p:cNvSpPr txBox="1"/>
              <p:nvPr/>
            </p:nvSpPr>
            <p:spPr>
              <a:xfrm>
                <a:off x="577246" y="2891655"/>
                <a:ext cx="8853358" cy="3081293"/>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由于</a:t>
                </a:r>
                <a:r>
                  <a:rPr lang="zh-CN" altLang="en-US" sz="2400" dirty="0">
                    <a:latin typeface="宋体" panose="02010600030101010101" pitchFamily="2" charset="-122"/>
                    <a:ea typeface="宋体" panose="02010600030101010101" pitchFamily="2" charset="-122"/>
                  </a:rPr>
                  <a:t>反馈导纳的存在，使放大器输入端的电导发生变化</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考虑</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g</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作用</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，也使得放大器输入端回路的电纳发生变化</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考虑</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b</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作用</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。前者改变了回路的等效品质因数</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值，后者引起回路的失谐</a:t>
                </a:r>
                <a:r>
                  <a:rPr lang="zh-CN" altLang="en-US" sz="2400" dirty="0" smtClean="0">
                    <a:latin typeface="宋体" panose="02010600030101010101" pitchFamily="2" charset="-122"/>
                    <a:ea typeface="宋体" panose="02010600030101010101" pitchFamily="2" charset="-122"/>
                  </a:rPr>
                  <a:t>。这些</a:t>
                </a:r>
                <a:r>
                  <a:rPr lang="zh-CN" altLang="en-US" sz="2400" dirty="0">
                    <a:latin typeface="宋体" panose="02010600030101010101" pitchFamily="2" charset="-122"/>
                    <a:ea typeface="宋体" panose="02010600030101010101" pitchFamily="2" charset="-122"/>
                  </a:rPr>
                  <a:t>都会影响放大器的增益、通频带和选择性，并使谐振曲线产生畸变。 </a:t>
                </a:r>
                <a:endParaRPr lang="en-US" altLang="zh-CN" sz="2400" dirty="0" smtClean="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特别</a:t>
                </a:r>
                <a:r>
                  <a:rPr lang="zh-CN" altLang="en-US" sz="2400" dirty="0">
                    <a:latin typeface="宋体" panose="02010600030101010101" pitchFamily="2" charset="-122"/>
                    <a:ea typeface="宋体" panose="02010600030101010101" pitchFamily="2" charset="-122"/>
                  </a:rPr>
                  <a:t>值得注意的</a:t>
                </a:r>
                <a:r>
                  <a:rPr lang="zh-CN" altLang="en-US" sz="2400" dirty="0" smtClean="0">
                    <a:latin typeface="宋体" panose="02010600030101010101" pitchFamily="2" charset="-122"/>
                    <a:ea typeface="宋体" panose="02010600030101010101" pitchFamily="2" charset="-122"/>
                  </a:rPr>
                  <a:t>是</a:t>
                </a:r>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在某些频率上可能为负值，即呈负电导性，使回路的总电导减小，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增加，通频带减小，增益也因损耗的减小而增加</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2" name="文本框 1">
                <a:extLst>
                  <a:ext uri="{FF2B5EF4-FFF2-40B4-BE49-F238E27FC236}">
                    <a16:creationId xmlns="" xmlns:a16="http://schemas.microsoft.com/office/drawing/2014/main" xmlns:a14="http://schemas.microsoft.com/office/drawing/2010/main" id="{95520215-972C-4D86-94F0-6FD04CFFBFA4}"/>
                  </a:ext>
                </a:extLst>
              </p:cNvPr>
              <p:cNvSpPr txBox="1">
                <a:spLocks noRot="1" noChangeAspect="1" noMove="1" noResize="1" noEditPoints="1" noAdjustHandles="1" noChangeArrowheads="1" noChangeShapeType="1" noTextEdit="1"/>
              </p:cNvSpPr>
              <p:nvPr/>
            </p:nvSpPr>
            <p:spPr>
              <a:xfrm>
                <a:off x="577246" y="2891655"/>
                <a:ext cx="8853358" cy="3081293"/>
              </a:xfrm>
              <a:prstGeom prst="rect">
                <a:avLst/>
              </a:prstGeom>
              <a:blipFill rotWithShape="0">
                <a:blip r:embed="rId2"/>
                <a:stretch>
                  <a:fillRect l="-1102" t="-1581" b="-33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 xmlns:a16="http://schemas.microsoft.com/office/drawing/2014/main" id="{AC446E13-CB03-43E3-A1D3-DE505F1857C6}"/>
                  </a:ext>
                </a:extLst>
              </p:cNvPr>
              <p:cNvSpPr/>
              <p:nvPr/>
            </p:nvSpPr>
            <p:spPr>
              <a:xfrm>
                <a:off x="4021797" y="844420"/>
                <a:ext cx="1964256"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𝐹</m:t>
                          </m:r>
                        </m:sub>
                      </m:sSub>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m:t>
                          </m:r>
                          <m:r>
                            <m:rPr>
                              <m:nor/>
                            </m:rPr>
                            <a:rPr lang="zh-CN" altLang="en-US" sz="2400" i="1">
                              <a:latin typeface="Cambria Math" panose="02040503050406030204" pitchFamily="18" charset="0"/>
                            </a:rPr>
                            <m:t>g</m:t>
                          </m:r>
                        </m:e>
                        <m:sub>
                          <m:r>
                            <a:rPr lang="zh-CN" altLang="en-US" sz="2400" i="1">
                              <a:latin typeface="Cambria Math" panose="02040503050406030204" pitchFamily="18" charset="0"/>
                            </a:rPr>
                            <m:t>𝐹</m:t>
                          </m:r>
                        </m:sub>
                      </m:sSub>
                      <m:r>
                        <a:rPr lang="zh-CN" altLang="en-US" sz="2400" i="0">
                          <a:latin typeface="Cambria Math" panose="02040503050406030204" pitchFamily="18" charset="0"/>
                        </a:rPr>
                        <m:t>+</m:t>
                      </m:r>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𝑏</m:t>
                          </m:r>
                        </m:e>
                        <m:sub>
                          <m:r>
                            <a:rPr lang="zh-CN" altLang="en-US" sz="2400" i="1">
                              <a:latin typeface="Cambria Math" panose="02040503050406030204" pitchFamily="18" charset="0"/>
                            </a:rPr>
                            <m:t>𝐹</m:t>
                          </m:r>
                        </m:sub>
                      </m:sSub>
                    </m:oMath>
                  </m:oMathPara>
                </a14:m>
                <a:endParaRPr lang="zh-CN" altLang="en-US" sz="2400" dirty="0"/>
              </a:p>
            </p:txBody>
          </p:sp>
        </mc:Choice>
        <mc:Fallback>
          <p:sp>
            <p:nvSpPr>
              <p:cNvPr id="3" name="矩形 2">
                <a:extLst>
                  <a:ext uri="{FF2B5EF4-FFF2-40B4-BE49-F238E27FC236}">
                    <a16:creationId xmlns="" xmlns:a16="http://schemas.microsoft.com/office/drawing/2014/main" xmlns:a14="http://schemas.microsoft.com/office/drawing/2010/main" id="{AC446E13-CB03-43E3-A1D3-DE505F1857C6}"/>
                  </a:ext>
                </a:extLst>
              </p:cNvPr>
              <p:cNvSpPr>
                <a:spLocks noRot="1" noChangeAspect="1" noMove="1" noResize="1" noEditPoints="1" noAdjustHandles="1" noChangeArrowheads="1" noChangeShapeType="1" noTextEdit="1"/>
              </p:cNvSpPr>
              <p:nvPr/>
            </p:nvSpPr>
            <p:spPr>
              <a:xfrm>
                <a:off x="4021797" y="844420"/>
                <a:ext cx="1964256" cy="461665"/>
              </a:xfrm>
              <a:prstGeom prst="rect">
                <a:avLst/>
              </a:prstGeom>
              <a:blipFill rotWithShape="0">
                <a:blip r:embed="rId3"/>
                <a:stretch>
                  <a:fillRect b="-20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 xmlns:a16="http://schemas.microsoft.com/office/drawing/2014/main" id="{DA2C2B85-04A4-4508-B139-1F81AFF1652E}"/>
                  </a:ext>
                </a:extLst>
              </p:cNvPr>
              <p:cNvSpPr/>
              <p:nvPr/>
            </p:nvSpPr>
            <p:spPr>
              <a:xfrm>
                <a:off x="577246" y="1576936"/>
                <a:ext cx="8853358" cy="1314719"/>
              </a:xfrm>
              <a:prstGeom prst="rect">
                <a:avLst/>
              </a:prstGeom>
            </p:spPr>
            <p:txBody>
              <a:bodyPr wrap="square">
                <a:spAutoFit/>
              </a:bodyPr>
              <a:lstStyle/>
              <a:p>
                <a:r>
                  <a:rPr lang="zh-CN" altLang="en-US" sz="2400" dirty="0" smtClean="0">
                    <a:latin typeface="宋体" panose="02010600030101010101" pitchFamily="2" charset="-122"/>
                    <a:ea typeface="宋体" panose="02010600030101010101" pitchFamily="2" charset="-122"/>
                  </a:rPr>
                  <a:t>    式</a:t>
                </a:r>
                <a:r>
                  <a:rPr lang="zh-CN" altLang="en-US" sz="2400" dirty="0">
                    <a:latin typeface="宋体" panose="02010600030101010101" pitchFamily="2" charset="-122"/>
                    <a:ea typeface="宋体" panose="02010600030101010101" pitchFamily="2" charset="-122"/>
                  </a:rPr>
                  <a:t>中，</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和 </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b</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分别为电导部分和电纳部分。 它们除与</a:t>
                </a:r>
                <a14:m>
                  <m:oMath xmlns:m="http://schemas.openxmlformats.org/officeDocument/2006/math">
                    <m:sSub>
                      <m:sSubPr>
                        <m:ctrlPr>
                          <a:rPr lang="zh-CN" altLang="en-US" sz="2400" i="1">
                            <a:latin typeface="Cambria Math" panose="02040503050406030204" pitchFamily="18" charset="0"/>
                          </a:rPr>
                        </m:ctrlPr>
                      </m:sSubPr>
                      <m:e>
                        <m:r>
                          <m:rPr>
                            <m:nor/>
                          </m:rPr>
                          <a:rPr lang="zh-CN" altLang="en-US" sz="2400"/>
                          <m:t>y</m:t>
                        </m:r>
                      </m:e>
                      <m:sub>
                        <m:r>
                          <a:rPr lang="zh-CN" altLang="en-US" sz="2400" i="1">
                            <a:latin typeface="Cambria Math" panose="02040503050406030204" pitchFamily="18" charset="0"/>
                          </a:rPr>
                          <m:t>𝑓𝑒</m:t>
                        </m:r>
                      </m:sub>
                    </m:sSub>
                    <m: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m:t>y</m:t>
                        </m:r>
                      </m:e>
                      <m:sub>
                        <m:r>
                          <a:rPr lang="zh-CN" altLang="en-US" sz="2400" i="1">
                            <a:latin typeface="Cambria Math" panose="02040503050406030204" pitchFamily="18" charset="0"/>
                          </a:rPr>
                          <m:t>𝑟𝑒</m:t>
                        </m:r>
                      </m:sub>
                    </m:sSub>
                    <m: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m:t>y</m:t>
                        </m:r>
                      </m:e>
                      <m:sub>
                        <m:r>
                          <a:rPr lang="zh-CN" altLang="en-US" sz="2400" i="1">
                            <a:latin typeface="Cambria Math" panose="02040503050406030204" pitchFamily="18" charset="0"/>
                          </a:rPr>
                          <m:t>𝑜𝑒</m:t>
                        </m:r>
                      </m:sub>
                    </m:sSub>
                  </m:oMath>
                </a14:m>
                <a:r>
                  <a:rPr lang="zh-CN" altLang="en-US" sz="2400" dirty="0">
                    <a:latin typeface="宋体" panose="02010600030101010101" pitchFamily="2" charset="-122"/>
                    <a:ea typeface="宋体" panose="02010600030101010101" pitchFamily="2" charset="-122"/>
                  </a:rPr>
                  <a:t>和</a:t>
                </a:r>
                <a14:m>
                  <m:oMath xmlns:m="http://schemas.openxmlformats.org/officeDocument/2006/math">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𝑌</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oMath>
                </a14:m>
                <a:r>
                  <a:rPr lang="zh-CN" altLang="en-US" sz="2400" dirty="0">
                    <a:latin typeface="宋体" panose="02010600030101010101" pitchFamily="2" charset="-122"/>
                    <a:ea typeface="宋体" panose="02010600030101010101" pitchFamily="2" charset="-122"/>
                  </a:rPr>
                  <a:t>有关外，还是频率的函数；随着频率的不同，其值也不同，且可能为正或负。</a:t>
                </a:r>
              </a:p>
            </p:txBody>
          </p:sp>
        </mc:Choice>
        <mc:Fallback>
          <p:sp>
            <p:nvSpPr>
              <p:cNvPr id="4" name="矩形 3">
                <a:extLst>
                  <a:ext uri="{FF2B5EF4-FFF2-40B4-BE49-F238E27FC236}">
                    <a16:creationId xmlns="" xmlns:a16="http://schemas.microsoft.com/office/drawing/2014/main" xmlns:a14="http://schemas.microsoft.com/office/drawing/2010/main" id="{DA2C2B85-04A4-4508-B139-1F81AFF1652E}"/>
                  </a:ext>
                </a:extLst>
              </p:cNvPr>
              <p:cNvSpPr>
                <a:spLocks noRot="1" noChangeAspect="1" noMove="1" noResize="1" noEditPoints="1" noAdjustHandles="1" noChangeArrowheads="1" noChangeShapeType="1" noTextEdit="1"/>
              </p:cNvSpPr>
              <p:nvPr/>
            </p:nvSpPr>
            <p:spPr>
              <a:xfrm>
                <a:off x="577246" y="1576936"/>
                <a:ext cx="8853358" cy="1314719"/>
              </a:xfrm>
              <a:prstGeom prst="rect">
                <a:avLst/>
              </a:prstGeom>
              <a:blipFill rotWithShape="0">
                <a:blip r:embed="rId4"/>
                <a:stretch>
                  <a:fillRect l="-1102" t="-5116" r="-4477" b="-697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483784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95520215-972C-4D86-94F0-6FD04CFFBFA4}"/>
                  </a:ext>
                </a:extLst>
              </p:cNvPr>
              <p:cNvSpPr txBox="1"/>
              <p:nvPr/>
            </p:nvSpPr>
            <p:spPr>
              <a:xfrm>
                <a:off x="850201" y="1567822"/>
                <a:ext cx="8471221" cy="3416320"/>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如果</a:t>
                </a:r>
                <a:r>
                  <a:rPr lang="zh-CN" altLang="en-US" sz="2400" dirty="0">
                    <a:latin typeface="宋体" panose="02010600030101010101" pitchFamily="2" charset="-122"/>
                    <a:ea typeface="宋体" panose="02010600030101010101" pitchFamily="2" charset="-122"/>
                  </a:rPr>
                  <a:t>反馈到输入端回路的电导的</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负值恰好抵消了回路原有电导</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𝑖𝑒</m:t>
                        </m:r>
                      </m:sub>
                    </m:sSub>
                  </m:oMath>
                </a14:m>
                <a:r>
                  <a:rPr lang="zh-CN" altLang="en-US" sz="2400" dirty="0">
                    <a:latin typeface="宋体" panose="02010600030101010101" pitchFamily="2" charset="-122"/>
                    <a:ea typeface="宋体" panose="02010600030101010101" pitchFamily="2" charset="-122"/>
                  </a:rPr>
                  <a:t>的正值，则输入端回路总电导为零，反馈能量抵消了回路的损耗能量，放大器处于自激振荡工作状态，这是绝对不能允许的</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即使</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𝐹</m:t>
                        </m:r>
                      </m:sub>
                    </m:sSub>
                  </m:oMath>
                </a14:m>
                <a:r>
                  <a:rPr lang="zh-CN" altLang="en-US" sz="2400" dirty="0">
                    <a:latin typeface="宋体" panose="02010600030101010101" pitchFamily="2" charset="-122"/>
                    <a:ea typeface="宋体" panose="02010600030101010101" pitchFamily="2" charset="-122"/>
                  </a:rPr>
                  <a:t>的负值还没有完全抵消</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𝑖𝑒</m:t>
                        </m:r>
                      </m:sub>
                    </m:sSub>
                  </m:oMath>
                </a14:m>
                <a:r>
                  <a:rPr lang="zh-CN" altLang="en-US" sz="2400" dirty="0">
                    <a:latin typeface="宋体" panose="02010600030101010101" pitchFamily="2" charset="-122"/>
                    <a:ea typeface="宋体" panose="02010600030101010101" pitchFamily="2" charset="-122"/>
                  </a:rPr>
                  <a:t>的正值，放大器不能自激，但已倾向于自激</a:t>
                </a:r>
                <a:r>
                  <a:rPr lang="zh-CN" altLang="en-US" sz="2400" dirty="0" smtClean="0">
                    <a:latin typeface="宋体" panose="02010600030101010101" pitchFamily="2" charset="-122"/>
                    <a:ea typeface="宋体" panose="02010600030101010101" pitchFamily="2" charset="-122"/>
                  </a:rPr>
                  <a:t>。这时</a:t>
                </a:r>
                <a:r>
                  <a:rPr lang="zh-CN" altLang="en-US" sz="2400" dirty="0">
                    <a:latin typeface="宋体" panose="02010600030101010101" pitchFamily="2" charset="-122"/>
                    <a:ea typeface="宋体" panose="02010600030101010101" pitchFamily="2" charset="-122"/>
                  </a:rPr>
                  <a:t>放大器的工作也是不稳定的，称为潜在不稳定。这种情况同样是不允许的</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因此</a:t>
                </a:r>
                <a:r>
                  <a:rPr lang="zh-CN" altLang="en-US" sz="2400" dirty="0">
                    <a:latin typeface="宋体" panose="02010600030101010101" pitchFamily="2" charset="-122"/>
                    <a:ea typeface="宋体" panose="02010600030101010101" pitchFamily="2" charset="-122"/>
                  </a:rPr>
                  <a:t>必须设法克服或降低晶体管内部反馈的影响，使放大器远离自激，能稳定地工作。</a:t>
                </a:r>
              </a:p>
            </p:txBody>
          </p:sp>
        </mc:Choice>
        <mc:Fallback>
          <p:sp>
            <p:nvSpPr>
              <p:cNvPr id="2" name="文本框 1">
                <a:extLst>
                  <a:ext uri="{FF2B5EF4-FFF2-40B4-BE49-F238E27FC236}">
                    <a16:creationId xmlns="" xmlns:a16="http://schemas.microsoft.com/office/drawing/2014/main" xmlns:a14="http://schemas.microsoft.com/office/drawing/2010/main" id="{95520215-972C-4D86-94F0-6FD04CFFBFA4}"/>
                  </a:ext>
                </a:extLst>
              </p:cNvPr>
              <p:cNvSpPr txBox="1">
                <a:spLocks noRot="1" noChangeAspect="1" noMove="1" noResize="1" noEditPoints="1" noAdjustHandles="1" noChangeArrowheads="1" noChangeShapeType="1" noTextEdit="1"/>
              </p:cNvSpPr>
              <p:nvPr/>
            </p:nvSpPr>
            <p:spPr>
              <a:xfrm>
                <a:off x="850201" y="1567822"/>
                <a:ext cx="8471221" cy="3416320"/>
              </a:xfrm>
              <a:prstGeom prst="rect">
                <a:avLst/>
              </a:prstGeom>
              <a:blipFill rotWithShape="0">
                <a:blip r:embed="rId2"/>
                <a:stretch>
                  <a:fillRect l="-1079" t="-1961" r="-791" b="-303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857268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文本框 4">
                <a:extLst>
                  <a:ext uri="{FF2B5EF4-FFF2-40B4-BE49-F238E27FC236}">
                    <a16:creationId xmlns="" xmlns:a16="http://schemas.microsoft.com/office/drawing/2014/main" id="{18DAC88A-5750-4E6C-9DC2-72B5A2C70851}"/>
                  </a:ext>
                </a:extLst>
              </p:cNvPr>
              <p:cNvSpPr txBox="1"/>
              <p:nvPr/>
            </p:nvSpPr>
            <p:spPr>
              <a:xfrm>
                <a:off x="466531" y="659827"/>
                <a:ext cx="9666514" cy="5681876"/>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上面</a:t>
                </a:r>
                <a:r>
                  <a:rPr lang="zh-CN" altLang="en-US" sz="2400" dirty="0">
                    <a:latin typeface="宋体" panose="02010600030101010101" pitchFamily="2" charset="-122"/>
                    <a:ea typeface="宋体" panose="02010600030101010101" pitchFamily="2" charset="-122"/>
                  </a:rPr>
                  <a:t>说明了放大器工作不稳定甚至可能产生自激的原因，下面分析放大器不产生自激和远离自激的条件。</a:t>
                </a:r>
              </a:p>
              <a:p>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图</a:t>
                </a:r>
                <a:r>
                  <a:rPr lang="en-US" altLang="zh-CN" sz="2400" dirty="0" smtClean="0">
                    <a:latin typeface="宋体" panose="02010600030101010101" pitchFamily="2" charset="-122"/>
                    <a:ea typeface="宋体" panose="02010600030101010101" pitchFamily="2" charset="-122"/>
                  </a:rPr>
                  <a:t>3.6.1</a:t>
                </a:r>
                <a:r>
                  <a:rPr lang="zh-CN" altLang="en-US" sz="2400" dirty="0">
                    <a:latin typeface="宋体" panose="02010600030101010101" pitchFamily="2" charset="-122"/>
                    <a:ea typeface="宋体" panose="02010600030101010101" pitchFamily="2" charset="-122"/>
                  </a:rPr>
                  <a:t>中，这时总导纳为</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𝑖</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，当总导纳</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a:rPr lang="zh-CN" altLang="en-US" sz="2400" i="1">
                              <a:latin typeface="Cambria Math" panose="02040503050406030204" pitchFamily="18" charset="0"/>
                            </a:rPr>
                            <m:t>𝑖</m:t>
                          </m:r>
                        </m:sub>
                      </m:sSub>
                      <m:r>
                        <a:rPr lang="zh-CN" altLang="en-US" sz="2400">
                          <a:latin typeface="Cambria Math" panose="02040503050406030204" pitchFamily="18" charset="0"/>
                        </a:rPr>
                        <m:t>=0</m:t>
                      </m:r>
                    </m:oMath>
                  </m:oMathPara>
                </a14:m>
                <a:endParaRPr lang="zh-CN" altLang="en-US" sz="2400" dirty="0"/>
              </a:p>
              <a:p>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时</a:t>
                </a:r>
                <a:r>
                  <a:rPr lang="zh-CN" altLang="en-US" sz="2400" dirty="0">
                    <a:latin typeface="宋体" panose="02010600030101010101" pitchFamily="2" charset="-122"/>
                    <a:ea typeface="宋体" panose="02010600030101010101" pitchFamily="2" charset="-122"/>
                  </a:rPr>
                  <a:t>，表示放大器反馈的能量抵消了回路损耗的能量，且电纳部分也恰好</a:t>
                </a:r>
                <a:r>
                  <a:rPr lang="zh-CN" altLang="en-US" sz="2400" dirty="0" smtClean="0">
                    <a:latin typeface="宋体" panose="02010600030101010101" pitchFamily="2" charset="-122"/>
                    <a:ea typeface="宋体" panose="02010600030101010101" pitchFamily="2" charset="-122"/>
                  </a:rPr>
                  <a:t>抵消。这时</a:t>
                </a:r>
                <a:r>
                  <a:rPr lang="zh-CN" altLang="en-US" sz="2400" dirty="0">
                    <a:latin typeface="宋体" panose="02010600030101010101" pitchFamily="2" charset="-122"/>
                    <a:ea typeface="宋体" panose="02010600030101010101" pitchFamily="2" charset="-122"/>
                  </a:rPr>
                  <a:t>放大器产生自激</a:t>
                </a:r>
                <a:r>
                  <a:rPr lang="zh-CN" altLang="en-US" sz="2400" dirty="0" smtClean="0">
                    <a:latin typeface="宋体" panose="02010600030101010101" pitchFamily="2" charset="-122"/>
                    <a:ea typeface="宋体" panose="02010600030101010101" pitchFamily="2" charset="-122"/>
                  </a:rPr>
                  <a:t>。即放大器</a:t>
                </a:r>
                <a:r>
                  <a:rPr lang="zh-CN" altLang="en-US" sz="2400" dirty="0">
                    <a:latin typeface="宋体" panose="02010600030101010101" pitchFamily="2" charset="-122"/>
                    <a:ea typeface="宋体" panose="02010600030101010101" pitchFamily="2" charset="-122"/>
                  </a:rPr>
                  <a:t>产生自激的条件是</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𝑜𝑒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𝑌</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den>
                      </m:f>
                      <m:r>
                        <a:rPr lang="zh-CN" altLang="en-US" sz="2400">
                          <a:latin typeface="Cambria Math" panose="02040503050406030204" pitchFamily="18" charset="0"/>
                        </a:rPr>
                        <m:t>=0</m:t>
                      </m:r>
                    </m:oMath>
                  </m:oMathPara>
                </a14:m>
                <a:endParaRPr lang="zh-CN" altLang="en-US" sz="2400" dirty="0"/>
              </a:p>
              <a:p>
                <a:r>
                  <a:rPr lang="zh-CN" altLang="en-US" sz="2400" dirty="0" smtClean="0">
                    <a:latin typeface="宋体" panose="02010600030101010101" pitchFamily="2" charset="-122"/>
                    <a:ea typeface="宋体" panose="02010600030101010101" pitchFamily="2" charset="-122"/>
                  </a:rPr>
                  <a:t>    即</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𝑜𝑒</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𝑌</m:t>
                                  </m:r>
                                </m:e>
                                <m:sup>
                                  <m:r>
                                    <a:rPr lang="zh-CN" altLang="en-US" sz="2400">
                                      <a:latin typeface="Cambria Math" panose="02040503050406030204" pitchFamily="18" charset="0"/>
                                    </a:rPr>
                                    <m:t>′</m:t>
                                  </m:r>
                                </m:sup>
                              </m:sSup>
                            </m:e>
                          </m:d>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den>
                      </m:f>
                      <m:r>
                        <a:rPr lang="zh-CN" altLang="en-US" sz="2400">
                          <a:latin typeface="Cambria Math" panose="02040503050406030204" pitchFamily="18" charset="0"/>
                        </a:rPr>
                        <m:t>=1</m:t>
                      </m:r>
                    </m:oMath>
                  </m:oMathPara>
                </a14:m>
                <a:endParaRPr lang="en-US" altLang="zh-CN"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晶体管</a:t>
                </a:r>
                <a:r>
                  <a:rPr lang="zh-CN" altLang="en-US" sz="2400" dirty="0">
                    <a:latin typeface="宋体" panose="02010600030101010101" pitchFamily="2" charset="-122"/>
                    <a:ea typeface="宋体" panose="02010600030101010101" pitchFamily="2" charset="-122"/>
                  </a:rPr>
                  <a:t>反向传输导纳</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oMath>
                </a14:m>
                <a:r>
                  <a:rPr lang="zh-CN" altLang="en-US" sz="2400" dirty="0">
                    <a:latin typeface="宋体" panose="02010600030101010101" pitchFamily="2" charset="-122"/>
                    <a:ea typeface="宋体" panose="02010600030101010101" pitchFamily="2" charset="-122"/>
                  </a:rPr>
                  <a:t>愈大，则反馈愈</a:t>
                </a:r>
                <a:r>
                  <a:rPr lang="zh-CN" altLang="en-US" sz="2400" dirty="0" smtClean="0">
                    <a:latin typeface="宋体" panose="02010600030101010101" pitchFamily="2" charset="-122"/>
                    <a:ea typeface="宋体" panose="02010600030101010101" pitchFamily="2" charset="-122"/>
                  </a:rPr>
                  <a:t>强。</a:t>
                </a:r>
                <a:r>
                  <a:rPr lang="zh-CN" altLang="en-US" sz="2400" dirty="0">
                    <a:latin typeface="宋体" panose="02010600030101010101" pitchFamily="2" charset="-122"/>
                    <a:ea typeface="宋体" panose="02010600030101010101" pitchFamily="2" charset="-122"/>
                  </a:rPr>
                  <a:t>它愈接近</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，放大器愈不稳定。反之，上式左边数值愈大，则放大器愈稳定。因此，上式左边数值的大小，可作为衡量放大器稳定与否的标准。</a:t>
                </a:r>
                <a:endParaRPr lang="en-US" altLang="zh-CN"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mc:Choice>
        <mc:Fallback>
          <p:sp>
            <p:nvSpPr>
              <p:cNvPr id="5" name="文本框 4">
                <a:extLst>
                  <a:ext uri="{FF2B5EF4-FFF2-40B4-BE49-F238E27FC236}">
                    <a16:creationId xmlns="" xmlns:a16="http://schemas.microsoft.com/office/drawing/2014/main" xmlns:a14="http://schemas.microsoft.com/office/drawing/2010/main" id="{18DAC88A-5750-4E6C-9DC2-72B5A2C70851}"/>
                  </a:ext>
                </a:extLst>
              </p:cNvPr>
              <p:cNvSpPr txBox="1">
                <a:spLocks noRot="1" noChangeAspect="1" noMove="1" noResize="1" noEditPoints="1" noAdjustHandles="1" noChangeArrowheads="1" noChangeShapeType="1" noTextEdit="1"/>
              </p:cNvSpPr>
              <p:nvPr/>
            </p:nvSpPr>
            <p:spPr>
              <a:xfrm>
                <a:off x="466531" y="659827"/>
                <a:ext cx="9666514" cy="5681876"/>
              </a:xfrm>
              <a:prstGeom prst="rect">
                <a:avLst/>
              </a:prstGeom>
              <a:blipFill rotWithShape="0">
                <a:blip r:embed="rId2"/>
                <a:stretch>
                  <a:fillRect l="-1009" t="-858" r="-63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779291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29A69F41-B0B7-418E-BA25-1E5B66E0D600}"/>
                  </a:ext>
                </a:extLst>
              </p:cNvPr>
              <p:cNvSpPr txBox="1"/>
              <p:nvPr/>
            </p:nvSpPr>
            <p:spPr>
              <a:xfrm>
                <a:off x="0" y="1246680"/>
                <a:ext cx="10133045" cy="4660635"/>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下面</a:t>
                </a:r>
                <a:r>
                  <a:rPr lang="zh-CN" altLang="zh-CN" sz="2400" dirty="0">
                    <a:latin typeface="宋体" panose="02010600030101010101" pitchFamily="2" charset="-122"/>
                    <a:ea typeface="宋体" panose="02010600030101010101" pitchFamily="2" charset="-122"/>
                  </a:rPr>
                  <a:t>对上式复数形式的表示法作进一步推导，找出实用的稳定条件。</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𝑖𝑒</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m:t>
                      </m:r>
                      <m:r>
                        <a:rPr lang="zh-CN" altLang="en-US" sz="2400" i="1">
                          <a:latin typeface="Cambria Math" panose="02040503050406030204" pitchFamily="18" charset="0"/>
                        </a:rPr>
                        <m:t>𝑗</m:t>
                      </m:r>
                      <m:r>
                        <a:rPr lang="zh-CN" altLang="en-US" sz="2400" i="1">
                          <a:latin typeface="Cambria Math" panose="02040503050406030204" pitchFamily="18" charset="0"/>
                        </a:rPr>
                        <m:t>𝜔</m:t>
                      </m:r>
                      <m:r>
                        <a:rPr lang="zh-CN" altLang="en-US" sz="2400" i="1">
                          <a:latin typeface="Cambria Math" panose="02040503050406030204" pitchFamily="18" charset="0"/>
                        </a:rPr>
                        <m:t>𝐶</m:t>
                      </m:r>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i="1">
                              <a:latin typeface="Cambria Math" panose="02040503050406030204" pitchFamily="18" charset="0"/>
                            </a:rPr>
                            <m:t>𝑗</m:t>
                          </m:r>
                          <m:r>
                            <a:rPr lang="zh-CN" altLang="en-US" sz="2400" i="1">
                              <a:latin typeface="Cambria Math" panose="02040503050406030204" pitchFamily="18" charset="0"/>
                            </a:rPr>
                            <m:t>𝜔</m:t>
                          </m:r>
                          <m:r>
                            <a:rPr lang="zh-CN" altLang="en-US" sz="2400" i="1">
                              <a:latin typeface="Cambria Math" panose="02040503050406030204" pitchFamily="18" charset="0"/>
                            </a:rPr>
                            <m:t>𝐿</m:t>
                          </m:r>
                        </m:den>
                      </m:f>
                      <m:r>
                        <a:rPr lang="zh-CN" altLang="en-US" sz="2400">
                          <a:latin typeface="Cambria Math" panose="02040503050406030204" pitchFamily="18" charset="0"/>
                        </a:rPr>
                        <m:t>+</m:t>
                      </m:r>
                      <m:r>
                        <a:rPr lang="zh-CN" altLang="en-US" sz="2400" i="1">
                          <a:latin typeface="Cambria Math" panose="02040503050406030204" pitchFamily="18" charset="0"/>
                        </a:rPr>
                        <m:t>𝑗</m:t>
                      </m:r>
                      <m:r>
                        <a:rPr lang="zh-CN" altLang="en-US" sz="2400" i="1">
                          <a:latin typeface="Cambria Math" panose="02040503050406030204" pitchFamily="18" charset="0"/>
                        </a:rPr>
                        <m:t>𝜔</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𝑖𝑒</m:t>
                          </m:r>
                        </m:sub>
                      </m:sSub>
                    </m:oMath>
                  </m:oMathPara>
                </a14:m>
                <a:endParaRPr lang="zh-CN" altLang="en-US" sz="2400" dirty="0"/>
              </a:p>
              <a:p>
                <a:pPr/>
                <a14:m>
                  <m:oMathPara xmlns:m="http://schemas.openxmlformats.org/officeDocument/2006/math">
                    <m:oMathParaPr>
                      <m:jc m:val="centerGroup"/>
                    </m:oMathParaPr>
                    <m:oMath xmlns:m="http://schemas.openxmlformats.org/officeDocument/2006/math">
                      <m:d>
                        <m:dPr>
                          <m:begChr m:val=""/>
                          <m:ctrlPr>
                            <a:rPr lang="zh-CN" altLang="en-US" sz="2400" i="1">
                              <a:latin typeface="Cambria Math" panose="02040503050406030204" pitchFamily="18" charset="0"/>
                            </a:rPr>
                          </m:ctrlPr>
                        </m:dPr>
                        <m:e>
                          <m:r>
                            <m:rPr>
                              <m:nor/>
                            </m:rPr>
                            <a:rPr lang="zh-CN" altLang="en-US" sz="2400"/>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)(1+</m:t>
                          </m:r>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𝜉</m:t>
                              </m:r>
                            </m:e>
                            <m:sub>
                              <m:r>
                                <a:rPr lang="zh-CN" altLang="en-US" sz="2400">
                                  <a:latin typeface="Cambria Math" panose="02040503050406030204" pitchFamily="18" charset="0"/>
                                </a:rPr>
                                <m:t>1</m:t>
                              </m:r>
                            </m:sub>
                          </m:sSub>
                        </m:e>
                      </m:d>
                    </m:oMath>
                  </m:oMathPara>
                </a14:m>
                <a:endParaRPr lang="en-US" altLang="zh-CN" sz="2400" dirty="0"/>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式</a:t>
                </a:r>
                <a:r>
                  <a:rPr lang="zh-CN" altLang="zh-CN" sz="2400" dirty="0">
                    <a:latin typeface="宋体" panose="02010600030101010101" pitchFamily="2" charset="-122"/>
                    <a:ea typeface="宋体" panose="02010600030101010101" pitchFamily="2" charset="-122"/>
                  </a:rPr>
                  <a:t>中</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𝜉</m:t>
                          </m:r>
                        </m:e>
                        <m:sub>
                          <m:r>
                            <a:rPr lang="zh-CN" altLang="en-US" sz="2400">
                              <a:latin typeface="Cambria Math" panose="02040503050406030204" pitchFamily="18" charset="0"/>
                            </a:rPr>
                            <m:t>1</m:t>
                          </m:r>
                        </m:sub>
                      </m:sSub>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a:latin typeface="Cambria Math" panose="02040503050406030204" pitchFamily="18" charset="0"/>
                            </a:rPr>
                            <m:t>1</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1">
                              <a:latin typeface="Cambria Math" panose="02040503050406030204" pitchFamily="18" charset="0"/>
                            </a:rPr>
                            <m:t>𝑓</m:t>
                          </m:r>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den>
                      </m:f>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a:latin typeface="Cambria Math" panose="02040503050406030204" pitchFamily="18" charset="0"/>
                                </a:rPr>
                                <m:t>0</m:t>
                              </m:r>
                            </m:sub>
                          </m:sSub>
                        </m:num>
                        <m:den>
                          <m:r>
                            <a:rPr lang="zh-CN" altLang="en-US" sz="2400" i="1">
                              <a:latin typeface="Cambria Math" panose="02040503050406030204" pitchFamily="18" charset="0"/>
                            </a:rPr>
                            <m:t>𝑓</m:t>
                          </m:r>
                        </m:den>
                      </m:f>
                      <m:r>
                        <a:rPr lang="en-US" altLang="zh-CN" sz="2400">
                          <a:latin typeface="Cambria Math" panose="02040503050406030204" pitchFamily="18" charset="0"/>
                        </a:rPr>
                        <m:t>)</m:t>
                      </m:r>
                    </m:oMath>
                  </m:oMathPara>
                </a14:m>
                <a:endParaRPr lang="en-US" altLang="zh-CN" sz="2400" dirty="0"/>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m:rPr>
                              <m:nor/>
                            </m:rPr>
                            <a:rPr lang="zh-CN" altLang="en-US" sz="2400"/>
                            <m:t>f</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a:latin typeface="Cambria Math" panose="02040503050406030204" pitchFamily="18" charset="0"/>
                            </a:rPr>
                            <m:t>1</m:t>
                          </m:r>
                        </m:num>
                        <m:den>
                          <m:r>
                            <a:rPr lang="zh-CN" altLang="en-US" sz="2400">
                              <a:latin typeface="Cambria Math" panose="02040503050406030204" pitchFamily="18" charset="0"/>
                            </a:rPr>
                            <m:t>2</m:t>
                          </m:r>
                          <m:r>
                            <a:rPr lang="zh-CN" altLang="en-US" sz="2400" i="1">
                              <a:latin typeface="Cambria Math" panose="02040503050406030204" pitchFamily="18" charset="0"/>
                            </a:rPr>
                            <m:t>𝜋</m:t>
                          </m:r>
                          <m:rad>
                            <m:radPr>
                              <m:degHide m:val="on"/>
                              <m:ctrlPr>
                                <a:rPr lang="zh-CN" altLang="en-US" sz="2400" i="1">
                                  <a:latin typeface="Cambria Math" panose="02040503050406030204" pitchFamily="18" charset="0"/>
                                </a:rPr>
                              </m:ctrlPr>
                            </m:radPr>
                            <m:deg/>
                            <m:e>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𝐿</m:t>
                                  </m:r>
                                  <m:r>
                                    <a:rPr lang="zh-CN" altLang="en-US" sz="2400">
                                      <a:latin typeface="Cambria Math" panose="02040503050406030204" pitchFamily="18" charset="0"/>
                                    </a:rPr>
                                    <m:t>(</m:t>
                                  </m:r>
                                  <m:r>
                                    <a:rPr lang="zh-CN" altLang="en-US" sz="2400" i="1">
                                      <a:latin typeface="Cambria Math" panose="02040503050406030204" pitchFamily="18" charset="0"/>
                                    </a:rPr>
                                    <m:t>𝐶</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m:rPr>
                                          <m:nor/>
                                        </m:rPr>
                                        <a:rPr lang="zh-CN" altLang="en-US" sz="2400" i="1">
                                          <a:latin typeface="Cambria Math" panose="02040503050406030204" pitchFamily="18" charset="0"/>
                                        </a:rPr>
                                        <m:t>ie</m:t>
                                      </m:r>
                                    </m:sub>
                                  </m:sSub>
                                </m:e>
                              </m:d>
                            </m:e>
                          </m:rad>
                        </m:den>
                      </m:f>
                    </m:oMath>
                  </m:oMathPara>
                </a14:m>
                <a:endParaRPr lang="zh-CN" altLang="en-US" sz="2400" dirty="0"/>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𝑄</m:t>
                          </m:r>
                        </m:e>
                        <m:sub>
                          <m:r>
                            <a:rPr lang="zh-CN" altLang="en-US" sz="2400">
                              <a:latin typeface="Cambria Math" panose="02040503050406030204" pitchFamily="18" charset="0"/>
                            </a:rPr>
                            <m:t>1</m:t>
                          </m:r>
                        </m:sub>
                      </m:sSub>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d>
                            <m:dPr>
                              <m:beg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𝜔</m:t>
                                  </m:r>
                                </m:e>
                                <m:sub>
                                  <m:r>
                                    <a:rPr lang="zh-CN" altLang="en-US" sz="2400">
                                      <a:latin typeface="Cambria Math" panose="02040503050406030204" pitchFamily="18" charset="0"/>
                                    </a:rPr>
                                    <m:t>0</m:t>
                                  </m:r>
                                </m:sub>
                              </m:sSub>
                              <m:r>
                                <a:rPr lang="zh-CN" altLang="en-US" sz="2400">
                                  <a:latin typeface="Cambria Math" panose="02040503050406030204" pitchFamily="18" charset="0"/>
                                </a:rPr>
                                <m:t>(</m:t>
                              </m:r>
                              <m:r>
                                <a:rPr lang="zh-CN" altLang="en-US" sz="2400" i="1">
                                  <a:latin typeface="Cambria Math" panose="02040503050406030204" pitchFamily="18" charset="0"/>
                                </a:rPr>
                                <m:t>𝐶</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𝑖𝑒</m:t>
                                  </m:r>
                                </m:sub>
                              </m:sSub>
                            </m:e>
                          </m:d>
                        </m:num>
                        <m:den>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g</m:t>
                              </m:r>
                            </m:e>
                            <m:sub>
                              <m:r>
                                <a:rPr lang="zh-CN" altLang="en-US" sz="2400" i="1">
                                  <a:latin typeface="Cambria Math" panose="02040503050406030204" pitchFamily="18" charset="0"/>
                                </a:rPr>
                                <m:t>𝑖𝑒</m:t>
                              </m:r>
                            </m:sub>
                          </m:sSub>
                        </m:den>
                      </m:f>
                    </m:oMath>
                  </m:oMathPara>
                </a14:m>
                <a:endParaRPr lang="zh-CN" altLang="en-US" sz="2400" dirty="0"/>
              </a:p>
            </p:txBody>
          </p:sp>
        </mc:Choice>
        <mc:Fallback>
          <p:sp>
            <p:nvSpPr>
              <p:cNvPr id="2" name="文本框 1">
                <a:extLst>
                  <a:ext uri="{FF2B5EF4-FFF2-40B4-BE49-F238E27FC236}">
                    <a16:creationId xmlns="" xmlns:a16="http://schemas.microsoft.com/office/drawing/2014/main" xmlns:a14="http://schemas.microsoft.com/office/drawing/2010/main" id="{29A69F41-B0B7-418E-BA25-1E5B66E0D600}"/>
                  </a:ext>
                </a:extLst>
              </p:cNvPr>
              <p:cNvSpPr txBox="1">
                <a:spLocks noRot="1" noChangeAspect="1" noMove="1" noResize="1" noEditPoints="1" noAdjustHandles="1" noChangeArrowheads="1" noChangeShapeType="1" noTextEdit="1"/>
              </p:cNvSpPr>
              <p:nvPr/>
            </p:nvSpPr>
            <p:spPr>
              <a:xfrm>
                <a:off x="0" y="1246680"/>
                <a:ext cx="10133045" cy="4660635"/>
              </a:xfrm>
              <a:prstGeom prst="rect">
                <a:avLst/>
              </a:prstGeom>
              <a:blipFill rotWithShape="0">
                <a:blip r:embed="rId2"/>
                <a:stretch>
                  <a:fillRect t="-104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814570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29A69F41-B0B7-418E-BA25-1E5B66E0D600}"/>
                  </a:ext>
                </a:extLst>
              </p:cNvPr>
              <p:cNvSpPr txBox="1"/>
              <p:nvPr/>
            </p:nvSpPr>
            <p:spPr>
              <a:xfrm>
                <a:off x="783494" y="1137498"/>
                <a:ext cx="8742643" cy="4152740"/>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若</a:t>
                </a:r>
                <a:r>
                  <a:rPr lang="zh-CN" altLang="zh-CN" sz="2400" dirty="0">
                    <a:latin typeface="宋体" panose="02010600030101010101" pitchFamily="2" charset="-122"/>
                    <a:ea typeface="宋体" panose="02010600030101010101" pitchFamily="2" charset="-122"/>
                  </a:rPr>
                  <a:t>用幅值与相角形式表示，则</a:t>
                </a: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𝑌</m:t>
                          </m:r>
                        </m:e>
                        <m:sub>
                          <m:r>
                            <m:rPr>
                              <m:nor/>
                            </m:rPr>
                            <a:rPr lang="zh-CN" altLang="en-US" sz="2400" i="1">
                              <a:latin typeface="Cambria Math" panose="02040503050406030204" pitchFamily="18" charset="0"/>
                            </a:rPr>
                            <m:t>s</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𝑖𝑒</m:t>
                          </m:r>
                        </m:sub>
                      </m:sSub>
                      <m:r>
                        <m:rPr>
                          <m:nor/>
                        </m:rPr>
                        <a:rPr lang="zh-CN" altLang="en-US" sz="2400" i="1">
                          <a:latin typeface="Cambria Math" panose="02040503050406030204" pitchFamily="18" charset="0"/>
                        </a:rPr>
                        <m:t>=</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g</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1+</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𝜉</m:t>
                              </m:r>
                            </m:e>
                            <m:sub>
                              <m:r>
                                <a:rPr lang="zh-CN" altLang="en-US" sz="2400">
                                  <a:latin typeface="Cambria Math" panose="02040503050406030204" pitchFamily="18" charset="0"/>
                                </a:rPr>
                                <m:t>1</m:t>
                              </m:r>
                            </m:sub>
                            <m:sup>
                              <m:r>
                                <a:rPr lang="zh-CN" altLang="en-US" sz="2400">
                                  <a:latin typeface="Cambria Math" panose="02040503050406030204" pitchFamily="18" charset="0"/>
                                </a:rPr>
                                <m:t>2</m:t>
                              </m:r>
                            </m:sup>
                          </m:sSubSup>
                        </m:e>
                      </m:rad>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𝜓</m:t>
                              </m:r>
                            </m:e>
                            <m:sub>
                              <m:r>
                                <a:rPr lang="zh-CN" altLang="en-US" sz="2400">
                                  <a:latin typeface="Cambria Math" panose="02040503050406030204" pitchFamily="18" charset="0"/>
                                </a:rPr>
                                <m:t>1</m:t>
                              </m:r>
                            </m:sub>
                          </m:sSub>
                        </m:sup>
                      </m:sSup>
                    </m:oMath>
                  </m:oMathPara>
                </a14:m>
                <a:endParaRPr lang="zh-CN" altLang="en-US" sz="2400" dirty="0"/>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同理</a:t>
                </a:r>
                <a:r>
                  <a:rPr lang="zh-CN" altLang="zh-CN" sz="2400" dirty="0">
                    <a:latin typeface="宋体" panose="02010600030101010101" pitchFamily="2" charset="-122"/>
                    <a:ea typeface="宋体" panose="02010600030101010101" pitchFamily="2" charset="-122"/>
                  </a:rPr>
                  <a:t>，输出回路部分也可求得相同形式的关系式</a:t>
                </a:r>
                <a:r>
                  <a:rPr lang="en-US" altLang="zh-CN" sz="2400" dirty="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𝑜𝑒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𝑌</m:t>
                              </m:r>
                            </m:e>
                            <m:sup>
                              <m:r>
                                <a:rPr lang="zh-CN" altLang="en-US" sz="2400">
                                  <a:latin typeface="Cambria Math" panose="02040503050406030204" pitchFamily="18" charset="0"/>
                                </a:rPr>
                                <m:t>′</m:t>
                              </m:r>
                            </m:sup>
                          </m:sSup>
                        </m:e>
                        <m:sub>
                          <m:r>
                            <a:rPr lang="zh-CN" altLang="en-US" sz="2400" i="1">
                              <a:latin typeface="Cambria Math" panose="02040503050406030204" pitchFamily="18" charset="0"/>
                            </a:rPr>
                            <m:t>𝐿</m:t>
                          </m:r>
                        </m:sub>
                      </m:sSub>
                      <m:r>
                        <m:rPr>
                          <m:nor/>
                        </m:rPr>
                        <a:rPr lang="zh-CN" altLang="en-US" sz="2400" i="1">
                          <a:latin typeface="Cambria Math" panose="02040503050406030204" pitchFamily="18" charset="0"/>
                        </a:rPr>
                        <m:t>=</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𝑜𝑒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𝐺</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m:t>
                      </m:r>
                      <m:rad>
                        <m:radPr>
                          <m:degHide m:val="on"/>
                          <m:ctrlPr>
                            <a:rPr lang="zh-CN" altLang="en-US" sz="2400" i="1">
                              <a:latin typeface="Cambria Math" panose="02040503050406030204" pitchFamily="18" charset="0"/>
                            </a:rPr>
                          </m:ctrlPr>
                        </m:radPr>
                        <m:deg/>
                        <m:e>
                          <m:r>
                            <a:rPr lang="zh-CN" altLang="en-US" sz="2400">
                              <a:latin typeface="Cambria Math" panose="02040503050406030204" pitchFamily="18" charset="0"/>
                            </a:rPr>
                            <m:t>1+</m:t>
                          </m:r>
                          <m:sSubSup>
                            <m:sSubSupPr>
                              <m:ctrlPr>
                                <a:rPr lang="zh-CN" altLang="en-US" sz="2400" i="1">
                                  <a:latin typeface="Cambria Math" panose="02040503050406030204" pitchFamily="18" charset="0"/>
                                </a:rPr>
                              </m:ctrlPr>
                            </m:sSubSupPr>
                            <m:e>
                              <m:r>
                                <a:rPr lang="zh-CN" altLang="en-US" sz="2400" i="1">
                                  <a:latin typeface="Cambria Math" panose="02040503050406030204" pitchFamily="18" charset="0"/>
                                </a:rPr>
                                <m:t>𝜉</m:t>
                              </m:r>
                            </m:e>
                            <m:sub>
                              <m:r>
                                <a:rPr lang="zh-CN" altLang="en-US" sz="2400">
                                  <a:latin typeface="Cambria Math" panose="02040503050406030204" pitchFamily="18" charset="0"/>
                                </a:rPr>
                                <m:t>2</m:t>
                              </m:r>
                            </m:sub>
                            <m:sup>
                              <m:r>
                                <a:rPr lang="zh-CN" altLang="en-US" sz="2400">
                                  <a:latin typeface="Cambria Math" panose="02040503050406030204" pitchFamily="18" charset="0"/>
                                </a:rPr>
                                <m:t>2</m:t>
                              </m:r>
                            </m:sup>
                          </m:sSubSup>
                        </m:e>
                      </m:rad>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r>
                            <a:rPr lang="zh-CN" altLang="en-US" sz="2400" i="1">
                              <a:latin typeface="Cambria Math" panose="02040503050406030204" pitchFamily="18" charset="0"/>
                            </a:rPr>
                            <m:t>𝑗</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𝜓</m:t>
                              </m:r>
                            </m:e>
                            <m:sub>
                              <m:r>
                                <a:rPr lang="zh-CN" altLang="en-US" sz="2400">
                                  <a:latin typeface="Cambria Math" panose="02040503050406030204" pitchFamily="18" charset="0"/>
                                </a:rPr>
                                <m:t>2</m:t>
                              </m:r>
                            </m:sub>
                          </m:sSub>
                        </m:sup>
                      </m:sSup>
                    </m:oMath>
                  </m:oMathPara>
                </a14:m>
                <a:endParaRPr lang="en-US" altLang="zh-CN" sz="2400" dirty="0"/>
              </a:p>
              <a:p>
                <a:r>
                  <a:rPr lang="zh-CN" altLang="en-US" sz="2400" dirty="0" smtClean="0">
                    <a:latin typeface="宋体" panose="02010600030101010101" pitchFamily="2" charset="-122"/>
                    <a:ea typeface="宋体" panose="02010600030101010101" pitchFamily="2" charset="-122"/>
                  </a:rPr>
                  <a:t>    假设</a:t>
                </a:r>
                <a:r>
                  <a:rPr lang="zh-CN" altLang="en-US" sz="2400" dirty="0">
                    <a:latin typeface="宋体" panose="02010600030101010101" pitchFamily="2" charset="-122"/>
                    <a:ea typeface="宋体" panose="02010600030101010101" pitchFamily="2" charset="-122"/>
                  </a:rPr>
                  <a:t>放大器输入、输出回路相同，即</a:t>
                </a:r>
                <a14:m>
                  <m:oMath xmlns:m="http://schemas.openxmlformats.org/officeDocument/2006/math">
                    <m:r>
                      <a:rPr lang="zh-CN" altLang="en-US" sz="2400">
                        <a:latin typeface="Cambria Math" panose="02040503050406030204" pitchFamily="18" charset="0"/>
                        <a:ea typeface="宋体" panose="02010600030101010101" pitchFamily="2" charset="-122"/>
                      </a:rPr>
                      <m:t>𝜉</m:t>
                    </m:r>
                    <m:r>
                      <a:rPr lang="zh-CN" altLang="en-US" sz="2400">
                        <a:latin typeface="Cambria Math" panose="02040503050406030204" pitchFamily="18" charset="0"/>
                        <a:ea typeface="宋体" panose="02010600030101010101" pitchFamily="2" charset="-122"/>
                      </a:rPr>
                      <m:t>=</m:t>
                    </m:r>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𝜉</m:t>
                        </m:r>
                      </m:e>
                      <m:sub>
                        <m:r>
                          <a:rPr lang="zh-CN" altLang="en-US" sz="2400">
                            <a:latin typeface="Cambria Math" panose="02040503050406030204" pitchFamily="18" charset="0"/>
                            <a:ea typeface="宋体" panose="02010600030101010101" pitchFamily="2" charset="-122"/>
                          </a:rPr>
                          <m:t>1</m:t>
                        </m:r>
                      </m:sub>
                    </m:sSub>
                    <m:r>
                      <a:rPr lang="zh-CN" altLang="en-US" sz="2400">
                        <a:latin typeface="Cambria Math" panose="02040503050406030204" pitchFamily="18" charset="0"/>
                        <a:ea typeface="宋体" panose="02010600030101010101" pitchFamily="2" charset="-122"/>
                      </a:rPr>
                      <m:t>=</m:t>
                    </m:r>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𝜉</m:t>
                        </m:r>
                      </m:e>
                      <m:sub>
                        <m:r>
                          <a:rPr lang="zh-CN" altLang="en-US" sz="2400">
                            <a:latin typeface="Cambria Math" panose="02040503050406030204" pitchFamily="18" charset="0"/>
                            <a:ea typeface="宋体" panose="02010600030101010101" pitchFamily="2" charset="-122"/>
                          </a:rPr>
                          <m:t>2</m:t>
                        </m:r>
                      </m:sub>
                    </m:sSub>
                    <m:r>
                      <a:rPr lang="zh-CN" altLang="en-US" sz="2400">
                        <a:latin typeface="Cambria Math" panose="02040503050406030204" pitchFamily="18" charset="0"/>
                        <a:ea typeface="宋体" panose="02010600030101010101" pitchFamily="2" charset="-122"/>
                      </a:rPr>
                      <m:t>,</m:t>
                    </m:r>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𝜓</m:t>
                        </m:r>
                      </m:e>
                      <m:sub>
                        <m:r>
                          <a:rPr lang="zh-CN" altLang="en-US" sz="2400">
                            <a:latin typeface="Cambria Math" panose="02040503050406030204" pitchFamily="18" charset="0"/>
                            <a:ea typeface="宋体" panose="02010600030101010101" pitchFamily="2" charset="-122"/>
                          </a:rPr>
                          <m:t>1</m:t>
                        </m:r>
                      </m:sub>
                    </m:sSub>
                    <m:r>
                      <a:rPr lang="zh-CN" altLang="en-US" sz="2400">
                        <a:latin typeface="Cambria Math" panose="02040503050406030204" pitchFamily="18" charset="0"/>
                        <a:ea typeface="宋体" panose="02010600030101010101" pitchFamily="2" charset="-122"/>
                      </a:rPr>
                      <m:t>=</m:t>
                    </m:r>
                    <m:sSub>
                      <m:sSubPr>
                        <m:ctrlPr>
                          <a:rPr lang="zh-CN" altLang="en-US" sz="2400" i="1">
                            <a:latin typeface="Cambria Math" panose="02040503050406030204" pitchFamily="18" charset="0"/>
                            <a:ea typeface="宋体" panose="02010600030101010101" pitchFamily="2" charset="-122"/>
                          </a:rPr>
                        </m:ctrlPr>
                      </m:sSubPr>
                      <m:e>
                        <m:r>
                          <a:rPr lang="zh-CN" altLang="en-US" sz="2400">
                            <a:latin typeface="Cambria Math" panose="02040503050406030204" pitchFamily="18" charset="0"/>
                            <a:ea typeface="宋体" panose="02010600030101010101" pitchFamily="2" charset="-122"/>
                          </a:rPr>
                          <m:t>𝜓</m:t>
                        </m:r>
                      </m:e>
                      <m:sub>
                        <m:r>
                          <a:rPr lang="zh-CN" altLang="en-US" sz="2400">
                            <a:latin typeface="Cambria Math" panose="02040503050406030204" pitchFamily="18" charset="0"/>
                            <a:ea typeface="宋体" panose="02010600030101010101" pitchFamily="2" charset="-122"/>
                          </a:rPr>
                          <m:t>2</m:t>
                        </m:r>
                      </m:sub>
                    </m:sSub>
                    <m:r>
                      <a:rPr lang="zh-CN" altLang="en-US" sz="2400">
                        <a:latin typeface="Cambria Math" panose="02040503050406030204" pitchFamily="18" charset="0"/>
                        <a:ea typeface="宋体" panose="02010600030101010101" pitchFamily="2" charset="-122"/>
                      </a:rPr>
                      <m:t>=</m:t>
                    </m:r>
                    <m:r>
                      <a:rPr lang="zh-CN" altLang="en-US" sz="2400">
                        <a:latin typeface="Cambria Math" panose="02040503050406030204" pitchFamily="18" charset="0"/>
                        <a:ea typeface="宋体" panose="02010600030101010101" pitchFamily="2" charset="-122"/>
                      </a:rPr>
                      <m:t>𝜓</m:t>
                    </m:r>
                    <m:r>
                      <a:rPr lang="zh-CN" altLang="en-US" sz="2400">
                        <a:latin typeface="Cambria Math" panose="02040503050406030204" pitchFamily="18" charset="0"/>
                        <a:ea typeface="宋体" panose="02010600030101010101" pitchFamily="2" charset="-122"/>
                      </a:rPr>
                      <m:t>，</m:t>
                    </m:r>
                  </m:oMath>
                </a14:m>
                <a:r>
                  <a:rPr lang="zh-CN" altLang="en-US" sz="2400" dirty="0">
                    <a:latin typeface="宋体" panose="02010600030101010101" pitchFamily="2" charset="-122"/>
                    <a:ea typeface="宋体" panose="02010600030101010101" pitchFamily="2" charset="-122"/>
                  </a:rPr>
                  <a:t>可得</a:t>
                </a:r>
              </a:p>
              <a:p>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d>
                            <m:dPr>
                              <m:endChr m:val=""/>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g</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𝑜𝑒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𝐺</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𝜉</m:t>
                                  </m:r>
                                </m:e>
                                <m:sup>
                                  <m:r>
                                    <a:rPr lang="zh-CN" altLang="en-US" sz="2400">
                                      <a:latin typeface="Cambria Math" panose="02040503050406030204" pitchFamily="18" charset="0"/>
                                    </a:rPr>
                                    <m:t>2</m:t>
                                  </m:r>
                                </m:sup>
                              </m:sSup>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r>
                                    <a:rPr lang="zh-CN" altLang="en-US" sz="2400" i="1">
                                      <a:latin typeface="Cambria Math" panose="02040503050406030204" pitchFamily="18" charset="0"/>
                                    </a:rPr>
                                    <m:t>𝑗</m:t>
                                  </m:r>
                                  <m:r>
                                    <a:rPr lang="zh-CN" altLang="en-US" sz="2400">
                                      <a:latin typeface="Cambria Math" panose="02040503050406030204" pitchFamily="18" charset="0"/>
                                    </a:rPr>
                                    <m:t>2</m:t>
                                  </m:r>
                                  <m:r>
                                    <a:rPr lang="zh-CN" altLang="en-US" sz="2400" i="1">
                                      <a:latin typeface="Cambria Math" panose="02040503050406030204" pitchFamily="18" charset="0"/>
                                    </a:rPr>
                                    <m:t>𝜓</m:t>
                                  </m:r>
                                </m:sup>
                              </m:sSup>
                            </m:e>
                          </m:d>
                        </m:num>
                        <m:den>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r>
                            <a:rPr lang="zh-CN" altLang="en-US" sz="2400">
                              <a:latin typeface="Cambria Math" panose="02040503050406030204" pitchFamily="18" charset="0"/>
                            </a:rPr>
                            <m:t>|</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𝑒</m:t>
                              </m:r>
                            </m:e>
                            <m:sup>
                              <m:d>
                                <m:dPr>
                                  <m:begChr m:val=""/>
                                  <m:ctrlPr>
                                    <a:rPr lang="zh-CN" altLang="en-US" sz="2400" i="1">
                                      <a:latin typeface="Cambria Math" panose="02040503050406030204" pitchFamily="18" charset="0"/>
                                    </a:rPr>
                                  </m:ctrlPr>
                                </m:dPr>
                                <m:e>
                                  <m:r>
                                    <a:rPr lang="zh-CN" altLang="en-US" sz="2400" i="1">
                                      <a:latin typeface="Cambria Math" panose="02040503050406030204" pitchFamily="18" charset="0"/>
                                    </a:rPr>
                                    <m:t>𝑗</m:t>
                                  </m:r>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𝜑</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𝜑</m:t>
                                      </m:r>
                                    </m:e>
                                    <m:sub>
                                      <m:r>
                                        <a:rPr lang="zh-CN" altLang="en-US" sz="2400" i="1">
                                          <a:latin typeface="Cambria Math" panose="02040503050406030204" pitchFamily="18" charset="0"/>
                                        </a:rPr>
                                        <m:t>𝑟𝑒</m:t>
                                      </m:r>
                                    </m:sub>
                                  </m:sSub>
                                </m:e>
                              </m:d>
                            </m:sup>
                          </m:sSup>
                        </m:den>
                      </m:f>
                      <m:r>
                        <a:rPr lang="zh-CN" altLang="en-US" sz="2400">
                          <a:latin typeface="Cambria Math" panose="02040503050406030204" pitchFamily="18" charset="0"/>
                        </a:rPr>
                        <m:t>=1</m:t>
                      </m:r>
                    </m:oMath>
                  </m:oMathPara>
                </a14:m>
                <a:endParaRPr lang="zh-CN" altLang="en-US" sz="2400" dirty="0"/>
              </a:p>
            </p:txBody>
          </p:sp>
        </mc:Choice>
        <mc:Fallback>
          <p:sp>
            <p:nvSpPr>
              <p:cNvPr id="2" name="文本框 1">
                <a:extLst>
                  <a:ext uri="{FF2B5EF4-FFF2-40B4-BE49-F238E27FC236}">
                    <a16:creationId xmlns="" xmlns:a16="http://schemas.microsoft.com/office/drawing/2014/main" xmlns:a14="http://schemas.microsoft.com/office/drawing/2010/main" id="{29A69F41-B0B7-418E-BA25-1E5B66E0D600}"/>
                  </a:ext>
                </a:extLst>
              </p:cNvPr>
              <p:cNvSpPr txBox="1">
                <a:spLocks noRot="1" noChangeAspect="1" noMove="1" noResize="1" noEditPoints="1" noAdjustHandles="1" noChangeArrowheads="1" noChangeShapeType="1" noTextEdit="1"/>
              </p:cNvSpPr>
              <p:nvPr/>
            </p:nvSpPr>
            <p:spPr>
              <a:xfrm>
                <a:off x="783494" y="1137498"/>
                <a:ext cx="8742643" cy="4152740"/>
              </a:xfrm>
              <a:prstGeom prst="rect">
                <a:avLst/>
              </a:prstGeom>
              <a:blipFill rotWithShape="0">
                <a:blip r:embed="rId2"/>
                <a:stretch>
                  <a:fillRect l="-558" t="-117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483891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 xmlns:a16="http://schemas.microsoft.com/office/drawing/2014/main" id="{62C6A051-3EA6-44F2-A7F6-6F7B37054A0E}"/>
                  </a:ext>
                </a:extLst>
              </p:cNvPr>
              <p:cNvSpPr txBox="1"/>
              <p:nvPr/>
            </p:nvSpPr>
            <p:spPr>
              <a:xfrm>
                <a:off x="645344" y="1658203"/>
                <a:ext cx="9619862" cy="3515129"/>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要</a:t>
                </a:r>
                <a:r>
                  <a:rPr lang="zh-CN" altLang="zh-CN" sz="2400" dirty="0">
                    <a:latin typeface="宋体" panose="02010600030101010101" pitchFamily="2" charset="-122"/>
                    <a:ea typeface="宋体" panose="02010600030101010101" pitchFamily="2" charset="-122"/>
                  </a:rPr>
                  <a:t>满足式</a:t>
                </a:r>
                <a:r>
                  <a:rPr lang="en-US" altLang="zh-CN" sz="2400" dirty="0">
                    <a:latin typeface="宋体" panose="02010600030101010101" pitchFamily="2" charset="-122"/>
                    <a:ea typeface="宋体" panose="02010600030101010101" pitchFamily="2" charset="-122"/>
                  </a:rPr>
                  <a:t>(3. 6. 8 ) </a:t>
                </a:r>
                <a:r>
                  <a:rPr lang="zh-CN" altLang="zh-CN" sz="2400" dirty="0">
                    <a:latin typeface="宋体" panose="02010600030101010101" pitchFamily="2" charset="-122"/>
                    <a:ea typeface="宋体" panose="02010600030101010101" pitchFamily="2" charset="-122"/>
                  </a:rPr>
                  <a:t>，必须分别满足幅值和相位两个条件，即</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g</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𝑜𝑒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𝐺</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𝜉</m:t>
                                  </m:r>
                                </m:e>
                                <m:sup>
                                  <m:r>
                                    <a:rPr lang="zh-CN" altLang="en-US" sz="2400">
                                      <a:latin typeface="Cambria Math" panose="02040503050406030204" pitchFamily="18" charset="0"/>
                                    </a:rPr>
                                    <m:t>2</m:t>
                                  </m:r>
                                </m:sup>
                              </m:sSup>
                            </m:e>
                          </m:d>
                        </m:num>
                        <m:den>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r>
                            <a:rPr lang="zh-CN" altLang="en-US" sz="2400">
                              <a:latin typeface="Cambria Math" panose="02040503050406030204" pitchFamily="18" charset="0"/>
                            </a:rPr>
                            <m:t>|</m:t>
                          </m:r>
                        </m:den>
                      </m:f>
                      <m:r>
                        <a:rPr lang="zh-CN" altLang="en-US" sz="2400">
                          <a:latin typeface="Cambria Math" panose="02040503050406030204" pitchFamily="18" charset="0"/>
                        </a:rPr>
                        <m:t>=1</m:t>
                      </m:r>
                    </m:oMath>
                  </m:oMathPara>
                </a14:m>
                <a:endParaRPr lang="en-US" altLang="zh-CN" sz="2400" dirty="0"/>
              </a:p>
              <a:p>
                <a:pPr/>
                <a14:m>
                  <m:oMathPara xmlns:m="http://schemas.openxmlformats.org/officeDocument/2006/math">
                    <m:oMathParaPr>
                      <m:jc m:val="centerGroup"/>
                    </m:oMathParaPr>
                    <m:oMath xmlns:m="http://schemas.openxmlformats.org/officeDocument/2006/math">
                      <m:r>
                        <a:rPr lang="zh-CN" altLang="en-US" sz="2400">
                          <a:latin typeface="Cambria Math" panose="02040503050406030204" pitchFamily="18" charset="0"/>
                        </a:rPr>
                        <m:t>2</m:t>
                      </m:r>
                      <m:r>
                        <a:rPr lang="zh-CN" altLang="en-US" sz="2400" i="1">
                          <a:latin typeface="Cambria Math" panose="02040503050406030204" pitchFamily="18" charset="0"/>
                        </a:rPr>
                        <m:t>𝜓</m:t>
                      </m:r>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𝜑</m:t>
                          </m:r>
                        </m:e>
                        <m:sub>
                          <m:r>
                            <m:rPr>
                              <m:nor/>
                            </m:rPr>
                            <a:rPr lang="zh-CN" altLang="en-US" sz="2400" i="1">
                              <a:latin typeface="Cambria Math" panose="02040503050406030204" pitchFamily="18" charset="0"/>
                            </a:rPr>
                            <m:t>fe</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𝜑</m:t>
                          </m:r>
                        </m:e>
                        <m:sub>
                          <m:r>
                            <m:rPr>
                              <m:nor/>
                            </m:rPr>
                            <a:rPr lang="zh-CN" altLang="en-US" sz="2400" i="1">
                              <a:latin typeface="Cambria Math" panose="02040503050406030204" pitchFamily="18" charset="0"/>
                            </a:rPr>
                            <m:t>re</m:t>
                          </m:r>
                        </m:sub>
                      </m:sSub>
                    </m:oMath>
                  </m:oMathPara>
                </a14:m>
                <a:endParaRPr lang="zh-CN" altLang="en-US" sz="2400" dirty="0"/>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由</a:t>
                </a:r>
                <a:r>
                  <a:rPr lang="zh-CN" altLang="en-US" sz="2400" dirty="0">
                    <a:latin typeface="宋体" panose="02010600030101010101" pitchFamily="2" charset="-122"/>
                    <a:ea typeface="宋体" panose="02010600030101010101" pitchFamily="2" charset="-122"/>
                  </a:rPr>
                  <a:t>上式</a:t>
                </a:r>
                <a:r>
                  <a:rPr lang="zh-CN" altLang="zh-CN" sz="2400" dirty="0">
                    <a:latin typeface="宋体" panose="02010600030101010101" pitchFamily="2" charset="-122"/>
                    <a:ea typeface="宋体" panose="02010600030101010101" pitchFamily="2" charset="-122"/>
                  </a:rPr>
                  <a:t>相位条件可得</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r>
                        <a:rPr lang="zh-CN" altLang="en-US" sz="2400">
                          <a:latin typeface="Cambria Math" panose="02040503050406030204" pitchFamily="18" charset="0"/>
                        </a:rPr>
                        <m:t>2</m:t>
                      </m:r>
                      <m:r>
                        <a:rPr lang="zh-CN" altLang="en-US" sz="2400" i="1">
                          <a:latin typeface="Cambria Math" panose="02040503050406030204" pitchFamily="18" charset="0"/>
                        </a:rPr>
                        <m:t>𝑎𝑟𝑐𝑡𝑎𝑛</m:t>
                      </m:r>
                      <m:r>
                        <a:rPr lang="zh-CN" altLang="en-US" sz="2400" i="1">
                          <a:latin typeface="Cambria Math" panose="02040503050406030204" pitchFamily="18" charset="0"/>
                        </a:rPr>
                        <m:t>𝜉</m:t>
                      </m:r>
                      <m:r>
                        <m:rPr>
                          <m:nor/>
                        </m:rPr>
                        <a:rPr lang="zh-CN" altLang="en-US" sz="2400" i="1">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𝜑</m:t>
                          </m:r>
                        </m:e>
                        <m:sub>
                          <m:r>
                            <m:rPr>
                              <m:nor/>
                            </m:rPr>
                            <a:rPr lang="zh-CN" altLang="en-US" sz="2400" i="1">
                              <a:latin typeface="Cambria Math" panose="02040503050406030204" pitchFamily="18" charset="0"/>
                            </a:rPr>
                            <m:t>fe</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𝜑</m:t>
                          </m:r>
                        </m:e>
                        <m:sub>
                          <m:r>
                            <m:rPr>
                              <m:nor/>
                            </m:rPr>
                            <a:rPr lang="zh-CN" altLang="en-US" sz="2400" i="1">
                              <a:latin typeface="Cambria Math" panose="02040503050406030204" pitchFamily="18" charset="0"/>
                            </a:rPr>
                            <m:t>re</m:t>
                          </m:r>
                        </m:sub>
                      </m:sSub>
                    </m:oMath>
                  </m:oMathPara>
                </a14:m>
                <a:endParaRPr lang="zh-CN" altLang="en-US" sz="2400" dirty="0"/>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于是</a:t>
                </a:r>
                <a:endParaRPr lang="zh-CN"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𝜉</m:t>
                      </m:r>
                      <m:r>
                        <m:rPr>
                          <m:nor/>
                        </m:rPr>
                        <a:rPr lang="zh-CN" altLang="en-US" sz="2400" i="1">
                          <a:latin typeface="Cambria Math" panose="02040503050406030204" pitchFamily="18" charset="0"/>
                        </a:rPr>
                        <m:t>=</m:t>
                      </m:r>
                      <m:r>
                        <m:rPr>
                          <m:sty m:val="p"/>
                        </m:rPr>
                        <a:rPr lang="zh-CN" altLang="en-US" sz="2400">
                          <a:latin typeface="Cambria Math" panose="02040503050406030204" pitchFamily="18" charset="0"/>
                        </a:rPr>
                        <m:t>tan</m:t>
                      </m:r>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𝜑</m:t>
                              </m:r>
                            </m:e>
                            <m:sub>
                              <m:r>
                                <m:rPr>
                                  <m:nor/>
                                </m:rPr>
                                <a:rPr lang="zh-CN" altLang="en-US" sz="2400" i="1">
                                  <a:latin typeface="Cambria Math" panose="02040503050406030204" pitchFamily="18" charset="0"/>
                                </a:rPr>
                                <m:t>fe</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𝜑</m:t>
                              </m:r>
                            </m:e>
                            <m:sub>
                              <m:r>
                                <m:rPr>
                                  <m:nor/>
                                </m:rPr>
                                <a:rPr lang="zh-CN" altLang="en-US" sz="2400" i="1">
                                  <a:latin typeface="Cambria Math" panose="02040503050406030204" pitchFamily="18" charset="0"/>
                                </a:rPr>
                                <m:t>re</m:t>
                              </m:r>
                            </m:sub>
                          </m:sSub>
                        </m:num>
                        <m:den>
                          <m:r>
                            <a:rPr lang="zh-CN" altLang="en-US" sz="2400">
                              <a:latin typeface="Cambria Math" panose="02040503050406030204" pitchFamily="18" charset="0"/>
                            </a:rPr>
                            <m:t>2</m:t>
                          </m:r>
                        </m:den>
                      </m:f>
                    </m:oMath>
                  </m:oMathPara>
                </a14:m>
                <a:endParaRPr lang="zh-CN" altLang="en-US" sz="2400" dirty="0"/>
              </a:p>
            </p:txBody>
          </p:sp>
        </mc:Choice>
        <mc:Fallback>
          <p:sp>
            <p:nvSpPr>
              <p:cNvPr id="3" name="文本框 2">
                <a:extLst>
                  <a:ext uri="{FF2B5EF4-FFF2-40B4-BE49-F238E27FC236}">
                    <a16:creationId xmlns="" xmlns:a16="http://schemas.microsoft.com/office/drawing/2014/main" xmlns:a14="http://schemas.microsoft.com/office/drawing/2010/main" id="{62C6A051-3EA6-44F2-A7F6-6F7B37054A0E}"/>
                  </a:ext>
                </a:extLst>
              </p:cNvPr>
              <p:cNvSpPr txBox="1">
                <a:spLocks noRot="1" noChangeAspect="1" noMove="1" noResize="1" noEditPoints="1" noAdjustHandles="1" noChangeArrowheads="1" noChangeShapeType="1" noTextEdit="1"/>
              </p:cNvSpPr>
              <p:nvPr/>
            </p:nvSpPr>
            <p:spPr>
              <a:xfrm>
                <a:off x="645344" y="1658203"/>
                <a:ext cx="9619862" cy="3515129"/>
              </a:xfrm>
              <a:prstGeom prst="rect">
                <a:avLst/>
              </a:prstGeom>
              <a:blipFill rotWithShape="0">
                <a:blip r:embed="rId2"/>
                <a:stretch>
                  <a:fillRect t="-138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636491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8B61DE9-74DB-42A4-AE69-49F7D372E2D5}"/>
              </a:ext>
            </a:extLst>
          </p:cNvPr>
          <p:cNvSpPr txBox="1"/>
          <p:nvPr/>
        </p:nvSpPr>
        <p:spPr>
          <a:xfrm>
            <a:off x="0" y="674557"/>
            <a:ext cx="2428407"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2. </a:t>
            </a:r>
            <a:r>
              <a:rPr lang="zh-CN" altLang="en-US" sz="2800" dirty="0">
                <a:solidFill>
                  <a:schemeClr val="accent1"/>
                </a:solidFill>
                <a:latin typeface="+mj-lt"/>
                <a:ea typeface="+mj-ea"/>
                <a:cs typeface="+mj-cs"/>
              </a:rPr>
              <a:t>通频带</a:t>
            </a:r>
          </a:p>
        </p:txBody>
      </p:sp>
      <p:sp>
        <p:nvSpPr>
          <p:cNvPr id="5" name="文本框 4">
            <a:extLst>
              <a:ext uri="{FF2B5EF4-FFF2-40B4-BE49-F238E27FC236}">
                <a16:creationId xmlns="" xmlns:a16="http://schemas.microsoft.com/office/drawing/2014/main" id="{FC326415-ABD1-412E-AF68-5841F68F093D}"/>
              </a:ext>
            </a:extLst>
          </p:cNvPr>
          <p:cNvSpPr txBox="1"/>
          <p:nvPr/>
        </p:nvSpPr>
        <p:spPr>
          <a:xfrm>
            <a:off x="359763" y="1337236"/>
            <a:ext cx="9443803" cy="120032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放大器</a:t>
            </a:r>
            <a:r>
              <a:rPr lang="zh-CN" altLang="en-US" sz="2400" dirty="0">
                <a:latin typeface="宋体" panose="02010600030101010101" pitchFamily="2" charset="-122"/>
                <a:ea typeface="宋体" panose="02010600030101010101" pitchFamily="2" charset="-122"/>
              </a:rPr>
              <a:t>的电压增益下降到最大值的 </a:t>
            </a:r>
            <a:r>
              <a:rPr lang="en-US" altLang="zh-CN" sz="2400" dirty="0">
                <a:latin typeface="宋体" panose="02010600030101010101" pitchFamily="2" charset="-122"/>
                <a:ea typeface="宋体" panose="02010600030101010101" pitchFamily="2" charset="-122"/>
              </a:rPr>
              <a:t>0.7</a:t>
            </a:r>
            <a:r>
              <a:rPr lang="zh-CN" altLang="en-US" sz="2400" dirty="0">
                <a:latin typeface="宋体" panose="02010600030101010101" pitchFamily="2" charset="-122"/>
                <a:ea typeface="宋体" panose="02010600030101010101" pitchFamily="2" charset="-122"/>
              </a:rPr>
              <a:t>倍时，所对应的频率范围称为放大器的通频带，用</a:t>
            </a:r>
            <a:r>
              <a:rPr lang="en-US" altLang="zh-CN" sz="2400" dirty="0">
                <a:latin typeface="宋体" panose="02010600030101010101" pitchFamily="2" charset="-122"/>
                <a:ea typeface="宋体" panose="02010600030101010101" pitchFamily="2" charset="-122"/>
              </a:rPr>
              <a:t>BW=2Δf</a:t>
            </a:r>
            <a:r>
              <a:rPr lang="en-US" altLang="zh-CN" sz="1600" dirty="0">
                <a:latin typeface="宋体" panose="02010600030101010101" pitchFamily="2" charset="-122"/>
                <a:ea typeface="宋体" panose="02010600030101010101" pitchFamily="2" charset="-122"/>
              </a:rPr>
              <a:t>0.7</a:t>
            </a:r>
            <a:r>
              <a:rPr lang="zh-CN" altLang="en-US" sz="2400" dirty="0">
                <a:latin typeface="宋体" panose="02010600030101010101" pitchFamily="2" charset="-122"/>
                <a:ea typeface="宋体" panose="02010600030101010101" pitchFamily="2" charset="-122"/>
              </a:rPr>
              <a:t>表示，如图 </a:t>
            </a:r>
            <a:r>
              <a:rPr lang="en-US" altLang="zh-CN" sz="2400" dirty="0">
                <a:latin typeface="宋体" panose="02010600030101010101" pitchFamily="2" charset="-122"/>
                <a:ea typeface="宋体" panose="02010600030101010101" pitchFamily="2" charset="-122"/>
              </a:rPr>
              <a:t>3.1.1,2Δf</a:t>
            </a:r>
            <a:r>
              <a:rPr lang="en-US" altLang="zh-CN" sz="1600" dirty="0">
                <a:latin typeface="宋体" panose="02010600030101010101" pitchFamily="2" charset="-122"/>
                <a:ea typeface="宋体" panose="02010600030101010101" pitchFamily="2" charset="-122"/>
              </a:rPr>
              <a:t>0.7</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也称为 </a:t>
            </a:r>
            <a:r>
              <a:rPr lang="en-US" altLang="zh-CN" sz="2400" dirty="0">
                <a:latin typeface="宋体" panose="02010600030101010101" pitchFamily="2" charset="-122"/>
                <a:ea typeface="宋体" panose="02010600030101010101" pitchFamily="2" charset="-122"/>
              </a:rPr>
              <a:t>3 </a:t>
            </a:r>
            <a:r>
              <a:rPr lang="zh-CN" altLang="en-US" sz="2400" dirty="0">
                <a:latin typeface="宋体" panose="02010600030101010101" pitchFamily="2" charset="-122"/>
                <a:ea typeface="宋体" panose="02010600030101010101" pitchFamily="2" charset="-122"/>
              </a:rPr>
              <a:t>分贝带宽。</a:t>
            </a:r>
          </a:p>
        </p:txBody>
      </p:sp>
      <p:pic>
        <p:nvPicPr>
          <p:cNvPr id="6" name="图片 5">
            <a:extLst>
              <a:ext uri="{FF2B5EF4-FFF2-40B4-BE49-F238E27FC236}">
                <a16:creationId xmlns="" xmlns:a16="http://schemas.microsoft.com/office/drawing/2014/main" id="{6DA4BB12-09E3-45B4-9E32-A509BD8BFB8E}"/>
              </a:ext>
            </a:extLst>
          </p:cNvPr>
          <p:cNvPicPr/>
          <p:nvPr/>
        </p:nvPicPr>
        <p:blipFill>
          <a:blip r:embed="rId2" cstate="print"/>
          <a:stretch>
            <a:fillRect/>
          </a:stretch>
        </p:blipFill>
        <p:spPr>
          <a:xfrm>
            <a:off x="3147934" y="2537565"/>
            <a:ext cx="4646951" cy="3278619"/>
          </a:xfrm>
          <a:prstGeom prst="rect">
            <a:avLst/>
          </a:prstGeom>
          <a:noFill/>
          <a:ln w="9525">
            <a:noFill/>
          </a:ln>
        </p:spPr>
      </p:pic>
      <p:sp>
        <p:nvSpPr>
          <p:cNvPr id="2" name="文本框 1">
            <a:extLst>
              <a:ext uri="{FF2B5EF4-FFF2-40B4-BE49-F238E27FC236}">
                <a16:creationId xmlns="" xmlns:a16="http://schemas.microsoft.com/office/drawing/2014/main" id="{3BEFCBEA-EE61-406A-B4D1-27FB2913C80E}"/>
              </a:ext>
            </a:extLst>
          </p:cNvPr>
          <p:cNvSpPr txBox="1"/>
          <p:nvPr/>
        </p:nvSpPr>
        <p:spPr>
          <a:xfrm>
            <a:off x="3228391" y="6036906"/>
            <a:ext cx="5374433"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图 </a:t>
            </a:r>
            <a:r>
              <a:rPr lang="en-US" altLang="zh-CN" sz="2400" dirty="0">
                <a:latin typeface="宋体" panose="02010600030101010101" pitchFamily="2" charset="-122"/>
                <a:ea typeface="宋体" panose="02010600030101010101" pitchFamily="2" charset="-122"/>
              </a:rPr>
              <a:t>3.1.1 </a:t>
            </a:r>
            <a:r>
              <a:rPr lang="zh-CN" altLang="en-US" sz="2400" dirty="0">
                <a:latin typeface="宋体" panose="02010600030101010101" pitchFamily="2" charset="-122"/>
                <a:ea typeface="宋体" panose="02010600030101010101" pitchFamily="2" charset="-122"/>
              </a:rPr>
              <a:t>高频小信号放大器的通频带</a:t>
            </a:r>
          </a:p>
        </p:txBody>
      </p:sp>
    </p:spTree>
    <p:extLst>
      <p:ext uri="{BB962C8B-B14F-4D97-AF65-F5344CB8AC3E}">
        <p14:creationId xmlns:p14="http://schemas.microsoft.com/office/powerpoint/2010/main" val="313039058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a:extLst>
                  <a:ext uri="{FF2B5EF4-FFF2-40B4-BE49-F238E27FC236}">
                    <a16:creationId xmlns="" xmlns:a16="http://schemas.microsoft.com/office/drawing/2014/main" id="{62C6A051-3EA6-44F2-A7F6-6F7B37054A0E}"/>
                  </a:ext>
                </a:extLst>
              </p:cNvPr>
              <p:cNvSpPr txBox="1"/>
              <p:nvPr/>
            </p:nvSpPr>
            <p:spPr>
              <a:xfrm>
                <a:off x="426980" y="1521725"/>
                <a:ext cx="9619862" cy="352288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上式说明</a:t>
                </a:r>
                <a:r>
                  <a:rPr lang="zh-CN" altLang="en-US" sz="2400" dirty="0">
                    <a:latin typeface="宋体" panose="02010600030101010101" pitchFamily="2" charset="-122"/>
                    <a:ea typeface="宋体" panose="02010600030101010101" pitchFamily="2" charset="-122"/>
                  </a:rPr>
                  <a:t>，只有在晶体管的反向传输导纳</a:t>
                </a:r>
                <a14:m>
                  <m:oMath xmlns:m="http://schemas.openxmlformats.org/officeDocument/2006/math">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r>
                      <a:rPr lang="zh-CN" altLang="en-US" sz="240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足够大时，该式左边部分才可能减小到</a:t>
                </a:r>
                <a:r>
                  <a:rPr lang="en-US" altLang="zh-CN" sz="2400" dirty="0" smtClean="0">
                    <a:latin typeface="宋体" panose="02010600030101010101" pitchFamily="2" charset="-122"/>
                    <a:ea typeface="宋体" panose="02010600030101010101" pitchFamily="2" charset="-122"/>
                  </a:rPr>
                  <a:t>1</a:t>
                </a:r>
                <a:r>
                  <a:rPr lang="zh-CN" altLang="en-US" sz="2400" dirty="0" smtClean="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满足自激的幅值条件</a:t>
                </a:r>
                <a:r>
                  <a:rPr lang="zh-CN" altLang="en-US" sz="2400" dirty="0" smtClean="0">
                    <a:latin typeface="宋体" panose="02010600030101010101" pitchFamily="2" charset="-122"/>
                    <a:ea typeface="宋体" panose="02010600030101010101" pitchFamily="2" charset="-122"/>
                  </a:rPr>
                  <a:t>。而</a:t>
                </a:r>
                <a:r>
                  <a:rPr lang="zh-CN" altLang="en-US" sz="2400" dirty="0">
                    <a:latin typeface="宋体" panose="02010600030101010101" pitchFamily="2" charset="-122"/>
                    <a:ea typeface="宋体" panose="02010600030101010101" pitchFamily="2" charset="-122"/>
                  </a:rPr>
                  <a:t>当</a:t>
                </a:r>
                <a14:m>
                  <m:oMath xmlns:m="http://schemas.openxmlformats.org/officeDocument/2006/math">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r>
                      <a:rPr lang="zh-CN" altLang="en-US" sz="240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较小时，左边的分数值总是大于</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的。</a:t>
                </a:r>
                <a14:m>
                  <m:oMath xmlns:m="http://schemas.openxmlformats.org/officeDocument/2006/math">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r>
                      <a:rPr lang="zh-CN" altLang="en-US" sz="2400">
                        <a:latin typeface="Cambria Math" panose="02040503050406030204" pitchFamily="18" charset="0"/>
                      </a:rPr>
                      <m:t>|</m:t>
                    </m:r>
                  </m:oMath>
                </a14:m>
                <a:r>
                  <a:rPr lang="zh-CN" altLang="en-US" sz="2400" dirty="0">
                    <a:latin typeface="宋体" panose="02010600030101010101" pitchFamily="2" charset="-122"/>
                    <a:ea typeface="宋体" panose="02010600030101010101" pitchFamily="2" charset="-122"/>
                  </a:rPr>
                  <a:t>愈小，分数值愈大，离自激条件愈远，放大器愈稳定</a:t>
                </a:r>
                <a:r>
                  <a:rPr lang="zh-CN" altLang="en-US" sz="2400" dirty="0" smtClean="0">
                    <a:latin typeface="宋体" panose="02010600030101010101" pitchFamily="2" charset="-122"/>
                    <a:ea typeface="宋体" panose="02010600030101010101" pitchFamily="2" charset="-122"/>
                  </a:rPr>
                  <a:t>。因此</a:t>
                </a:r>
                <a:r>
                  <a:rPr lang="zh-CN" altLang="en-US" sz="2400" dirty="0">
                    <a:latin typeface="宋体" panose="02010600030101010101" pitchFamily="2" charset="-122"/>
                    <a:ea typeface="宋体" panose="02010600030101010101" pitchFamily="2" charset="-122"/>
                  </a:rPr>
                  <a:t>，通常</a:t>
                </a:r>
                <a:r>
                  <a:rPr lang="zh-CN" altLang="en-US" sz="2400" dirty="0" smtClean="0">
                    <a:latin typeface="宋体" panose="02010600030101010101" pitchFamily="2" charset="-122"/>
                    <a:ea typeface="宋体" panose="02010600030101010101" pitchFamily="2" charset="-122"/>
                  </a:rPr>
                  <a:t>采用其的</a:t>
                </a:r>
                <a:r>
                  <a:rPr lang="zh-CN" altLang="en-US" sz="2400" dirty="0">
                    <a:latin typeface="宋体" panose="02010600030101010101" pitchFamily="2" charset="-122"/>
                    <a:ea typeface="宋体" panose="02010600030101010101" pitchFamily="2" charset="-122"/>
                  </a:rPr>
                  <a:t>左边量</a:t>
                </a:r>
                <a:endParaRPr lang="en-US" altLang="zh-CN" sz="2400" dirty="0">
                  <a:latin typeface="宋体" panose="02010600030101010101" pitchFamily="2" charset="-122"/>
                  <a:ea typeface="宋体" panose="02010600030101010101" pitchFamily="2" charset="-122"/>
                </a:endParaRPr>
              </a:p>
              <a:p>
                <a:pPr/>
                <a14:m>
                  <m:oMathPara xmlns:m="http://schemas.openxmlformats.org/officeDocument/2006/math">
                    <m:oMathParaPr>
                      <m:jc m:val="centerGroup"/>
                    </m:oMathParaPr>
                    <m:oMath xmlns:m="http://schemas.openxmlformats.org/officeDocument/2006/math">
                      <m:r>
                        <a:rPr lang="zh-CN" altLang="en-US" sz="2400" i="1">
                          <a:latin typeface="Cambria Math" panose="02040503050406030204" pitchFamily="18" charset="0"/>
                        </a:rPr>
                        <m:t>𝑆</m:t>
                      </m:r>
                      <m:r>
                        <m:rPr>
                          <m:nor/>
                        </m:rPr>
                        <a:rPr lang="zh-CN" altLang="en-US" sz="2400" i="1">
                          <a:latin typeface="Cambria Math" panose="02040503050406030204" pitchFamily="18" charset="0"/>
                        </a:rPr>
                        <m:t>=</m:t>
                      </m:r>
                      <m:f>
                        <m:fPr>
                          <m:ctrlPr>
                            <a:rPr lang="zh-CN" altLang="en-US" sz="2400" i="1">
                              <a:latin typeface="Cambria Math" panose="02040503050406030204" pitchFamily="18" charset="0"/>
                            </a:rPr>
                          </m:ctrlPr>
                        </m:fPr>
                        <m:num>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𝑠</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m:rPr>
                                      <m:nor/>
                                    </m:rPr>
                                    <a:rPr lang="zh-CN" altLang="en-US" sz="2400" i="1">
                                      <a:latin typeface="Cambria Math" panose="02040503050406030204" pitchFamily="18" charset="0"/>
                                    </a:rPr>
                                    <m:t>g</m:t>
                                  </m:r>
                                </m:e>
                                <m:sub>
                                  <m:r>
                                    <a:rPr lang="zh-CN" altLang="en-US" sz="2400" i="1">
                                      <a:latin typeface="Cambria Math" panose="02040503050406030204" pitchFamily="18" charset="0"/>
                                    </a:rPr>
                                    <m:t>𝑖𝑒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𝑜𝑒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𝐺</m:t>
                                  </m:r>
                                </m:e>
                                <m:sub>
                                  <m:r>
                                    <a:rPr lang="zh-CN" altLang="en-US" sz="2400" i="1">
                                      <a:latin typeface="Cambria Math" panose="02040503050406030204" pitchFamily="18" charset="0"/>
                                    </a:rPr>
                                    <m:t>𝐿</m:t>
                                  </m:r>
                                </m:sub>
                              </m:sSub>
                              <m:r>
                                <a:rPr lang="zh-CN" altLang="en-US" sz="2400">
                                  <a:latin typeface="Cambria Math" panose="02040503050406030204" pitchFamily="18" charset="0"/>
                                </a:rPr>
                                <m:t>)(1+</m:t>
                              </m:r>
                              <m:sSup>
                                <m:sSupPr>
                                  <m:ctrlPr>
                                    <a:rPr lang="zh-CN" altLang="en-US" sz="2400" i="1">
                                      <a:latin typeface="Cambria Math" panose="02040503050406030204" pitchFamily="18" charset="0"/>
                                    </a:rPr>
                                  </m:ctrlPr>
                                </m:sSupPr>
                                <m:e>
                                  <m:r>
                                    <a:rPr lang="zh-CN" altLang="en-US" sz="2400" i="1">
                                      <a:latin typeface="Cambria Math" panose="02040503050406030204" pitchFamily="18" charset="0"/>
                                    </a:rPr>
                                    <m:t>𝜉</m:t>
                                  </m:r>
                                </m:e>
                                <m:sup>
                                  <m:r>
                                    <a:rPr lang="zh-CN" altLang="en-US" sz="2400">
                                      <a:latin typeface="Cambria Math" panose="02040503050406030204" pitchFamily="18" charset="0"/>
                                    </a:rPr>
                                    <m:t>2</m:t>
                                  </m:r>
                                </m:sup>
                              </m:sSup>
                            </m:e>
                          </m:d>
                        </m:num>
                        <m:den>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𝑓𝑒</m:t>
                              </m:r>
                            </m:sub>
                          </m:sSub>
                          <m:r>
                            <a:rPr lang="zh-CN" altLang="en-US" sz="2400">
                              <a:latin typeface="Cambria Math" panose="02040503050406030204" pitchFamily="18" charset="0"/>
                            </a:rPr>
                            <m:t>||</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r>
                            <a:rPr lang="zh-CN" altLang="en-US" sz="2400">
                              <a:latin typeface="Cambria Math" panose="02040503050406030204" pitchFamily="18" charset="0"/>
                            </a:rPr>
                            <m:t>|</m:t>
                          </m:r>
                        </m:den>
                      </m:f>
                    </m:oMath>
                  </m:oMathPara>
                </a14:m>
                <a:endParaRPr lang="en-US" altLang="zh-CN" sz="2400" dirty="0"/>
              </a:p>
              <a:p>
                <a:r>
                  <a:rPr lang="zh-CN" altLang="en-US" sz="2400" dirty="0" smtClean="0">
                    <a:latin typeface="宋体" panose="02010600030101010101" pitchFamily="2" charset="-122"/>
                    <a:ea typeface="宋体" panose="02010600030101010101" pitchFamily="2" charset="-122"/>
                  </a:rPr>
                  <a:t>    作为</a:t>
                </a:r>
                <a:r>
                  <a:rPr lang="zh-CN" altLang="en-US" sz="2400" dirty="0">
                    <a:latin typeface="宋体" panose="02010600030101010101" pitchFamily="2" charset="-122"/>
                    <a:ea typeface="宋体" panose="02010600030101010101" pitchFamily="2" charset="-122"/>
                  </a:rPr>
                  <a:t>判断谐振放大器工作稳定性的依据，</a:t>
                </a:r>
                <a:r>
                  <a:rPr lang="en-US" altLang="zh-CN" sz="2400" dirty="0"/>
                  <a:t>S</a:t>
                </a:r>
                <a:r>
                  <a:rPr lang="zh-CN" altLang="en-US" sz="2400" dirty="0">
                    <a:latin typeface="宋体" panose="02010600030101010101" pitchFamily="2" charset="-122"/>
                    <a:ea typeface="宋体" panose="02010600030101010101" pitchFamily="2" charset="-122"/>
                  </a:rPr>
                  <a:t>称为谐振放大器的稳定系数。若</a:t>
                </a:r>
                <a14:m>
                  <m:oMath xmlns:m="http://schemas.openxmlformats.org/officeDocument/2006/math">
                    <m:r>
                      <a:rPr lang="zh-CN" altLang="en-US" sz="2400" i="1">
                        <a:latin typeface="Cambria Math" panose="02040503050406030204" pitchFamily="18" charset="0"/>
                      </a:rPr>
                      <m:t>𝑆</m:t>
                    </m:r>
                    <m:r>
                      <a:rPr lang="zh-CN" altLang="en-US" sz="2400">
                        <a:latin typeface="Cambria Math" panose="02040503050406030204" pitchFamily="18" charset="0"/>
                      </a:rPr>
                      <m:t>=</m:t>
                    </m:r>
                    <m:r>
                      <m:rPr>
                        <m:nor/>
                      </m:rPr>
                      <a:rPr lang="zh-CN" altLang="en-US" sz="2400" i="1">
                        <a:latin typeface="Cambria Math" panose="02040503050406030204" pitchFamily="18" charset="0"/>
                      </a:rPr>
                      <m:t> </m:t>
                    </m:r>
                    <m:r>
                      <a:rPr lang="zh-CN" altLang="en-US" sz="2400">
                        <a:latin typeface="Cambria Math" panose="02040503050406030204" pitchFamily="18" charset="0"/>
                      </a:rPr>
                      <m:t>1</m:t>
                    </m:r>
                  </m:oMath>
                </a14:m>
                <a:r>
                  <a:rPr lang="zh-CN" altLang="en-US" sz="2400" dirty="0">
                    <a:latin typeface="宋体" panose="02010600030101010101" pitchFamily="2" charset="-122"/>
                    <a:ea typeface="宋体" panose="02010600030101010101" pitchFamily="2" charset="-122"/>
                  </a:rPr>
                  <a:t>，放大器将自激，只有当</a:t>
                </a:r>
                <a14:m>
                  <m:oMath xmlns:m="http://schemas.openxmlformats.org/officeDocument/2006/math">
                    <m:r>
                      <a:rPr lang="zh-CN" altLang="en-US" sz="2400">
                        <a:latin typeface="Cambria Math" panose="02040503050406030204" pitchFamily="18" charset="0"/>
                        <a:ea typeface="宋体" panose="02010600030101010101" pitchFamily="2" charset="-122"/>
                      </a:rPr>
                      <m:t>𝑆</m:t>
                    </m:r>
                    <m:r>
                      <a:rPr lang="zh-CN" altLang="en-US" sz="2400">
                        <a:latin typeface="Cambria Math" panose="02040503050406030204" pitchFamily="18" charset="0"/>
                        <a:ea typeface="宋体" panose="02010600030101010101" pitchFamily="2" charset="-122"/>
                      </a:rPr>
                      <m:t>&gt;&gt;1</m:t>
                    </m:r>
                  </m:oMath>
                </a14:m>
                <a:r>
                  <a:rPr lang="zh-CN" altLang="en-US" sz="2400" dirty="0">
                    <a:latin typeface="宋体" panose="02010600030101010101" pitchFamily="2" charset="-122"/>
                    <a:ea typeface="宋体" panose="02010600030101010101" pitchFamily="2" charset="-122"/>
                  </a:rPr>
                  <a:t>时，放大器才能稳定工作，一般要求稳定系数</a:t>
                </a:r>
                <a14:m>
                  <m:oMath xmlns:m="http://schemas.openxmlformats.org/officeDocument/2006/math">
                    <m:r>
                      <a:rPr lang="zh-CN" altLang="en-US" sz="2400" i="1">
                        <a:latin typeface="Cambria Math" panose="02040503050406030204" pitchFamily="18" charset="0"/>
                      </a:rPr>
                      <m:t>𝑆</m:t>
                    </m:r>
                    <m:r>
                      <a:rPr lang="zh-CN" altLang="en-US" sz="2400">
                        <a:latin typeface="Cambria Math" panose="02040503050406030204" pitchFamily="18" charset="0"/>
                      </a:rPr>
                      <m:t>≈5</m:t>
                    </m:r>
                    <m:r>
                      <m:rPr>
                        <m:nor/>
                      </m:rPr>
                      <a:rPr lang="zh-CN" altLang="en-US" sz="2400" i="1">
                        <a:latin typeface="Cambria Math" panose="02040503050406030204" pitchFamily="18" charset="0"/>
                      </a:rPr>
                      <m:t>−−</m:t>
                    </m:r>
                    <m:r>
                      <a:rPr lang="zh-CN" altLang="en-US" sz="2400">
                        <a:latin typeface="Cambria Math" panose="02040503050406030204" pitchFamily="18" charset="0"/>
                      </a:rPr>
                      <m:t>10</m:t>
                    </m:r>
                  </m:oMath>
                </a14:m>
                <a:r>
                  <a:rPr lang="zh-CN" altLang="en-US" sz="2400" dirty="0"/>
                  <a:t>。</a:t>
                </a:r>
              </a:p>
            </p:txBody>
          </p:sp>
        </mc:Choice>
        <mc:Fallback>
          <p:sp>
            <p:nvSpPr>
              <p:cNvPr id="2" name="文本框 1">
                <a:extLst>
                  <a:ext uri="{FF2B5EF4-FFF2-40B4-BE49-F238E27FC236}">
                    <a16:creationId xmlns="" xmlns:a16="http://schemas.microsoft.com/office/drawing/2014/main" xmlns:a14="http://schemas.microsoft.com/office/drawing/2010/main" id="{62C6A051-3EA6-44F2-A7F6-6F7B37054A0E}"/>
                  </a:ext>
                </a:extLst>
              </p:cNvPr>
              <p:cNvSpPr txBox="1">
                <a:spLocks noRot="1" noChangeAspect="1" noMove="1" noResize="1" noEditPoints="1" noAdjustHandles="1" noChangeArrowheads="1" noChangeShapeType="1" noTextEdit="1"/>
              </p:cNvSpPr>
              <p:nvPr/>
            </p:nvSpPr>
            <p:spPr>
              <a:xfrm>
                <a:off x="426980" y="1521725"/>
                <a:ext cx="9619862" cy="3522887"/>
              </a:xfrm>
              <a:prstGeom prst="rect">
                <a:avLst/>
              </a:prstGeom>
              <a:blipFill rotWithShape="0">
                <a:blip r:embed="rId2"/>
                <a:stretch>
                  <a:fillRect l="-951" t="-1903" r="-951" b="-328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749797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CC072F3F-D116-48AF-8572-4510B3494734}"/>
              </a:ext>
            </a:extLst>
          </p:cNvPr>
          <p:cNvSpPr txBox="1"/>
          <p:nvPr/>
        </p:nvSpPr>
        <p:spPr>
          <a:xfrm>
            <a:off x="382555" y="220577"/>
            <a:ext cx="2883160"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3.6.2  </a:t>
            </a:r>
            <a:r>
              <a:rPr lang="zh-CN" altLang="en-US" sz="2800" dirty="0">
                <a:solidFill>
                  <a:schemeClr val="accent1"/>
                </a:solidFill>
                <a:latin typeface="+mj-lt"/>
                <a:ea typeface="+mj-ea"/>
                <a:cs typeface="+mj-cs"/>
              </a:rPr>
              <a:t>单向化</a:t>
            </a:r>
          </a:p>
        </p:txBody>
      </p:sp>
      <mc:AlternateContent xmlns:mc="http://schemas.openxmlformats.org/markup-compatibility/2006">
        <mc:Choice xmlns:a14="http://schemas.microsoft.com/office/drawing/2010/main" Requires="a14">
          <p:sp>
            <p:nvSpPr>
              <p:cNvPr id="3" name="文本框 2">
                <a:extLst>
                  <a:ext uri="{FF2B5EF4-FFF2-40B4-BE49-F238E27FC236}">
                    <a16:creationId xmlns="" xmlns:a16="http://schemas.microsoft.com/office/drawing/2014/main" id="{3A72DD33-1D36-43D8-B8D3-6D9057FF4761}"/>
                  </a:ext>
                </a:extLst>
              </p:cNvPr>
              <p:cNvSpPr txBox="1"/>
              <p:nvPr/>
            </p:nvSpPr>
            <p:spPr>
              <a:xfrm>
                <a:off x="382555" y="913074"/>
                <a:ext cx="9489233" cy="1200329"/>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单向</a:t>
                </a:r>
                <a:r>
                  <a:rPr lang="zh-CN" altLang="en-US" sz="2400" dirty="0">
                    <a:latin typeface="宋体" panose="02010600030101010101" pitchFamily="2" charset="-122"/>
                    <a:ea typeface="宋体" panose="02010600030101010101" pitchFamily="2" charset="-122"/>
                  </a:rPr>
                  <a:t>化的方法有两种</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一种是消除</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oMath>
                </a14:m>
                <a:r>
                  <a:rPr lang="zh-CN" altLang="en-US" sz="2400" dirty="0">
                    <a:latin typeface="宋体" panose="02010600030101010101" pitchFamily="2" charset="-122"/>
                    <a:ea typeface="宋体" panose="02010600030101010101" pitchFamily="2" charset="-122"/>
                  </a:rPr>
                  <a:t>的反馈作用，称为“中和法”</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另一种是使</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𝐺</m:t>
                        </m:r>
                      </m:e>
                      <m:sub>
                        <m:r>
                          <a:rPr lang="zh-CN" altLang="en-US" sz="2400" i="1">
                            <a:latin typeface="Cambria Math" panose="02040503050406030204" pitchFamily="18" charset="0"/>
                          </a:rPr>
                          <m:t>𝐿</m:t>
                        </m:r>
                      </m:sub>
                    </m:sSub>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负载电导</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或</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𝑔</m:t>
                        </m:r>
                      </m:e>
                      <m:sub>
                        <m:r>
                          <a:rPr lang="zh-CN" altLang="en-US" sz="2400" i="1">
                            <a:latin typeface="Cambria Math" panose="02040503050406030204" pitchFamily="18" charset="0"/>
                          </a:rPr>
                          <m:t>𝑠</m:t>
                        </m:r>
                      </m:sub>
                    </m:sSub>
                  </m:oMath>
                </a14:m>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信号源电</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导</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的数值加大，因而使得输入或输出回路与品体管失去匹配，称为“失配法” </a:t>
                </a:r>
                <a:r>
                  <a:rPr lang="zh-CN" altLang="en-US" dirty="0" smtClean="0"/>
                  <a:t>。</a:t>
                </a:r>
                <a:endParaRPr lang="en-US" altLang="zh-CN" dirty="0"/>
              </a:p>
            </p:txBody>
          </p:sp>
        </mc:Choice>
        <mc:Fallback>
          <p:sp>
            <p:nvSpPr>
              <p:cNvPr id="3" name="文本框 2">
                <a:extLst>
                  <a:ext uri="{FF2B5EF4-FFF2-40B4-BE49-F238E27FC236}">
                    <a16:creationId xmlns="" xmlns:a16="http://schemas.microsoft.com/office/drawing/2014/main" xmlns:a14="http://schemas.microsoft.com/office/drawing/2010/main" id="{3A72DD33-1D36-43D8-B8D3-6D9057FF4761}"/>
                  </a:ext>
                </a:extLst>
              </p:cNvPr>
              <p:cNvSpPr txBox="1">
                <a:spLocks noRot="1" noChangeAspect="1" noMove="1" noResize="1" noEditPoints="1" noAdjustHandles="1" noChangeArrowheads="1" noChangeShapeType="1" noTextEdit="1"/>
              </p:cNvSpPr>
              <p:nvPr/>
            </p:nvSpPr>
            <p:spPr>
              <a:xfrm>
                <a:off x="382555" y="913074"/>
                <a:ext cx="9489233" cy="1200329"/>
              </a:xfrm>
              <a:prstGeom prst="rect">
                <a:avLst/>
              </a:prstGeom>
              <a:blipFill rotWithShape="0">
                <a:blip r:embed="rId2"/>
                <a:stretch>
                  <a:fillRect l="-1028" t="-5584" b="-964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内容占位符 2"/>
              <p:cNvSpPr txBox="1">
                <a:spLocks/>
              </p:cNvSpPr>
              <p:nvPr/>
            </p:nvSpPr>
            <p:spPr>
              <a:xfrm>
                <a:off x="887522" y="2116907"/>
                <a:ext cx="9116644" cy="4364834"/>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dirty="0">
                    <a:latin typeface="宋体" panose="02010600030101010101" pitchFamily="2" charset="-122"/>
                    <a:ea typeface="宋体" panose="02010600030101010101" pitchFamily="2" charset="-122"/>
                  </a:rPr>
                  <a:t>中和</a:t>
                </a:r>
                <a:r>
                  <a:rPr lang="zh-CN" altLang="en-US" sz="2400" dirty="0" smtClean="0">
                    <a:latin typeface="宋体" panose="02010600030101010101" pitchFamily="2" charset="-122"/>
                    <a:ea typeface="宋体" panose="02010600030101010101" pitchFamily="2" charset="-122"/>
                  </a:rPr>
                  <a:t>法</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中和</a:t>
                </a:r>
                <a:r>
                  <a:rPr lang="zh-CN" altLang="en-US" sz="2400" dirty="0">
                    <a:latin typeface="宋体" panose="02010600030101010101" pitchFamily="2" charset="-122"/>
                    <a:ea typeface="宋体" panose="02010600030101010101" pitchFamily="2" charset="-122"/>
                  </a:rPr>
                  <a:t>法是在晶体管的输出和输入端之间引人一个附加的外部反馈电路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中和电路</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，以抵消晶体管内部</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oMath>
                </a14:m>
                <a:r>
                  <a:rPr lang="zh-CN" altLang="en-US" sz="2400" dirty="0">
                    <a:latin typeface="宋体" panose="02010600030101010101" pitchFamily="2" charset="-122"/>
                    <a:ea typeface="宋体" panose="02010600030101010101" pitchFamily="2" charset="-122"/>
                  </a:rPr>
                  <a:t>的反馈作用 。 由于</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oMath>
                </a14:m>
                <a:r>
                  <a:rPr lang="zh-CN" altLang="en-US" sz="2400" dirty="0">
                    <a:latin typeface="宋体" panose="02010600030101010101" pitchFamily="2" charset="-122"/>
                    <a:ea typeface="宋体" panose="02010600030101010101" pitchFamily="2" charset="-122"/>
                  </a:rPr>
                  <a:t>中包含电导分量和电容分量，因此外部反馈电路也包括电阻分量</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𝑁</m:t>
                        </m:r>
                      </m:sub>
                    </m:sSub>
                  </m:oMath>
                </a14:m>
                <a:r>
                  <a:rPr lang="zh-CN" altLang="en-US" sz="2400" dirty="0">
                    <a:latin typeface="宋体" panose="02010600030101010101" pitchFamily="2" charset="-122"/>
                    <a:ea typeface="宋体" panose="02010600030101010101" pitchFamily="2" charset="-122"/>
                  </a:rPr>
                  <a:t>和电容分量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𝑁</m:t>
                        </m:r>
                      </m:sub>
                    </m:sSub>
                  </m:oMath>
                </a14:m>
                <a:r>
                  <a:rPr lang="zh-CN" altLang="en-US" sz="2400" dirty="0">
                    <a:latin typeface="宋体" panose="02010600030101010101" pitchFamily="2" charset="-122"/>
                    <a:ea typeface="宋体" panose="02010600030101010101" pitchFamily="2" charset="-122"/>
                  </a:rPr>
                  <a:t>两部分，并要使通过 </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𝑅</m:t>
                        </m:r>
                      </m:e>
                      <m:sub>
                        <m:r>
                          <a:rPr lang="zh-CN" altLang="en-US" sz="2400" i="1">
                            <a:latin typeface="Cambria Math" panose="02040503050406030204" pitchFamily="18" charset="0"/>
                          </a:rPr>
                          <m:t>𝑁</m:t>
                        </m:r>
                      </m:sub>
                    </m:sSub>
                    <m:r>
                      <a:rPr lang="zh-CN" altLang="en-US" sz="2400" i="1">
                        <a:latin typeface="Cambria Math" panose="02040503050406030204" pitchFamily="18" charset="0"/>
                      </a:rPr>
                      <m:t> </m:t>
                    </m:r>
                  </m:oMath>
                </a14:m>
                <a:r>
                  <a:rPr lang="zh-CN" altLang="en-US" sz="2400" dirty="0">
                    <a:latin typeface="宋体" panose="02010600030101010101" pitchFamily="2" charset="-122"/>
                    <a:ea typeface="宋体" panose="02010600030101010101" pitchFamily="2" charset="-122"/>
                  </a:rPr>
                  <a:t>、</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𝐶</m:t>
                        </m:r>
                      </m:e>
                      <m:sub>
                        <m:r>
                          <a:rPr lang="zh-CN" altLang="en-US" sz="2400" i="1">
                            <a:latin typeface="Cambria Math" panose="02040503050406030204" pitchFamily="18" charset="0"/>
                          </a:rPr>
                          <m:t>𝑁</m:t>
                        </m:r>
                      </m:sub>
                    </m:sSub>
                  </m:oMath>
                </a14:m>
                <a:r>
                  <a:rPr lang="zh-CN" altLang="en-US" sz="2400" dirty="0">
                    <a:latin typeface="宋体" panose="02010600030101010101" pitchFamily="2" charset="-122"/>
                    <a:ea typeface="宋体" panose="02010600030101010101" pitchFamily="2" charset="-122"/>
                  </a:rPr>
                  <a:t>的外部反馈电流正好与通过</a:t>
                </a:r>
                <a14:m>
                  <m:oMath xmlns:m="http://schemas.openxmlformats.org/officeDocument/2006/math">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𝑦</m:t>
                        </m:r>
                      </m:e>
                      <m:sub>
                        <m:r>
                          <a:rPr lang="zh-CN" altLang="en-US" sz="2400" i="1">
                            <a:latin typeface="Cambria Math" panose="02040503050406030204" pitchFamily="18" charset="0"/>
                          </a:rPr>
                          <m:t>𝑟𝑒</m:t>
                        </m:r>
                      </m:sub>
                    </m:sSub>
                  </m:oMath>
                </a14:m>
                <a:r>
                  <a:rPr lang="zh-CN" altLang="en-US" sz="2400" dirty="0">
                    <a:latin typeface="宋体" panose="02010600030101010101" pitchFamily="2" charset="-122"/>
                    <a:ea typeface="宋体" panose="02010600030101010101" pitchFamily="2" charset="-122"/>
                  </a:rPr>
                  <a:t>所产生的内部反馈电流相位差</a:t>
                </a:r>
                <a:r>
                  <a:rPr lang="en-US" altLang="zh-CN" sz="2400" dirty="0">
                    <a:latin typeface="宋体" panose="02010600030101010101" pitchFamily="2" charset="-122"/>
                    <a:ea typeface="宋体" panose="02010600030101010101" pitchFamily="2" charset="-122"/>
                  </a:rPr>
                  <a:t>180°</a:t>
                </a:r>
                <a:r>
                  <a:rPr lang="zh-CN" altLang="en-US" sz="2400" dirty="0">
                    <a:latin typeface="宋体" panose="02010600030101010101" pitchFamily="2" charset="-122"/>
                    <a:ea typeface="宋体" panose="02010600030101010101" pitchFamily="2" charset="-122"/>
                  </a:rPr>
                  <a:t>，从而互相抵消，变双向器件为单向器件。</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失配</a:t>
                </a:r>
                <a:r>
                  <a:rPr lang="zh-CN" altLang="en-US" sz="2400" dirty="0" smtClean="0">
                    <a:latin typeface="宋体" panose="02010600030101010101" pitchFamily="2" charset="-122"/>
                    <a:ea typeface="宋体" panose="02010600030101010101" pitchFamily="2" charset="-122"/>
                  </a:rPr>
                  <a:t>法</a:t>
                </a:r>
                <a:endParaRPr lang="en-US" altLang="zh-CN" sz="2400" dirty="0" smtClean="0">
                  <a:latin typeface="宋体" panose="02010600030101010101" pitchFamily="2" charset="-122"/>
                  <a:ea typeface="宋体" panose="02010600030101010101" pitchFamily="2" charset="-122"/>
                </a:endParaRPr>
              </a:p>
              <a:p>
                <a:pPr marL="0" indent="0">
                  <a:buNone/>
                </a:pPr>
                <a:r>
                  <a:rPr lang="zh-CN" altLang="en-US" sz="2400" dirty="0" smtClean="0">
                    <a:latin typeface="宋体" panose="02010600030101010101" pitchFamily="2" charset="-122"/>
                    <a:ea typeface="宋体" panose="02010600030101010101" pitchFamily="2" charset="-122"/>
                  </a:rPr>
                  <a:t>    失配</a:t>
                </a:r>
                <a:r>
                  <a:rPr lang="zh-CN" altLang="en-US" sz="2400" dirty="0">
                    <a:latin typeface="宋体" panose="02010600030101010101" pitchFamily="2" charset="-122"/>
                    <a:ea typeface="宋体" panose="02010600030101010101" pitchFamily="2" charset="-122"/>
                  </a:rPr>
                  <a:t>是指</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信号源内阻不与晶体管输入阻抗匹配</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晶体管输出端负载阻抗不与本级晶体管的输出阻抗匹配</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mc:Choice>
        <mc:Fallback>
          <p:sp>
            <p:nvSpPr>
              <p:cNvPr id="4" name="内容占位符 2"/>
              <p:cNvSpPr txBox="1">
                <a:spLocks noRot="1" noChangeAspect="1" noMove="1" noResize="1" noEditPoints="1" noAdjustHandles="1" noChangeArrowheads="1" noChangeShapeType="1" noTextEdit="1"/>
              </p:cNvSpPr>
              <p:nvPr/>
            </p:nvSpPr>
            <p:spPr>
              <a:xfrm>
                <a:off x="887522" y="2116907"/>
                <a:ext cx="9116644" cy="4364834"/>
              </a:xfrm>
              <a:prstGeom prst="rect">
                <a:avLst/>
              </a:prstGeom>
              <a:blipFill rotWithShape="0">
                <a:blip r:embed="rId3"/>
                <a:stretch>
                  <a:fillRect l="-1070" t="-111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07164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1C8DF913-8124-409F-BE56-DE451AB2C2D7}"/>
              </a:ext>
            </a:extLst>
          </p:cNvPr>
          <p:cNvSpPr txBox="1"/>
          <p:nvPr/>
        </p:nvSpPr>
        <p:spPr>
          <a:xfrm>
            <a:off x="0" y="674557"/>
            <a:ext cx="2428407"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 </a:t>
            </a:r>
            <a:r>
              <a:rPr lang="zh-CN" altLang="en-US" sz="2800" dirty="0">
                <a:solidFill>
                  <a:schemeClr val="accent1"/>
                </a:solidFill>
                <a:latin typeface="+mj-lt"/>
                <a:ea typeface="+mj-ea"/>
                <a:cs typeface="+mj-cs"/>
              </a:rPr>
              <a:t>选择性</a:t>
            </a:r>
          </a:p>
        </p:txBody>
      </p:sp>
      <p:sp>
        <p:nvSpPr>
          <p:cNvPr id="5" name="文本框 4">
            <a:extLst>
              <a:ext uri="{FF2B5EF4-FFF2-40B4-BE49-F238E27FC236}">
                <a16:creationId xmlns="" xmlns:a16="http://schemas.microsoft.com/office/drawing/2014/main" id="{CEE1743A-37A5-4AAD-ADFA-98EE17B2624F}"/>
              </a:ext>
            </a:extLst>
          </p:cNvPr>
          <p:cNvSpPr txBox="1"/>
          <p:nvPr/>
        </p:nvSpPr>
        <p:spPr>
          <a:xfrm>
            <a:off x="359763" y="1337236"/>
            <a:ext cx="9443803" cy="120032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从</a:t>
            </a:r>
            <a:r>
              <a:rPr lang="zh-CN" altLang="en-US" sz="2400" dirty="0">
                <a:latin typeface="宋体" panose="02010600030101010101" pitchFamily="2" charset="-122"/>
                <a:ea typeface="宋体" panose="02010600030101010101" pitchFamily="2" charset="-122"/>
              </a:rPr>
              <a:t>各种不同频率信号的总和（有用的和有害的）中选出有用信号，抑制干扰信号的能力称为放大器的选择性，选择性常采用矩形系数和抑制比来表示。</a:t>
            </a:r>
          </a:p>
        </p:txBody>
      </p:sp>
      <mc:AlternateContent xmlns:mc="http://schemas.openxmlformats.org/markup-compatibility/2006" xmlns:a14="http://schemas.microsoft.com/office/drawing/2010/main">
        <mc:Choice Requires="a14">
          <p:sp>
            <p:nvSpPr>
              <p:cNvPr id="9" name="文本框 8">
                <a:extLst>
                  <a:ext uri="{FF2B5EF4-FFF2-40B4-BE49-F238E27FC236}">
                    <a16:creationId xmlns="" xmlns:a16="http://schemas.microsoft.com/office/drawing/2014/main" id="{4A5D8193-31B6-4EA4-BBAC-780032EDF44F}"/>
                  </a:ext>
                </a:extLst>
              </p:cNvPr>
              <p:cNvSpPr txBox="1"/>
              <p:nvPr/>
            </p:nvSpPr>
            <p:spPr>
              <a:xfrm>
                <a:off x="359763" y="2747211"/>
                <a:ext cx="9443803" cy="1732910"/>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）矩形系数：</a:t>
                </a:r>
                <a14:m>
                  <m:oMath xmlns:m="http://schemas.openxmlformats.org/officeDocument/2006/math">
                    <m:sSub>
                      <m:sSubPr>
                        <m:ctrlPr>
                          <a:rPr lang="zh-CN" altLang="en-US" sz="2400" i="1" smtClean="0">
                            <a:latin typeface="Cambria Math" panose="02040503050406030204" pitchFamily="18" charset="0"/>
                          </a:rPr>
                        </m:ctrlPr>
                      </m:sSubPr>
                      <m:e>
                        <m:r>
                          <m:rPr>
                            <m:nor/>
                          </m:rPr>
                          <a:rPr lang="zh-CN" altLang="en-US" sz="2400"/>
                          <m:t>K</m:t>
                        </m:r>
                      </m:e>
                      <m:sub>
                        <m:r>
                          <m:rPr>
                            <m:nor/>
                          </m:rPr>
                          <a:rPr lang="zh-CN" altLang="en-US" sz="2400" i="1"/>
                          <m:t>r</m:t>
                        </m:r>
                        <m:r>
                          <m:rPr>
                            <m:nor/>
                          </m:rPr>
                          <a:rPr lang="zh-CN" altLang="en-US" sz="2400" i="1"/>
                          <m:t>0.1</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0">
                                <a:latin typeface="Cambria Math" panose="02040503050406030204" pitchFamily="18" charset="0"/>
                              </a:rPr>
                              <m:t>0.1</m:t>
                            </m:r>
                          </m:sub>
                        </m:sSub>
                      </m:num>
                      <m:den>
                        <m:r>
                          <m:rPr>
                            <m:nor/>
                          </m:rPr>
                          <a:rPr lang="zh-CN" altLang="en-US" sz="2400" i="1">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0">
                                <a:latin typeface="Cambria Math" panose="02040503050406030204" pitchFamily="18" charset="0"/>
                              </a:rPr>
                              <m:t>0.7</m:t>
                            </m:r>
                          </m:sub>
                        </m:sSub>
                      </m:den>
                    </m:f>
                  </m:oMath>
                </a14:m>
                <a:endParaRPr lang="en-US" altLang="zh-CN" sz="2400" dirty="0">
                  <a:latin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14:m>
                  <m:oMath xmlns:m="http://schemas.openxmlformats.org/officeDocument/2006/math">
                    <m:sSub>
                      <m:sSubPr>
                        <m:ctrlPr>
                          <a:rPr lang="zh-CN" altLang="en-US" sz="2400" i="1" smtClean="0">
                            <a:latin typeface="Cambria Math" panose="02040503050406030204" pitchFamily="18" charset="0"/>
                          </a:rPr>
                        </m:ctrlPr>
                      </m:sSubPr>
                      <m:e>
                        <m:r>
                          <m:rPr>
                            <m:nor/>
                          </m:rPr>
                          <a:rPr lang="zh-CN" altLang="en-US" sz="2400"/>
                          <m:t>K</m:t>
                        </m:r>
                      </m:e>
                      <m:sub>
                        <m:r>
                          <m:rPr>
                            <m:nor/>
                          </m:rPr>
                          <a:rPr lang="zh-CN" altLang="en-US" sz="2400" i="1"/>
                          <m:t>r</m:t>
                        </m:r>
                        <m:r>
                          <m:rPr>
                            <m:nor/>
                          </m:rPr>
                          <a:rPr lang="zh-CN" altLang="en-US" sz="2400" i="1"/>
                          <m:t>0.01</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m:rPr>
                            <m:nor/>
                          </m:rPr>
                          <a:rPr lang="zh-CN" altLang="en-US" sz="2400" i="1">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0">
                                <a:latin typeface="Cambria Math" panose="02040503050406030204" pitchFamily="18" charset="0"/>
                              </a:rPr>
                              <m:t>0.01</m:t>
                            </m:r>
                          </m:sub>
                        </m:sSub>
                      </m:num>
                      <m:den>
                        <m:r>
                          <m:rPr>
                            <m:nor/>
                          </m:rPr>
                          <a:rPr lang="zh-CN" altLang="en-US" sz="2400" i="1">
                            <a:latin typeface="Cambria Math" panose="02040503050406030204" pitchFamily="18" charset="0"/>
                          </a:rPr>
                          <m:t>2</m:t>
                        </m:r>
                        <m:r>
                          <a:rPr lang="zh-CN" altLang="en-US" sz="2400" i="1">
                            <a:latin typeface="Cambria Math" panose="02040503050406030204" pitchFamily="18" charset="0"/>
                          </a:rPr>
                          <m:t>𝛥</m:t>
                        </m:r>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𝑓</m:t>
                            </m:r>
                          </m:e>
                          <m:sub>
                            <m:r>
                              <a:rPr lang="zh-CN" altLang="en-US" sz="2400" i="0">
                                <a:latin typeface="Cambria Math" panose="02040503050406030204" pitchFamily="18" charset="0"/>
                              </a:rPr>
                              <m:t>0.07</m:t>
                            </m:r>
                          </m:sub>
                        </m:sSub>
                      </m:den>
                    </m:f>
                  </m:oMath>
                </a14:m>
                <a:endParaRPr lang="zh-CN" altLang="en-US" sz="2400" dirty="0">
                  <a:latin typeface="宋体" panose="02010600030101010101" pitchFamily="2" charset="-122"/>
                  <a:ea typeface="宋体" panose="02010600030101010101" pitchFamily="2" charset="-122"/>
                </a:endParaRPr>
              </a:p>
            </p:txBody>
          </p:sp>
        </mc:Choice>
        <mc:Fallback xmlns="">
          <p:sp>
            <p:nvSpPr>
              <p:cNvPr id="9" name="文本框 8">
                <a:extLst>
                  <a:ext uri="{FF2B5EF4-FFF2-40B4-BE49-F238E27FC236}">
                    <a16:creationId xmlns:a16="http://schemas.microsoft.com/office/drawing/2014/main" id="{4A5D8193-31B6-4EA4-BBAC-780032EDF44F}"/>
                  </a:ext>
                </a:extLst>
              </p:cNvPr>
              <p:cNvSpPr txBox="1">
                <a:spLocks noRot="1" noChangeAspect="1" noMove="1" noResize="1" noEditPoints="1" noAdjustHandles="1" noChangeArrowheads="1" noChangeShapeType="1" noTextEdit="1"/>
              </p:cNvSpPr>
              <p:nvPr/>
            </p:nvSpPr>
            <p:spPr>
              <a:xfrm>
                <a:off x="359763" y="2747211"/>
                <a:ext cx="9443803" cy="1732910"/>
              </a:xfrm>
              <a:prstGeom prst="rect">
                <a:avLst/>
              </a:prstGeom>
              <a:blipFill>
                <a:blip r:embed="rId2"/>
                <a:stretch>
                  <a:fillRect l="-968"/>
                </a:stretch>
              </a:blipFill>
            </p:spPr>
            <p:txBody>
              <a:bodyPr/>
              <a:lstStyle/>
              <a:p>
                <a:r>
                  <a:rPr lang="zh-CN" altLang="en-US">
                    <a:noFill/>
                  </a:rPr>
                  <a:t> </a:t>
                </a:r>
              </a:p>
            </p:txBody>
          </p:sp>
        </mc:Fallback>
      </mc:AlternateContent>
      <p:sp>
        <p:nvSpPr>
          <p:cNvPr id="13" name="文本框 12">
            <a:extLst>
              <a:ext uri="{FF2B5EF4-FFF2-40B4-BE49-F238E27FC236}">
                <a16:creationId xmlns="" xmlns:a16="http://schemas.microsoft.com/office/drawing/2014/main" id="{0A8C0ABC-4FA8-402E-82A9-B66B6DE63613}"/>
              </a:ext>
            </a:extLst>
          </p:cNvPr>
          <p:cNvSpPr txBox="1"/>
          <p:nvPr/>
        </p:nvSpPr>
        <p:spPr>
          <a:xfrm>
            <a:off x="359762" y="4983114"/>
            <a:ext cx="9443803" cy="830997"/>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2Δf</a:t>
            </a:r>
            <a:r>
              <a:rPr lang="en-US" altLang="zh-CN" sz="1600" dirty="0" smtClean="0">
                <a:latin typeface="宋体" panose="02010600030101010101" pitchFamily="2" charset="-122"/>
                <a:ea typeface="宋体" panose="02010600030101010101" pitchFamily="2" charset="-122"/>
              </a:rPr>
              <a:t>0.1</a:t>
            </a:r>
            <a:r>
              <a:rPr lang="en-US" altLang="zh-CN" sz="2400" dirty="0" smtClean="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2Δf</a:t>
            </a:r>
            <a:r>
              <a:rPr lang="en-US" altLang="zh-CN" sz="1600" dirty="0">
                <a:latin typeface="宋体" panose="02010600030101010101" pitchFamily="2" charset="-122"/>
                <a:ea typeface="宋体" panose="02010600030101010101" pitchFamily="2" charset="-122"/>
              </a:rPr>
              <a:t>0.01</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分别为放大倍数下降至 </a:t>
            </a:r>
            <a:r>
              <a:rPr lang="en-US" altLang="zh-CN" sz="2400" dirty="0">
                <a:latin typeface="宋体" panose="02010600030101010101" pitchFamily="2" charset="-122"/>
                <a:ea typeface="宋体" panose="02010600030101010101" pitchFamily="2" charset="-122"/>
              </a:rPr>
              <a:t>0.1 </a:t>
            </a:r>
            <a:r>
              <a:rPr lang="zh-CN" altLang="en-US" sz="2400" dirty="0">
                <a:latin typeface="宋体" panose="02010600030101010101" pitchFamily="2" charset="-122"/>
                <a:ea typeface="宋体" panose="02010600030101010101" pitchFamily="2" charset="-122"/>
              </a:rPr>
              <a:t>和 </a:t>
            </a:r>
            <a:r>
              <a:rPr lang="en-US" altLang="zh-CN" sz="2400" dirty="0">
                <a:latin typeface="宋体" panose="02010600030101010101" pitchFamily="2" charset="-122"/>
                <a:ea typeface="宋体" panose="02010600030101010101" pitchFamily="2" charset="-122"/>
              </a:rPr>
              <a:t>0.01 </a:t>
            </a:r>
            <a:r>
              <a:rPr lang="zh-CN" altLang="en-US" sz="2400" dirty="0">
                <a:latin typeface="宋体" panose="02010600030101010101" pitchFamily="2" charset="-122"/>
                <a:ea typeface="宋体" panose="02010600030101010101" pitchFamily="2" charset="-122"/>
              </a:rPr>
              <a:t>处的带宽，</a:t>
            </a:r>
            <a:r>
              <a:rPr lang="en-US" altLang="zh-CN" sz="2400" dirty="0">
                <a:latin typeface="宋体" panose="02010600030101010101" pitchFamily="2" charset="-122"/>
                <a:ea typeface="宋体" panose="02010600030101010101" pitchFamily="2" charset="-122"/>
              </a:rPr>
              <a:t>Kr </a:t>
            </a:r>
            <a:r>
              <a:rPr lang="zh-CN" altLang="en-US" sz="2400" dirty="0">
                <a:latin typeface="宋体" panose="02010600030101010101" pitchFamily="2" charset="-122"/>
                <a:ea typeface="宋体" panose="02010600030101010101" pitchFamily="2" charset="-122"/>
              </a:rPr>
              <a:t>愈接近于</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选择性越好。 </a:t>
            </a:r>
          </a:p>
        </p:txBody>
      </p:sp>
    </p:spTree>
    <p:extLst>
      <p:ext uri="{BB962C8B-B14F-4D97-AF65-F5344CB8AC3E}">
        <p14:creationId xmlns:p14="http://schemas.microsoft.com/office/powerpoint/2010/main" val="18504691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9D78308B-02CE-4555-BE7A-B744B5F613D0}"/>
              </a:ext>
            </a:extLst>
          </p:cNvPr>
          <p:cNvSpPr txBox="1"/>
          <p:nvPr/>
        </p:nvSpPr>
        <p:spPr>
          <a:xfrm>
            <a:off x="269822" y="1322246"/>
            <a:ext cx="9443803" cy="1200329"/>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）抑制比表示对某个干扰信号 </a:t>
            </a:r>
            <a:r>
              <a:rPr lang="en-US" altLang="zh-CN" sz="2400" dirty="0" err="1">
                <a:latin typeface="宋体" panose="02010600030101010101" pitchFamily="2" charset="-122"/>
                <a:ea typeface="宋体" panose="02010600030101010101" pitchFamily="2" charset="-122"/>
              </a:rPr>
              <a:t>fn</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的抑制能力，用 </a:t>
            </a:r>
            <a:r>
              <a:rPr lang="en-US" altLang="zh-CN" sz="2400" dirty="0" err="1">
                <a:latin typeface="宋体" panose="02010600030101010101" pitchFamily="2" charset="-122"/>
                <a:ea typeface="宋体" panose="02010600030101010101" pitchFamily="2" charset="-122"/>
              </a:rPr>
              <a:t>dn</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表示。</a:t>
            </a:r>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p:graphicFrame>
        <p:nvGraphicFramePr>
          <p:cNvPr id="2" name="对象 1">
            <a:extLst>
              <a:ext uri="{FF2B5EF4-FFF2-40B4-BE49-F238E27FC236}">
                <a16:creationId xmlns="" xmlns:a16="http://schemas.microsoft.com/office/drawing/2014/main" id="{71838F85-2AE2-4472-A753-144A3AE4C337}"/>
              </a:ext>
            </a:extLst>
          </p:cNvPr>
          <p:cNvGraphicFramePr>
            <a:graphicFrameLocks noChangeAspect="1"/>
          </p:cNvGraphicFramePr>
          <p:nvPr>
            <p:extLst>
              <p:ext uri="{D42A27DB-BD31-4B8C-83A1-F6EECF244321}">
                <p14:modId xmlns:p14="http://schemas.microsoft.com/office/powerpoint/2010/main" val="2804525641"/>
              </p:ext>
            </p:extLst>
          </p:nvPr>
        </p:nvGraphicFramePr>
        <p:xfrm>
          <a:off x="3480319" y="1970314"/>
          <a:ext cx="2435290" cy="1458686"/>
        </p:xfrm>
        <a:graphic>
          <a:graphicData uri="http://schemas.openxmlformats.org/presentationml/2006/ole">
            <mc:AlternateContent xmlns:mc="http://schemas.openxmlformats.org/markup-compatibility/2006">
              <mc:Choice xmlns:v="urn:schemas-microsoft-com:vml" Requires="v">
                <p:oleObj spid="_x0000_s2099" name="Equation" r:id="rId3" imgW="507960" imgH="355320" progId="Equation.DSMT4">
                  <p:embed/>
                </p:oleObj>
              </mc:Choice>
              <mc:Fallback>
                <p:oleObj name="Equation" r:id="rId3" imgW="507960" imgH="355320" progId="Equation.DSMT4">
                  <p:embed/>
                  <p:pic>
                    <p:nvPicPr>
                      <p:cNvPr id="0" name=""/>
                      <p:cNvPicPr/>
                      <p:nvPr/>
                    </p:nvPicPr>
                    <p:blipFill>
                      <a:blip r:embed="rId4"/>
                      <a:stretch>
                        <a:fillRect/>
                      </a:stretch>
                    </p:blipFill>
                    <p:spPr>
                      <a:xfrm>
                        <a:off x="3480319" y="1970314"/>
                        <a:ext cx="2435290" cy="1458686"/>
                      </a:xfrm>
                      <a:prstGeom prst="rect">
                        <a:avLst/>
                      </a:prstGeom>
                    </p:spPr>
                  </p:pic>
                </p:oleObj>
              </mc:Fallback>
            </mc:AlternateContent>
          </a:graphicData>
        </a:graphic>
      </p:graphicFrame>
      <p:sp>
        <p:nvSpPr>
          <p:cNvPr id="5" name="矩形 4">
            <a:extLst>
              <a:ext uri="{FF2B5EF4-FFF2-40B4-BE49-F238E27FC236}">
                <a16:creationId xmlns="" xmlns:a16="http://schemas.microsoft.com/office/drawing/2014/main" id="{0CB0C476-1D25-4B90-82C6-CBF0492EB8BA}"/>
              </a:ext>
            </a:extLst>
          </p:cNvPr>
          <p:cNvSpPr/>
          <p:nvPr/>
        </p:nvSpPr>
        <p:spPr>
          <a:xfrm>
            <a:off x="625151" y="3707736"/>
            <a:ext cx="8481919" cy="461665"/>
          </a:xfrm>
          <a:prstGeom prst="rect">
            <a:avLst/>
          </a:prstGeom>
        </p:spPr>
        <p:txBody>
          <a:bodyPr wrap="square">
            <a:spAutoFit/>
          </a:bodyPr>
          <a:lstStyle/>
          <a:p>
            <a:r>
              <a:rPr lang="en-US" altLang="zh-CN" sz="2400" i="1" kern="100" dirty="0">
                <a:latin typeface="宋体" panose="02010600030101010101" pitchFamily="2" charset="-122"/>
                <a:ea typeface="宋体" panose="02010600030101010101" pitchFamily="2" charset="-122"/>
                <a:cs typeface="宋体" panose="02010600030101010101" pitchFamily="2" charset="-122"/>
              </a:rPr>
              <a:t>A</a:t>
            </a:r>
            <a:r>
              <a:rPr lang="en-US" altLang="zh-CN" sz="2400" i="1" kern="100" baseline="-25000" dirty="0">
                <a:latin typeface="宋体" panose="02010600030101010101" pitchFamily="2" charset="-122"/>
                <a:ea typeface="宋体" panose="02010600030101010101" pitchFamily="2" charset="-122"/>
                <a:cs typeface="宋体" panose="02010600030101010101" pitchFamily="2" charset="-122"/>
              </a:rPr>
              <a:t> </a:t>
            </a:r>
            <a:r>
              <a:rPr lang="en-US" altLang="zh-CN" sz="2400" kern="100" baseline="-25000" dirty="0">
                <a:latin typeface="宋体" panose="02010600030101010101" pitchFamily="2" charset="-122"/>
                <a:ea typeface="宋体" panose="02010600030101010101" pitchFamily="2" charset="-122"/>
                <a:cs typeface="宋体" panose="02010600030101010101" pitchFamily="2" charset="-122"/>
              </a:rPr>
              <a:t>n</a:t>
            </a:r>
            <a:r>
              <a:rPr lang="en-US" altLang="zh-CN" sz="2400" kern="100" dirty="0">
                <a:latin typeface="宋体" panose="02010600030101010101" pitchFamily="2" charset="-122"/>
                <a:ea typeface="宋体" panose="02010600030101010101" pitchFamily="2" charset="-122"/>
                <a:cs typeface="宋体" panose="02010600030101010101" pitchFamily="2" charset="-122"/>
              </a:rPr>
              <a:t> </a:t>
            </a:r>
            <a:r>
              <a:rPr lang="zh-CN" altLang="zh-CN" sz="2400" kern="100" dirty="0">
                <a:latin typeface="宋体" panose="02010600030101010101" pitchFamily="2" charset="-122"/>
                <a:ea typeface="宋体" panose="02010600030101010101" pitchFamily="2" charset="-122"/>
                <a:cs typeface="宋体" panose="02010600030101010101" pitchFamily="2" charset="-122"/>
              </a:rPr>
              <a:t>为干扰信号的放大倍数，</a:t>
            </a:r>
            <a:r>
              <a:rPr lang="en-US" altLang="zh-CN" sz="2400" i="1" kern="100" dirty="0">
                <a:latin typeface="宋体" panose="02010600030101010101" pitchFamily="2" charset="-122"/>
                <a:ea typeface="宋体" panose="02010600030101010101" pitchFamily="2" charset="-122"/>
                <a:cs typeface="宋体" panose="02010600030101010101" pitchFamily="2" charset="-122"/>
              </a:rPr>
              <a:t>A</a:t>
            </a:r>
            <a:r>
              <a:rPr lang="en-US" altLang="zh-CN" sz="2400" kern="100" baseline="-25000" dirty="0">
                <a:latin typeface="宋体" panose="02010600030101010101" pitchFamily="2" charset="-122"/>
                <a:ea typeface="宋体" panose="02010600030101010101" pitchFamily="2" charset="-122"/>
                <a:cs typeface="宋体" panose="02010600030101010101" pitchFamily="2" charset="-122"/>
              </a:rPr>
              <a:t> v0</a:t>
            </a:r>
            <a:r>
              <a:rPr lang="en-US" altLang="zh-CN" sz="2400" kern="100" dirty="0">
                <a:latin typeface="宋体" panose="02010600030101010101" pitchFamily="2" charset="-122"/>
                <a:ea typeface="宋体" panose="02010600030101010101" pitchFamily="2" charset="-122"/>
                <a:cs typeface="宋体" panose="02010600030101010101" pitchFamily="2" charset="-122"/>
              </a:rPr>
              <a:t> </a:t>
            </a:r>
            <a:r>
              <a:rPr lang="zh-CN" altLang="zh-CN" sz="2400" kern="100" dirty="0">
                <a:latin typeface="宋体" panose="02010600030101010101" pitchFamily="2" charset="-122"/>
                <a:ea typeface="宋体" panose="02010600030101010101" pitchFamily="2" charset="-122"/>
                <a:cs typeface="宋体" panose="02010600030101010101" pitchFamily="2" charset="-122"/>
              </a:rPr>
              <a:t>为谐振点 </a:t>
            </a:r>
            <a:r>
              <a:rPr lang="en-US" altLang="zh-CN" sz="2400" i="1" kern="100" dirty="0">
                <a:latin typeface="宋体" panose="02010600030101010101" pitchFamily="2" charset="-122"/>
                <a:ea typeface="宋体" panose="02010600030101010101" pitchFamily="2" charset="-122"/>
                <a:cs typeface="宋体" panose="02010600030101010101" pitchFamily="2" charset="-122"/>
              </a:rPr>
              <a:t>f </a:t>
            </a:r>
            <a:r>
              <a:rPr lang="en-US" altLang="zh-CN" sz="2400" kern="100" baseline="-25000" dirty="0">
                <a:latin typeface="宋体" panose="02010600030101010101" pitchFamily="2" charset="-122"/>
                <a:ea typeface="宋体" panose="02010600030101010101" pitchFamily="2" charset="-122"/>
                <a:cs typeface="宋体" panose="02010600030101010101" pitchFamily="2" charset="-122"/>
              </a:rPr>
              <a:t>0</a:t>
            </a:r>
            <a:r>
              <a:rPr lang="en-US" altLang="zh-CN" sz="2400" kern="100" dirty="0">
                <a:latin typeface="宋体" panose="02010600030101010101" pitchFamily="2" charset="-122"/>
                <a:ea typeface="宋体" panose="02010600030101010101" pitchFamily="2" charset="-122"/>
                <a:cs typeface="宋体" panose="02010600030101010101" pitchFamily="2" charset="-122"/>
              </a:rPr>
              <a:t> </a:t>
            </a:r>
            <a:r>
              <a:rPr lang="zh-CN" altLang="zh-CN" sz="2400" kern="100" dirty="0">
                <a:latin typeface="宋体" panose="02010600030101010101" pitchFamily="2" charset="-122"/>
                <a:ea typeface="宋体" panose="02010600030101010101" pitchFamily="2" charset="-122"/>
                <a:cs typeface="宋体" panose="02010600030101010101" pitchFamily="2" charset="-122"/>
              </a:rPr>
              <a:t>的放大倍数。</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65787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C9F9CFEE-3825-413D-B409-AAA4DEDA41D8}"/>
              </a:ext>
            </a:extLst>
          </p:cNvPr>
          <p:cNvSpPr txBox="1"/>
          <p:nvPr/>
        </p:nvSpPr>
        <p:spPr>
          <a:xfrm>
            <a:off x="269823" y="1328309"/>
            <a:ext cx="2428407"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4. </a:t>
            </a:r>
            <a:r>
              <a:rPr lang="zh-CN" altLang="en-US" sz="2800" dirty="0">
                <a:solidFill>
                  <a:schemeClr val="accent1"/>
                </a:solidFill>
                <a:latin typeface="+mj-lt"/>
                <a:ea typeface="+mj-ea"/>
                <a:cs typeface="+mj-cs"/>
              </a:rPr>
              <a:t>工作稳定性</a:t>
            </a:r>
          </a:p>
        </p:txBody>
      </p:sp>
      <p:sp>
        <p:nvSpPr>
          <p:cNvPr id="4" name="文本框 3">
            <a:extLst>
              <a:ext uri="{FF2B5EF4-FFF2-40B4-BE49-F238E27FC236}">
                <a16:creationId xmlns="" xmlns:a16="http://schemas.microsoft.com/office/drawing/2014/main" id="{2615C158-190E-4B4C-B93D-EFA4420D65F9}"/>
              </a:ext>
            </a:extLst>
          </p:cNvPr>
          <p:cNvSpPr txBox="1"/>
          <p:nvPr/>
        </p:nvSpPr>
        <p:spPr>
          <a:xfrm>
            <a:off x="359763" y="2005978"/>
            <a:ext cx="9443803" cy="3046988"/>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  指在电源电压变化或器件参数变化时，以上三参数的稳定程度。一般的不稳定现象是增益变化，中心频率偏移、通频带变窄等，不稳定状态的极端情况是放大器自激，以致使放大器完全不能工作。 </a:t>
            </a:r>
          </a:p>
          <a:p>
            <a:r>
              <a:rPr lang="zh-CN" altLang="en-US" sz="2400" dirty="0">
                <a:latin typeface="宋体" panose="02010600030101010101" pitchFamily="2" charset="-122"/>
                <a:ea typeface="宋体" panose="02010600030101010101" pitchFamily="2" charset="-122"/>
              </a:rPr>
              <a:t>  为使放大器稳定工作，必须采取稳定措施，即限制每级增益，选择内反馈小的晶体管，应用中和或失配方法等。 </a:t>
            </a:r>
          </a:p>
          <a:p>
            <a:r>
              <a:rPr lang="zh-CN" altLang="en-US" sz="2400" dirty="0">
                <a:latin typeface="宋体" panose="02010600030101010101" pitchFamily="2" charset="-122"/>
                <a:ea typeface="宋体" panose="02010600030101010101" pitchFamily="2" charset="-122"/>
              </a:rPr>
              <a:t>  以上这些要求，相互之间即有联系又有矛盾。增益和稳定性是一对矛盾，通频带和选择性是一对矛盾。因此应根据需要决定主次，进行分析和讨论。</a:t>
            </a:r>
          </a:p>
        </p:txBody>
      </p:sp>
    </p:spTree>
    <p:extLst>
      <p:ext uri="{BB962C8B-B14F-4D97-AF65-F5344CB8AC3E}">
        <p14:creationId xmlns:p14="http://schemas.microsoft.com/office/powerpoint/2010/main" val="35236951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E32C445C-EF29-4E45-92A1-59F6FCDB89A1}"/>
              </a:ext>
            </a:extLst>
          </p:cNvPr>
          <p:cNvSpPr txBox="1"/>
          <p:nvPr/>
        </p:nvSpPr>
        <p:spPr>
          <a:xfrm>
            <a:off x="-164892" y="494675"/>
            <a:ext cx="5106649" cy="584775"/>
          </a:xfrm>
          <a:prstGeom prst="rect">
            <a:avLst/>
          </a:prstGeom>
          <a:noFill/>
        </p:spPr>
        <p:txBody>
          <a:bodyPr wrap="square" rtlCol="0">
            <a:spAutoFit/>
          </a:bodyPr>
          <a:lstStyle/>
          <a:p>
            <a:pPr algn="ctr" defTabSz="457200">
              <a:spcBef>
                <a:spcPct val="0"/>
              </a:spcBef>
            </a:pPr>
            <a:r>
              <a:rPr lang="en-US" altLang="zh-CN" sz="3200" dirty="0">
                <a:solidFill>
                  <a:schemeClr val="accent1"/>
                </a:solidFill>
                <a:latin typeface="+mj-lt"/>
                <a:ea typeface="+mj-ea"/>
                <a:cs typeface="+mj-cs"/>
              </a:rPr>
              <a:t>3.2 </a:t>
            </a:r>
            <a:r>
              <a:rPr lang="zh-CN" altLang="en-US" sz="3200" dirty="0">
                <a:solidFill>
                  <a:schemeClr val="accent1"/>
                </a:solidFill>
                <a:latin typeface="+mj-lt"/>
                <a:ea typeface="+mj-ea"/>
                <a:cs typeface="+mj-cs"/>
              </a:rPr>
              <a:t>高频小信号放大器</a:t>
            </a:r>
          </a:p>
        </p:txBody>
      </p:sp>
      <p:sp>
        <p:nvSpPr>
          <p:cNvPr id="4" name="内容占位符 2"/>
          <p:cNvSpPr txBox="1">
            <a:spLocks/>
          </p:cNvSpPr>
          <p:nvPr/>
        </p:nvSpPr>
        <p:spPr>
          <a:xfrm>
            <a:off x="505028" y="1312635"/>
            <a:ext cx="9116644" cy="4364834"/>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zh-CN" altLang="en-US" sz="2400" dirty="0" smtClean="0">
                <a:latin typeface="宋体" panose="02010600030101010101" pitchFamily="2" charset="-122"/>
                <a:ea typeface="宋体" panose="02010600030101010101" pitchFamily="2" charset="-122"/>
              </a:rPr>
              <a:t>    对</a:t>
            </a:r>
            <a:r>
              <a:rPr lang="zh-CN" altLang="en-US" sz="2400" dirty="0">
                <a:latin typeface="宋体" panose="02010600030101010101" pitchFamily="2" charset="-122"/>
                <a:ea typeface="宋体" panose="02010600030101010101" pitchFamily="2" charset="-122"/>
              </a:rPr>
              <a:t>高频小信号放大器的主要要求是：</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增益</a:t>
            </a:r>
            <a:r>
              <a:rPr lang="zh-CN" altLang="en-US" sz="2400" dirty="0">
                <a:latin typeface="宋体" panose="02010600030101010101" pitchFamily="2" charset="-122"/>
                <a:ea typeface="宋体" panose="02010600030101010101" pitchFamily="2" charset="-122"/>
              </a:rPr>
              <a:t>要高，也就是放大量要</a:t>
            </a:r>
            <a:r>
              <a:rPr lang="zh-CN" altLang="en-US" sz="2400" dirty="0" smtClean="0">
                <a:latin typeface="宋体" panose="02010600030101010101" pitchFamily="2" charset="-122"/>
                <a:ea typeface="宋体" panose="02010600030101010101" pitchFamily="2" charset="-122"/>
              </a:rPr>
              <a:t>大，</a:t>
            </a:r>
            <a:r>
              <a:rPr lang="zh-CN" altLang="en-US" sz="2400" dirty="0">
                <a:latin typeface="宋体" panose="02010600030101010101" pitchFamily="2" charset="-122"/>
                <a:ea typeface="宋体" panose="02010600030101010101" pitchFamily="2" charset="-122"/>
              </a:rPr>
              <a:t>通常要靠多级放大器才能</a:t>
            </a:r>
            <a:r>
              <a:rPr lang="zh-CN" altLang="en-US" sz="2400" dirty="0" smtClean="0">
                <a:latin typeface="宋体" panose="02010600030101010101" pitchFamily="2" charset="-122"/>
                <a:ea typeface="宋体" panose="02010600030101010101" pitchFamily="2" charset="-122"/>
              </a:rPr>
              <a:t>实现。</a:t>
            </a:r>
            <a:endParaRPr lang="zh-CN" altLang="en-US"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频率选择性要好。选择性就是描述选择所需信号和抑制无用信号的能力，这是靠选频电路完成的，放大器的频带宽度和矩形系数是衡量选择性的两个重要参数</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工作稳定可靠。这要求放大器的性能应尽可能地不受温度、电源电压等外界因素变化的影响，不产生任何自</a:t>
            </a:r>
            <a:r>
              <a:rPr lang="zh-CN" altLang="en-US" sz="2400" dirty="0" smtClean="0">
                <a:latin typeface="宋体" panose="02010600030101010101" pitchFamily="2" charset="-122"/>
                <a:ea typeface="宋体" panose="02010600030101010101" pitchFamily="2" charset="-122"/>
              </a:rPr>
              <a:t>激。</a:t>
            </a:r>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在放大微弱信号的接收机前级放大器中，还要求放大器内部噪声要小。放大器本身的噪声越低，接收微弱信号的能力就越强。</a:t>
            </a:r>
            <a:endParaRPr lang="en-US" altLang="zh-CN" sz="2400" dirty="0" smtClean="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7588436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CC8D02E7-43A3-45C7-A43A-E2C594C411AE}"/>
              </a:ext>
            </a:extLst>
          </p:cNvPr>
          <p:cNvSpPr txBox="1"/>
          <p:nvPr/>
        </p:nvSpPr>
        <p:spPr>
          <a:xfrm>
            <a:off x="240411" y="570764"/>
            <a:ext cx="6795795" cy="523220"/>
          </a:xfrm>
          <a:prstGeom prst="rect">
            <a:avLst/>
          </a:prstGeom>
          <a:noFill/>
        </p:spPr>
        <p:txBody>
          <a:bodyPr wrap="square" rtlCol="0">
            <a:spAutoFit/>
          </a:bodyPr>
          <a:lstStyle/>
          <a:p>
            <a:pPr algn="ctr" defTabSz="457200">
              <a:spcBef>
                <a:spcPct val="0"/>
              </a:spcBef>
            </a:pPr>
            <a:r>
              <a:rPr lang="en-US" altLang="zh-CN" sz="2800" dirty="0">
                <a:solidFill>
                  <a:schemeClr val="accent1"/>
                </a:solidFill>
                <a:latin typeface="+mj-lt"/>
                <a:ea typeface="+mj-ea"/>
                <a:cs typeface="+mj-cs"/>
              </a:rPr>
              <a:t>3.2.1 </a:t>
            </a:r>
            <a:r>
              <a:rPr lang="zh-CN" altLang="en-US" sz="2800" dirty="0">
                <a:solidFill>
                  <a:schemeClr val="accent1"/>
                </a:solidFill>
                <a:latin typeface="+mj-lt"/>
                <a:ea typeface="+mj-ea"/>
                <a:cs typeface="+mj-cs"/>
              </a:rPr>
              <a:t>高频小信号谐振放大器的工作原理</a:t>
            </a:r>
          </a:p>
        </p:txBody>
      </p:sp>
      <p:pic>
        <p:nvPicPr>
          <p:cNvPr id="3" name="图片 2">
            <a:extLst>
              <a:ext uri="{FF2B5EF4-FFF2-40B4-BE49-F238E27FC236}">
                <a16:creationId xmlns="" xmlns:a16="http://schemas.microsoft.com/office/drawing/2014/main" id="{9F24A521-E4DA-4302-9825-E228F7410325}"/>
              </a:ext>
            </a:extLst>
          </p:cNvPr>
          <p:cNvPicPr/>
          <p:nvPr/>
        </p:nvPicPr>
        <p:blipFill>
          <a:blip r:embed="rId4" cstate="print"/>
          <a:stretch>
            <a:fillRect/>
          </a:stretch>
        </p:blipFill>
        <p:spPr>
          <a:xfrm>
            <a:off x="3388448" y="1415929"/>
            <a:ext cx="3116424" cy="1594830"/>
          </a:xfrm>
          <a:prstGeom prst="rect">
            <a:avLst/>
          </a:prstGeom>
          <a:noFill/>
          <a:ln w="9525">
            <a:noFill/>
          </a:ln>
        </p:spPr>
      </p:pic>
      <p:sp>
        <p:nvSpPr>
          <p:cNvPr id="4" name="文本框 3">
            <a:extLst>
              <a:ext uri="{FF2B5EF4-FFF2-40B4-BE49-F238E27FC236}">
                <a16:creationId xmlns="" xmlns:a16="http://schemas.microsoft.com/office/drawing/2014/main" id="{25C4E4C5-7F1D-4C24-A993-9C70FA86E0CD}"/>
              </a:ext>
            </a:extLst>
          </p:cNvPr>
          <p:cNvSpPr txBox="1"/>
          <p:nvPr/>
        </p:nvSpPr>
        <p:spPr>
          <a:xfrm>
            <a:off x="1709481" y="3169480"/>
            <a:ext cx="6618183" cy="400110"/>
          </a:xfrm>
          <a:prstGeom prst="rect">
            <a:avLst/>
          </a:prstGeom>
          <a:noFill/>
        </p:spPr>
        <p:txBody>
          <a:bodyPr wrap="square" rtlCol="0">
            <a:spAutoFit/>
          </a:bodyPr>
          <a:lstStyle/>
          <a:p>
            <a:r>
              <a:rPr lang="zh-CN" altLang="zh-CN" sz="2000" dirty="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3.2.1 </a:t>
            </a:r>
            <a:r>
              <a:rPr lang="zh-CN" altLang="zh-CN" sz="2000" dirty="0">
                <a:latin typeface="宋体" panose="02010600030101010101" pitchFamily="2" charset="-122"/>
                <a:ea typeface="宋体" panose="02010600030101010101" pitchFamily="2" charset="-122"/>
              </a:rPr>
              <a:t>是一典型的高频小信号谐振放大器的实际线路。</a:t>
            </a:r>
            <a:endParaRPr lang="zh-CN" altLang="en-US" sz="2000" dirty="0">
              <a:latin typeface="宋体" panose="02010600030101010101" pitchFamily="2" charset="-122"/>
              <a:ea typeface="宋体" panose="02010600030101010101" pitchFamily="2" charset="-122"/>
            </a:endParaRPr>
          </a:p>
        </p:txBody>
      </p:sp>
      <p:sp>
        <p:nvSpPr>
          <p:cNvPr id="6" name="Rectangle 2">
            <a:extLst>
              <a:ext uri="{FF2B5EF4-FFF2-40B4-BE49-F238E27FC236}">
                <a16:creationId xmlns="" xmlns:a16="http://schemas.microsoft.com/office/drawing/2014/main" id="{7BB39D20-CBC1-470C-B5DA-2918C6C42D1A}"/>
              </a:ext>
            </a:extLst>
          </p:cNvPr>
          <p:cNvSpPr>
            <a:spLocks noChangeArrowheads="1"/>
          </p:cNvSpPr>
          <p:nvPr/>
        </p:nvSpPr>
        <p:spPr bwMode="auto">
          <a:xfrm>
            <a:off x="828750" y="490487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a:extLst>
              <a:ext uri="{FF2B5EF4-FFF2-40B4-BE49-F238E27FC236}">
                <a16:creationId xmlns="" xmlns:a16="http://schemas.microsoft.com/office/drawing/2014/main" id="{53D3522A-22EA-4792-AFBA-050D2066204C}"/>
              </a:ext>
            </a:extLst>
          </p:cNvPr>
          <p:cNvGraphicFramePr>
            <a:graphicFrameLocks noChangeAspect="1"/>
          </p:cNvGraphicFramePr>
          <p:nvPr>
            <p:extLst>
              <p:ext uri="{D42A27DB-BD31-4B8C-83A1-F6EECF244321}">
                <p14:modId xmlns:p14="http://schemas.microsoft.com/office/powerpoint/2010/main" val="2493505054"/>
              </p:ext>
            </p:extLst>
          </p:nvPr>
        </p:nvGraphicFramePr>
        <p:xfrm>
          <a:off x="1709481" y="3723908"/>
          <a:ext cx="3096453" cy="1906613"/>
        </p:xfrm>
        <a:graphic>
          <a:graphicData uri="http://schemas.openxmlformats.org/presentationml/2006/ole">
            <mc:AlternateContent xmlns:mc="http://schemas.openxmlformats.org/markup-compatibility/2006">
              <mc:Choice xmlns:v="urn:schemas-microsoft-com:vml" Requires="v">
                <p:oleObj spid="_x0000_s3215" r:id="rId5" imgW="2862072" imgH="1760220" progId="Visio.Drawing.11">
                  <p:embed/>
                </p:oleObj>
              </mc:Choice>
              <mc:Fallback>
                <p:oleObj r:id="rId5" imgW="2862072" imgH="1760220"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9481" y="3723908"/>
                        <a:ext cx="3096453" cy="1906613"/>
                      </a:xfrm>
                      <a:prstGeom prst="rect">
                        <a:avLst/>
                      </a:prstGeom>
                      <a:noFill/>
                    </p:spPr>
                  </p:pic>
                </p:oleObj>
              </mc:Fallback>
            </mc:AlternateContent>
          </a:graphicData>
        </a:graphic>
      </p:graphicFrame>
      <p:sp>
        <p:nvSpPr>
          <p:cNvPr id="8" name="Rectangle 4">
            <a:extLst>
              <a:ext uri="{FF2B5EF4-FFF2-40B4-BE49-F238E27FC236}">
                <a16:creationId xmlns="" xmlns:a16="http://schemas.microsoft.com/office/drawing/2014/main" id="{E4C9DD88-144E-4A4A-B82E-309FE5E9D64C}"/>
              </a:ext>
            </a:extLst>
          </p:cNvPr>
          <p:cNvSpPr>
            <a:spLocks noChangeArrowheads="1"/>
          </p:cNvSpPr>
          <p:nvPr/>
        </p:nvSpPr>
        <p:spPr bwMode="auto">
          <a:xfrm>
            <a:off x="5433747" y="418561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 xmlns:a16="http://schemas.microsoft.com/office/drawing/2014/main" id="{6449320C-82FE-4A47-9D4E-C4A173758C03}"/>
              </a:ext>
            </a:extLst>
          </p:cNvPr>
          <p:cNvGraphicFramePr>
            <a:graphicFrameLocks noChangeAspect="1"/>
          </p:cNvGraphicFramePr>
          <p:nvPr>
            <p:extLst>
              <p:ext uri="{D42A27DB-BD31-4B8C-83A1-F6EECF244321}">
                <p14:modId xmlns:p14="http://schemas.microsoft.com/office/powerpoint/2010/main" val="2301035539"/>
              </p:ext>
            </p:extLst>
          </p:nvPr>
        </p:nvGraphicFramePr>
        <p:xfrm>
          <a:off x="5361873" y="3866003"/>
          <a:ext cx="2628900" cy="1622425"/>
        </p:xfrm>
        <a:graphic>
          <a:graphicData uri="http://schemas.openxmlformats.org/presentationml/2006/ole">
            <mc:AlternateContent xmlns:mc="http://schemas.openxmlformats.org/markup-compatibility/2006">
              <mc:Choice xmlns:v="urn:schemas-microsoft-com:vml" Requires="v">
                <p:oleObj spid="_x0000_s3216" r:id="rId7" imgW="2545080" imgH="1577340" progId="Visio.Drawing.11">
                  <p:embed/>
                </p:oleObj>
              </mc:Choice>
              <mc:Fallback>
                <p:oleObj r:id="rId7" imgW="2545080" imgH="1577340" progId="Visio.Drawing.11">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61873" y="3866003"/>
                        <a:ext cx="2628900" cy="1622425"/>
                      </a:xfrm>
                      <a:prstGeom prst="rect">
                        <a:avLst/>
                      </a:prstGeom>
                      <a:noFill/>
                      <a:extLst>
                        <a:ext uri="{909E8E84-426E-40DD-AFC4-6F175D3DCCD1}">
                          <a14:hiddenFill xmlns:a14="http://schemas.microsoft.com/office/drawing/2010/main">
                            <a:solidFill>
                              <a:srgbClr val="00CC99"/>
                            </a:solidFill>
                          </a14:hiddenFill>
                        </a:ext>
                      </a:extLst>
                    </p:spPr>
                  </p:pic>
                </p:oleObj>
              </mc:Fallback>
            </mc:AlternateContent>
          </a:graphicData>
        </a:graphic>
      </p:graphicFrame>
      <p:sp>
        <p:nvSpPr>
          <p:cNvPr id="11" name="文本框 10">
            <a:extLst>
              <a:ext uri="{FF2B5EF4-FFF2-40B4-BE49-F238E27FC236}">
                <a16:creationId xmlns="" xmlns:a16="http://schemas.microsoft.com/office/drawing/2014/main" id="{BB3EAD0F-4206-4B23-B777-4B535BFA91AC}"/>
              </a:ext>
            </a:extLst>
          </p:cNvPr>
          <p:cNvSpPr txBox="1"/>
          <p:nvPr/>
        </p:nvSpPr>
        <p:spPr>
          <a:xfrm>
            <a:off x="5686665" y="5591703"/>
            <a:ext cx="2075259" cy="369332"/>
          </a:xfrm>
          <a:prstGeom prst="rect">
            <a:avLst/>
          </a:prstGeom>
          <a:noFill/>
        </p:spPr>
        <p:txBody>
          <a:bodyPr wrap="square" rtlCol="0">
            <a:spAutoFit/>
          </a:bodyPr>
          <a:lstStyle/>
          <a:p>
            <a:r>
              <a:rPr lang="en-US" altLang="zh-CN" dirty="0">
                <a:latin typeface="宋体" panose="02010600030101010101" pitchFamily="2" charset="-122"/>
                <a:ea typeface="宋体" panose="02010600030101010101" pitchFamily="2" charset="-122"/>
              </a:rPr>
              <a:t>(b)</a:t>
            </a:r>
            <a:r>
              <a:rPr lang="zh-CN" altLang="en-US" dirty="0">
                <a:latin typeface="宋体" panose="02010600030101010101" pitchFamily="2" charset="-122"/>
                <a:ea typeface="宋体" panose="02010600030101010101" pitchFamily="2" charset="-122"/>
              </a:rPr>
              <a:t>交流等效电路</a:t>
            </a:r>
          </a:p>
        </p:txBody>
      </p:sp>
      <p:sp>
        <p:nvSpPr>
          <p:cNvPr id="13" name="文本框 12">
            <a:extLst>
              <a:ext uri="{FF2B5EF4-FFF2-40B4-BE49-F238E27FC236}">
                <a16:creationId xmlns="" xmlns:a16="http://schemas.microsoft.com/office/drawing/2014/main" id="{84B2DE48-FC49-4500-944E-A83094747384}"/>
              </a:ext>
            </a:extLst>
          </p:cNvPr>
          <p:cNvSpPr txBox="1"/>
          <p:nvPr/>
        </p:nvSpPr>
        <p:spPr>
          <a:xfrm>
            <a:off x="2382217" y="5635648"/>
            <a:ext cx="1750979" cy="369332"/>
          </a:xfrm>
          <a:prstGeom prst="rect">
            <a:avLst/>
          </a:prstGeom>
          <a:noFill/>
        </p:spPr>
        <p:txBody>
          <a:bodyPr wrap="square" rtlCol="0">
            <a:spAutoFit/>
          </a:bodyPr>
          <a:lstStyle/>
          <a:p>
            <a:r>
              <a:rPr lang="en-US" altLang="zh-CN" dirty="0">
                <a:latin typeface="宋体" panose="02010600030101010101" pitchFamily="2" charset="-122"/>
                <a:ea typeface="宋体" panose="02010600030101010101" pitchFamily="2" charset="-122"/>
              </a:rPr>
              <a:t>(a) </a:t>
            </a:r>
            <a:r>
              <a:rPr lang="zh-CN" altLang="zh-CN" dirty="0">
                <a:latin typeface="宋体" panose="02010600030101010101" pitchFamily="2" charset="-122"/>
                <a:ea typeface="宋体" panose="02010600030101010101" pitchFamily="2" charset="-122"/>
              </a:rPr>
              <a:t>实际线路</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80004605"/>
      </p:ext>
    </p:extLst>
  </p:cSld>
  <p:clrMapOvr>
    <a:masterClrMapping/>
  </p:clrMapOvr>
  <p:timing>
    <p:tnLst>
      <p:par>
        <p:cTn id="1" dur="indefinite" restart="never" nodeType="tmRoot"/>
      </p:par>
    </p:tnLst>
  </p:timing>
</p:sld>
</file>

<file path=ppt/theme/theme1.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4731</Words>
  <Application>Microsoft Office PowerPoint</Application>
  <PresentationFormat>宽屏</PresentationFormat>
  <Paragraphs>199</Paragraphs>
  <Slides>41</Slides>
  <Notes>2</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2</vt:i4>
      </vt:variant>
      <vt:variant>
        <vt:lpstr>幻灯片标题</vt:lpstr>
      </vt:variant>
      <vt:variant>
        <vt:i4>41</vt:i4>
      </vt:variant>
    </vt:vector>
  </HeadingPairs>
  <TitlesOfParts>
    <vt:vector size="52" baseType="lpstr">
      <vt:lpstr>等线</vt:lpstr>
      <vt:lpstr>方正姚体</vt:lpstr>
      <vt:lpstr>华文新魏</vt:lpstr>
      <vt:lpstr>宋体</vt:lpstr>
      <vt:lpstr>Arial</vt:lpstr>
      <vt:lpstr>Cambria Math</vt:lpstr>
      <vt:lpstr>Trebuchet MS</vt:lpstr>
      <vt:lpstr>Wingdings 3</vt:lpstr>
      <vt:lpstr>平面</vt:lpstr>
      <vt:lpstr>Equation</vt:lpstr>
      <vt:lpstr>Microsoft Visio 2003-2010 绘图</vt:lpstr>
      <vt:lpstr>高频电子线路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高频电子线路</dc:title>
  <dc:creator>sheng minghua</dc:creator>
  <cp:lastModifiedBy>任 婉婷</cp:lastModifiedBy>
  <cp:revision>88</cp:revision>
  <dcterms:created xsi:type="dcterms:W3CDTF">2018-10-31T05:17:21Z</dcterms:created>
  <dcterms:modified xsi:type="dcterms:W3CDTF">2018-11-05T06:20:26Z</dcterms:modified>
</cp:coreProperties>
</file>