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6"/>
  </p:notesMasterIdLst>
  <p:sldIdLst>
    <p:sldId id="257" r:id="rId3"/>
    <p:sldId id="298" r:id="rId4"/>
    <p:sldId id="258" r:id="rId5"/>
    <p:sldId id="259" r:id="rId6"/>
    <p:sldId id="260" r:id="rId7"/>
    <p:sldId id="299" r:id="rId8"/>
    <p:sldId id="261" r:id="rId9"/>
    <p:sldId id="262" r:id="rId10"/>
    <p:sldId id="263" r:id="rId11"/>
    <p:sldId id="264" r:id="rId12"/>
    <p:sldId id="265" r:id="rId13"/>
    <p:sldId id="300" r:id="rId14"/>
    <p:sldId id="266" r:id="rId15"/>
    <p:sldId id="267" r:id="rId16"/>
    <p:sldId id="268" r:id="rId17"/>
    <p:sldId id="269" r:id="rId18"/>
    <p:sldId id="270" r:id="rId19"/>
    <p:sldId id="271" r:id="rId20"/>
    <p:sldId id="272" r:id="rId21"/>
    <p:sldId id="273" r:id="rId22"/>
    <p:sldId id="301"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302" r:id="rId36"/>
    <p:sldId id="286" r:id="rId37"/>
    <p:sldId id="287" r:id="rId38"/>
    <p:sldId id="303" r:id="rId39"/>
    <p:sldId id="288" r:id="rId40"/>
    <p:sldId id="289" r:id="rId41"/>
    <p:sldId id="290" r:id="rId42"/>
    <p:sldId id="291" r:id="rId43"/>
    <p:sldId id="304" r:id="rId44"/>
    <p:sldId id="292" r:id="rId45"/>
    <p:sldId id="294" r:id="rId46"/>
    <p:sldId id="295" r:id="rId47"/>
    <p:sldId id="296" r:id="rId48"/>
    <p:sldId id="297"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94632" autoAdjust="0"/>
  </p:normalViewPr>
  <p:slideViewPr>
    <p:cSldViewPr snapToGrid="0">
      <p:cViewPr varScale="1">
        <p:scale>
          <a:sx n="70" d="100"/>
          <a:sy n="70" d="100"/>
        </p:scale>
        <p:origin x="720" y="66"/>
      </p:cViewPr>
      <p:guideLst/>
    </p:cSldViewPr>
  </p:slideViewPr>
  <p:outlineViewPr>
    <p:cViewPr>
      <p:scale>
        <a:sx n="33" d="100"/>
        <a:sy n="33" d="100"/>
      </p:scale>
      <p:origin x="0" y="-1291"/>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50C757-A7EF-4227-9636-BD41C9DA4CA4}" type="datetimeFigureOut">
              <a:rPr lang="zh-CN" altLang="en-US" smtClean="0"/>
              <a:t>2018/11/5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94AAD6-EA22-4497-BFC0-9A413DD73171}" type="slidenum">
              <a:rPr lang="zh-CN" altLang="en-US" smtClean="0"/>
              <a:t>‹#›</a:t>
            </a:fld>
            <a:endParaRPr lang="zh-CN" altLang="en-US"/>
          </a:p>
        </p:txBody>
      </p:sp>
    </p:spTree>
    <p:extLst>
      <p:ext uri="{BB962C8B-B14F-4D97-AF65-F5344CB8AC3E}">
        <p14:creationId xmlns:p14="http://schemas.microsoft.com/office/powerpoint/2010/main" val="2736941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694AAD6-EA22-4497-BFC0-9A413DD73171}" type="slidenum">
              <a:rPr lang="zh-CN" altLang="en-US" smtClean="0"/>
              <a:t>10</a:t>
            </a:fld>
            <a:endParaRPr lang="zh-CN" altLang="en-US"/>
          </a:p>
        </p:txBody>
      </p:sp>
    </p:spTree>
    <p:extLst>
      <p:ext uri="{BB962C8B-B14F-4D97-AF65-F5344CB8AC3E}">
        <p14:creationId xmlns:p14="http://schemas.microsoft.com/office/powerpoint/2010/main" val="2872346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91BE6F8-DA64-48F4-9FA3-0D6121512CE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DFF56FB-3385-4834-821E-791DAD123D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40505F0-9D76-4A36-BEF1-F147F8840BE8}"/>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5" name="页脚占位符 4">
            <a:extLst>
              <a:ext uri="{FF2B5EF4-FFF2-40B4-BE49-F238E27FC236}">
                <a16:creationId xmlns:a16="http://schemas.microsoft.com/office/drawing/2014/main" xmlns="" id="{D3740EA5-56D8-4577-AFB5-6FF6584239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EF12318-5B3D-4711-AD98-438833BCBFCE}"/>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3533758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6633BE-1E3D-4C9F-BFD2-1B938F82FDD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39FC595-5751-49C0-B36C-BFA4FA2BD4E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BB2E643-8481-44D1-BBD2-9760B9FF1559}"/>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5" name="页脚占位符 4">
            <a:extLst>
              <a:ext uri="{FF2B5EF4-FFF2-40B4-BE49-F238E27FC236}">
                <a16:creationId xmlns:a16="http://schemas.microsoft.com/office/drawing/2014/main" xmlns="" id="{DAEE9346-DBF2-4D8F-BF98-B6F8169674C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8AEBB48-8580-4AED-B236-4290F7D5D5C9}"/>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250782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F0883AC-2C75-46C7-A427-076F858C744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2A90ADB-3B2C-4CF3-A5E4-FB679DE5D77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6B52CA9-C816-4D78-AF99-21E3C8622437}"/>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5" name="页脚占位符 4">
            <a:extLst>
              <a:ext uri="{FF2B5EF4-FFF2-40B4-BE49-F238E27FC236}">
                <a16:creationId xmlns:a16="http://schemas.microsoft.com/office/drawing/2014/main" xmlns="" id="{AA9E46A7-C860-46B6-8D66-F792B4BB57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D56A989-8E48-4FC5-A01F-4EB30292C60B}"/>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19477785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3239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274537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06463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7594910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404318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65226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390944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2A54C80-263E-416B-A8E0-580EDEADCBDC}" type="datetimeFigureOut">
              <a:rPr lang="en-US" dirty="0"/>
              <a:t>11/5/2018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extLst>
      <p:ext uri="{BB962C8B-B14F-4D97-AF65-F5344CB8AC3E}">
        <p14:creationId xmlns:p14="http://schemas.microsoft.com/office/powerpoint/2010/main" val="242058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7E845C3-213A-49B8-AB6E-DFC8C006706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8838ABA-CB4C-4538-837C-C0D0A234D2B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4A75753-90B8-4DB6-BF56-44C71479818F}"/>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5" name="页脚占位符 4">
            <a:extLst>
              <a:ext uri="{FF2B5EF4-FFF2-40B4-BE49-F238E27FC236}">
                <a16:creationId xmlns:a16="http://schemas.microsoft.com/office/drawing/2014/main" xmlns="" id="{88FD0A88-E287-46CE-A2F9-A29E18E5097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2CE498-D878-482A-8424-4CFD532CA5C3}"/>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29200885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73642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918611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9854742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1808145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2553169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6078151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extLst>
      <p:ext uri="{BB962C8B-B14F-4D97-AF65-F5344CB8AC3E}">
        <p14:creationId xmlns:p14="http://schemas.microsoft.com/office/powerpoint/2010/main" val="2349686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27847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6C7C8A4-4743-4AEF-B651-A047535B9DC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BBC0704-D465-4218-A55D-64647D581B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F693D2F-C08F-4993-B7DE-A2D1D807487E}"/>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5" name="页脚占位符 4">
            <a:extLst>
              <a:ext uri="{FF2B5EF4-FFF2-40B4-BE49-F238E27FC236}">
                <a16:creationId xmlns:a16="http://schemas.microsoft.com/office/drawing/2014/main" xmlns="" id="{EFC8B434-A460-48FA-8EF0-9CC313F199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C5A152-B106-4BBD-9CAA-31B345A2C43E}"/>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3941589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9C2727-6B3B-40EE-BEB0-DD709C82AA3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7F274A1-030E-4E0F-8DA1-BF618F26D1A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CA0E5E61-CF20-43B4-8F41-2B926023C9C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9F9FDE06-A2E3-492D-AC29-35E91E90AC10}"/>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6" name="页脚占位符 5">
            <a:extLst>
              <a:ext uri="{FF2B5EF4-FFF2-40B4-BE49-F238E27FC236}">
                <a16:creationId xmlns:a16="http://schemas.microsoft.com/office/drawing/2014/main" xmlns="" id="{D3CED207-9C60-413C-9836-C4D58ADE64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C9D33BD-2925-4E2E-B5F3-FDA73B5541C6}"/>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155829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95B8FD-3FAB-4D25-AE67-E1691FDA48E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4E3EAF1-72A7-4E09-B532-98EE282058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4019A08D-6EA2-4550-B70F-64AC3212F82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9E4FF9A-6F2B-4009-A772-656A66CED5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B5D9451B-5FB6-4A86-A687-AA347790BDB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4DE98CF-AD7A-45C1-924F-DF2698BC16E3}"/>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8" name="页脚占位符 7">
            <a:extLst>
              <a:ext uri="{FF2B5EF4-FFF2-40B4-BE49-F238E27FC236}">
                <a16:creationId xmlns:a16="http://schemas.microsoft.com/office/drawing/2014/main" xmlns="" id="{DBBBEBCD-082B-40ED-AB0C-6B73F75E4EE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77FEB39-5A0B-44A4-BC65-2FF35803D0AF}"/>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1759181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628A3E7-5427-40C0-83D6-AB176664BEA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6DDE7A96-254A-48EA-B45B-31654D71F822}"/>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4" name="页脚占位符 3">
            <a:extLst>
              <a:ext uri="{FF2B5EF4-FFF2-40B4-BE49-F238E27FC236}">
                <a16:creationId xmlns:a16="http://schemas.microsoft.com/office/drawing/2014/main" xmlns="" id="{52FD81AB-0543-4E39-AD72-0E98099967E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F559AE0-E529-41A8-8876-B28683634EB2}"/>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3306834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44372A2-3696-4C1B-8892-85FDE31FD614}"/>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3" name="页脚占位符 2">
            <a:extLst>
              <a:ext uri="{FF2B5EF4-FFF2-40B4-BE49-F238E27FC236}">
                <a16:creationId xmlns:a16="http://schemas.microsoft.com/office/drawing/2014/main" xmlns="" id="{C06AAD98-F6EB-43F3-8911-41481210955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13485C8-DAB9-47C4-9E60-CE4F2BD7F00A}"/>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3959703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0BA035-C09A-4108-B742-6EF35C28ADD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2362B06-AE9C-44BC-89D9-E77C0427E1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2B37768C-F47D-4E5E-97CF-4D11D8EFD4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F6D7F93-173A-4CCD-8C4A-F430ACE00006}"/>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6" name="页脚占位符 5">
            <a:extLst>
              <a:ext uri="{FF2B5EF4-FFF2-40B4-BE49-F238E27FC236}">
                <a16:creationId xmlns:a16="http://schemas.microsoft.com/office/drawing/2014/main" xmlns="" id="{EE618497-9C4E-4357-BA2A-984FE3A9DB1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459B2D3-62F8-49F0-A9C0-ECA85AF7FBE4}"/>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1259919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D42A68C-7FD6-4235-BEA7-1F1B403BAC5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592B129-DD9F-4A18-BBF3-F165404A10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DB9E1E21-CAAE-4208-8341-95AC8F28A1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BD7A944D-6FFC-4DA0-89FA-8540CB03579B}"/>
              </a:ext>
            </a:extLst>
          </p:cNvPr>
          <p:cNvSpPr>
            <a:spLocks noGrp="1"/>
          </p:cNvSpPr>
          <p:nvPr>
            <p:ph type="dt" sz="half" idx="10"/>
          </p:nvPr>
        </p:nvSpPr>
        <p:spPr/>
        <p:txBody>
          <a:bodyPr/>
          <a:lstStyle/>
          <a:p>
            <a:fld id="{A3418346-8DF8-4566-BE4F-C374B1A244DA}" type="datetimeFigureOut">
              <a:rPr lang="zh-CN" altLang="en-US" smtClean="0"/>
              <a:t>2018/11/5</a:t>
            </a:fld>
            <a:endParaRPr lang="zh-CN" altLang="en-US"/>
          </a:p>
        </p:txBody>
      </p:sp>
      <p:sp>
        <p:nvSpPr>
          <p:cNvPr id="6" name="页脚占位符 5">
            <a:extLst>
              <a:ext uri="{FF2B5EF4-FFF2-40B4-BE49-F238E27FC236}">
                <a16:creationId xmlns:a16="http://schemas.microsoft.com/office/drawing/2014/main" xmlns="" id="{4B119AF5-147A-4D44-AF75-D1CF63B5E96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FF51C70-1B10-46FA-8EC6-361C1AD3E18F}"/>
              </a:ext>
            </a:extLst>
          </p:cNvPr>
          <p:cNvSpPr>
            <a:spLocks noGrp="1"/>
          </p:cNvSpPr>
          <p:nvPr>
            <p:ph type="sldNum" sz="quarter" idx="12"/>
          </p:nvPr>
        </p:nvSpPr>
        <p:spPr/>
        <p:txBody>
          <a:body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70841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910A946-3D6C-49E9-B297-29035532CC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77299E8-1FD9-4AA9-A528-32734F57B3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B232299-A8A8-440E-8A27-A18C33E6F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418346-8DF8-4566-BE4F-C374B1A244DA}" type="datetimeFigureOut">
              <a:rPr lang="zh-CN" altLang="en-US" smtClean="0"/>
              <a:t>2018/11/5</a:t>
            </a:fld>
            <a:endParaRPr lang="zh-CN" altLang="en-US"/>
          </a:p>
        </p:txBody>
      </p:sp>
      <p:sp>
        <p:nvSpPr>
          <p:cNvPr id="5" name="页脚占位符 4">
            <a:extLst>
              <a:ext uri="{FF2B5EF4-FFF2-40B4-BE49-F238E27FC236}">
                <a16:creationId xmlns:a16="http://schemas.microsoft.com/office/drawing/2014/main" xmlns="" id="{B90D7E2F-BF46-4D2D-A49D-44533308FE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8F2DE5D-DE74-4792-991B-0403D3DB12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2857BA-577C-4364-AD1E-7FF3E63E428B}" type="slidenum">
              <a:rPr lang="zh-CN" altLang="en-US" smtClean="0"/>
              <a:t>‹#›</a:t>
            </a:fld>
            <a:endParaRPr lang="zh-CN" altLang="en-US"/>
          </a:p>
        </p:txBody>
      </p:sp>
    </p:spTree>
    <p:extLst>
      <p:ext uri="{BB962C8B-B14F-4D97-AF65-F5344CB8AC3E}">
        <p14:creationId xmlns:p14="http://schemas.microsoft.com/office/powerpoint/2010/main" val="2896642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11/5/2018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22753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8.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8.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emf"/><Relationship Id="rId1" Type="http://schemas.openxmlformats.org/officeDocument/2006/relationships/slideLayout" Target="../slideLayouts/slideLayout18.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__11.vsdx"/><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8.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18.xml"/><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18.xml"/><Relationship Id="rId4" Type="http://schemas.openxmlformats.org/officeDocument/2006/relationships/image" Target="../media/image61.png"/></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8.xml"/><Relationship Id="rId4" Type="http://schemas.openxmlformats.org/officeDocument/2006/relationships/image" Target="../media/image73.png"/></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slideLayout" Target="../slideLayouts/slideLayout18.xml"/><Relationship Id="rId1" Type="http://schemas.openxmlformats.org/officeDocument/2006/relationships/vmlDrawing" Target="../drawings/vmlDrawing3.vml"/><Relationship Id="rId5" Type="http://schemas.openxmlformats.org/officeDocument/2006/relationships/image" Target="../media/image74.emf"/><Relationship Id="rId4" Type="http://schemas.openxmlformats.org/officeDocument/2006/relationships/package" Target="../embeddings/Microsoft_Visio___83.vsdx"/></Relationships>
</file>

<file path=ppt/slides/_rels/slide4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slideLayout" Target="../slideLayouts/slideLayout18.xml"/><Relationship Id="rId4" Type="http://schemas.openxmlformats.org/officeDocument/2006/relationships/image" Target="../media/image79.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8.xml"/><Relationship Id="rId4" Type="http://schemas.openxmlformats.org/officeDocument/2006/relationships/image" Target="../media/image82.jpeg"/></Relationships>
</file>

<file path=ppt/slides/_rels/slide4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__42.vsdx"/><Relationship Id="rId2" Type="http://schemas.openxmlformats.org/officeDocument/2006/relationships/slideLayout" Target="../slideLayouts/slideLayout18.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5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6.png"/><Relationship Id="rId1" Type="http://schemas.openxmlformats.org/officeDocument/2006/relationships/slideLayout" Target="../slideLayouts/slideLayout18.xml"/><Relationship Id="rId4" Type="http://schemas.openxmlformats.org/officeDocument/2006/relationships/image" Target="../media/image87.png"/></Relationships>
</file>

<file path=ppt/slides/_rels/slide5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8.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5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jpe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高频电子线路</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0339852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15277BD-C709-495B-93E2-A7D7A3A153A3}"/>
              </a:ext>
            </a:extLst>
          </p:cNvPr>
          <p:cNvSpPr txBox="1"/>
          <p:nvPr/>
        </p:nvSpPr>
        <p:spPr>
          <a:xfrm>
            <a:off x="768453" y="439235"/>
            <a:ext cx="2725374" cy="523220"/>
          </a:xfrm>
          <a:prstGeom prst="rect">
            <a:avLst/>
          </a:prstGeom>
          <a:noFill/>
        </p:spPr>
        <p:txBody>
          <a:bodyPr wrap="square" rtlCol="0">
            <a:spAutoFit/>
          </a:bodyPr>
          <a:lstStyle/>
          <a:p>
            <a:pPr algn="just" defTabSz="457200">
              <a:spcBef>
                <a:spcPct val="0"/>
              </a:spcBef>
            </a:pPr>
            <a:r>
              <a:rPr lang="zh-CN" altLang="en-US" sz="2800" dirty="0">
                <a:solidFill>
                  <a:schemeClr val="accent1"/>
                </a:solidFill>
                <a:latin typeface="+mj-lt"/>
                <a:ea typeface="+mj-ea"/>
                <a:cs typeface="+mj-cs"/>
              </a:rPr>
              <a:t>二</a:t>
            </a:r>
            <a:r>
              <a:rPr lang="zh-CN" altLang="en-US" sz="2800" dirty="0" smtClean="0">
                <a:solidFill>
                  <a:schemeClr val="accent1"/>
                </a:solidFill>
                <a:latin typeface="+mj-lt"/>
                <a:ea typeface="+mj-ea"/>
                <a:cs typeface="+mj-cs"/>
              </a:rPr>
              <a:t>、单频</a:t>
            </a:r>
            <a:r>
              <a:rPr lang="zh-CN" altLang="en-US" sz="2800" dirty="0">
                <a:solidFill>
                  <a:schemeClr val="accent1"/>
                </a:solidFill>
                <a:latin typeface="+mj-lt"/>
                <a:ea typeface="+mj-ea"/>
                <a:cs typeface="+mj-cs"/>
              </a:rPr>
              <a:t>调制</a:t>
            </a: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xmlns="" id="{7D683428-75AB-4646-9E4A-27C8780B7F8A}"/>
                  </a:ext>
                </a:extLst>
              </p:cNvPr>
              <p:cNvSpPr txBox="1"/>
              <p:nvPr/>
            </p:nvSpPr>
            <p:spPr>
              <a:xfrm>
                <a:off x="768454" y="1140745"/>
                <a:ext cx="8662150" cy="2288255"/>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由</a:t>
                </a:r>
                <a:r>
                  <a:rPr lang="zh-CN" altLang="en-US" sz="2400" dirty="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6.2.2</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可知，调幅波不是一个简单的正弦波形。在最简单的正弦波调制情况下，调幅波表达式为（</a:t>
                </a:r>
                <a:r>
                  <a:rPr lang="en-US" altLang="zh-CN" sz="2400" dirty="0">
                    <a:latin typeface="宋体" panose="02010600030101010101" pitchFamily="2" charset="-122"/>
                    <a:ea typeface="宋体" panose="02010600030101010101" pitchFamily="2" charset="-122"/>
                  </a:rPr>
                  <a:t>6.2.4</a:t>
                </a:r>
                <a:r>
                  <a:rPr lang="zh-CN" altLang="en-US" sz="2400" dirty="0">
                    <a:latin typeface="宋体" panose="02010600030101010101" pitchFamily="2" charset="-122"/>
                    <a:ea typeface="宋体" panose="02010600030101010101" pitchFamily="2" charset="-122"/>
                  </a:rPr>
                  <a:t>）。将此式按三角函数关系展开，得</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en-US" sz="2400" i="1">
                              <a:latin typeface="Cambria Math" panose="02040503050406030204" pitchFamily="18" charset="0"/>
                            </a:rPr>
                          </m:ctrlPr>
                        </m:mPr>
                        <m:m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𝐴𝑀</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a:latin typeface="Cambria Math" panose="02040503050406030204" pitchFamily="18" charset="0"/>
                                      </a:rPr>
                                      <m:t>0</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a:latin typeface="Cambria Math" panose="02040503050406030204" pitchFamily="18" charset="0"/>
                                      </a:rPr>
                                      <m:t>0</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e>
                            </m:d>
                          </m:e>
                        </m:mr>
                        <m:mr>
                          <m:e>
                            <m:r>
                              <m:rPr>
                                <m:nor/>
                              </m:rPr>
                              <a:rPr lang="zh-CN" altLang="en-US" sz="2400" i="1">
                                <a:latin typeface="Cambria Math" panose="02040503050406030204" pitchFamily="18" charset="0"/>
                              </a:rPr>
                              <m:t>    </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a:latin typeface="Cambria Math" panose="02040503050406030204" pitchFamily="18" charset="0"/>
                                  </a:rPr>
                                  <m:t>0</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a:latin typeface="Cambria Math" panose="02040503050406030204" pitchFamily="18" charset="0"/>
                                  </a:rPr>
                                  <m:t>0</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a:latin typeface="Cambria Math" panose="02040503050406030204" pitchFamily="18" charset="0"/>
                                  </a:rPr>
                                  <m:t>0</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e>
                        </m:mr>
                      </m:m>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3" name="文本框 2">
                <a:extLst>
                  <a:ext uri="{FF2B5EF4-FFF2-40B4-BE49-F238E27FC236}">
                    <a16:creationId xmlns:a16="http://schemas.microsoft.com/office/drawing/2014/main" xmlns:a14="http://schemas.microsoft.com/office/drawing/2010/main" xmlns="" id="{7D683428-75AB-4646-9E4A-27C8780B7F8A}"/>
                  </a:ext>
                </a:extLst>
              </p:cNvPr>
              <p:cNvSpPr txBox="1">
                <a:spLocks noRot="1" noChangeAspect="1" noMove="1" noResize="1" noEditPoints="1" noAdjustHandles="1" noChangeArrowheads="1" noChangeShapeType="1" noTextEdit="1"/>
              </p:cNvSpPr>
              <p:nvPr/>
            </p:nvSpPr>
            <p:spPr>
              <a:xfrm>
                <a:off x="768454" y="1140745"/>
                <a:ext cx="8662150" cy="2288255"/>
              </a:xfrm>
              <a:prstGeom prst="rect">
                <a:avLst/>
              </a:prstGeom>
              <a:blipFill rotWithShape="0">
                <a:blip r:embed="rId3"/>
                <a:stretch>
                  <a:fillRect l="-1056" t="-2128" r="-3519"/>
                </a:stretch>
              </a:blipFill>
            </p:spPr>
            <p:txBody>
              <a:bodyPr/>
              <a:lstStyle/>
              <a:p>
                <a:r>
                  <a:rPr lang="zh-CN" altLang="en-US">
                    <a:noFill/>
                  </a:rPr>
                  <a:t> </a:t>
                </a:r>
              </a:p>
            </p:txBody>
          </p:sp>
        </mc:Fallback>
      </mc:AlternateContent>
      <p:pic>
        <p:nvPicPr>
          <p:cNvPr id="5" name="Picture 19" descr="5">
            <a:extLst>
              <a:ext uri="{FF2B5EF4-FFF2-40B4-BE49-F238E27FC236}">
                <a16:creationId xmlns:a16="http://schemas.microsoft.com/office/drawing/2014/main" xmlns="" id="{404E7AE3-EEBA-4C3D-AE0D-0DD18159B20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9255" y="3429000"/>
            <a:ext cx="4340547" cy="2193878"/>
          </a:xfrm>
          <a:prstGeom prst="rect">
            <a:avLst/>
          </a:prstGeom>
          <a:noFill/>
          <a:ln>
            <a:noFill/>
          </a:ln>
          <a:extLst/>
        </p:spPr>
      </p:pic>
      <p:sp>
        <p:nvSpPr>
          <p:cNvPr id="6" name="矩形 5">
            <a:extLst>
              <a:ext uri="{FF2B5EF4-FFF2-40B4-BE49-F238E27FC236}">
                <a16:creationId xmlns:a16="http://schemas.microsoft.com/office/drawing/2014/main" xmlns="" id="{8D823110-CE8A-46DA-AF47-76E96B4415DC}"/>
              </a:ext>
            </a:extLst>
          </p:cNvPr>
          <p:cNvSpPr/>
          <p:nvPr/>
        </p:nvSpPr>
        <p:spPr>
          <a:xfrm>
            <a:off x="3247097" y="5622878"/>
            <a:ext cx="3704861" cy="507831"/>
          </a:xfrm>
          <a:prstGeom prst="rect">
            <a:avLst/>
          </a:prstGeom>
        </p:spPr>
        <p:txBody>
          <a:bodyPr wrap="none">
            <a:spAutoFit/>
          </a:bodyPr>
          <a:lstStyle/>
          <a:p>
            <a:pPr indent="228600" algn="ctr">
              <a:lnSpc>
                <a:spcPct val="150000"/>
              </a:lnSpc>
              <a:spcAft>
                <a:spcPts val="0"/>
              </a:spcAft>
            </a:pPr>
            <a:r>
              <a:rPr lang="zh-CN"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6.2.3 </a:t>
            </a:r>
            <a:r>
              <a:rPr lang="zh-CN" altLang="zh-CN" kern="1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a:t>
            </a:r>
            <a:r>
              <a:rPr lang="zh-CN"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频调制时的调幅波频谱</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93273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27BBF646-F330-45F2-83F5-185B98F29476}"/>
              </a:ext>
            </a:extLst>
          </p:cNvPr>
          <p:cNvSpPr txBox="1"/>
          <p:nvPr/>
        </p:nvSpPr>
        <p:spPr>
          <a:xfrm>
            <a:off x="592937" y="269687"/>
            <a:ext cx="3185961" cy="523220"/>
          </a:xfrm>
          <a:prstGeom prst="rect">
            <a:avLst/>
          </a:prstGeom>
          <a:noFill/>
        </p:spPr>
        <p:txBody>
          <a:bodyPr wrap="square" rtlCol="0">
            <a:spAutoFit/>
          </a:bodyPr>
          <a:lstStyle/>
          <a:p>
            <a:pPr algn="just" defTabSz="457200">
              <a:spcBef>
                <a:spcPct val="0"/>
              </a:spcBef>
            </a:pPr>
            <a:r>
              <a:rPr lang="zh-CN" altLang="en-US" sz="2800" dirty="0">
                <a:solidFill>
                  <a:schemeClr val="accent1"/>
                </a:solidFill>
                <a:latin typeface="+mj-lt"/>
                <a:ea typeface="+mj-ea"/>
                <a:cs typeface="+mj-cs"/>
              </a:rPr>
              <a:t>三</a:t>
            </a:r>
            <a:r>
              <a:rPr lang="zh-CN" altLang="en-US" sz="2800" dirty="0" smtClean="0">
                <a:solidFill>
                  <a:schemeClr val="accent1"/>
                </a:solidFill>
                <a:latin typeface="+mj-lt"/>
                <a:ea typeface="+mj-ea"/>
                <a:cs typeface="+mj-cs"/>
              </a:rPr>
              <a:t>、复杂</a:t>
            </a:r>
            <a:r>
              <a:rPr lang="zh-CN" altLang="en-US" sz="2800" dirty="0">
                <a:solidFill>
                  <a:schemeClr val="accent1"/>
                </a:solidFill>
                <a:latin typeface="+mj-lt"/>
                <a:ea typeface="+mj-ea"/>
                <a:cs typeface="+mj-cs"/>
              </a:rPr>
              <a:t>信号调制</a:t>
            </a:r>
          </a:p>
        </p:txBody>
      </p:sp>
      <p:pic>
        <p:nvPicPr>
          <p:cNvPr id="4" name="Picture 24" descr="5">
            <a:extLst>
              <a:ext uri="{FF2B5EF4-FFF2-40B4-BE49-F238E27FC236}">
                <a16:creationId xmlns:a16="http://schemas.microsoft.com/office/drawing/2014/main" xmlns="" id="{C8563E1E-17A1-411F-845C-D68C69A546F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937" y="923105"/>
            <a:ext cx="4362437" cy="4375876"/>
          </a:xfrm>
          <a:prstGeom prst="rect">
            <a:avLst/>
          </a:prstGeom>
          <a:noFill/>
          <a:ln>
            <a:noFill/>
          </a:ln>
          <a:extLst/>
        </p:spPr>
      </p:pic>
      <p:sp>
        <p:nvSpPr>
          <p:cNvPr id="5" name="文本框 4">
            <a:extLst>
              <a:ext uri="{FF2B5EF4-FFF2-40B4-BE49-F238E27FC236}">
                <a16:creationId xmlns:a16="http://schemas.microsoft.com/office/drawing/2014/main" xmlns="" id="{70FC4961-0F0E-473D-8B60-EC98A802B267}"/>
              </a:ext>
            </a:extLst>
          </p:cNvPr>
          <p:cNvSpPr txBox="1"/>
          <p:nvPr/>
        </p:nvSpPr>
        <p:spPr>
          <a:xfrm>
            <a:off x="1297774" y="5298981"/>
            <a:ext cx="3657600" cy="461665"/>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a</a:t>
            </a:r>
            <a:r>
              <a:rPr lang="zh-CN" altLang="en-US" sz="2000" dirty="0">
                <a:latin typeface="宋体" panose="02010600030101010101" pitchFamily="2" charset="-122"/>
                <a:ea typeface="宋体" panose="02010600030101010101" pitchFamily="2" charset="-122"/>
              </a:rPr>
              <a:t>）调制信号（</a:t>
            </a:r>
            <a:r>
              <a:rPr lang="en-US" altLang="zh-CN" sz="2000" dirty="0">
                <a:latin typeface="宋体" panose="02010600030101010101" pitchFamily="2" charset="-122"/>
                <a:ea typeface="宋体" panose="02010600030101010101" pitchFamily="2" charset="-122"/>
              </a:rPr>
              <a:t>b</a:t>
            </a:r>
            <a:r>
              <a:rPr lang="zh-CN" altLang="en-US" sz="20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调幅</a:t>
            </a:r>
            <a:r>
              <a:rPr lang="zh-CN" altLang="en-US" sz="2000" dirty="0">
                <a:latin typeface="宋体" panose="02010600030101010101" pitchFamily="2" charset="-122"/>
                <a:ea typeface="宋体" panose="02010600030101010101" pitchFamily="2" charset="-122"/>
              </a:rPr>
              <a:t>信号</a:t>
            </a:r>
          </a:p>
        </p:txBody>
      </p:sp>
      <p:sp>
        <p:nvSpPr>
          <p:cNvPr id="6" name="文本框 5">
            <a:extLst>
              <a:ext uri="{FF2B5EF4-FFF2-40B4-BE49-F238E27FC236}">
                <a16:creationId xmlns:a16="http://schemas.microsoft.com/office/drawing/2014/main" xmlns="" id="{7F3AEA10-6580-4E10-A7F4-CE5DA8DEE524}"/>
              </a:ext>
            </a:extLst>
          </p:cNvPr>
          <p:cNvSpPr txBox="1"/>
          <p:nvPr/>
        </p:nvSpPr>
        <p:spPr>
          <a:xfrm>
            <a:off x="993920" y="5760646"/>
            <a:ext cx="4665710"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6.2.4 </a:t>
            </a:r>
            <a:r>
              <a:rPr lang="zh-CN" altLang="zh-CN" sz="2000" dirty="0">
                <a:latin typeface="宋体" panose="02010600030101010101" pitchFamily="2" charset="-122"/>
                <a:ea typeface="宋体" panose="02010600030101010101" pitchFamily="2" charset="-122"/>
              </a:rPr>
              <a:t>复杂信号调制的调幅信号波形</a:t>
            </a:r>
          </a:p>
        </p:txBody>
      </p:sp>
      <p:pic>
        <p:nvPicPr>
          <p:cNvPr id="7" name="Picture 12" descr="5">
            <a:extLst>
              <a:ext uri="{FF2B5EF4-FFF2-40B4-BE49-F238E27FC236}">
                <a16:creationId xmlns:a16="http://schemas.microsoft.com/office/drawing/2014/main" xmlns="" id="{7B7341FB-3091-404B-A0FB-43A5211145F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9296" y="1774209"/>
            <a:ext cx="5225095" cy="2888794"/>
          </a:xfrm>
          <a:prstGeom prst="rect">
            <a:avLst/>
          </a:prstGeom>
          <a:noFill/>
          <a:ln>
            <a:noFill/>
          </a:ln>
          <a:extLst/>
        </p:spPr>
      </p:pic>
      <p:sp>
        <p:nvSpPr>
          <p:cNvPr id="8" name="文本框 7">
            <a:extLst>
              <a:ext uri="{FF2B5EF4-FFF2-40B4-BE49-F238E27FC236}">
                <a16:creationId xmlns:a16="http://schemas.microsoft.com/office/drawing/2014/main" xmlns="" id="{3DBC62F9-0113-471A-A469-90FCC4577F9D}"/>
              </a:ext>
            </a:extLst>
          </p:cNvPr>
          <p:cNvSpPr txBox="1"/>
          <p:nvPr/>
        </p:nvSpPr>
        <p:spPr>
          <a:xfrm>
            <a:off x="5882542" y="4898871"/>
            <a:ext cx="3495870"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6.2.5 </a:t>
            </a:r>
            <a:r>
              <a:rPr lang="zh-CN" altLang="zh-CN" sz="2000" dirty="0">
                <a:latin typeface="宋体" panose="02010600030101010101" pitchFamily="2" charset="-122"/>
                <a:ea typeface="宋体" panose="02010600030101010101" pitchFamily="2" charset="-122"/>
              </a:rPr>
              <a:t>复杂信号调幅的频谱</a:t>
            </a:r>
          </a:p>
        </p:txBody>
      </p:sp>
    </p:spTree>
    <p:extLst>
      <p:ext uri="{BB962C8B-B14F-4D97-AF65-F5344CB8AC3E}">
        <p14:creationId xmlns:p14="http://schemas.microsoft.com/office/powerpoint/2010/main" val="39111794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xmlns="" id="{AAA9338A-1EC6-46C0-9C91-62FA51B83A2C}"/>
                  </a:ext>
                </a:extLst>
              </p:cNvPr>
              <p:cNvSpPr/>
              <p:nvPr/>
            </p:nvSpPr>
            <p:spPr>
              <a:xfrm>
                <a:off x="591029" y="1775546"/>
                <a:ext cx="9508313" cy="306725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en-US" sz="2400" i="1">
                              <a:latin typeface="Cambria Math" panose="02040503050406030204" pitchFamily="18" charset="0"/>
                            </a:rPr>
                          </m:ctrlPr>
                        </m:mPr>
                        <m:m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𝐴𝑀</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r>
                                  <a:rPr lang="zh-CN" altLang="en-US" sz="2400" i="0">
                                    <a:latin typeface="Cambria Math" panose="02040503050406030204" pitchFamily="18" charset="0"/>
                                  </a:rPr>
                                  <m:t>)=</m:t>
                                </m:r>
                                <m:d>
                                  <m:dPr>
                                    <m:begChr m:val="["/>
                                    <m:endChr m:val="]"/>
                                    <m:ctrlPr>
                                      <a:rPr lang="zh-CN" altLang="en-US" sz="2400" i="1">
                                        <a:latin typeface="Cambria Math" panose="02040503050406030204" pitchFamily="18" charset="0"/>
                                      </a:rPr>
                                    </m:ctrlPr>
                                  </m:dP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𝑎</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e>
                                    </m:d>
                                  </m:e>
                                </m:d>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e>
                            </m:d>
                          </m:e>
                        </m:mr>
                        <m:mr>
                          <m:e>
                            <m:d>
                              <m:dPr>
                                <m:begChr m:val=""/>
                                <m:ctrlPr>
                                  <a:rPr lang="zh-CN" altLang="en-US" sz="2400" i="1">
                                    <a:latin typeface="Cambria Math" panose="02040503050406030204" pitchFamily="18" charset="0"/>
                                  </a:rPr>
                                </m:ctrlPr>
                              </m:dPr>
                              <m:e>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d>
                                  <m:dPr>
                                    <m:begChr m:val="["/>
                                    <m:endChr m:val="]"/>
                                    <m:ctrlPr>
                                      <a:rPr lang="zh-CN" altLang="en-US" sz="2400" i="1">
                                        <a:latin typeface="Cambria Math" panose="02040503050406030204" pitchFamily="18" charset="0"/>
                                      </a:rPr>
                                    </m:ctrlPr>
                                  </m:dPr>
                                  <m:e>
                                    <m:d>
                                      <m:dPr>
                                        <m:begChr m:val=""/>
                                        <m:ctrlPr>
                                          <a:rPr lang="zh-CN" altLang="en-US" sz="2400" i="1">
                                            <a:latin typeface="Cambria Math" panose="02040503050406030204" pitchFamily="18" charset="0"/>
                                          </a:rPr>
                                        </m:ctrlPr>
                                      </m:dPr>
                                      <m:e>
                                        <m:r>
                                          <a:rPr lang="zh-CN" altLang="en-US" sz="2400" i="0">
                                            <a:latin typeface="Cambria Math" panose="02040503050406030204" pitchFamily="18" charset="0"/>
                                          </a:rPr>
                                          <m:t>1+</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r>
                                              <a:rPr lang="zh-CN" altLang="en-US" sz="2400" i="0">
                                                <a:latin typeface="Cambria Math" panose="02040503050406030204" pitchFamily="18" charset="0"/>
                                              </a:rPr>
                                              <m:t>1</m:t>
                                            </m:r>
                                          </m:sub>
                                        </m:sSub>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0">
                                                <a:latin typeface="Cambria Math" panose="02040503050406030204" pitchFamily="18" charset="0"/>
                                              </a:rPr>
                                              <m:t>1</m:t>
                                            </m:r>
                                          </m:sub>
                                        </m:sSub>
                                        <m:r>
                                          <a:rPr lang="zh-CN" altLang="en-US" sz="2400" i="1">
                                            <a:latin typeface="Cambria Math" panose="02040503050406030204" pitchFamily="18" charset="0"/>
                                          </a:rPr>
                                          <m:t>𝑡</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r>
                                              <a:rPr lang="zh-CN" altLang="en-US" sz="2400" i="0">
                                                <a:latin typeface="Cambria Math" panose="02040503050406030204" pitchFamily="18" charset="0"/>
                                              </a:rPr>
                                              <m:t>2</m:t>
                                            </m:r>
                                          </m:sub>
                                        </m:sSub>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0">
                                                <a:latin typeface="Cambria Math" panose="02040503050406030204" pitchFamily="18" charset="0"/>
                                              </a:rPr>
                                              <m:t>2</m:t>
                                            </m:r>
                                          </m:sub>
                                        </m:sSub>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1">
                                            <a:latin typeface="Cambria Math" panose="02040503050406030204" pitchFamily="18" charset="0"/>
                                          </a:rPr>
                                          <m:t>𝐿</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𝑎𝑛</m:t>
                                            </m:r>
                                          </m:sub>
                                        </m:sSub>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1">
                                                <a:latin typeface="Cambria Math" panose="02040503050406030204" pitchFamily="18" charset="0"/>
                                              </a:rPr>
                                              <m:t>𝑛</m:t>
                                            </m:r>
                                          </m:sub>
                                        </m:sSub>
                                        <m:r>
                                          <a:rPr lang="zh-CN" altLang="en-US" sz="2400" i="1">
                                            <a:latin typeface="Cambria Math" panose="02040503050406030204" pitchFamily="18" charset="0"/>
                                          </a:rPr>
                                          <m:t>𝑡</m:t>
                                        </m:r>
                                      </m:e>
                                    </m:d>
                                  </m:e>
                                </m:d>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e>
                            </m:d>
                          </m:e>
                        </m:mr>
                        <m:mr>
                          <m:e>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r>
                                  <a:rPr lang="zh-CN" altLang="en-US" sz="2400" i="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d>
                              <m:dPr>
                                <m:begChr m:val="["/>
                                <m:endChr m:val="]"/>
                                <m:ctrlPr>
                                  <a:rPr lang="zh-CN" altLang="en-US" sz="2400" i="1">
                                    <a:latin typeface="Cambria Math" panose="02040503050406030204" pitchFamily="18" charset="0"/>
                                  </a:rPr>
                                </m:ctrlPr>
                              </m:dPr>
                              <m:e>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0">
                                        <a:latin typeface="Cambria Math" panose="02040503050406030204" pitchFamily="18" charset="0"/>
                                      </a:rPr>
                                      <m:t>1</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r>
                                  <a:rPr lang="zh-CN" altLang="en-US" sz="2400" i="0">
                                    <a:latin typeface="Cambria Math" panose="02040503050406030204" pitchFamily="18" charset="0"/>
                                  </a:rPr>
                                  <m:t>+</m:t>
                                </m:r>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0">
                                        <a:latin typeface="Cambria Math" panose="02040503050406030204" pitchFamily="18" charset="0"/>
                                      </a:rPr>
                                      <m:t>1</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e>
                            </m:d>
                          </m:e>
                        </m:mr>
                        <m:mr>
                          <m:e>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r>
                                  <a:rPr lang="zh-CN" altLang="en-US" sz="2400" i="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d>
                              <m:dPr>
                                <m:begChr m:val="["/>
                                <m:endChr m:val="]"/>
                                <m:ctrlPr>
                                  <a:rPr lang="zh-CN" altLang="en-US" sz="2400" i="1">
                                    <a:latin typeface="Cambria Math" panose="02040503050406030204" pitchFamily="18" charset="0"/>
                                  </a:rPr>
                                </m:ctrlPr>
                              </m:dPr>
                              <m:e>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0">
                                        <a:latin typeface="Cambria Math" panose="02040503050406030204" pitchFamily="18" charset="0"/>
                                      </a:rPr>
                                      <m:t>2</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r>
                                  <a:rPr lang="zh-CN" altLang="en-US" sz="2400" i="0">
                                    <a:latin typeface="Cambria Math" panose="02040503050406030204" pitchFamily="18" charset="0"/>
                                  </a:rPr>
                                  <m:t>+</m:t>
                                </m:r>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0">
                                        <a:latin typeface="Cambria Math" panose="02040503050406030204" pitchFamily="18" charset="0"/>
                                      </a:rPr>
                                      <m:t>2</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e>
                            </m:d>
                            <m:r>
                              <m:rPr>
                                <m:nor/>
                              </m:rPr>
                              <a:rPr lang="zh-CN" altLang="en-US" sz="2400" i="1">
                                <a:latin typeface="Cambria Math" panose="02040503050406030204" pitchFamily="18" charset="0"/>
                              </a:rPr>
                              <m:t>+</m:t>
                            </m:r>
                            <m:r>
                              <a:rPr lang="zh-CN" altLang="en-US" sz="2400" i="0">
                                <a:latin typeface="Cambria Math" panose="02040503050406030204" pitchFamily="18" charset="0"/>
                              </a:rPr>
                              <m:t>⋯</m:t>
                            </m:r>
                          </m:e>
                        </m:mr>
                        <m:mr>
                          <m:e>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𝑎𝑛</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d>
                              <m:dPr>
                                <m:begChr m:val="["/>
                                <m:endChr m:val="]"/>
                                <m:ctrlPr>
                                  <a:rPr lang="zh-CN" altLang="en-US" sz="2400" i="1">
                                    <a:latin typeface="Cambria Math" panose="02040503050406030204" pitchFamily="18" charset="0"/>
                                  </a:rPr>
                                </m:ctrlPr>
                              </m:dPr>
                              <m:e>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1">
                                        <a:latin typeface="Cambria Math" panose="02040503050406030204" pitchFamily="18" charset="0"/>
                                      </a:rPr>
                                      <m:t>𝑛</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r>
                                  <a:rPr lang="zh-CN" altLang="en-US" sz="2400" i="0">
                                    <a:latin typeface="Cambria Math" panose="02040503050406030204" pitchFamily="18" charset="0"/>
                                  </a:rPr>
                                  <m:t>+</m:t>
                                </m:r>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i="1">
                                        <a:latin typeface="Cambria Math" panose="02040503050406030204" pitchFamily="18" charset="0"/>
                                      </a:rPr>
                                      <m:t>𝑛</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e>
                            </m:d>
                          </m:e>
                        </m:mr>
                      </m:m>
                    </m:oMath>
                  </m:oMathPara>
                </a14:m>
                <a:endParaRPr lang="zh-CN" altLang="en-US" sz="2400" dirty="0"/>
              </a:p>
            </p:txBody>
          </p:sp>
        </mc:Choice>
        <mc:Fallback>
          <p:sp>
            <p:nvSpPr>
              <p:cNvPr id="2" name="矩形 1">
                <a:extLst>
                  <a:ext uri="{FF2B5EF4-FFF2-40B4-BE49-F238E27FC236}">
                    <a16:creationId xmlns:a16="http://schemas.microsoft.com/office/drawing/2014/main" xmlns:a14="http://schemas.microsoft.com/office/drawing/2010/main" xmlns="" id="{AAA9338A-1EC6-46C0-9C91-62FA51B83A2C}"/>
                  </a:ext>
                </a:extLst>
              </p:cNvPr>
              <p:cNvSpPr>
                <a:spLocks noRot="1" noChangeAspect="1" noMove="1" noResize="1" noEditPoints="1" noAdjustHandles="1" noChangeArrowheads="1" noChangeShapeType="1" noTextEdit="1"/>
              </p:cNvSpPr>
              <p:nvPr/>
            </p:nvSpPr>
            <p:spPr>
              <a:xfrm>
                <a:off x="591029" y="1775546"/>
                <a:ext cx="9508313" cy="3067250"/>
              </a:xfrm>
              <a:prstGeom prst="rect">
                <a:avLst/>
              </a:prstGeom>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096605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24EF8D4A-638A-452D-B167-A52E2C3C6C86}"/>
              </a:ext>
            </a:extLst>
          </p:cNvPr>
          <p:cNvSpPr txBox="1"/>
          <p:nvPr/>
        </p:nvSpPr>
        <p:spPr>
          <a:xfrm>
            <a:off x="494801" y="725837"/>
            <a:ext cx="4363802" cy="523220"/>
          </a:xfrm>
          <a:prstGeom prst="rect">
            <a:avLst/>
          </a:prstGeom>
          <a:noFill/>
        </p:spPr>
        <p:txBody>
          <a:bodyPr wrap="square" rtlCol="0">
            <a:spAutoFit/>
          </a:bodyPr>
          <a:lstStyle/>
          <a:p>
            <a:pPr algn="ctr" defTabSz="457200">
              <a:spcBef>
                <a:spcPct val="0"/>
              </a:spcBef>
            </a:pPr>
            <a:r>
              <a:rPr lang="zh-CN" altLang="en-US" sz="2800" dirty="0">
                <a:solidFill>
                  <a:schemeClr val="accent1"/>
                </a:solidFill>
                <a:latin typeface="+mj-lt"/>
                <a:ea typeface="+mj-ea"/>
                <a:cs typeface="+mj-cs"/>
              </a:rPr>
              <a:t>四、调幅信号的功率关系</a:t>
            </a: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xmlns="" id="{328953D5-AB60-4592-92A0-FFA63A33BF6D}"/>
                  </a:ext>
                </a:extLst>
              </p:cNvPr>
              <p:cNvSpPr txBox="1"/>
              <p:nvPr/>
            </p:nvSpPr>
            <p:spPr>
              <a:xfrm>
                <a:off x="1109925" y="1796874"/>
                <a:ext cx="8836089" cy="365356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载波功率</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2</m:t>
                              </m:r>
                            </m:sup>
                          </m:sSup>
                          <m:r>
                            <m:rPr>
                              <m:sty m:val="p"/>
                            </m:rPr>
                            <a:rPr lang="en-US" altLang="zh-CN" sz="2400" i="1" baseline="-25000">
                              <a:latin typeface="Cambria Math" panose="02040503050406030204" pitchFamily="18" charset="0"/>
                            </a:rPr>
                            <m:t>m</m:t>
                          </m:r>
                          <m:r>
                            <a:rPr lang="en-US" altLang="zh-CN" sz="2400" i="1" baseline="-25000">
                              <a:latin typeface="Cambria Math" panose="02040503050406030204" pitchFamily="18" charset="0"/>
                            </a:rPr>
                            <m:t>0</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oMath>
                  </m:oMathPara>
                </a14:m>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每个边频功率</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𝑆𝐵</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𝑆𝐵</m:t>
                          </m:r>
                          <m:r>
                            <a:rPr lang="zh-CN" altLang="en-US" sz="2400">
                              <a:latin typeface="Cambria Math" panose="02040503050406030204" pitchFamily="18" charset="0"/>
                            </a:rPr>
                            <m:t>2</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a:latin typeface="Cambria Math" panose="02040503050406030204" pitchFamily="18" charset="0"/>
                                        </a:rPr>
                                        <m:t>0</m:t>
                                      </m:r>
                                    </m:sub>
                                  </m:sSub>
                                </m:e>
                              </m:d>
                            </m:e>
                            <m:sup>
                              <m:r>
                                <a:rPr lang="zh-CN" altLang="en-US" sz="2400">
                                  <a:latin typeface="Cambria Math" panose="02040503050406030204" pitchFamily="18" charset="0"/>
                                </a:rPr>
                                <m:t>2</m:t>
                              </m:r>
                            </m:sup>
                          </m:sSup>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8</m:t>
                          </m:r>
                        </m:den>
                      </m:f>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𝑚</m:t>
                              </m:r>
                            </m:e>
                            <m:sup>
                              <m:r>
                                <a:rPr lang="zh-CN" altLang="en-US" sz="2400">
                                  <a:latin typeface="Cambria Math" panose="02040503050406030204" pitchFamily="18" charset="0"/>
                                </a:rPr>
                                <m:t>2</m:t>
                              </m:r>
                            </m:sup>
                          </m:sSup>
                          <m:r>
                            <m:rPr>
                              <m:sty m:val="p"/>
                            </m:rPr>
                            <a:rPr lang="en-US" altLang="zh-CN" sz="2400" i="1" baseline="-25000">
                              <a:latin typeface="Cambria Math" panose="02040503050406030204" pitchFamily="18" charset="0"/>
                            </a:rPr>
                            <m:t>a</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2</m:t>
                              </m:r>
                            </m:sup>
                          </m:sSup>
                          <m:r>
                            <m:rPr>
                              <m:sty m:val="p"/>
                            </m:rPr>
                            <a:rPr lang="en-US" altLang="zh-CN" sz="2400" i="1" baseline="-25000">
                              <a:latin typeface="Cambria Math" panose="02040503050406030204" pitchFamily="18" charset="0"/>
                            </a:rPr>
                            <m:t>m</m:t>
                          </m:r>
                          <m:r>
                            <a:rPr lang="en-US" altLang="zh-CN" sz="2400" i="1" baseline="-25000">
                              <a:latin typeface="Cambria Math" panose="02040503050406030204" pitchFamily="18" charset="0"/>
                            </a:rPr>
                            <m:t>0</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4</m:t>
                          </m:r>
                        </m:den>
                      </m:f>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𝑚</m:t>
                          </m:r>
                        </m:e>
                        <m:sup>
                          <m:r>
                            <a:rPr lang="zh-CN" altLang="en-US" sz="2400">
                              <a:latin typeface="Cambria Math" panose="02040503050406030204" pitchFamily="18" charset="0"/>
                            </a:rPr>
                            <m:t>2</m:t>
                          </m:r>
                        </m:sup>
                      </m:sSup>
                      <m:r>
                        <m:rPr>
                          <m:sty m:val="p"/>
                        </m:rPr>
                        <a:rPr lang="en-US" altLang="zh-CN" sz="2400" i="1" baseline="-25000">
                          <a:latin typeface="Cambria Math" panose="02040503050406030204" pitchFamily="18" charset="0"/>
                        </a:rPr>
                        <m:t>a</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𝑐</m:t>
                          </m:r>
                        </m:sub>
                      </m:sSub>
                    </m:oMath>
                  </m:oMathPara>
                </a14:m>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调幅波的平均输出总功率（在调制信号一周期内）为</a:t>
                </a:r>
                <a:endParaRPr lang="en-US" altLang="zh-CN" sz="2400" dirty="0">
                  <a:latin typeface="宋体" panose="02010600030101010101" pitchFamily="2" charset="-122"/>
                  <a:ea typeface="宋体" panose="02010600030101010101" pitchFamily="2" charset="-122"/>
                </a:endParaRPr>
              </a:p>
              <a:p>
                <a:pPr algn="ct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𝐴𝑉</m:t>
                        </m:r>
                      </m:sub>
                    </m:sSub>
                    <m: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𝑆𝐵</m:t>
                        </m:r>
                        <m:r>
                          <a:rPr lang="zh-CN" altLang="en-US" sz="2400" i="1">
                            <a:latin typeface="Cambria Math" panose="02040503050406030204" pitchFamily="18" charset="0"/>
                          </a:rPr>
                          <m:t>1</m:t>
                        </m:r>
                      </m:sub>
                    </m:sSub>
                    <m: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𝑆𝐵</m:t>
                        </m:r>
                        <m:r>
                          <a:rPr lang="zh-CN" altLang="en-US" sz="2400" i="1">
                            <a:latin typeface="Cambria Math" panose="02040503050406030204" pitchFamily="18" charset="0"/>
                          </a:rPr>
                          <m:t>2</m:t>
                        </m:r>
                      </m:sub>
                    </m:sSub>
                    <m: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(1+</m:t>
                    </m:r>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𝑚</m:t>
                            </m:r>
                          </m:e>
                          <m:sup>
                            <m:r>
                              <a:rPr lang="zh-CN" altLang="en-US" sz="2400" i="1">
                                <a:latin typeface="Cambria Math" panose="02040503050406030204" pitchFamily="18" charset="0"/>
                              </a:rPr>
                              <m:t>2</m:t>
                            </m:r>
                          </m:sup>
                        </m:sSup>
                        <m:r>
                          <m:rPr>
                            <m:sty m:val="p"/>
                          </m:rPr>
                          <a:rPr lang="en-US" altLang="zh-CN" sz="2400" i="1" baseline="-25000">
                            <a:latin typeface="Cambria Math" panose="02040503050406030204" pitchFamily="18" charset="0"/>
                          </a:rPr>
                          <m:t>a</m:t>
                        </m:r>
                      </m:num>
                      <m:den>
                        <m:r>
                          <a:rPr lang="zh-CN" altLang="en-US" sz="2400" i="1">
                            <a:latin typeface="Cambria Math" panose="02040503050406030204" pitchFamily="18" charset="0"/>
                          </a:rPr>
                          <m:t>2</m:t>
                        </m:r>
                      </m:den>
                    </m:f>
                  </m:oMath>
                </a14:m>
                <a:r>
                  <a:rPr lang="zh-CN" altLang="en-US" sz="2400" dirty="0">
                    <a:latin typeface="宋体" panose="02010600030101010101" pitchFamily="2" charset="-122"/>
                    <a:ea typeface="宋体" panose="02010600030101010101" pitchFamily="2" charset="-122"/>
                  </a:rPr>
                  <a:t>）</a:t>
                </a:r>
              </a:p>
            </p:txBody>
          </p:sp>
        </mc:Choice>
        <mc:Fallback>
          <p:sp>
            <p:nvSpPr>
              <p:cNvPr id="4" name="文本框 3">
                <a:extLst>
                  <a:ext uri="{FF2B5EF4-FFF2-40B4-BE49-F238E27FC236}">
                    <a16:creationId xmlns:a16="http://schemas.microsoft.com/office/drawing/2014/main" xmlns:a14="http://schemas.microsoft.com/office/drawing/2010/main" xmlns="" id="{328953D5-AB60-4592-92A0-FFA63A33BF6D}"/>
                  </a:ext>
                </a:extLst>
              </p:cNvPr>
              <p:cNvSpPr txBox="1">
                <a:spLocks noRot="1" noChangeAspect="1" noMove="1" noResize="1" noEditPoints="1" noAdjustHandles="1" noChangeArrowheads="1" noChangeShapeType="1" noTextEdit="1"/>
              </p:cNvSpPr>
              <p:nvPr/>
            </p:nvSpPr>
            <p:spPr>
              <a:xfrm>
                <a:off x="1109925" y="1796874"/>
                <a:ext cx="8836089" cy="3653564"/>
              </a:xfrm>
              <a:prstGeom prst="rect">
                <a:avLst/>
              </a:prstGeom>
              <a:blipFill rotWithShape="0">
                <a:blip r:embed="rId2"/>
                <a:stretch>
                  <a:fillRect l="-1034" t="-133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680414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7ECA343D-D12B-4932-9A64-FB080FBA1CCE}"/>
              </a:ext>
            </a:extLst>
          </p:cNvPr>
          <p:cNvSpPr txBox="1"/>
          <p:nvPr/>
        </p:nvSpPr>
        <p:spPr>
          <a:xfrm>
            <a:off x="296686" y="555320"/>
            <a:ext cx="4798663"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6.2.2 </a:t>
            </a:r>
            <a:r>
              <a:rPr lang="zh-CN" altLang="en-US" sz="2800" dirty="0">
                <a:solidFill>
                  <a:schemeClr val="accent1"/>
                </a:solidFill>
                <a:latin typeface="+mj-lt"/>
                <a:ea typeface="+mj-ea"/>
                <a:cs typeface="+mj-cs"/>
              </a:rPr>
              <a:t>抑制载波的双边带调制</a:t>
            </a:r>
          </a:p>
        </p:txBody>
      </p:sp>
      <p:pic>
        <p:nvPicPr>
          <p:cNvPr id="3" name="图片 2">
            <a:extLst>
              <a:ext uri="{FF2B5EF4-FFF2-40B4-BE49-F238E27FC236}">
                <a16:creationId xmlns:a16="http://schemas.microsoft.com/office/drawing/2014/main" xmlns="" id="{C358D3E9-9814-4A78-99B9-C654E678A4E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6560" y="1709298"/>
            <a:ext cx="3292248" cy="2129954"/>
          </a:xfrm>
          <a:prstGeom prst="rect">
            <a:avLst/>
          </a:prstGeom>
          <a:noFill/>
        </p:spPr>
      </p:pic>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xmlns="" id="{8C5B8D32-6DDA-450E-B638-755CDC178722}"/>
                  </a:ext>
                </a:extLst>
              </p:cNvPr>
              <p:cNvSpPr/>
              <p:nvPr/>
            </p:nvSpPr>
            <p:spPr>
              <a:xfrm>
                <a:off x="3087644" y="1904345"/>
                <a:ext cx="6711447" cy="1782604"/>
              </a:xfrm>
              <a:prstGeom prst="rect">
                <a:avLst/>
              </a:prstGeom>
            </p:spPr>
            <p:txBody>
              <a:bodyPr wrap="square">
                <a:spAutoFit/>
              </a:bodyPr>
              <a:lstStyle/>
              <a:p>
                <a:pPr indent="266700" algn="just">
                  <a:lnSpc>
                    <a:spcPct val="150000"/>
                  </a:lnSpc>
                  <a:spcAft>
                    <a:spcPts val="0"/>
                  </a:spcAft>
                </a:pPr>
                <a:r>
                  <a:rPr lang="zh-CN" altLang="zh-CN" sz="2400" kern="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由图可得，双边带调幅信号的表示式为</a:t>
                </a:r>
                <a:endParaRPr lang="en-US" altLang="zh-CN" sz="2400" kern="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DSB</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𝑀</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r>
                        <a:rPr lang="zh-CN" altLang="en-US" sz="2400">
                          <a:latin typeface="Cambria Math" panose="02040503050406030204" pitchFamily="18" charset="0"/>
                        </a:rPr>
                        <m:t>)</m:t>
                      </m:r>
                    </m:oMath>
                  </m:oMathPara>
                </a14:m>
                <a:endParaRPr lang="en-US" altLang="zh-CN" sz="2400" dirty="0" smtClean="0">
                  <a:latin typeface="Cambria Math" panose="02040503050406030204" pitchFamily="18" charset="0"/>
                </a:endParaRP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m:rPr>
                              <m:nor/>
                            </m:rPr>
                            <a:rPr lang="zh-CN" altLang="en-US" sz="2400" i="1">
                              <a:latin typeface="Cambria Math" panose="02040503050406030204" pitchFamily="18" charset="0"/>
                            </a:rPr>
                            <m:t>a</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r>
                        <a:rPr lang="en-US" altLang="zh-CN" sz="2400" b="0" i="1" smtClean="0">
                          <a:latin typeface="Cambria Math" panose="02040503050406030204" pitchFamily="18" charset="0"/>
                        </a:rPr>
                        <m:t>)</m:t>
                      </m:r>
                    </m:oMath>
                  </m:oMathPara>
                </a14:m>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p:txBody>
          </p:sp>
        </mc:Choice>
        <mc:Fallback>
          <p:sp>
            <p:nvSpPr>
              <p:cNvPr id="4" name="矩形 3">
                <a:extLst>
                  <a:ext uri="{FF2B5EF4-FFF2-40B4-BE49-F238E27FC236}">
                    <a16:creationId xmlns:a16="http://schemas.microsoft.com/office/drawing/2014/main" xmlns:a14="http://schemas.microsoft.com/office/drawing/2010/main" xmlns="" id="{8C5B8D32-6DDA-450E-B638-755CDC178722}"/>
                  </a:ext>
                </a:extLst>
              </p:cNvPr>
              <p:cNvSpPr>
                <a:spLocks noRot="1" noChangeAspect="1" noMove="1" noResize="1" noEditPoints="1" noAdjustHandles="1" noChangeArrowheads="1" noChangeShapeType="1" noTextEdit="1"/>
              </p:cNvSpPr>
              <p:nvPr/>
            </p:nvSpPr>
            <p:spPr>
              <a:xfrm>
                <a:off x="3087644" y="1904345"/>
                <a:ext cx="6711447" cy="1782604"/>
              </a:xfrm>
              <a:prstGeom prst="rect">
                <a:avLst/>
              </a:prstGeom>
              <a:blipFill rotWithShape="0">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矩形 17">
                <a:extLst>
                  <a:ext uri="{FF2B5EF4-FFF2-40B4-BE49-F238E27FC236}">
                    <a16:creationId xmlns:a16="http://schemas.microsoft.com/office/drawing/2014/main" xmlns="" id="{A91F390A-0067-4F7C-906D-BA19B37C1F23}"/>
                  </a:ext>
                </a:extLst>
              </p:cNvPr>
              <p:cNvSpPr/>
              <p:nvPr/>
            </p:nvSpPr>
            <p:spPr>
              <a:xfrm>
                <a:off x="3087644" y="5148276"/>
                <a:ext cx="6284541" cy="78380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1</m:t>
                          </m:r>
                        </m:num>
                        <m:den>
                          <m:r>
                            <a:rPr lang="zh-CN" altLang="en-US" sz="2400" i="1">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m:rPr>
                              <m:nor/>
                            </m:rPr>
                            <a:rPr lang="zh-CN" altLang="en-US" sz="2400" i="1">
                              <a:latin typeface="Cambria Math" panose="02040503050406030204" pitchFamily="18" charset="0"/>
                            </a:rPr>
                            <m:t>a</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d>
                        <m:dPr>
                          <m:begChr m:val="{"/>
                          <m:endChr m:val="}"/>
                          <m:ctrlPr>
                            <a:rPr lang="zh-CN" altLang="en-US" sz="2400" i="1">
                              <a:latin typeface="Cambria Math" panose="02040503050406030204" pitchFamily="18" charset="0"/>
                            </a:rPr>
                          </m:ctrlPr>
                        </m:dPr>
                        <m:e>
                          <m:r>
                            <m:rPr>
                              <m:sty m:val="p"/>
                            </m:rPr>
                            <a:rPr lang="zh-CN" altLang="en-US" sz="2400" i="1">
                              <a:latin typeface="Cambria Math" panose="02040503050406030204" pitchFamily="18" charset="0"/>
                            </a:rPr>
                            <m:t>cos</m:t>
                          </m:r>
                          <m:d>
                            <m:dPr>
                              <m:begChr m:val="["/>
                              <m:endChr m:val="]"/>
                              <m:ctrlPr>
                                <a:rPr lang="zh-CN" altLang="en-US" sz="2400" i="1">
                                  <a:latin typeface="Cambria Math" panose="02040503050406030204" pitchFamily="18" charset="0"/>
                                </a:rPr>
                              </m:ctrlPr>
                            </m:dPr>
                            <m:e>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m:t>
                                  </m:r>
                                  <m:r>
                                    <a:rPr lang="zh-CN" altLang="en-US" sz="2400" i="1">
                                      <a:latin typeface="Cambria Math" panose="02040503050406030204" pitchFamily="18" charset="0"/>
                                    </a:rPr>
                                    <m:t>𝛺</m:t>
                                  </m:r>
                                  <m:r>
                                    <a:rPr lang="zh-CN" altLang="en-US" sz="2400" i="1">
                                      <a:latin typeface="Cambria Math" panose="02040503050406030204" pitchFamily="18" charset="0"/>
                                    </a:rPr>
                                    <m:t>)</m:t>
                                  </m:r>
                                  <m:r>
                                    <a:rPr lang="zh-CN" altLang="en-US" sz="2400" i="1">
                                      <a:latin typeface="Cambria Math" panose="02040503050406030204" pitchFamily="18" charset="0"/>
                                    </a:rPr>
                                    <m:t>𝑡</m:t>
                                  </m:r>
                                </m:e>
                              </m:d>
                            </m:e>
                          </m:d>
                          <m:r>
                            <a:rPr lang="zh-CN" altLang="en-US" sz="2400" i="1">
                              <a:latin typeface="Cambria Math" panose="02040503050406030204" pitchFamily="18" charset="0"/>
                            </a:rPr>
                            <m:t>+</m:t>
                          </m:r>
                          <m:d>
                            <m:dPr>
                              <m:begChr m:val="["/>
                              <m:endChr m:val="]"/>
                              <m:ctrlPr>
                                <a:rPr lang="zh-CN" altLang="en-US" sz="2400" i="1">
                                  <a:latin typeface="Cambria Math" panose="02040503050406030204" pitchFamily="18" charset="0"/>
                                </a:rPr>
                              </m:ctrlPr>
                            </m:dPr>
                            <m:e>
                              <m:r>
                                <m:rPr>
                                  <m:sty m:val="p"/>
                                </m:rPr>
                                <a:rPr lang="zh-CN" altLang="en-US" sz="2400" i="1">
                                  <a:latin typeface="Cambria Math" panose="02040503050406030204" pitchFamily="18" charset="0"/>
                                </a:rPr>
                                <m:t>cos</m:t>
                              </m:r>
                              <m: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m:t>
                              </m:r>
                              <m:r>
                                <a:rPr lang="zh-CN" altLang="en-US" sz="2400" i="1">
                                  <a:latin typeface="Cambria Math" panose="02040503050406030204" pitchFamily="18" charset="0"/>
                                </a:rPr>
                                <m:t>𝛺</m:t>
                              </m:r>
                              <m:r>
                                <a:rPr lang="zh-CN" altLang="en-US" sz="2400" i="1">
                                  <a:latin typeface="Cambria Math" panose="02040503050406030204" pitchFamily="18" charset="0"/>
                                </a:rPr>
                                <m:t>)</m:t>
                              </m:r>
                              <m:r>
                                <a:rPr lang="zh-CN" altLang="en-US" sz="2400" i="1">
                                  <a:latin typeface="Cambria Math" panose="02040503050406030204" pitchFamily="18" charset="0"/>
                                </a:rPr>
                                <m:t>𝑡</m:t>
                              </m:r>
                            </m:e>
                          </m:d>
                        </m:e>
                      </m:d>
                    </m:oMath>
                  </m:oMathPara>
                </a14:m>
                <a:endParaRPr lang="zh-CN" altLang="en-US" sz="2400" i="1" dirty="0">
                  <a:latin typeface="Cambria Math" panose="02040503050406030204" pitchFamily="18" charset="0"/>
                </a:endParaRPr>
              </a:p>
            </p:txBody>
          </p:sp>
        </mc:Choice>
        <mc:Fallback>
          <p:sp>
            <p:nvSpPr>
              <p:cNvPr id="18" name="矩形 17">
                <a:extLst>
                  <a:ext uri="{FF2B5EF4-FFF2-40B4-BE49-F238E27FC236}">
                    <a16:creationId xmlns:a16="http://schemas.microsoft.com/office/drawing/2014/main" xmlns:a14="http://schemas.microsoft.com/office/drawing/2010/main" xmlns="" id="{A91F390A-0067-4F7C-906D-BA19B37C1F23}"/>
                  </a:ext>
                </a:extLst>
              </p:cNvPr>
              <p:cNvSpPr>
                <a:spLocks noRot="1" noChangeAspect="1" noMove="1" noResize="1" noEditPoints="1" noAdjustHandles="1" noChangeArrowheads="1" noChangeShapeType="1" noTextEdit="1"/>
              </p:cNvSpPr>
              <p:nvPr/>
            </p:nvSpPr>
            <p:spPr>
              <a:xfrm>
                <a:off x="3087644" y="5148276"/>
                <a:ext cx="6284541" cy="783804"/>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xmlns="" id="{8C5B8D32-6DDA-450E-B638-755CDC178722}"/>
                  </a:ext>
                </a:extLst>
              </p:cNvPr>
              <p:cNvSpPr/>
              <p:nvPr/>
            </p:nvSpPr>
            <p:spPr>
              <a:xfrm>
                <a:off x="842836" y="3959040"/>
                <a:ext cx="6711447" cy="1581138"/>
              </a:xfrm>
              <a:prstGeom prst="rect">
                <a:avLst/>
              </a:prstGeom>
            </p:spPr>
            <p:txBody>
              <a:bodyPr wrap="square">
                <a:spAutoFit/>
              </a:bodyPr>
              <a:lstStyle/>
              <a:p>
                <a:pPr indent="266700" algn="just">
                  <a:lnSpc>
                    <a:spcPct val="150000"/>
                  </a:lnSpc>
                  <a:spcAft>
                    <a:spcPts val="0"/>
                  </a:spcAft>
                </a:pPr>
                <a:r>
                  <a:rPr lang="zh-CN" altLang="en-US" sz="2400" kern="100" dirty="0" smtClean="0">
                    <a:latin typeface="Calibri" panose="020F0502020204030204" pitchFamily="34" charset="0"/>
                    <a:ea typeface="宋体" panose="02010600030101010101" pitchFamily="2" charset="-122"/>
                    <a:cs typeface="Times New Roman" panose="02020603050405020304" pitchFamily="18" charset="0"/>
                  </a:rPr>
                  <a:t>若</a:t>
                </a:r>
                <a:r>
                  <a:rPr lang="zh-CN" altLang="en-US" sz="2400" kern="100" dirty="0">
                    <a:latin typeface="Calibri" panose="020F0502020204030204" pitchFamily="34" charset="0"/>
                    <a:ea typeface="宋体" panose="02010600030101010101" pitchFamily="2" charset="-122"/>
                    <a:cs typeface="Times New Roman" panose="02020603050405020304" pitchFamily="18" charset="0"/>
                  </a:rPr>
                  <a:t>令</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oMath>
                </a14:m>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a:t>
                </a:r>
                <a:r>
                  <a:rPr lang="zh-CN" altLang="en-US" sz="2400" kern="100" dirty="0">
                    <a:latin typeface="Calibri" panose="020F0502020204030204" pitchFamily="34" charset="0"/>
                    <a:ea typeface="宋体" panose="02010600030101010101" pitchFamily="2" charset="-122"/>
                    <a:cs typeface="Times New Roman" panose="02020603050405020304" pitchFamily="18" charset="0"/>
                  </a:rPr>
                  <a:t>则</a:t>
                </a:r>
                <a:r>
                  <a:rPr lang="zh-CN" altLang="en-US" sz="2400" kern="100" dirty="0" smtClean="0">
                    <a:latin typeface="Calibri" panose="020F0502020204030204" pitchFamily="34" charset="0"/>
                    <a:ea typeface="宋体" panose="02010600030101010101" pitchFamily="2" charset="-122"/>
                    <a:cs typeface="Times New Roman" panose="02020603050405020304" pitchFamily="18" charset="0"/>
                  </a:rPr>
                  <a:t>得</a:t>
                </a:r>
                <a:endPar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en-US" sz="2400" i="1">
                              <a:latin typeface="Cambria Math" panose="02040503050406030204" pitchFamily="18" charset="0"/>
                            </a:rPr>
                          </m:ctrlPr>
                        </m:mPr>
                        <m:m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DSB</m:t>
                                </m:r>
                              </m:sub>
                            </m:sSub>
                            <m:r>
                              <a:rPr lang="zh-CN" altLang="en-US" sz="2400" i="1">
                                <a:latin typeface="Cambria Math" panose="02040503050406030204" pitchFamily="18" charset="0"/>
                              </a:rPr>
                              <m:t>(</m:t>
                            </m:r>
                            <m:r>
                              <a:rPr lang="zh-CN" altLang="en-US" sz="2400" i="1">
                                <a:latin typeface="Cambria Math" panose="02040503050406030204" pitchFamily="18" charset="0"/>
                              </a:rPr>
                              <m:t>𝑡</m:t>
                            </m:r>
                            <m:r>
                              <a:rPr lang="zh-CN" altLang="en-US" sz="2400" i="1">
                                <a:latin typeface="Cambria Math" panose="02040503050406030204" pitchFamily="18" charset="0"/>
                              </a:rPr>
                              <m:t>)</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m:rPr>
                                    <m:nor/>
                                  </m:rPr>
                                  <a:rPr lang="zh-CN" altLang="en-US" sz="2400" i="1">
                                    <a:latin typeface="Cambria Math" panose="02040503050406030204" pitchFamily="18" charset="0"/>
                                  </a:rPr>
                                  <m:t>a</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r>
                              <m:rPr>
                                <m:sty m:val="p"/>
                              </m:rPr>
                              <a:rPr lang="zh-CN" altLang="en-US" sz="2400" i="1">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r>
                              <m:rPr>
                                <m:sty m:val="p"/>
                              </m:rPr>
                              <a:rPr lang="zh-CN" altLang="en-US" sz="2400" i="1">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e>
                        </m:mr>
                        <m:mr>
                          <m:e/>
                        </m:mr>
                      </m:m>
                    </m:oMath>
                  </m:oMathPara>
                </a14:m>
                <a:endParaRPr lang="en-US"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mc:Choice>
        <mc:Fallback>
          <p:sp>
            <p:nvSpPr>
              <p:cNvPr id="7" name="矩形 6">
                <a:extLst>
                  <a:ext uri="{FF2B5EF4-FFF2-40B4-BE49-F238E27FC236}">
                    <a16:creationId xmlns:a16="http://schemas.microsoft.com/office/drawing/2014/main" xmlns:a14="http://schemas.microsoft.com/office/drawing/2010/main" xmlns="" id="{8C5B8D32-6DDA-450E-B638-755CDC178722}"/>
                  </a:ext>
                </a:extLst>
              </p:cNvPr>
              <p:cNvSpPr>
                <a:spLocks noRot="1" noChangeAspect="1" noMove="1" noResize="1" noEditPoints="1" noAdjustHandles="1" noChangeArrowheads="1" noChangeShapeType="1" noTextEdit="1"/>
              </p:cNvSpPr>
              <p:nvPr/>
            </p:nvSpPr>
            <p:spPr>
              <a:xfrm>
                <a:off x="842836" y="3959040"/>
                <a:ext cx="6711447" cy="1581138"/>
              </a:xfrm>
              <a:prstGeom prst="rect">
                <a:avLst/>
              </a:prstGeom>
              <a:blipFill rotWithShape="0">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751669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9" descr="5">
            <a:extLst>
              <a:ext uri="{FF2B5EF4-FFF2-40B4-BE49-F238E27FC236}">
                <a16:creationId xmlns:a16="http://schemas.microsoft.com/office/drawing/2014/main" xmlns="" id="{219BD98A-9A70-4BC8-8B57-FC5338C54F0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3452" y="151294"/>
            <a:ext cx="3715534" cy="4970384"/>
          </a:xfrm>
          <a:prstGeom prst="rect">
            <a:avLst/>
          </a:prstGeom>
          <a:noFill/>
          <a:ln>
            <a:noFill/>
          </a:ln>
          <a:extLst/>
        </p:spPr>
      </p:pic>
      <p:sp>
        <p:nvSpPr>
          <p:cNvPr id="4" name="矩形 3">
            <a:extLst>
              <a:ext uri="{FF2B5EF4-FFF2-40B4-BE49-F238E27FC236}">
                <a16:creationId xmlns:a16="http://schemas.microsoft.com/office/drawing/2014/main" xmlns="" id="{3AA6A6A7-975B-4390-87DB-98B14816921E}"/>
              </a:ext>
            </a:extLst>
          </p:cNvPr>
          <p:cNvSpPr/>
          <p:nvPr/>
        </p:nvSpPr>
        <p:spPr>
          <a:xfrm>
            <a:off x="2073251" y="5121678"/>
            <a:ext cx="6211957" cy="481863"/>
          </a:xfrm>
          <a:prstGeom prst="rect">
            <a:avLst/>
          </a:prstGeom>
        </p:spPr>
        <p:txBody>
          <a:bodyPr wrap="none">
            <a:spAutoFit/>
          </a:bodyPr>
          <a:lstStyle/>
          <a:p>
            <a:pPr algn="ctr">
              <a:lnSpc>
                <a:spcPct val="150000"/>
              </a:lnSpc>
              <a:spcAft>
                <a:spcPts val="0"/>
              </a:spcAft>
            </a:pP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）调制信号（</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b</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）载波（</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c</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DSB</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调幅信号（</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d</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）频谱</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5" name="矩形 4">
            <a:extLst>
              <a:ext uri="{FF2B5EF4-FFF2-40B4-BE49-F238E27FC236}">
                <a16:creationId xmlns:a16="http://schemas.microsoft.com/office/drawing/2014/main" xmlns="" id="{2215510F-E477-4C61-92DA-8DCECB5D445F}"/>
              </a:ext>
            </a:extLst>
          </p:cNvPr>
          <p:cNvSpPr/>
          <p:nvPr/>
        </p:nvSpPr>
        <p:spPr>
          <a:xfrm>
            <a:off x="2729549" y="5754835"/>
            <a:ext cx="5057795" cy="400110"/>
          </a:xfrm>
          <a:prstGeom prst="rect">
            <a:avLst/>
          </a:prstGeom>
        </p:spPr>
        <p:txBody>
          <a:bodyPr wrap="none">
            <a:spAutoFit/>
          </a:bodyPr>
          <a:lstStyle/>
          <a:p>
            <a:r>
              <a:rPr lang="zh-CN" altLang="zh-CN" sz="20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dirty="0">
                <a:solidFill>
                  <a:srgbClr val="000000"/>
                </a:solidFill>
                <a:latin typeface="宋体" panose="02010600030101010101" pitchFamily="2" charset="-122"/>
                <a:ea typeface="宋体" panose="02010600030101010101" pitchFamily="2" charset="-122"/>
              </a:rPr>
              <a:t>6.2.8 </a:t>
            </a:r>
            <a:r>
              <a:rPr lang="zh-CN" altLang="zh-CN" sz="20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单频调制双边带调幅信号及其频谱</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683332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86A1645-9387-4FC6-82C4-7BD60A998021}"/>
              </a:ext>
            </a:extLst>
          </p:cNvPr>
          <p:cNvSpPr txBox="1"/>
          <p:nvPr/>
        </p:nvSpPr>
        <p:spPr>
          <a:xfrm>
            <a:off x="648686" y="799639"/>
            <a:ext cx="3480319"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6.2.3 </a:t>
            </a:r>
            <a:r>
              <a:rPr lang="zh-CN" altLang="en-US" sz="2800" dirty="0">
                <a:solidFill>
                  <a:schemeClr val="accent1"/>
                </a:solidFill>
                <a:latin typeface="+mj-lt"/>
                <a:ea typeface="+mj-ea"/>
                <a:cs typeface="+mj-cs"/>
              </a:rPr>
              <a:t>单边带调制</a:t>
            </a:r>
          </a:p>
        </p:txBody>
      </p:sp>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xmlns="" id="{6CD04230-8818-4357-8361-36FC863F74C2}"/>
                  </a:ext>
                </a:extLst>
              </p:cNvPr>
              <p:cNvSpPr/>
              <p:nvPr/>
            </p:nvSpPr>
            <p:spPr>
              <a:xfrm>
                <a:off x="973819" y="2014990"/>
                <a:ext cx="7747100" cy="3369127"/>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    单边</a:t>
                </a:r>
                <a:r>
                  <a:rPr lang="zh-CN" altLang="en-US" sz="2400" dirty="0">
                    <a:latin typeface="宋体" panose="02010600030101010101" pitchFamily="2" charset="-122"/>
                    <a:ea typeface="宋体" panose="02010600030101010101" pitchFamily="2" charset="-122"/>
                  </a:rPr>
                  <a:t>带调幅方式是指仅发送上、下边带中的一个</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如以发送上边带为例，则单频调制单边带调幅信号为</a:t>
                </a:r>
                <a:r>
                  <a:rPr lang="zh-CN" altLang="en-US"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SSB</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m:rPr>
                              <m:nor/>
                            </m:rPr>
                            <a:rPr lang="zh-CN" altLang="en-US" sz="2400" i="1">
                              <a:latin typeface="Cambria Math" panose="02040503050406030204" pitchFamily="18" charset="0"/>
                            </a:rPr>
                            <m:t>a</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oMath>
                  </m:oMathPara>
                </a14:m>
                <a:endParaRPr lang="en-US" altLang="zh-CN" sz="2400" dirty="0" smtClean="0">
                  <a:latin typeface="宋体" panose="02010600030101010101" pitchFamily="2" charset="-122"/>
                  <a:ea typeface="宋体" panose="02010600030101010101" pitchFamily="2" charset="-122"/>
                </a:endParaRPr>
              </a:p>
              <a:p>
                <a:pPr/>
                <a:r>
                  <a:rPr lang="zh-CN" altLang="en-US" sz="2400" dirty="0" smtClean="0">
                    <a:latin typeface="宋体" panose="02010600030101010101" pitchFamily="2" charset="-122"/>
                    <a:ea typeface="宋体" panose="02010600030101010101" pitchFamily="2" charset="-122"/>
                  </a:rPr>
                  <a:t>    要</a:t>
                </a:r>
                <a:r>
                  <a:rPr lang="zh-CN" altLang="en-US" sz="2400" dirty="0">
                    <a:latin typeface="宋体" panose="02010600030101010101" pitchFamily="2" charset="-122"/>
                    <a:ea typeface="宋体" panose="02010600030101010101" pitchFamily="2" charset="-122"/>
                  </a:rPr>
                  <a:t>获得单边带信号，首先就要产生载波被抑止的双边带，然后再设法除去一个边带，只让另一个边带发射出去。在这一基础上，再进一步抑止一个边带，以获得单边带信号的方法，根据滤除方法不同，主要有两种：滤波法和相移法。</a:t>
                </a:r>
                <a:endParaRPr lang="zh-CN" altLang="en-US" sz="2400" dirty="0">
                  <a:latin typeface="宋体" panose="02010600030101010101" pitchFamily="2" charset="-122"/>
                  <a:ea typeface="宋体" panose="02010600030101010101" pitchFamily="2" charset="-122"/>
                </a:endParaRPr>
              </a:p>
            </p:txBody>
          </p:sp>
        </mc:Choice>
        <mc:Fallback>
          <p:sp>
            <p:nvSpPr>
              <p:cNvPr id="3" name="矩形 2">
                <a:extLst>
                  <a:ext uri="{FF2B5EF4-FFF2-40B4-BE49-F238E27FC236}">
                    <a16:creationId xmlns:a16="http://schemas.microsoft.com/office/drawing/2014/main" xmlns:a14="http://schemas.microsoft.com/office/drawing/2010/main" xmlns="" id="{6CD04230-8818-4357-8361-36FC863F74C2}"/>
                  </a:ext>
                </a:extLst>
              </p:cNvPr>
              <p:cNvSpPr>
                <a:spLocks noRot="1" noChangeAspect="1" noMove="1" noResize="1" noEditPoints="1" noAdjustHandles="1" noChangeArrowheads="1" noChangeShapeType="1" noTextEdit="1"/>
              </p:cNvSpPr>
              <p:nvPr/>
            </p:nvSpPr>
            <p:spPr>
              <a:xfrm>
                <a:off x="973819" y="2014990"/>
                <a:ext cx="7747100" cy="3369127"/>
              </a:xfrm>
              <a:prstGeom prst="rect">
                <a:avLst/>
              </a:prstGeom>
              <a:blipFill rotWithShape="0">
                <a:blip r:embed="rId2"/>
                <a:stretch>
                  <a:fillRect l="-1259" t="-1449" b="-32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126508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03BC529-1D0F-499A-89F9-AA7E745F3AA1}"/>
              </a:ext>
            </a:extLst>
          </p:cNvPr>
          <p:cNvSpPr txBox="1"/>
          <p:nvPr/>
        </p:nvSpPr>
        <p:spPr>
          <a:xfrm>
            <a:off x="154423" y="346334"/>
            <a:ext cx="2640562" cy="523220"/>
          </a:xfrm>
          <a:prstGeom prst="rect">
            <a:avLst/>
          </a:prstGeom>
          <a:noFill/>
        </p:spPr>
        <p:txBody>
          <a:bodyPr wrap="square" rtlCol="0">
            <a:spAutoFit/>
          </a:bodyPr>
          <a:lstStyle/>
          <a:p>
            <a:pPr algn="ctr" defTabSz="457200">
              <a:spcBef>
                <a:spcPct val="0"/>
              </a:spcBef>
            </a:pPr>
            <a:r>
              <a:rPr lang="zh-CN" altLang="en-US" sz="2800" dirty="0">
                <a:solidFill>
                  <a:schemeClr val="accent1"/>
                </a:solidFill>
                <a:latin typeface="+mj-lt"/>
                <a:ea typeface="+mj-ea"/>
                <a:cs typeface="+mj-cs"/>
              </a:rPr>
              <a:t>一、滤波法</a:t>
            </a:r>
          </a:p>
        </p:txBody>
      </p:sp>
      <p:sp>
        <p:nvSpPr>
          <p:cNvPr id="3" name="文本框 2">
            <a:extLst>
              <a:ext uri="{FF2B5EF4-FFF2-40B4-BE49-F238E27FC236}">
                <a16:creationId xmlns:a16="http://schemas.microsoft.com/office/drawing/2014/main" xmlns="" id="{177C50C0-883A-499B-ACD7-E040305136DB}"/>
              </a:ext>
            </a:extLst>
          </p:cNvPr>
          <p:cNvSpPr txBox="1"/>
          <p:nvPr/>
        </p:nvSpPr>
        <p:spPr>
          <a:xfrm>
            <a:off x="623596" y="1113306"/>
            <a:ext cx="8472196" cy="830997"/>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产生</a:t>
            </a:r>
            <a:r>
              <a:rPr lang="en-US" altLang="zh-CN" sz="2400" dirty="0">
                <a:latin typeface="宋体" panose="02010600030101010101" pitchFamily="2" charset="-122"/>
                <a:ea typeface="宋体" panose="02010600030101010101" pitchFamily="2" charset="-122"/>
              </a:rPr>
              <a:t>SSB</a:t>
            </a:r>
            <a:r>
              <a:rPr lang="zh-CN" altLang="zh-CN" sz="2400" dirty="0">
                <a:latin typeface="宋体" panose="02010600030101010101" pitchFamily="2" charset="-122"/>
                <a:ea typeface="宋体" panose="02010600030101010101" pitchFamily="2" charset="-122"/>
              </a:rPr>
              <a:t>信号最直观的方法是采用滤波法，电路组成模型如图</a:t>
            </a:r>
            <a:r>
              <a:rPr lang="en-US" altLang="zh-CN" sz="2400" dirty="0">
                <a:latin typeface="宋体" panose="02010600030101010101" pitchFamily="2" charset="-122"/>
                <a:ea typeface="宋体" panose="02010600030101010101" pitchFamily="2" charset="-122"/>
              </a:rPr>
              <a:t>6.2.9</a:t>
            </a:r>
            <a:r>
              <a:rPr lang="zh-CN" altLang="zh-CN" sz="2400" dirty="0">
                <a:latin typeface="宋体" panose="02010600030101010101" pitchFamily="2" charset="-122"/>
                <a:ea typeface="宋体" panose="02010600030101010101" pitchFamily="2" charset="-122"/>
              </a:rPr>
              <a:t>所示。</a:t>
            </a:r>
          </a:p>
        </p:txBody>
      </p:sp>
      <p:pic>
        <p:nvPicPr>
          <p:cNvPr id="4" name="Picture 18" descr="5">
            <a:extLst>
              <a:ext uri="{FF2B5EF4-FFF2-40B4-BE49-F238E27FC236}">
                <a16:creationId xmlns:a16="http://schemas.microsoft.com/office/drawing/2014/main" xmlns="" id="{55B3ECBA-3E86-49E9-9E4F-ECEF4038A624}"/>
              </a:ext>
            </a:extLst>
          </p:cNvPr>
          <p:cNvPicPr/>
          <p:nvPr/>
        </p:nvPicPr>
        <p:blipFill rotWithShape="1">
          <a:blip r:embed="rId2" cstate="print">
            <a:extLst>
              <a:ext uri="{28A0092B-C50C-407E-A947-70E740481C1C}">
                <a14:useLocalDpi xmlns:a14="http://schemas.microsoft.com/office/drawing/2010/main" val="0"/>
              </a:ext>
            </a:extLst>
          </a:blip>
          <a:srcRect l="39439" b="25426"/>
          <a:stretch/>
        </p:blipFill>
        <p:spPr bwMode="auto">
          <a:xfrm>
            <a:off x="2794985" y="1591583"/>
            <a:ext cx="5009605" cy="1625887"/>
          </a:xfrm>
          <a:prstGeom prst="rect">
            <a:avLst/>
          </a:prstGeom>
          <a:noFill/>
          <a:ln>
            <a:noFill/>
          </a:ln>
          <a:extLst>
            <a:ext uri="{53640926-AAD7-44D8-BBD7-CCE9431645EC}">
              <a14:shadowObscured xmlns:a14="http://schemas.microsoft.com/office/drawing/2010/main"/>
            </a:ext>
          </a:extLst>
        </p:spPr>
      </p:pic>
      <p:sp>
        <p:nvSpPr>
          <p:cNvPr id="5" name="矩形 4">
            <a:extLst>
              <a:ext uri="{FF2B5EF4-FFF2-40B4-BE49-F238E27FC236}">
                <a16:creationId xmlns:a16="http://schemas.microsoft.com/office/drawing/2014/main" xmlns="" id="{FADB3E81-9446-49D7-95BA-F77B003D4A1E}"/>
              </a:ext>
            </a:extLst>
          </p:cNvPr>
          <p:cNvSpPr/>
          <p:nvPr/>
        </p:nvSpPr>
        <p:spPr>
          <a:xfrm>
            <a:off x="3512002" y="3298600"/>
            <a:ext cx="3749744" cy="481863"/>
          </a:xfrm>
          <a:prstGeom prst="rect">
            <a:avLst/>
          </a:prstGeom>
        </p:spPr>
        <p:txBody>
          <a:bodyPr wrap="none">
            <a:spAutoFit/>
          </a:bodyPr>
          <a:lstStyle/>
          <a:p>
            <a:pPr indent="228600" algn="ctr">
              <a:lnSpc>
                <a:spcPct val="150000"/>
              </a:lnSpc>
              <a:spcAft>
                <a:spcPts val="0"/>
              </a:spcAft>
            </a:pP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6.2.9 </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单边带调制电路模型</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xmlns="" id="{7C00E1A3-D595-4EEA-8510-DFB8CF9668D0}"/>
                  </a:ext>
                </a:extLst>
              </p:cNvPr>
              <p:cNvSpPr txBox="1"/>
              <p:nvPr/>
            </p:nvSpPr>
            <p:spPr>
              <a:xfrm>
                <a:off x="623596" y="3921147"/>
                <a:ext cx="9526555" cy="2479590"/>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调制信号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en-US" altLang="zh-CN" sz="2400" b="0" i="0" smtClean="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和载波信号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c</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en-US" altLang="zh-CN" sz="2400" b="0" i="1" smtClean="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经相乘器后，得到</a:t>
                </a:r>
                <a:r>
                  <a:rPr lang="en-US" altLang="zh-CN" sz="2400" dirty="0">
                    <a:latin typeface="宋体" panose="02010600030101010101" pitchFamily="2" charset="-122"/>
                    <a:ea typeface="宋体" panose="02010600030101010101" pitchFamily="2" charset="-122"/>
                  </a:rPr>
                  <a:t>DSB</a:t>
                </a:r>
                <a:r>
                  <a:rPr lang="zh-CN" altLang="en-US" sz="2400" dirty="0">
                    <a:latin typeface="宋体" panose="02010600030101010101" pitchFamily="2" charset="-122"/>
                    <a:ea typeface="宋体" panose="02010600030101010101" pitchFamily="2" charset="-122"/>
                  </a:rPr>
                  <a:t>信号，然后通过带通滤波器滤除其中一个边带，便可得到</a:t>
                </a:r>
                <a:r>
                  <a:rPr lang="en-US" altLang="zh-CN" sz="2400" dirty="0">
                    <a:latin typeface="宋体" panose="02010600030101010101" pitchFamily="2" charset="-122"/>
                    <a:ea typeface="宋体" panose="02010600030101010101" pitchFamily="2" charset="-122"/>
                  </a:rPr>
                  <a:t>SSB</a:t>
                </a:r>
                <a:r>
                  <a:rPr lang="zh-CN" altLang="en-US" sz="2400" dirty="0">
                    <a:latin typeface="宋体" panose="02010600030101010101" pitchFamily="2" charset="-122"/>
                    <a:ea typeface="宋体" panose="02010600030101010101" pitchFamily="2" charset="-122"/>
                  </a:rPr>
                  <a:t>信号。因此，可得单频调制时，单边带调幅信号的表示式为</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SSB</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m:rPr>
                              <m:nor/>
                            </m:rPr>
                            <a:rPr lang="zh-CN" altLang="en-US" sz="2400" i="1">
                              <a:latin typeface="Cambria Math" panose="02040503050406030204" pitchFamily="18" charset="0"/>
                            </a:rPr>
                            <m:t>a</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oMath>
                  </m:oMathPara>
                </a14:m>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                或</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SSB</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m:rPr>
                            <m:nor/>
                          </m:rPr>
                          <a:rPr lang="zh-CN" altLang="en-US" sz="2400" i="1">
                            <a:latin typeface="Cambria Math" panose="02040503050406030204" pitchFamily="18" charset="0"/>
                          </a:rPr>
                          <m:t>a</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oMath>
                </a14:m>
                <a:endParaRPr lang="zh-CN" altLang="en-US" sz="2400" dirty="0">
                  <a:latin typeface="宋体" panose="02010600030101010101" pitchFamily="2" charset="-122"/>
                  <a:ea typeface="宋体" panose="02010600030101010101" pitchFamily="2" charset="-122"/>
                </a:endParaRPr>
              </a:p>
            </p:txBody>
          </p:sp>
        </mc:Choice>
        <mc:Fallback>
          <p:sp>
            <p:nvSpPr>
              <p:cNvPr id="11" name="文本框 10">
                <a:extLst>
                  <a:ext uri="{FF2B5EF4-FFF2-40B4-BE49-F238E27FC236}">
                    <a16:creationId xmlns:a16="http://schemas.microsoft.com/office/drawing/2014/main" xmlns:a14="http://schemas.microsoft.com/office/drawing/2010/main" xmlns="" id="{7C00E1A3-D595-4EEA-8510-DFB8CF9668D0}"/>
                  </a:ext>
                </a:extLst>
              </p:cNvPr>
              <p:cNvSpPr txBox="1">
                <a:spLocks noRot="1" noChangeAspect="1" noMove="1" noResize="1" noEditPoints="1" noAdjustHandles="1" noChangeArrowheads="1" noChangeShapeType="1" noTextEdit="1"/>
              </p:cNvSpPr>
              <p:nvPr/>
            </p:nvSpPr>
            <p:spPr>
              <a:xfrm>
                <a:off x="623596" y="3921147"/>
                <a:ext cx="9526555" cy="2479590"/>
              </a:xfrm>
              <a:prstGeom prst="rect">
                <a:avLst/>
              </a:prstGeom>
              <a:blipFill rotWithShape="0">
                <a:blip r:embed="rId3"/>
                <a:stretch>
                  <a:fillRect l="-960" t="-2703" r="-512" b="-49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585129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9ED661E-866F-464E-917A-DDA508C76FD8}"/>
              </a:ext>
            </a:extLst>
          </p:cNvPr>
          <p:cNvSpPr/>
          <p:nvPr/>
        </p:nvSpPr>
        <p:spPr>
          <a:xfrm>
            <a:off x="1522106" y="1458716"/>
            <a:ext cx="7350089" cy="461665"/>
          </a:xfrm>
          <a:prstGeom prst="rect">
            <a:avLst/>
          </a:prstGeom>
        </p:spPr>
        <p:txBody>
          <a:bodyPr wrap="none">
            <a:spAutoFit/>
          </a:bodyPr>
          <a:lstStyle/>
          <a:p>
            <a:r>
              <a:rPr lang="zh-CN"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保留上边带时的</a:t>
            </a:r>
            <a:r>
              <a:rPr lang="en-US" altLang="zh-CN" sz="2400" dirty="0">
                <a:solidFill>
                  <a:srgbClr val="000000"/>
                </a:solidFill>
                <a:latin typeface="Times New Roman" panose="02020603050405020304" pitchFamily="18" charset="0"/>
                <a:ea typeface="宋体" panose="02010600030101010101" pitchFamily="2" charset="-122"/>
              </a:rPr>
              <a:t>SSB</a:t>
            </a:r>
            <a:r>
              <a:rPr lang="zh-CN"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信号波形和频谱如图</a:t>
            </a:r>
            <a:r>
              <a:rPr lang="en-US" altLang="zh-CN" sz="2400" dirty="0">
                <a:solidFill>
                  <a:srgbClr val="000000"/>
                </a:solidFill>
                <a:latin typeface="Times New Roman" panose="02020603050405020304" pitchFamily="18" charset="0"/>
                <a:ea typeface="宋体" panose="02010600030101010101" pitchFamily="2" charset="-122"/>
              </a:rPr>
              <a:t>6.2.10</a:t>
            </a:r>
            <a:r>
              <a:rPr lang="zh-CN"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a:t>
            </a:r>
            <a:endParaRPr lang="zh-CN" altLang="en-US" sz="2400" dirty="0"/>
          </a:p>
        </p:txBody>
      </p:sp>
      <p:pic>
        <p:nvPicPr>
          <p:cNvPr id="3" name="Picture 11" descr="XITI58C">
            <a:extLst>
              <a:ext uri="{FF2B5EF4-FFF2-40B4-BE49-F238E27FC236}">
                <a16:creationId xmlns:a16="http://schemas.microsoft.com/office/drawing/2014/main" xmlns="" id="{D49655DD-67BF-4FC0-BCBB-703873DEA0CC}"/>
              </a:ext>
            </a:extLst>
          </p:cNvPr>
          <p:cNvPicPr/>
          <p:nvPr/>
        </p:nvPicPr>
        <p:blipFill>
          <a:blip r:embed="rId2" cstate="print">
            <a:extLst>
              <a:ext uri="{28A0092B-C50C-407E-A947-70E740481C1C}">
                <a14:useLocalDpi xmlns:a14="http://schemas.microsoft.com/office/drawing/2010/main" val="0"/>
              </a:ext>
            </a:extLst>
          </a:blip>
          <a:srcRect l="8768" r="21465"/>
          <a:stretch>
            <a:fillRect/>
          </a:stretch>
        </p:blipFill>
        <p:spPr bwMode="auto">
          <a:xfrm>
            <a:off x="1649450" y="2475552"/>
            <a:ext cx="3547701" cy="1686186"/>
          </a:xfrm>
          <a:prstGeom prst="rect">
            <a:avLst/>
          </a:prstGeom>
          <a:noFill/>
          <a:ln>
            <a:noFill/>
          </a:ln>
          <a:extLst/>
        </p:spPr>
      </p:pic>
      <p:pic>
        <p:nvPicPr>
          <p:cNvPr id="4" name="Picture 12" descr="XITI58C">
            <a:extLst>
              <a:ext uri="{FF2B5EF4-FFF2-40B4-BE49-F238E27FC236}">
                <a16:creationId xmlns:a16="http://schemas.microsoft.com/office/drawing/2014/main" xmlns="" id="{8AE06461-A620-40D0-8B76-42747A3C265A}"/>
              </a:ext>
            </a:extLst>
          </p:cNvPr>
          <p:cNvPicPr/>
          <p:nvPr/>
        </p:nvPicPr>
        <p:blipFill>
          <a:blip r:embed="rId3" cstate="print">
            <a:extLst>
              <a:ext uri="{28A0092B-C50C-407E-A947-70E740481C1C}">
                <a14:useLocalDpi xmlns:a14="http://schemas.microsoft.com/office/drawing/2010/main" val="0"/>
              </a:ext>
            </a:extLst>
          </a:blip>
          <a:srcRect l="78554" t="27939" b="21277"/>
          <a:stretch>
            <a:fillRect/>
          </a:stretch>
        </p:blipFill>
        <p:spPr bwMode="auto">
          <a:xfrm>
            <a:off x="5578052" y="2391577"/>
            <a:ext cx="2157025" cy="1686186"/>
          </a:xfrm>
          <a:prstGeom prst="rect">
            <a:avLst/>
          </a:prstGeom>
          <a:noFill/>
          <a:ln>
            <a:noFill/>
          </a:ln>
          <a:extLst/>
        </p:spPr>
      </p:pic>
      <p:sp>
        <p:nvSpPr>
          <p:cNvPr id="5" name="文本框 4">
            <a:extLst>
              <a:ext uri="{FF2B5EF4-FFF2-40B4-BE49-F238E27FC236}">
                <a16:creationId xmlns:a16="http://schemas.microsoft.com/office/drawing/2014/main" xmlns="" id="{DCDD75A1-2274-4AEA-9B80-E76537DF6D1E}"/>
              </a:ext>
            </a:extLst>
          </p:cNvPr>
          <p:cNvSpPr txBox="1"/>
          <p:nvPr/>
        </p:nvSpPr>
        <p:spPr>
          <a:xfrm>
            <a:off x="1950098" y="4548959"/>
            <a:ext cx="6494106"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6.2.10 </a:t>
            </a:r>
            <a:r>
              <a:rPr lang="zh-CN" altLang="en-US" sz="2400" dirty="0">
                <a:latin typeface="宋体" panose="02010600030101010101" pitchFamily="2" charset="-122"/>
                <a:ea typeface="宋体" panose="02010600030101010101" pitchFamily="2" charset="-122"/>
              </a:rPr>
              <a:t>单边带调制信号波形及频谱（上边带）</a:t>
            </a:r>
          </a:p>
        </p:txBody>
      </p:sp>
    </p:spTree>
    <p:extLst>
      <p:ext uri="{BB962C8B-B14F-4D97-AF65-F5344CB8AC3E}">
        <p14:creationId xmlns:p14="http://schemas.microsoft.com/office/powerpoint/2010/main" val="19115419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3646328-8823-449E-90A6-3D7C6646166D}"/>
              </a:ext>
            </a:extLst>
          </p:cNvPr>
          <p:cNvSpPr txBox="1"/>
          <p:nvPr/>
        </p:nvSpPr>
        <p:spPr>
          <a:xfrm>
            <a:off x="282894" y="411554"/>
            <a:ext cx="2640562" cy="523220"/>
          </a:xfrm>
          <a:prstGeom prst="rect">
            <a:avLst/>
          </a:prstGeom>
          <a:noFill/>
        </p:spPr>
        <p:txBody>
          <a:bodyPr wrap="square" rtlCol="0">
            <a:spAutoFit/>
          </a:bodyPr>
          <a:lstStyle/>
          <a:p>
            <a:pPr algn="ctr" defTabSz="457200">
              <a:spcBef>
                <a:spcPct val="0"/>
              </a:spcBef>
            </a:pPr>
            <a:r>
              <a:rPr lang="zh-CN" altLang="en-US" sz="2800" dirty="0">
                <a:solidFill>
                  <a:schemeClr val="accent1"/>
                </a:solidFill>
                <a:latin typeface="+mj-lt"/>
                <a:ea typeface="+mj-ea"/>
                <a:cs typeface="+mj-cs"/>
              </a:rPr>
              <a:t>二、相移法</a:t>
            </a:r>
          </a:p>
        </p:txBody>
      </p:sp>
      <p:sp>
        <p:nvSpPr>
          <p:cNvPr id="3" name="文本框 2">
            <a:extLst>
              <a:ext uri="{FF2B5EF4-FFF2-40B4-BE49-F238E27FC236}">
                <a16:creationId xmlns:a16="http://schemas.microsoft.com/office/drawing/2014/main" xmlns="" id="{781AAC75-830F-4D5C-B186-CA74983FACF8}"/>
              </a:ext>
            </a:extLst>
          </p:cNvPr>
          <p:cNvSpPr txBox="1"/>
          <p:nvPr/>
        </p:nvSpPr>
        <p:spPr>
          <a:xfrm>
            <a:off x="843922" y="1043929"/>
            <a:ext cx="8463851" cy="120032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为了</a:t>
            </a:r>
            <a:r>
              <a:rPr lang="zh-CN" altLang="en-US" sz="2400" dirty="0">
                <a:latin typeface="宋体" panose="02010600030101010101" pitchFamily="2" charset="-122"/>
                <a:ea typeface="宋体" panose="02010600030101010101" pitchFamily="2" charset="-122"/>
              </a:rPr>
              <a:t>省去带通滤波器可采用移相法获得单边带调幅信号，其电路组成模型如图</a:t>
            </a:r>
            <a:r>
              <a:rPr lang="en-US" altLang="zh-CN" sz="2400" dirty="0">
                <a:latin typeface="宋体" panose="02010600030101010101" pitchFamily="2" charset="-122"/>
                <a:ea typeface="宋体" panose="02010600030101010101" pitchFamily="2" charset="-122"/>
              </a:rPr>
              <a:t>6.2.12</a:t>
            </a:r>
            <a:r>
              <a:rPr lang="zh-CN" altLang="en-US" sz="2400" dirty="0">
                <a:latin typeface="宋体" panose="02010600030101010101" pitchFamily="2" charset="-122"/>
                <a:ea typeface="宋体" panose="02010600030101010101" pitchFamily="2" charset="-122"/>
              </a:rPr>
              <a:t>所示。图中假设</a:t>
            </a:r>
            <a:r>
              <a:rPr lang="en-US" altLang="zh-CN" sz="2400" dirty="0">
                <a:latin typeface="宋体" panose="02010600030101010101" pitchFamily="2" charset="-122"/>
                <a:ea typeface="宋体" panose="02010600030101010101" pitchFamily="2" charset="-122"/>
              </a:rPr>
              <a:t>90°</a:t>
            </a:r>
            <a:r>
              <a:rPr lang="zh-CN" altLang="en-US" sz="2400" dirty="0">
                <a:latin typeface="宋体" panose="02010600030101010101" pitchFamily="2" charset="-122"/>
                <a:ea typeface="宋体" panose="02010600030101010101" pitchFamily="2" charset="-122"/>
              </a:rPr>
              <a:t>移相器的传输系数为</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a:t>
            </a:r>
          </a:p>
        </p:txBody>
      </p:sp>
      <p:pic>
        <p:nvPicPr>
          <p:cNvPr id="4" name="Picture 21" descr="5">
            <a:extLst>
              <a:ext uri="{FF2B5EF4-FFF2-40B4-BE49-F238E27FC236}">
                <a16:creationId xmlns:a16="http://schemas.microsoft.com/office/drawing/2014/main" xmlns="" id="{0473D998-2734-494F-BAEB-EFC787CF2A4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5578" y="2532752"/>
            <a:ext cx="3860693" cy="2865514"/>
          </a:xfrm>
          <a:prstGeom prst="rect">
            <a:avLst/>
          </a:prstGeom>
          <a:noFill/>
          <a:ln>
            <a:noFill/>
          </a:ln>
          <a:extLst/>
        </p:spPr>
      </p:pic>
      <p:sp>
        <p:nvSpPr>
          <p:cNvPr id="5" name="文本框 4">
            <a:extLst>
              <a:ext uri="{FF2B5EF4-FFF2-40B4-BE49-F238E27FC236}">
                <a16:creationId xmlns:a16="http://schemas.microsoft.com/office/drawing/2014/main" xmlns="" id="{CF99EEAE-D3D7-431D-BFEF-20566E88D3CE}"/>
              </a:ext>
            </a:extLst>
          </p:cNvPr>
          <p:cNvSpPr txBox="1"/>
          <p:nvPr/>
        </p:nvSpPr>
        <p:spPr>
          <a:xfrm>
            <a:off x="2923456" y="5486705"/>
            <a:ext cx="5305846"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6.2.12 </a:t>
            </a:r>
            <a:r>
              <a:rPr lang="zh-CN" altLang="en-US" sz="2000" dirty="0">
                <a:latin typeface="宋体" panose="02010600030101010101" pitchFamily="2" charset="-122"/>
                <a:ea typeface="宋体" panose="02010600030101010101" pitchFamily="2" charset="-122"/>
              </a:rPr>
              <a:t>相移法实现单边带调制框图</a:t>
            </a:r>
          </a:p>
        </p:txBody>
      </p:sp>
    </p:spTree>
    <p:extLst>
      <p:ext uri="{BB962C8B-B14F-4D97-AF65-F5344CB8AC3E}">
        <p14:creationId xmlns:p14="http://schemas.microsoft.com/office/powerpoint/2010/main" val="11393751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444EDF4B-3C3D-4F1E-8F22-1C6967BB0306}"/>
              </a:ext>
            </a:extLst>
          </p:cNvPr>
          <p:cNvSpPr txBox="1"/>
          <p:nvPr/>
        </p:nvSpPr>
        <p:spPr>
          <a:xfrm>
            <a:off x="1109369" y="528501"/>
            <a:ext cx="7977673" cy="646331"/>
          </a:xfrm>
          <a:prstGeom prst="rect">
            <a:avLst/>
          </a:prstGeom>
          <a:noFill/>
        </p:spPr>
        <p:txBody>
          <a:bodyPr wrap="square" rtlCol="0">
            <a:spAutoFit/>
          </a:bodyPr>
          <a:lstStyle/>
          <a:p>
            <a:pPr algn="ctr" defTabSz="457200">
              <a:spcBef>
                <a:spcPct val="0"/>
              </a:spcBef>
            </a:pPr>
            <a:r>
              <a:rPr lang="zh-CN" altLang="en-US" sz="3600" dirty="0" smtClean="0">
                <a:solidFill>
                  <a:schemeClr val="accent1"/>
                </a:solidFill>
                <a:latin typeface="+mj-lt"/>
                <a:ea typeface="+mj-ea"/>
                <a:cs typeface="+mj-cs"/>
              </a:rPr>
              <a:t>第六章 </a:t>
            </a:r>
            <a:r>
              <a:rPr lang="zh-CN" altLang="en-US" sz="3600" dirty="0">
                <a:solidFill>
                  <a:schemeClr val="accent1"/>
                </a:solidFill>
                <a:latin typeface="+mj-lt"/>
                <a:ea typeface="+mj-ea"/>
                <a:cs typeface="+mj-cs"/>
              </a:rPr>
              <a:t>振幅调制与解调及混频电路</a:t>
            </a:r>
          </a:p>
        </p:txBody>
      </p:sp>
      <p:sp>
        <p:nvSpPr>
          <p:cNvPr id="5" name="文本框 4">
            <a:extLst>
              <a:ext uri="{FF2B5EF4-FFF2-40B4-BE49-F238E27FC236}">
                <a16:creationId xmlns:a16="http://schemas.microsoft.com/office/drawing/2014/main" xmlns="" id="{E92CB6BC-5610-4D79-870A-E58C92BF38F9}"/>
              </a:ext>
            </a:extLst>
          </p:cNvPr>
          <p:cNvSpPr txBox="1"/>
          <p:nvPr/>
        </p:nvSpPr>
        <p:spPr>
          <a:xfrm>
            <a:off x="1109369" y="1305621"/>
            <a:ext cx="2637738"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6.1 </a:t>
            </a:r>
            <a:r>
              <a:rPr lang="zh-CN" altLang="en-US" sz="3200" dirty="0">
                <a:solidFill>
                  <a:schemeClr val="accent1"/>
                </a:solidFill>
                <a:latin typeface="+mj-lt"/>
                <a:ea typeface="+mj-ea"/>
                <a:cs typeface="+mj-cs"/>
              </a:rPr>
              <a:t>概述</a:t>
            </a:r>
          </a:p>
        </p:txBody>
      </p:sp>
      <p:sp>
        <p:nvSpPr>
          <p:cNvPr id="6" name="文本框 5">
            <a:extLst>
              <a:ext uri="{FF2B5EF4-FFF2-40B4-BE49-F238E27FC236}">
                <a16:creationId xmlns:a16="http://schemas.microsoft.com/office/drawing/2014/main" xmlns="" id="{0B291039-8890-494F-83BC-F27592109BB1}"/>
              </a:ext>
            </a:extLst>
          </p:cNvPr>
          <p:cNvSpPr txBox="1"/>
          <p:nvPr/>
        </p:nvSpPr>
        <p:spPr>
          <a:xfrm>
            <a:off x="753616" y="2544702"/>
            <a:ext cx="3617898"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6.3 </a:t>
            </a:r>
            <a:r>
              <a:rPr lang="zh-CN" altLang="en-US" sz="3200" dirty="0">
                <a:solidFill>
                  <a:schemeClr val="accent1"/>
                </a:solidFill>
                <a:latin typeface="+mj-lt"/>
                <a:ea typeface="+mj-ea"/>
                <a:cs typeface="+mj-cs"/>
              </a:rPr>
              <a:t>相乘器电路</a:t>
            </a:r>
          </a:p>
        </p:txBody>
      </p:sp>
      <p:sp>
        <p:nvSpPr>
          <p:cNvPr id="7" name="文本框 6">
            <a:extLst>
              <a:ext uri="{FF2B5EF4-FFF2-40B4-BE49-F238E27FC236}">
                <a16:creationId xmlns:a16="http://schemas.microsoft.com/office/drawing/2014/main" xmlns="" id="{79DE69BB-9622-4BC7-9F30-89FC4A476AAF}"/>
              </a:ext>
            </a:extLst>
          </p:cNvPr>
          <p:cNvSpPr txBox="1"/>
          <p:nvPr/>
        </p:nvSpPr>
        <p:spPr>
          <a:xfrm>
            <a:off x="1109369" y="1959927"/>
            <a:ext cx="5924938"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6.2 </a:t>
            </a:r>
            <a:r>
              <a:rPr lang="zh-CN" altLang="en-US" sz="3200" dirty="0">
                <a:solidFill>
                  <a:schemeClr val="accent1"/>
                </a:solidFill>
                <a:latin typeface="+mj-lt"/>
                <a:ea typeface="+mj-ea"/>
                <a:cs typeface="+mj-cs"/>
              </a:rPr>
              <a:t>振幅调制的基本原理</a:t>
            </a:r>
          </a:p>
        </p:txBody>
      </p:sp>
      <p:sp>
        <p:nvSpPr>
          <p:cNvPr id="8" name="文本框 7">
            <a:extLst>
              <a:ext uri="{FF2B5EF4-FFF2-40B4-BE49-F238E27FC236}">
                <a16:creationId xmlns:a16="http://schemas.microsoft.com/office/drawing/2014/main" xmlns="" id="{C1FFF2FD-C799-466C-9741-8AE5BFF411BA}"/>
              </a:ext>
            </a:extLst>
          </p:cNvPr>
          <p:cNvSpPr txBox="1"/>
          <p:nvPr/>
        </p:nvSpPr>
        <p:spPr>
          <a:xfrm>
            <a:off x="1109369" y="3180306"/>
            <a:ext cx="5019870"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6.4 </a:t>
            </a:r>
            <a:r>
              <a:rPr lang="zh-CN" altLang="en-US" sz="3200" dirty="0">
                <a:solidFill>
                  <a:schemeClr val="accent1"/>
                </a:solidFill>
                <a:latin typeface="+mj-lt"/>
                <a:ea typeface="+mj-ea"/>
                <a:cs typeface="+mj-cs"/>
              </a:rPr>
              <a:t>振幅调制电路</a:t>
            </a:r>
          </a:p>
        </p:txBody>
      </p:sp>
      <p:sp>
        <p:nvSpPr>
          <p:cNvPr id="9" name="文本框 8">
            <a:extLst>
              <a:ext uri="{FF2B5EF4-FFF2-40B4-BE49-F238E27FC236}">
                <a16:creationId xmlns:a16="http://schemas.microsoft.com/office/drawing/2014/main" xmlns="" id="{EC9D4AA0-9DDC-4137-BFA2-D1F46C0F4101}"/>
              </a:ext>
            </a:extLst>
          </p:cNvPr>
          <p:cNvSpPr txBox="1"/>
          <p:nvPr/>
        </p:nvSpPr>
        <p:spPr>
          <a:xfrm>
            <a:off x="1109369" y="3815910"/>
            <a:ext cx="5019870"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6.5 </a:t>
            </a:r>
            <a:r>
              <a:rPr lang="zh-CN" altLang="en-US" sz="3200" dirty="0">
                <a:solidFill>
                  <a:schemeClr val="accent1"/>
                </a:solidFill>
                <a:latin typeface="+mj-lt"/>
                <a:ea typeface="+mj-ea"/>
                <a:cs typeface="+mj-cs"/>
              </a:rPr>
              <a:t>检波电路</a:t>
            </a:r>
          </a:p>
        </p:txBody>
      </p:sp>
      <p:sp>
        <p:nvSpPr>
          <p:cNvPr id="11" name="文本框 10">
            <a:extLst>
              <a:ext uri="{FF2B5EF4-FFF2-40B4-BE49-F238E27FC236}">
                <a16:creationId xmlns:a16="http://schemas.microsoft.com/office/drawing/2014/main" xmlns="" id="{EC9D4AA0-9DDC-4137-BFA2-D1F46C0F4101}"/>
              </a:ext>
            </a:extLst>
          </p:cNvPr>
          <p:cNvSpPr txBox="1"/>
          <p:nvPr/>
        </p:nvSpPr>
        <p:spPr>
          <a:xfrm>
            <a:off x="1109369" y="4400685"/>
            <a:ext cx="2507288"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6.6 </a:t>
            </a:r>
            <a:r>
              <a:rPr lang="zh-CN" altLang="en-US" sz="3200" dirty="0">
                <a:solidFill>
                  <a:schemeClr val="accent1"/>
                </a:solidFill>
                <a:latin typeface="+mj-lt"/>
                <a:ea typeface="+mj-ea"/>
                <a:cs typeface="+mj-cs"/>
              </a:rPr>
              <a:t>混频电路</a:t>
            </a:r>
            <a:endParaRPr lang="zh-CN" altLang="en-US" sz="3200" dirty="0">
              <a:solidFill>
                <a:schemeClr val="accent1"/>
              </a:solidFill>
              <a:latin typeface="+mj-lt"/>
              <a:ea typeface="+mj-ea"/>
              <a:cs typeface="+mj-cs"/>
            </a:endParaRPr>
          </a:p>
        </p:txBody>
      </p:sp>
    </p:spTree>
    <p:extLst>
      <p:ext uri="{BB962C8B-B14F-4D97-AF65-F5344CB8AC3E}">
        <p14:creationId xmlns:p14="http://schemas.microsoft.com/office/powerpoint/2010/main" val="36086805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xmlns="" id="{C9B9F45B-2CEE-450B-A557-0DB2D1F98E7C}"/>
                  </a:ext>
                </a:extLst>
              </p:cNvPr>
              <p:cNvSpPr txBox="1"/>
              <p:nvPr/>
            </p:nvSpPr>
            <p:spPr>
              <a:xfrm>
                <a:off x="778213" y="522662"/>
                <a:ext cx="7765286"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设</a:t>
                </a:r>
                <a:r>
                  <a:rPr lang="zh-CN" altLang="en-US" sz="2400" dirty="0"/>
                  <a:t> </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，则相乘器</a:t>
                </a:r>
                <a:r>
                  <a:rPr lang="en-US" altLang="zh-CN" sz="2400" dirty="0">
                    <a:latin typeface="宋体" panose="02010600030101010101" pitchFamily="2" charset="-122"/>
                    <a:ea typeface="宋体" panose="02010600030101010101" pitchFamily="2" charset="-122"/>
                  </a:rPr>
                  <a:t>I</a:t>
                </a:r>
                <a:r>
                  <a:rPr lang="zh-CN" altLang="en-US" sz="2400" dirty="0">
                    <a:latin typeface="宋体" panose="02010600030101010101" pitchFamily="2" charset="-122"/>
                    <a:ea typeface="宋体" panose="02010600030101010101" pitchFamily="2" charset="-122"/>
                  </a:rPr>
                  <a:t>的输出电压为</a:t>
                </a:r>
              </a:p>
            </p:txBody>
          </p:sp>
        </mc:Choice>
        <mc:Fallback>
          <p:sp>
            <p:nvSpPr>
              <p:cNvPr id="5" name="文本框 4">
                <a:extLst>
                  <a:ext uri="{FF2B5EF4-FFF2-40B4-BE49-F238E27FC236}">
                    <a16:creationId xmlns:a16="http://schemas.microsoft.com/office/drawing/2014/main" xmlns:a14="http://schemas.microsoft.com/office/drawing/2010/main" xmlns="" id="{C9B9F45B-2CEE-450B-A557-0DB2D1F98E7C}"/>
                  </a:ext>
                </a:extLst>
              </p:cNvPr>
              <p:cNvSpPr txBox="1">
                <a:spLocks noRot="1" noChangeAspect="1" noMove="1" noResize="1" noEditPoints="1" noAdjustHandles="1" noChangeArrowheads="1" noChangeShapeType="1" noTextEdit="1"/>
              </p:cNvSpPr>
              <p:nvPr/>
            </p:nvSpPr>
            <p:spPr>
              <a:xfrm>
                <a:off x="778213" y="522662"/>
                <a:ext cx="7765286" cy="461665"/>
              </a:xfrm>
              <a:prstGeom prst="rect">
                <a:avLst/>
              </a:prstGeom>
              <a:blipFill rotWithShape="0">
                <a:blip r:embed="rId2"/>
                <a:stretch>
                  <a:fillRect l="-1257" t="-129333" b="-201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xmlns="" id="{251D2603-D092-4FE0-9298-D21C6624C09A}"/>
                  </a:ext>
                </a:extLst>
              </p:cNvPr>
              <p:cNvSpPr/>
              <p:nvPr/>
            </p:nvSpPr>
            <p:spPr>
              <a:xfrm>
                <a:off x="1585901" y="1155772"/>
                <a:ext cx="5448095" cy="77213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en-US" sz="2400" i="1">
                              <a:latin typeface="Cambria Math" panose="02040503050406030204" pitchFamily="18" charset="0"/>
                            </a:rPr>
                          </m:ctrlPr>
                        </m:mPr>
                        <m:m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o</m:t>
                                    </m:r>
                                    <m:r>
                                      <a:rPr lang="zh-CN" altLang="en-US" sz="2400" i="0">
                                        <a:latin typeface="Cambria Math" panose="02040503050406030204" pitchFamily="18" charset="0"/>
                                      </a:rPr>
                                      <m:t>1</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i="0">
                                    <a:latin typeface="Cambria Math" panose="02040503050406030204" pitchFamily="18" charset="0"/>
                                  </a:rPr>
                                  <m:t>)</m:t>
                                </m:r>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e>
                            </m:d>
                          </m:e>
                        </m:mr>
                        <m:mr>
                          <m:e/>
                        </m:mr>
                      </m:m>
                    </m:oMath>
                  </m:oMathPara>
                </a14:m>
                <a:endParaRPr lang="zh-CN" altLang="en-US" sz="2400" dirty="0"/>
              </a:p>
            </p:txBody>
          </p:sp>
        </mc:Choice>
        <mc:Fallback>
          <p:sp>
            <p:nvSpPr>
              <p:cNvPr id="8" name="矩形 7">
                <a:extLst>
                  <a:ext uri="{FF2B5EF4-FFF2-40B4-BE49-F238E27FC236}">
                    <a16:creationId xmlns:a16="http://schemas.microsoft.com/office/drawing/2014/main" xmlns:a14="http://schemas.microsoft.com/office/drawing/2010/main" xmlns="" id="{251D2603-D092-4FE0-9298-D21C6624C09A}"/>
                  </a:ext>
                </a:extLst>
              </p:cNvPr>
              <p:cNvSpPr>
                <a:spLocks noRot="1" noChangeAspect="1" noMove="1" noResize="1" noEditPoints="1" noAdjustHandles="1" noChangeArrowheads="1" noChangeShapeType="1" noTextEdit="1"/>
              </p:cNvSpPr>
              <p:nvPr/>
            </p:nvSpPr>
            <p:spPr>
              <a:xfrm>
                <a:off x="1585901" y="1155772"/>
                <a:ext cx="5448095" cy="772134"/>
              </a:xfrm>
              <a:prstGeom prst="rect">
                <a:avLst/>
              </a:prstGeom>
              <a:blipFill rotWithShape="0">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xmlns="" id="{402C818B-F474-4BE3-B1D7-6F477E6D93D7}"/>
                  </a:ext>
                </a:extLst>
              </p:cNvPr>
              <p:cNvSpPr/>
              <p:nvPr/>
            </p:nvSpPr>
            <p:spPr>
              <a:xfrm>
                <a:off x="2544081" y="1707449"/>
                <a:ext cx="6624121" cy="78380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d>
                        <m:dPr>
                          <m:begChr m:val="{"/>
                          <m:endChr m:val="}"/>
                          <m:ctrlPr>
                            <a:rPr lang="zh-CN" altLang="en-US" sz="2400" i="1">
                              <a:latin typeface="Cambria Math" panose="02040503050406030204" pitchFamily="18" charset="0"/>
                            </a:rPr>
                          </m:ctrlPr>
                        </m:dPr>
                        <m:e>
                          <m:r>
                            <m:rPr>
                              <m:sty m:val="p"/>
                            </m:rPr>
                            <a:rPr lang="zh-CN" altLang="en-US" sz="2400">
                              <a:latin typeface="Cambria Math" panose="02040503050406030204" pitchFamily="18" charset="0"/>
                            </a:rPr>
                            <m:t>cos</m:t>
                          </m:r>
                          <m:d>
                            <m:dPr>
                              <m:begChr m:val="["/>
                              <m:endChr m:val="]"/>
                              <m:ctrlPr>
                                <a:rPr lang="zh-CN" altLang="en-US" sz="2400" i="1">
                                  <a:latin typeface="Cambria Math" panose="02040503050406030204" pitchFamily="18" charset="0"/>
                                </a:rPr>
                              </m:ctrlPr>
                            </m:dPr>
                            <m:e>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e>
                              </m:d>
                            </m:e>
                          </m:d>
                          <m:r>
                            <m:rPr>
                              <m:nor/>
                            </m:rPr>
                            <a:rPr lang="zh-CN" altLang="en-US" sz="2400" i="1">
                              <a:latin typeface="Cambria Math" panose="02040503050406030204" pitchFamily="18" charset="0"/>
                            </a:rPr>
                            <m:t>+</m:t>
                          </m:r>
                          <m:r>
                            <m:rPr>
                              <m:sty m:val="p"/>
                            </m:rPr>
                            <a:rPr lang="zh-CN" altLang="en-US" sz="2400">
                              <a:latin typeface="Cambria Math" panose="02040503050406030204" pitchFamily="18" charset="0"/>
                            </a:rPr>
                            <m:t>cos</m:t>
                          </m:r>
                          <m:d>
                            <m:dPr>
                              <m:begChr m:val="["/>
                              <m:endChr m:val="]"/>
                              <m:ctrlPr>
                                <a:rPr lang="zh-CN" altLang="en-US" sz="2400" i="1">
                                  <a:latin typeface="Cambria Math" panose="02040503050406030204" pitchFamily="18" charset="0"/>
                                </a:rPr>
                              </m:ctrlPr>
                            </m:dPr>
                            <m:e>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e>
                              </m:d>
                            </m:e>
                          </m:d>
                        </m:e>
                      </m:d>
                    </m:oMath>
                  </m:oMathPara>
                </a14:m>
                <a:endParaRPr lang="zh-CN" altLang="en-US" sz="2400" dirty="0"/>
              </a:p>
            </p:txBody>
          </p:sp>
        </mc:Choice>
        <mc:Fallback>
          <p:sp>
            <p:nvSpPr>
              <p:cNvPr id="9" name="矩形 8">
                <a:extLst>
                  <a:ext uri="{FF2B5EF4-FFF2-40B4-BE49-F238E27FC236}">
                    <a16:creationId xmlns:a16="http://schemas.microsoft.com/office/drawing/2014/main" xmlns:a14="http://schemas.microsoft.com/office/drawing/2010/main" xmlns="" id="{402C818B-F474-4BE3-B1D7-6F477E6D93D7}"/>
                  </a:ext>
                </a:extLst>
              </p:cNvPr>
              <p:cNvSpPr>
                <a:spLocks noRot="1" noChangeAspect="1" noMove="1" noResize="1" noEditPoints="1" noAdjustHandles="1" noChangeArrowheads="1" noChangeShapeType="1" noTextEdit="1"/>
              </p:cNvSpPr>
              <p:nvPr/>
            </p:nvSpPr>
            <p:spPr>
              <a:xfrm>
                <a:off x="2544081" y="1707449"/>
                <a:ext cx="6624121" cy="783804"/>
              </a:xfrm>
              <a:prstGeom prst="rect">
                <a:avLst/>
              </a:prstGeom>
              <a:blipFill rotWithShape="0">
                <a:blip r:embed="rId4"/>
                <a:stretch>
                  <a:fillRect/>
                </a:stretch>
              </a:blipFill>
            </p:spPr>
            <p:txBody>
              <a:bodyPr/>
              <a:lstStyle/>
              <a:p>
                <a:r>
                  <a:rPr lang="zh-CN" altLang="en-US">
                    <a:noFill/>
                  </a:rPr>
                  <a:t> </a:t>
                </a:r>
              </a:p>
            </p:txBody>
          </p:sp>
        </mc:Fallback>
      </mc:AlternateContent>
      <p:sp>
        <p:nvSpPr>
          <p:cNvPr id="10" name="矩形 9">
            <a:extLst>
              <a:ext uri="{FF2B5EF4-FFF2-40B4-BE49-F238E27FC236}">
                <a16:creationId xmlns:a16="http://schemas.microsoft.com/office/drawing/2014/main" xmlns="" id="{906A5643-ADD2-4456-9293-89E092C89B54}"/>
              </a:ext>
            </a:extLst>
          </p:cNvPr>
          <p:cNvSpPr/>
          <p:nvPr/>
        </p:nvSpPr>
        <p:spPr>
          <a:xfrm>
            <a:off x="546201" y="2757460"/>
            <a:ext cx="3531736" cy="646331"/>
          </a:xfrm>
          <a:prstGeom prst="rect">
            <a:avLst/>
          </a:prstGeom>
        </p:spPr>
        <p:txBody>
          <a:bodyPr wrap="none">
            <a:spAutoFit/>
          </a:bodyPr>
          <a:lstStyle/>
          <a:p>
            <a:pPr indent="266700" algn="just">
              <a:lnSpc>
                <a:spcPct val="150000"/>
              </a:lnSpc>
              <a:spcAft>
                <a:spcPts val="0"/>
              </a:spcAft>
            </a:pPr>
            <a:r>
              <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相乘器</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Ⅱ</a:t>
            </a:r>
            <a:r>
              <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的输出电压为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xmlns="" id="{EA7B2BA2-F8B1-486C-9F3B-7EBEF7DC03F0}"/>
                  </a:ext>
                </a:extLst>
              </p:cNvPr>
              <p:cNvSpPr/>
              <p:nvPr/>
            </p:nvSpPr>
            <p:spPr>
              <a:xfrm>
                <a:off x="1585901" y="3552415"/>
                <a:ext cx="6564746" cy="14527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en-US" sz="2400" i="1" smtClean="0">
                              <a:latin typeface="Cambria Math" panose="02040503050406030204" pitchFamily="18" charset="0"/>
                            </a:rPr>
                          </m:ctrlPr>
                        </m:mPr>
                        <m:m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o</m:t>
                                    </m:r>
                                    <m:r>
                                      <a:rPr lang="zh-CN" altLang="en-US" sz="2400" i="0">
                                        <a:latin typeface="Cambria Math" panose="02040503050406030204" pitchFamily="18" charset="0"/>
                                      </a:rPr>
                                      <m:t>2</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π</m:t>
                                    </m:r>
                                  </m:num>
                                  <m:den>
                                    <m:r>
                                      <a:rPr lang="zh-CN" altLang="en-US" sz="2400" i="0">
                                        <a:latin typeface="Cambria Math" panose="02040503050406030204" pitchFamily="18" charset="0"/>
                                      </a:rPr>
                                      <m:t>2</m:t>
                                    </m:r>
                                  </m:den>
                                </m:f>
                                <m:r>
                                  <a:rPr lang="zh-CN" altLang="en-US" sz="2400" i="0">
                                    <a:latin typeface="Cambria Math" panose="02040503050406030204" pitchFamily="18" charset="0"/>
                                  </a:rPr>
                                  <m:t>)</m:t>
                                </m:r>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π</m:t>
                                    </m:r>
                                  </m:num>
                                  <m:den>
                                    <m:r>
                                      <a:rPr lang="zh-CN" altLang="en-US" sz="2400" i="0">
                                        <a:latin typeface="Cambria Math" panose="02040503050406030204" pitchFamily="18" charset="0"/>
                                      </a:rPr>
                                      <m:t>2</m:t>
                                    </m:r>
                                  </m:den>
                                </m:f>
                              </m:e>
                            </m:d>
                          </m:e>
                        </m:mr>
                        <m:mr>
                          <m:e>
                            <m:d>
                              <m:dPr>
                                <m:begChr m:val=""/>
                                <m:ctrlPr>
                                  <a:rPr lang="zh-CN" altLang="en-US" sz="2400" i="1">
                                    <a:latin typeface="Cambria Math" panose="02040503050406030204" pitchFamily="18" charset="0"/>
                                  </a:rPr>
                                </m:ctrlPr>
                              </m:dPr>
                              <m:e>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i="0">
                                    <a:latin typeface="Cambria Math" panose="02040503050406030204" pitchFamily="18" charset="0"/>
                                  </a:rPr>
                                  <m:t>sin</m:t>
                                </m:r>
                                <m:r>
                                  <a:rPr lang="zh-CN" altLang="en-US" sz="2400" i="0">
                                    <a:latin typeface="Cambria Math" panose="02040503050406030204" pitchFamily="18" charset="0"/>
                                  </a:rPr>
                                  <m:t>(</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i="0">
                                    <a:latin typeface="Cambria Math" panose="02040503050406030204" pitchFamily="18" charset="0"/>
                                  </a:rPr>
                                  <m:t>)</m:t>
                                </m:r>
                                <m:r>
                                  <m:rPr>
                                    <m:sty m:val="p"/>
                                  </m:rPr>
                                  <a:rPr lang="zh-CN" altLang="en-US" sz="2400" i="0">
                                    <a:latin typeface="Cambria Math" panose="02040503050406030204" pitchFamily="18" charset="0"/>
                                  </a:rPr>
                                  <m:t>sin</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e>
                            </m:d>
                          </m:e>
                        </m:mr>
                        <m:mr>
                          <m:e/>
                        </m:mr>
                      </m:m>
                    </m:oMath>
                  </m:oMathPara>
                </a14:m>
                <a:endParaRPr lang="zh-CN" altLang="en-US" sz="2400" dirty="0"/>
              </a:p>
            </p:txBody>
          </p:sp>
        </mc:Choice>
        <mc:Fallback>
          <p:sp>
            <p:nvSpPr>
              <p:cNvPr id="11" name="矩形 10">
                <a:extLst>
                  <a:ext uri="{FF2B5EF4-FFF2-40B4-BE49-F238E27FC236}">
                    <a16:creationId xmlns:a16="http://schemas.microsoft.com/office/drawing/2014/main" xmlns:a14="http://schemas.microsoft.com/office/drawing/2010/main" xmlns="" id="{EA7B2BA2-F8B1-486C-9F3B-7EBEF7DC03F0}"/>
                  </a:ext>
                </a:extLst>
              </p:cNvPr>
              <p:cNvSpPr>
                <a:spLocks noRot="1" noChangeAspect="1" noMove="1" noResize="1" noEditPoints="1" noAdjustHandles="1" noChangeArrowheads="1" noChangeShapeType="1" noTextEdit="1"/>
              </p:cNvSpPr>
              <p:nvPr/>
            </p:nvSpPr>
            <p:spPr>
              <a:xfrm>
                <a:off x="1585901" y="3552415"/>
                <a:ext cx="6564746" cy="1452770"/>
              </a:xfrm>
              <a:prstGeom prst="rect">
                <a:avLst/>
              </a:prstGeom>
              <a:blipFill rotWithShape="0">
                <a:blip r:embed="rId5"/>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xmlns="" id="{2E88633E-4ACC-422A-812F-ECF0AEA79410}"/>
                  </a:ext>
                </a:extLst>
              </p:cNvPr>
              <p:cNvSpPr/>
              <p:nvPr/>
            </p:nvSpPr>
            <p:spPr>
              <a:xfrm>
                <a:off x="2656390" y="5000140"/>
                <a:ext cx="6624121" cy="78380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d>
                        <m:dPr>
                          <m:begChr m:val="{"/>
                          <m:endChr m:val="}"/>
                          <m:ctrlPr>
                            <a:rPr lang="zh-CN" altLang="en-US" sz="2400" i="1">
                              <a:latin typeface="Cambria Math" panose="02040503050406030204" pitchFamily="18" charset="0"/>
                            </a:rPr>
                          </m:ctrlPr>
                        </m:dPr>
                        <m:e>
                          <m:r>
                            <m:rPr>
                              <m:sty m:val="p"/>
                            </m:rPr>
                            <a:rPr lang="zh-CN" altLang="en-US" sz="2400">
                              <a:latin typeface="Cambria Math" panose="02040503050406030204" pitchFamily="18" charset="0"/>
                            </a:rPr>
                            <m:t>cos</m:t>
                          </m:r>
                          <m:d>
                            <m:dPr>
                              <m:begChr m:val="["/>
                              <m:endChr m:val="]"/>
                              <m:ctrlPr>
                                <a:rPr lang="zh-CN" altLang="en-US" sz="2400" i="1">
                                  <a:latin typeface="Cambria Math" panose="02040503050406030204" pitchFamily="18" charset="0"/>
                                </a:rPr>
                              </m:ctrlPr>
                            </m:dPr>
                            <m:e>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e>
                              </m:d>
                            </m:e>
                          </m:d>
                          <m:r>
                            <m:rPr>
                              <m:nor/>
                            </m:rPr>
                            <a:rPr lang="zh-CN" altLang="en-US" sz="2400" i="1">
                              <a:latin typeface="Cambria Math" panose="02040503050406030204" pitchFamily="18" charset="0"/>
                            </a:rPr>
                            <m:t>−</m:t>
                          </m:r>
                          <m:r>
                            <m:rPr>
                              <m:sty m:val="p"/>
                            </m:rPr>
                            <a:rPr lang="zh-CN" altLang="en-US" sz="2400">
                              <a:latin typeface="Cambria Math" panose="02040503050406030204" pitchFamily="18" charset="0"/>
                            </a:rPr>
                            <m:t>cos</m:t>
                          </m:r>
                          <m:d>
                            <m:dPr>
                              <m:begChr m:val="["/>
                              <m:endChr m:val="]"/>
                              <m:ctrlPr>
                                <a:rPr lang="zh-CN" altLang="en-US" sz="2400" i="1">
                                  <a:latin typeface="Cambria Math" panose="02040503050406030204" pitchFamily="18" charset="0"/>
                                </a:rPr>
                              </m:ctrlPr>
                            </m:dPr>
                            <m:e>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e>
                              </m:d>
                            </m:e>
                          </m:d>
                        </m:e>
                      </m:d>
                    </m:oMath>
                  </m:oMathPara>
                </a14:m>
                <a:endParaRPr lang="zh-CN" altLang="en-US" sz="2400" dirty="0"/>
              </a:p>
            </p:txBody>
          </p:sp>
        </mc:Choice>
        <mc:Fallback>
          <p:sp>
            <p:nvSpPr>
              <p:cNvPr id="12" name="矩形 11">
                <a:extLst>
                  <a:ext uri="{FF2B5EF4-FFF2-40B4-BE49-F238E27FC236}">
                    <a16:creationId xmlns:a16="http://schemas.microsoft.com/office/drawing/2014/main" xmlns:a14="http://schemas.microsoft.com/office/drawing/2010/main" xmlns="" id="{2E88633E-4ACC-422A-812F-ECF0AEA79410}"/>
                  </a:ext>
                </a:extLst>
              </p:cNvPr>
              <p:cNvSpPr>
                <a:spLocks noRot="1" noChangeAspect="1" noMove="1" noResize="1" noEditPoints="1" noAdjustHandles="1" noChangeArrowheads="1" noChangeShapeType="1" noTextEdit="1"/>
              </p:cNvSpPr>
              <p:nvPr/>
            </p:nvSpPr>
            <p:spPr>
              <a:xfrm>
                <a:off x="2656390" y="5000140"/>
                <a:ext cx="6624121" cy="783804"/>
              </a:xfrm>
              <a:prstGeom prst="rect">
                <a:avLst/>
              </a:prstGeom>
              <a:blipFill rotWithShape="0">
                <a:blip r:embed="rId6"/>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033442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xmlns="" id="{1410F7CE-637A-4A25-BC63-BFACE1161906}"/>
                  </a:ext>
                </a:extLst>
              </p:cNvPr>
              <p:cNvSpPr/>
              <p:nvPr/>
            </p:nvSpPr>
            <p:spPr>
              <a:xfrm>
                <a:off x="1175902" y="1373159"/>
                <a:ext cx="8664133" cy="3458511"/>
              </a:xfrm>
              <a:prstGeom prst="rect">
                <a:avLst/>
              </a:prstGeom>
            </p:spPr>
            <p:txBody>
              <a:bodyPr wrap="square">
                <a:spAutoFit/>
              </a:bodyPr>
              <a:lstStyle/>
              <a:p>
                <a:pPr indent="266700" algn="just">
                  <a:lnSpc>
                    <a:spcPct val="150000"/>
                  </a:lnSpc>
                  <a:spcAft>
                    <a:spcPts val="0"/>
                  </a:spcAft>
                </a:pPr>
                <a:r>
                  <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二者相加，则</a:t>
                </a:r>
                <a:r>
                  <a:rPr lang="zh-CN" altLang="zh-CN" sz="2400" kern="1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a:t>
                </a:r>
                <a:endParaRPr lang="en-US" altLang="zh-CN" sz="2400" kern="1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r>
                            <a:rPr lang="zh-CN" altLang="en-US" sz="2400">
                              <a:latin typeface="Cambria Math" panose="02040503050406030204" pitchFamily="18" charset="0"/>
                            </a:rPr>
                            <m:t>2</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a:latin typeface="Cambria Math" panose="02040503050406030204" pitchFamily="18" charset="0"/>
                        </a:rPr>
                        <m:t>cos</m:t>
                      </m:r>
                      <m:d>
                        <m:dPr>
                          <m:begChr m:val="["/>
                          <m:endChr m:val="]"/>
                          <m:ctrlPr>
                            <a:rPr lang="zh-CN" altLang="en-US" sz="2400" i="1">
                              <a:latin typeface="Cambria Math" panose="02040503050406030204" pitchFamily="18" charset="0"/>
                            </a:rPr>
                          </m:ctrlPr>
                        </m:dPr>
                        <m:e>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e>
                          </m:d>
                        </m:e>
                      </m:d>
                    </m:oMath>
                  </m:oMathPara>
                </a14:m>
                <a:endPar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可见，上边带被抵消，两个下边带叠加后输出</a:t>
                </a:r>
                <a:r>
                  <a:rPr lang="zh-CN"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将二者相减，则</a:t>
                </a:r>
                <a:r>
                  <a:rPr lang="zh-CN"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a:t>
                </a:r>
                <a:endPar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ct val="150000"/>
                  </a:lnSpc>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r>
                            <a:rPr lang="zh-CN" altLang="en-US" sz="2400">
                              <a:latin typeface="Cambria Math" panose="02040503050406030204" pitchFamily="18" charset="0"/>
                            </a:rPr>
                            <m:t>2</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a:latin typeface="Cambria Math" panose="02040503050406030204" pitchFamily="18" charset="0"/>
                        </a:rPr>
                        <m:t>cos</m:t>
                      </m:r>
                      <m:d>
                        <m:dPr>
                          <m:begChr m:val="["/>
                          <m:endChr m:val="]"/>
                          <m:ctrlPr>
                            <a:rPr lang="zh-CN" altLang="en-US" sz="2400" i="1">
                              <a:latin typeface="Cambria Math" panose="02040503050406030204" pitchFamily="18" charset="0"/>
                            </a:rPr>
                          </m:ctrlPr>
                        </m:dPr>
                        <m:e>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e>
                          </m:d>
                        </m:e>
                      </m:d>
                    </m:oMath>
                  </m:oMathPara>
                </a14:m>
                <a:endParaRPr lang="en-US" altLang="zh-CN" sz="2400" dirty="0" smtClean="0"/>
              </a:p>
              <a:p>
                <a:pPr indent="2667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可见，下边带被抵消，两个上边带叠加后</a:t>
                </a:r>
                <a:r>
                  <a:rPr lang="zh-CN"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输出</a:t>
                </a:r>
                <a:endParaRPr lang="zh-CN" altLang="en-US" sz="2400" dirty="0"/>
              </a:p>
            </p:txBody>
          </p:sp>
        </mc:Choice>
        <mc:Fallback>
          <p:sp>
            <p:nvSpPr>
              <p:cNvPr id="2" name="矩形 1">
                <a:extLst>
                  <a:ext uri="{FF2B5EF4-FFF2-40B4-BE49-F238E27FC236}">
                    <a16:creationId xmlns:a16="http://schemas.microsoft.com/office/drawing/2014/main" xmlns="" id="{1410F7CE-637A-4A25-BC63-BFACE1161906}"/>
                  </a:ext>
                </a:extLst>
              </p:cNvPr>
              <p:cNvSpPr>
                <a:spLocks noRot="1" noChangeAspect="1" noMove="1" noResize="1" noEditPoints="1" noAdjustHandles="1" noChangeArrowheads="1" noChangeShapeType="1" noTextEdit="1"/>
              </p:cNvSpPr>
              <p:nvPr/>
            </p:nvSpPr>
            <p:spPr>
              <a:xfrm>
                <a:off x="1175902" y="1373159"/>
                <a:ext cx="8664133" cy="3458511"/>
              </a:xfrm>
              <a:prstGeom prst="rect">
                <a:avLst/>
              </a:prstGeom>
              <a:blipFill rotWithShape="0">
                <a:blip r:embed="rId2"/>
                <a:stretch>
                  <a:fillRect b="-3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461933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7435746-6B2D-45E0-82EE-D98B2E8360EA}"/>
              </a:ext>
            </a:extLst>
          </p:cNvPr>
          <p:cNvSpPr txBox="1"/>
          <p:nvPr/>
        </p:nvSpPr>
        <p:spPr>
          <a:xfrm>
            <a:off x="611825" y="433475"/>
            <a:ext cx="3617898"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6.2.4 </a:t>
            </a:r>
            <a:r>
              <a:rPr lang="zh-CN" altLang="en-US" sz="2800" dirty="0">
                <a:solidFill>
                  <a:schemeClr val="accent1"/>
                </a:solidFill>
                <a:latin typeface="+mj-lt"/>
                <a:ea typeface="+mj-ea"/>
                <a:cs typeface="+mj-cs"/>
              </a:rPr>
              <a:t>残留边带调制</a:t>
            </a: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xmlns="" id="{BADC92DF-F46E-4B9A-A2F3-FA728F7DF539}"/>
                  </a:ext>
                </a:extLst>
              </p:cNvPr>
              <p:cNvSpPr txBox="1"/>
              <p:nvPr/>
            </p:nvSpPr>
            <p:spPr>
              <a:xfrm>
                <a:off x="4967785" y="1296261"/>
                <a:ext cx="4563366" cy="4154984"/>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所谓</a:t>
                </a:r>
                <a:r>
                  <a:rPr lang="zh-CN" altLang="en-US" sz="2400" dirty="0">
                    <a:latin typeface="宋体" panose="02010600030101010101" pitchFamily="2" charset="-122"/>
                    <a:ea typeface="宋体" panose="02010600030101010101" pitchFamily="2" charset="-122"/>
                  </a:rPr>
                  <a:t>残留边带调幅与单边带调幅的不同之处是它传送被抑制边带的一部分，同时又将被传送边带也抑制掉一部分。为了保证信号无失真的传输，传送边带中被抑制部分和抑制边带中的被传送部分应满足互补对称关系。这一点从物理意义上容易理解。因为解调时，与载波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oMath>
                </a14:m>
                <a:r>
                  <a:rPr lang="zh-CN" altLang="en-US" sz="2400" dirty="0">
                    <a:latin typeface="宋体" panose="02010600030101010101" pitchFamily="2" charset="-122"/>
                    <a:ea typeface="宋体" panose="02010600030101010101" pitchFamily="2" charset="-122"/>
                  </a:rPr>
                  <a:t>成对称的各频率分量正好叠加，从而恢复为原来的调制信号，没有失真。</a:t>
                </a:r>
              </a:p>
            </p:txBody>
          </p:sp>
        </mc:Choice>
        <mc:Fallback>
          <p:sp>
            <p:nvSpPr>
              <p:cNvPr id="6" name="文本框 5">
                <a:extLst>
                  <a:ext uri="{FF2B5EF4-FFF2-40B4-BE49-F238E27FC236}">
                    <a16:creationId xmlns:a16="http://schemas.microsoft.com/office/drawing/2014/main" xmlns:a14="http://schemas.microsoft.com/office/drawing/2010/main" xmlns="" id="{BADC92DF-F46E-4B9A-A2F3-FA728F7DF539}"/>
                  </a:ext>
                </a:extLst>
              </p:cNvPr>
              <p:cNvSpPr txBox="1">
                <a:spLocks noRot="1" noChangeAspect="1" noMove="1" noResize="1" noEditPoints="1" noAdjustHandles="1" noChangeArrowheads="1" noChangeShapeType="1" noTextEdit="1"/>
              </p:cNvSpPr>
              <p:nvPr/>
            </p:nvSpPr>
            <p:spPr>
              <a:xfrm>
                <a:off x="4967785" y="1296261"/>
                <a:ext cx="4563366" cy="4154984"/>
              </a:xfrm>
              <a:prstGeom prst="rect">
                <a:avLst/>
              </a:prstGeom>
              <a:blipFill rotWithShape="0">
                <a:blip r:embed="rId2"/>
                <a:stretch>
                  <a:fillRect l="-2136" t="-1175" r="-6142" b="-2496"/>
                </a:stretch>
              </a:blipFill>
            </p:spPr>
            <p:txBody>
              <a:bodyPr/>
              <a:lstStyle/>
              <a:p>
                <a:r>
                  <a:rPr lang="zh-CN" altLang="en-US">
                    <a:noFill/>
                  </a:rPr>
                  <a:t> </a:t>
                </a:r>
              </a:p>
            </p:txBody>
          </p:sp>
        </mc:Fallback>
      </mc:AlternateContent>
      <p:pic>
        <p:nvPicPr>
          <p:cNvPr id="11" name="Picture 11">
            <a:extLst>
              <a:ext uri="{FF2B5EF4-FFF2-40B4-BE49-F238E27FC236}">
                <a16:creationId xmlns:a16="http://schemas.microsoft.com/office/drawing/2014/main" xmlns="" id="{FF8A9AD0-16DF-4381-A8B1-4504C3E23777}"/>
              </a:ext>
            </a:extLst>
          </p:cNvPr>
          <p:cNvPicPr/>
          <p:nvPr/>
        </p:nvPicPr>
        <p:blipFill rotWithShape="1">
          <a:blip r:embed="rId3" cstate="print">
            <a:extLst>
              <a:ext uri="{28A0092B-C50C-407E-A947-70E740481C1C}">
                <a14:useLocalDpi xmlns:a14="http://schemas.microsoft.com/office/drawing/2010/main" val="0"/>
              </a:ext>
            </a:extLst>
          </a:blip>
          <a:srcRect l="32561" t="16383"/>
          <a:stretch/>
        </p:blipFill>
        <p:spPr bwMode="auto">
          <a:xfrm>
            <a:off x="611825" y="1296261"/>
            <a:ext cx="3796402" cy="3999070"/>
          </a:xfrm>
          <a:prstGeom prst="rect">
            <a:avLst/>
          </a:prstGeom>
          <a:noFill/>
          <a:ln>
            <a:noFill/>
          </a:ln>
          <a:extLst>
            <a:ext uri="{53640926-AAD7-44D8-BBD7-CCE9431645EC}">
              <a14:shadowObscured xmlns:a14="http://schemas.microsoft.com/office/drawing/2010/main"/>
            </a:ext>
          </a:extLst>
        </p:spPr>
      </p:pic>
      <p:sp>
        <p:nvSpPr>
          <p:cNvPr id="12" name="文本框 11">
            <a:extLst>
              <a:ext uri="{FF2B5EF4-FFF2-40B4-BE49-F238E27FC236}">
                <a16:creationId xmlns:a16="http://schemas.microsoft.com/office/drawing/2014/main" xmlns="" id="{38B4167D-867E-41EC-A547-3923895956A9}"/>
              </a:ext>
            </a:extLst>
          </p:cNvPr>
          <p:cNvSpPr txBox="1"/>
          <p:nvPr/>
        </p:nvSpPr>
        <p:spPr>
          <a:xfrm>
            <a:off x="511373" y="5451244"/>
            <a:ext cx="4456412"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6.2.13 </a:t>
            </a:r>
            <a:r>
              <a:rPr lang="zh-CN" altLang="en-US" sz="2000" dirty="0">
                <a:latin typeface="宋体" panose="02010600030101010101" pitchFamily="2" charset="-122"/>
                <a:ea typeface="宋体" panose="02010600030101010101" pitchFamily="2" charset="-122"/>
              </a:rPr>
              <a:t>各种调幅方式的频谱示意图</a:t>
            </a:r>
          </a:p>
        </p:txBody>
      </p:sp>
    </p:spTree>
    <p:extLst>
      <p:ext uri="{BB962C8B-B14F-4D97-AF65-F5344CB8AC3E}">
        <p14:creationId xmlns:p14="http://schemas.microsoft.com/office/powerpoint/2010/main" val="4088434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0B291039-8890-494F-83BC-F27592109BB1}"/>
              </a:ext>
            </a:extLst>
          </p:cNvPr>
          <p:cNvSpPr txBox="1"/>
          <p:nvPr/>
        </p:nvSpPr>
        <p:spPr>
          <a:xfrm>
            <a:off x="275945" y="280467"/>
            <a:ext cx="3617898"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6.3 </a:t>
            </a:r>
            <a:r>
              <a:rPr lang="zh-CN" altLang="en-US" sz="3200" dirty="0">
                <a:solidFill>
                  <a:schemeClr val="accent1"/>
                </a:solidFill>
                <a:latin typeface="+mj-lt"/>
                <a:ea typeface="+mj-ea"/>
                <a:cs typeface="+mj-cs"/>
              </a:rPr>
              <a:t>相乘器电路</a:t>
            </a:r>
          </a:p>
        </p:txBody>
      </p:sp>
      <p:sp>
        <p:nvSpPr>
          <p:cNvPr id="4" name="文本框 3">
            <a:extLst>
              <a:ext uri="{FF2B5EF4-FFF2-40B4-BE49-F238E27FC236}">
                <a16:creationId xmlns:a16="http://schemas.microsoft.com/office/drawing/2014/main" xmlns="" id="{F432AE7B-D67B-4D4B-83D9-37A30E9CC178}"/>
              </a:ext>
            </a:extLst>
          </p:cNvPr>
          <p:cNvSpPr txBox="1"/>
          <p:nvPr/>
        </p:nvSpPr>
        <p:spPr>
          <a:xfrm>
            <a:off x="513736" y="865242"/>
            <a:ext cx="4944947"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6.3.1</a:t>
            </a:r>
            <a:r>
              <a:rPr lang="zh-CN" altLang="en-US" sz="2800" dirty="0">
                <a:solidFill>
                  <a:schemeClr val="accent1"/>
                </a:solidFill>
                <a:latin typeface="+mj-lt"/>
                <a:ea typeface="+mj-ea"/>
                <a:cs typeface="+mj-cs"/>
              </a:rPr>
              <a:t>非线性器件的相乘作用</a:t>
            </a: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xmlns="" id="{A78191EA-615C-4688-8C9C-58DB7277356E}"/>
                  </a:ext>
                </a:extLst>
              </p:cNvPr>
              <p:cNvSpPr txBox="1"/>
              <p:nvPr/>
            </p:nvSpPr>
            <p:spPr>
              <a:xfrm>
                <a:off x="751527" y="2071810"/>
                <a:ext cx="8322906" cy="1290674"/>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二极管</a:t>
                </a:r>
                <a:r>
                  <a:rPr lang="zh-CN" altLang="en-US" sz="2400" dirty="0">
                    <a:latin typeface="宋体" panose="02010600030101010101" pitchFamily="2" charset="-122"/>
                    <a:ea typeface="宋体" panose="02010600030101010101" pitchFamily="2" charset="-122"/>
                  </a:rPr>
                  <a:t>电路如图</a:t>
                </a:r>
                <a:r>
                  <a:rPr lang="en-US" altLang="zh-CN" sz="2400" dirty="0">
                    <a:latin typeface="宋体" panose="02010600030101010101" pitchFamily="2" charset="-122"/>
                    <a:ea typeface="宋体" panose="02010600030101010101" pitchFamily="2" charset="-122"/>
                  </a:rPr>
                  <a:t>6.3.1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）所示，图中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Q</m:t>
                        </m:r>
                      </m:sub>
                    </m:sSub>
                  </m:oMath>
                </a14:m>
                <a:r>
                  <a:rPr lang="zh-CN" altLang="en-US" sz="2400" dirty="0"/>
                  <a:t> </a:t>
                </a:r>
                <a:r>
                  <a:rPr lang="zh-CN" altLang="en-US" sz="2400" dirty="0">
                    <a:latin typeface="宋体" panose="02010600030101010101" pitchFamily="2" charset="-122"/>
                    <a:ea typeface="宋体" panose="02010600030101010101" pitchFamily="2" charset="-122"/>
                  </a:rPr>
                  <a:t>用来确定二极管的静态工作点，使之工作在伏安特性的弯曲部分，如图</a:t>
                </a:r>
                <a:r>
                  <a:rPr lang="en-US" altLang="zh-CN" sz="2400" dirty="0">
                    <a:latin typeface="宋体" panose="02010600030101010101" pitchFamily="2" charset="-122"/>
                    <a:ea typeface="宋体" panose="02010600030101010101" pitchFamily="2" charset="-122"/>
                  </a:rPr>
                  <a:t>6.3.1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）所示。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oMath>
                </a14:m>
                <a:r>
                  <a:rPr lang="zh-CN" altLang="en-US" sz="2400" dirty="0"/>
                  <a:t> </a:t>
                </a:r>
                <a:r>
                  <a:rPr lang="zh-CN" altLang="en-US"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2</m:t>
                        </m:r>
                      </m:sub>
                    </m:sSub>
                  </m:oMath>
                </a14:m>
                <a:r>
                  <a:rPr lang="zh-CN" altLang="en-US" sz="2400" dirty="0"/>
                  <a:t> </a:t>
                </a:r>
                <a:r>
                  <a:rPr lang="zh-CN" altLang="en-US" sz="2400" dirty="0">
                    <a:latin typeface="宋体" panose="02010600030101010101" pitchFamily="2" charset="-122"/>
                    <a:ea typeface="宋体" panose="02010600030101010101" pitchFamily="2" charset="-122"/>
                  </a:rPr>
                  <a:t>为交流信号。</a:t>
                </a:r>
              </a:p>
            </p:txBody>
          </p:sp>
        </mc:Choice>
        <mc:Fallback>
          <p:sp>
            <p:nvSpPr>
              <p:cNvPr id="5" name="文本框 4">
                <a:extLst>
                  <a:ext uri="{FF2B5EF4-FFF2-40B4-BE49-F238E27FC236}">
                    <a16:creationId xmlns:a16="http://schemas.microsoft.com/office/drawing/2014/main" xmlns:a14="http://schemas.microsoft.com/office/drawing/2010/main" xmlns="" id="{A78191EA-615C-4688-8C9C-58DB7277356E}"/>
                  </a:ext>
                </a:extLst>
              </p:cNvPr>
              <p:cNvSpPr txBox="1">
                <a:spLocks noRot="1" noChangeAspect="1" noMove="1" noResize="1" noEditPoints="1" noAdjustHandles="1" noChangeArrowheads="1" noChangeShapeType="1" noTextEdit="1"/>
              </p:cNvSpPr>
              <p:nvPr/>
            </p:nvSpPr>
            <p:spPr>
              <a:xfrm>
                <a:off x="751527" y="2071810"/>
                <a:ext cx="8322906" cy="1290674"/>
              </a:xfrm>
              <a:prstGeom prst="rect">
                <a:avLst/>
              </a:prstGeom>
              <a:blipFill rotWithShape="0">
                <a:blip r:embed="rId2"/>
                <a:stretch>
                  <a:fillRect l="-1098" t="-5189" r="-1025" b="-6604"/>
                </a:stretch>
              </a:blipFill>
            </p:spPr>
            <p:txBody>
              <a:bodyPr/>
              <a:lstStyle/>
              <a:p>
                <a:r>
                  <a:rPr lang="zh-CN" altLang="en-US">
                    <a:noFill/>
                  </a:rPr>
                  <a:t> </a:t>
                </a:r>
              </a:p>
            </p:txBody>
          </p:sp>
        </mc:Fallback>
      </mc:AlternateContent>
      <p:pic>
        <p:nvPicPr>
          <p:cNvPr id="16" name="图片 15">
            <a:extLst>
              <a:ext uri="{FF2B5EF4-FFF2-40B4-BE49-F238E27FC236}">
                <a16:creationId xmlns:a16="http://schemas.microsoft.com/office/drawing/2014/main" xmlns="" id="{EE84E224-ADF2-44B7-8935-DAB7FF25106E}"/>
              </a:ext>
            </a:extLst>
          </p:cNvPr>
          <p:cNvPicPr/>
          <p:nvPr/>
        </p:nvPicPr>
        <p:blipFill rotWithShape="1">
          <a:blip r:embed="rId3" cstate="print">
            <a:extLst>
              <a:ext uri="{28A0092B-C50C-407E-A947-70E740481C1C}">
                <a14:useLocalDpi xmlns:a14="http://schemas.microsoft.com/office/drawing/2010/main" val="0"/>
              </a:ext>
            </a:extLst>
          </a:blip>
          <a:srcRect b="62251"/>
          <a:stretch/>
        </p:blipFill>
        <p:spPr bwMode="auto">
          <a:xfrm>
            <a:off x="2436817" y="3435126"/>
            <a:ext cx="3008780" cy="2062176"/>
          </a:xfrm>
          <a:prstGeom prst="rect">
            <a:avLst/>
          </a:prstGeom>
          <a:noFill/>
          <a:ln>
            <a:noFill/>
          </a:ln>
          <a:extLst>
            <a:ext uri="{53640926-AAD7-44D8-BBD7-CCE9431645EC}">
              <a14:shadowObscured xmlns:a14="http://schemas.microsoft.com/office/drawing/2010/main"/>
            </a:ext>
          </a:extLst>
        </p:spPr>
      </p:pic>
      <p:pic>
        <p:nvPicPr>
          <p:cNvPr id="17" name="图片 16">
            <a:extLst>
              <a:ext uri="{FF2B5EF4-FFF2-40B4-BE49-F238E27FC236}">
                <a16:creationId xmlns:a16="http://schemas.microsoft.com/office/drawing/2014/main" xmlns="" id="{C9910A49-8A7D-4EAC-8149-2AA736A15710}"/>
              </a:ext>
            </a:extLst>
          </p:cNvPr>
          <p:cNvPicPr/>
          <p:nvPr/>
        </p:nvPicPr>
        <p:blipFill rotWithShape="1">
          <a:blip r:embed="rId3" cstate="print">
            <a:extLst>
              <a:ext uri="{28A0092B-C50C-407E-A947-70E740481C1C}">
                <a14:useLocalDpi xmlns:a14="http://schemas.microsoft.com/office/drawing/2010/main" val="0"/>
              </a:ext>
            </a:extLst>
          </a:blip>
          <a:srcRect t="48364" b="6852"/>
          <a:stretch/>
        </p:blipFill>
        <p:spPr bwMode="auto">
          <a:xfrm>
            <a:off x="5444406" y="3599863"/>
            <a:ext cx="2519266" cy="1732701"/>
          </a:xfrm>
          <a:prstGeom prst="rect">
            <a:avLst/>
          </a:prstGeom>
          <a:noFill/>
          <a:ln>
            <a:noFill/>
          </a:ln>
          <a:extLst>
            <a:ext uri="{53640926-AAD7-44D8-BBD7-CCE9431645EC}">
              <a14:shadowObscured xmlns:a14="http://schemas.microsoft.com/office/drawing/2010/main"/>
            </a:ext>
          </a:extLst>
        </p:spPr>
      </p:pic>
      <p:sp>
        <p:nvSpPr>
          <p:cNvPr id="18" name="矩形 17">
            <a:extLst>
              <a:ext uri="{FF2B5EF4-FFF2-40B4-BE49-F238E27FC236}">
                <a16:creationId xmlns:a16="http://schemas.microsoft.com/office/drawing/2014/main" xmlns="" id="{0C1728AC-D71A-4315-ABC1-21A5833B1319}"/>
              </a:ext>
            </a:extLst>
          </p:cNvPr>
          <p:cNvSpPr/>
          <p:nvPr/>
        </p:nvSpPr>
        <p:spPr>
          <a:xfrm>
            <a:off x="3680966" y="5613541"/>
            <a:ext cx="3865161" cy="369332"/>
          </a:xfrm>
          <a:prstGeom prst="rect">
            <a:avLst/>
          </a:prstGeom>
        </p:spPr>
        <p:txBody>
          <a:bodyPr wrap="none">
            <a:spAutoFit/>
          </a:bodyPr>
          <a:lstStyle/>
          <a:p>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rPr>
              <a:t>a</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）电路（</a:t>
            </a:r>
            <a:r>
              <a:rPr lang="en-US" altLang="zh-CN" dirty="0">
                <a:solidFill>
                  <a:srgbClr val="000000"/>
                </a:solidFill>
                <a:latin typeface="Times New Roman" panose="02020603050405020304" pitchFamily="18" charset="0"/>
                <a:ea typeface="宋体" panose="02010600030101010101" pitchFamily="2" charset="-122"/>
              </a:rPr>
              <a:t>b</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）二极管伏安特性曲线</a:t>
            </a:r>
            <a:endParaRPr lang="zh-CN" altLang="en-US" dirty="0"/>
          </a:p>
        </p:txBody>
      </p:sp>
      <p:sp>
        <p:nvSpPr>
          <p:cNvPr id="19" name="矩形 18">
            <a:extLst>
              <a:ext uri="{FF2B5EF4-FFF2-40B4-BE49-F238E27FC236}">
                <a16:creationId xmlns:a16="http://schemas.microsoft.com/office/drawing/2014/main" xmlns="" id="{C376E680-93CA-4F0C-AC7E-54D5966530B2}"/>
              </a:ext>
            </a:extLst>
          </p:cNvPr>
          <p:cNvSpPr/>
          <p:nvPr/>
        </p:nvSpPr>
        <p:spPr>
          <a:xfrm>
            <a:off x="4074481" y="5982873"/>
            <a:ext cx="3050835" cy="460382"/>
          </a:xfrm>
          <a:prstGeom prst="rect">
            <a:avLst/>
          </a:prstGeom>
        </p:spPr>
        <p:txBody>
          <a:bodyPr wrap="none">
            <a:spAutoFit/>
          </a:bodyPr>
          <a:lstStyle/>
          <a:p>
            <a:pPr indent="266700" algn="ctr">
              <a:lnSpc>
                <a:spcPct val="150000"/>
              </a:lnSpc>
              <a:spcAft>
                <a:spcPts val="0"/>
              </a:spcAft>
            </a:pPr>
            <a:r>
              <a:rPr lang="zh-CN"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6.3.1 </a:t>
            </a:r>
            <a:r>
              <a:rPr lang="zh-CN"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二极管的相乘作用</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0" name="文本框 19">
            <a:extLst>
              <a:ext uri="{FF2B5EF4-FFF2-40B4-BE49-F238E27FC236}">
                <a16:creationId xmlns:a16="http://schemas.microsoft.com/office/drawing/2014/main" xmlns="" id="{FA997C52-D754-4986-AED0-12EDCCC3C815}"/>
              </a:ext>
            </a:extLst>
          </p:cNvPr>
          <p:cNvSpPr txBox="1"/>
          <p:nvPr/>
        </p:nvSpPr>
        <p:spPr>
          <a:xfrm>
            <a:off x="751527" y="1450017"/>
            <a:ext cx="4469364"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一、非线性器件特性幂级数分析</a:t>
            </a:r>
          </a:p>
        </p:txBody>
      </p:sp>
    </p:spTree>
    <p:extLst>
      <p:ext uri="{BB962C8B-B14F-4D97-AF65-F5344CB8AC3E}">
        <p14:creationId xmlns:p14="http://schemas.microsoft.com/office/powerpoint/2010/main" val="3615300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F53076A-14BA-496F-B35E-300AAADD5F8D}"/>
              </a:ext>
            </a:extLst>
          </p:cNvPr>
          <p:cNvSpPr/>
          <p:nvPr/>
        </p:nvSpPr>
        <p:spPr>
          <a:xfrm>
            <a:off x="950885" y="216898"/>
            <a:ext cx="7840608" cy="583108"/>
          </a:xfrm>
          <a:prstGeom prst="rect">
            <a:avLst/>
          </a:prstGeom>
        </p:spPr>
        <p:txBody>
          <a:bodyPr wrap="none">
            <a:spAutoFit/>
          </a:bodyPr>
          <a:lstStyle/>
          <a:p>
            <a:pPr indent="266700" algn="just">
              <a:lnSpc>
                <a:spcPct val="150000"/>
              </a:lnSpc>
              <a:spcAft>
                <a:spcPts val="0"/>
              </a:spcAft>
            </a:pPr>
            <a:r>
              <a:rPr lang="zh-CN" altLang="zh-CN" sz="2400" kern="1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r>
              <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二根管伏安特性是非线性的，其伏安特性可表示为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xmlns="" id="{79054A4A-A18A-4701-86EC-33EA6CB40756}"/>
                  </a:ext>
                </a:extLst>
              </p:cNvPr>
              <p:cNvSpPr/>
              <p:nvPr/>
            </p:nvSpPr>
            <p:spPr>
              <a:xfrm>
                <a:off x="3374402" y="786519"/>
                <a:ext cx="3915944" cy="535531"/>
              </a:xfrm>
              <a:prstGeom prst="rect">
                <a:avLst/>
              </a:prstGeom>
            </p:spPr>
            <p:txBody>
              <a:bodyPr wrap="none">
                <a:spAutoFit/>
              </a:bodyPr>
              <a:lstStyle/>
              <a:p>
                <a14:m>
                  <m:oMath xmlns:m="http://schemas.openxmlformats.org/officeDocument/2006/math">
                    <m:r>
                      <a:rPr lang="zh-CN" altLang="en-US" sz="2400" i="1">
                        <a:latin typeface="Cambria Math" panose="02040503050406030204" pitchFamily="18" charset="0"/>
                      </a:rPr>
                      <m:t>𝑖</m:t>
                    </m:r>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m:t>
                    </m:r>
                    <m:r>
                      <a:rPr lang="zh-CN" altLang="en-US" sz="2400" i="1">
                        <a:latin typeface="Cambria Math" panose="02040503050406030204" pitchFamily="18" charset="0"/>
                      </a:rPr>
                      <m:t>𝑢</m:t>
                    </m:r>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a:latin typeface="Cambria Math" panose="02040503050406030204" pitchFamily="18" charset="0"/>
                          </a:rPr>
                          <m:t>Q</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oMath>
                </a14:m>
                <a:r>
                  <a:rPr lang="en-US" altLang="zh-CN" sz="2400" dirty="0">
                    <a:latin typeface="华文新魏" panose="02010800040101010101" pitchFamily="2" charset="-122"/>
                    <a:ea typeface="华文新魏" panose="02010800040101010101" pitchFamily="2" charset="-122"/>
                  </a:rPr>
                  <a:t>)</a:t>
                </a:r>
                <a:endParaRPr lang="zh-CN" altLang="en-US" sz="2400" dirty="0">
                  <a:latin typeface="华文新魏" panose="02010800040101010101" pitchFamily="2" charset="-122"/>
                  <a:ea typeface="华文新魏" panose="02010800040101010101" pitchFamily="2" charset="-122"/>
                </a:endParaRPr>
              </a:p>
            </p:txBody>
          </p:sp>
        </mc:Choice>
        <mc:Fallback>
          <p:sp>
            <p:nvSpPr>
              <p:cNvPr id="4" name="矩形 3">
                <a:extLst>
                  <a:ext uri="{FF2B5EF4-FFF2-40B4-BE49-F238E27FC236}">
                    <a16:creationId xmlns:a16="http://schemas.microsoft.com/office/drawing/2014/main" xmlns:a14="http://schemas.microsoft.com/office/drawing/2010/main" xmlns="" id="{79054A4A-A18A-4701-86EC-33EA6CB40756}"/>
                  </a:ext>
                </a:extLst>
              </p:cNvPr>
              <p:cNvSpPr>
                <a:spLocks noRot="1" noChangeAspect="1" noMove="1" noResize="1" noEditPoints="1" noAdjustHandles="1" noChangeArrowheads="1" noChangeShapeType="1" noTextEdit="1"/>
              </p:cNvSpPr>
              <p:nvPr/>
            </p:nvSpPr>
            <p:spPr>
              <a:xfrm>
                <a:off x="3374402" y="786519"/>
                <a:ext cx="3915944" cy="535531"/>
              </a:xfrm>
              <a:prstGeom prst="rect">
                <a:avLst/>
              </a:prstGeom>
              <a:blipFill rotWithShape="0">
                <a:blip r:embed="rId2"/>
                <a:stretch>
                  <a:fillRect l="-467" t="-6818" r="-1402" b="-1590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xmlns="" id="{9EAE1A84-287A-4C53-8531-0408C215FF16}"/>
                  </a:ext>
                </a:extLst>
              </p:cNvPr>
              <p:cNvSpPr txBox="1"/>
              <p:nvPr/>
            </p:nvSpPr>
            <p:spPr>
              <a:xfrm>
                <a:off x="555100" y="1322050"/>
                <a:ext cx="8998333" cy="3971921"/>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若</a:t>
                </a:r>
                <a:r>
                  <a:rPr lang="zh-CN" altLang="en-US" sz="2400" dirty="0">
                    <a:latin typeface="宋体" panose="02010600030101010101" pitchFamily="2" charset="-122"/>
                    <a:ea typeface="宋体" panose="02010600030101010101" pitchFamily="2" charset="-122"/>
                  </a:rPr>
                  <a:t>在静态工作点</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a:latin typeface="Cambria Math" panose="02040503050406030204" pitchFamily="18" charset="0"/>
                          </a:rPr>
                          <m:t>Q</m:t>
                        </m:r>
                      </m:sub>
                    </m:sSub>
                  </m:oMath>
                </a14:m>
                <a:r>
                  <a:rPr lang="zh-CN" altLang="en-US" sz="2400" dirty="0">
                    <a:latin typeface="宋体" panose="02010600030101010101" pitchFamily="2" charset="-122"/>
                    <a:ea typeface="宋体" panose="02010600030101010101" pitchFamily="2" charset="-122"/>
                  </a:rPr>
                  <a:t>附近的各阶导数都存在，式（</a:t>
                </a:r>
                <a:r>
                  <a:rPr lang="en-US" altLang="zh-CN" sz="2400" dirty="0">
                    <a:latin typeface="宋体" panose="02010600030101010101" pitchFamily="2" charset="-122"/>
                    <a:ea typeface="宋体" panose="02010600030101010101" pitchFamily="2" charset="-122"/>
                  </a:rPr>
                  <a:t>6.3.1</a:t>
                </a:r>
                <a:r>
                  <a:rPr lang="zh-CN" altLang="en-US" sz="2400" dirty="0">
                    <a:latin typeface="宋体" panose="02010600030101010101" pitchFamily="2" charset="-122"/>
                    <a:ea typeface="宋体" panose="02010600030101010101" pitchFamily="2" charset="-122"/>
                  </a:rPr>
                  <a:t>）可在静态工作点附近用幂级数逼近，其泰勒级数展开式为</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𝑖</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e>
                          </m:d>
                        </m:e>
                        <m:sup>
                          <m:r>
                            <a:rPr lang="zh-CN" altLang="en-US" sz="2400">
                              <a:latin typeface="Cambria Math" panose="02040503050406030204" pitchFamily="18" charset="0"/>
                            </a:rPr>
                            <m:t>2</m:t>
                          </m:r>
                        </m:sup>
                      </m:sSup>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1">
                              <a:latin typeface="Cambria Math" panose="02040503050406030204" pitchFamily="18" charset="0"/>
                            </a:rPr>
                            <m:t>𝑛</m:t>
                          </m:r>
                        </m:sub>
                      </m:sSub>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e>
                          </m:d>
                        </m:e>
                        <m:sup>
                          <m:r>
                            <a:rPr lang="zh-CN" altLang="en-US" sz="2400" i="1">
                              <a:latin typeface="Cambria Math" panose="02040503050406030204" pitchFamily="18" charset="0"/>
                            </a:rPr>
                            <m:t>𝑛</m:t>
                          </m:r>
                        </m:sup>
                      </m:sSup>
                      <m:r>
                        <a:rPr lang="zh-CN" altLang="en-US" sz="2400">
                          <a:latin typeface="Cambria Math" panose="02040503050406030204" pitchFamily="18" charset="0"/>
                        </a:rPr>
                        <m:t>+...</m:t>
                      </m:r>
                    </m:oMath>
                  </m:oMathPara>
                </a14:m>
                <a:endParaRPr lang="zh-CN" altLang="en-US" sz="2400" dirty="0"/>
              </a:p>
              <a:p>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𝑄</m:t>
                        </m:r>
                      </m:sub>
                    </m:sSub>
                  </m:oMath>
                </a14:m>
                <a:r>
                  <a:rPr lang="zh-CN" altLang="en-US" sz="2400" dirty="0">
                    <a:latin typeface="宋体" panose="02010600030101010101" pitchFamily="2" charset="-122"/>
                    <a:ea typeface="宋体" panose="02010600030101010101" pitchFamily="2" charset="-122"/>
                  </a:rPr>
                  <a:t> ，是</a:t>
                </a:r>
                <a14:m>
                  <m:oMath xmlns:m="http://schemas.openxmlformats.org/officeDocument/2006/math">
                    <m:r>
                      <a:rPr lang="zh-CN" altLang="en-US" sz="2400" i="1">
                        <a:latin typeface="Cambria Math" panose="02040503050406030204" pitchFamily="18" charset="0"/>
                      </a:rPr>
                      <m:t>𝑢</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a:latin typeface="Cambria Math" panose="02040503050406030204" pitchFamily="18" charset="0"/>
                          </a:rPr>
                          <m:t>Q</m:t>
                        </m:r>
                      </m:sub>
                    </m:sSub>
                  </m:oMath>
                </a14:m>
                <a:r>
                  <a:rPr lang="zh-CN" altLang="en-US" sz="2400" dirty="0">
                    <a:latin typeface="宋体" panose="02010600030101010101" pitchFamily="2" charset="-122"/>
                    <a:ea typeface="宋体" panose="02010600030101010101" pitchFamily="2" charset="-122"/>
                  </a:rPr>
                  <a:t>时的电流值；</a:t>
                </a:r>
                <a:endParaRPr lang="en-US" altLang="zh-CN" sz="2400" dirty="0">
                  <a:latin typeface="宋体" panose="02010600030101010101" pitchFamily="2" charset="-122"/>
                  <a:ea typeface="宋体" panose="02010600030101010101" pitchFamily="2" charset="-122"/>
                </a:endParaRPr>
              </a:p>
              <a:p>
                <a:pPr indent="457200"/>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1!</m:t>
                            </m:r>
                          </m:den>
                        </m:f>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𝑑𝑖</m:t>
                            </m:r>
                          </m:num>
                          <m:den>
                            <m:r>
                              <a:rPr lang="zh-CN" altLang="en-US" sz="2400" i="1">
                                <a:latin typeface="Cambria Math" panose="02040503050406030204" pitchFamily="18" charset="0"/>
                              </a:rPr>
                              <m:t>𝑑𝑢</m:t>
                            </m:r>
                          </m:den>
                        </m:f>
                        <m:r>
                          <a:rPr lang="zh-CN" altLang="en-US" sz="2400">
                            <a:latin typeface="Cambria Math" panose="02040503050406030204" pitchFamily="18" charset="0"/>
                          </a:rPr>
                          <m:t>|</m:t>
                        </m:r>
                      </m:e>
                      <m:sub>
                        <m:r>
                          <a:rPr lang="zh-CN" altLang="en-US" sz="2400" i="1">
                            <a:latin typeface="Cambria Math" panose="02040503050406030204" pitchFamily="18" charset="0"/>
                          </a:rPr>
                          <m:t>𝑢</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𝑄</m:t>
                            </m:r>
                          </m:sub>
                        </m:sSub>
                      </m:sub>
                    </m:sSub>
                    <m:r>
                      <a:rPr lang="zh-CN" altLang="en-US" sz="2400">
                        <a:latin typeface="Cambria Math" panose="02040503050406030204" pitchFamily="18" charset="0"/>
                      </a:rPr>
                      <m:t>=</m:t>
                    </m:r>
                    <m:r>
                      <a:rPr lang="zh-CN" altLang="en-US" sz="2400" i="1">
                        <a:latin typeface="Cambria Math" panose="02040503050406030204" pitchFamily="18" charset="0"/>
                      </a:rPr>
                      <m:t>𝑔</m:t>
                    </m:r>
                  </m:oMath>
                </a14:m>
                <a:r>
                  <a:rPr lang="zh-CN" altLang="en-US" sz="2400" dirty="0">
                    <a:latin typeface="宋体" panose="02010600030101010101" pitchFamily="2" charset="-122"/>
                    <a:ea typeface="宋体" panose="02010600030101010101" pitchFamily="2" charset="-122"/>
                  </a:rPr>
                  <a:t>，为静态工作点处的增量电导；</a:t>
                </a:r>
                <a:endParaRPr lang="en-US" altLang="zh-CN" sz="2400" dirty="0">
                  <a:latin typeface="宋体" panose="02010600030101010101" pitchFamily="2" charset="-122"/>
                  <a:ea typeface="宋体" panose="02010600030101010101" pitchFamily="2" charset="-122"/>
                </a:endParaRPr>
              </a:p>
              <a:p>
                <a:pPr indent="457200"/>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𝑛</m:t>
                            </m:r>
                            <m:r>
                              <a:rPr lang="zh-CN" altLang="en-US" sz="2400">
                                <a:latin typeface="Cambria Math" panose="02040503050406030204" pitchFamily="18" charset="0"/>
                              </a:rPr>
                              <m:t>!</m:t>
                            </m:r>
                          </m:den>
                        </m:f>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𝑑</m:t>
                                </m:r>
                              </m:e>
                              <m:sup>
                                <m:r>
                                  <a:rPr lang="zh-CN" altLang="en-US" sz="2400" i="1">
                                    <a:latin typeface="Cambria Math" panose="02040503050406030204" pitchFamily="18" charset="0"/>
                                  </a:rPr>
                                  <m:t>𝑛</m:t>
                                </m:r>
                              </m:sup>
                            </m:sSup>
                            <m:r>
                              <a:rPr lang="zh-CN" altLang="en-US" sz="2400" i="1">
                                <a:latin typeface="Cambria Math" panose="02040503050406030204" pitchFamily="18" charset="0"/>
                              </a:rPr>
                              <m:t>𝑖</m:t>
                            </m:r>
                          </m:num>
                          <m:den>
                            <m:r>
                              <a:rPr lang="zh-CN" altLang="en-US" sz="2400" i="1">
                                <a:latin typeface="Cambria Math" panose="02040503050406030204" pitchFamily="18" charset="0"/>
                              </a:rPr>
                              <m:t>𝑑𝑢</m:t>
                            </m:r>
                          </m:den>
                        </m:f>
                        <m:r>
                          <a:rPr lang="zh-CN" altLang="en-US" sz="2400">
                            <a:latin typeface="Cambria Math" panose="02040503050406030204" pitchFamily="18" charset="0"/>
                          </a:rPr>
                          <m:t>|</m:t>
                        </m:r>
                      </m:e>
                      <m:sub>
                        <m:r>
                          <a:rPr lang="zh-CN" altLang="en-US" sz="2400" i="1">
                            <a:latin typeface="Cambria Math" panose="02040503050406030204" pitchFamily="18" charset="0"/>
                          </a:rPr>
                          <m:t>𝑢</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𝑄</m:t>
                            </m:r>
                          </m:sub>
                        </m:sSub>
                      </m:sub>
                    </m:sSub>
                  </m:oMath>
                </a14:m>
                <a:r>
                  <a:rPr lang="zh-CN" altLang="en-US" sz="2400" dirty="0">
                    <a:latin typeface="宋体" panose="02010600030101010101" pitchFamily="2" charset="-122"/>
                    <a:ea typeface="宋体" panose="02010600030101010101" pitchFamily="2" charset="-122"/>
                  </a:rPr>
                  <a:t>是</a:t>
                </a:r>
                <a14:m>
                  <m:oMath xmlns:m="http://schemas.openxmlformats.org/officeDocument/2006/math">
                    <m:r>
                      <a:rPr lang="zh-CN" altLang="en-US" sz="2400" i="1">
                        <a:latin typeface="Cambria Math" panose="02040503050406030204" pitchFamily="18" charset="0"/>
                      </a:rPr>
                      <m:t>𝑢</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a:latin typeface="Cambria Math" panose="02040503050406030204" pitchFamily="18" charset="0"/>
                          </a:rPr>
                          <m:t>Q</m:t>
                        </m:r>
                      </m:sub>
                    </m:sSub>
                  </m:oMath>
                </a14:m>
                <a:r>
                  <a:rPr lang="zh-CN" altLang="en-US" sz="2400" dirty="0">
                    <a:latin typeface="宋体" panose="02010600030101010101" pitchFamily="2" charset="-122"/>
                    <a:ea typeface="宋体" panose="02010600030101010101" pitchFamily="2" charset="-122"/>
                  </a:rPr>
                  <a:t>处</a:t>
                </a:r>
                <a:r>
                  <a:rPr lang="en-US" altLang="zh-CN" sz="2400" dirty="0" err="1">
                    <a:latin typeface="宋体" panose="02010600030101010101" pitchFamily="2" charset="-122"/>
                    <a:ea typeface="宋体" panose="02010600030101010101" pitchFamily="2" charset="-122"/>
                  </a:rPr>
                  <a:t>i</a:t>
                </a:r>
                <a:r>
                  <a:rPr lang="zh-CN" altLang="en-US" sz="2400" dirty="0">
                    <a:latin typeface="宋体" panose="02010600030101010101" pitchFamily="2" charset="-122"/>
                    <a:ea typeface="宋体" panose="02010600030101010101" pitchFamily="2" charset="-122"/>
                  </a:rPr>
                  <a:t>的</a:t>
                </a:r>
                <a:r>
                  <a:rPr lang="en-US" altLang="zh-CN" sz="2400" dirty="0">
                    <a:latin typeface="宋体" panose="02010600030101010101" pitchFamily="2" charset="-122"/>
                    <a:ea typeface="宋体" panose="02010600030101010101" pitchFamily="2" charset="-122"/>
                  </a:rPr>
                  <a:t>n</a:t>
                </a:r>
                <a:r>
                  <a:rPr lang="zh-CN" altLang="en-US" sz="2400" dirty="0">
                    <a:latin typeface="宋体" panose="02010600030101010101" pitchFamily="2" charset="-122"/>
                    <a:ea typeface="宋体" panose="02010600030101010101" pitchFamily="2" charset="-122"/>
                  </a:rPr>
                  <a:t>次导数值。</a:t>
                </a:r>
                <a:endParaRPr lang="en-US"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各</a:t>
                </a:r>
                <a:r>
                  <a:rPr lang="zh-CN" altLang="en-US" sz="2400" dirty="0">
                    <a:latin typeface="宋体" panose="02010600030101010101" pitchFamily="2" charset="-122"/>
                    <a:ea typeface="宋体" panose="02010600030101010101" pitchFamily="2" charset="-122"/>
                  </a:rPr>
                  <a:t>幂级数项展开得</a:t>
                </a:r>
                <a:endParaRPr lang="en-US" altLang="zh-CN" sz="2400" dirty="0">
                  <a:latin typeface="宋体" panose="02010600030101010101" pitchFamily="2" charset="-122"/>
                  <a:ea typeface="宋体" panose="02010600030101010101" pitchFamily="2" charset="-122"/>
                </a:endParaRPr>
              </a:p>
              <a:p>
                <a:pPr algn="ctr"/>
                <a14:m>
                  <m:oMath xmlns:m="http://schemas.openxmlformats.org/officeDocument/2006/math">
                    <m:m>
                      <m:mPr>
                        <m:plcHide m:val="on"/>
                        <m:mcs>
                          <m:mc>
                            <m:mcPr>
                              <m:count m:val="1"/>
                              <m:mcJc m:val="center"/>
                            </m:mcPr>
                          </m:mc>
                        </m:mcs>
                        <m:ctrlPr>
                          <a:rPr lang="zh-CN" altLang="en-US" sz="2400" i="1">
                            <a:latin typeface="Cambria Math" panose="02040503050406030204" pitchFamily="18" charset="0"/>
                          </a:rPr>
                        </m:ctrlPr>
                      </m:mPr>
                      <m:mr>
                        <m:e>
                          <m:r>
                            <a:rPr lang="zh-CN" altLang="en-US" sz="2400" i="1">
                              <a:latin typeface="Cambria Math" panose="02040503050406030204" pitchFamily="18" charset="0"/>
                            </a:rPr>
                            <m:t>𝑖</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2</m:t>
                              </m:r>
                            </m:sup>
                          </m:sSup>
                          <m:r>
                            <a:rPr lang="en-US" altLang="zh-CN" sz="2400" b="0" i="0" baseline="-25000" smtClean="0">
                              <a:latin typeface="Cambria Math" panose="02040503050406030204" pitchFamily="18" charset="0"/>
                            </a:rPr>
                            <m:t>1</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2</m:t>
                              </m:r>
                            </m:sup>
                          </m:sSup>
                          <m:r>
                            <a:rPr lang="en-US" altLang="zh-CN" sz="2400" b="0" i="0" baseline="-25000" smtClean="0">
                              <a:latin typeface="Cambria Math" panose="02040503050406030204" pitchFamily="18" charset="0"/>
                            </a:rPr>
                            <m:t>2</m:t>
                          </m:r>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e>
                      </m:mr>
                      <m:mr>
                        <m:e>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3</m:t>
                                  </m:r>
                                </m:sup>
                              </m:sSup>
                              <m:r>
                                <a:rPr lang="en-US" altLang="zh-CN" sz="2400" b="0" i="0" baseline="-25000" smtClean="0">
                                  <a:latin typeface="Cambria Math" panose="02040503050406030204" pitchFamily="18" charset="0"/>
                                </a:rPr>
                                <m:t>1</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3</m:t>
                                  </m:r>
                                </m:sup>
                              </m:sSup>
                              <m:r>
                                <a:rPr lang="en-US" altLang="zh-CN" sz="2400" b="0" i="0" baseline="-25000" smtClean="0">
                                  <a:latin typeface="Cambria Math" panose="02040503050406030204" pitchFamily="18" charset="0"/>
                                </a:rPr>
                                <m:t>2</m:t>
                              </m:r>
                              <m:r>
                                <a:rPr lang="zh-CN" altLang="en-US" sz="2400">
                                  <a:latin typeface="Cambria Math" panose="02040503050406030204" pitchFamily="18" charset="0"/>
                                </a:rPr>
                                <m:t>+3</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2</m:t>
                                  </m:r>
                                </m:sup>
                              </m:sSup>
                              <m:r>
                                <a:rPr lang="en-US" altLang="zh-CN" sz="2400" b="0" i="1" baseline="-25000" smtClean="0">
                                  <a:latin typeface="Cambria Math" panose="02040503050406030204" pitchFamily="18" charset="0"/>
                                </a:rPr>
                                <m:t>1</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+3</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2</m:t>
                                  </m:r>
                                </m:sup>
                              </m:sSup>
                              <m:r>
                                <a:rPr lang="en-US" altLang="zh-CN" sz="2400" b="0" i="0" baseline="-25000" smtClean="0">
                                  <a:latin typeface="Cambria Math" panose="02040503050406030204" pitchFamily="18" charset="0"/>
                                </a:rPr>
                                <m:t>2</m:t>
                              </m:r>
                              <m:r>
                                <a:rPr lang="zh-CN" altLang="en-US" sz="2400">
                                  <a:latin typeface="Cambria Math" panose="02040503050406030204" pitchFamily="18" charset="0"/>
                                </a:rPr>
                                <m:t>)+...</m:t>
                              </m:r>
                            </m:e>
                          </m:d>
                        </m:e>
                      </m:mr>
                    </m:m>
                  </m:oMath>
                </a14:m>
                <a:r>
                  <a:rPr lang="zh-CN" altLang="en-US" sz="2400" dirty="0">
                    <a:latin typeface="宋体" panose="02010600030101010101" pitchFamily="2" charset="-122"/>
                    <a:ea typeface="宋体" panose="02010600030101010101" pitchFamily="2" charset="-122"/>
                  </a:rPr>
                  <a:t> </a:t>
                </a:r>
              </a:p>
            </p:txBody>
          </p:sp>
        </mc:Choice>
        <mc:Fallback>
          <p:sp>
            <p:nvSpPr>
              <p:cNvPr id="9" name="文本框 8">
                <a:extLst>
                  <a:ext uri="{FF2B5EF4-FFF2-40B4-BE49-F238E27FC236}">
                    <a16:creationId xmlns:a16="http://schemas.microsoft.com/office/drawing/2014/main" xmlns:a14="http://schemas.microsoft.com/office/drawing/2010/main" xmlns="" id="{9EAE1A84-287A-4C53-8531-0408C215FF16}"/>
                  </a:ext>
                </a:extLst>
              </p:cNvPr>
              <p:cNvSpPr txBox="1">
                <a:spLocks noRot="1" noChangeAspect="1" noMove="1" noResize="1" noEditPoints="1" noAdjustHandles="1" noChangeArrowheads="1" noChangeShapeType="1" noTextEdit="1"/>
              </p:cNvSpPr>
              <p:nvPr/>
            </p:nvSpPr>
            <p:spPr>
              <a:xfrm>
                <a:off x="555100" y="1322050"/>
                <a:ext cx="8998333" cy="3971921"/>
              </a:xfrm>
              <a:prstGeom prst="rect">
                <a:avLst/>
              </a:prstGeom>
              <a:blipFill rotWithShape="0">
                <a:blip r:embed="rId3"/>
                <a:stretch>
                  <a:fillRect l="-1016" t="-1690" r="-94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7" name="文本框 36">
                <a:extLst>
                  <a:ext uri="{FF2B5EF4-FFF2-40B4-BE49-F238E27FC236}">
                    <a16:creationId xmlns:a16="http://schemas.microsoft.com/office/drawing/2014/main" xmlns="" id="{BC5A783E-9993-4859-BF85-C23C53B0DCEF}"/>
                  </a:ext>
                </a:extLst>
              </p:cNvPr>
              <p:cNvSpPr txBox="1"/>
              <p:nvPr/>
            </p:nvSpPr>
            <p:spPr>
              <a:xfrm>
                <a:off x="555100" y="5310744"/>
                <a:ext cx="8998333" cy="120032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二极管</a:t>
                </a:r>
                <a:r>
                  <a:rPr lang="zh-CN" altLang="en-US" sz="2400" dirty="0">
                    <a:latin typeface="宋体" panose="02010600030101010101" pitchFamily="2" charset="-122"/>
                    <a:ea typeface="宋体" panose="02010600030101010101" pitchFamily="2" charset="-122"/>
                  </a:rPr>
                  <a:t>电流中出现了两个电压的相乘项</a:t>
                </a:r>
                <a14:m>
                  <m:oMath xmlns:m="http://schemas.openxmlformats.org/officeDocument/2006/math">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，它是由特性的二次方项产生的：同时也出现了众多无用的高阶相乘项。因此，一般说非线性器件的相乘作用是不理想的。</a:t>
                </a:r>
              </a:p>
            </p:txBody>
          </p:sp>
        </mc:Choice>
        <mc:Fallback>
          <p:sp>
            <p:nvSpPr>
              <p:cNvPr id="37" name="文本框 36">
                <a:extLst>
                  <a:ext uri="{FF2B5EF4-FFF2-40B4-BE49-F238E27FC236}">
                    <a16:creationId xmlns:a16="http://schemas.microsoft.com/office/drawing/2014/main" xmlns:a14="http://schemas.microsoft.com/office/drawing/2010/main" xmlns="" id="{BC5A783E-9993-4859-BF85-C23C53B0DCEF}"/>
                  </a:ext>
                </a:extLst>
              </p:cNvPr>
              <p:cNvSpPr txBox="1">
                <a:spLocks noRot="1" noChangeAspect="1" noMove="1" noResize="1" noEditPoints="1" noAdjustHandles="1" noChangeArrowheads="1" noChangeShapeType="1" noTextEdit="1"/>
              </p:cNvSpPr>
              <p:nvPr/>
            </p:nvSpPr>
            <p:spPr>
              <a:xfrm>
                <a:off x="555100" y="5310744"/>
                <a:ext cx="8998333" cy="1200329"/>
              </a:xfrm>
              <a:prstGeom prst="rect">
                <a:avLst/>
              </a:prstGeom>
              <a:blipFill rotWithShape="0">
                <a:blip r:embed="rId4"/>
                <a:stretch>
                  <a:fillRect l="-1016" t="-5584" r="-1355" b="-1066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54572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1CD4EFE-97F0-4BF3-920E-D5B6E09BFCC0}"/>
              </a:ext>
            </a:extLst>
          </p:cNvPr>
          <p:cNvSpPr txBox="1"/>
          <p:nvPr/>
        </p:nvSpPr>
        <p:spPr>
          <a:xfrm>
            <a:off x="491319" y="250867"/>
            <a:ext cx="3657601"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二、线性时变工作状态</a:t>
            </a: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xmlns="" id="{120DA40B-1F4E-4CC2-A0FB-01B6DB110381}"/>
                  </a:ext>
                </a:extLst>
              </p:cNvPr>
              <p:cNvSpPr txBox="1"/>
              <p:nvPr/>
            </p:nvSpPr>
            <p:spPr>
              <a:xfrm>
                <a:off x="805292" y="929902"/>
                <a:ext cx="8425543" cy="83099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为了</a:t>
                </a:r>
                <a:r>
                  <a:rPr lang="zh-CN" altLang="en-US" sz="2400" dirty="0">
                    <a:latin typeface="宋体" panose="02010600030101010101" pitchFamily="2" charset="-122"/>
                    <a:ea typeface="宋体" panose="02010600030101010101" pitchFamily="2" charset="-122"/>
                  </a:rPr>
                  <a:t>有效地减小高阶相乘项及其产生的组合频率分量幅度，可以减小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的幅度，使器件工作在线性时变状态。</a:t>
                </a:r>
              </a:p>
            </p:txBody>
          </p:sp>
        </mc:Choice>
        <mc:Fallback>
          <p:sp>
            <p:nvSpPr>
              <p:cNvPr id="3" name="文本框 2">
                <a:extLst>
                  <a:ext uri="{FF2B5EF4-FFF2-40B4-BE49-F238E27FC236}">
                    <a16:creationId xmlns:a16="http://schemas.microsoft.com/office/drawing/2014/main" xmlns="" id="{120DA40B-1F4E-4CC2-A0FB-01B6DB110381}"/>
                  </a:ext>
                </a:extLst>
              </p:cNvPr>
              <p:cNvSpPr txBox="1">
                <a:spLocks noRot="1" noChangeAspect="1" noMove="1" noResize="1" noEditPoints="1" noAdjustHandles="1" noChangeArrowheads="1" noChangeShapeType="1" noTextEdit="1"/>
              </p:cNvSpPr>
              <p:nvPr/>
            </p:nvSpPr>
            <p:spPr>
              <a:xfrm>
                <a:off x="805292" y="929902"/>
                <a:ext cx="8425543" cy="830997"/>
              </a:xfrm>
              <a:prstGeom prst="rect">
                <a:avLst/>
              </a:prstGeom>
              <a:blipFill rotWithShape="0">
                <a:blip r:embed="rId2"/>
                <a:stretch>
                  <a:fillRect l="-1085" t="-5882" r="-4631" b="-13971"/>
                </a:stretch>
              </a:blipFill>
            </p:spPr>
            <p:txBody>
              <a:bodyPr/>
              <a:lstStyle/>
              <a:p>
                <a:r>
                  <a:rPr lang="zh-CN" altLang="en-US">
                    <a:noFill/>
                  </a:rPr>
                  <a:t> </a:t>
                </a:r>
              </a:p>
            </p:txBody>
          </p:sp>
        </mc:Fallback>
      </mc:AlternateContent>
      <p:pic>
        <p:nvPicPr>
          <p:cNvPr id="9" name="Picture 14" descr="5">
            <a:extLst>
              <a:ext uri="{FF2B5EF4-FFF2-40B4-BE49-F238E27FC236}">
                <a16:creationId xmlns:a16="http://schemas.microsoft.com/office/drawing/2014/main" xmlns="" id="{9E436DF1-33EA-461C-98C8-66EF3E6DBF2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7345" y="1760899"/>
            <a:ext cx="3125467" cy="4135928"/>
          </a:xfrm>
          <a:prstGeom prst="rect">
            <a:avLst/>
          </a:prstGeom>
          <a:noFill/>
          <a:extLst/>
        </p:spPr>
      </p:pic>
      <p:sp>
        <p:nvSpPr>
          <p:cNvPr id="10" name="文本框 9">
            <a:extLst>
              <a:ext uri="{FF2B5EF4-FFF2-40B4-BE49-F238E27FC236}">
                <a16:creationId xmlns:a16="http://schemas.microsoft.com/office/drawing/2014/main" xmlns="" id="{053E952D-D3F9-4AA8-BBBA-7005F8B45A97}"/>
              </a:ext>
            </a:extLst>
          </p:cNvPr>
          <p:cNvSpPr txBox="1"/>
          <p:nvPr/>
        </p:nvSpPr>
        <p:spPr>
          <a:xfrm>
            <a:off x="3445300" y="5884173"/>
            <a:ext cx="3249556"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smtClean="0">
                <a:latin typeface="宋体" panose="02010600030101010101" pitchFamily="2" charset="-122"/>
                <a:ea typeface="宋体" panose="02010600030101010101" pitchFamily="2" charset="-122"/>
              </a:rPr>
              <a:t>6.3.2 </a:t>
            </a:r>
            <a:r>
              <a:rPr lang="zh-CN" altLang="en-US" sz="2000" dirty="0" smtClean="0">
                <a:latin typeface="宋体" panose="02010600030101010101" pitchFamily="2" charset="-122"/>
                <a:ea typeface="宋体" panose="02010600030101010101" pitchFamily="2" charset="-122"/>
              </a:rPr>
              <a:t>线性</a:t>
            </a:r>
            <a:r>
              <a:rPr lang="zh-CN" altLang="en-US" sz="2000" dirty="0">
                <a:latin typeface="宋体" panose="02010600030101010101" pitchFamily="2" charset="-122"/>
                <a:ea typeface="宋体" panose="02010600030101010101" pitchFamily="2" charset="-122"/>
              </a:rPr>
              <a:t>时变工作状态</a:t>
            </a:r>
          </a:p>
        </p:txBody>
      </p:sp>
    </p:spTree>
    <p:extLst>
      <p:ext uri="{BB962C8B-B14F-4D97-AF65-F5344CB8AC3E}">
        <p14:creationId xmlns:p14="http://schemas.microsoft.com/office/powerpoint/2010/main" val="29992822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0" name="文本框 19">
                <a:extLst>
                  <a:ext uri="{FF2B5EF4-FFF2-40B4-BE49-F238E27FC236}">
                    <a16:creationId xmlns:a16="http://schemas.microsoft.com/office/drawing/2014/main" xmlns="" id="{5ABABBEB-EE7C-454B-930F-F4BA8E0D3CA7}"/>
                  </a:ext>
                </a:extLst>
              </p:cNvPr>
              <p:cNvSpPr txBox="1"/>
              <p:nvPr/>
            </p:nvSpPr>
            <p:spPr>
              <a:xfrm>
                <a:off x="724724" y="1538191"/>
                <a:ext cx="8826759" cy="3908955"/>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非线性</a:t>
                </a:r>
                <a:r>
                  <a:rPr lang="zh-CN" altLang="en-US" sz="2400" dirty="0">
                    <a:latin typeface="宋体" panose="02010600030101010101" pitchFamily="2" charset="-122"/>
                    <a:ea typeface="宋体" panose="02010600030101010101" pitchFamily="2" charset="-122"/>
                  </a:rPr>
                  <a:t>器件时变工作状态如图</a:t>
                </a:r>
                <a:r>
                  <a:rPr lang="en-US" altLang="zh-CN" sz="2400" dirty="0">
                    <a:latin typeface="宋体" panose="02010600030101010101" pitchFamily="2" charset="-122"/>
                    <a:ea typeface="宋体" panose="02010600030101010101" pitchFamily="2" charset="-122"/>
                  </a:rPr>
                  <a:t>6.3.2</a:t>
                </a:r>
                <a:r>
                  <a:rPr lang="zh-CN" altLang="en-US" sz="2400" dirty="0">
                    <a:latin typeface="宋体" panose="02010600030101010101" pitchFamily="2" charset="-122"/>
                    <a:ea typeface="宋体" panose="02010600030101010101" pitchFamily="2" charset="-122"/>
                  </a:rPr>
                  <a:t>所示，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a:latin typeface="Cambria Math" panose="02040503050406030204" pitchFamily="18" charset="0"/>
                          </a:rPr>
                          <m:t>Q</m:t>
                        </m:r>
                      </m:sub>
                    </m:sSub>
                  </m:oMath>
                </a14:m>
                <a:r>
                  <a:rPr lang="zh-CN" altLang="en-US" sz="2400" dirty="0">
                    <a:latin typeface="宋体" panose="02010600030101010101" pitchFamily="2" charset="-122"/>
                    <a:ea typeface="宋体" panose="02010600030101010101" pitchFamily="2" charset="-122"/>
                  </a:rPr>
                  <a:t>为静态工作点电压，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幅度很小，远小于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。由图可见，非线性器件的工作点按大信号 的变化规律随着时间变化，在伏安特性曲线上来回移动，称为时变工作点。在任一工作点（例如图</a:t>
                </a:r>
                <a:r>
                  <a:rPr lang="en-US" altLang="zh-CN" sz="2400" dirty="0">
                    <a:latin typeface="宋体" panose="02010600030101010101" pitchFamily="2" charset="-122"/>
                    <a:ea typeface="宋体" panose="02010600030101010101" pitchFamily="2" charset="-122"/>
                  </a:rPr>
                  <a:t>6.3.2</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Q</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Q1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Q2</a:t>
                </a:r>
                <a:r>
                  <a:rPr lang="zh-CN" altLang="en-US" sz="2400" dirty="0">
                    <a:latin typeface="宋体" panose="02010600030101010101" pitchFamily="2" charset="-122"/>
                    <a:ea typeface="宋体" panose="02010600030101010101" pitchFamily="2" charset="-122"/>
                  </a:rPr>
                  <a:t>等点）上，由于叠加在其上的</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很小，因此，在</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的变化范围内，非线性器件特性可近似看成一段直线，不过对于不同的时变工作点，直线段的斜率（称为线性参量）是不同的。由于工作点是随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而变化的，而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是时间的函数，所以非线性器件的线性参量也是时间的函数，这种随时间变化的参量称为时变参量，这种工作状态称为线性时变工作状态。</a:t>
                </a:r>
              </a:p>
            </p:txBody>
          </p:sp>
        </mc:Choice>
        <mc:Fallback>
          <p:sp>
            <p:nvSpPr>
              <p:cNvPr id="20" name="文本框 19">
                <a:extLst>
                  <a:ext uri="{FF2B5EF4-FFF2-40B4-BE49-F238E27FC236}">
                    <a16:creationId xmlns:a16="http://schemas.microsoft.com/office/drawing/2014/main" xmlns:a14="http://schemas.microsoft.com/office/drawing/2010/main" xmlns="" id="{5ABABBEB-EE7C-454B-930F-F4BA8E0D3CA7}"/>
                  </a:ext>
                </a:extLst>
              </p:cNvPr>
              <p:cNvSpPr txBox="1">
                <a:spLocks noRot="1" noChangeAspect="1" noMove="1" noResize="1" noEditPoints="1" noAdjustHandles="1" noChangeArrowheads="1" noChangeShapeType="1" noTextEdit="1"/>
              </p:cNvSpPr>
              <p:nvPr/>
            </p:nvSpPr>
            <p:spPr>
              <a:xfrm>
                <a:off x="724724" y="1538191"/>
                <a:ext cx="8826759" cy="3908955"/>
              </a:xfrm>
              <a:prstGeom prst="rect">
                <a:avLst/>
              </a:prstGeom>
              <a:blipFill rotWithShape="0">
                <a:blip r:embed="rId2"/>
                <a:stretch>
                  <a:fillRect l="-1105" t="-1713" r="-4489" b="-124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070347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684B086-7F7E-4E62-9790-ED0967B34B7B}"/>
              </a:ext>
            </a:extLst>
          </p:cNvPr>
          <p:cNvSpPr txBox="1"/>
          <p:nvPr/>
        </p:nvSpPr>
        <p:spPr>
          <a:xfrm>
            <a:off x="0" y="766785"/>
            <a:ext cx="3657601"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三、开关工作状态</a:t>
            </a:r>
          </a:p>
        </p:txBody>
      </p:sp>
      <p:pic>
        <p:nvPicPr>
          <p:cNvPr id="3" name="Picture 24" descr="5">
            <a:extLst>
              <a:ext uri="{FF2B5EF4-FFF2-40B4-BE49-F238E27FC236}">
                <a16:creationId xmlns:a16="http://schemas.microsoft.com/office/drawing/2014/main" xmlns="" id="{4DE64D7C-B1D6-47CC-A1CD-89454926074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64360" y="509811"/>
            <a:ext cx="4115474" cy="2263989"/>
          </a:xfrm>
          <a:prstGeom prst="rect">
            <a:avLst/>
          </a:prstGeom>
          <a:noFill/>
          <a:extLst/>
        </p:spPr>
      </p:pic>
      <p:sp>
        <p:nvSpPr>
          <p:cNvPr id="4" name="文本框 3">
            <a:extLst>
              <a:ext uri="{FF2B5EF4-FFF2-40B4-BE49-F238E27FC236}">
                <a16:creationId xmlns:a16="http://schemas.microsoft.com/office/drawing/2014/main" xmlns="" id="{34FE5CD3-E456-4190-B173-DE7549604AA3}"/>
              </a:ext>
            </a:extLst>
          </p:cNvPr>
          <p:cNvSpPr txBox="1"/>
          <p:nvPr/>
        </p:nvSpPr>
        <p:spPr>
          <a:xfrm>
            <a:off x="8350896" y="3028890"/>
            <a:ext cx="3545633"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6.3.3</a:t>
            </a:r>
            <a:r>
              <a:rPr lang="zh-CN" altLang="en-US" sz="2000" dirty="0">
                <a:latin typeface="宋体" panose="02010600030101010101" pitchFamily="2" charset="-122"/>
                <a:ea typeface="宋体" panose="02010600030101010101" pitchFamily="2" charset="-122"/>
              </a:rPr>
              <a:t>二极管开关工作状态</a:t>
            </a: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xmlns="" id="{76091822-0732-4637-B0BE-1478CAE66F77}"/>
                  </a:ext>
                </a:extLst>
              </p:cNvPr>
              <p:cNvSpPr txBox="1"/>
              <p:nvPr/>
            </p:nvSpPr>
            <p:spPr>
              <a:xfrm>
                <a:off x="658156" y="1485423"/>
                <a:ext cx="7548465" cy="3887154"/>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开关</a:t>
                </a:r>
                <a:r>
                  <a:rPr lang="zh-CN" altLang="en-US" sz="2400" dirty="0">
                    <a:latin typeface="宋体" panose="02010600030101010101" pitchFamily="2" charset="-122"/>
                    <a:ea typeface="宋体" panose="02010600030101010101" pitchFamily="2" charset="-122"/>
                  </a:rPr>
                  <a:t>工作是线性时变状态的特例。图</a:t>
                </a:r>
                <a:r>
                  <a:rPr lang="en-US" altLang="zh-CN" sz="2400" dirty="0">
                    <a:latin typeface="宋体" panose="02010600030101010101" pitchFamily="2" charset="-122"/>
                    <a:ea typeface="宋体" panose="02010600030101010101" pitchFamily="2" charset="-122"/>
                  </a:rPr>
                  <a:t>6.3.3</a:t>
                </a:r>
                <a:r>
                  <a:rPr lang="zh-CN" altLang="en-US" sz="2400" dirty="0">
                    <a:latin typeface="宋体" panose="02010600030101010101" pitchFamily="2" charset="-122"/>
                    <a:ea typeface="宋体" panose="02010600030101010101" pitchFamily="2" charset="-122"/>
                  </a:rPr>
                  <a:t>所示二极管电路中，当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1</m:t>
                        </m:r>
                        <m:r>
                          <a:rPr lang="zh-CN" altLang="en-US" sz="2400" i="1">
                            <a:latin typeface="Cambria Math" panose="02040503050406030204" pitchFamily="18" charset="0"/>
                          </a:rPr>
                          <m:t>𝑚</m:t>
                        </m:r>
                      </m:sub>
                    </m:sSub>
                    <m:r>
                      <a:rPr lang="zh-CN" altLang="en-US" sz="2400" i="1">
                        <a:latin typeface="Cambria Math" panose="02040503050406030204" pitchFamily="18" charset="0"/>
                      </a:rPr>
                      <m:t>𝑐𝑜𝑠</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oMath>
                </a14:m>
                <a:r>
                  <a:rPr lang="en-US" altLang="zh-CN"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2</m:t>
                        </m:r>
                        <m:r>
                          <a:rPr lang="zh-CN" altLang="en-US" sz="2400" i="1">
                            <a:latin typeface="Cambria Math" panose="02040503050406030204" pitchFamily="18" charset="0"/>
                          </a:rPr>
                          <m:t>𝑚</m:t>
                        </m:r>
                      </m:sub>
                    </m:sSub>
                    <m:r>
                      <a:rPr lang="zh-CN" altLang="en-US" sz="2400" i="1">
                        <a:latin typeface="Cambria Math" panose="02040503050406030204" pitchFamily="18" charset="0"/>
                      </a:rPr>
                      <m:t>𝑐𝑜𝑠</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2</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为小信号</a:t>
                </a:r>
                <a:r>
                  <a:rPr lang="en-US"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足够大（</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&gt;0.5V)</a:t>
                </a:r>
                <a:r>
                  <a:rPr lang="zh-CN" altLang="en-US" sz="2400" dirty="0">
                    <a:latin typeface="宋体" panose="02010600030101010101" pitchFamily="2" charset="-122"/>
                    <a:ea typeface="宋体" panose="02010600030101010101" pitchFamily="2" charset="-122"/>
                  </a:rPr>
                  <a:t>，且</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2</m:t>
                        </m:r>
                        <m:r>
                          <m:rPr>
                            <m:nor/>
                          </m:rPr>
                          <a:rPr lang="zh-CN" altLang="en-US" sz="2400" i="1">
                            <a:latin typeface="Cambria Math" panose="02040503050406030204" pitchFamily="18" charset="0"/>
                          </a:rPr>
                          <m:t>m</m:t>
                        </m:r>
                      </m:sub>
                    </m:sSub>
                  </m:oMath>
                </a14:m>
                <a:r>
                  <a:rPr lang="zh-CN" altLang="en-US" sz="2400" dirty="0">
                    <a:latin typeface="宋体" panose="02010600030101010101" pitchFamily="2" charset="-122"/>
                    <a:ea typeface="宋体" panose="02010600030101010101" pitchFamily="2" charset="-122"/>
                  </a:rPr>
                  <a:t> ，二极管工作在大信号状态，即在</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的作用下工作在管子的导通区和截止区，由于曲线的弯曲部分只占整个工作范围中很小部分，这样，二极管特性可以用两段折线来逼近。又由于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电压振幅</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1</m:t>
                        </m:r>
                        <m:r>
                          <m:rPr>
                            <m:nor/>
                          </m:rPr>
                          <a:rPr lang="zh-CN" altLang="en-US" sz="2400" i="1">
                            <a:latin typeface="Cambria Math" panose="02040503050406030204" pitchFamily="18" charset="0"/>
                          </a:rPr>
                          <m:t>m</m:t>
                        </m:r>
                      </m:sub>
                    </m:sSub>
                  </m:oMath>
                </a14:m>
                <a:r>
                  <a:rPr lang="zh-CN" altLang="en-US" sz="2400" dirty="0">
                    <a:latin typeface="宋体" panose="02010600030101010101" pitchFamily="2" charset="-122"/>
                    <a:ea typeface="宋体" panose="02010600030101010101" pitchFamily="2" charset="-122"/>
                  </a:rPr>
                  <a:t>较大，其值远大于二极管的导通电压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𝐷</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oMath>
                </a14:m>
                <a:r>
                  <a:rPr lang="zh-CN" altLang="en-US" sz="2400" dirty="0">
                    <a:latin typeface="宋体" panose="02010600030101010101" pitchFamily="2" charset="-122"/>
                    <a:ea typeface="宋体" panose="02010600030101010101" pitchFamily="2" charset="-122"/>
                  </a:rPr>
                  <a:t>，因此可忽略</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𝐷</m:t>
                            </m:r>
                            <m:r>
                              <a:rPr lang="zh-CN" altLang="en-US" sz="2400">
                                <a:latin typeface="Cambria Math" panose="02040503050406030204" pitchFamily="18" charset="0"/>
                              </a:rPr>
                              <m:t>(</m:t>
                            </m:r>
                            <m:r>
                              <a:rPr lang="zh-CN" altLang="en-US" sz="2400" i="1">
                                <a:latin typeface="Cambria Math" panose="02040503050406030204" pitchFamily="18" charset="0"/>
                              </a:rPr>
                              <m:t>𝑜𝑛</m:t>
                            </m:r>
                          </m:e>
                        </m:d>
                      </m:sub>
                    </m:sSub>
                  </m:oMath>
                </a14:m>
                <a:r>
                  <a:rPr lang="zh-CN" altLang="en-US" sz="2400" dirty="0">
                    <a:latin typeface="宋体" panose="02010600030101010101" pitchFamily="2" charset="-122"/>
                    <a:ea typeface="宋体" panose="02010600030101010101" pitchFamily="2" charset="-122"/>
                  </a:rPr>
                  <a:t>的影响，则二极管的特性可以进一步用从坐标原点出发的两段折线逼近，如图</a:t>
                </a:r>
                <a:r>
                  <a:rPr lang="en-US" altLang="zh-CN" sz="2400" dirty="0">
                    <a:latin typeface="宋体" panose="02010600030101010101" pitchFamily="2" charset="-122"/>
                    <a:ea typeface="宋体" panose="02010600030101010101" pitchFamily="2" charset="-122"/>
                  </a:rPr>
                  <a:t>6.3.4</a:t>
                </a:r>
                <a:r>
                  <a:rPr lang="zh-CN" altLang="en-US" sz="2400" dirty="0">
                    <a:latin typeface="宋体" panose="02010600030101010101" pitchFamily="2" charset="-122"/>
                    <a:ea typeface="宋体" panose="02010600030101010101" pitchFamily="2" charset="-122"/>
                  </a:rPr>
                  <a:t>所示</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5" name="文本框 4">
                <a:extLst>
                  <a:ext uri="{FF2B5EF4-FFF2-40B4-BE49-F238E27FC236}">
                    <a16:creationId xmlns:a16="http://schemas.microsoft.com/office/drawing/2014/main" xmlns:a14="http://schemas.microsoft.com/office/drawing/2010/main" xmlns="" id="{76091822-0732-4637-B0BE-1478CAE66F77}"/>
                  </a:ext>
                </a:extLst>
              </p:cNvPr>
              <p:cNvSpPr txBox="1">
                <a:spLocks noRot="1" noChangeAspect="1" noMove="1" noResize="1" noEditPoints="1" noAdjustHandles="1" noChangeArrowheads="1" noChangeShapeType="1" noTextEdit="1"/>
              </p:cNvSpPr>
              <p:nvPr/>
            </p:nvSpPr>
            <p:spPr>
              <a:xfrm>
                <a:off x="658156" y="1485423"/>
                <a:ext cx="7548465" cy="3887154"/>
              </a:xfrm>
              <a:prstGeom prst="rect">
                <a:avLst/>
              </a:prstGeom>
              <a:blipFill rotWithShape="0">
                <a:blip r:embed="rId3"/>
                <a:stretch>
                  <a:fillRect l="-1292" t="-1256" r="-565" b="-219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796792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49B364E0-89EE-420E-A183-B22EF4FA4E86}"/>
              </a:ext>
            </a:extLst>
          </p:cNvPr>
          <p:cNvPicPr>
            <a:picLocks noChangeAspect="1"/>
          </p:cNvPicPr>
          <p:nvPr/>
        </p:nvPicPr>
        <p:blipFill>
          <a:blip r:embed="rId2"/>
          <a:stretch>
            <a:fillRect/>
          </a:stretch>
        </p:blipFill>
        <p:spPr>
          <a:xfrm>
            <a:off x="1085305" y="669259"/>
            <a:ext cx="9293602" cy="2794631"/>
          </a:xfrm>
          <a:prstGeom prst="rect">
            <a:avLst/>
          </a:prstGeom>
        </p:spPr>
      </p:pic>
      <p:sp>
        <p:nvSpPr>
          <p:cNvPr id="28" name="文本框 27">
            <a:extLst>
              <a:ext uri="{FF2B5EF4-FFF2-40B4-BE49-F238E27FC236}">
                <a16:creationId xmlns:a16="http://schemas.microsoft.com/office/drawing/2014/main" xmlns="" id="{349FFB92-5EEC-4A79-BEB8-1670B53A0DDB}"/>
              </a:ext>
            </a:extLst>
          </p:cNvPr>
          <p:cNvSpPr txBox="1"/>
          <p:nvPr/>
        </p:nvSpPr>
        <p:spPr>
          <a:xfrm>
            <a:off x="1085305" y="3594718"/>
            <a:ext cx="4814597"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6.3.4</a:t>
            </a:r>
            <a:r>
              <a:rPr lang="zh-CN" altLang="en-US" sz="2000" dirty="0">
                <a:latin typeface="宋体" panose="02010600030101010101" pitchFamily="2" charset="-122"/>
                <a:ea typeface="宋体" panose="02010600030101010101" pitchFamily="2" charset="-122"/>
              </a:rPr>
              <a:t>二极管伏安特性近似折线</a:t>
            </a:r>
          </a:p>
        </p:txBody>
      </p:sp>
      <mc:AlternateContent xmlns:mc="http://schemas.openxmlformats.org/markup-compatibility/2006">
        <mc:Choice xmlns:a14="http://schemas.microsoft.com/office/drawing/2010/main" Requires="a14">
          <p:sp>
            <p:nvSpPr>
              <p:cNvPr id="41" name="矩形 40">
                <a:extLst>
                  <a:ext uri="{FF2B5EF4-FFF2-40B4-BE49-F238E27FC236}">
                    <a16:creationId xmlns:a16="http://schemas.microsoft.com/office/drawing/2014/main" xmlns="" id="{D17C8225-5CD1-4DBD-A915-74C43B5157AB}"/>
                  </a:ext>
                </a:extLst>
              </p:cNvPr>
              <p:cNvSpPr/>
              <p:nvPr/>
            </p:nvSpPr>
            <p:spPr>
              <a:xfrm>
                <a:off x="1085305" y="4309484"/>
                <a:ext cx="8413538" cy="2057102"/>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为开关函数，它的波形如图</a:t>
                </a:r>
                <a:r>
                  <a:rPr lang="en-US" altLang="zh-CN" sz="2400" dirty="0">
                    <a:latin typeface="宋体" panose="02010600030101010101" pitchFamily="2" charset="-122"/>
                    <a:ea typeface="宋体" panose="02010600030101010101" pitchFamily="2" charset="-122"/>
                  </a:rPr>
                  <a:t>6.3.5</a:t>
                </a:r>
                <a:r>
                  <a:rPr lang="zh-CN" altLang="en-US" sz="2400" dirty="0">
                    <a:latin typeface="宋体" panose="02010600030101010101" pitchFamily="2" charset="-122"/>
                    <a:ea typeface="宋体" panose="02010600030101010101" pitchFamily="2" charset="-122"/>
                  </a:rPr>
                  <a:t>所示，</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oMath>
                </a14:m>
                <a:r>
                  <a:rPr lang="en-US" altLang="zh-CN" sz="2400" dirty="0">
                    <a:latin typeface="宋体" panose="02010600030101010101" pitchFamily="2" charset="-122"/>
                    <a:ea typeface="宋体" panose="02010600030101010101" pitchFamily="2" charset="-122"/>
                  </a:rPr>
                  <a:t>&gt;0</a:t>
                </a:r>
                <a:r>
                  <a:rPr lang="zh-CN" altLang="en-US" sz="2400" dirty="0">
                    <a:latin typeface="宋体" panose="02010600030101010101" pitchFamily="2" charset="-122"/>
                    <a:ea typeface="宋体" panose="02010600030101010101" pitchFamily="2" charset="-122"/>
                  </a:rPr>
                  <a:t>时，开关导通，</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r>
                      <a:rPr lang="zh-CN" altLang="en-US" sz="2400">
                        <a:latin typeface="Cambria Math" panose="02040503050406030204" pitchFamily="18" charset="0"/>
                      </a:rPr>
                      <m:t>)=1</m:t>
                    </m:r>
                  </m:oMath>
                </a14:m>
                <a:r>
                  <a:rPr lang="zh-CN" altLang="en-US" sz="2400" dirty="0">
                    <a:latin typeface="宋体" panose="02010600030101010101" pitchFamily="2" charset="-122"/>
                    <a:ea typeface="宋体" panose="02010600030101010101" pitchFamily="2" charset="-122"/>
                  </a:rPr>
                  <a:t>；当</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在负半周时，开关断开，</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r>
                      <a:rPr lang="zh-CN" altLang="en-US" sz="2400">
                        <a:latin typeface="Cambria Math" panose="02040503050406030204" pitchFamily="18" charset="0"/>
                      </a:rPr>
                      <m:t>)=0</m:t>
                    </m:r>
                  </m:oMath>
                </a14:m>
                <a:r>
                  <a:rPr lang="zh-CN" altLang="en-US" sz="2400" dirty="0">
                    <a:latin typeface="宋体" panose="02010600030101010101" pitchFamily="2" charset="-122"/>
                    <a:ea typeface="宋体" panose="02010600030101010101" pitchFamily="2" charset="-122"/>
                  </a:rPr>
                  <a:t> 。即</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r>
                        <a:rPr lang="zh-CN" altLang="en-US" sz="2400">
                          <a:latin typeface="Cambria Math" panose="02040503050406030204" pitchFamily="18" charset="0"/>
                        </a:rPr>
                        <m:t>)=</m:t>
                      </m:r>
                      <m:d>
                        <m:dPr>
                          <m:begChr m:val="{"/>
                          <m:endChr m:val=""/>
                          <m:ctrlPr>
                            <a:rPr lang="zh-CN" altLang="en-US" sz="2400" i="1">
                              <a:latin typeface="Cambria Math" panose="02040503050406030204" pitchFamily="18" charset="0"/>
                            </a:rPr>
                          </m:ctrlPr>
                        </m:dPr>
                        <m:e>
                          <m:m>
                            <m:mPr>
                              <m:plcHide m:val="on"/>
                              <m:mcs>
                                <m:mc>
                                  <m:mcPr>
                                    <m:count m:val="1"/>
                                    <m:mcJc m:val="center"/>
                                  </m:mcPr>
                                </m:mc>
                              </m:mcs>
                              <m:ctrlPr>
                                <a:rPr lang="zh-CN" altLang="en-US" sz="2400" i="1">
                                  <a:latin typeface="Cambria Math" panose="02040503050406030204" pitchFamily="18" charset="0"/>
                                </a:rPr>
                              </m:ctrlPr>
                            </m:mPr>
                            <m:mr>
                              <m:e>
                                <m:r>
                                  <a:rPr lang="zh-CN" altLang="en-US" sz="2400">
                                    <a:latin typeface="Cambria Math" panose="02040503050406030204" pitchFamily="18" charset="0"/>
                                  </a:rPr>
                                  <m:t>1</m:t>
                                </m:r>
                                <m:r>
                                  <m:rPr>
                                    <m:nor/>
                                  </m:rPr>
                                  <a:rPr lang="zh-CN" altLang="en-US" sz="2400" i="1">
                                    <a:latin typeface="Cambria Math" panose="02040503050406030204" pitchFamily="18" charset="0"/>
                                  </a:rPr>
                                  <m:t>     </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a:latin typeface="Cambria Math" panose="02040503050406030204" pitchFamily="18" charset="0"/>
                                  </a:rPr>
                                  <m:t>1</m:t>
                                </m:r>
                                <m:r>
                                  <a:rPr lang="zh-CN" altLang="en-US" sz="2400" i="1">
                                    <a:latin typeface="Cambria Math" panose="02040503050406030204" pitchFamily="18" charset="0"/>
                                  </a:rPr>
                                  <m:t>𝑡</m:t>
                                </m:r>
                                <m:r>
                                  <a:rPr lang="zh-CN" altLang="en-US" sz="2400">
                                    <a:latin typeface="Cambria Math" panose="02040503050406030204" pitchFamily="18" charset="0"/>
                                  </a:rPr>
                                  <m:t>)&gt;0</m:t>
                                </m:r>
                              </m:e>
                            </m:mr>
                            <m:mr>
                              <m:e>
                                <m:r>
                                  <a:rPr lang="zh-CN" altLang="en-US" sz="2400">
                                    <a:latin typeface="Cambria Math" panose="02040503050406030204" pitchFamily="18" charset="0"/>
                                  </a:rPr>
                                  <m:t>0</m:t>
                                </m:r>
                                <m:r>
                                  <m:rPr>
                                    <m:nor/>
                                  </m:rPr>
                                  <a:rPr lang="zh-CN" altLang="en-US" sz="2400" i="1">
                                    <a:latin typeface="Cambria Math" panose="02040503050406030204" pitchFamily="18" charset="0"/>
                                  </a:rPr>
                                  <m:t>     </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a:latin typeface="Cambria Math" panose="02040503050406030204" pitchFamily="18" charset="0"/>
                                  </a:rPr>
                                  <m:t>1</m:t>
                                </m:r>
                                <m:r>
                                  <a:rPr lang="zh-CN" altLang="en-US" sz="2400" i="1">
                                    <a:latin typeface="Cambria Math" panose="02040503050406030204" pitchFamily="18" charset="0"/>
                                  </a:rPr>
                                  <m:t>𝑡</m:t>
                                </m:r>
                                <m:r>
                                  <a:rPr lang="zh-CN" altLang="en-US" sz="2400">
                                    <a:latin typeface="Cambria Math" panose="02040503050406030204" pitchFamily="18" charset="0"/>
                                  </a:rPr>
                                  <m:t>)&lt;0</m:t>
                                </m:r>
                              </m:e>
                            </m:mr>
                          </m:m>
                        </m:e>
                      </m:d>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41" name="矩形 40">
                <a:extLst>
                  <a:ext uri="{FF2B5EF4-FFF2-40B4-BE49-F238E27FC236}">
                    <a16:creationId xmlns:a16="http://schemas.microsoft.com/office/drawing/2014/main" xmlns:a14="http://schemas.microsoft.com/office/drawing/2010/main" xmlns="" id="{D17C8225-5CD1-4DBD-A915-74C43B5157AB}"/>
                  </a:ext>
                </a:extLst>
              </p:cNvPr>
              <p:cNvSpPr>
                <a:spLocks noRot="1" noChangeAspect="1" noMove="1" noResize="1" noEditPoints="1" noAdjustHandles="1" noChangeArrowheads="1" noChangeShapeType="1" noTextEdit="1"/>
              </p:cNvSpPr>
              <p:nvPr/>
            </p:nvSpPr>
            <p:spPr>
              <a:xfrm>
                <a:off x="1085305" y="4309484"/>
                <a:ext cx="8413538" cy="2057102"/>
              </a:xfrm>
              <a:prstGeom prst="rect">
                <a:avLst/>
              </a:prstGeom>
              <a:blipFill rotWithShape="0">
                <a:blip r:embed="rId3"/>
                <a:stretch>
                  <a:fillRect l="-1087" t="-2878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xmlns="" id="{76091822-0732-4637-B0BE-1478CAE66F77}"/>
                  </a:ext>
                </a:extLst>
              </p:cNvPr>
              <p:cNvSpPr txBox="1"/>
              <p:nvPr/>
            </p:nvSpPr>
            <p:spPr>
              <a:xfrm>
                <a:off x="3658354" y="665852"/>
                <a:ext cx="6006239" cy="2727093"/>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二极管</a:t>
                </a:r>
                <a:r>
                  <a:rPr lang="zh-CN" altLang="en-US" sz="2400" dirty="0">
                    <a:latin typeface="宋体" panose="02010600030101010101" pitchFamily="2" charset="-122"/>
                    <a:ea typeface="宋体" panose="02010600030101010101" pitchFamily="2" charset="-122"/>
                  </a:rPr>
                  <a:t>的导通与截止取决于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 大于零或小于零。即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oMath>
                </a14:m>
                <a:r>
                  <a:rPr lang="en-US" altLang="zh-CN" sz="2400" dirty="0">
                    <a:latin typeface="宋体" panose="02010600030101010101" pitchFamily="2" charset="-122"/>
                    <a:ea typeface="宋体" panose="02010600030101010101" pitchFamily="2" charset="-122"/>
                  </a:rPr>
                  <a:t>&gt;0</a:t>
                </a:r>
                <a:r>
                  <a:rPr lang="zh-CN" altLang="en-US" sz="2400" dirty="0">
                    <a:latin typeface="宋体" panose="02010600030101010101" pitchFamily="2" charset="-122"/>
                    <a:ea typeface="宋体" panose="02010600030101010101" pitchFamily="2" charset="-122"/>
                  </a:rPr>
                  <a:t>时，</a:t>
                </a:r>
                <a:r>
                  <a:rPr lang="en-US" altLang="zh-CN" sz="2400" dirty="0">
                    <a:latin typeface="宋体" panose="02010600030101010101" pitchFamily="2" charset="-122"/>
                    <a:ea typeface="宋体" panose="02010600030101010101" pitchFamily="2" charset="-122"/>
                  </a:rPr>
                  <a:t>V</a:t>
                </a:r>
                <a:r>
                  <a:rPr lang="zh-CN" altLang="en-US" sz="2400" dirty="0">
                    <a:latin typeface="宋体" panose="02010600030101010101" pitchFamily="2" charset="-122"/>
                    <a:ea typeface="宋体" panose="02010600030101010101" pitchFamily="2" charset="-122"/>
                  </a:rPr>
                  <a:t>导通，导通时电导为</a:t>
                </a:r>
                <a:r>
                  <a:rPr lang="en-US" altLang="zh-CN" sz="2400" dirty="0" err="1">
                    <a:latin typeface="宋体" panose="02010600030101010101" pitchFamily="2" charset="-122"/>
                    <a:ea typeface="宋体" panose="02010600030101010101" pitchFamily="2" charset="-122"/>
                  </a:rPr>
                  <a:t>gD</a:t>
                </a:r>
                <a:r>
                  <a:rPr lang="zh-CN" altLang="en-US"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&lt;0</a:t>
                </a:r>
                <a:r>
                  <a:rPr lang="zh-CN" altLang="en-US" sz="2400" dirty="0">
                    <a:latin typeface="宋体" panose="02010600030101010101" pitchFamily="2" charset="-122"/>
                    <a:ea typeface="宋体" panose="02010600030101010101" pitchFamily="2" charset="-122"/>
                  </a:rPr>
                  <a:t>时，</a:t>
                </a:r>
                <a:r>
                  <a:rPr lang="en-US" altLang="zh-CN" sz="2400" dirty="0">
                    <a:latin typeface="宋体" panose="02010600030101010101" pitchFamily="2" charset="-122"/>
                    <a:ea typeface="宋体" panose="02010600030101010101" pitchFamily="2" charset="-122"/>
                  </a:rPr>
                  <a:t>V</a:t>
                </a:r>
                <a:r>
                  <a:rPr lang="zh-CN" altLang="en-US" sz="2400" dirty="0">
                    <a:latin typeface="宋体" panose="02010600030101010101" pitchFamily="2" charset="-122"/>
                    <a:ea typeface="宋体" panose="02010600030101010101" pitchFamily="2" charset="-122"/>
                  </a:rPr>
                  <a:t>截止，电流</a:t>
                </a:r>
                <a:r>
                  <a:rPr lang="en-US" altLang="zh-CN" sz="2400" dirty="0" err="1">
                    <a:latin typeface="宋体" panose="02010600030101010101" pitchFamily="2" charset="-122"/>
                    <a:ea typeface="宋体" panose="02010600030101010101" pitchFamily="2" charset="-122"/>
                  </a:rPr>
                  <a:t>i</a:t>
                </a:r>
                <a:r>
                  <a:rPr lang="en-US" altLang="zh-CN" sz="2400" dirty="0">
                    <a:latin typeface="宋体" panose="02010600030101010101" pitchFamily="2" charset="-122"/>
                    <a:ea typeface="宋体" panose="02010600030101010101" pitchFamily="2" charset="-122"/>
                  </a:rPr>
                  <a:t>=0</a:t>
                </a:r>
                <a:r>
                  <a:rPr lang="zh-CN" altLang="en-US" sz="2400" dirty="0">
                    <a:latin typeface="宋体" panose="02010600030101010101" pitchFamily="2" charset="-122"/>
                    <a:ea typeface="宋体" panose="02010600030101010101" pitchFamily="2" charset="-122"/>
                  </a:rPr>
                  <a:t>。由此可见，二极管相当于受 控制的开关，因而可将其视为受开关函数控制的时变电导</a:t>
                </a:r>
                <a:r>
                  <a:rPr lang="en-US" altLang="zh-CN" sz="2400" dirty="0" err="1">
                    <a:latin typeface="宋体" panose="02010600030101010101" pitchFamily="2" charset="-122"/>
                    <a:ea typeface="宋体" panose="02010600030101010101" pitchFamily="2" charset="-122"/>
                  </a:rPr>
                  <a:t>gD</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t</a:t>
                </a:r>
                <a:r>
                  <a:rPr lang="zh-CN" altLang="en-US" sz="2400" dirty="0">
                    <a:latin typeface="宋体" panose="02010600030101010101" pitchFamily="2" charset="-122"/>
                    <a:ea typeface="宋体" panose="02010600030101010101" pitchFamily="2" charset="-122"/>
                  </a:rPr>
                  <a:t>），其表示式</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𝐷</m:t>
                              </m:r>
                            </m:sub>
                          </m:sSub>
                          <m:d>
                            <m:dPr>
                              <m:ctrlPr>
                                <a:rPr lang="zh-CN" altLang="en-US" sz="2400" i="1">
                                  <a:latin typeface="Cambria Math" panose="02040503050406030204" pitchFamily="18" charset="0"/>
                                </a:rPr>
                              </m:ctrlPr>
                            </m:dPr>
                            <m:e>
                              <m:r>
                                <a:rPr lang="zh-CN" altLang="en-US" sz="2400" i="1">
                                  <a:latin typeface="Cambria Math" panose="02040503050406030204" pitchFamily="18" charset="0"/>
                                </a:rPr>
                                <m:t>𝑡</m:t>
                              </m:r>
                            </m:e>
                          </m:d>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𝐷</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e>
                      </m:d>
                    </m:oMath>
                  </m:oMathPara>
                </a14:m>
                <a:endParaRPr lang="en-US" altLang="zh-CN" sz="2400" dirty="0">
                  <a:latin typeface="宋体" panose="02010600030101010101" pitchFamily="2" charset="-122"/>
                  <a:ea typeface="宋体" panose="02010600030101010101" pitchFamily="2" charset="-122"/>
                </a:endParaRPr>
              </a:p>
            </p:txBody>
          </p:sp>
        </mc:Choice>
        <mc:Fallback>
          <p:sp>
            <p:nvSpPr>
              <p:cNvPr id="7" name="文本框 6">
                <a:extLst>
                  <a:ext uri="{FF2B5EF4-FFF2-40B4-BE49-F238E27FC236}">
                    <a16:creationId xmlns:a16="http://schemas.microsoft.com/office/drawing/2014/main" xmlns:a14="http://schemas.microsoft.com/office/drawing/2010/main" xmlns="" id="{76091822-0732-4637-B0BE-1478CAE66F77}"/>
                  </a:ext>
                </a:extLst>
              </p:cNvPr>
              <p:cNvSpPr txBox="1">
                <a:spLocks noRot="1" noChangeAspect="1" noMove="1" noResize="1" noEditPoints="1" noAdjustHandles="1" noChangeArrowheads="1" noChangeShapeType="1" noTextEdit="1"/>
              </p:cNvSpPr>
              <p:nvPr/>
            </p:nvSpPr>
            <p:spPr>
              <a:xfrm>
                <a:off x="3658354" y="665852"/>
                <a:ext cx="6006239" cy="2727093"/>
              </a:xfrm>
              <a:prstGeom prst="rect">
                <a:avLst/>
              </a:prstGeom>
              <a:blipFill rotWithShape="0">
                <a:blip r:embed="rId4"/>
                <a:stretch>
                  <a:fillRect l="-1523" t="-2679" r="-508" b="-325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794181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61A9440-B366-4255-A5A2-C8802991F4FE}"/>
              </a:ext>
            </a:extLst>
          </p:cNvPr>
          <p:cNvSpPr txBox="1"/>
          <p:nvPr/>
        </p:nvSpPr>
        <p:spPr>
          <a:xfrm>
            <a:off x="275253" y="355923"/>
            <a:ext cx="5719666"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6.3.2</a:t>
            </a:r>
            <a:r>
              <a:rPr lang="zh-CN" altLang="en-US" sz="2800" dirty="0">
                <a:solidFill>
                  <a:schemeClr val="accent1"/>
                </a:solidFill>
                <a:latin typeface="+mj-lt"/>
                <a:ea typeface="+mj-ea"/>
                <a:cs typeface="+mj-cs"/>
              </a:rPr>
              <a:t>二极管平衡、双平衡相乘器</a:t>
            </a:r>
          </a:p>
        </p:txBody>
      </p:sp>
      <p:sp>
        <p:nvSpPr>
          <p:cNvPr id="3" name="文本框 2">
            <a:extLst>
              <a:ext uri="{FF2B5EF4-FFF2-40B4-BE49-F238E27FC236}">
                <a16:creationId xmlns:a16="http://schemas.microsoft.com/office/drawing/2014/main" xmlns="" id="{4F5B0976-81A3-4349-99DE-B434EFB079B2}"/>
              </a:ext>
            </a:extLst>
          </p:cNvPr>
          <p:cNvSpPr txBox="1"/>
          <p:nvPr/>
        </p:nvSpPr>
        <p:spPr>
          <a:xfrm>
            <a:off x="765111" y="1017643"/>
            <a:ext cx="3576736"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一、二极管平衡相乘器</a:t>
            </a: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xmlns="" id="{2B718EF7-A98F-4ACC-B677-16B42FF42454}"/>
                  </a:ext>
                </a:extLst>
              </p:cNvPr>
              <p:cNvSpPr txBox="1"/>
              <p:nvPr/>
            </p:nvSpPr>
            <p:spPr>
              <a:xfrm>
                <a:off x="275253" y="1479307"/>
                <a:ext cx="9455601" cy="2354234"/>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由</a:t>
                </a:r>
                <a:r>
                  <a:rPr lang="zh-CN" altLang="en-US" sz="2400" dirty="0">
                    <a:latin typeface="宋体" panose="02010600030101010101" pitchFamily="2" charset="-122"/>
                    <a:ea typeface="宋体" panose="02010600030101010101" pitchFamily="2" charset="-122"/>
                  </a:rPr>
                  <a:t>两个二极管构成的平衡式相乘电路如图</a:t>
                </a:r>
                <a:r>
                  <a:rPr lang="en-US" altLang="zh-CN" sz="2400" dirty="0">
                    <a:latin typeface="宋体" panose="02010600030101010101" pitchFamily="2" charset="-122"/>
                    <a:ea typeface="宋体" panose="02010600030101010101" pitchFamily="2" charset="-122"/>
                  </a:rPr>
                  <a:t>6.3.7</a:t>
                </a:r>
                <a:r>
                  <a:rPr lang="zh-CN" altLang="en-US" sz="2400" dirty="0">
                    <a:latin typeface="宋体" panose="02010600030101010101" pitchFamily="2" charset="-122"/>
                    <a:ea typeface="宋体" panose="02010600030101010101" pitchFamily="2" charset="-122"/>
                  </a:rPr>
                  <a:t>所示，图中二极管</a:t>
                </a:r>
                <a:r>
                  <a:rPr lang="en-US" altLang="zh-CN" sz="2400" dirty="0">
                    <a:latin typeface="宋体" panose="02010600030101010101" pitchFamily="2" charset="-122"/>
                    <a:ea typeface="宋体" panose="02010600030101010101" pitchFamily="2" charset="-122"/>
                  </a:rPr>
                  <a:t>V1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a:t>
                </a:r>
                <a:r>
                  <a:rPr lang="zh-CN" altLang="en-US" sz="2400" dirty="0">
                    <a:latin typeface="宋体" panose="02010600030101010101" pitchFamily="2" charset="-122"/>
                    <a:ea typeface="宋体" panose="02010600030101010101" pitchFamily="2" charset="-122"/>
                  </a:rPr>
                  <a:t>性能一致，变压器</a:t>
                </a:r>
                <a:r>
                  <a:rPr lang="en-US" altLang="zh-CN" sz="2400" dirty="0">
                    <a:latin typeface="宋体" panose="02010600030101010101" pitchFamily="2" charset="-122"/>
                    <a:ea typeface="宋体" panose="02010600030101010101" pitchFamily="2" charset="-122"/>
                  </a:rPr>
                  <a:t>Tr1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Tr2</a:t>
                </a:r>
                <a:r>
                  <a:rPr lang="zh-CN" altLang="en-US" sz="2400" dirty="0">
                    <a:latin typeface="宋体" panose="02010600030101010101" pitchFamily="2" charset="-122"/>
                    <a:ea typeface="宋体" panose="02010600030101010101" pitchFamily="2" charset="-122"/>
                  </a:rPr>
                  <a:t>具有中心抽头，它们接成平衡式电路。为了分析方便，设两只变压器一、二次线圈的匝数比均为</a:t>
                </a:r>
                <a:r>
                  <a:rPr lang="en-US" altLang="zh-CN" sz="2400" dirty="0">
                    <a:latin typeface="宋体" panose="02010600030101010101" pitchFamily="2" charset="-122"/>
                    <a:ea typeface="宋体" panose="02010600030101010101" pitchFamily="2" charset="-122"/>
                  </a:rPr>
                  <a:t>1:2</a:t>
                </a:r>
                <a:r>
                  <a:rPr lang="zh-CN" altLang="en-US" sz="2400" dirty="0">
                    <a:latin typeface="宋体" panose="02010600030101010101" pitchFamily="2" charset="-122"/>
                    <a:ea typeface="宋体" panose="02010600030101010101" pitchFamily="2" charset="-122"/>
                  </a:rPr>
                  <a:t>，输入信号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2</m:t>
                        </m:r>
                        <m:r>
                          <a:rPr lang="zh-CN" altLang="en-US" sz="2400" i="1">
                            <a:latin typeface="Cambria Math" panose="02040503050406030204" pitchFamily="18" charset="0"/>
                          </a:rPr>
                          <m:t>𝑚</m:t>
                        </m:r>
                      </m:sub>
                    </m:sSub>
                    <m:r>
                      <a:rPr lang="zh-CN" altLang="en-US" sz="2400" i="1">
                        <a:latin typeface="Cambria Math" panose="02040503050406030204" pitchFamily="18" charset="0"/>
                      </a:rPr>
                      <m:t>𝑐𝑜𝑠</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2</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由</a:t>
                </a:r>
                <a:r>
                  <a:rPr lang="en-US" altLang="zh-CN" sz="2400" dirty="0">
                    <a:latin typeface="宋体" panose="02010600030101010101" pitchFamily="2" charset="-122"/>
                    <a:ea typeface="宋体" panose="02010600030101010101" pitchFamily="2" charset="-122"/>
                  </a:rPr>
                  <a:t>Tr1</a:t>
                </a:r>
                <a:r>
                  <a:rPr lang="zh-CN" altLang="en-US" sz="2400" dirty="0">
                    <a:latin typeface="宋体" panose="02010600030101010101" pitchFamily="2" charset="-122"/>
                    <a:ea typeface="宋体" panose="02010600030101010101" pitchFamily="2" charset="-122"/>
                  </a:rPr>
                  <a:t>输入，控制信号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1</m:t>
                        </m:r>
                        <m:r>
                          <a:rPr lang="zh-CN" altLang="en-US" sz="2400" i="1">
                            <a:latin typeface="Cambria Math" panose="02040503050406030204" pitchFamily="18" charset="0"/>
                          </a:rPr>
                          <m:t>𝑚</m:t>
                        </m:r>
                      </m:sub>
                    </m:sSub>
                    <m:r>
                      <a:rPr lang="zh-CN" altLang="en-US" sz="2400" i="1">
                        <a:latin typeface="Cambria Math" panose="02040503050406030204" pitchFamily="18" charset="0"/>
                      </a:rPr>
                      <m:t>𝑐𝑜𝑠</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加到</a:t>
                </a:r>
                <a:r>
                  <a:rPr lang="en-US" altLang="zh-CN" sz="2400" dirty="0">
                    <a:latin typeface="宋体" panose="02010600030101010101" pitchFamily="2" charset="-122"/>
                    <a:ea typeface="宋体" panose="02010600030101010101" pitchFamily="2" charset="-122"/>
                  </a:rPr>
                  <a:t>Tr1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Tr2</a:t>
                </a:r>
                <a:r>
                  <a:rPr lang="zh-CN" altLang="en-US" sz="2400" dirty="0">
                    <a:latin typeface="宋体" panose="02010600030101010101" pitchFamily="2" charset="-122"/>
                    <a:ea typeface="宋体" panose="02010600030101010101" pitchFamily="2" charset="-122"/>
                  </a:rPr>
                  <a:t>的两个中心点之间。</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宋体" panose="02010600030101010101" pitchFamily="2" charset="-122"/>
                            <a:ea typeface="宋体" panose="02010600030101010101" pitchFamily="2" charset="-122"/>
                          </a:rPr>
                          <m:t>2</m:t>
                        </m:r>
                      </m:sub>
                    </m:sSub>
                  </m:oMath>
                </a14:m>
                <a:r>
                  <a:rPr lang="zh-CN" altLang="en-US" sz="2400" dirty="0">
                    <a:latin typeface="宋体" panose="02010600030101010101" pitchFamily="2" charset="-122"/>
                    <a:ea typeface="宋体" panose="02010600030101010101" pitchFamily="2" charset="-122"/>
                  </a:rPr>
                  <a:t>为小信号，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宋体" panose="02010600030101010101" pitchFamily="2" charset="-122"/>
                            <a:ea typeface="宋体" panose="02010600030101010101" pitchFamily="2" charset="-122"/>
                          </a:rPr>
                          <m:t>1</m:t>
                        </m:r>
                      </m:sub>
                    </m:sSub>
                  </m:oMath>
                </a14:m>
                <a:r>
                  <a:rPr lang="zh-CN" altLang="en-US" sz="2400" dirty="0">
                    <a:latin typeface="宋体" panose="02010600030101010101" pitchFamily="2" charset="-122"/>
                    <a:ea typeface="宋体" panose="02010600030101010101" pitchFamily="2" charset="-122"/>
                  </a:rPr>
                  <a:t>为大信号，二极管在</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宋体" panose="02010600030101010101" pitchFamily="2" charset="-122"/>
                            <a:ea typeface="宋体" panose="02010600030101010101" pitchFamily="2" charset="-122"/>
                          </a:rPr>
                          <m:t>1</m:t>
                        </m:r>
                      </m:sub>
                    </m:sSub>
                  </m:oMath>
                </a14:m>
                <a:r>
                  <a:rPr lang="zh-CN" altLang="en-US" sz="2400" dirty="0">
                    <a:latin typeface="宋体" panose="02010600030101010101" pitchFamily="2" charset="-122"/>
                    <a:ea typeface="宋体" panose="02010600030101010101" pitchFamily="2" charset="-122"/>
                  </a:rPr>
                  <a:t>的作用下工作在开关状态。</a:t>
                </a:r>
              </a:p>
            </p:txBody>
          </p:sp>
        </mc:Choice>
        <mc:Fallback>
          <p:sp>
            <p:nvSpPr>
              <p:cNvPr id="4" name="文本框 3">
                <a:extLst>
                  <a:ext uri="{FF2B5EF4-FFF2-40B4-BE49-F238E27FC236}">
                    <a16:creationId xmlns:a16="http://schemas.microsoft.com/office/drawing/2014/main" xmlns:a14="http://schemas.microsoft.com/office/drawing/2010/main" xmlns="" id="{2B718EF7-A98F-4ACC-B677-16B42FF42454}"/>
                  </a:ext>
                </a:extLst>
              </p:cNvPr>
              <p:cNvSpPr txBox="1">
                <a:spLocks noRot="1" noChangeAspect="1" noMove="1" noResize="1" noEditPoints="1" noAdjustHandles="1" noChangeArrowheads="1" noChangeShapeType="1" noTextEdit="1"/>
              </p:cNvSpPr>
              <p:nvPr/>
            </p:nvSpPr>
            <p:spPr>
              <a:xfrm>
                <a:off x="275253" y="1479307"/>
                <a:ext cx="9455601" cy="2354234"/>
              </a:xfrm>
              <a:prstGeom prst="rect">
                <a:avLst/>
              </a:prstGeom>
              <a:blipFill rotWithShape="0">
                <a:blip r:embed="rId2"/>
                <a:stretch>
                  <a:fillRect l="-967" t="-2073" r="-1289" b="-3109"/>
                </a:stretch>
              </a:blipFill>
            </p:spPr>
            <p:txBody>
              <a:bodyPr/>
              <a:lstStyle/>
              <a:p>
                <a:r>
                  <a:rPr lang="zh-CN" altLang="en-US">
                    <a:noFill/>
                  </a:rPr>
                  <a:t> </a:t>
                </a:r>
              </a:p>
            </p:txBody>
          </p:sp>
        </mc:Fallback>
      </mc:AlternateContent>
      <p:pic>
        <p:nvPicPr>
          <p:cNvPr id="9" name="图片 8">
            <a:extLst>
              <a:ext uri="{FF2B5EF4-FFF2-40B4-BE49-F238E27FC236}">
                <a16:creationId xmlns:a16="http://schemas.microsoft.com/office/drawing/2014/main" xmlns="" id="{289E7731-8245-44D1-96A5-3C93103826A1}"/>
              </a:ext>
            </a:extLst>
          </p:cNvPr>
          <p:cNvPicPr/>
          <p:nvPr/>
        </p:nvPicPr>
        <p:blipFill rotWithShape="1">
          <a:blip r:embed="rId3">
            <a:extLst>
              <a:ext uri="{28A0092B-C50C-407E-A947-70E740481C1C}">
                <a14:useLocalDpi xmlns:a14="http://schemas.microsoft.com/office/drawing/2010/main" val="0"/>
              </a:ext>
            </a:extLst>
          </a:blip>
          <a:srcRect l="55800" b="48243"/>
          <a:stretch/>
        </p:blipFill>
        <p:spPr bwMode="auto">
          <a:xfrm>
            <a:off x="3531289" y="3812939"/>
            <a:ext cx="3900197" cy="2450398"/>
          </a:xfrm>
          <a:prstGeom prst="rect">
            <a:avLst/>
          </a:prstGeom>
          <a:noFill/>
          <a:ln>
            <a:noFill/>
          </a:ln>
          <a:extLst>
            <a:ext uri="{53640926-AAD7-44D8-BBD7-CCE9431645EC}">
              <a14:shadowObscured xmlns:a14="http://schemas.microsoft.com/office/drawing/2010/main"/>
            </a:ext>
          </a:extLst>
        </p:spPr>
      </p:pic>
      <p:sp>
        <p:nvSpPr>
          <p:cNvPr id="10" name="文本框 9">
            <a:extLst>
              <a:ext uri="{FF2B5EF4-FFF2-40B4-BE49-F238E27FC236}">
                <a16:creationId xmlns:a16="http://schemas.microsoft.com/office/drawing/2014/main" xmlns="" id="{0549E1F9-673C-424F-8027-AE9C3C07FBF7}"/>
              </a:ext>
            </a:extLst>
          </p:cNvPr>
          <p:cNvSpPr txBox="1"/>
          <p:nvPr/>
        </p:nvSpPr>
        <p:spPr>
          <a:xfrm>
            <a:off x="3531289" y="6263337"/>
            <a:ext cx="3993502"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6.3.7</a:t>
            </a:r>
            <a:r>
              <a:rPr lang="zh-CN" altLang="en-US" sz="2000" dirty="0">
                <a:latin typeface="宋体" panose="02010600030101010101" pitchFamily="2" charset="-122"/>
                <a:ea typeface="宋体" panose="02010600030101010101" pitchFamily="2" charset="-122"/>
              </a:rPr>
              <a:t>二极管平衡相乘器</a:t>
            </a:r>
          </a:p>
        </p:txBody>
      </p:sp>
    </p:spTree>
    <p:extLst>
      <p:ext uri="{BB962C8B-B14F-4D97-AF65-F5344CB8AC3E}">
        <p14:creationId xmlns:p14="http://schemas.microsoft.com/office/powerpoint/2010/main" val="2004615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E92CB6BC-5610-4D79-870A-E58C92BF38F9}"/>
              </a:ext>
            </a:extLst>
          </p:cNvPr>
          <p:cNvSpPr txBox="1"/>
          <p:nvPr/>
        </p:nvSpPr>
        <p:spPr>
          <a:xfrm>
            <a:off x="655094" y="391221"/>
            <a:ext cx="2637738"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6.1 </a:t>
            </a:r>
            <a:r>
              <a:rPr lang="zh-CN" altLang="en-US" sz="3200" dirty="0">
                <a:solidFill>
                  <a:schemeClr val="accent1"/>
                </a:solidFill>
                <a:latin typeface="+mj-lt"/>
                <a:ea typeface="+mj-ea"/>
                <a:cs typeface="+mj-cs"/>
              </a:rPr>
              <a:t>概述</a:t>
            </a:r>
          </a:p>
        </p:txBody>
      </p:sp>
      <p:sp>
        <p:nvSpPr>
          <p:cNvPr id="5" name="文本框 4">
            <a:extLst>
              <a:ext uri="{FF2B5EF4-FFF2-40B4-BE49-F238E27FC236}">
                <a16:creationId xmlns:a16="http://schemas.microsoft.com/office/drawing/2014/main" xmlns="" id="{8EFEF85F-1F02-4C29-8F22-8FE39E082438}"/>
              </a:ext>
            </a:extLst>
          </p:cNvPr>
          <p:cNvSpPr txBox="1"/>
          <p:nvPr/>
        </p:nvSpPr>
        <p:spPr>
          <a:xfrm>
            <a:off x="202067" y="1022162"/>
            <a:ext cx="2556589"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6.1.1</a:t>
            </a:r>
            <a:r>
              <a:rPr lang="zh-CN" altLang="en-US" sz="2800" dirty="0">
                <a:solidFill>
                  <a:schemeClr val="accent1"/>
                </a:solidFill>
                <a:latin typeface="+mj-lt"/>
                <a:ea typeface="+mj-ea"/>
                <a:cs typeface="+mj-cs"/>
              </a:rPr>
              <a:t>调制</a:t>
            </a:r>
          </a:p>
        </p:txBody>
      </p:sp>
      <p:sp>
        <p:nvSpPr>
          <p:cNvPr id="6" name="文本框 5">
            <a:extLst>
              <a:ext uri="{FF2B5EF4-FFF2-40B4-BE49-F238E27FC236}">
                <a16:creationId xmlns:a16="http://schemas.microsoft.com/office/drawing/2014/main" xmlns="" id="{74B9196A-6813-4A8C-9C5D-366A61B32C94}"/>
              </a:ext>
            </a:extLst>
          </p:cNvPr>
          <p:cNvSpPr txBox="1"/>
          <p:nvPr/>
        </p:nvSpPr>
        <p:spPr>
          <a:xfrm>
            <a:off x="531287" y="1755711"/>
            <a:ext cx="9386596" cy="1938992"/>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所谓</a:t>
            </a:r>
            <a:r>
              <a:rPr lang="zh-CN" altLang="zh-CN" sz="2400" dirty="0">
                <a:latin typeface="宋体" panose="02010600030101010101" pitchFamily="2" charset="-122"/>
                <a:ea typeface="宋体" panose="02010600030101010101" pitchFamily="2" charset="-122"/>
              </a:rPr>
              <a:t>调制，是指用调制信号去控制载波的参数，使载波的某一个或某几个参数按照调制信号的规律变化。即在传送信号的一方（发送端）将所要传送的信号（称为调制信号）</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附加</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在高频振荡上，再由天线发射出去。这里，调制信号是指来自信源的基带信号，频率一般较低，这些信号可以是模拟的，也可以是数字的</a:t>
            </a:r>
            <a:r>
              <a:rPr lang="zh-CN" altLang="en-US" sz="2400" dirty="0">
                <a:latin typeface="宋体" panose="02010600030101010101" pitchFamily="2" charset="-122"/>
                <a:ea typeface="宋体" panose="02010600030101010101" pitchFamily="2" charset="-122"/>
              </a:rPr>
              <a:t>。</a:t>
            </a:r>
          </a:p>
        </p:txBody>
      </p:sp>
      <p:sp>
        <p:nvSpPr>
          <p:cNvPr id="8" name="Rectangle 2">
            <a:extLst>
              <a:ext uri="{FF2B5EF4-FFF2-40B4-BE49-F238E27FC236}">
                <a16:creationId xmlns:a16="http://schemas.microsoft.com/office/drawing/2014/main" xmlns="" id="{040EBA37-6082-40CC-8B2A-988899B02A89}"/>
              </a:ext>
            </a:extLst>
          </p:cNvPr>
          <p:cNvSpPr>
            <a:spLocks noChangeArrowheads="1"/>
          </p:cNvSpPr>
          <p:nvPr/>
        </p:nvSpPr>
        <p:spPr bwMode="auto">
          <a:xfrm>
            <a:off x="2659224" y="426409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xmlns="" id="{1C845873-0CE2-4910-B834-0C02440A2890}"/>
              </a:ext>
            </a:extLst>
          </p:cNvPr>
          <p:cNvGraphicFramePr>
            <a:graphicFrameLocks noChangeAspect="1"/>
          </p:cNvGraphicFramePr>
          <p:nvPr>
            <p:extLst>
              <p:ext uri="{D42A27DB-BD31-4B8C-83A1-F6EECF244321}">
                <p14:modId xmlns:p14="http://schemas.microsoft.com/office/powerpoint/2010/main" val="1421810013"/>
              </p:ext>
            </p:extLst>
          </p:nvPr>
        </p:nvGraphicFramePr>
        <p:xfrm>
          <a:off x="1344787" y="3694703"/>
          <a:ext cx="7872969" cy="2992700"/>
        </p:xfrm>
        <a:graphic>
          <a:graphicData uri="http://schemas.openxmlformats.org/presentationml/2006/ole">
            <mc:AlternateContent xmlns:mc="http://schemas.openxmlformats.org/markup-compatibility/2006">
              <mc:Choice xmlns:v="urn:schemas-microsoft-com:vml" Requires="v">
                <p:oleObj spid="_x0000_s2138" r:id="rId3" imgW="6362603" imgH="2415528" progId="Visio.Drawing.15">
                  <p:embed/>
                </p:oleObj>
              </mc:Choice>
              <mc:Fallback>
                <p:oleObj r:id="rId3" imgW="6362603" imgH="2415528"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4787" y="3694703"/>
                        <a:ext cx="7872969" cy="2992700"/>
                      </a:xfrm>
                      <a:prstGeom prst="rect">
                        <a:avLst/>
                      </a:prstGeom>
                      <a:noFill/>
                    </p:spPr>
                  </p:pic>
                </p:oleObj>
              </mc:Fallback>
            </mc:AlternateContent>
          </a:graphicData>
        </a:graphic>
      </p:graphicFrame>
    </p:spTree>
    <p:extLst>
      <p:ext uri="{BB962C8B-B14F-4D97-AF65-F5344CB8AC3E}">
        <p14:creationId xmlns:p14="http://schemas.microsoft.com/office/powerpoint/2010/main" val="3231312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BF62C7A-6831-4450-AF38-AD50445DFB25}"/>
              </a:ext>
            </a:extLst>
          </p:cNvPr>
          <p:cNvSpPr txBox="1"/>
          <p:nvPr/>
        </p:nvSpPr>
        <p:spPr>
          <a:xfrm>
            <a:off x="634482" y="448476"/>
            <a:ext cx="3576736"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二、二极管双平衡相乘器</a:t>
            </a:r>
          </a:p>
        </p:txBody>
      </p:sp>
      <p:pic>
        <p:nvPicPr>
          <p:cNvPr id="3" name="Picture 9" descr="5">
            <a:extLst>
              <a:ext uri="{FF2B5EF4-FFF2-40B4-BE49-F238E27FC236}">
                <a16:creationId xmlns:a16="http://schemas.microsoft.com/office/drawing/2014/main" xmlns="" id="{2730142E-300E-441C-8B0D-7360CC0D69B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7775" y="2969182"/>
            <a:ext cx="5277017" cy="2961911"/>
          </a:xfrm>
          <a:prstGeom prst="rect">
            <a:avLst/>
          </a:prstGeom>
          <a:noFill/>
          <a:ln>
            <a:noFill/>
          </a:ln>
          <a:extLst/>
        </p:spPr>
      </p:pic>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xmlns="" id="{19EAEF79-754F-4F31-8E56-29D74E55AF03}"/>
                  </a:ext>
                </a:extLst>
              </p:cNvPr>
              <p:cNvSpPr/>
              <p:nvPr/>
            </p:nvSpPr>
            <p:spPr>
              <a:xfrm>
                <a:off x="503853" y="831512"/>
                <a:ext cx="8844863" cy="2308324"/>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    为了</a:t>
                </a:r>
                <a:r>
                  <a:rPr lang="zh-CN" altLang="en-US" sz="2400" dirty="0">
                    <a:latin typeface="宋体" panose="02010600030101010101" pitchFamily="2" charset="-122"/>
                    <a:ea typeface="宋体" panose="02010600030101010101" pitchFamily="2" charset="-122"/>
                  </a:rPr>
                  <a:t>进一步减少组合频率分量，以便获得理想的相乘功能，二极管相乘器大都采用双平衡对称电路，并工作在开关状态</a:t>
                </a:r>
                <a:r>
                  <a:rPr lang="zh-CN" altLang="en-US" sz="2400" dirty="0" smtClean="0">
                    <a:latin typeface="宋体" panose="02010600030101010101" pitchFamily="2" charset="-122"/>
                    <a:ea typeface="宋体" panose="02010600030101010101" pitchFamily="2" charset="-122"/>
                  </a:rPr>
                  <a:t>。电路</a:t>
                </a:r>
                <a:r>
                  <a:rPr lang="zh-CN" altLang="en-US" sz="2400" dirty="0">
                    <a:latin typeface="宋体" panose="02010600030101010101" pitchFamily="2" charset="-122"/>
                    <a:ea typeface="宋体" panose="02010600030101010101" pitchFamily="2" charset="-122"/>
                  </a:rPr>
                  <a:t>中四个二极管特性相同，变压器</a:t>
                </a:r>
                <a:r>
                  <a:rPr lang="en-US" altLang="zh-CN" sz="2400" dirty="0">
                    <a:latin typeface="宋体" panose="02010600030101010101" pitchFamily="2" charset="-122"/>
                    <a:ea typeface="宋体" panose="02010600030101010101" pitchFamily="2" charset="-122"/>
                  </a:rPr>
                  <a:t>Tr1</a:t>
                </a:r>
                <a:r>
                  <a:rPr lang="zh-CN" altLang="en-US" sz="2400" dirty="0">
                    <a:latin typeface="宋体" panose="02010600030101010101" pitchFamily="2" charset="-122"/>
                    <a:ea typeface="宋体" panose="02010600030101010101" pitchFamily="2" charset="-122"/>
                  </a:rPr>
                  <a:t>和</a:t>
                </a:r>
                <a:r>
                  <a:rPr lang="en-US" altLang="zh-CN" sz="2400" dirty="0">
                    <a:latin typeface="宋体" panose="02010600030101010101" pitchFamily="2" charset="-122"/>
                    <a:ea typeface="宋体" panose="02010600030101010101" pitchFamily="2" charset="-122"/>
                  </a:rPr>
                  <a:t>Tr2</a:t>
                </a:r>
                <a:r>
                  <a:rPr lang="zh-CN" altLang="en-US" sz="2400" dirty="0">
                    <a:latin typeface="宋体" panose="02010600030101010101" pitchFamily="2" charset="-122"/>
                    <a:ea typeface="宋体" panose="02010600030101010101" pitchFamily="2" charset="-122"/>
                  </a:rPr>
                  <a:t>均具有中心抽头。为了分析方便，设两只变压器的匝数满足</a:t>
                </a:r>
                <a:r>
                  <a:rPr lang="en-US" altLang="zh-CN" sz="2400" dirty="0">
                    <a:latin typeface="宋体" panose="02010600030101010101" pitchFamily="2" charset="-122"/>
                    <a:ea typeface="宋体" panose="02010600030101010101" pitchFamily="2" charset="-122"/>
                  </a:rPr>
                  <a:t>N1=N2</a:t>
                </a:r>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1</m:t>
                        </m:r>
                        <m:r>
                          <a:rPr lang="zh-CN" altLang="en-US" sz="2400" i="1">
                            <a:latin typeface="Cambria Math" panose="02040503050406030204" pitchFamily="18" charset="0"/>
                          </a:rPr>
                          <m:t>𝑚</m:t>
                        </m:r>
                      </m:sub>
                    </m:sSub>
                    <m:r>
                      <a:rPr lang="zh-CN" altLang="en-US" sz="2400" i="1">
                        <a:latin typeface="Cambria Math" panose="02040503050406030204" pitchFamily="18" charset="0"/>
                      </a:rPr>
                      <m:t>𝑐𝑜𝑠</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为大信号，使二极管工作在开关状态，</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2</m:t>
                        </m:r>
                        <m:r>
                          <a:rPr lang="zh-CN" altLang="en-US" sz="2400" i="1">
                            <a:latin typeface="Cambria Math" panose="02040503050406030204" pitchFamily="18" charset="0"/>
                          </a:rPr>
                          <m:t>𝑚</m:t>
                        </m:r>
                      </m:sub>
                    </m:sSub>
                    <m:r>
                      <a:rPr lang="zh-CN" altLang="en-US" sz="2400" i="1">
                        <a:latin typeface="Cambria Math" panose="02040503050406030204" pitchFamily="18" charset="0"/>
                      </a:rPr>
                      <m:t>𝑐𝑜𝑠</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2</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为小信号，它对二极管的导通与截止没有影响</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13" name="矩形 12">
                <a:extLst>
                  <a:ext uri="{FF2B5EF4-FFF2-40B4-BE49-F238E27FC236}">
                    <a16:creationId xmlns:a16="http://schemas.microsoft.com/office/drawing/2014/main" xmlns:a14="http://schemas.microsoft.com/office/drawing/2010/main" xmlns="" id="{19EAEF79-754F-4F31-8E56-29D74E55AF03}"/>
                  </a:ext>
                </a:extLst>
              </p:cNvPr>
              <p:cNvSpPr>
                <a:spLocks noRot="1" noChangeAspect="1" noMove="1" noResize="1" noEditPoints="1" noAdjustHandles="1" noChangeArrowheads="1" noChangeShapeType="1" noTextEdit="1"/>
              </p:cNvSpPr>
              <p:nvPr/>
            </p:nvSpPr>
            <p:spPr>
              <a:xfrm>
                <a:off x="503853" y="831512"/>
                <a:ext cx="8844863" cy="2308324"/>
              </a:xfrm>
              <a:prstGeom prst="rect">
                <a:avLst/>
              </a:prstGeom>
              <a:blipFill rotWithShape="0">
                <a:blip r:embed="rId3"/>
                <a:stretch>
                  <a:fillRect l="-1103" t="-2111" r="-4480" b="-5013"/>
                </a:stretch>
              </a:blipFill>
            </p:spPr>
            <p:txBody>
              <a:bodyPr/>
              <a:lstStyle/>
              <a:p>
                <a:r>
                  <a:rPr lang="zh-CN" altLang="en-US">
                    <a:noFill/>
                  </a:rPr>
                  <a:t> </a:t>
                </a:r>
              </a:p>
            </p:txBody>
          </p:sp>
        </mc:Fallback>
      </mc:AlternateContent>
      <p:sp>
        <p:nvSpPr>
          <p:cNvPr id="16" name="文本框 15">
            <a:extLst>
              <a:ext uri="{FF2B5EF4-FFF2-40B4-BE49-F238E27FC236}">
                <a16:creationId xmlns:a16="http://schemas.microsoft.com/office/drawing/2014/main" xmlns="" id="{F5E78389-E617-4CD6-A5BA-EFE0EEE300C8}"/>
              </a:ext>
            </a:extLst>
          </p:cNvPr>
          <p:cNvSpPr txBox="1"/>
          <p:nvPr/>
        </p:nvSpPr>
        <p:spPr>
          <a:xfrm>
            <a:off x="3452150" y="5931093"/>
            <a:ext cx="4609323"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6.3.8</a:t>
            </a:r>
            <a:r>
              <a:rPr lang="zh-CN" altLang="en-US" sz="2000" dirty="0">
                <a:latin typeface="宋体" panose="02010600030101010101" pitchFamily="2" charset="-122"/>
                <a:ea typeface="宋体" panose="02010600030101010101" pitchFamily="2" charset="-122"/>
              </a:rPr>
              <a:t>二极管双平衡相乘器</a:t>
            </a:r>
          </a:p>
        </p:txBody>
      </p:sp>
    </p:spTree>
    <p:extLst>
      <p:ext uri="{BB962C8B-B14F-4D97-AF65-F5344CB8AC3E}">
        <p14:creationId xmlns:p14="http://schemas.microsoft.com/office/powerpoint/2010/main" val="11115401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8F4747A-CB3F-46A6-9CF7-084BA11C7956}"/>
              </a:ext>
            </a:extLst>
          </p:cNvPr>
          <p:cNvSpPr txBox="1"/>
          <p:nvPr/>
        </p:nvSpPr>
        <p:spPr>
          <a:xfrm>
            <a:off x="0" y="352059"/>
            <a:ext cx="5019870"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6.3.3</a:t>
            </a:r>
            <a:r>
              <a:rPr lang="zh-CN" altLang="en-US" sz="2800" dirty="0">
                <a:solidFill>
                  <a:schemeClr val="accent1"/>
                </a:solidFill>
                <a:latin typeface="+mj-lt"/>
                <a:ea typeface="+mj-ea"/>
                <a:cs typeface="+mj-cs"/>
              </a:rPr>
              <a:t>双差分对模拟相乘器</a:t>
            </a:r>
          </a:p>
        </p:txBody>
      </p:sp>
      <p:sp>
        <p:nvSpPr>
          <p:cNvPr id="3" name="文本框 2">
            <a:extLst>
              <a:ext uri="{FF2B5EF4-FFF2-40B4-BE49-F238E27FC236}">
                <a16:creationId xmlns:a16="http://schemas.microsoft.com/office/drawing/2014/main" xmlns="" id="{12B57303-FAE3-4EFC-B3DD-58558DC445DA}"/>
              </a:ext>
            </a:extLst>
          </p:cNvPr>
          <p:cNvSpPr txBox="1"/>
          <p:nvPr/>
        </p:nvSpPr>
        <p:spPr>
          <a:xfrm>
            <a:off x="374338" y="1308724"/>
            <a:ext cx="5878285"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一、双差分对模拟相乘器基本工作原理</a:t>
            </a: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xmlns="" id="{78EFB5F2-2D65-48F3-B3A7-FCB32D5CB427}"/>
                  </a:ext>
                </a:extLst>
              </p:cNvPr>
              <p:cNvSpPr txBox="1"/>
              <p:nvPr/>
            </p:nvSpPr>
            <p:spPr>
              <a:xfrm>
                <a:off x="653144" y="2203834"/>
                <a:ext cx="8733452" cy="343279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双</a:t>
                </a:r>
                <a:r>
                  <a:rPr lang="zh-CN" altLang="en-US" sz="2400" dirty="0">
                    <a:latin typeface="宋体" panose="02010600030101010101" pitchFamily="2" charset="-122"/>
                    <a:ea typeface="宋体" panose="02010600030101010101" pitchFamily="2" charset="-122"/>
                  </a:rPr>
                  <a:t>差分对模拟相乘器原理电路如图</a:t>
                </a:r>
                <a:r>
                  <a:rPr lang="en-US" altLang="zh-CN" sz="2400" dirty="0">
                    <a:latin typeface="宋体" panose="02010600030101010101" pitchFamily="2" charset="-122"/>
                    <a:ea typeface="宋体" panose="02010600030101010101" pitchFamily="2" charset="-122"/>
                  </a:rPr>
                  <a:t>6.3.11</a:t>
                </a:r>
                <a:r>
                  <a:rPr lang="zh-CN" altLang="en-US" sz="2400" dirty="0">
                    <a:latin typeface="宋体" panose="02010600030101010101" pitchFamily="2" charset="-122"/>
                    <a:ea typeface="宋体" panose="02010600030101010101" pitchFamily="2" charset="-122"/>
                  </a:rPr>
                  <a:t>所示，它由三个差分对管组成。电流源</a:t>
                </a:r>
                <a:r>
                  <a:rPr lang="en-US" altLang="zh-CN" sz="2400" dirty="0">
                    <a:latin typeface="宋体" panose="02010600030101010101" pitchFamily="2" charset="-122"/>
                    <a:ea typeface="宋体" panose="02010600030101010101" pitchFamily="2" charset="-122"/>
                  </a:rPr>
                  <a:t>I</a:t>
                </a:r>
                <a:r>
                  <a:rPr lang="en-US" altLang="zh-CN" sz="2400" baseline="-25000" dirty="0">
                    <a:latin typeface="宋体" panose="02010600030101010101" pitchFamily="2" charset="-122"/>
                    <a:ea typeface="宋体" panose="02010600030101010101" pitchFamily="2" charset="-122"/>
                  </a:rPr>
                  <a:t>0</a:t>
                </a:r>
                <a:r>
                  <a:rPr lang="zh-CN" altLang="en-US" sz="2400" dirty="0">
                    <a:latin typeface="宋体" panose="02010600030101010101" pitchFamily="2" charset="-122"/>
                    <a:ea typeface="宋体" panose="02010600030101010101" pitchFamily="2" charset="-122"/>
                  </a:rPr>
                  <a:t>提供差分对管</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5</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6</a:t>
                </a:r>
                <a:r>
                  <a:rPr lang="zh-CN" altLang="en-US" sz="2400" dirty="0">
                    <a:latin typeface="宋体" panose="02010600030101010101" pitchFamily="2" charset="-122"/>
                    <a:ea typeface="宋体" panose="02010600030101010101" pitchFamily="2" charset="-122"/>
                  </a:rPr>
                  <a:t>的偏置电流，而</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5</a:t>
                </a:r>
                <a:r>
                  <a:rPr lang="zh-CN" altLang="en-US" sz="2400" dirty="0">
                    <a:latin typeface="宋体" panose="02010600030101010101" pitchFamily="2" charset="-122"/>
                    <a:ea typeface="宋体" panose="02010600030101010101" pitchFamily="2" charset="-122"/>
                  </a:rPr>
                  <a:t>提供</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差分对管的偏置电流，</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6</a:t>
                </a:r>
                <a:r>
                  <a:rPr lang="zh-CN" altLang="en-US" sz="2400" dirty="0">
                    <a:latin typeface="宋体" panose="02010600030101010101" pitchFamily="2" charset="-122"/>
                    <a:ea typeface="宋体" panose="02010600030101010101" pitchFamily="2" charset="-122"/>
                  </a:rPr>
                  <a:t>提供</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差分对管的偏置电流。输入信号 交叉加到</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和</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两个差分对管的输入端， 加到差分对管</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5</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6</a:t>
                </a:r>
                <a:r>
                  <a:rPr lang="zh-CN" altLang="en-US" sz="2400" dirty="0">
                    <a:latin typeface="宋体" panose="02010600030101010101" pitchFamily="2" charset="-122"/>
                    <a:ea typeface="宋体" panose="02010600030101010101" pitchFamily="2" charset="-122"/>
                  </a:rPr>
                  <a:t>的输入端，静态即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1</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m:rPr>
                        <m:nor/>
                      </m:rPr>
                      <a:rPr lang="zh-CN" altLang="en-US" sz="2400" i="1">
                        <a:latin typeface="Cambria Math" panose="02040503050406030204" pitchFamily="18" charset="0"/>
                      </a:rPr>
                      <m:t>=</m:t>
                    </m:r>
                    <m:r>
                      <a:rPr lang="zh-CN" altLang="en-US" sz="2400">
                        <a:latin typeface="Cambria Math" panose="02040503050406030204" pitchFamily="18" charset="0"/>
                      </a:rPr>
                      <m:t>0</m:t>
                    </m:r>
                  </m:oMath>
                </a14:m>
                <a:r>
                  <a:rPr lang="zh-CN" altLang="en-US" sz="2400" dirty="0">
                    <a:latin typeface="宋体" panose="02010600030101010101" pitchFamily="2" charset="-122"/>
                    <a:ea typeface="宋体" panose="02010600030101010101" pitchFamily="2" charset="-122"/>
                  </a:rPr>
                  <a:t>时</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indent="1296000"/>
                <a:r>
                  <a:rPr lang="en-US" altLang="zh-CN" sz="2400" dirty="0" smtClean="0">
                    <a:latin typeface="宋体" panose="02010600030101010101" pitchFamily="2" charset="-122"/>
                    <a:ea typeface="宋体" panose="02010600030101010101" pitchFamily="2" charset="-122"/>
                  </a:rPr>
                  <a:t>i</a:t>
                </a:r>
                <a:r>
                  <a:rPr lang="en-US" altLang="zh-CN" sz="2400" baseline="-25000" dirty="0" smtClean="0">
                    <a:latin typeface="宋体" panose="02010600030101010101" pitchFamily="2" charset="-122"/>
                    <a:ea typeface="宋体" panose="02010600030101010101" pitchFamily="2" charset="-122"/>
                  </a:rPr>
                  <a:t>C5</a:t>
                </a:r>
                <a:r>
                  <a:rPr lang="en-US" altLang="zh-CN"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C6</a:t>
                </a:r>
                <a:r>
                  <a:rPr lang="en-US" altLang="zh-CN" sz="2400" dirty="0">
                    <a:latin typeface="宋体" panose="02010600030101010101" pitchFamily="2" charset="-122"/>
                    <a:ea typeface="宋体" panose="02010600030101010101" pitchFamily="2" charset="-122"/>
                  </a:rPr>
                  <a:t> = I</a:t>
                </a:r>
                <a:r>
                  <a:rPr lang="en-US" altLang="zh-CN" sz="2400" baseline="-25000" dirty="0">
                    <a:latin typeface="宋体" panose="02010600030101010101" pitchFamily="2" charset="-122"/>
                    <a:ea typeface="宋体" panose="02010600030101010101" pitchFamily="2" charset="-122"/>
                  </a:rPr>
                  <a:t>0</a:t>
                </a:r>
                <a:r>
                  <a:rPr lang="en-US" altLang="zh-CN" sz="2400" dirty="0">
                    <a:latin typeface="宋体" panose="02010600030101010101" pitchFamily="2" charset="-122"/>
                    <a:ea typeface="宋体" panose="02010600030101010101" pitchFamily="2" charset="-122"/>
                  </a:rPr>
                  <a:t> / 2</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indent="1296000"/>
                <a:r>
                  <a:rPr lang="en-US" altLang="zh-CN" sz="2400" dirty="0" smtClean="0">
                    <a:latin typeface="宋体" panose="02010600030101010101" pitchFamily="2" charset="-122"/>
                    <a:ea typeface="宋体" panose="02010600030101010101" pitchFamily="2" charset="-122"/>
                  </a:rPr>
                  <a:t>i</a:t>
                </a:r>
                <a:r>
                  <a:rPr lang="en-US" altLang="zh-CN" sz="2400" baseline="-25000" dirty="0" smtClean="0">
                    <a:latin typeface="宋体" panose="02010600030101010101" pitchFamily="2" charset="-122"/>
                    <a:ea typeface="宋体" panose="02010600030101010101" pitchFamily="2" charset="-122"/>
                  </a:rPr>
                  <a:t>C1</a:t>
                </a:r>
                <a:r>
                  <a:rPr lang="en-US" altLang="zh-CN"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C2</a:t>
                </a:r>
                <a:r>
                  <a:rPr lang="en-US" altLang="zh-CN" sz="2400" dirty="0">
                    <a:latin typeface="宋体" panose="02010600030101010101" pitchFamily="2" charset="-122"/>
                    <a:ea typeface="宋体" panose="02010600030101010101" pitchFamily="2" charset="-122"/>
                  </a:rPr>
                  <a:t> = i</a:t>
                </a:r>
                <a:r>
                  <a:rPr lang="en-US" altLang="zh-CN" sz="2400" baseline="-25000" dirty="0">
                    <a:latin typeface="宋体" panose="02010600030101010101" pitchFamily="2" charset="-122"/>
                    <a:ea typeface="宋体" panose="02010600030101010101" pitchFamily="2" charset="-122"/>
                  </a:rPr>
                  <a:t>C3</a:t>
                </a:r>
                <a:r>
                  <a:rPr lang="en-US" altLang="zh-CN" sz="2400" dirty="0">
                    <a:latin typeface="宋体" panose="02010600030101010101" pitchFamily="2" charset="-122"/>
                    <a:ea typeface="宋体" panose="02010600030101010101" pitchFamily="2" charset="-122"/>
                  </a:rPr>
                  <a:t> = i</a:t>
                </a:r>
                <a:r>
                  <a:rPr lang="en-US" altLang="zh-CN" sz="2400" baseline="-25000" dirty="0">
                    <a:latin typeface="宋体" panose="02010600030101010101" pitchFamily="2" charset="-122"/>
                    <a:ea typeface="宋体" panose="02010600030101010101" pitchFamily="2" charset="-122"/>
                  </a:rPr>
                  <a:t>C4</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0</a:t>
                </a:r>
                <a:r>
                  <a:rPr lang="en-US" altLang="zh-CN" sz="2400" dirty="0">
                    <a:latin typeface="宋体" panose="02010600030101010101" pitchFamily="2" charset="-122"/>
                    <a:ea typeface="宋体" panose="02010600030101010101" pitchFamily="2" charset="-122"/>
                  </a:rPr>
                  <a:t> / 4</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indent="1296000"/>
                <a:r>
                  <a:rPr lang="en-US" altLang="zh-CN" sz="2400" dirty="0" smtClean="0">
                    <a:latin typeface="宋体" panose="02010600030101010101" pitchFamily="2" charset="-122"/>
                    <a:ea typeface="宋体" panose="02010600030101010101" pitchFamily="2" charset="-122"/>
                  </a:rPr>
                  <a:t>i</a:t>
                </a:r>
                <a:r>
                  <a:rPr lang="en-US" altLang="zh-CN" sz="2400" baseline="-25000" dirty="0" smtClean="0">
                    <a:latin typeface="宋体" panose="02010600030101010101" pitchFamily="2" charset="-122"/>
                    <a:ea typeface="宋体" panose="02010600030101010101" pitchFamily="2" charset="-122"/>
                  </a:rPr>
                  <a:t>13</a:t>
                </a:r>
                <a:r>
                  <a:rPr lang="en-US" altLang="zh-CN"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C1</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C3</a:t>
                </a:r>
                <a:r>
                  <a:rPr lang="en-US" altLang="zh-CN" sz="2400" dirty="0">
                    <a:latin typeface="宋体" panose="02010600030101010101" pitchFamily="2" charset="-122"/>
                    <a:ea typeface="宋体" panose="02010600030101010101" pitchFamily="2" charset="-122"/>
                  </a:rPr>
                  <a:t> = I</a:t>
                </a:r>
                <a:r>
                  <a:rPr lang="en-US" altLang="zh-CN" sz="2400" baseline="-25000" dirty="0">
                    <a:latin typeface="宋体" panose="02010600030101010101" pitchFamily="2" charset="-122"/>
                    <a:ea typeface="宋体" panose="02010600030101010101" pitchFamily="2" charset="-122"/>
                  </a:rPr>
                  <a:t>0</a:t>
                </a:r>
                <a:r>
                  <a:rPr lang="en-US" altLang="zh-CN" sz="2400" dirty="0">
                    <a:latin typeface="宋体" panose="02010600030101010101" pitchFamily="2" charset="-122"/>
                    <a:ea typeface="宋体" panose="02010600030101010101" pitchFamily="2" charset="-122"/>
                  </a:rPr>
                  <a:t> / 2</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indent="1296000"/>
                <a:r>
                  <a:rPr lang="en-US" altLang="zh-CN" sz="2400" dirty="0" smtClean="0">
                    <a:latin typeface="宋体" panose="02010600030101010101" pitchFamily="2" charset="-122"/>
                    <a:ea typeface="宋体" panose="02010600030101010101" pitchFamily="2" charset="-122"/>
                  </a:rPr>
                  <a:t>i</a:t>
                </a:r>
                <a:r>
                  <a:rPr lang="en-US" altLang="zh-CN" sz="2400" baseline="-25000" dirty="0" smtClean="0">
                    <a:latin typeface="宋体" panose="02010600030101010101" pitchFamily="2" charset="-122"/>
                    <a:ea typeface="宋体" panose="02010600030101010101" pitchFamily="2" charset="-122"/>
                  </a:rPr>
                  <a:t>24</a:t>
                </a:r>
                <a:r>
                  <a:rPr lang="en-US" altLang="zh-CN"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=i</a:t>
                </a:r>
                <a:r>
                  <a:rPr lang="en-US" altLang="zh-CN" sz="2400" baseline="-25000" dirty="0">
                    <a:latin typeface="宋体" panose="02010600030101010101" pitchFamily="2" charset="-122"/>
                    <a:ea typeface="宋体" panose="02010600030101010101" pitchFamily="2" charset="-122"/>
                  </a:rPr>
                  <a:t>C2</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C4</a:t>
                </a:r>
                <a:r>
                  <a:rPr lang="en-US" altLang="zh-CN" sz="2400" dirty="0">
                    <a:latin typeface="宋体" panose="02010600030101010101" pitchFamily="2" charset="-122"/>
                    <a:ea typeface="宋体" panose="02010600030101010101" pitchFamily="2" charset="-122"/>
                  </a:rPr>
                  <a:t> = I</a:t>
                </a:r>
                <a:r>
                  <a:rPr lang="en-US" altLang="zh-CN" sz="2400" baseline="-25000" dirty="0">
                    <a:latin typeface="宋体" panose="02010600030101010101" pitchFamily="2" charset="-122"/>
                    <a:ea typeface="宋体" panose="02010600030101010101" pitchFamily="2" charset="-122"/>
                  </a:rPr>
                  <a:t>0</a:t>
                </a:r>
                <a:r>
                  <a:rPr lang="en-US" altLang="zh-CN" sz="2400" dirty="0">
                    <a:latin typeface="宋体" panose="02010600030101010101" pitchFamily="2" charset="-122"/>
                    <a:ea typeface="宋体" panose="02010600030101010101" pitchFamily="2" charset="-122"/>
                  </a:rPr>
                  <a:t> / 2</a:t>
                </a:r>
                <a:r>
                  <a:rPr lang="zh-CN" altLang="en-US" sz="2400" dirty="0">
                    <a:latin typeface="宋体" panose="02010600030101010101" pitchFamily="2" charset="-122"/>
                    <a:ea typeface="宋体" panose="02010600030101010101" pitchFamily="2" charset="-122"/>
                  </a:rPr>
                  <a:t>。</a:t>
                </a:r>
              </a:p>
            </p:txBody>
          </p:sp>
        </mc:Choice>
        <mc:Fallback>
          <p:sp>
            <p:nvSpPr>
              <p:cNvPr id="4" name="文本框 3">
                <a:extLst>
                  <a:ext uri="{FF2B5EF4-FFF2-40B4-BE49-F238E27FC236}">
                    <a16:creationId xmlns:a16="http://schemas.microsoft.com/office/drawing/2014/main" xmlns="" id="{78EFB5F2-2D65-48F3-B3A7-FCB32D5CB427}"/>
                  </a:ext>
                </a:extLst>
              </p:cNvPr>
              <p:cNvSpPr txBox="1">
                <a:spLocks noRot="1" noChangeAspect="1" noMove="1" noResize="1" noEditPoints="1" noAdjustHandles="1" noChangeArrowheads="1" noChangeShapeType="1" noTextEdit="1"/>
              </p:cNvSpPr>
              <p:nvPr/>
            </p:nvSpPr>
            <p:spPr>
              <a:xfrm>
                <a:off x="653144" y="2203834"/>
                <a:ext cx="8733452" cy="3432799"/>
              </a:xfrm>
              <a:prstGeom prst="rect">
                <a:avLst/>
              </a:prstGeom>
              <a:blipFill rotWithShape="0">
                <a:blip r:embed="rId2"/>
                <a:stretch>
                  <a:fillRect l="-1047" t="-1421" r="-907" b="-302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31979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5">
            <a:extLst>
              <a:ext uri="{FF2B5EF4-FFF2-40B4-BE49-F238E27FC236}">
                <a16:creationId xmlns:a16="http://schemas.microsoft.com/office/drawing/2014/main" xmlns="" id="{899BAC28-C0BC-4982-BEBE-9B35A054258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8952" y="259307"/>
            <a:ext cx="4536417" cy="4970570"/>
          </a:xfrm>
          <a:prstGeom prst="rect">
            <a:avLst/>
          </a:prstGeom>
          <a:noFill/>
          <a:ln>
            <a:noFill/>
          </a:ln>
          <a:extLst/>
        </p:spPr>
      </p:pic>
      <p:sp>
        <p:nvSpPr>
          <p:cNvPr id="3" name="文本框 2">
            <a:extLst>
              <a:ext uri="{FF2B5EF4-FFF2-40B4-BE49-F238E27FC236}">
                <a16:creationId xmlns:a16="http://schemas.microsoft.com/office/drawing/2014/main" xmlns="" id="{54022660-CE92-4FB6-A308-179DF2315C8B}"/>
              </a:ext>
            </a:extLst>
          </p:cNvPr>
          <p:cNvSpPr txBox="1"/>
          <p:nvPr/>
        </p:nvSpPr>
        <p:spPr>
          <a:xfrm>
            <a:off x="3058702" y="5229877"/>
            <a:ext cx="4696919"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6.3.11 </a:t>
            </a:r>
            <a:r>
              <a:rPr lang="zh-CN" altLang="zh-CN" sz="2000" dirty="0">
                <a:latin typeface="宋体" panose="02010600030101010101" pitchFamily="2" charset="-122"/>
                <a:ea typeface="宋体" panose="02010600030101010101" pitchFamily="2" charset="-122"/>
              </a:rPr>
              <a:t>双差分对模拟相乘器原理电路</a:t>
            </a:r>
          </a:p>
        </p:txBody>
      </p:sp>
    </p:spTree>
    <p:extLst>
      <p:ext uri="{BB962C8B-B14F-4D97-AF65-F5344CB8AC3E}">
        <p14:creationId xmlns:p14="http://schemas.microsoft.com/office/powerpoint/2010/main" val="10983612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719270D8-FA3C-4026-AF02-B1F870919254}"/>
              </a:ext>
            </a:extLst>
          </p:cNvPr>
          <p:cNvSpPr txBox="1"/>
          <p:nvPr/>
        </p:nvSpPr>
        <p:spPr>
          <a:xfrm>
            <a:off x="289249" y="485797"/>
            <a:ext cx="5878285"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二、</a:t>
            </a:r>
            <a:r>
              <a:rPr lang="en-US" altLang="zh-CN" sz="2400" dirty="0">
                <a:solidFill>
                  <a:schemeClr val="accent1"/>
                </a:solidFill>
                <a:latin typeface="+mj-lt"/>
                <a:ea typeface="+mj-ea"/>
                <a:cs typeface="+mj-cs"/>
              </a:rPr>
              <a:t>MC1496/1596</a:t>
            </a:r>
            <a:r>
              <a:rPr lang="zh-CN" altLang="en-US" sz="2400" dirty="0">
                <a:solidFill>
                  <a:schemeClr val="accent1"/>
                </a:solidFill>
                <a:latin typeface="+mj-lt"/>
                <a:ea typeface="+mj-ea"/>
                <a:cs typeface="+mj-cs"/>
              </a:rPr>
              <a:t>集成模拟相乘器</a:t>
            </a:r>
          </a:p>
        </p:txBody>
      </p:sp>
      <p:pic>
        <p:nvPicPr>
          <p:cNvPr id="4" name="Picture 10" descr="5">
            <a:extLst>
              <a:ext uri="{FF2B5EF4-FFF2-40B4-BE49-F238E27FC236}">
                <a16:creationId xmlns:a16="http://schemas.microsoft.com/office/drawing/2014/main" xmlns="" id="{861286C1-8DCF-496A-A2CC-80EDF1D063B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908" y="1057974"/>
            <a:ext cx="4945224" cy="4754997"/>
          </a:xfrm>
          <a:prstGeom prst="rect">
            <a:avLst/>
          </a:prstGeom>
          <a:noFill/>
          <a:ln>
            <a:noFill/>
          </a:ln>
          <a:extLst/>
        </p:spPr>
      </p:pic>
      <p:sp>
        <p:nvSpPr>
          <p:cNvPr id="5" name="文本框 4">
            <a:extLst>
              <a:ext uri="{FF2B5EF4-FFF2-40B4-BE49-F238E27FC236}">
                <a16:creationId xmlns:a16="http://schemas.microsoft.com/office/drawing/2014/main" xmlns="" id="{AA2DB7FC-8EF5-4303-8705-0740CAF593B6}"/>
              </a:ext>
            </a:extLst>
          </p:cNvPr>
          <p:cNvSpPr txBox="1"/>
          <p:nvPr/>
        </p:nvSpPr>
        <p:spPr>
          <a:xfrm>
            <a:off x="1079216" y="5812971"/>
            <a:ext cx="3856607"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6.3.13 MC1496/1596</a:t>
            </a:r>
            <a:r>
              <a:rPr lang="zh-CN" altLang="zh-CN" sz="2000" dirty="0">
                <a:latin typeface="宋体" panose="02010600030101010101" pitchFamily="2" charset="-122"/>
                <a:ea typeface="宋体" panose="02010600030101010101" pitchFamily="2" charset="-122"/>
              </a:rPr>
              <a:t>内部电路</a:t>
            </a:r>
          </a:p>
        </p:txBody>
      </p:sp>
      <p:grpSp>
        <p:nvGrpSpPr>
          <p:cNvPr id="6" name="组合 5">
            <a:extLst>
              <a:ext uri="{FF2B5EF4-FFF2-40B4-BE49-F238E27FC236}">
                <a16:creationId xmlns:a16="http://schemas.microsoft.com/office/drawing/2014/main" xmlns="" id="{6993F120-784B-4517-B7A2-DBA687D6A378}"/>
              </a:ext>
            </a:extLst>
          </p:cNvPr>
          <p:cNvGrpSpPr>
            <a:grpSpLocks/>
          </p:cNvGrpSpPr>
          <p:nvPr/>
        </p:nvGrpSpPr>
        <p:grpSpPr bwMode="auto">
          <a:xfrm>
            <a:off x="6031878" y="2203050"/>
            <a:ext cx="3429085" cy="2464844"/>
            <a:chOff x="0" y="0"/>
            <a:chExt cx="23856" cy="18599"/>
          </a:xfrm>
        </p:grpSpPr>
        <p:pic>
          <p:nvPicPr>
            <p:cNvPr id="7" name="Picture 15" descr="5">
              <a:extLst>
                <a:ext uri="{FF2B5EF4-FFF2-40B4-BE49-F238E27FC236}">
                  <a16:creationId xmlns:a16="http://schemas.microsoft.com/office/drawing/2014/main" xmlns="" id="{63D711E0-9D16-4A2D-A496-4D5EAB8EA4EB}"/>
                </a:ext>
              </a:extLst>
            </p:cNvPr>
            <p:cNvPicPr>
              <a:picLocks noChangeAspect="1"/>
            </p:cNvPicPr>
            <p:nvPr/>
          </p:nvPicPr>
          <p:blipFill>
            <a:blip r:embed="rId3">
              <a:extLst>
                <a:ext uri="{28A0092B-C50C-407E-A947-70E740481C1C}">
                  <a14:useLocalDpi xmlns:a14="http://schemas.microsoft.com/office/drawing/2010/main" val="0"/>
                </a:ext>
              </a:extLst>
            </a:blip>
            <a:srcRect l="53983" t="16026" b="26283"/>
            <a:stretch>
              <a:fillRect/>
            </a:stretch>
          </p:blipFill>
          <p:spPr bwMode="auto">
            <a:xfrm>
              <a:off x="0" y="0"/>
              <a:ext cx="23856" cy="18599"/>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a:extLst>
                <a:ext uri="{FF2B5EF4-FFF2-40B4-BE49-F238E27FC236}">
                  <a16:creationId xmlns:a16="http://schemas.microsoft.com/office/drawing/2014/main" xmlns="" id="{DB60C4AD-C439-4699-A86A-17E3578C88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662" y="8516"/>
              <a:ext cx="1048" cy="1384"/>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文本框 8">
            <a:extLst>
              <a:ext uri="{FF2B5EF4-FFF2-40B4-BE49-F238E27FC236}">
                <a16:creationId xmlns:a16="http://schemas.microsoft.com/office/drawing/2014/main" xmlns="" id="{B64C97E8-4104-441F-9A5D-CD59E4A77AD4}"/>
              </a:ext>
            </a:extLst>
          </p:cNvPr>
          <p:cNvSpPr txBox="1"/>
          <p:nvPr/>
        </p:nvSpPr>
        <p:spPr>
          <a:xfrm>
            <a:off x="5647997" y="4844204"/>
            <a:ext cx="4196846"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6.3.14  MC1496/1596</a:t>
            </a:r>
            <a:r>
              <a:rPr lang="zh-CN" altLang="zh-CN" sz="2000" dirty="0">
                <a:latin typeface="宋体" panose="02010600030101010101" pitchFamily="2" charset="-122"/>
                <a:ea typeface="宋体" panose="02010600030101010101" pitchFamily="2" charset="-122"/>
              </a:rPr>
              <a:t>引脚排列</a:t>
            </a:r>
          </a:p>
        </p:txBody>
      </p:sp>
    </p:spTree>
    <p:extLst>
      <p:ext uri="{BB962C8B-B14F-4D97-AF65-F5344CB8AC3E}">
        <p14:creationId xmlns:p14="http://schemas.microsoft.com/office/powerpoint/2010/main" val="6793873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xmlns="" id="{78EFB5F2-2D65-48F3-B3A7-FCB32D5CB427}"/>
                  </a:ext>
                </a:extLst>
              </p:cNvPr>
              <p:cNvSpPr txBox="1"/>
              <p:nvPr/>
            </p:nvSpPr>
            <p:spPr>
              <a:xfrm>
                <a:off x="284654" y="443273"/>
                <a:ext cx="8733452" cy="580190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V5</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V6</a:t>
                </a:r>
                <a:r>
                  <a:rPr lang="zh-CN" altLang="en-US" sz="2400" dirty="0">
                    <a:latin typeface="宋体" panose="02010600030101010101" pitchFamily="2" charset="-122"/>
                    <a:ea typeface="宋体" panose="02010600030101010101" pitchFamily="2" charset="-122"/>
                  </a:rPr>
                  <a:t>两管发射极之间跨接负反馈电阻</a:t>
                </a:r>
                <a:r>
                  <a:rPr lang="en-US" altLang="zh-CN" sz="2400" dirty="0">
                    <a:latin typeface="宋体" panose="02010600030101010101" pitchFamily="2" charset="-122"/>
                    <a:ea typeface="宋体" panose="02010600030101010101" pitchFamily="2" charset="-122"/>
                  </a:rPr>
                  <a:t>RY</a:t>
                </a:r>
                <a:r>
                  <a:rPr lang="zh-CN" altLang="en-US" sz="2400" dirty="0">
                    <a:latin typeface="宋体" panose="02010600030101010101" pitchFamily="2" charset="-122"/>
                    <a:ea typeface="宋体" panose="02010600030101010101" pitchFamily="2" charset="-122"/>
                  </a:rPr>
                  <a:t>，如图</a:t>
                </a:r>
                <a:r>
                  <a:rPr lang="en-US" altLang="zh-CN" sz="2400" dirty="0">
                    <a:latin typeface="宋体" panose="02010600030101010101" pitchFamily="2" charset="-122"/>
                    <a:ea typeface="宋体" panose="02010600030101010101" pitchFamily="2" charset="-122"/>
                  </a:rPr>
                  <a:t>6.3.15</a:t>
                </a:r>
                <a:r>
                  <a:rPr lang="zh-CN" altLang="en-US" sz="2400" dirty="0">
                    <a:latin typeface="宋体" panose="02010600030101010101" pitchFamily="2" charset="-122"/>
                    <a:ea typeface="宋体" panose="02010600030101010101" pitchFamily="2" charset="-122"/>
                  </a:rPr>
                  <a:t>所示，由图可见，当</a:t>
                </a:r>
                <a:r>
                  <a:rPr lang="en-US" altLang="zh-CN" sz="2400" dirty="0">
                    <a:latin typeface="宋体" panose="02010600030101010101" pitchFamily="2" charset="-122"/>
                    <a:ea typeface="宋体" panose="02010600030101010101" pitchFamily="2" charset="-122"/>
                  </a:rPr>
                  <a:t>RY</a:t>
                </a:r>
                <a:r>
                  <a:rPr lang="zh-CN" altLang="en-US" sz="2400" dirty="0">
                    <a:latin typeface="宋体" panose="02010600030101010101" pitchFamily="2" charset="-122"/>
                    <a:ea typeface="宋体" panose="02010600030101010101" pitchFamily="2" charset="-122"/>
                  </a:rPr>
                  <a:t>远大于</a:t>
                </a:r>
                <a:r>
                  <a:rPr lang="en-US" altLang="zh-CN" sz="2400" dirty="0">
                    <a:latin typeface="宋体" panose="02010600030101010101" pitchFamily="2" charset="-122"/>
                    <a:ea typeface="宋体" panose="02010600030101010101" pitchFamily="2" charset="-122"/>
                  </a:rPr>
                  <a:t>V5</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V6</a:t>
                </a:r>
                <a:r>
                  <a:rPr lang="zh-CN" altLang="en-US" sz="2400" dirty="0">
                    <a:latin typeface="宋体" panose="02010600030101010101" pitchFamily="2" charset="-122"/>
                    <a:ea typeface="宋体" panose="02010600030101010101" pitchFamily="2" charset="-122"/>
                  </a:rPr>
                  <a:t>管的发射结电阻</a:t>
                </a:r>
                <a:r>
                  <a:rPr lang="en-US" altLang="zh-CN" sz="2400" dirty="0">
                    <a:latin typeface="宋体" panose="02010600030101010101" pitchFamily="2" charset="-122"/>
                    <a:ea typeface="宋体" panose="02010600030101010101" pitchFamily="2" charset="-122"/>
                  </a:rPr>
                  <a:t>re</a:t>
                </a:r>
                <a:r>
                  <a:rPr lang="zh-CN" altLang="en-US" sz="2400" dirty="0">
                    <a:latin typeface="宋体" panose="02010600030101010101" pitchFamily="2" charset="-122"/>
                    <a:ea typeface="宋体" panose="02010600030101010101" pitchFamily="2" charset="-122"/>
                  </a:rPr>
                  <a:t>时，</a:t>
                </a:r>
                <a:r>
                  <a:rPr lang="zh-CN" altLang="en-US" sz="2400" dirty="0" smtClean="0">
                    <a:latin typeface="宋体" panose="02010600030101010101" pitchFamily="2" charset="-122"/>
                    <a:ea typeface="宋体" panose="02010600030101010101" pitchFamily="2" charset="-122"/>
                  </a:rPr>
                  <a:t>则</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d>
                        <m:dPr>
                          <m:begChr m:val=""/>
                          <m:endChr m:val="}"/>
                          <m:ctrlPr>
                            <a:rPr lang="zh-CN" altLang="en-US" sz="2400" i="1">
                              <a:latin typeface="Cambria Math" panose="02040503050406030204" pitchFamily="18" charset="0"/>
                            </a:rPr>
                          </m:ctrlPr>
                        </m:dPr>
                        <m:e>
                          <m:m>
                            <m:mPr>
                              <m:mcs>
                                <m:mc>
                                  <m:mcPr>
                                    <m:count m:val="1"/>
                                    <m:mcJc m:val="center"/>
                                  </m:mcPr>
                                </m:mc>
                              </m:mcs>
                              <m:ctrlPr>
                                <a:rPr lang="zh-CN" altLang="en-US" sz="2400" i="1">
                                  <a:latin typeface="Cambria Math" panose="02040503050406030204" pitchFamily="18" charset="0"/>
                                </a:rPr>
                              </m:ctrlPr>
                            </m:mPr>
                            <m:m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𝐸</m:t>
                                    </m:r>
                                    <m:r>
                                      <a:rPr lang="zh-CN" altLang="en-US" sz="2400">
                                        <a:latin typeface="Cambria Math" panose="02040503050406030204" pitchFamily="18" charset="0"/>
                                      </a:rPr>
                                      <m:t>5</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a:latin typeface="Cambria Math" panose="02040503050406030204" pitchFamily="18" charset="0"/>
                                          </a:rPr>
                                          <m:t>0</m:t>
                                        </m:r>
                                      </m:sub>
                                    </m:sSub>
                                  </m:num>
                                  <m:den>
                                    <m:r>
                                      <a:rPr lang="zh-CN" altLang="en-US" sz="2400">
                                        <a:latin typeface="Cambria Math" panose="02040503050406030204" pitchFamily="18" charset="0"/>
                                      </a:rPr>
                                      <m:t>2</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𝑌</m:t>
                                        </m:r>
                                      </m:sub>
                                    </m:sSub>
                                  </m:den>
                                </m:f>
                              </m:e>
                            </m:mr>
                            <m:m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𝐸</m:t>
                                    </m:r>
                                    <m:r>
                                      <a:rPr lang="zh-CN" altLang="en-US" sz="2400">
                                        <a:latin typeface="Cambria Math" panose="02040503050406030204" pitchFamily="18" charset="0"/>
                                      </a:rPr>
                                      <m:t>6</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a:latin typeface="Cambria Math" panose="02040503050406030204" pitchFamily="18" charset="0"/>
                                          </a:rPr>
                                          <m:t>0</m:t>
                                        </m:r>
                                      </m:sub>
                                    </m:sSub>
                                  </m:num>
                                  <m:den>
                                    <m:r>
                                      <a:rPr lang="zh-CN" altLang="en-US" sz="2400">
                                        <a:latin typeface="Cambria Math" panose="02040503050406030204" pitchFamily="18" charset="0"/>
                                      </a:rPr>
                                      <m:t>2</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𝑌</m:t>
                                        </m:r>
                                      </m:sub>
                                    </m:sSub>
                                  </m:den>
                                </m:f>
                              </m:e>
                            </m:mr>
                          </m:m>
                        </m:e>
                      </m:d>
                    </m:oMath>
                  </m:oMathPara>
                </a14:m>
                <a:endParaRPr lang="zh-CN" altLang="en-US" sz="2400" dirty="0"/>
              </a:p>
              <a:p>
                <a:r>
                  <a:rPr lang="zh-CN" altLang="en-US" sz="2400" dirty="0" smtClean="0">
                    <a:latin typeface="宋体" panose="02010600030101010101" pitchFamily="2" charset="-122"/>
                    <a:ea typeface="宋体" panose="02010600030101010101" pitchFamily="2" charset="-122"/>
                  </a:rPr>
                  <a:t>    差分</a:t>
                </a:r>
                <a:r>
                  <a:rPr lang="zh-CN" altLang="en-US" sz="2400" dirty="0">
                    <a:latin typeface="宋体" panose="02010600030101010101" pitchFamily="2" charset="-122"/>
                    <a:ea typeface="宋体" panose="02010600030101010101" pitchFamily="2" charset="-122"/>
                  </a:rPr>
                  <a:t>对管</a:t>
                </a:r>
                <a:r>
                  <a:rPr lang="en-US" altLang="zh-CN" sz="2400" dirty="0">
                    <a:latin typeface="宋体" panose="02010600030101010101" pitchFamily="2" charset="-122"/>
                    <a:ea typeface="宋体" panose="02010600030101010101" pitchFamily="2" charset="-122"/>
                  </a:rPr>
                  <a:t>V5</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V6</a:t>
                </a:r>
                <a:r>
                  <a:rPr lang="zh-CN" altLang="en-US" sz="2400" dirty="0">
                    <a:latin typeface="宋体" panose="02010600030101010101" pitchFamily="2" charset="-122"/>
                    <a:ea typeface="宋体" panose="02010600030101010101" pitchFamily="2" charset="-122"/>
                  </a:rPr>
                  <a:t>的输出差值电流</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r>
                            <a:rPr lang="zh-CN" altLang="en-US" sz="2400">
                              <a:latin typeface="Cambria Math" panose="02040503050406030204" pitchFamily="18" charset="0"/>
                            </a:rPr>
                            <m:t>5</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𝐶</m:t>
                          </m:r>
                          <m:r>
                            <a:rPr lang="zh-CN" altLang="en-US" sz="2400">
                              <a:latin typeface="Cambria Math" panose="02040503050406030204" pitchFamily="18" charset="0"/>
                            </a:rPr>
                            <m:t>6</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𝐸</m:t>
                          </m:r>
                          <m:r>
                            <a:rPr lang="zh-CN" altLang="en-US" sz="2400">
                              <a:latin typeface="Cambria Math" panose="02040503050406030204" pitchFamily="18" charset="0"/>
                            </a:rPr>
                            <m:t>5</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𝐸</m:t>
                          </m:r>
                          <m:r>
                            <a:rPr lang="zh-CN" altLang="en-US" sz="2400">
                              <a:latin typeface="Cambria Math" panose="02040503050406030204" pitchFamily="18" charset="0"/>
                            </a:rPr>
                            <m:t>6</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𝑌</m:t>
                              </m:r>
                            </m:sub>
                          </m:sSub>
                        </m:den>
                      </m:f>
                    </m:oMath>
                  </m:oMathPara>
                </a14:m>
                <a:endParaRPr lang="en-US" altLang="zh-CN" sz="2400" dirty="0" smtClean="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MC1496/1596</a:t>
                </a:r>
                <a:r>
                  <a:rPr lang="zh-CN" altLang="en-US" sz="2400" dirty="0">
                    <a:latin typeface="宋体" panose="02010600030101010101" pitchFamily="2" charset="-122"/>
                    <a:ea typeface="宋体" panose="02010600030101010101" pitchFamily="2" charset="-122"/>
                  </a:rPr>
                  <a:t>相乘器输出差值电流</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𝑖</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𝑌</m:t>
                              </m:r>
                            </m:sub>
                          </m:sSub>
                        </m:den>
                      </m:f>
                      <m:r>
                        <a:rPr lang="zh-CN" altLang="en-US" sz="2400" i="1">
                          <a:latin typeface="Cambria Math" panose="02040503050406030204" pitchFamily="18" charset="0"/>
                        </a:rPr>
                        <m:t>𝑡h</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num>
                        <m:den>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𝑇</m:t>
                              </m:r>
                            </m:sub>
                          </m:sSub>
                        </m:den>
                      </m:f>
                    </m:oMath>
                  </m:oMathPara>
                </a14:m>
                <a:endParaRPr lang="en-US" altLang="zh-CN" sz="2400" dirty="0" smtClean="0">
                  <a:latin typeface="宋体" panose="02010600030101010101" pitchFamily="2" charset="-122"/>
                </a:endParaRPr>
              </a:p>
              <a:p>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的动态范围与外接电阻</a:t>
                </a:r>
                <a:r>
                  <a:rPr lang="en-US" altLang="zh-CN" sz="2400" dirty="0">
                    <a:latin typeface="宋体" panose="02010600030101010101" pitchFamily="2" charset="-122"/>
                    <a:ea typeface="宋体" panose="02010600030101010101" pitchFamily="2" charset="-122"/>
                  </a:rPr>
                  <a:t>R</a:t>
                </a:r>
                <a:r>
                  <a:rPr lang="en-US" altLang="zh-CN" sz="2400" baseline="-25000" dirty="0">
                    <a:latin typeface="宋体" panose="02010600030101010101" pitchFamily="2" charset="-122"/>
                    <a:ea typeface="宋体" panose="02010600030101010101" pitchFamily="2" charset="-122"/>
                  </a:rPr>
                  <a:t>Y</a:t>
                </a:r>
                <a:r>
                  <a:rPr lang="zh-CN" altLang="en-US" sz="2400" dirty="0">
                    <a:latin typeface="宋体" panose="02010600030101010101" pitchFamily="2" charset="-122"/>
                    <a:ea typeface="宋体" panose="02010600030101010101" pitchFamily="2" charset="-122"/>
                  </a:rPr>
                  <a:t>的关系</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a:latin typeface="Cambria Math" panose="02040503050406030204" pitchFamily="18" charset="0"/>
                                </a:rPr>
                                <m:t>0</m:t>
                              </m:r>
                            </m:sub>
                          </m:sSub>
                        </m:num>
                        <m:den>
                          <m:r>
                            <a:rPr lang="zh-CN" altLang="en-US" sz="2400">
                              <a:latin typeface="Cambria Math" panose="02040503050406030204" pitchFamily="18" charset="0"/>
                            </a:rPr>
                            <m:t>4</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m:rPr>
                              <m:nor/>
                            </m:rPr>
                            <a:rPr lang="zh-CN" altLang="en-US" sz="2400" i="1">
                              <a:latin typeface="Cambria Math" panose="02040503050406030204" pitchFamily="18" charset="0"/>
                            </a:rPr>
                            <m:t>Y</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T</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2</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a:latin typeface="Cambria Math" panose="02040503050406030204" pitchFamily="18" charset="0"/>
                                </a:rPr>
                                <m:t>0</m:t>
                              </m:r>
                            </m:sub>
                          </m:sSub>
                        </m:num>
                        <m:den>
                          <m:r>
                            <a:rPr lang="zh-CN" altLang="en-US" sz="2400">
                              <a:latin typeface="Cambria Math" panose="02040503050406030204" pitchFamily="18" charset="0"/>
                            </a:rPr>
                            <m:t>4</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m:rPr>
                              <m:nor/>
                            </m:rPr>
                            <a:rPr lang="zh-CN" altLang="en-US" sz="2400" i="1">
                              <a:latin typeface="Cambria Math" panose="02040503050406030204" pitchFamily="18" charset="0"/>
                            </a:rPr>
                            <m:t>Y</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T</m:t>
                          </m:r>
                        </m:sub>
                      </m:sSub>
                      <m:r>
                        <a:rPr lang="en-US" altLang="zh-CN" sz="2400" b="0" i="1" smtClean="0">
                          <a:latin typeface="Cambria Math" panose="02040503050406030204" pitchFamily="18" charset="0"/>
                        </a:rPr>
                        <m:t>)</m:t>
                      </m:r>
                    </m:oMath>
                  </m:oMathPara>
                </a14:m>
                <a:endParaRPr lang="en-US" altLang="zh-CN" sz="2400" dirty="0" smtClean="0">
                  <a:latin typeface="宋体" panose="02010600030101010101" pitchFamily="2" charset="-122"/>
                  <a:ea typeface="宋体" panose="02010600030101010101" pitchFamily="2" charset="-122"/>
                </a:endParaRPr>
              </a:p>
            </p:txBody>
          </p:sp>
        </mc:Choice>
        <mc:Fallback>
          <p:sp>
            <p:nvSpPr>
              <p:cNvPr id="2" name="文本框 1">
                <a:extLst>
                  <a:ext uri="{FF2B5EF4-FFF2-40B4-BE49-F238E27FC236}">
                    <a16:creationId xmlns:a16="http://schemas.microsoft.com/office/drawing/2014/main" xmlns="" id="{78EFB5F2-2D65-48F3-B3A7-FCB32D5CB427}"/>
                  </a:ext>
                </a:extLst>
              </p:cNvPr>
              <p:cNvSpPr txBox="1">
                <a:spLocks noRot="1" noChangeAspect="1" noMove="1" noResize="1" noEditPoints="1" noAdjustHandles="1" noChangeArrowheads="1" noChangeShapeType="1" noTextEdit="1"/>
              </p:cNvSpPr>
              <p:nvPr/>
            </p:nvSpPr>
            <p:spPr>
              <a:xfrm>
                <a:off x="284654" y="443273"/>
                <a:ext cx="8733452" cy="5801909"/>
              </a:xfrm>
              <a:prstGeom prst="rect">
                <a:avLst/>
              </a:prstGeom>
              <a:blipFill rotWithShape="0">
                <a:blip r:embed="rId2"/>
                <a:stretch>
                  <a:fillRect l="-1117" t="-841" r="-4399"/>
                </a:stretch>
              </a:blipFill>
            </p:spPr>
            <p:txBody>
              <a:bodyPr/>
              <a:lstStyle/>
              <a:p>
                <a:r>
                  <a:rPr lang="zh-CN" altLang="en-US">
                    <a:noFill/>
                  </a:rPr>
                  <a:t> </a:t>
                </a:r>
              </a:p>
            </p:txBody>
          </p:sp>
        </mc:Fallback>
      </mc:AlternateContent>
      <p:pic>
        <p:nvPicPr>
          <p:cNvPr id="7" name="Picture 29" descr="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6706" y="1531857"/>
            <a:ext cx="3071192" cy="3624740"/>
          </a:xfrm>
          <a:prstGeom prst="rect">
            <a:avLst/>
          </a:prstGeom>
          <a:noFill/>
          <a:ln>
            <a:noFill/>
          </a:ln>
          <a:extLst/>
        </p:spPr>
      </p:pic>
      <mc:AlternateContent xmlns:mc="http://schemas.openxmlformats.org/markup-compatibility/2006">
        <mc:Choice xmlns:a14="http://schemas.microsoft.com/office/drawing/2010/main" Requires="a14">
          <p:sp>
            <p:nvSpPr>
              <p:cNvPr id="17" name="文本框 16">
                <a:extLst>
                  <a:ext uri="{FF2B5EF4-FFF2-40B4-BE49-F238E27FC236}">
                    <a16:creationId xmlns:a16="http://schemas.microsoft.com/office/drawing/2014/main" xmlns="" id="{AA2DB7FC-8EF5-4303-8705-0740CAF593B6}"/>
                  </a:ext>
                </a:extLst>
              </p:cNvPr>
              <p:cNvSpPr txBox="1"/>
              <p:nvPr/>
            </p:nvSpPr>
            <p:spPr>
              <a:xfrm>
                <a:off x="6236581" y="5156597"/>
                <a:ext cx="4067479" cy="413768"/>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6.3.15 </a:t>
                </a:r>
                <a:r>
                  <a:rPr lang="zh-CN" altLang="en-US" sz="2000" dirty="0">
                    <a:latin typeface="宋体" panose="02010600030101010101" pitchFamily="2" charset="-122"/>
                    <a:ea typeface="宋体" panose="02010600030101010101" pitchFamily="2" charset="-122"/>
                  </a:rPr>
                  <a:t>扩大</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𝑢</m:t>
                        </m:r>
                      </m:e>
                      <m:sub>
                        <m:r>
                          <m:rPr>
                            <m:nor/>
                          </m:rPr>
                          <a:rPr lang="zh-CN" altLang="en-US" sz="2000" i="1">
                            <a:latin typeface="Cambria Math" panose="02040503050406030204" pitchFamily="18" charset="0"/>
                          </a:rPr>
                          <m:t>2</m:t>
                        </m:r>
                      </m:sub>
                    </m:sSub>
                  </m:oMath>
                </a14:m>
                <a:r>
                  <a:rPr lang="zh-CN" altLang="en-US" sz="2000" dirty="0">
                    <a:latin typeface="宋体" panose="02010600030101010101" pitchFamily="2" charset="-122"/>
                    <a:ea typeface="宋体" panose="02010600030101010101" pitchFamily="2" charset="-122"/>
                  </a:rPr>
                  <a:t>动态范围的电路</a:t>
                </a:r>
                <a:endParaRPr lang="zh-CN" altLang="zh-CN" sz="2000" dirty="0">
                  <a:latin typeface="宋体" panose="02010600030101010101" pitchFamily="2" charset="-122"/>
                  <a:ea typeface="宋体" panose="02010600030101010101" pitchFamily="2" charset="-122"/>
                </a:endParaRPr>
              </a:p>
            </p:txBody>
          </p:sp>
        </mc:Choice>
        <mc:Fallback>
          <p:sp>
            <p:nvSpPr>
              <p:cNvPr id="17" name="文本框 16">
                <a:extLst>
                  <a:ext uri="{FF2B5EF4-FFF2-40B4-BE49-F238E27FC236}">
                    <a16:creationId xmlns:a16="http://schemas.microsoft.com/office/drawing/2014/main" xmlns="" id="{AA2DB7FC-8EF5-4303-8705-0740CAF593B6}"/>
                  </a:ext>
                </a:extLst>
              </p:cNvPr>
              <p:cNvSpPr txBox="1">
                <a:spLocks noRot="1" noChangeAspect="1" noMove="1" noResize="1" noEditPoints="1" noAdjustHandles="1" noChangeArrowheads="1" noChangeShapeType="1" noTextEdit="1"/>
              </p:cNvSpPr>
              <p:nvPr/>
            </p:nvSpPr>
            <p:spPr>
              <a:xfrm>
                <a:off x="6236581" y="5156597"/>
                <a:ext cx="4067479" cy="413768"/>
              </a:xfrm>
              <a:prstGeom prst="rect">
                <a:avLst/>
              </a:prstGeom>
              <a:blipFill rotWithShape="0">
                <a:blip r:embed="rId4"/>
                <a:stretch>
                  <a:fillRect l="-1499" t="-13235" b="-1764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179299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FA99871-F5D0-4A32-B7CC-C5D172809693}"/>
              </a:ext>
            </a:extLst>
          </p:cNvPr>
          <p:cNvSpPr txBox="1"/>
          <p:nvPr/>
        </p:nvSpPr>
        <p:spPr>
          <a:xfrm>
            <a:off x="289249" y="485797"/>
            <a:ext cx="5477069"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三、</a:t>
            </a:r>
            <a:r>
              <a:rPr lang="en-US" altLang="zh-CN" sz="2400" dirty="0">
                <a:solidFill>
                  <a:schemeClr val="accent1"/>
                </a:solidFill>
                <a:latin typeface="+mj-lt"/>
                <a:ea typeface="+mj-ea"/>
                <a:cs typeface="+mj-cs"/>
              </a:rPr>
              <a:t>MC1595</a:t>
            </a:r>
            <a:r>
              <a:rPr lang="zh-CN" altLang="en-US" sz="2400" dirty="0">
                <a:solidFill>
                  <a:schemeClr val="accent1"/>
                </a:solidFill>
                <a:latin typeface="+mj-lt"/>
                <a:ea typeface="+mj-ea"/>
                <a:cs typeface="+mj-cs"/>
              </a:rPr>
              <a:t>集成模拟相乘器</a:t>
            </a:r>
          </a:p>
        </p:txBody>
      </p:sp>
      <p:pic>
        <p:nvPicPr>
          <p:cNvPr id="3" name="Picture 15" descr="5">
            <a:extLst>
              <a:ext uri="{FF2B5EF4-FFF2-40B4-BE49-F238E27FC236}">
                <a16:creationId xmlns:a16="http://schemas.microsoft.com/office/drawing/2014/main" xmlns="" id="{9C5CC209-3AB9-4FE9-9C3F-A554287B060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892" y="1271499"/>
            <a:ext cx="5477069" cy="3228391"/>
          </a:xfrm>
          <a:prstGeom prst="rect">
            <a:avLst/>
          </a:prstGeom>
          <a:noFill/>
          <a:ln>
            <a:noFill/>
          </a:ln>
          <a:extLst/>
        </p:spPr>
      </p:pic>
      <p:sp>
        <p:nvSpPr>
          <p:cNvPr id="4" name="文本框 3">
            <a:extLst>
              <a:ext uri="{FF2B5EF4-FFF2-40B4-BE49-F238E27FC236}">
                <a16:creationId xmlns:a16="http://schemas.microsoft.com/office/drawing/2014/main" xmlns="" id="{4CD602DC-8BDB-495F-A0FF-EC8BC137F33E}"/>
              </a:ext>
            </a:extLst>
          </p:cNvPr>
          <p:cNvSpPr txBox="1"/>
          <p:nvPr/>
        </p:nvSpPr>
        <p:spPr>
          <a:xfrm>
            <a:off x="1217895" y="4423817"/>
            <a:ext cx="4348066"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a</a:t>
            </a:r>
            <a:r>
              <a:rPr lang="zh-CN" altLang="en-US" sz="2000" dirty="0">
                <a:latin typeface="宋体" panose="02010600030101010101" pitchFamily="2" charset="-122"/>
                <a:ea typeface="宋体" panose="02010600030101010101" pitchFamily="2" charset="-122"/>
              </a:rPr>
              <a:t>）外接电路（</a:t>
            </a:r>
            <a:r>
              <a:rPr lang="en-US" altLang="zh-CN" sz="2000" dirty="0">
                <a:latin typeface="宋体" panose="02010600030101010101" pitchFamily="2" charset="-122"/>
                <a:ea typeface="宋体" panose="02010600030101010101" pitchFamily="2" charset="-122"/>
              </a:rPr>
              <a:t>b</a:t>
            </a:r>
            <a:r>
              <a:rPr lang="zh-CN" altLang="en-US" sz="2000" dirty="0">
                <a:latin typeface="宋体" panose="02010600030101010101" pitchFamily="2" charset="-122"/>
                <a:ea typeface="宋体" panose="02010600030101010101" pitchFamily="2" charset="-122"/>
              </a:rPr>
              <a:t>）引脚排列</a:t>
            </a:r>
          </a:p>
        </p:txBody>
      </p:sp>
      <p:sp>
        <p:nvSpPr>
          <p:cNvPr id="5" name="矩形 4">
            <a:extLst>
              <a:ext uri="{FF2B5EF4-FFF2-40B4-BE49-F238E27FC236}">
                <a16:creationId xmlns:a16="http://schemas.microsoft.com/office/drawing/2014/main" xmlns="" id="{4D526EBE-9883-4828-904B-0791400A1933}"/>
              </a:ext>
            </a:extLst>
          </p:cNvPr>
          <p:cNvSpPr/>
          <p:nvPr/>
        </p:nvSpPr>
        <p:spPr>
          <a:xfrm>
            <a:off x="740957" y="4823927"/>
            <a:ext cx="4172937" cy="481863"/>
          </a:xfrm>
          <a:prstGeom prst="rect">
            <a:avLst/>
          </a:prstGeom>
        </p:spPr>
        <p:txBody>
          <a:bodyPr wrap="none">
            <a:spAutoFit/>
          </a:bodyPr>
          <a:lstStyle/>
          <a:p>
            <a:pPr indent="266700" algn="ctr">
              <a:lnSpc>
                <a:spcPct val="150000"/>
              </a:lnSpc>
              <a:spcAft>
                <a:spcPts val="0"/>
              </a:spcAft>
            </a:pP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6.3.16 MC1595</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集成模拟相乘器</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xmlns="" id="{78EFB5F2-2D65-48F3-B3A7-FCB32D5CB427}"/>
                  </a:ext>
                </a:extLst>
              </p:cNvPr>
              <p:cNvSpPr txBox="1"/>
              <p:nvPr/>
            </p:nvSpPr>
            <p:spPr>
              <a:xfrm>
                <a:off x="5238237" y="1422216"/>
                <a:ext cx="5420666" cy="2926955"/>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相乘</a:t>
                </a:r>
                <a:r>
                  <a:rPr lang="zh-CN" altLang="en-US" sz="2400" dirty="0">
                    <a:latin typeface="宋体" panose="02010600030101010101" pitchFamily="2" charset="-122"/>
                    <a:ea typeface="宋体" panose="02010600030101010101" pitchFamily="2" charset="-122"/>
                  </a:rPr>
                  <a:t>器的输出电压</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o</a:t>
                </a:r>
                <a:r>
                  <a:rPr lang="zh-CN" altLang="en-US" sz="2400" dirty="0">
                    <a:latin typeface="宋体" panose="02010600030101010101" pitchFamily="2" charset="-122"/>
                    <a:ea typeface="宋体" panose="02010600030101010101" pitchFamily="2" charset="-122"/>
                  </a:rPr>
                  <a:t>表示式</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4</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𝐶</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𝑋</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𝑌</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𝐼</m:t>
                              </m:r>
                            </m:e>
                            <m:sub>
                              <m:r>
                                <a:rPr lang="zh-CN" altLang="en-US" sz="2400">
                                  <a:latin typeface="Cambria Math" panose="02040503050406030204" pitchFamily="18" charset="0"/>
                                </a:rPr>
                                <m:t>0</m:t>
                              </m:r>
                            </m:sub>
                            <m:sup>
                              <m:r>
                                <a:rPr lang="zh-CN" altLang="en-US" sz="2400">
                                  <a:latin typeface="Cambria Math" panose="02040503050406030204" pitchFamily="18" charset="0"/>
                                </a:rPr>
                                <m:t>′</m:t>
                              </m:r>
                            </m:sup>
                          </m:sSubSup>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𝑋</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𝑌</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𝑀</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𝑋</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𝑌</m:t>
                          </m:r>
                        </m:sub>
                      </m:sSub>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𝑀</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4</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𝐶</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𝑋</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𝑌</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𝐼</m:t>
                            </m:r>
                          </m:e>
                          <m:sub>
                            <m:r>
                              <a:rPr lang="zh-CN" altLang="en-US" sz="2400">
                                <a:latin typeface="Cambria Math" panose="02040503050406030204" pitchFamily="18" charset="0"/>
                              </a:rPr>
                              <m:t>0</m:t>
                            </m:r>
                          </m:sub>
                          <m:sup>
                            <m:r>
                              <a:rPr lang="zh-CN" altLang="en-US" sz="2400">
                                <a:latin typeface="Cambria Math" panose="02040503050406030204" pitchFamily="18" charset="0"/>
                              </a:rPr>
                              <m:t>′</m:t>
                            </m:r>
                          </m:sup>
                        </m:sSubSup>
                      </m:den>
                    </m:f>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，为相乘器的增益系数，</a:t>
                </a:r>
                <a:r>
                  <a:rPr lang="en-US" altLang="zh-CN" sz="2400" dirty="0">
                    <a:latin typeface="宋体" panose="02010600030101010101" pitchFamily="2" charset="-122"/>
                    <a:ea typeface="宋体" panose="02010600030101010101" pitchFamily="2" charset="-122"/>
                  </a:rPr>
                  <a:t>MC1595</a:t>
                </a:r>
                <a:r>
                  <a:rPr lang="zh-CN" altLang="en-US" sz="2400" dirty="0">
                    <a:latin typeface="宋体" panose="02010600030101010101" pitchFamily="2" charset="-122"/>
                    <a:ea typeface="宋体" panose="02010600030101010101" pitchFamily="2" charset="-122"/>
                  </a:rPr>
                  <a:t>增益系数的典型值为</a:t>
                </a:r>
                <a:r>
                  <a:rPr lang="en-US" altLang="zh-CN" sz="2400" dirty="0">
                    <a:latin typeface="宋体" panose="02010600030101010101" pitchFamily="2" charset="-122"/>
                    <a:ea typeface="宋体" panose="02010600030101010101" pitchFamily="2" charset="-122"/>
                  </a:rPr>
                  <a:t>0.1V-1</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中</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x</a:t>
                </a:r>
                <a:r>
                  <a:rPr lang="zh-CN" altLang="en-US" sz="2400" dirty="0">
                    <a:latin typeface="宋体" panose="02010600030101010101" pitchFamily="2" charset="-122"/>
                    <a:ea typeface="宋体" panose="02010600030101010101" pitchFamily="2" charset="-122"/>
                  </a:rPr>
                  <a:t>、</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Y</a:t>
                </a:r>
                <a:r>
                  <a:rPr lang="zh-CN" altLang="en-US" sz="2400" dirty="0">
                    <a:latin typeface="宋体" panose="02010600030101010101" pitchFamily="2" charset="-122"/>
                    <a:ea typeface="宋体" panose="02010600030101010101" pitchFamily="2" charset="-122"/>
                  </a:rPr>
                  <a:t>的动态范围必须满足以下关系：</a:t>
                </a:r>
                <a:endParaRPr lang="zh-CN" altLang="en-US" sz="2400" dirty="0">
                  <a:latin typeface="宋体" panose="02010600030101010101" pitchFamily="2" charset="-122"/>
                  <a:ea typeface="宋体" panose="02010600030101010101" pitchFamily="2" charset="-122"/>
                </a:endParaRPr>
              </a:p>
            </p:txBody>
          </p:sp>
        </mc:Choice>
        <mc:Fallback>
          <p:sp>
            <p:nvSpPr>
              <p:cNvPr id="6" name="文本框 5">
                <a:extLst>
                  <a:ext uri="{FF2B5EF4-FFF2-40B4-BE49-F238E27FC236}">
                    <a16:creationId xmlns:a16="http://schemas.microsoft.com/office/drawing/2014/main" xmlns="" id="{78EFB5F2-2D65-48F3-B3A7-FCB32D5CB427}"/>
                  </a:ext>
                </a:extLst>
              </p:cNvPr>
              <p:cNvSpPr txBox="1">
                <a:spLocks noRot="1" noChangeAspect="1" noMove="1" noResize="1" noEditPoints="1" noAdjustHandles="1" noChangeArrowheads="1" noChangeShapeType="1" noTextEdit="1"/>
              </p:cNvSpPr>
              <p:nvPr/>
            </p:nvSpPr>
            <p:spPr>
              <a:xfrm>
                <a:off x="5238237" y="1422216"/>
                <a:ext cx="5420666" cy="2926955"/>
              </a:xfrm>
              <a:prstGeom prst="rect">
                <a:avLst/>
              </a:prstGeom>
              <a:blipFill rotWithShape="0">
                <a:blip r:embed="rId3"/>
                <a:stretch>
                  <a:fillRect l="-1685" t="-1667" r="-4382" b="-375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p:cNvSpPr/>
              <p:nvPr/>
            </p:nvSpPr>
            <p:spPr>
              <a:xfrm>
                <a:off x="5692663" y="4499888"/>
                <a:ext cx="4511813" cy="1288879"/>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d>
                        <m:dPr>
                          <m:begChr m:val=""/>
                          <m:endChr m:val="}"/>
                          <m:ctrlPr>
                            <a:rPr lang="zh-CN" altLang="en-US" sz="2000">
                              <a:latin typeface="Cambria Math" panose="02040503050406030204" pitchFamily="18" charset="0"/>
                            </a:rPr>
                          </m:ctrlPr>
                        </m:dPr>
                        <m:e>
                          <m:m>
                            <m:mPr>
                              <m:mcs>
                                <m:mc>
                                  <m:mcPr>
                                    <m:count m:val="1"/>
                                    <m:mcJc m:val="center"/>
                                  </m:mcPr>
                                </m:mc>
                              </m:mcs>
                              <m:ctrlPr>
                                <a:rPr lang="zh-CN" altLang="en-US" sz="2000">
                                  <a:latin typeface="Cambria Math" panose="02040503050406030204" pitchFamily="18" charset="0"/>
                                </a:rPr>
                              </m:ctrlPr>
                            </m:mPr>
                            <m:mr>
                              <m:e>
                                <m:r>
                                  <a:rPr lang="zh-CN" altLang="en-US" sz="2000">
                                    <a:latin typeface="Cambria Math" panose="02040503050406030204" pitchFamily="18" charset="0"/>
                                  </a:rPr>
                                  <m:t>−</m:t>
                                </m:r>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i="0">
                                        <a:latin typeface="Cambria Math" panose="02040503050406030204" pitchFamily="18" charset="0"/>
                                      </a:rPr>
                                      <m:t>1</m:t>
                                    </m:r>
                                  </m:num>
                                  <m:den>
                                    <m:r>
                                      <a:rPr lang="zh-CN" altLang="en-US" sz="2000" i="0">
                                        <a:latin typeface="Cambria Math" panose="02040503050406030204" pitchFamily="18" charset="0"/>
                                      </a:rPr>
                                      <m:t>4</m:t>
                                    </m:r>
                                  </m:den>
                                </m:f>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𝐼</m:t>
                                    </m:r>
                                  </m:e>
                                  <m:sub>
                                    <m:r>
                                      <a:rPr lang="zh-CN" altLang="en-US" sz="2000" i="0">
                                        <a:latin typeface="Cambria Math" panose="02040503050406030204" pitchFamily="18" charset="0"/>
                                      </a:rPr>
                                      <m:t>0</m:t>
                                    </m:r>
                                  </m:sub>
                                  <m:sup>
                                    <m:r>
                                      <a:rPr lang="zh-CN" altLang="en-US" sz="2000" i="0">
                                        <a:latin typeface="Cambria Math" panose="02040503050406030204" pitchFamily="18" charset="0"/>
                                      </a:rPr>
                                      <m:t>′</m:t>
                                    </m:r>
                                  </m:sup>
                                </m:sSubSup>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𝑅</m:t>
                                    </m:r>
                                  </m:e>
                                  <m:sub>
                                    <m:r>
                                      <m:rPr>
                                        <m:nor/>
                                      </m:rPr>
                                      <a:rPr lang="zh-CN" altLang="en-US" sz="2000" i="1">
                                        <a:latin typeface="Cambria Math" panose="02040503050406030204" pitchFamily="18" charset="0"/>
                                      </a:rPr>
                                      <m:t>X</m:t>
                                    </m:r>
                                  </m:sub>
                                </m:sSub>
                                <m:r>
                                  <a:rPr lang="zh-CN" altLang="en-US" sz="2000" i="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T</m:t>
                                    </m:r>
                                  </m:sub>
                                </m:sSub>
                                <m:r>
                                  <a:rPr lang="zh-CN" altLang="en-US" sz="2000" i="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𝑢</m:t>
                                    </m:r>
                                  </m:e>
                                  <m:sub>
                                    <m:r>
                                      <m:rPr>
                                        <m:nor/>
                                      </m:rPr>
                                      <a:rPr lang="zh-CN" altLang="en-US" sz="2000" i="1">
                                        <a:latin typeface="Cambria Math" panose="02040503050406030204" pitchFamily="18" charset="0"/>
                                      </a:rPr>
                                      <m:t>X</m:t>
                                    </m:r>
                                  </m:sub>
                                </m:sSub>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i="0">
                                        <a:latin typeface="Cambria Math" panose="02040503050406030204" pitchFamily="18" charset="0"/>
                                      </a:rPr>
                                      <m:t>1</m:t>
                                    </m:r>
                                  </m:num>
                                  <m:den>
                                    <m:r>
                                      <a:rPr lang="zh-CN" altLang="en-US" sz="2000" i="0">
                                        <a:latin typeface="Cambria Math" panose="02040503050406030204" pitchFamily="18" charset="0"/>
                                      </a:rPr>
                                      <m:t>4</m:t>
                                    </m:r>
                                  </m:den>
                                </m:f>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𝐼</m:t>
                                    </m:r>
                                  </m:e>
                                  <m:sub>
                                    <m:r>
                                      <a:rPr lang="zh-CN" altLang="en-US" sz="2000" i="0">
                                        <a:latin typeface="Cambria Math" panose="02040503050406030204" pitchFamily="18" charset="0"/>
                                      </a:rPr>
                                      <m:t>0</m:t>
                                    </m:r>
                                  </m:sub>
                                  <m:sup>
                                    <m:r>
                                      <a:rPr lang="zh-CN" altLang="en-US" sz="2000" i="0">
                                        <a:latin typeface="Cambria Math" panose="02040503050406030204" pitchFamily="18" charset="0"/>
                                      </a:rPr>
                                      <m:t>′</m:t>
                                    </m:r>
                                  </m:sup>
                                </m:sSubSup>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𝑅</m:t>
                                    </m:r>
                                  </m:e>
                                  <m:sub>
                                    <m:r>
                                      <m:rPr>
                                        <m:nor/>
                                      </m:rPr>
                                      <a:rPr lang="zh-CN" altLang="en-US" sz="2000" i="1">
                                        <a:latin typeface="Cambria Math" panose="02040503050406030204" pitchFamily="18" charset="0"/>
                                      </a:rPr>
                                      <m:t>X</m:t>
                                    </m:r>
                                  </m:sub>
                                </m:sSub>
                                <m:r>
                                  <a:rPr lang="zh-CN" altLang="en-US" sz="2000" i="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T</m:t>
                                    </m:r>
                                  </m:sub>
                                </m:sSub>
                              </m:e>
                            </m:mr>
                            <m:mr>
                              <m:e>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i="0">
                                        <a:latin typeface="Cambria Math" panose="02040503050406030204" pitchFamily="18" charset="0"/>
                                      </a:rPr>
                                      <m:t>1</m:t>
                                    </m:r>
                                  </m:num>
                                  <m:den>
                                    <m:r>
                                      <a:rPr lang="zh-CN" altLang="en-US" sz="2000" i="0">
                                        <a:latin typeface="Cambria Math" panose="02040503050406030204" pitchFamily="18" charset="0"/>
                                      </a:rPr>
                                      <m:t>4</m:t>
                                    </m:r>
                                  </m:den>
                                </m:f>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𝐼</m:t>
                                    </m:r>
                                  </m:e>
                                  <m:sub>
                                    <m:r>
                                      <a:rPr lang="zh-CN" altLang="en-US" sz="2000" i="0">
                                        <a:latin typeface="Cambria Math" panose="02040503050406030204" pitchFamily="18" charset="0"/>
                                      </a:rPr>
                                      <m:t>0</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𝑅</m:t>
                                    </m:r>
                                  </m:e>
                                  <m:sub>
                                    <m:r>
                                      <m:rPr>
                                        <m:nor/>
                                      </m:rPr>
                                      <a:rPr lang="zh-CN" altLang="en-US" sz="2000" i="1">
                                        <a:latin typeface="Cambria Math" panose="02040503050406030204" pitchFamily="18" charset="0"/>
                                      </a:rPr>
                                      <m:t>Y</m:t>
                                    </m:r>
                                  </m:sub>
                                </m:sSub>
                                <m:r>
                                  <a:rPr lang="zh-CN" altLang="en-US" sz="2000" i="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T</m:t>
                                    </m:r>
                                  </m:sub>
                                </m:sSub>
                                <m:r>
                                  <a:rPr lang="zh-CN" altLang="en-US" sz="2000" i="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𝑢</m:t>
                                    </m:r>
                                  </m:e>
                                  <m:sub>
                                    <m:r>
                                      <m:rPr>
                                        <m:nor/>
                                      </m:rPr>
                                      <a:rPr lang="zh-CN" altLang="en-US" sz="2000" i="1">
                                        <a:latin typeface="Cambria Math" panose="02040503050406030204" pitchFamily="18" charset="0"/>
                                      </a:rPr>
                                      <m:t>Y</m:t>
                                    </m:r>
                                  </m:sub>
                                </m:sSub>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i="0">
                                        <a:latin typeface="Cambria Math" panose="02040503050406030204" pitchFamily="18" charset="0"/>
                                      </a:rPr>
                                      <m:t>1</m:t>
                                    </m:r>
                                  </m:num>
                                  <m:den>
                                    <m:r>
                                      <a:rPr lang="zh-CN" altLang="en-US" sz="2000" i="0">
                                        <a:latin typeface="Cambria Math" panose="02040503050406030204" pitchFamily="18" charset="0"/>
                                      </a:rPr>
                                      <m:t>4</m:t>
                                    </m:r>
                                  </m:den>
                                </m:f>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𝐼</m:t>
                                    </m:r>
                                  </m:e>
                                  <m:sub>
                                    <m:r>
                                      <a:rPr lang="zh-CN" altLang="en-US" sz="2000" i="0">
                                        <a:latin typeface="Cambria Math" panose="02040503050406030204" pitchFamily="18" charset="0"/>
                                      </a:rPr>
                                      <m:t>0</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𝑅</m:t>
                                    </m:r>
                                  </m:e>
                                  <m:sub>
                                    <m:r>
                                      <m:rPr>
                                        <m:nor/>
                                      </m:rPr>
                                      <a:rPr lang="zh-CN" altLang="en-US" sz="2000" i="1">
                                        <a:latin typeface="Cambria Math" panose="02040503050406030204" pitchFamily="18" charset="0"/>
                                      </a:rPr>
                                      <m:t>Y</m:t>
                                    </m:r>
                                  </m:sub>
                                </m:sSub>
                                <m:r>
                                  <a:rPr lang="zh-CN" altLang="en-US" sz="2000" i="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T</m:t>
                                    </m:r>
                                  </m:sub>
                                </m:sSub>
                              </m:e>
                            </m:mr>
                          </m:m>
                        </m:e>
                      </m:d>
                    </m:oMath>
                  </m:oMathPara>
                </a14:m>
                <a:endParaRPr lang="zh-CN" altLang="en-US" sz="2000" dirty="0"/>
              </a:p>
            </p:txBody>
          </p:sp>
        </mc:Choice>
        <mc:Fallback>
          <p:sp>
            <p:nvSpPr>
              <p:cNvPr id="9" name="矩形 8"/>
              <p:cNvSpPr>
                <a:spLocks noRot="1" noChangeAspect="1" noMove="1" noResize="1" noEditPoints="1" noAdjustHandles="1" noChangeArrowheads="1" noChangeShapeType="1" noTextEdit="1"/>
              </p:cNvSpPr>
              <p:nvPr/>
            </p:nvSpPr>
            <p:spPr>
              <a:xfrm>
                <a:off x="5692663" y="4499888"/>
                <a:ext cx="4511813" cy="1288879"/>
              </a:xfrm>
              <a:prstGeom prst="rect">
                <a:avLst/>
              </a:prstGeom>
              <a:blipFill rotWithShape="0">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856090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C1FFF2FD-C799-466C-9741-8AE5BFF411BA}"/>
              </a:ext>
            </a:extLst>
          </p:cNvPr>
          <p:cNvSpPr txBox="1"/>
          <p:nvPr/>
        </p:nvSpPr>
        <p:spPr>
          <a:xfrm>
            <a:off x="738672" y="216192"/>
            <a:ext cx="5019870"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6.4 </a:t>
            </a:r>
            <a:r>
              <a:rPr lang="zh-CN" altLang="en-US" sz="3200" dirty="0">
                <a:solidFill>
                  <a:schemeClr val="accent1"/>
                </a:solidFill>
                <a:latin typeface="+mj-lt"/>
                <a:ea typeface="+mj-ea"/>
                <a:cs typeface="+mj-cs"/>
              </a:rPr>
              <a:t>振幅调制电路</a:t>
            </a:r>
          </a:p>
        </p:txBody>
      </p:sp>
      <p:sp>
        <p:nvSpPr>
          <p:cNvPr id="3" name="文本框 2">
            <a:extLst>
              <a:ext uri="{FF2B5EF4-FFF2-40B4-BE49-F238E27FC236}">
                <a16:creationId xmlns:a16="http://schemas.microsoft.com/office/drawing/2014/main" xmlns="" id="{09879498-D5A5-4ED4-A3C4-078DFD4DC8BF}"/>
              </a:ext>
            </a:extLst>
          </p:cNvPr>
          <p:cNvSpPr txBox="1"/>
          <p:nvPr/>
        </p:nvSpPr>
        <p:spPr>
          <a:xfrm>
            <a:off x="210634" y="795618"/>
            <a:ext cx="5019870"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6.4.1 </a:t>
            </a:r>
            <a:r>
              <a:rPr lang="zh-CN" altLang="en-US" sz="2800" dirty="0">
                <a:solidFill>
                  <a:schemeClr val="accent1"/>
                </a:solidFill>
                <a:latin typeface="+mj-lt"/>
                <a:ea typeface="+mj-ea"/>
                <a:cs typeface="+mj-cs"/>
              </a:rPr>
              <a:t>低电平调幅电路</a:t>
            </a:r>
          </a:p>
        </p:txBody>
      </p:sp>
      <p:sp>
        <p:nvSpPr>
          <p:cNvPr id="4" name="文本框 3">
            <a:extLst>
              <a:ext uri="{FF2B5EF4-FFF2-40B4-BE49-F238E27FC236}">
                <a16:creationId xmlns:a16="http://schemas.microsoft.com/office/drawing/2014/main" xmlns="" id="{B159AC16-9ED7-4CA8-863A-DB4D15CA0D00}"/>
              </a:ext>
            </a:extLst>
          </p:cNvPr>
          <p:cNvSpPr txBox="1"/>
          <p:nvPr/>
        </p:nvSpPr>
        <p:spPr>
          <a:xfrm>
            <a:off x="738672" y="1319262"/>
            <a:ext cx="2789853"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一、平方律调幅</a:t>
            </a:r>
          </a:p>
        </p:txBody>
      </p:sp>
      <p:sp>
        <p:nvSpPr>
          <p:cNvPr id="5" name="矩形 4">
            <a:extLst>
              <a:ext uri="{FF2B5EF4-FFF2-40B4-BE49-F238E27FC236}">
                <a16:creationId xmlns:a16="http://schemas.microsoft.com/office/drawing/2014/main" xmlns="" id="{2832FF4F-8E15-4EA5-8C88-C293BC8DC301}"/>
              </a:ext>
            </a:extLst>
          </p:cNvPr>
          <p:cNvSpPr/>
          <p:nvPr/>
        </p:nvSpPr>
        <p:spPr>
          <a:xfrm>
            <a:off x="856859" y="1782362"/>
            <a:ext cx="1992853" cy="583108"/>
          </a:xfrm>
          <a:prstGeom prst="rect">
            <a:avLst/>
          </a:prstGeom>
        </p:spPr>
        <p:txBody>
          <a:bodyPr wrap="none">
            <a:spAutoFit/>
          </a:bodyPr>
          <a:lstStyle/>
          <a:p>
            <a:pPr indent="266700" algn="just">
              <a:lnSpc>
                <a:spcPct val="150000"/>
              </a:lnSpc>
              <a:spcAft>
                <a:spcPts val="0"/>
              </a:spcAft>
            </a:pPr>
            <a:r>
              <a:rPr lang="en-US" altLang="zh-CN"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sz="24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工作原理</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7" name="矩形 16">
                <a:extLst>
                  <a:ext uri="{FF2B5EF4-FFF2-40B4-BE49-F238E27FC236}">
                    <a16:creationId xmlns:a16="http://schemas.microsoft.com/office/drawing/2014/main" xmlns="" id="{05D799D6-125D-4E27-B827-61D16A275AF9}"/>
                  </a:ext>
                </a:extLst>
              </p:cNvPr>
              <p:cNvSpPr/>
              <p:nvPr/>
            </p:nvSpPr>
            <p:spPr>
              <a:xfrm>
                <a:off x="856859" y="2422284"/>
                <a:ext cx="8887642" cy="1200329"/>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    图</a:t>
                </a:r>
                <a:r>
                  <a:rPr lang="en-US" altLang="zh-CN" sz="2400" dirty="0">
                    <a:latin typeface="宋体" panose="02010600030101010101" pitchFamily="2" charset="-122"/>
                    <a:ea typeface="宋体" panose="02010600030101010101" pitchFamily="2" charset="-122"/>
                  </a:rPr>
                  <a:t>6.4.1</a:t>
                </a:r>
                <a:r>
                  <a:rPr lang="zh-CN" altLang="en-US" sz="2400" dirty="0">
                    <a:latin typeface="宋体" panose="02010600030101010101" pitchFamily="2" charset="-122"/>
                    <a:ea typeface="宋体" panose="02010600030101010101" pitchFamily="2" charset="-122"/>
                  </a:rPr>
                  <a:t>表示平方律调幅的方框图。这里将调制信号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oMath>
                </a14:m>
                <a:r>
                  <a:rPr lang="zh-CN" altLang="en-US" sz="2400" dirty="0">
                    <a:latin typeface="宋体" panose="02010600030101010101" pitchFamily="2" charset="-122"/>
                    <a:ea typeface="宋体" panose="02010600030101010101" pitchFamily="2" charset="-122"/>
                  </a:rPr>
                  <a:t> 与载波</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相加后，同时加入非线性器件，然后通过中心频率为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的带通滤波器取出输出电压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中的调幅波成分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𝐴𝑀</m:t>
                        </m:r>
                      </m:sub>
                    </m:sSub>
                  </m:oMath>
                </a14:m>
                <a:r>
                  <a:rPr lang="zh-CN" altLang="en-US" sz="2400" dirty="0">
                    <a:latin typeface="宋体" panose="02010600030101010101" pitchFamily="2" charset="-122"/>
                    <a:ea typeface="宋体" panose="02010600030101010101" pitchFamily="2" charset="-122"/>
                  </a:rPr>
                  <a:t>。</a:t>
                </a:r>
              </a:p>
            </p:txBody>
          </p:sp>
        </mc:Choice>
        <mc:Fallback>
          <p:sp>
            <p:nvSpPr>
              <p:cNvPr id="17" name="矩形 16">
                <a:extLst>
                  <a:ext uri="{FF2B5EF4-FFF2-40B4-BE49-F238E27FC236}">
                    <a16:creationId xmlns:a16="http://schemas.microsoft.com/office/drawing/2014/main" xmlns:a14="http://schemas.microsoft.com/office/drawing/2010/main" xmlns="" id="{05D799D6-125D-4E27-B827-61D16A275AF9}"/>
                  </a:ext>
                </a:extLst>
              </p:cNvPr>
              <p:cNvSpPr>
                <a:spLocks noRot="1" noChangeAspect="1" noMove="1" noResize="1" noEditPoints="1" noAdjustHandles="1" noChangeArrowheads="1" noChangeShapeType="1" noTextEdit="1"/>
              </p:cNvSpPr>
              <p:nvPr/>
            </p:nvSpPr>
            <p:spPr>
              <a:xfrm>
                <a:off x="856859" y="2422284"/>
                <a:ext cx="8887642" cy="1200329"/>
              </a:xfrm>
              <a:prstGeom prst="rect">
                <a:avLst/>
              </a:prstGeom>
              <a:blipFill rotWithShape="0">
                <a:blip r:embed="rId2"/>
                <a:stretch>
                  <a:fillRect l="-1097" t="-5584" b="-9137"/>
                </a:stretch>
              </a:blipFill>
            </p:spPr>
            <p:txBody>
              <a:bodyPr/>
              <a:lstStyle/>
              <a:p>
                <a:r>
                  <a:rPr lang="zh-CN" altLang="en-US">
                    <a:noFill/>
                  </a:rPr>
                  <a:t> </a:t>
                </a:r>
              </a:p>
            </p:txBody>
          </p:sp>
        </mc:Fallback>
      </mc:AlternateContent>
      <p:pic>
        <p:nvPicPr>
          <p:cNvPr id="23" name="图片 22">
            <a:extLst>
              <a:ext uri="{FF2B5EF4-FFF2-40B4-BE49-F238E27FC236}">
                <a16:creationId xmlns:a16="http://schemas.microsoft.com/office/drawing/2014/main" xmlns="" id="{C085ABAA-39DE-45A1-A9EF-C68EE654A37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8484" y="3679428"/>
            <a:ext cx="5849735" cy="1984254"/>
          </a:xfrm>
          <a:prstGeom prst="rect">
            <a:avLst/>
          </a:prstGeom>
          <a:noFill/>
        </p:spPr>
      </p:pic>
      <p:sp>
        <p:nvSpPr>
          <p:cNvPr id="24" name="文本框 23">
            <a:extLst>
              <a:ext uri="{FF2B5EF4-FFF2-40B4-BE49-F238E27FC236}">
                <a16:creationId xmlns:a16="http://schemas.microsoft.com/office/drawing/2014/main" xmlns="" id="{F6F62036-F2F7-4631-B8A6-67E379DEFE67}"/>
              </a:ext>
            </a:extLst>
          </p:cNvPr>
          <p:cNvSpPr txBox="1"/>
          <p:nvPr/>
        </p:nvSpPr>
        <p:spPr>
          <a:xfrm>
            <a:off x="3447939" y="5663682"/>
            <a:ext cx="4030824"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6.4.1 </a:t>
            </a:r>
            <a:r>
              <a:rPr lang="zh-CN" altLang="zh-CN" sz="2000" dirty="0">
                <a:latin typeface="宋体" panose="02010600030101010101" pitchFamily="2" charset="-122"/>
                <a:ea typeface="宋体" panose="02010600030101010101" pitchFamily="2" charset="-122"/>
              </a:rPr>
              <a:t>平方律调幅框图</a:t>
            </a:r>
          </a:p>
        </p:txBody>
      </p:sp>
    </p:spTree>
    <p:extLst>
      <p:ext uri="{BB962C8B-B14F-4D97-AF65-F5344CB8AC3E}">
        <p14:creationId xmlns:p14="http://schemas.microsoft.com/office/powerpoint/2010/main" val="40427911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xmlns="" id="{05D799D6-125D-4E27-B827-61D16A275AF9}"/>
                  </a:ext>
                </a:extLst>
              </p:cNvPr>
              <p:cNvSpPr/>
              <p:nvPr/>
            </p:nvSpPr>
            <p:spPr>
              <a:xfrm>
                <a:off x="488370" y="557731"/>
                <a:ext cx="8887642" cy="2304029"/>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    假设</a:t>
                </a:r>
                <a:r>
                  <a:rPr lang="zh-CN" altLang="en-US" sz="2400" dirty="0">
                    <a:latin typeface="宋体" panose="02010600030101010101" pitchFamily="2" charset="-122"/>
                    <a:ea typeface="宋体" panose="02010600030101010101" pitchFamily="2" charset="-122"/>
                  </a:rPr>
                  <a:t>非线性器件为二极管，它的特性可表示</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up>
                          <m:r>
                            <a:rPr lang="zh-CN" altLang="en-US" sz="2400">
                              <a:latin typeface="Cambria Math" panose="02040503050406030204" pitchFamily="18" charset="0"/>
                            </a:rPr>
                            <m:t>2</m:t>
                          </m:r>
                        </m:sup>
                      </m:sSubSup>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中，输入电压</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m>
                        <m:mPr>
                          <m:mcs>
                            <m:mc>
                              <m:mcPr>
                                <m:count m:val="1"/>
                                <m:mcJc m:val="center"/>
                              </m:mcPr>
                            </m:mc>
                          </m:mcs>
                          <m:ctrlPr>
                            <a:rPr lang="zh-CN" altLang="en-US" sz="2400" i="1">
                              <a:latin typeface="Cambria Math" panose="02040503050406030204" pitchFamily="18" charset="0"/>
                            </a:rPr>
                          </m:ctrlPr>
                        </m:mPr>
                        <m:m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a:latin typeface="Cambria Math" panose="02040503050406030204" pitchFamily="18" charset="0"/>
                                  </a:rPr>
                                  <m:t>载波</m:t>
                                </m:r>
                                <m:r>
                                  <a:rPr lang="zh-CN" altLang="en-US" sz="2400">
                                    <a:latin typeface="Cambria Math" panose="02040503050406030204" pitchFamily="18" charset="0"/>
                                  </a:rPr>
                                  <m:t>)</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a:latin typeface="Cambria Math" panose="02040503050406030204" pitchFamily="18" charset="0"/>
                                  </a:rPr>
                                  <m:t>调制信号</m:t>
                                </m:r>
                              </m:e>
                            </m:d>
                          </m:e>
                        </m:mr>
                        <m:mr>
                          <m:e>
                            <m:r>
                              <m:rPr>
                                <m:nor/>
                              </m:rPr>
                              <a:rPr lang="zh-CN" altLang="en-US" sz="2400" i="1">
                                <a:latin typeface="Cambria Math" panose="02040503050406030204" pitchFamily="18" charset="0"/>
                              </a:rPr>
                              <m:t>    =</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e>
                        </m:mr>
                      </m:m>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将其代入上式</a:t>
                </a:r>
                <a:endParaRPr lang="zh-CN" altLang="en-US" sz="2400" dirty="0">
                  <a:latin typeface="宋体" panose="02010600030101010101" pitchFamily="2" charset="-122"/>
                  <a:ea typeface="宋体" panose="02010600030101010101" pitchFamily="2" charset="-122"/>
                </a:endParaRPr>
              </a:p>
            </p:txBody>
          </p:sp>
        </mc:Choice>
        <mc:Fallback>
          <p:sp>
            <p:nvSpPr>
              <p:cNvPr id="2" name="矩形 1">
                <a:extLst>
                  <a:ext uri="{FF2B5EF4-FFF2-40B4-BE49-F238E27FC236}">
                    <a16:creationId xmlns:a16="http://schemas.microsoft.com/office/drawing/2014/main" xmlns:a14="http://schemas.microsoft.com/office/drawing/2010/main" xmlns="" id="{05D799D6-125D-4E27-B827-61D16A275AF9}"/>
                  </a:ext>
                </a:extLst>
              </p:cNvPr>
              <p:cNvSpPr>
                <a:spLocks noRot="1" noChangeAspect="1" noMove="1" noResize="1" noEditPoints="1" noAdjustHandles="1" noChangeArrowheads="1" noChangeShapeType="1" noTextEdit="1"/>
              </p:cNvSpPr>
              <p:nvPr/>
            </p:nvSpPr>
            <p:spPr>
              <a:xfrm>
                <a:off x="488370" y="557731"/>
                <a:ext cx="8887642" cy="2304029"/>
              </a:xfrm>
              <a:prstGeom prst="rect">
                <a:avLst/>
              </a:prstGeom>
              <a:blipFill rotWithShape="0">
                <a:blip r:embed="rId2"/>
                <a:stretch>
                  <a:fillRect t="-2116" b="-50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1001710" y="2861760"/>
                <a:ext cx="9088065" cy="3885807"/>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d>
                        <m:dPr>
                          <m:begChr m:val=""/>
                          <m:endChr m:val="}"/>
                          <m:ctrlPr>
                            <a:rPr lang="zh-CN" altLang="en-US" sz="2400" smtClean="0">
                              <a:latin typeface="Cambria Math" panose="02040503050406030204" pitchFamily="18" charset="0"/>
                            </a:rPr>
                          </m:ctrlPr>
                        </m:dPr>
                        <m:e>
                          <m:m>
                            <m:mPr>
                              <m:mcs>
                                <m:mc>
                                  <m:mcPr>
                                    <m:count m:val="1"/>
                                    <m:mcJc m:val="center"/>
                                  </m:mcPr>
                                </m:mc>
                              </m:mcs>
                              <m:ctrlPr>
                                <a:rPr lang="zh-CN" altLang="en-US" sz="2400">
                                  <a:latin typeface="Cambria Math" panose="02040503050406030204" pitchFamily="18" charset="0"/>
                                </a:rPr>
                              </m:ctrlPr>
                            </m:mPr>
                            <m:mr>
                              <m:e>
                                <m:sSub>
                                  <m:sSubPr>
                                    <m:ctrlPr>
                                      <a:rPr lang="zh-CN" altLang="en-US" sz="2400">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0">
                                        <a:latin typeface="Cambria Math" panose="02040503050406030204" pitchFamily="18" charset="0"/>
                                      </a:rPr>
                                      <m:t>0</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0">
                                        <a:latin typeface="Cambria Math" panose="02040503050406030204" pitchFamily="18" charset="0"/>
                                      </a:rPr>
                                      <m:t>2</m:t>
                                    </m:r>
                                  </m:sub>
                                </m:sSub>
                                <m:d>
                                  <m:dPr>
                                    <m:ctrlPr>
                                      <a:rPr lang="zh-CN" altLang="en-US" sz="2400" i="1">
                                        <a:latin typeface="Cambria Math" panose="02040503050406030204" pitchFamily="18" charset="0"/>
                                      </a:rPr>
                                    </m:ctrlPr>
                                  </m:d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up>
                                        <m:r>
                                          <a:rPr lang="zh-CN" altLang="en-US" sz="2400" i="0">
                                            <a:latin typeface="Cambria Math" panose="02040503050406030204" pitchFamily="18" charset="0"/>
                                          </a:rPr>
                                          <m:t>2</m:t>
                                        </m:r>
                                      </m:sup>
                                    </m:sSubSup>
                                    <m:r>
                                      <a:rPr lang="zh-CN" altLang="en-US" sz="2400" i="0">
                                        <a:latin typeface="Cambria Math" panose="02040503050406030204" pitchFamily="18" charset="0"/>
                                      </a:rPr>
                                      <m:t>+</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up>
                                        <m:r>
                                          <a:rPr lang="zh-CN" altLang="en-US" sz="2400" i="0">
                                            <a:latin typeface="Cambria Math" panose="02040503050406030204" pitchFamily="18" charset="0"/>
                                          </a:rPr>
                                          <m:t>2</m:t>
                                        </m:r>
                                      </m:sup>
                                    </m:sSubSup>
                                  </m:e>
                                </m:d>
                                <m:r>
                                  <a:rPr lang="zh-CN" altLang="en-US" sz="2400" i="0">
                                    <a:latin typeface="Cambria Math" panose="02040503050406030204" pitchFamily="18" charset="0"/>
                                  </a:rPr>
                                  <m:t>⋯⋯⋯⋯⋯⋯⋯⋯⋯⋯⋯</m:t>
                                </m:r>
                                <m:r>
                                  <a:rPr lang="zh-CN" altLang="en-US" sz="2400" i="0">
                                    <a:latin typeface="Cambria Math" panose="02040503050406030204" pitchFamily="18" charset="0"/>
                                  </a:rPr>
                                  <m:t>直流项</m:t>
                                </m:r>
                              </m:e>
                            </m:mr>
                            <m:mr>
                              <m:e>
                                <m:r>
                                  <a:rPr lang="en-US" altLang="zh-CN" sz="2400" b="0" i="1" smtClean="0">
                                    <a:latin typeface="Cambria Math" panose="02040503050406030204" pitchFamily="18" charset="0"/>
                                  </a:rPr>
                                  <m:t>              </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r>
                                  <m:rPr>
                                    <m:sty m:val="p"/>
                                  </m:rPr>
                                  <a:rPr lang="zh-CN" altLang="en-US" sz="2400" i="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0">
                                    <a:latin typeface="Cambria Math" panose="02040503050406030204" pitchFamily="18" charset="0"/>
                                  </a:rPr>
                                  <m:t>载波频率</m:t>
                                </m:r>
                              </m:e>
                            </m:mr>
                            <m:mr>
                              <m:e>
                                <m:r>
                                  <a:rPr lang="en-US" altLang="zh-CN" sz="2400" b="0" i="0" smtClean="0">
                                    <a:latin typeface="Cambria Math" panose="02040503050406030204" pitchFamily="18" charset="0"/>
                                  </a:rPr>
                                  <m:t>            </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0">
                                        <a:latin typeface="Cambria Math" panose="02040503050406030204" pitchFamily="18" charset="0"/>
                                      </a:rPr>
                                      <m:t>1</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up>
                                    <m:r>
                                      <a:rPr lang="zh-CN" altLang="en-US" sz="2400" i="0">
                                        <a:latin typeface="Cambria Math" panose="02040503050406030204" pitchFamily="18" charset="0"/>
                                      </a:rPr>
                                      <m:t>2</m:t>
                                    </m:r>
                                  </m:sup>
                                </m:sSubSup>
                                <m:r>
                                  <m:rPr>
                                    <m:sty m:val="p"/>
                                  </m:rPr>
                                  <a:rPr lang="zh-CN" altLang="en-US" sz="2400" i="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0">
                                    <a:latin typeface="Cambria Math" panose="02040503050406030204" pitchFamily="18" charset="0"/>
                                  </a:rPr>
                                  <m:t>调制信号基频</m:t>
                                </m:r>
                              </m:e>
                            </m:mr>
                            <m:mr>
                              <m:e>
                                <m:r>
                                  <a:rPr lang="en-US" altLang="zh-CN" sz="2400" b="0" i="1" smtClean="0">
                                    <a:latin typeface="Cambria Math" panose="02040503050406030204" pitchFamily="18" charset="0"/>
                                  </a:rPr>
                                  <m:t>        </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d>
                                  <m:dPr>
                                    <m:begChr m:val="["/>
                                    <m:endChr m:val="]"/>
                                    <m:ctrlPr>
                                      <a:rPr lang="zh-CN" altLang="en-US" sz="2400" i="1">
                                        <a:latin typeface="Cambria Math" panose="02040503050406030204" pitchFamily="18" charset="0"/>
                                      </a:rPr>
                                    </m:ctrlPr>
                                  </m:dPr>
                                  <m:e>
                                    <m:r>
                                      <m:rPr>
                                        <m:sty m:val="p"/>
                                      </m:rPr>
                                      <a:rPr lang="zh-CN" altLang="en-US" sz="2400" i="0">
                                        <a:latin typeface="Cambria Math" panose="02040503050406030204" pitchFamily="18" charset="0"/>
                                      </a:rPr>
                                      <m:t>cos</m:t>
                                    </m:r>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0">
                                            <a:latin typeface="Cambria Math" panose="02040503050406030204" pitchFamily="18" charset="0"/>
                                          </a:rPr>
                                          <m:t>+</m:t>
                                        </m:r>
                                        <m:r>
                                          <a:rPr lang="zh-CN" altLang="en-US" sz="2400" i="1">
                                            <a:latin typeface="Cambria Math" panose="02040503050406030204" pitchFamily="18" charset="0"/>
                                          </a:rPr>
                                          <m:t>𝛺</m:t>
                                        </m:r>
                                      </m:e>
                                    </m:d>
                                    <m:r>
                                      <a:rPr lang="zh-CN" altLang="en-US" sz="2400" i="1">
                                        <a:latin typeface="Cambria Math" panose="02040503050406030204" pitchFamily="18" charset="0"/>
                                      </a:rPr>
                                      <m:t>𝑡</m:t>
                                    </m:r>
                                    <m:r>
                                      <a:rPr lang="zh-CN" altLang="en-US" sz="2400" i="0">
                                        <a:latin typeface="Cambria Math" panose="02040503050406030204" pitchFamily="18" charset="0"/>
                                      </a:rPr>
                                      <m:t>+</m:t>
                                    </m:r>
                                    <m:r>
                                      <m:rPr>
                                        <m:sty m:val="p"/>
                                      </m:rPr>
                                      <a:rPr lang="zh-CN" altLang="en-US" sz="2400" i="0">
                                        <a:latin typeface="Cambria Math" panose="02040503050406030204" pitchFamily="18" charset="0"/>
                                      </a:rPr>
                                      <m:t>cos</m:t>
                                    </m:r>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0">
                                            <a:latin typeface="Cambria Math" panose="02040503050406030204" pitchFamily="18" charset="0"/>
                                          </a:rPr>
                                          <m:t>−</m:t>
                                        </m:r>
                                        <m:r>
                                          <a:rPr lang="zh-CN" altLang="en-US" sz="2400" i="1">
                                            <a:latin typeface="Cambria Math" panose="02040503050406030204" pitchFamily="18" charset="0"/>
                                          </a:rPr>
                                          <m:t>𝛺</m:t>
                                        </m:r>
                                      </m:e>
                                    </m:d>
                                    <m:r>
                                      <a:rPr lang="zh-CN" altLang="en-US" sz="2400" i="1">
                                        <a:latin typeface="Cambria Math" panose="02040503050406030204" pitchFamily="18" charset="0"/>
                                      </a:rPr>
                                      <m:t>𝑡</m:t>
                                    </m:r>
                                  </m:e>
                                </m:d>
                                <m:r>
                                  <a:rPr lang="zh-CN" altLang="en-US" sz="2400" i="0">
                                    <a:latin typeface="Cambria Math" panose="02040503050406030204" pitchFamily="18" charset="0"/>
                                  </a:rPr>
                                  <m:t>⋯</m:t>
                                </m:r>
                                <m:r>
                                  <a:rPr lang="zh-CN" altLang="en-US" sz="2400" i="0">
                                    <a:latin typeface="Cambria Math" panose="02040503050406030204" pitchFamily="18" charset="0"/>
                                  </a:rPr>
                                  <m:t>上下边频</m:t>
                                </m:r>
                              </m:e>
                            </m:mr>
                            <m:mr>
                              <m:e>
                                <m:r>
                                  <a:rPr lang="en-US" altLang="zh-CN" sz="2400" b="0" i="1" smtClean="0">
                                    <a:latin typeface="Cambria Math" panose="02040503050406030204" pitchFamily="18" charset="0"/>
                                  </a:rPr>
                                  <m:t>         </m:t>
                                </m:r>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0">
                                        <a:latin typeface="Cambria Math" panose="02040503050406030204" pitchFamily="18" charset="0"/>
                                      </a:rPr>
                                      <m:t>2</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up>
                                    <m:r>
                                      <a:rPr lang="zh-CN" altLang="en-US" sz="2400" i="0">
                                        <a:latin typeface="Cambria Math" panose="02040503050406030204" pitchFamily="18" charset="0"/>
                                      </a:rPr>
                                      <m:t>2</m:t>
                                    </m:r>
                                  </m:sup>
                                </m:sSubSup>
                                <m:r>
                                  <m:rPr>
                                    <m:sty m:val="p"/>
                                  </m:rPr>
                                  <a:rPr lang="zh-CN" altLang="en-US" sz="2400" i="0">
                                    <a:latin typeface="Cambria Math" panose="02040503050406030204" pitchFamily="18" charset="0"/>
                                  </a:rPr>
                                  <m:t>cos</m:t>
                                </m:r>
                                <m:r>
                                  <a:rPr lang="zh-CN" altLang="en-US" sz="2400" i="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0">
                                    <a:latin typeface="Cambria Math" panose="02040503050406030204" pitchFamily="18" charset="0"/>
                                  </a:rPr>
                                  <m:t>载频二次谐波</m:t>
                                </m:r>
                              </m:e>
                            </m:mr>
                            <m:mr>
                              <m:e>
                                <m:r>
                                  <a:rPr lang="en-US" altLang="zh-CN" sz="2400" b="0" i="0" smtClean="0">
                                    <a:latin typeface="Cambria Math" panose="02040503050406030204" pitchFamily="18" charset="0"/>
                                  </a:rPr>
                                  <m:t>      </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i="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0">
                                    <a:latin typeface="Cambria Math" panose="02040503050406030204" pitchFamily="18" charset="0"/>
                                  </a:rPr>
                                  <m:t>调制信号基频</m:t>
                                </m:r>
                              </m:e>
                            </m:mr>
                            <m:mr>
                              <m:e>
                                <m:r>
                                  <a:rPr lang="en-US" altLang="zh-CN" sz="2400" b="0" i="0" smtClean="0">
                                    <a:latin typeface="Cambria Math" panose="02040503050406030204" pitchFamily="18" charset="0"/>
                                  </a:rPr>
                                  <m:t>       </m:t>
                                </m:r>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i="0">
                                        <a:latin typeface="Cambria Math" panose="02040503050406030204" pitchFamily="18" charset="0"/>
                                      </a:rPr>
                                      <m:t>2</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up>
                                    <m:r>
                                      <a:rPr lang="zh-CN" altLang="en-US" sz="2400" i="0">
                                        <a:latin typeface="Cambria Math" panose="02040503050406030204" pitchFamily="18" charset="0"/>
                                      </a:rPr>
                                      <m:t>2</m:t>
                                    </m:r>
                                  </m:sup>
                                </m:sSubSup>
                                <m:r>
                                  <m:rPr>
                                    <m:sty m:val="p"/>
                                  </m:rPr>
                                  <a:rPr lang="zh-CN" altLang="en-US" sz="2400" i="0">
                                    <a:latin typeface="Cambria Math" panose="02040503050406030204" pitchFamily="18" charset="0"/>
                                  </a:rPr>
                                  <m:t>cos</m:t>
                                </m:r>
                                <m:r>
                                  <a:rPr lang="zh-CN" altLang="en-US" sz="2400" i="0">
                                    <a:latin typeface="Cambria Math" panose="02040503050406030204" pitchFamily="18" charset="0"/>
                                  </a:rPr>
                                  <m:t>2</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0">
                                    <a:latin typeface="Cambria Math" panose="02040503050406030204" pitchFamily="18" charset="0"/>
                                  </a:rPr>
                                  <m:t>调制信号二次谐波</m:t>
                                </m:r>
                              </m:e>
                            </m:mr>
                          </m:m>
                        </m:e>
                      </m:d>
                    </m:oMath>
                  </m:oMathPara>
                </a14:m>
                <a:endParaRPr lang="zh-CN" altLang="en-US" sz="2400" dirty="0"/>
              </a:p>
            </p:txBody>
          </p:sp>
        </mc:Choice>
        <mc:Fallback>
          <p:sp>
            <p:nvSpPr>
              <p:cNvPr id="8" name="矩形 7"/>
              <p:cNvSpPr>
                <a:spLocks noRot="1" noChangeAspect="1" noMove="1" noResize="1" noEditPoints="1" noAdjustHandles="1" noChangeArrowheads="1" noChangeShapeType="1" noTextEdit="1"/>
              </p:cNvSpPr>
              <p:nvPr/>
            </p:nvSpPr>
            <p:spPr>
              <a:xfrm>
                <a:off x="1001710" y="2861760"/>
                <a:ext cx="9088065" cy="3885807"/>
              </a:xfrm>
              <a:prstGeom prst="rect">
                <a:avLst/>
              </a:prstGeom>
              <a:blipFill rotWithShape="0">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54262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E413507-31EC-426C-83E9-58FE72B4A3F8}"/>
              </a:ext>
            </a:extLst>
          </p:cNvPr>
          <p:cNvSpPr/>
          <p:nvPr/>
        </p:nvSpPr>
        <p:spPr>
          <a:xfrm>
            <a:off x="383283" y="270946"/>
            <a:ext cx="3531736" cy="583108"/>
          </a:xfrm>
          <a:prstGeom prst="rect">
            <a:avLst/>
          </a:prstGeom>
        </p:spPr>
        <p:txBody>
          <a:bodyPr wrap="none">
            <a:spAutoFit/>
          </a:bodyPr>
          <a:lstStyle/>
          <a:p>
            <a:pPr indent="266700" algn="just">
              <a:lnSpc>
                <a:spcPct val="150000"/>
              </a:lnSpc>
              <a:spcAft>
                <a:spcPts val="0"/>
              </a:spcAft>
            </a:pPr>
            <a:r>
              <a:rPr lang="en-US" altLang="zh-CN"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sz="24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二极管平衡调幅电路</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xmlns="" id="{5C100C97-D314-4106-88B1-566D537ACE3A}"/>
                  </a:ext>
                </a:extLst>
              </p:cNvPr>
              <p:cNvSpPr txBox="1"/>
              <p:nvPr/>
            </p:nvSpPr>
            <p:spPr>
              <a:xfrm>
                <a:off x="694782" y="854054"/>
                <a:ext cx="8790411" cy="563756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平衡</a:t>
                </a:r>
                <a:r>
                  <a:rPr lang="zh-CN" altLang="en-US" sz="2400" dirty="0">
                    <a:latin typeface="宋体" panose="02010600030101010101" pitchFamily="2" charset="-122"/>
                    <a:ea typeface="宋体" panose="02010600030101010101" pitchFamily="2" charset="-122"/>
                  </a:rPr>
                  <a:t>调幅器的输出电压只有两个上、下边带，没有载波。亦即平衡调幅器的输出是载波被抑止的双边带。证明如下</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由于</a:t>
                </a:r>
                <a:r>
                  <a:rPr lang="zh-CN" altLang="en-US" sz="2400" dirty="0">
                    <a:latin typeface="宋体" panose="02010600030101010101" pitchFamily="2" charset="-122"/>
                    <a:ea typeface="宋体" panose="02010600030101010101" pitchFamily="2" charset="-122"/>
                  </a:rPr>
                  <a:t>两个二极管是相同的，可以假定它们的特性曲线能用同一个平方律公式来表示</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2</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up>
                          <m:r>
                            <a:rPr lang="zh-CN" altLang="en-US" sz="2400">
                              <a:latin typeface="Cambria Math" panose="02040503050406030204" pitchFamily="18" charset="0"/>
                            </a:rPr>
                            <m:t>2</m:t>
                          </m:r>
                        </m:sup>
                      </m:sSubSup>
                    </m:oMath>
                  </m:oMathPara>
                </a14:m>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2</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up>
                          <m:r>
                            <a:rPr lang="zh-CN" altLang="en-US" sz="2400">
                              <a:latin typeface="Cambria Math" panose="02040503050406030204" pitchFamily="18" charset="0"/>
                            </a:rPr>
                            <m:t>2</m:t>
                          </m:r>
                        </m:sup>
                      </m:sSubSup>
                    </m:oMath>
                  </m:oMathPara>
                </a14:m>
                <a:endParaRPr lang="en-US" altLang="zh-CN" sz="2400" dirty="0" smtClean="0">
                  <a:latin typeface="宋体" panose="02010600030101010101" pitchFamily="2" charset="-122"/>
                  <a:ea typeface="宋体" panose="02010600030101010101" pitchFamily="2" charset="-122"/>
                </a:endParaRPr>
              </a:p>
              <a:p>
                <a:pPr indent="612000"/>
                <a:r>
                  <a:rPr lang="zh-CN" altLang="en-US" sz="2400" dirty="0" smtClean="0">
                    <a:latin typeface="宋体" panose="02010600030101010101" pitchFamily="2" charset="-122"/>
                    <a:ea typeface="宋体" panose="02010600030101010101" pitchFamily="2" charset="-122"/>
                  </a:rPr>
                  <a:t>式中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sub>
                    </m:sSub>
                    <m:r>
                      <m:rPr>
                        <m:nor/>
                      </m:rP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oMath>
                </a14:m>
                <a:endParaRPr lang="en-US" altLang="zh-CN" sz="2400" dirty="0" smtClean="0"/>
              </a:p>
              <a:p>
                <a:pPr indent="612000"/>
                <a:r>
                  <a:rPr lang="en-US" altLang="zh-CN" sz="2400" dirty="0"/>
                  <a:t> </a:t>
                </a:r>
                <a:r>
                  <a:rPr lang="en-US" altLang="zh-CN"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oMath>
                </a14:m>
                <a:endParaRPr lang="zh-CN" altLang="en-US" sz="2400" dirty="0"/>
              </a:p>
              <a:p>
                <a:r>
                  <a:rPr lang="zh-CN" altLang="en-US" sz="2400" dirty="0" smtClean="0">
                    <a:latin typeface="宋体" panose="02010600030101010101" pitchFamily="2" charset="-122"/>
                    <a:ea typeface="宋体" panose="02010600030101010101" pitchFamily="2" charset="-122"/>
                  </a:rPr>
                  <a:t>    即</a:t>
                </a:r>
                <a:r>
                  <a:rPr lang="zh-CN" altLang="en-US" sz="2400" dirty="0">
                    <a:latin typeface="宋体" panose="02010600030101010101" pitchFamily="2" charset="-122"/>
                    <a:ea typeface="宋体" panose="02010600030101010101" pitchFamily="2" charset="-122"/>
                  </a:rPr>
                  <a:t>可求出输出电压</a:t>
                </a:r>
                <a:r>
                  <a:rPr lang="zh-CN" altLang="en-US" sz="2400" dirty="0" smtClean="0">
                    <a:latin typeface="宋体" panose="02010600030101010101" pitchFamily="2" charset="-122"/>
                    <a:ea typeface="宋体" panose="02010600030101010101" pitchFamily="2" charset="-122"/>
                  </a:rPr>
                  <a:t>为</a:t>
                </a:r>
                <a:endParaRPr lang="en-US" altLang="zh-CN" sz="2400" dirty="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2</m:t>
                            </m:r>
                          </m:sub>
                        </m:sSub>
                      </m:e>
                    </m:d>
                    <m:r>
                      <a:rPr lang="zh-CN" altLang="en-US" sz="2400" i="1">
                        <a:latin typeface="Cambria Math" panose="02040503050406030204" pitchFamily="18" charset="0"/>
                      </a:rPr>
                      <m:t>𝑅</m:t>
                    </m:r>
                  </m:oMath>
                </a14:m>
                <a:endParaRPr lang="en-US" altLang="zh-CN" sz="2400" dirty="0" smtClean="0">
                  <a:latin typeface="宋体" panose="02010600030101010101" pitchFamily="2" charset="-122"/>
                  <a:ea typeface="宋体" panose="02010600030101010101" pitchFamily="2" charset="-122"/>
                </a:endParaRPr>
              </a:p>
              <a:p>
                <a:r>
                  <a:rPr lang="zh-CN" altLang="en-US" sz="2400" dirty="0" smtClean="0"/>
                  <a:t>                   </a:t>
                </a:r>
                <a14:m>
                  <m:oMath xmlns:m="http://schemas.openxmlformats.org/officeDocument/2006/math">
                    <m:r>
                      <a:rPr lang="zh-CN" altLang="en-US" sz="2400">
                        <a:latin typeface="Cambria Math" panose="02040503050406030204" pitchFamily="18" charset="0"/>
                      </a:rPr>
                      <m:t>=2</m:t>
                    </m:r>
                    <m:r>
                      <a:rPr lang="zh-CN" altLang="en-US" sz="2400" i="1">
                        <a:latin typeface="Cambria Math" panose="02040503050406030204" pitchFamily="18" charset="0"/>
                      </a:rPr>
                      <m:t>𝑅</m:t>
                    </m:r>
                    <m:d>
                      <m:dPr>
                        <m:begChr m:val="["/>
                        <m:endChr m:val="]"/>
                        <m:ctrlPr>
                          <a:rPr lang="zh-CN" altLang="en-US" sz="2400" i="1">
                            <a:latin typeface="Cambria Math" panose="02040503050406030204" pitchFamily="18" charset="0"/>
                          </a:rPr>
                        </m:ctrlPr>
                      </m:dPr>
                      <m:e>
                        <m:eqArr>
                          <m:eqArrPr>
                            <m:ctrlPr>
                              <a:rPr lang="zh-CN" altLang="en-US" sz="2400" i="1">
                                <a:latin typeface="Cambria Math" panose="02040503050406030204" pitchFamily="18" charset="0"/>
                              </a:rPr>
                            </m:ctrlPr>
                          </m:eqArr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a:latin typeface="Cambria Math" panose="02040503050406030204" pitchFamily="18" charset="0"/>
                              </a:rPr>
                              <m:t>cos</m:t>
                            </m:r>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i="1">
                                    <a:latin typeface="Cambria Math" panose="02040503050406030204" pitchFamily="18" charset="0"/>
                                  </a:rPr>
                                  <m:t>𝛺</m:t>
                                </m:r>
                              </m:e>
                            </m:d>
                            <m:r>
                              <a:rPr lang="zh-CN" altLang="en-US" sz="2400" i="1">
                                <a:latin typeface="Cambria Math" panose="02040503050406030204" pitchFamily="18" charset="0"/>
                              </a:rPr>
                              <m:t>𝑡</m:t>
                            </m:r>
                          </m:e>
                          <m:e>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r>
                              <m:rPr>
                                <m:sty m:val="p"/>
                              </m:rPr>
                              <a:rPr lang="zh-CN" altLang="en-US" sz="2400">
                                <a:latin typeface="Cambria Math" panose="02040503050406030204" pitchFamily="18" charset="0"/>
                              </a:rPr>
                              <m:t>cos</m:t>
                            </m:r>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i="1">
                                    <a:latin typeface="Cambria Math" panose="02040503050406030204" pitchFamily="18" charset="0"/>
                                  </a:rPr>
                                  <m:t>𝛺</m:t>
                                </m:r>
                              </m:e>
                            </m:d>
                            <m:r>
                              <a:rPr lang="zh-CN" altLang="en-US" sz="2400" i="1">
                                <a:latin typeface="Cambria Math" panose="02040503050406030204" pitchFamily="18" charset="0"/>
                              </a:rPr>
                              <m:t>𝑡</m:t>
                            </m:r>
                          </m:e>
                        </m:eqArr>
                      </m:e>
                    </m:d>
                  </m:oMath>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显然</a:t>
                </a:r>
                <a:r>
                  <a:rPr lang="zh-CN" altLang="en-US" sz="2400" dirty="0">
                    <a:latin typeface="宋体" panose="02010600030101010101" pitchFamily="2" charset="-122"/>
                    <a:ea typeface="宋体" panose="02010600030101010101" pitchFamily="2" charset="-122"/>
                  </a:rPr>
                  <a:t>可知，输出中没有载波分量，只有上下边带（</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i="1">
                        <a:latin typeface="Cambria Math" panose="02040503050406030204" pitchFamily="18" charset="0"/>
                      </a:rPr>
                      <m:t>𝛺</m:t>
                    </m:r>
                  </m:oMath>
                </a14:m>
                <a:r>
                  <a:rPr lang="zh-CN" altLang="en-US" sz="2400" dirty="0">
                    <a:latin typeface="宋体" panose="02010600030101010101" pitchFamily="2" charset="-122"/>
                    <a:ea typeface="宋体" panose="02010600030101010101" pitchFamily="2" charset="-122"/>
                  </a:rPr>
                  <a:t>）与调制信号频率</a:t>
                </a:r>
                <a14:m>
                  <m:oMath xmlns:m="http://schemas.openxmlformats.org/officeDocument/2006/math">
                    <m:r>
                      <a:rPr lang="zh-CN" altLang="en-US" sz="2400" i="1">
                        <a:latin typeface="Cambria Math" panose="02040503050406030204" pitchFamily="18" charset="0"/>
                      </a:rPr>
                      <m:t>𝛺</m:t>
                    </m:r>
                  </m:oMath>
                </a14:m>
                <a:r>
                  <a:rPr lang="zh-CN" altLang="en-US" sz="2400" dirty="0">
                    <a:latin typeface="宋体" panose="02010600030101010101" pitchFamily="2" charset="-122"/>
                    <a:ea typeface="宋体" panose="02010600030101010101" pitchFamily="2" charset="-122"/>
                  </a:rPr>
                  <a:t>（可用滤波器滤掉）。亦即平衡调幅器的输出是载波被抑止的双边带（以</a:t>
                </a:r>
                <a:r>
                  <a:rPr lang="en-US" altLang="zh-CN" sz="2400" dirty="0">
                    <a:latin typeface="宋体" panose="02010600030101010101" pitchFamily="2" charset="-122"/>
                    <a:ea typeface="宋体" panose="02010600030101010101" pitchFamily="2" charset="-122"/>
                  </a:rPr>
                  <a:t>DSC-DSB</a:t>
                </a:r>
                <a:r>
                  <a:rPr lang="zh-CN" altLang="en-US" sz="2400" dirty="0">
                    <a:latin typeface="宋体" panose="02010600030101010101" pitchFamily="2" charset="-122"/>
                    <a:ea typeface="宋体" panose="02010600030101010101" pitchFamily="2" charset="-122"/>
                  </a:rPr>
                  <a:t>表示）。</a:t>
                </a:r>
                <a:endParaRPr lang="zh-CN" altLang="en-US" sz="2400" dirty="0">
                  <a:latin typeface="宋体" panose="02010600030101010101" pitchFamily="2" charset="-122"/>
                  <a:ea typeface="宋体" panose="02010600030101010101" pitchFamily="2" charset="-122"/>
                </a:endParaRPr>
              </a:p>
            </p:txBody>
          </p:sp>
        </mc:Choice>
        <mc:Fallback>
          <p:sp>
            <p:nvSpPr>
              <p:cNvPr id="3" name="文本框 2">
                <a:extLst>
                  <a:ext uri="{FF2B5EF4-FFF2-40B4-BE49-F238E27FC236}">
                    <a16:creationId xmlns:a16="http://schemas.microsoft.com/office/drawing/2014/main" xmlns="" id="{5C100C97-D314-4106-88B1-566D537ACE3A}"/>
                  </a:ext>
                </a:extLst>
              </p:cNvPr>
              <p:cNvSpPr txBox="1">
                <a:spLocks noRot="1" noChangeAspect="1" noMove="1" noResize="1" noEditPoints="1" noAdjustHandles="1" noChangeArrowheads="1" noChangeShapeType="1" noTextEdit="1"/>
              </p:cNvSpPr>
              <p:nvPr/>
            </p:nvSpPr>
            <p:spPr>
              <a:xfrm>
                <a:off x="694782" y="854054"/>
                <a:ext cx="8790411" cy="5637569"/>
              </a:xfrm>
              <a:prstGeom prst="rect">
                <a:avLst/>
              </a:prstGeom>
              <a:blipFill rotWithShape="0">
                <a:blip r:embed="rId2"/>
                <a:stretch>
                  <a:fillRect l="-1110" t="-865" r="-277" b="-140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228989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529E077-E1D8-456F-B07F-86756608C0CE}"/>
              </a:ext>
            </a:extLst>
          </p:cNvPr>
          <p:cNvSpPr txBox="1"/>
          <p:nvPr/>
        </p:nvSpPr>
        <p:spPr>
          <a:xfrm>
            <a:off x="172616" y="648595"/>
            <a:ext cx="2789853"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二、斩波调幅</a:t>
            </a:r>
          </a:p>
        </p:txBody>
      </p:sp>
      <p:sp>
        <p:nvSpPr>
          <p:cNvPr id="3" name="矩形 2">
            <a:extLst>
              <a:ext uri="{FF2B5EF4-FFF2-40B4-BE49-F238E27FC236}">
                <a16:creationId xmlns:a16="http://schemas.microsoft.com/office/drawing/2014/main" xmlns="" id="{EB2F644B-3167-49D9-9907-39BA58B4E889}"/>
              </a:ext>
            </a:extLst>
          </p:cNvPr>
          <p:cNvSpPr/>
          <p:nvPr/>
        </p:nvSpPr>
        <p:spPr>
          <a:xfrm>
            <a:off x="676956" y="1247955"/>
            <a:ext cx="2024744" cy="583108"/>
          </a:xfrm>
          <a:prstGeom prst="rect">
            <a:avLst/>
          </a:prstGeom>
        </p:spPr>
        <p:txBody>
          <a:bodyPr wrap="square">
            <a:spAutoFit/>
          </a:bodyPr>
          <a:lstStyle/>
          <a:p>
            <a:pPr indent="266700" algn="just">
              <a:lnSpc>
                <a:spcPct val="150000"/>
              </a:lnSpc>
              <a:spcAft>
                <a:spcPts val="0"/>
              </a:spcAft>
            </a:pPr>
            <a:r>
              <a:rPr lang="en-US" altLang="zh-CN"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sz="24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工作原理</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8" name="文本框 17">
                <a:extLst>
                  <a:ext uri="{FF2B5EF4-FFF2-40B4-BE49-F238E27FC236}">
                    <a16:creationId xmlns:a16="http://schemas.microsoft.com/office/drawing/2014/main" xmlns="" id="{151780F0-A180-453A-B154-34CD83A94215}"/>
                  </a:ext>
                </a:extLst>
              </p:cNvPr>
              <p:cNvSpPr txBox="1"/>
              <p:nvPr/>
            </p:nvSpPr>
            <p:spPr>
              <a:xfrm>
                <a:off x="676956" y="1968758"/>
                <a:ext cx="8845420" cy="2509020"/>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所谓</a:t>
                </a:r>
                <a:r>
                  <a:rPr lang="zh-CN" altLang="en-US" sz="2400" dirty="0">
                    <a:latin typeface="宋体" panose="02010600030101010101" pitchFamily="2" charset="-122"/>
                    <a:ea typeface="宋体" panose="02010600030101010101" pitchFamily="2" charset="-122"/>
                  </a:rPr>
                  <a:t>斩波调幅就是将所要传送的信号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oMath>
                </a14:m>
                <a:r>
                  <a:rPr lang="zh-CN" altLang="en-US" sz="2400" dirty="0">
                    <a:latin typeface="宋体" panose="02010600030101010101" pitchFamily="2" charset="-122"/>
                    <a:ea typeface="宋体" panose="02010600030101010101" pitchFamily="2" charset="-122"/>
                  </a:rPr>
                  <a:t>通过一个受载波频率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控制的开关电路（斩波电路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，以使它的输出波形被“斩”成周期为</a:t>
                </a:r>
                <a14:m>
                  <m:oMath xmlns:m="http://schemas.openxmlformats.org/officeDocument/2006/math">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r>
                          <a:rPr lang="zh-CN" altLang="en-US" sz="2400" i="1">
                            <a:latin typeface="Cambria Math" panose="02040503050406030204" pitchFamily="18" charset="0"/>
                          </a:rPr>
                          <m:t>𝜋</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den>
                    </m:f>
                  </m:oMath>
                </a14:m>
                <a:r>
                  <a:rPr lang="zh-CN" altLang="en-US" sz="2400" dirty="0">
                    <a:latin typeface="宋体" panose="02010600030101010101" pitchFamily="2" charset="-122"/>
                    <a:ea typeface="宋体" panose="02010600030101010101" pitchFamily="2" charset="-122"/>
                  </a:rPr>
                  <a:t>的脉冲，因而包含</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i="1">
                        <a:latin typeface="Cambria Math" panose="02040503050406030204" pitchFamily="18" charset="0"/>
                      </a:rPr>
                      <m:t>𝛺</m:t>
                    </m:r>
                  </m:oMath>
                </a14:m>
                <a:r>
                  <a:rPr lang="zh-CN" altLang="en-US" sz="2400" dirty="0">
                    <a:latin typeface="宋体" panose="02010600030101010101" pitchFamily="2" charset="-122"/>
                    <a:ea typeface="宋体" panose="02010600030101010101" pitchFamily="2" charset="-122"/>
                  </a:rPr>
                  <a:t>及各种谐波分量等。再通过中心频率为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的带通滤波器，取出所需要的调幅波输出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，即实现了调幅。图</a:t>
                </a:r>
                <a:r>
                  <a:rPr lang="en-US" altLang="zh-CN" sz="2400" dirty="0">
                    <a:latin typeface="宋体" panose="02010600030101010101" pitchFamily="2" charset="-122"/>
                    <a:ea typeface="宋体" panose="02010600030101010101" pitchFamily="2" charset="-122"/>
                  </a:rPr>
                  <a:t>6.4.2</a:t>
                </a:r>
                <a:r>
                  <a:rPr lang="zh-CN" altLang="en-US" sz="2400" dirty="0">
                    <a:latin typeface="宋体" panose="02010600030101010101" pitchFamily="2" charset="-122"/>
                    <a:ea typeface="宋体" panose="02010600030101010101" pitchFamily="2" charset="-122"/>
                  </a:rPr>
                  <a:t>是斩波调幅器的框图，它的调幅过程图解见图</a:t>
                </a:r>
                <a:r>
                  <a:rPr lang="en-US" altLang="zh-CN" sz="2400" dirty="0">
                    <a:latin typeface="宋体" panose="02010600030101010101" pitchFamily="2" charset="-122"/>
                    <a:ea typeface="宋体" panose="02010600030101010101" pitchFamily="2" charset="-122"/>
                  </a:rPr>
                  <a:t>6.4.3</a:t>
                </a:r>
                <a:r>
                  <a:rPr lang="zh-CN" altLang="en-US" sz="2400" dirty="0">
                    <a:latin typeface="宋体" panose="02010600030101010101" pitchFamily="2" charset="-122"/>
                    <a:ea typeface="宋体" panose="02010600030101010101" pitchFamily="2" charset="-122"/>
                  </a:rPr>
                  <a:t>。</a:t>
                </a:r>
              </a:p>
            </p:txBody>
          </p:sp>
        </mc:Choice>
        <mc:Fallback>
          <p:sp>
            <p:nvSpPr>
              <p:cNvPr id="18" name="文本框 17">
                <a:extLst>
                  <a:ext uri="{FF2B5EF4-FFF2-40B4-BE49-F238E27FC236}">
                    <a16:creationId xmlns:a16="http://schemas.microsoft.com/office/drawing/2014/main" xmlns:a14="http://schemas.microsoft.com/office/drawing/2010/main" xmlns="" id="{151780F0-A180-453A-B154-34CD83A94215}"/>
                  </a:ext>
                </a:extLst>
              </p:cNvPr>
              <p:cNvSpPr txBox="1">
                <a:spLocks noRot="1" noChangeAspect="1" noMove="1" noResize="1" noEditPoints="1" noAdjustHandles="1" noChangeArrowheads="1" noChangeShapeType="1" noTextEdit="1"/>
              </p:cNvSpPr>
              <p:nvPr/>
            </p:nvSpPr>
            <p:spPr>
              <a:xfrm>
                <a:off x="676956" y="1968758"/>
                <a:ext cx="8845420" cy="2509020"/>
              </a:xfrm>
              <a:prstGeom prst="rect">
                <a:avLst/>
              </a:prstGeom>
              <a:blipFill rotWithShape="0">
                <a:blip r:embed="rId2"/>
                <a:stretch>
                  <a:fillRect l="-1034" t="-2670" r="-276" b="-4369"/>
                </a:stretch>
              </a:blipFill>
            </p:spPr>
            <p:txBody>
              <a:bodyPr/>
              <a:lstStyle/>
              <a:p>
                <a:r>
                  <a:rPr lang="zh-CN" altLang="en-US">
                    <a:noFill/>
                  </a:rPr>
                  <a:t> </a:t>
                </a:r>
              </a:p>
            </p:txBody>
          </p:sp>
        </mc:Fallback>
      </mc:AlternateContent>
      <p:pic>
        <p:nvPicPr>
          <p:cNvPr id="5" name="图片 4">
            <a:extLst>
              <a:ext uri="{FF2B5EF4-FFF2-40B4-BE49-F238E27FC236}">
                <a16:creationId xmlns:a16="http://schemas.microsoft.com/office/drawing/2014/main" xmlns="" id="{B7057899-ADA6-4985-BEFD-7D0F410C970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1467" y="4352592"/>
            <a:ext cx="6373225" cy="1256637"/>
          </a:xfrm>
          <a:prstGeom prst="rect">
            <a:avLst/>
          </a:prstGeom>
          <a:noFill/>
        </p:spPr>
      </p:pic>
      <p:sp>
        <p:nvSpPr>
          <p:cNvPr id="6" name="文本框 5">
            <a:extLst>
              <a:ext uri="{FF2B5EF4-FFF2-40B4-BE49-F238E27FC236}">
                <a16:creationId xmlns:a16="http://schemas.microsoft.com/office/drawing/2014/main" xmlns="" id="{46E0A4CC-836E-480A-8285-BAF71D766DDF}"/>
              </a:ext>
            </a:extLst>
          </p:cNvPr>
          <p:cNvSpPr txBox="1"/>
          <p:nvPr/>
        </p:nvSpPr>
        <p:spPr>
          <a:xfrm>
            <a:off x="3765249" y="5737769"/>
            <a:ext cx="2894858"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smtClean="0">
                <a:latin typeface="宋体" panose="02010600030101010101" pitchFamily="2" charset="-122"/>
                <a:ea typeface="宋体" panose="02010600030101010101" pitchFamily="2" charset="-122"/>
              </a:rPr>
              <a:t>6.4.2 </a:t>
            </a:r>
            <a:r>
              <a:rPr lang="zh-CN" altLang="en-US" sz="2000" dirty="0" smtClean="0">
                <a:latin typeface="宋体" panose="02010600030101010101" pitchFamily="2" charset="-122"/>
                <a:ea typeface="宋体" panose="02010600030101010101" pitchFamily="2" charset="-122"/>
              </a:rPr>
              <a:t>斩</a:t>
            </a:r>
            <a:r>
              <a:rPr lang="zh-CN" altLang="en-US" sz="2000" dirty="0">
                <a:latin typeface="宋体" panose="02010600030101010101" pitchFamily="2" charset="-122"/>
                <a:ea typeface="宋体" panose="02010600030101010101" pitchFamily="2" charset="-122"/>
              </a:rPr>
              <a:t>波调幅框图</a:t>
            </a:r>
          </a:p>
        </p:txBody>
      </p:sp>
    </p:spTree>
    <p:extLst>
      <p:ext uri="{BB962C8B-B14F-4D97-AF65-F5344CB8AC3E}">
        <p14:creationId xmlns:p14="http://schemas.microsoft.com/office/powerpoint/2010/main" val="5481024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2436EA19-1809-44D9-BFA8-EF9D2D50560F}"/>
              </a:ext>
            </a:extLst>
          </p:cNvPr>
          <p:cNvSpPr txBox="1"/>
          <p:nvPr/>
        </p:nvSpPr>
        <p:spPr>
          <a:xfrm>
            <a:off x="457198" y="633223"/>
            <a:ext cx="2556589"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6.1.2 </a:t>
            </a:r>
            <a:r>
              <a:rPr lang="zh-CN" altLang="en-US" sz="2800" dirty="0">
                <a:solidFill>
                  <a:schemeClr val="accent1"/>
                </a:solidFill>
                <a:latin typeface="+mj-lt"/>
                <a:ea typeface="+mj-ea"/>
                <a:cs typeface="+mj-cs"/>
              </a:rPr>
              <a:t>幅度调制</a:t>
            </a:r>
          </a:p>
        </p:txBody>
      </p:sp>
      <p:sp>
        <p:nvSpPr>
          <p:cNvPr id="4" name="文本框 3">
            <a:extLst>
              <a:ext uri="{FF2B5EF4-FFF2-40B4-BE49-F238E27FC236}">
                <a16:creationId xmlns:a16="http://schemas.microsoft.com/office/drawing/2014/main" xmlns="" id="{26B76CAF-5A97-4F0D-B8CB-4C7C120CC723}"/>
              </a:ext>
            </a:extLst>
          </p:cNvPr>
          <p:cNvSpPr txBox="1"/>
          <p:nvPr/>
        </p:nvSpPr>
        <p:spPr>
          <a:xfrm>
            <a:off x="457198" y="1427584"/>
            <a:ext cx="8901406" cy="461665"/>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本章</a:t>
            </a:r>
            <a:r>
              <a:rPr lang="zh-CN" altLang="zh-CN" sz="2400" dirty="0">
                <a:latin typeface="宋体" panose="02010600030101010101" pitchFamily="2" charset="-122"/>
                <a:ea typeface="宋体" panose="02010600030101010101" pitchFamily="2" charset="-122"/>
              </a:rPr>
              <a:t>主要介绍调幅，其典型信号波形及频谱如图</a:t>
            </a:r>
            <a:r>
              <a:rPr lang="en-US" altLang="zh-CN" sz="2400" dirty="0">
                <a:latin typeface="宋体" panose="02010600030101010101" pitchFamily="2" charset="-122"/>
                <a:ea typeface="宋体" panose="02010600030101010101" pitchFamily="2" charset="-122"/>
              </a:rPr>
              <a:t>6.1.2</a:t>
            </a:r>
            <a:r>
              <a:rPr lang="zh-CN" altLang="zh-CN" sz="2400" dirty="0">
                <a:latin typeface="宋体" panose="02010600030101010101" pitchFamily="2" charset="-122"/>
                <a:ea typeface="宋体" panose="02010600030101010101" pitchFamily="2" charset="-122"/>
              </a:rPr>
              <a:t>所示。</a:t>
            </a:r>
            <a:endParaRPr lang="zh-CN" altLang="zh-CN" sz="3200" dirty="0">
              <a:latin typeface="宋体" panose="02010600030101010101" pitchFamily="2" charset="-122"/>
              <a:ea typeface="宋体" panose="02010600030101010101" pitchFamily="2" charset="-122"/>
            </a:endParaRPr>
          </a:p>
        </p:txBody>
      </p:sp>
      <p:pic>
        <p:nvPicPr>
          <p:cNvPr id="5" name="图片 4">
            <a:extLst>
              <a:ext uri="{FF2B5EF4-FFF2-40B4-BE49-F238E27FC236}">
                <a16:creationId xmlns:a16="http://schemas.microsoft.com/office/drawing/2014/main" xmlns="" id="{9F582570-FF78-4E4B-B55C-854C76A1D66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2694" y="1908311"/>
            <a:ext cx="6102220" cy="3470988"/>
          </a:xfrm>
          <a:prstGeom prst="rect">
            <a:avLst/>
          </a:prstGeom>
          <a:noFill/>
        </p:spPr>
      </p:pic>
      <p:sp>
        <p:nvSpPr>
          <p:cNvPr id="6" name="文本框 5">
            <a:extLst>
              <a:ext uri="{FF2B5EF4-FFF2-40B4-BE49-F238E27FC236}">
                <a16:creationId xmlns:a16="http://schemas.microsoft.com/office/drawing/2014/main" xmlns="" id="{071E8945-C773-419E-B1A0-84EB2F1ECEAC}"/>
              </a:ext>
            </a:extLst>
          </p:cNvPr>
          <p:cNvSpPr txBox="1"/>
          <p:nvPr/>
        </p:nvSpPr>
        <p:spPr>
          <a:xfrm>
            <a:off x="3657600" y="5645020"/>
            <a:ext cx="3965511" cy="461665"/>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6.1.2 </a:t>
            </a:r>
            <a:r>
              <a:rPr lang="zh-CN" altLang="zh-CN" sz="2400" dirty="0">
                <a:latin typeface="宋体" panose="02010600030101010101" pitchFamily="2" charset="-122"/>
                <a:ea typeface="宋体" panose="02010600030101010101" pitchFamily="2" charset="-122"/>
              </a:rPr>
              <a:t>调幅系统框图</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5478653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AB7EE09-CFE0-4CC8-B92F-DF0AA79F498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633" y="1161461"/>
            <a:ext cx="5735216" cy="3331028"/>
          </a:xfrm>
          <a:prstGeom prst="rect">
            <a:avLst/>
          </a:prstGeom>
          <a:noFill/>
        </p:spPr>
      </p:pic>
      <p:sp>
        <p:nvSpPr>
          <p:cNvPr id="5" name="文本框 4">
            <a:extLst>
              <a:ext uri="{FF2B5EF4-FFF2-40B4-BE49-F238E27FC236}">
                <a16:creationId xmlns:a16="http://schemas.microsoft.com/office/drawing/2014/main" xmlns="" id="{F537DCE2-F8E7-4CDF-9643-A07FF85E3091}"/>
              </a:ext>
            </a:extLst>
          </p:cNvPr>
          <p:cNvSpPr txBox="1"/>
          <p:nvPr/>
        </p:nvSpPr>
        <p:spPr>
          <a:xfrm>
            <a:off x="1093109" y="4492489"/>
            <a:ext cx="3758264"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smtClean="0">
                <a:latin typeface="宋体" panose="02010600030101010101" pitchFamily="2" charset="-122"/>
                <a:ea typeface="宋体" panose="02010600030101010101" pitchFamily="2" charset="-122"/>
              </a:rPr>
              <a:t>6.4.3 </a:t>
            </a:r>
            <a:r>
              <a:rPr lang="zh-CN" altLang="zh-CN" sz="2000" dirty="0" smtClean="0">
                <a:latin typeface="宋体" panose="02010600030101010101" pitchFamily="2" charset="-122"/>
                <a:ea typeface="宋体" panose="02010600030101010101" pitchFamily="2" charset="-122"/>
              </a:rPr>
              <a:t>斩</a:t>
            </a:r>
            <a:r>
              <a:rPr lang="zh-CN" altLang="zh-CN" sz="2000" dirty="0">
                <a:latin typeface="宋体" panose="02010600030101010101" pitchFamily="2" charset="-122"/>
                <a:ea typeface="宋体" panose="02010600030101010101" pitchFamily="2" charset="-122"/>
              </a:rPr>
              <a:t>波调幅器工作过程</a:t>
            </a:r>
            <a:endParaRPr lang="zh-CN" altLang="en-US" sz="2000" dirty="0">
              <a:latin typeface="宋体" panose="02010600030101010101" pitchFamily="2" charset="-122"/>
              <a:ea typeface="宋体" panose="02010600030101010101" pitchFamily="2" charset="-122"/>
            </a:endParaRPr>
          </a:p>
        </p:txBody>
      </p:sp>
      <p:pic>
        <p:nvPicPr>
          <p:cNvPr id="6" name="图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9849" y="1161461"/>
            <a:ext cx="5351315" cy="3331028"/>
          </a:xfrm>
          <a:prstGeom prst="rect">
            <a:avLst/>
          </a:prstGeom>
          <a:noFill/>
        </p:spPr>
      </p:pic>
      <p:sp>
        <p:nvSpPr>
          <p:cNvPr id="8" name="文本框 7">
            <a:extLst>
              <a:ext uri="{FF2B5EF4-FFF2-40B4-BE49-F238E27FC236}">
                <a16:creationId xmlns:a16="http://schemas.microsoft.com/office/drawing/2014/main" xmlns="" id="{F537DCE2-F8E7-4CDF-9643-A07FF85E3091}"/>
              </a:ext>
            </a:extLst>
          </p:cNvPr>
          <p:cNvSpPr txBox="1"/>
          <p:nvPr/>
        </p:nvSpPr>
        <p:spPr>
          <a:xfrm>
            <a:off x="6636374" y="4492489"/>
            <a:ext cx="3758264"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6.4.4 </a:t>
            </a:r>
            <a:r>
              <a:rPr lang="zh-CN" altLang="en-US" sz="2000" dirty="0">
                <a:latin typeface="宋体" panose="02010600030101010101" pitchFamily="2" charset="-122"/>
                <a:ea typeface="宋体" panose="02010600030101010101" pitchFamily="2" charset="-122"/>
              </a:rPr>
              <a:t>平衡斩波调幅工作过程</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087810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1F4FE6A-155A-435D-88BB-E017055479AD}"/>
              </a:ext>
            </a:extLst>
          </p:cNvPr>
          <p:cNvSpPr/>
          <p:nvPr/>
        </p:nvSpPr>
        <p:spPr>
          <a:xfrm>
            <a:off x="518892" y="392938"/>
            <a:ext cx="2313992" cy="583108"/>
          </a:xfrm>
          <a:prstGeom prst="rect">
            <a:avLst/>
          </a:prstGeom>
        </p:spPr>
        <p:txBody>
          <a:bodyPr wrap="square">
            <a:spAutoFit/>
          </a:bodyPr>
          <a:lstStyle/>
          <a:p>
            <a:pPr indent="266700" algn="just">
              <a:lnSpc>
                <a:spcPct val="150000"/>
              </a:lnSpc>
              <a:spcAft>
                <a:spcPts val="0"/>
              </a:spcAft>
            </a:pPr>
            <a:r>
              <a:rPr lang="en-US" altLang="zh-CN"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实现电路</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grpSp>
        <p:nvGrpSpPr>
          <p:cNvPr id="12" name="组合 11"/>
          <p:cNvGrpSpPr/>
          <p:nvPr/>
        </p:nvGrpSpPr>
        <p:grpSpPr>
          <a:xfrm>
            <a:off x="970667" y="1484596"/>
            <a:ext cx="4159312" cy="2513926"/>
            <a:chOff x="518892" y="976046"/>
            <a:chExt cx="4159312" cy="2513926"/>
          </a:xfrm>
        </p:grpSpPr>
        <p:pic>
          <p:nvPicPr>
            <p:cNvPr id="3" name="图片 2">
              <a:extLst>
                <a:ext uri="{FF2B5EF4-FFF2-40B4-BE49-F238E27FC236}">
                  <a16:creationId xmlns:a16="http://schemas.microsoft.com/office/drawing/2014/main" xmlns="" id="{1840CABB-C3A1-499C-89D4-A3BDD268BA0E}"/>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892" y="976046"/>
              <a:ext cx="3613539" cy="2005045"/>
            </a:xfrm>
            <a:prstGeom prst="rect">
              <a:avLst/>
            </a:prstGeom>
            <a:noFill/>
          </p:spPr>
        </p:pic>
        <p:sp>
          <p:nvSpPr>
            <p:cNvPr id="5" name="文本框 4">
              <a:extLst>
                <a:ext uri="{FF2B5EF4-FFF2-40B4-BE49-F238E27FC236}">
                  <a16:creationId xmlns:a16="http://schemas.microsoft.com/office/drawing/2014/main" xmlns="" id="{EA58C70B-7673-408E-8DEE-5E77FB34C09C}"/>
                </a:ext>
              </a:extLst>
            </p:cNvPr>
            <p:cNvSpPr txBox="1"/>
            <p:nvPr/>
          </p:nvSpPr>
          <p:spPr>
            <a:xfrm>
              <a:off x="518892" y="3089862"/>
              <a:ext cx="4159312"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smtClean="0">
                  <a:latin typeface="宋体" panose="02010600030101010101" pitchFamily="2" charset="-122"/>
                  <a:ea typeface="宋体" panose="02010600030101010101" pitchFamily="2" charset="-122"/>
                </a:rPr>
                <a:t>6.4.5 </a:t>
              </a:r>
              <a:r>
                <a:rPr lang="zh-CN" altLang="en-US" sz="2000" dirty="0" smtClean="0">
                  <a:latin typeface="宋体" panose="02010600030101010101" pitchFamily="2" charset="-122"/>
                  <a:ea typeface="宋体" panose="02010600030101010101" pitchFamily="2" charset="-122"/>
                </a:rPr>
                <a:t>二极管</a:t>
              </a:r>
              <a:r>
                <a:rPr lang="zh-CN" altLang="en-US" sz="2000" dirty="0">
                  <a:latin typeface="宋体" panose="02010600030101010101" pitchFamily="2" charset="-122"/>
                  <a:ea typeface="宋体" panose="02010600030101010101" pitchFamily="2" charset="-122"/>
                </a:rPr>
                <a:t>桥式斩波调幅电路</a:t>
              </a:r>
            </a:p>
          </p:txBody>
        </p:sp>
      </p:grpSp>
      <p:grpSp>
        <p:nvGrpSpPr>
          <p:cNvPr id="13" name="组合 12"/>
          <p:cNvGrpSpPr/>
          <p:nvPr/>
        </p:nvGrpSpPr>
        <p:grpSpPr>
          <a:xfrm>
            <a:off x="4975539" y="1390348"/>
            <a:ext cx="4226813" cy="2608008"/>
            <a:chOff x="5098369" y="881964"/>
            <a:chExt cx="4226813" cy="2608008"/>
          </a:xfrm>
        </p:grpSpPr>
        <p:pic>
          <p:nvPicPr>
            <p:cNvPr id="4" name="图片 3">
              <a:extLst>
                <a:ext uri="{FF2B5EF4-FFF2-40B4-BE49-F238E27FC236}">
                  <a16:creationId xmlns:a16="http://schemas.microsoft.com/office/drawing/2014/main" xmlns="" id="{3D8AA065-3253-430B-AB6A-BD0645CE233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8369" y="881964"/>
              <a:ext cx="4226813" cy="2193208"/>
            </a:xfrm>
            <a:prstGeom prst="rect">
              <a:avLst/>
            </a:prstGeom>
            <a:noFill/>
          </p:spPr>
        </p:pic>
        <p:sp>
          <p:nvSpPr>
            <p:cNvPr id="6" name="矩形 5">
              <a:extLst>
                <a:ext uri="{FF2B5EF4-FFF2-40B4-BE49-F238E27FC236}">
                  <a16:creationId xmlns:a16="http://schemas.microsoft.com/office/drawing/2014/main" xmlns="" id="{D98A129F-DD7A-4671-899D-D7F9FA9EBCC9}"/>
                </a:ext>
              </a:extLst>
            </p:cNvPr>
            <p:cNvSpPr/>
            <p:nvPr/>
          </p:nvSpPr>
          <p:spPr>
            <a:xfrm>
              <a:off x="5702387" y="3008109"/>
              <a:ext cx="3018775" cy="481863"/>
            </a:xfrm>
            <a:prstGeom prst="rect">
              <a:avLst/>
            </a:prstGeom>
          </p:spPr>
          <p:txBody>
            <a:bodyPr wrap="none">
              <a:spAutoFit/>
            </a:bodyPr>
            <a:lstStyle/>
            <a:p>
              <a:pPr indent="266700" algn="ctr">
                <a:lnSpc>
                  <a:spcPct val="150000"/>
                </a:lnSpc>
                <a:spcAft>
                  <a:spcPts val="0"/>
                </a:spcAft>
              </a:pP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6.4.6 </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环形调幅电路</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gr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xmlns="" id="{151780F0-A180-453A-B154-34CD83A94215}"/>
                  </a:ext>
                </a:extLst>
              </p:cNvPr>
              <p:cNvSpPr txBox="1"/>
              <p:nvPr/>
            </p:nvSpPr>
            <p:spPr>
              <a:xfrm>
                <a:off x="725421" y="4507071"/>
                <a:ext cx="9060023" cy="120032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为了</a:t>
                </a:r>
                <a:r>
                  <a:rPr lang="zh-CN" altLang="en-US" sz="2400" dirty="0">
                    <a:latin typeface="宋体" panose="02010600030101010101" pitchFamily="2" charset="-122"/>
                    <a:ea typeface="宋体" panose="02010600030101010101" pitchFamily="2" charset="-122"/>
                  </a:rPr>
                  <a:t>保证以上两种电路中的导通与截止都由载波电压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决定，就要求它的振幅</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oMath>
                </a14:m>
                <a:r>
                  <a:rPr lang="zh-CN" altLang="en-US" sz="2400" dirty="0">
                    <a:latin typeface="宋体" panose="02010600030101010101" pitchFamily="2" charset="-122"/>
                    <a:ea typeface="宋体" panose="02010600030101010101" pitchFamily="2" charset="-122"/>
                  </a:rPr>
                  <a:t>足够大。通常要求</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cm</m:t>
                        </m:r>
                      </m:sub>
                    </m:sSub>
                  </m:oMath>
                </a14:m>
                <a:r>
                  <a:rPr lang="zh-CN" altLang="en-US" sz="2400" dirty="0">
                    <a:latin typeface="宋体" panose="02010600030101010101" pitchFamily="2" charset="-122"/>
                    <a:ea typeface="宋体" panose="02010600030101010101" pitchFamily="2" charset="-122"/>
                  </a:rPr>
                  <a:t>比调制信号峰值电压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大</a:t>
                </a:r>
                <a:r>
                  <a:rPr lang="en-US" altLang="zh-CN" sz="2400" dirty="0">
                    <a:latin typeface="宋体" panose="02010600030101010101" pitchFamily="2" charset="-122"/>
                    <a:ea typeface="宋体" panose="02010600030101010101" pitchFamily="2" charset="-122"/>
                  </a:rPr>
                  <a:t>10</a:t>
                </a:r>
                <a:r>
                  <a:rPr lang="zh-CN" altLang="en-US" sz="2400" dirty="0">
                    <a:latin typeface="宋体" panose="02010600030101010101" pitchFamily="2" charset="-122"/>
                    <a:ea typeface="宋体" panose="02010600030101010101" pitchFamily="2" charset="-122"/>
                  </a:rPr>
                  <a:t>倍以上。</a:t>
                </a:r>
                <a:endParaRPr lang="zh-CN" altLang="en-US" sz="2400" dirty="0">
                  <a:latin typeface="宋体" panose="02010600030101010101" pitchFamily="2" charset="-122"/>
                  <a:ea typeface="宋体" panose="02010600030101010101" pitchFamily="2" charset="-122"/>
                </a:endParaRPr>
              </a:p>
            </p:txBody>
          </p:sp>
        </mc:Choice>
        <mc:Fallback>
          <p:sp>
            <p:nvSpPr>
              <p:cNvPr id="7" name="文本框 6">
                <a:extLst>
                  <a:ext uri="{FF2B5EF4-FFF2-40B4-BE49-F238E27FC236}">
                    <a16:creationId xmlns:a16="http://schemas.microsoft.com/office/drawing/2014/main" xmlns:a14="http://schemas.microsoft.com/office/drawing/2010/main" xmlns="" id="{151780F0-A180-453A-B154-34CD83A94215}"/>
                  </a:ext>
                </a:extLst>
              </p:cNvPr>
              <p:cNvSpPr txBox="1">
                <a:spLocks noRot="1" noChangeAspect="1" noMove="1" noResize="1" noEditPoints="1" noAdjustHandles="1" noChangeArrowheads="1" noChangeShapeType="1" noTextEdit="1"/>
              </p:cNvSpPr>
              <p:nvPr/>
            </p:nvSpPr>
            <p:spPr>
              <a:xfrm>
                <a:off x="725421" y="4507071"/>
                <a:ext cx="9060023" cy="1200329"/>
              </a:xfrm>
              <a:prstGeom prst="rect">
                <a:avLst/>
              </a:prstGeom>
              <a:blipFill rotWithShape="0">
                <a:blip r:embed="rId4"/>
                <a:stretch>
                  <a:fillRect l="-1009" t="-5584" r="-606" b="-913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400463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a14="http://schemas.microsoft.com/office/drawing/2010/main" xmlns:mc="http://schemas.openxmlformats.org/markup-compatibility/2006" xmlns="" id="{151780F0-A180-453A-B154-34CD83A94215}"/>
              </a:ext>
            </a:extLst>
          </p:cNvPr>
          <p:cNvSpPr txBox="1"/>
          <p:nvPr/>
        </p:nvSpPr>
        <p:spPr>
          <a:xfrm>
            <a:off x="466113" y="508277"/>
            <a:ext cx="9060023" cy="1569660"/>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例</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在</a:t>
            </a:r>
            <a:r>
              <a:rPr lang="zh-CN" altLang="en-US" sz="2400" dirty="0">
                <a:latin typeface="宋体" panose="02010600030101010101" pitchFamily="2" charset="-122"/>
                <a:ea typeface="宋体" panose="02010600030101010101" pitchFamily="2" charset="-122"/>
              </a:rPr>
              <a:t>下图（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）所示的电路中，已知调制信号</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Ω</a:t>
            </a:r>
            <a:r>
              <a:rPr lang="en-US" altLang="zh-CN" sz="2400" dirty="0">
                <a:latin typeface="宋体" panose="02010600030101010101" pitchFamily="2" charset="-122"/>
                <a:ea typeface="宋体" panose="02010600030101010101" pitchFamily="2" charset="-122"/>
              </a:rPr>
              <a:t>=</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Ω</a:t>
            </a:r>
            <a:r>
              <a:rPr lang="en-US" altLang="zh-CN" sz="2400" dirty="0" err="1">
                <a:latin typeface="宋体" panose="02010600030101010101" pitchFamily="2" charset="-122"/>
                <a:ea typeface="宋体" panose="02010600030101010101" pitchFamily="2" charset="-122"/>
              </a:rPr>
              <a:t>cosΩt</a:t>
            </a:r>
            <a:r>
              <a:rPr lang="zh-CN" altLang="en-US" sz="2400" dirty="0">
                <a:latin typeface="宋体" panose="02010600030101010101" pitchFamily="2" charset="-122"/>
                <a:ea typeface="宋体" panose="02010600030101010101" pitchFamily="2" charset="-122"/>
              </a:rPr>
              <a:t>，载波电压</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c</a:t>
            </a:r>
            <a:r>
              <a:rPr lang="en-US" altLang="zh-CN" sz="2400" dirty="0">
                <a:latin typeface="宋体" panose="02010600030101010101" pitchFamily="2" charset="-122"/>
                <a:ea typeface="宋体" panose="02010600030101010101" pitchFamily="2" charset="-122"/>
              </a:rPr>
              <a:t>=</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c</a:t>
            </a:r>
            <a:r>
              <a:rPr lang="en-US" altLang="zh-CN" sz="2400" dirty="0" err="1">
                <a:latin typeface="宋体" panose="02010600030101010101" pitchFamily="2" charset="-122"/>
                <a:ea typeface="宋体" panose="02010600030101010101" pitchFamily="2" charset="-122"/>
              </a:rPr>
              <a:t>cosω</a:t>
            </a:r>
            <a:r>
              <a:rPr lang="en-US" altLang="zh-CN" sz="2400" baseline="-25000" dirty="0" err="1">
                <a:latin typeface="宋体" panose="02010600030101010101" pitchFamily="2" charset="-122"/>
                <a:ea typeface="宋体" panose="02010600030101010101" pitchFamily="2" charset="-122"/>
              </a:rPr>
              <a:t>c</a:t>
            </a:r>
            <a:r>
              <a:rPr lang="en-US" altLang="zh-CN" sz="2400" dirty="0" err="1">
                <a:latin typeface="宋体" panose="02010600030101010101" pitchFamily="2" charset="-122"/>
                <a:ea typeface="宋体" panose="02010600030101010101" pitchFamily="2" charset="-122"/>
              </a:rPr>
              <a:t>t</a:t>
            </a:r>
            <a:r>
              <a:rPr lang="zh-CN" altLang="en-US" sz="2400" dirty="0">
                <a:latin typeface="宋体" panose="02010600030101010101" pitchFamily="2" charset="-122"/>
                <a:ea typeface="宋体" panose="02010600030101010101" pitchFamily="2" charset="-122"/>
              </a:rPr>
              <a:t>，且</a:t>
            </a:r>
            <a:r>
              <a:rPr lang="en-US" altLang="zh-CN" sz="2400" dirty="0" err="1">
                <a:latin typeface="宋体" panose="02010600030101010101" pitchFamily="2" charset="-122"/>
                <a:ea typeface="宋体" panose="02010600030101010101" pitchFamily="2" charset="-122"/>
              </a:rPr>
              <a:t>ω</a:t>
            </a:r>
            <a:r>
              <a:rPr lang="en-US" altLang="zh-CN" sz="2400" baseline="-25000" dirty="0" err="1">
                <a:latin typeface="宋体" panose="02010600030101010101" pitchFamily="2" charset="-122"/>
                <a:ea typeface="宋体" panose="02010600030101010101" pitchFamily="2" charset="-122"/>
              </a:rPr>
              <a:t>c</a:t>
            </a:r>
            <a:r>
              <a:rPr lang="en-US" altLang="zh-CN" sz="2400" dirty="0">
                <a:latin typeface="宋体" panose="02010600030101010101" pitchFamily="2" charset="-122"/>
                <a:ea typeface="宋体" panose="02010600030101010101" pitchFamily="2" charset="-122"/>
              </a:rPr>
              <a:t> Ω</a:t>
            </a:r>
            <a:r>
              <a:rPr lang="zh-CN" altLang="en-US" sz="2400" dirty="0">
                <a:latin typeface="宋体" panose="02010600030101010101" pitchFamily="2" charset="-122"/>
                <a:ea typeface="宋体" panose="02010600030101010101" pitchFamily="2" charset="-122"/>
              </a:rPr>
              <a:t>，二极管</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D1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D2</a:t>
            </a:r>
            <a:r>
              <a:rPr lang="zh-CN" altLang="en-US" sz="2400" dirty="0">
                <a:latin typeface="宋体" panose="02010600030101010101" pitchFamily="2" charset="-122"/>
                <a:ea typeface="宋体" panose="02010600030101010101" pitchFamily="2" charset="-122"/>
              </a:rPr>
              <a:t>的伏安特性相同，均为从原点出发，斜率为</a:t>
            </a:r>
            <a:r>
              <a:rPr lang="en-US" altLang="zh-CN" sz="2400" dirty="0" err="1">
                <a:latin typeface="宋体" panose="02010600030101010101" pitchFamily="2" charset="-122"/>
                <a:ea typeface="宋体" panose="02010600030101010101" pitchFamily="2" charset="-122"/>
              </a:rPr>
              <a:t>g</a:t>
            </a:r>
            <a:r>
              <a:rPr lang="en-US" altLang="zh-CN" sz="2400" baseline="-25000" dirty="0" err="1">
                <a:latin typeface="宋体" panose="02010600030101010101" pitchFamily="2" charset="-122"/>
                <a:ea typeface="宋体" panose="02010600030101010101" pitchFamily="2" charset="-122"/>
              </a:rPr>
              <a:t>D</a:t>
            </a:r>
            <a:r>
              <a:rPr lang="zh-CN" altLang="en-US" sz="2400" dirty="0">
                <a:latin typeface="宋体" panose="02010600030101010101" pitchFamily="2" charset="-122"/>
                <a:ea typeface="宋体" panose="02010600030101010101" pitchFamily="2" charset="-122"/>
              </a:rPr>
              <a:t>的直线。试分析其输出电流的频率分量，并说明此电路是否能实现双边带调制？</a:t>
            </a:r>
            <a:endParaRPr lang="zh-CN" altLang="en-US" sz="2400" dirty="0">
              <a:latin typeface="宋体" panose="02010600030101010101" pitchFamily="2" charset="-122"/>
              <a:ea typeface="宋体" panose="02010600030101010101" pitchFamily="2" charset="-122"/>
            </a:endParaRPr>
          </a:p>
        </p:txBody>
      </p:sp>
      <p:pic>
        <p:nvPicPr>
          <p:cNvPr id="3"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5044" y="2077937"/>
            <a:ext cx="3239950" cy="2331859"/>
          </a:xfrm>
          <a:prstGeom prst="rect">
            <a:avLst/>
          </a:prstGeom>
          <a:noFill/>
          <a:ln>
            <a:noFill/>
          </a:ln>
          <a:extLst/>
        </p:spPr>
      </p:pic>
      <p:sp>
        <p:nvSpPr>
          <p:cNvPr id="4" name="Rectangle 2"/>
          <p:cNvSpPr>
            <a:spLocks noChangeArrowheads="1"/>
          </p:cNvSpPr>
          <p:nvPr/>
        </p:nvSpPr>
        <p:spPr bwMode="auto">
          <a:xfrm>
            <a:off x="-1" y="286603"/>
            <a:ext cx="12458607"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709956394"/>
              </p:ext>
            </p:extLst>
          </p:nvPr>
        </p:nvGraphicFramePr>
        <p:xfrm>
          <a:off x="466113" y="4409795"/>
          <a:ext cx="3654173" cy="1677105"/>
        </p:xfrm>
        <a:graphic>
          <a:graphicData uri="http://schemas.openxmlformats.org/presentationml/2006/ole">
            <mc:AlternateContent xmlns:mc="http://schemas.openxmlformats.org/markup-compatibility/2006">
              <mc:Choice xmlns:v="urn:schemas-microsoft-com:vml" Requires="v">
                <p:oleObj spid="_x0000_s8222" r:id="rId4" imgW="2162106" imgH="1009591" progId="Visio.Drawing.15">
                  <p:embed/>
                </p:oleObj>
              </mc:Choice>
              <mc:Fallback>
                <p:oleObj r:id="rId4" imgW="2162106" imgH="1009591"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113" y="4409795"/>
                        <a:ext cx="3654173" cy="1677105"/>
                      </a:xfrm>
                      <a:prstGeom prst="rect">
                        <a:avLst/>
                      </a:prstGeom>
                      <a:noFill/>
                    </p:spPr>
                  </p:pic>
                </p:oleObj>
              </mc:Fallback>
            </mc:AlternateContent>
          </a:graphicData>
        </a:graphic>
      </p:graphicFrame>
      <p:sp>
        <p:nvSpPr>
          <p:cNvPr id="8" name="文本框 7">
            <a:extLst>
              <a:ext uri="{FF2B5EF4-FFF2-40B4-BE49-F238E27FC236}">
                <a16:creationId xmlns:a16="http://schemas.microsoft.com/office/drawing/2014/main" xmlns:a14="http://schemas.microsoft.com/office/drawing/2010/main" xmlns:mc="http://schemas.openxmlformats.org/markup-compatibility/2006" xmlns="" id="{151780F0-A180-453A-B154-34CD83A94215}"/>
              </a:ext>
            </a:extLst>
          </p:cNvPr>
          <p:cNvSpPr txBox="1"/>
          <p:nvPr/>
        </p:nvSpPr>
        <p:spPr>
          <a:xfrm>
            <a:off x="4120286" y="1995126"/>
            <a:ext cx="7180060" cy="4154984"/>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分析思路如下：</a:t>
            </a:r>
          </a:p>
          <a:p>
            <a:r>
              <a:rPr lang="zh-CN" altLang="en-US" sz="2400" dirty="0" smtClean="0">
                <a:latin typeface="宋体" panose="02010600030101010101" pitchFamily="2" charset="-122"/>
                <a:ea typeface="宋体" panose="02010600030101010101" pitchFamily="2" charset="-122"/>
              </a:rPr>
              <a:t>①标定</a:t>
            </a:r>
            <a:r>
              <a:rPr lang="zh-CN" altLang="en-US" sz="2400" dirty="0">
                <a:latin typeface="宋体" panose="02010600030101010101" pitchFamily="2" charset="-122"/>
                <a:ea typeface="宋体" panose="02010600030101010101" pitchFamily="2" charset="-122"/>
              </a:rPr>
              <a:t>二极管两端的电压和流过它的电流的正方向，一般可按实际方向标定；</a:t>
            </a:r>
          </a:p>
          <a:p>
            <a:r>
              <a:rPr lang="zh-CN" altLang="en-US" sz="2400" dirty="0" smtClean="0">
                <a:latin typeface="宋体" panose="02010600030101010101" pitchFamily="2" charset="-122"/>
                <a:ea typeface="宋体" panose="02010600030101010101" pitchFamily="2" charset="-122"/>
              </a:rPr>
              <a:t>②求</a:t>
            </a:r>
            <a:r>
              <a:rPr lang="zh-CN" altLang="en-US" sz="2400" dirty="0">
                <a:latin typeface="宋体" panose="02010600030101010101" pitchFamily="2" charset="-122"/>
                <a:ea typeface="宋体" panose="02010600030101010101" pitchFamily="2" charset="-122"/>
              </a:rPr>
              <a:t>出加在二极管两端的电压</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D</a:t>
            </a:r>
            <a:r>
              <a:rPr lang="zh-CN" altLang="en-US" sz="2400" dirty="0">
                <a:latin typeface="宋体" panose="02010600030101010101" pitchFamily="2" charset="-122"/>
                <a:ea typeface="宋体" panose="02010600030101010101" pitchFamily="2" charset="-122"/>
              </a:rPr>
              <a:t>；</a:t>
            </a:r>
          </a:p>
          <a:p>
            <a:r>
              <a:rPr lang="zh-CN" altLang="en-US" sz="2400" dirty="0" smtClean="0">
                <a:latin typeface="宋体" panose="02010600030101010101" pitchFamily="2" charset="-122"/>
                <a:ea typeface="宋体" panose="02010600030101010101" pitchFamily="2" charset="-122"/>
              </a:rPr>
              <a:t>③求</a:t>
            </a:r>
            <a:r>
              <a:rPr lang="zh-CN" altLang="en-US" sz="2400" dirty="0">
                <a:latin typeface="宋体" panose="02010600030101010101" pitchFamily="2" charset="-122"/>
                <a:ea typeface="宋体" panose="02010600030101010101" pitchFamily="2" charset="-122"/>
              </a:rPr>
              <a:t>出流过二极管的电流</a:t>
            </a:r>
            <a:r>
              <a:rPr lang="en-US" altLang="zh-CN" sz="2400" dirty="0" err="1">
                <a:latin typeface="宋体" panose="02010600030101010101" pitchFamily="2" charset="-122"/>
                <a:ea typeface="宋体" panose="02010600030101010101" pitchFamily="2" charset="-122"/>
              </a:rPr>
              <a:t>i</a:t>
            </a:r>
            <a:r>
              <a:rPr lang="en-US" altLang="zh-CN" sz="2400" baseline="-25000" dirty="0" err="1">
                <a:latin typeface="宋体" panose="02010600030101010101" pitchFamily="2" charset="-122"/>
                <a:ea typeface="宋体" panose="02010600030101010101" pitchFamily="2" charset="-122"/>
              </a:rPr>
              <a:t>D</a:t>
            </a:r>
            <a:r>
              <a:rPr lang="en-US" altLang="zh-CN" sz="2400" dirty="0">
                <a:latin typeface="宋体" panose="02010600030101010101" pitchFamily="2" charset="-122"/>
                <a:ea typeface="宋体" panose="02010600030101010101" pitchFamily="2" charset="-122"/>
              </a:rPr>
              <a:t>=g</a:t>
            </a:r>
            <a:r>
              <a:rPr lang="en-US" altLang="zh-CN" sz="2400" baseline="-25000" dirty="0">
                <a:latin typeface="宋体" panose="02010600030101010101" pitchFamily="2" charset="-122"/>
                <a:ea typeface="宋体" panose="02010600030101010101" pitchFamily="2" charset="-122"/>
              </a:rPr>
              <a:t>D</a:t>
            </a:r>
            <a:r>
              <a:rPr lang="en-US" altLang="zh-CN" sz="2400" dirty="0">
                <a:latin typeface="宋体" panose="02010600030101010101" pitchFamily="2" charset="-122"/>
                <a:ea typeface="宋体" panose="02010600030101010101" pitchFamily="2" charset="-122"/>
              </a:rPr>
              <a:t>K</a:t>
            </a:r>
            <a:r>
              <a:rPr lang="en-US" altLang="zh-CN" sz="2400" baseline="-25000" dirty="0">
                <a:latin typeface="宋体" panose="02010600030101010101" pitchFamily="2" charset="-122"/>
                <a:ea typeface="宋体" panose="02010600030101010101" pitchFamily="2" charset="-122"/>
              </a:rPr>
              <a:t>1</a:t>
            </a:r>
            <a:r>
              <a:rPr lang="en-US" altLang="zh-CN" sz="2400" dirty="0">
                <a:latin typeface="宋体" panose="02010600030101010101" pitchFamily="2" charset="-122"/>
                <a:ea typeface="宋体" panose="02010600030101010101" pitchFamily="2" charset="-122"/>
              </a:rPr>
              <a:t>(</a:t>
            </a:r>
            <a:r>
              <a:rPr lang="en-US" altLang="zh-CN" sz="2400" dirty="0" err="1">
                <a:latin typeface="宋体" panose="02010600030101010101" pitchFamily="2" charset="-122"/>
                <a:ea typeface="宋体" panose="02010600030101010101" pitchFamily="2" charset="-122"/>
              </a:rPr>
              <a:t>ω</a:t>
            </a:r>
            <a:r>
              <a:rPr lang="en-US" altLang="zh-CN" sz="2400" baseline="-25000" dirty="0" err="1">
                <a:latin typeface="宋体" panose="02010600030101010101" pitchFamily="2" charset="-122"/>
                <a:ea typeface="宋体" panose="02010600030101010101" pitchFamily="2" charset="-122"/>
              </a:rPr>
              <a:t>c</a:t>
            </a:r>
            <a:r>
              <a:rPr lang="en-US" altLang="zh-CN" sz="2400" dirty="0" err="1">
                <a:latin typeface="宋体" panose="02010600030101010101" pitchFamily="2" charset="-122"/>
                <a:ea typeface="宋体" panose="02010600030101010101" pitchFamily="2" charset="-122"/>
              </a:rPr>
              <a:t>t</a:t>
            </a:r>
            <a:r>
              <a:rPr lang="en-US" altLang="zh-CN" sz="2400" dirty="0">
                <a:latin typeface="宋体" panose="02010600030101010101" pitchFamily="2" charset="-122"/>
                <a:ea typeface="宋体" panose="02010600030101010101" pitchFamily="2" charset="-122"/>
              </a:rPr>
              <a:t>)</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D</a:t>
            </a:r>
            <a:r>
              <a:rPr lang="zh-CN" altLang="en-US" sz="2400" dirty="0">
                <a:latin typeface="宋体" panose="02010600030101010101" pitchFamily="2" charset="-122"/>
                <a:ea typeface="宋体" panose="02010600030101010101" pitchFamily="2" charset="-122"/>
              </a:rPr>
              <a:t>，此时二极管电导有两种情况</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若</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正向加到二极管两端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二极管在</a:t>
            </a:r>
            <a:r>
              <a:rPr lang="en-US" altLang="zh-CN" sz="2400" dirty="0" err="1">
                <a:latin typeface="宋体" panose="02010600030101010101" pitchFamily="2" charset="-122"/>
                <a:ea typeface="宋体" panose="02010600030101010101" pitchFamily="2" charset="-122"/>
              </a:rPr>
              <a:t>uc</a:t>
            </a:r>
            <a:r>
              <a:rPr lang="zh-CN" altLang="en-US" sz="2400" dirty="0">
                <a:latin typeface="宋体" panose="02010600030101010101" pitchFamily="2" charset="-122"/>
                <a:ea typeface="宋体" panose="02010600030101010101" pitchFamily="2" charset="-122"/>
              </a:rPr>
              <a:t>的正半周导通，为</a:t>
            </a:r>
            <a:r>
              <a:rPr lang="en-US" altLang="zh-CN" sz="2400" dirty="0" smtClean="0">
                <a:latin typeface="宋体" panose="02010600030101010101" pitchFamily="2" charset="-122"/>
                <a:ea typeface="宋体" panose="02010600030101010101" pitchFamily="2" charset="-122"/>
              </a:rPr>
              <a:t>g</a:t>
            </a:r>
            <a:r>
              <a:rPr lang="en-US" altLang="zh-CN" sz="2400" baseline="-25000" dirty="0" smtClean="0">
                <a:latin typeface="宋体" panose="02010600030101010101" pitchFamily="2" charset="-122"/>
                <a:ea typeface="宋体" panose="02010600030101010101" pitchFamily="2" charset="-122"/>
              </a:rPr>
              <a:t>D</a:t>
            </a:r>
            <a:r>
              <a:rPr lang="en-US" altLang="zh-CN" sz="2400" dirty="0" smtClean="0">
                <a:latin typeface="宋体" panose="02010600030101010101" pitchFamily="2" charset="-122"/>
                <a:ea typeface="宋体" panose="02010600030101010101" pitchFamily="2" charset="-122"/>
              </a:rPr>
              <a:t>K</a:t>
            </a:r>
            <a:r>
              <a:rPr lang="en-US" altLang="zh-CN" sz="2400" baseline="-25000" dirty="0" smtClean="0">
                <a:latin typeface="宋体" panose="02010600030101010101" pitchFamily="2" charset="-122"/>
                <a:ea typeface="宋体" panose="02010600030101010101" pitchFamily="2" charset="-122"/>
              </a:rPr>
              <a:t>1</a:t>
            </a:r>
            <a:r>
              <a:rPr lang="en-US" altLang="zh-CN" sz="2400" dirty="0" smtClean="0">
                <a:latin typeface="宋体" panose="02010600030101010101" pitchFamily="2" charset="-122"/>
                <a:ea typeface="宋体" panose="02010600030101010101" pitchFamily="2" charset="-122"/>
              </a:rPr>
              <a:t>(</a:t>
            </a:r>
            <a:r>
              <a:rPr lang="en-US" altLang="zh-CN" sz="2400" dirty="0" err="1" smtClean="0">
                <a:latin typeface="宋体" panose="02010600030101010101" pitchFamily="2" charset="-122"/>
                <a:ea typeface="宋体" panose="02010600030101010101" pitchFamily="2" charset="-122"/>
              </a:rPr>
              <a:t>ω</a:t>
            </a:r>
            <a:r>
              <a:rPr lang="en-US" altLang="zh-CN" sz="2400" baseline="-25000" dirty="0" err="1" smtClean="0">
                <a:latin typeface="宋体" panose="02010600030101010101" pitchFamily="2" charset="-122"/>
                <a:ea typeface="宋体" panose="02010600030101010101" pitchFamily="2" charset="-122"/>
              </a:rPr>
              <a:t>c</a:t>
            </a:r>
            <a:r>
              <a:rPr lang="en-US" altLang="zh-CN" sz="2400" dirty="0" err="1" smtClean="0">
                <a:latin typeface="宋体" panose="02010600030101010101" pitchFamily="2" charset="-122"/>
                <a:ea typeface="宋体" panose="02010600030101010101" pitchFamily="2" charset="-122"/>
              </a:rPr>
              <a:t>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；若</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反向加到二极管两端，为</a:t>
            </a:r>
            <a:r>
              <a:rPr lang="en-US" altLang="zh-CN" sz="2400" dirty="0" smtClean="0">
                <a:latin typeface="宋体" panose="02010600030101010101" pitchFamily="2" charset="-122"/>
                <a:ea typeface="宋体" panose="02010600030101010101" pitchFamily="2" charset="-122"/>
              </a:rPr>
              <a:t>g</a:t>
            </a:r>
            <a:r>
              <a:rPr lang="en-US" altLang="zh-CN" sz="2400" baseline="-25000" dirty="0" smtClean="0">
                <a:latin typeface="宋体" panose="02010600030101010101" pitchFamily="2" charset="-122"/>
                <a:ea typeface="宋体" panose="02010600030101010101" pitchFamily="2" charset="-122"/>
              </a:rPr>
              <a:t>D</a:t>
            </a:r>
            <a:r>
              <a:rPr lang="en-US" altLang="zh-CN" sz="2400" dirty="0" smtClean="0">
                <a:latin typeface="宋体" panose="02010600030101010101" pitchFamily="2" charset="-122"/>
                <a:ea typeface="宋体" panose="02010600030101010101" pitchFamily="2" charset="-122"/>
              </a:rPr>
              <a:t>K</a:t>
            </a:r>
            <a:r>
              <a:rPr lang="en-US" altLang="zh-CN" sz="2400" baseline="-25000" dirty="0" smtClean="0">
                <a:latin typeface="宋体" panose="02010600030101010101" pitchFamily="2" charset="-122"/>
                <a:ea typeface="宋体" panose="02010600030101010101" pitchFamily="2" charset="-122"/>
              </a:rPr>
              <a:t>1</a:t>
            </a:r>
            <a:r>
              <a:rPr lang="en-US" altLang="zh-CN" sz="2400" dirty="0" smtClean="0">
                <a:latin typeface="宋体" panose="02010600030101010101" pitchFamily="2" charset="-122"/>
                <a:ea typeface="宋体" panose="02010600030101010101" pitchFamily="2" charset="-122"/>
              </a:rPr>
              <a:t>(</a:t>
            </a:r>
            <a:r>
              <a:rPr lang="en-US" altLang="zh-CN" sz="2400" dirty="0" err="1" smtClean="0">
                <a:latin typeface="宋体" panose="02010600030101010101" pitchFamily="2" charset="-122"/>
                <a:ea typeface="宋体" panose="02010600030101010101" pitchFamily="2" charset="-122"/>
              </a:rPr>
              <a:t>ω</a:t>
            </a:r>
            <a:r>
              <a:rPr lang="en-US" altLang="zh-CN" sz="2400" baseline="-25000" dirty="0" err="1" smtClean="0">
                <a:latin typeface="宋体" panose="02010600030101010101" pitchFamily="2" charset="-122"/>
                <a:ea typeface="宋体" panose="02010600030101010101" pitchFamily="2" charset="-122"/>
              </a:rPr>
              <a:t>c</a:t>
            </a:r>
            <a:r>
              <a:rPr lang="en-US" altLang="zh-CN" sz="2400" dirty="0" err="1" smtClean="0">
                <a:latin typeface="宋体" panose="02010600030101010101" pitchFamily="2" charset="-122"/>
                <a:ea typeface="宋体" panose="02010600030101010101" pitchFamily="2" charset="-122"/>
              </a:rPr>
              <a:t>t</a:t>
            </a:r>
            <a:r>
              <a:rPr lang="en-US" altLang="zh-CN" sz="2400" dirty="0" smtClean="0">
                <a:latin typeface="宋体" panose="02010600030101010101" pitchFamily="2" charset="-122"/>
                <a:ea typeface="宋体" panose="02010600030101010101" pitchFamily="2" charset="-122"/>
              </a:rPr>
              <a:t>-π</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p>
          <a:p>
            <a:r>
              <a:rPr lang="zh-CN" altLang="en-US" sz="2400" dirty="0" smtClean="0">
                <a:latin typeface="宋体" panose="02010600030101010101" pitchFamily="2" charset="-122"/>
                <a:ea typeface="宋体" panose="02010600030101010101" pitchFamily="2" charset="-122"/>
              </a:rPr>
              <a:t>④分析</a:t>
            </a:r>
            <a:r>
              <a:rPr lang="en-US" altLang="zh-CN" sz="2400" dirty="0" err="1">
                <a:latin typeface="宋体" panose="02010600030101010101" pitchFamily="2" charset="-122"/>
                <a:ea typeface="宋体" panose="02010600030101010101" pitchFamily="2" charset="-122"/>
              </a:rPr>
              <a:t>i</a:t>
            </a:r>
            <a:r>
              <a:rPr lang="zh-CN" altLang="en-US" sz="2400" dirty="0">
                <a:latin typeface="宋体" panose="02010600030101010101" pitchFamily="2" charset="-122"/>
                <a:ea typeface="宋体" panose="02010600030101010101" pitchFamily="2" charset="-122"/>
              </a:rPr>
              <a:t>中的频率分量，若有</a:t>
            </a:r>
            <a:r>
              <a:rPr lang="en-US" altLang="zh-CN" sz="2400" dirty="0" err="1">
                <a:latin typeface="宋体" panose="02010600030101010101" pitchFamily="2" charset="-122"/>
                <a:ea typeface="宋体" panose="02010600030101010101" pitchFamily="2" charset="-122"/>
              </a:rPr>
              <a:t>ω</a:t>
            </a:r>
            <a:r>
              <a:rPr lang="en-US" altLang="zh-CN" sz="2400" baseline="-25000" dirty="0" err="1">
                <a:latin typeface="宋体" panose="02010600030101010101" pitchFamily="2" charset="-122"/>
                <a:ea typeface="宋体" panose="02010600030101010101" pitchFamily="2" charset="-122"/>
              </a:rPr>
              <a:t>c</a:t>
            </a:r>
            <a:r>
              <a:rPr lang="en-US" altLang="zh-CN" sz="2400" dirty="0" err="1">
                <a:latin typeface="宋体" panose="02010600030101010101" pitchFamily="2" charset="-122"/>
                <a:ea typeface="宋体" panose="02010600030101010101" pitchFamily="2" charset="-122"/>
              </a:rPr>
              <a:t>±Ω</a:t>
            </a:r>
            <a:r>
              <a:rPr lang="zh-CN" altLang="en-US" sz="2400" dirty="0">
                <a:latin typeface="宋体" panose="02010600030101010101" pitchFamily="2" charset="-122"/>
                <a:ea typeface="宋体" panose="02010600030101010101" pitchFamily="2" charset="-122"/>
              </a:rPr>
              <a:t>分量，且无</a:t>
            </a:r>
            <a:r>
              <a:rPr lang="en-US" altLang="zh-CN" sz="2400" dirty="0" err="1">
                <a:latin typeface="宋体" panose="02010600030101010101" pitchFamily="2" charset="-122"/>
                <a:ea typeface="宋体" panose="02010600030101010101" pitchFamily="2" charset="-122"/>
              </a:rPr>
              <a:t>ω</a:t>
            </a:r>
            <a:r>
              <a:rPr lang="en-US" altLang="zh-CN" sz="2400" baseline="-25000" dirty="0" err="1">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分量，则可产生</a:t>
            </a:r>
            <a:r>
              <a:rPr lang="en-US" altLang="zh-CN" sz="2400" dirty="0">
                <a:latin typeface="宋体" panose="02010600030101010101" pitchFamily="2" charset="-122"/>
                <a:ea typeface="宋体" panose="02010600030101010101" pitchFamily="2" charset="-122"/>
              </a:rPr>
              <a:t>DSB</a:t>
            </a:r>
            <a:r>
              <a:rPr lang="zh-CN" altLang="en-US" sz="2400" dirty="0">
                <a:latin typeface="宋体" panose="02010600030101010101" pitchFamily="2" charset="-122"/>
                <a:ea typeface="宋体" panose="02010600030101010101" pitchFamily="2" charset="-122"/>
              </a:rPr>
              <a:t>信号</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滤波后</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；若有</a:t>
            </a:r>
            <a:r>
              <a:rPr lang="en-US" altLang="zh-CN" sz="2400" dirty="0" err="1">
                <a:latin typeface="宋体" panose="02010600030101010101" pitchFamily="2" charset="-122"/>
                <a:ea typeface="宋体" panose="02010600030101010101" pitchFamily="2" charset="-122"/>
              </a:rPr>
              <a:t>ω</a:t>
            </a:r>
            <a:r>
              <a:rPr lang="en-US" altLang="zh-CN" sz="2400" baseline="-25000" dirty="0" err="1">
                <a:latin typeface="宋体" panose="02010600030101010101" pitchFamily="2" charset="-122"/>
                <a:ea typeface="宋体" panose="02010600030101010101" pitchFamily="2" charset="-122"/>
              </a:rPr>
              <a:t>c</a:t>
            </a:r>
            <a:r>
              <a:rPr lang="en-US" altLang="zh-CN" sz="2400" dirty="0" err="1">
                <a:latin typeface="宋体" panose="02010600030101010101" pitchFamily="2" charset="-122"/>
                <a:ea typeface="宋体" panose="02010600030101010101" pitchFamily="2" charset="-122"/>
              </a:rPr>
              <a:t>±Ω</a:t>
            </a:r>
            <a:r>
              <a:rPr lang="zh-CN" altLang="en-US" sz="2400" dirty="0">
                <a:latin typeface="宋体" panose="02010600030101010101" pitchFamily="2" charset="-122"/>
                <a:ea typeface="宋体" panose="02010600030101010101" pitchFamily="2" charset="-122"/>
              </a:rPr>
              <a:t>和</a:t>
            </a:r>
            <a:r>
              <a:rPr lang="en-US" altLang="zh-CN" sz="2400" dirty="0" err="1">
                <a:latin typeface="宋体" panose="02010600030101010101" pitchFamily="2" charset="-122"/>
                <a:ea typeface="宋体" panose="02010600030101010101" pitchFamily="2" charset="-122"/>
              </a:rPr>
              <a:t>ω</a:t>
            </a:r>
            <a:r>
              <a:rPr lang="en-US" altLang="zh-CN" sz="2400" baseline="-25000" dirty="0" err="1">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分量，不能产生</a:t>
            </a:r>
            <a:r>
              <a:rPr lang="en-US" altLang="zh-CN" sz="2400" dirty="0">
                <a:latin typeface="宋体" panose="02010600030101010101" pitchFamily="2" charset="-122"/>
                <a:ea typeface="宋体" panose="02010600030101010101" pitchFamily="2" charset="-122"/>
              </a:rPr>
              <a:t>DSB</a:t>
            </a:r>
            <a:r>
              <a:rPr lang="zh-CN" altLang="en-US" sz="2400" dirty="0">
                <a:latin typeface="宋体" panose="02010600030101010101" pitchFamily="2" charset="-122"/>
                <a:ea typeface="宋体" panose="02010600030101010101" pitchFamily="2" charset="-122"/>
              </a:rPr>
              <a:t>，只能产生</a:t>
            </a:r>
            <a:r>
              <a:rPr lang="en-US" altLang="zh-CN" sz="2400" dirty="0">
                <a:latin typeface="宋体" panose="02010600030101010101" pitchFamily="2" charset="-122"/>
                <a:ea typeface="宋体" panose="02010600030101010101" pitchFamily="2" charset="-122"/>
              </a:rPr>
              <a:t>AM</a:t>
            </a:r>
            <a:r>
              <a:rPr lang="zh-CN" altLang="en-US" sz="2400" dirty="0">
                <a:latin typeface="宋体" panose="02010600030101010101" pitchFamily="2" charset="-122"/>
                <a:ea typeface="宋体" panose="02010600030101010101" pitchFamily="2" charset="-122"/>
              </a:rPr>
              <a:t>信号。</a:t>
            </a:r>
          </a:p>
        </p:txBody>
      </p:sp>
    </p:spTree>
    <p:extLst>
      <p:ext uri="{BB962C8B-B14F-4D97-AF65-F5344CB8AC3E}">
        <p14:creationId xmlns:p14="http://schemas.microsoft.com/office/powerpoint/2010/main" val="26495470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DDE43EB-6561-489A-8936-D9F640D973A3}"/>
              </a:ext>
            </a:extLst>
          </p:cNvPr>
          <p:cNvSpPr txBox="1"/>
          <p:nvPr/>
        </p:nvSpPr>
        <p:spPr>
          <a:xfrm>
            <a:off x="251927" y="561088"/>
            <a:ext cx="4105469" cy="461665"/>
          </a:xfrm>
          <a:prstGeom prst="rect">
            <a:avLst/>
          </a:prstGeom>
          <a:noFill/>
        </p:spPr>
        <p:txBody>
          <a:bodyPr wrap="square" rtlCol="0">
            <a:spAutoFit/>
          </a:bodyPr>
          <a:lstStyle/>
          <a:p>
            <a:pPr algn="ctr" defTabSz="457200">
              <a:spcBef>
                <a:spcPct val="0"/>
              </a:spcBef>
            </a:pPr>
            <a:r>
              <a:rPr lang="zh-CN" altLang="en-US" sz="2400" dirty="0">
                <a:solidFill>
                  <a:schemeClr val="accent1"/>
                </a:solidFill>
                <a:latin typeface="+mj-lt"/>
                <a:ea typeface="+mj-ea"/>
                <a:cs typeface="+mj-cs"/>
              </a:rPr>
              <a:t>三、模拟乘法器调幅电路</a:t>
            </a:r>
          </a:p>
        </p:txBody>
      </p:sp>
      <p:pic>
        <p:nvPicPr>
          <p:cNvPr id="4" name="Picture 18" descr="5">
            <a:extLst>
              <a:ext uri="{FF2B5EF4-FFF2-40B4-BE49-F238E27FC236}">
                <a16:creationId xmlns:a16="http://schemas.microsoft.com/office/drawing/2014/main" xmlns="" id="{FEDE3AF8-4151-455A-8AF4-1193588CA09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5428" y="1500739"/>
            <a:ext cx="7481026" cy="4026603"/>
          </a:xfrm>
          <a:prstGeom prst="rect">
            <a:avLst/>
          </a:prstGeom>
          <a:noFill/>
          <a:ln>
            <a:noFill/>
          </a:ln>
          <a:extLst/>
        </p:spPr>
      </p:pic>
      <p:sp>
        <p:nvSpPr>
          <p:cNvPr id="5" name="矩形 4">
            <a:extLst>
              <a:ext uri="{FF2B5EF4-FFF2-40B4-BE49-F238E27FC236}">
                <a16:creationId xmlns:a16="http://schemas.microsoft.com/office/drawing/2014/main" xmlns="" id="{67C39EFB-442F-435B-A7D8-CCD0F7E72F67}"/>
              </a:ext>
            </a:extLst>
          </p:cNvPr>
          <p:cNvSpPr/>
          <p:nvPr/>
        </p:nvSpPr>
        <p:spPr>
          <a:xfrm>
            <a:off x="2803524" y="5527342"/>
            <a:ext cx="4544834" cy="400110"/>
          </a:xfrm>
          <a:prstGeom prst="rect">
            <a:avLst/>
          </a:prstGeom>
        </p:spPr>
        <p:txBody>
          <a:bodyPr wrap="none">
            <a:spAutoFit/>
          </a:bodyPr>
          <a:lstStyle/>
          <a:p>
            <a:r>
              <a:rPr lang="zh-CN" altLang="zh-CN" sz="20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6.4.7 </a:t>
            </a:r>
            <a:r>
              <a:rPr lang="en-US" altLang="zh-CN" sz="2000" dirty="0">
                <a:solidFill>
                  <a:srgbClr val="000000"/>
                </a:solidFill>
                <a:latin typeface="宋体" panose="02010600030101010101" pitchFamily="2" charset="-122"/>
                <a:ea typeface="宋体" panose="02010600030101010101" pitchFamily="2" charset="-122"/>
              </a:rPr>
              <a:t>MC</a:t>
            </a:r>
            <a:r>
              <a:rPr lang="en-US" altLang="zh-CN" sz="2000" dirty="0">
                <a:solidFill>
                  <a:srgbClr val="000000"/>
                </a:solidFill>
                <a:latin typeface="宋体" panose="02010600030101010101" pitchFamily="2" charset="-122"/>
                <a:ea typeface="宋体" panose="02010600030101010101" pitchFamily="2" charset="-122"/>
                <a:cs typeface="Times New Roman" panose="02020603050405020304" pitchFamily="18" charset="0"/>
              </a:rPr>
              <a:t>1496</a:t>
            </a:r>
            <a:r>
              <a:rPr lang="zh-CN" altLang="zh-CN" sz="20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构成的双边带调幅电路</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3820800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A982770-2551-49A4-B104-A8C234648B8A}"/>
              </a:ext>
            </a:extLst>
          </p:cNvPr>
          <p:cNvSpPr txBox="1"/>
          <p:nvPr/>
        </p:nvSpPr>
        <p:spPr>
          <a:xfrm>
            <a:off x="79309" y="374568"/>
            <a:ext cx="451135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6.4.2 </a:t>
            </a:r>
            <a:r>
              <a:rPr lang="zh-CN" altLang="en-US" sz="2800" dirty="0">
                <a:solidFill>
                  <a:schemeClr val="accent1"/>
                </a:solidFill>
                <a:latin typeface="+mj-lt"/>
                <a:ea typeface="+mj-ea"/>
                <a:cs typeface="+mj-cs"/>
              </a:rPr>
              <a:t>高电平调幅电路</a:t>
            </a:r>
          </a:p>
        </p:txBody>
      </p:sp>
      <p:sp>
        <p:nvSpPr>
          <p:cNvPr id="3" name="文本框 2">
            <a:extLst>
              <a:ext uri="{FF2B5EF4-FFF2-40B4-BE49-F238E27FC236}">
                <a16:creationId xmlns:a16="http://schemas.microsoft.com/office/drawing/2014/main" xmlns="" id="{C6A0DFBB-D4FF-4B24-B413-86DFF093E6D8}"/>
              </a:ext>
            </a:extLst>
          </p:cNvPr>
          <p:cNvSpPr txBox="1"/>
          <p:nvPr/>
        </p:nvSpPr>
        <p:spPr>
          <a:xfrm>
            <a:off x="656764" y="1235132"/>
            <a:ext cx="8500884" cy="1938992"/>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高</a:t>
            </a:r>
            <a:r>
              <a:rPr lang="zh-CN" altLang="en-US" sz="2400" dirty="0">
                <a:latin typeface="宋体" panose="02010600030101010101" pitchFamily="2" charset="-122"/>
                <a:ea typeface="宋体" panose="02010600030101010101" pitchFamily="2" charset="-122"/>
              </a:rPr>
              <a:t>电平调幅就是在功率电平高的级中完成调幅过程，这个过程通常都是在丙类谐振功率放大器中进行的。它主要用于产生普通调幅信号，可以直接产生满足发射功率要求的已调波。高电平调幅电路必须兼顾输出功率、效率、调制线性等几方面的要求</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
        <p:nvSpPr>
          <p:cNvPr id="4" name="内容占位符 2"/>
          <p:cNvSpPr txBox="1">
            <a:spLocks/>
          </p:cNvSpPr>
          <p:nvPr/>
        </p:nvSpPr>
        <p:spPr>
          <a:xfrm>
            <a:off x="1264358" y="3300948"/>
            <a:ext cx="8220836" cy="2394163"/>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根据调制信号控制的电极不同，调制方法主要有</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集电极（或阳极）调制</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调制</a:t>
            </a:r>
            <a:r>
              <a:rPr lang="zh-CN" altLang="en-US" sz="2400" dirty="0">
                <a:latin typeface="宋体" panose="02010600030101010101" pitchFamily="2" charset="-122"/>
                <a:ea typeface="宋体" panose="02010600030101010101" pitchFamily="2" charset="-122"/>
              </a:rPr>
              <a:t>信号控制集电极（阳极）电源电压，以实现</a:t>
            </a:r>
            <a:r>
              <a:rPr lang="zh-CN" altLang="en-US" sz="2400" dirty="0" smtClean="0">
                <a:latin typeface="宋体" panose="02010600030101010101" pitchFamily="2" charset="-122"/>
                <a:ea typeface="宋体" panose="02010600030101010101" pitchFamily="2" charset="-122"/>
              </a:rPr>
              <a:t>调幅；</a:t>
            </a:r>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基极（或控制栅极）调制</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调制</a:t>
            </a:r>
            <a:r>
              <a:rPr lang="zh-CN" altLang="en-US" sz="2400" dirty="0">
                <a:latin typeface="宋体" panose="02010600030101010101" pitchFamily="2" charset="-122"/>
                <a:ea typeface="宋体" panose="02010600030101010101" pitchFamily="2" charset="-122"/>
              </a:rPr>
              <a:t>信号控制基极（控制栅极）电源电压，以实现</a:t>
            </a:r>
            <a:r>
              <a:rPr lang="zh-CN" altLang="en-US" sz="2400" dirty="0" smtClean="0">
                <a:latin typeface="宋体" panose="02010600030101010101" pitchFamily="2" charset="-122"/>
                <a:ea typeface="宋体" panose="02010600030101010101" pitchFamily="2" charset="-122"/>
              </a:rPr>
              <a:t>调幅。</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255017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3475E8F-B8B3-496F-8BB2-0A1557202DAF}"/>
              </a:ext>
            </a:extLst>
          </p:cNvPr>
          <p:cNvPicPr/>
          <p:nvPr/>
        </p:nvPicPr>
        <p:blipFill>
          <a:blip r:embed="rId2" cstate="print"/>
          <a:stretch>
            <a:fillRect/>
          </a:stretch>
        </p:blipFill>
        <p:spPr>
          <a:xfrm>
            <a:off x="624108" y="1763349"/>
            <a:ext cx="3928952" cy="2438291"/>
          </a:xfrm>
          <a:prstGeom prst="rect">
            <a:avLst/>
          </a:prstGeom>
        </p:spPr>
      </p:pic>
      <p:sp>
        <p:nvSpPr>
          <p:cNvPr id="3" name="矩形 2">
            <a:extLst>
              <a:ext uri="{FF2B5EF4-FFF2-40B4-BE49-F238E27FC236}">
                <a16:creationId xmlns:a16="http://schemas.microsoft.com/office/drawing/2014/main" xmlns="" id="{166FCACE-2EF8-402C-8808-D36EAE2673AA}"/>
              </a:ext>
            </a:extLst>
          </p:cNvPr>
          <p:cNvSpPr/>
          <p:nvPr/>
        </p:nvSpPr>
        <p:spPr>
          <a:xfrm>
            <a:off x="835073" y="4201640"/>
            <a:ext cx="3916457" cy="481863"/>
          </a:xfrm>
          <a:prstGeom prst="rect">
            <a:avLst/>
          </a:prstGeom>
        </p:spPr>
        <p:txBody>
          <a:bodyPr wrap="none">
            <a:spAutoFit/>
          </a:bodyPr>
          <a:lstStyle/>
          <a:p>
            <a:pPr indent="266700" algn="ctr">
              <a:lnSpc>
                <a:spcPct val="150000"/>
              </a:lnSpc>
              <a:spcAft>
                <a:spcPts val="0"/>
              </a:spcAft>
            </a:pP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6.4.8</a:t>
            </a:r>
            <a:r>
              <a:rPr lang="zh-CN"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集电极调幅的基本电路</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9C196BC3-07CA-47EB-9F4A-AF46C04DE7F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7207" y="370086"/>
            <a:ext cx="3566668" cy="2195694"/>
          </a:xfrm>
          <a:prstGeom prst="rect">
            <a:avLst/>
          </a:prstGeom>
          <a:noFill/>
          <a:ln>
            <a:noFill/>
          </a:ln>
        </p:spPr>
      </p:pic>
      <p:sp>
        <p:nvSpPr>
          <p:cNvPr id="5" name="矩形 4">
            <a:extLst>
              <a:ext uri="{FF2B5EF4-FFF2-40B4-BE49-F238E27FC236}">
                <a16:creationId xmlns:a16="http://schemas.microsoft.com/office/drawing/2014/main" xmlns="" id="{FF003956-20AF-4776-81D1-17DC1251AC8D}"/>
              </a:ext>
            </a:extLst>
          </p:cNvPr>
          <p:cNvSpPr/>
          <p:nvPr/>
        </p:nvSpPr>
        <p:spPr>
          <a:xfrm>
            <a:off x="5413414" y="2565780"/>
            <a:ext cx="3594254" cy="501291"/>
          </a:xfrm>
          <a:prstGeom prst="rect">
            <a:avLst/>
          </a:prstGeom>
        </p:spPr>
        <p:txBody>
          <a:bodyPr wrap="none">
            <a:spAutoFit/>
          </a:bodyPr>
          <a:lstStyle/>
          <a:p>
            <a:pPr indent="266700" algn="ctr">
              <a:lnSpc>
                <a:spcPct val="150000"/>
              </a:lnSpc>
              <a:spcAft>
                <a:spcPts val="0"/>
              </a:spcAft>
            </a:pPr>
            <a:r>
              <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6.4.9 </a:t>
            </a:r>
            <a:r>
              <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基极调幅的基本电路</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6" name="Picture 12" descr="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1321" y="3067070"/>
            <a:ext cx="5008127" cy="2978887"/>
          </a:xfrm>
          <a:prstGeom prst="rect">
            <a:avLst/>
          </a:prstGeom>
          <a:noFill/>
          <a:ln>
            <a:noFill/>
          </a:ln>
          <a:extLst/>
        </p:spPr>
      </p:pic>
      <p:sp>
        <p:nvSpPr>
          <p:cNvPr id="8" name="矩形 7">
            <a:extLst>
              <a:ext uri="{FF2B5EF4-FFF2-40B4-BE49-F238E27FC236}">
                <a16:creationId xmlns:a16="http://schemas.microsoft.com/office/drawing/2014/main" xmlns="" id="{166FCACE-2EF8-402C-8808-D36EAE2673AA}"/>
              </a:ext>
            </a:extLst>
          </p:cNvPr>
          <p:cNvSpPr/>
          <p:nvPr/>
        </p:nvSpPr>
        <p:spPr>
          <a:xfrm>
            <a:off x="5637033" y="6045957"/>
            <a:ext cx="3147016"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6.4.10 </a:t>
            </a:r>
            <a:r>
              <a:rPr lang="zh-CN" altLang="en-US" sz="2000" kern="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基极</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调幅电路</a:t>
            </a:r>
            <a:endPar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21249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C9D4AA0-9DDC-4137-BFA2-D1F46C0F4101}"/>
              </a:ext>
            </a:extLst>
          </p:cNvPr>
          <p:cNvSpPr txBox="1"/>
          <p:nvPr/>
        </p:nvSpPr>
        <p:spPr>
          <a:xfrm>
            <a:off x="830841" y="380051"/>
            <a:ext cx="5019870"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6.5 </a:t>
            </a:r>
            <a:r>
              <a:rPr lang="zh-CN" altLang="en-US" sz="3200" dirty="0">
                <a:solidFill>
                  <a:schemeClr val="accent1"/>
                </a:solidFill>
                <a:latin typeface="+mj-lt"/>
                <a:ea typeface="+mj-ea"/>
                <a:cs typeface="+mj-cs"/>
              </a:rPr>
              <a:t>检波电路</a:t>
            </a:r>
          </a:p>
        </p:txBody>
      </p:sp>
      <p:sp>
        <p:nvSpPr>
          <p:cNvPr id="4" name="文本框 3">
            <a:extLst>
              <a:ext uri="{FF2B5EF4-FFF2-40B4-BE49-F238E27FC236}">
                <a16:creationId xmlns:a16="http://schemas.microsoft.com/office/drawing/2014/main" xmlns="" id="{28029FF3-837B-4E6F-8777-E53B1C90F91C}"/>
              </a:ext>
            </a:extLst>
          </p:cNvPr>
          <p:cNvSpPr txBox="1"/>
          <p:nvPr/>
        </p:nvSpPr>
        <p:spPr>
          <a:xfrm>
            <a:off x="600084" y="1169542"/>
            <a:ext cx="8721337" cy="4524315"/>
          </a:xfrm>
          <a:prstGeom prst="rect">
            <a:avLst/>
          </a:prstGeom>
          <a:noFill/>
        </p:spPr>
        <p:txBody>
          <a:bodyPr wrap="square" rtlCol="0">
            <a:spAutoFit/>
          </a:bodyPr>
          <a:lstStyle/>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解调</a:t>
            </a:r>
            <a:r>
              <a:rPr lang="zh-CN" altLang="zh-CN" sz="2400" dirty="0">
                <a:latin typeface="宋体" panose="02010600030101010101" pitchFamily="2" charset="-122"/>
                <a:ea typeface="宋体" panose="02010600030101010101" pitchFamily="2" charset="-122"/>
              </a:rPr>
              <a:t>与调制过程相反，从高频调幅信号中取出原调制信号的过程称为振幅解调，也称振幅检波，简称检波。振幅检波可分为两大类，即包络检波和同步检波。输出电压直接反映高频调幅包络变化规律的检波电路称为包络检波电路，它只适用于普通调幅信号的检波。同步检波电路主要用于解调双边带和单边带调幅信号。它也能用于普通调幅信号的解调，但因它比包络检波复杂，所以很少采用。</a:t>
            </a:r>
            <a:endParaRPr lang="en-US"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由于</a:t>
            </a:r>
            <a:r>
              <a:rPr lang="zh-CN" altLang="zh-CN" sz="2400" dirty="0">
                <a:latin typeface="宋体" panose="02010600030101010101" pitchFamily="2" charset="-122"/>
                <a:ea typeface="宋体" panose="02010600030101010101" pitchFamily="2" charset="-122"/>
              </a:rPr>
              <a:t>普通调幅信号中含有载频分量，且调幅信号的包络与调制信号成正比，因此，常可以直接利用非线性器件的频率变换作用来进行解调，称为包络检波，这种检波电路十分简单，使用广泛。对振幅检波电路的主要要求是检波效率高，失真小，并具有较高的输入电阻</a:t>
            </a:r>
            <a:r>
              <a:rPr lang="zh-CN" altLang="zh-CN" sz="2400" dirty="0" smtClean="0">
                <a:latin typeface="宋体" panose="02010600030101010101" pitchFamily="2" charset="-122"/>
                <a:ea typeface="宋体" panose="02010600030101010101" pitchFamily="2" charset="-122"/>
              </a:rPr>
              <a:t>。</a:t>
            </a: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0746046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BA1A886-F800-4A1F-8DAC-02D003B0EAE0}"/>
              </a:ext>
            </a:extLst>
          </p:cNvPr>
          <p:cNvSpPr txBox="1"/>
          <p:nvPr/>
        </p:nvSpPr>
        <p:spPr>
          <a:xfrm>
            <a:off x="420810" y="249664"/>
            <a:ext cx="451135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6.5.1 </a:t>
            </a:r>
            <a:r>
              <a:rPr lang="zh-CN" altLang="en-US" sz="2800" dirty="0">
                <a:solidFill>
                  <a:schemeClr val="accent1"/>
                </a:solidFill>
                <a:latin typeface="+mj-lt"/>
                <a:ea typeface="+mj-ea"/>
                <a:cs typeface="+mj-cs"/>
              </a:rPr>
              <a:t>二极管包络检波电路</a:t>
            </a:r>
          </a:p>
        </p:txBody>
      </p:sp>
      <p:sp>
        <p:nvSpPr>
          <p:cNvPr id="3" name="矩形 2">
            <a:extLst>
              <a:ext uri="{FF2B5EF4-FFF2-40B4-BE49-F238E27FC236}">
                <a16:creationId xmlns:a16="http://schemas.microsoft.com/office/drawing/2014/main" xmlns="" id="{0DC49457-85D7-49D6-B939-BC72463893CC}"/>
              </a:ext>
            </a:extLst>
          </p:cNvPr>
          <p:cNvSpPr/>
          <p:nvPr/>
        </p:nvSpPr>
        <p:spPr>
          <a:xfrm>
            <a:off x="645161" y="772884"/>
            <a:ext cx="2031325" cy="559769"/>
          </a:xfrm>
          <a:prstGeom prst="rect">
            <a:avLst/>
          </a:prstGeom>
        </p:spPr>
        <p:txBody>
          <a:bodyPr wrap="none">
            <a:spAutoFit/>
          </a:bodyPr>
          <a:lstStyle/>
          <a:p>
            <a:pPr algn="just">
              <a:lnSpc>
                <a:spcPct val="150000"/>
              </a:lnSpc>
              <a:spcAft>
                <a:spcPts val="0"/>
              </a:spcAft>
            </a:pPr>
            <a:r>
              <a:rPr lang="zh-CN" altLang="zh-CN"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一、工作原理</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4" name="Picture 10"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9980" y="1296104"/>
            <a:ext cx="6583930" cy="2852815"/>
          </a:xfrm>
          <a:prstGeom prst="rect">
            <a:avLst/>
          </a:prstGeom>
          <a:noFill/>
          <a:ln>
            <a:noFill/>
          </a:ln>
          <a:extLst/>
        </p:spPr>
      </p:pic>
      <p:grpSp>
        <p:nvGrpSpPr>
          <p:cNvPr id="5" name="组合 4"/>
          <p:cNvGrpSpPr>
            <a:grpSpLocks/>
          </p:cNvGrpSpPr>
          <p:nvPr/>
        </p:nvGrpSpPr>
        <p:grpSpPr bwMode="auto">
          <a:xfrm>
            <a:off x="969980" y="4012441"/>
            <a:ext cx="6168787" cy="2702257"/>
            <a:chOff x="0" y="0"/>
            <a:chExt cx="83804" cy="37147"/>
          </a:xfrm>
        </p:grpSpPr>
        <p:pic>
          <p:nvPicPr>
            <p:cNvPr id="6" name="Picture 15" descr="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3"/>
              <a:ext cx="83804" cy="364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6" descr="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72" y="0"/>
              <a:ext cx="46657" cy="37147"/>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矩形 7">
            <a:extLst>
              <a:ext uri="{FF2B5EF4-FFF2-40B4-BE49-F238E27FC236}">
                <a16:creationId xmlns:a16="http://schemas.microsoft.com/office/drawing/2014/main" xmlns="" id="{166FCACE-2EF8-402C-8808-D36EAE2673AA}"/>
              </a:ext>
            </a:extLst>
          </p:cNvPr>
          <p:cNvSpPr/>
          <p:nvPr/>
        </p:nvSpPr>
        <p:spPr>
          <a:xfrm>
            <a:off x="6661298" y="2481579"/>
            <a:ext cx="5327099" cy="553998"/>
          </a:xfrm>
          <a:prstGeom prst="rect">
            <a:avLst/>
          </a:prstGeom>
        </p:spPr>
        <p:txBody>
          <a:bodyPr wrap="none">
            <a:spAutoFit/>
          </a:bodyPr>
          <a:lstStyle/>
          <a:p>
            <a:pPr indent="266700" algn="ctr">
              <a:lnSpc>
                <a:spcPct val="150000"/>
              </a:lnSpc>
              <a:spcAft>
                <a:spcPts val="0"/>
              </a:spcAft>
            </a:pPr>
            <a:r>
              <a:rPr lang="zh-CN" altLang="en-US" sz="2000" kern="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6.5.1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二极管包络检波电路及其检波波形</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9" name="矩形 8">
            <a:extLst>
              <a:ext uri="{FF2B5EF4-FFF2-40B4-BE49-F238E27FC236}">
                <a16:creationId xmlns:a16="http://schemas.microsoft.com/office/drawing/2014/main" xmlns="" id="{166FCACE-2EF8-402C-8808-D36EAE2673AA}"/>
              </a:ext>
            </a:extLst>
          </p:cNvPr>
          <p:cNvSpPr/>
          <p:nvPr/>
        </p:nvSpPr>
        <p:spPr>
          <a:xfrm>
            <a:off x="6725418" y="5100086"/>
            <a:ext cx="4044697"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6.5.2 </a:t>
            </a:r>
            <a:r>
              <a:rPr lang="zh-CN" altLang="en-US" sz="2000" kern="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调幅</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信号包络检波波形</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72217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509638" y="267917"/>
            <a:ext cx="4185761"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二、包络检波电路的质量指标</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内容占位符 2"/>
              <p:cNvSpPr txBox="1">
                <a:spLocks/>
              </p:cNvSpPr>
              <p:nvPr/>
            </p:nvSpPr>
            <p:spPr>
              <a:xfrm>
                <a:off x="891775" y="827686"/>
                <a:ext cx="8910315" cy="5474563"/>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电压</a:t>
                </a:r>
                <a:r>
                  <a:rPr lang="zh-CN" altLang="en-US" sz="2400" dirty="0">
                    <a:latin typeface="宋体" panose="02010600030101010101" pitchFamily="2" charset="-122"/>
                    <a:ea typeface="宋体" panose="02010600030101010101" pitchFamily="2" charset="-122"/>
                  </a:rPr>
                  <a:t>传输系数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a:rPr lang="zh-CN" altLang="en-US" sz="2400" i="1">
                            <a:latin typeface="Cambria Math" panose="02040503050406030204" pitchFamily="18" charset="0"/>
                          </a:rPr>
                          <m:t>𝑑</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（检波效率</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a:rPr lang="zh-CN" altLang="en-US" sz="2400" i="1">
                              <a:latin typeface="Cambria Math" panose="02040503050406030204" pitchFamily="18" charset="0"/>
                            </a:rPr>
                            <m:t>𝑑</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检波器的音频输出电压</m:t>
                          </m:r>
                        </m:num>
                        <m:den>
                          <m:r>
                            <a:rPr lang="zh-CN" altLang="en-US" sz="2400">
                              <a:latin typeface="Cambria Math" panose="02040503050406030204" pitchFamily="18" charset="0"/>
                            </a:rPr>
                            <m:t>输入调幅波包络振幅</m:t>
                          </m:r>
                        </m:den>
                      </m:f>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m:rPr>
                                  <m:nor/>
                                </m:rPr>
                                <a:rPr lang="zh-CN" altLang="en-US" sz="2400" i="1">
                                  <a:latin typeface="Cambria Math" panose="02040503050406030204" pitchFamily="18" charset="0"/>
                                </a:rPr>
                                <m:t>m</m:t>
                              </m:r>
                            </m:sub>
                          </m:sSub>
                        </m:num>
                        <m:den>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m</m:t>
                              </m:r>
                            </m:e>
                            <m:sub>
                              <m:r>
                                <m:rPr>
                                  <m:nor/>
                                </m:rPr>
                                <a:rPr lang="zh-CN" altLang="en-US" sz="2400" i="1">
                                  <a:latin typeface="Cambria Math" panose="02040503050406030204" pitchFamily="18" charset="0"/>
                                </a:rPr>
                                <m:t>a</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s</m:t>
                              </m:r>
                              <m:r>
                                <a:rPr lang="zh-CN" altLang="en-US" sz="2400" i="1">
                                  <a:latin typeface="Cambria Math" panose="02040503050406030204" pitchFamily="18" charset="0"/>
                                </a:rPr>
                                <m:t>𝑚</m:t>
                              </m:r>
                            </m:sub>
                          </m:sSub>
                        </m:den>
                      </m:f>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用</a:t>
                </a:r>
                <a:r>
                  <a:rPr lang="zh-CN" altLang="en-US" sz="2400" dirty="0">
                    <a:latin typeface="宋体" panose="02010600030101010101" pitchFamily="2" charset="-122"/>
                    <a:ea typeface="宋体" panose="02010600030101010101" pitchFamily="2" charset="-122"/>
                  </a:rPr>
                  <a:t>折线近似分析法可以</a:t>
                </a:r>
                <a:r>
                  <a:rPr lang="zh-CN" altLang="en-US" sz="2400" dirty="0" smtClean="0">
                    <a:latin typeface="宋体" panose="02010600030101010101" pitchFamily="2" charset="-122"/>
                    <a:ea typeface="宋体" panose="02010600030101010101" pitchFamily="2" charset="-122"/>
                  </a:rPr>
                  <a:t>证明：</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a:rPr lang="zh-CN" altLang="en-US" sz="2400" i="1">
                              <a:latin typeface="Cambria Math" panose="02040503050406030204" pitchFamily="18" charset="0"/>
                            </a:rPr>
                            <m:t>𝑑</m:t>
                          </m:r>
                        </m:sub>
                      </m:sSub>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𝜃</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rad>
                        <m:radPr>
                          <m:ctrlPr>
                            <a:rPr lang="zh-CN" altLang="en-US" sz="2400" i="1">
                              <a:latin typeface="Cambria Math" panose="02040503050406030204" pitchFamily="18" charset="0"/>
                            </a:rPr>
                          </m:ctrlPr>
                        </m:radPr>
                        <m:deg>
                          <m:r>
                            <a:rPr lang="zh-CN" altLang="en-US" sz="2400">
                              <a:latin typeface="Cambria Math" panose="02040503050406030204" pitchFamily="18" charset="0"/>
                            </a:rPr>
                            <m:t>3</m:t>
                          </m:r>
                        </m:deg>
                        <m:e>
                          <m:f>
                            <m:fPr>
                              <m:ctrlPr>
                                <a:rPr lang="zh-CN" altLang="en-US" sz="2400" i="1">
                                  <a:latin typeface="Cambria Math" panose="02040503050406030204" pitchFamily="18" charset="0"/>
                                </a:rPr>
                              </m:ctrlPr>
                            </m:fPr>
                            <m:num>
                              <m:r>
                                <a:rPr lang="zh-CN" altLang="en-US" sz="2400">
                                  <a:latin typeface="Cambria Math" panose="02040503050406030204" pitchFamily="18" charset="0"/>
                                </a:rPr>
                                <m:t>3</m:t>
                              </m:r>
                              <m:r>
                                <a:rPr lang="zh-CN" altLang="en-US" sz="2400" i="1">
                                  <a:latin typeface="Cambria Math" panose="02040503050406030204" pitchFamily="18" charset="0"/>
                                </a:rPr>
                                <m:t>𝜋</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i="1">
                                      <a:latin typeface="Cambria Math" panose="02040503050406030204" pitchFamily="18" charset="0"/>
                                    </a:rPr>
                                    <m:t>𝑑</m:t>
                                  </m:r>
                                </m:sub>
                              </m:sSub>
                            </m:num>
                            <m:den>
                              <m:r>
                                <a:rPr lang="zh-CN" altLang="en-US" sz="2400" i="1">
                                  <a:latin typeface="Cambria Math" panose="02040503050406030204" pitchFamily="18" charset="0"/>
                                </a:rPr>
                                <m:t>𝑅</m:t>
                              </m:r>
                            </m:den>
                          </m:f>
                        </m:e>
                      </m:rad>
                      <m:r>
                        <a:rPr lang="en-US" altLang="zh-CN" sz="2400" b="0" i="1" smtClean="0">
                          <a:latin typeface="Cambria Math" panose="02040503050406030204" pitchFamily="18" charset="0"/>
                        </a:rPr>
                        <m:t>)</m:t>
                      </m:r>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等效输入电阻</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𝑖</m:t>
                        </m:r>
                      </m:sub>
                    </m:sSub>
                    <m:r>
                      <a:rPr lang="zh-CN" altLang="en-US" sz="2400" i="1">
                        <a:latin typeface="Cambria Math" panose="02040503050406030204" pitchFamily="18" charset="0"/>
                      </a:rPr>
                      <m:t> </m:t>
                    </m:r>
                  </m:oMath>
                </a14:m>
                <a:endParaRPr lang="en-US" altLang="zh-CN" sz="2400"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𝑖𝑚</m:t>
                              </m:r>
                            </m:sub>
                          </m:sSub>
                        </m:den>
                      </m:f>
                    </m:oMath>
                  </m:oMathPara>
                </a14:m>
                <a:endParaRPr lang="en-US" altLang="zh-CN" sz="2400" baseline="-250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由于</a:t>
                </a:r>
                <a:r>
                  <a:rPr lang="zh-CN" altLang="en-US" sz="2400" dirty="0">
                    <a:latin typeface="宋体" panose="02010600030101010101" pitchFamily="2" charset="-122"/>
                    <a:ea typeface="宋体" panose="02010600030101010101" pitchFamily="2" charset="-122"/>
                  </a:rPr>
                  <a:t>二极管电流</a:t>
                </a:r>
                <a:r>
                  <a:rPr lang="en-US" altLang="zh-CN" sz="2400" dirty="0" err="1">
                    <a:latin typeface="宋体" panose="02010600030101010101" pitchFamily="2" charset="-122"/>
                    <a:ea typeface="宋体" panose="02010600030101010101" pitchFamily="2" charset="-122"/>
                  </a:rPr>
                  <a:t>i</a:t>
                </a:r>
                <a:r>
                  <a:rPr lang="zh-CN" altLang="en-US" sz="2400" dirty="0">
                    <a:latin typeface="宋体" panose="02010600030101010101" pitchFamily="2" charset="-122"/>
                    <a:ea typeface="宋体" panose="02010600030101010101" pitchFamily="2" charset="-122"/>
                  </a:rPr>
                  <a:t>只在高频信号电压为正峰值的一小段时间通过，电流通角</a:t>
                </a:r>
                <a:r>
                  <a:rPr lang="en-US" altLang="zh-CN" sz="2400" dirty="0">
                    <a:latin typeface="宋体" panose="02010600030101010101" pitchFamily="2" charset="-122"/>
                    <a:ea typeface="宋体" panose="02010600030101010101" pitchFamily="2" charset="-122"/>
                  </a:rPr>
                  <a:t>θ</a:t>
                </a:r>
                <a:r>
                  <a:rPr lang="zh-CN" altLang="en-US" sz="2400" dirty="0">
                    <a:latin typeface="宋体" panose="02010600030101010101" pitchFamily="2" charset="-122"/>
                    <a:ea typeface="宋体" panose="02010600030101010101" pitchFamily="2" charset="-122"/>
                  </a:rPr>
                  <a:t>很小，因此它的基频电流振幅</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𝑖𝑚</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𝜋</m:t>
                          </m:r>
                        </m:den>
                      </m:f>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m:t>
                          </m:r>
                          <m:r>
                            <a:rPr lang="zh-CN" altLang="en-US" sz="2400" i="1">
                              <a:latin typeface="Cambria Math" panose="02040503050406030204" pitchFamily="18" charset="0"/>
                            </a:rPr>
                            <m:t>𝜋</m:t>
                          </m:r>
                        </m:sub>
                        <m:sup>
                          <m:r>
                            <a:rPr lang="zh-CN" altLang="en-US" sz="2400" i="1">
                              <a:latin typeface="Cambria Math" panose="02040503050406030204" pitchFamily="18" charset="0"/>
                            </a:rPr>
                            <m:t>𝜋</m:t>
                          </m:r>
                        </m:sup>
                        <m:e>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𝑖</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𝜔</m:t>
                              </m:r>
                              <m:r>
                                <a:rPr lang="zh-CN" altLang="en-US" sz="2400" i="1">
                                  <a:latin typeface="Cambria Math" panose="02040503050406030204" pitchFamily="18" charset="0"/>
                                </a:rPr>
                                <m:t>𝑡𝑑</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i="1">
                                  <a:latin typeface="Cambria Math" panose="02040503050406030204" pitchFamily="18" charset="0"/>
                                </a:rPr>
                                <m:t>𝑡</m:t>
                              </m:r>
                            </m:e>
                          </m:d>
                        </m:e>
                      </m:nary>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𝜋</m:t>
                          </m:r>
                        </m:den>
                      </m:f>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m:t>
                          </m:r>
                          <m:r>
                            <a:rPr lang="zh-CN" altLang="en-US" sz="2400" i="1">
                              <a:latin typeface="Cambria Math" panose="02040503050406030204" pitchFamily="18" charset="0"/>
                            </a:rPr>
                            <m:t>𝜃</m:t>
                          </m:r>
                        </m:sub>
                        <m:sup>
                          <m:r>
                            <a:rPr lang="zh-CN" altLang="en-US" sz="2400" i="1">
                              <a:latin typeface="Cambria Math" panose="02040503050406030204" pitchFamily="18" charset="0"/>
                            </a:rPr>
                            <m:t>𝜃</m:t>
                          </m:r>
                        </m:sup>
                        <m:e>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𝑖𝑑</m:t>
                              </m:r>
                              <m:r>
                                <a:rPr lang="zh-CN" altLang="en-US" sz="2400">
                                  <a:latin typeface="Cambria Math" panose="02040503050406030204" pitchFamily="18" charset="0"/>
                                </a:rPr>
                                <m:t>(</m:t>
                              </m:r>
                              <m:r>
                                <a:rPr lang="zh-CN" altLang="en-US" sz="2400" i="1">
                                  <a:latin typeface="Cambria Math" panose="02040503050406030204" pitchFamily="18" charset="0"/>
                                </a:rPr>
                                <m:t>𝜔</m:t>
                              </m:r>
                              <m:r>
                                <a:rPr lang="zh-CN" altLang="en-US" sz="2400" i="1">
                                  <a:latin typeface="Cambria Math" panose="02040503050406030204" pitchFamily="18" charset="0"/>
                                </a:rPr>
                                <m:t>𝑡</m:t>
                              </m:r>
                            </m:e>
                          </m:d>
                        </m:e>
                      </m:nary>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a:latin typeface="Cambria Math" panose="02040503050406030204" pitchFamily="18" charset="0"/>
                            </a:rPr>
                            <m:t>0</m:t>
                          </m:r>
                        </m:sub>
                      </m:sSub>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3" name="内容占位符 2"/>
              <p:cNvSpPr txBox="1">
                <a:spLocks noRot="1" noChangeAspect="1" noMove="1" noResize="1" noEditPoints="1" noAdjustHandles="1" noChangeArrowheads="1" noChangeShapeType="1" noTextEdit="1"/>
              </p:cNvSpPr>
              <p:nvPr/>
            </p:nvSpPr>
            <p:spPr>
              <a:xfrm>
                <a:off x="891775" y="827686"/>
                <a:ext cx="8910315" cy="5474563"/>
              </a:xfrm>
              <a:prstGeom prst="rect">
                <a:avLst/>
              </a:prstGeom>
              <a:blipFill rotWithShape="0">
                <a:blip r:embed="rId2"/>
                <a:stretch>
                  <a:fillRect l="-1026" t="-1225" r="-616" b="-412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843778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741650" y="527432"/>
            <a:ext cx="8910315" cy="2993687"/>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失真</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）惰性失真（对角线切割失真</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这种</a:t>
            </a:r>
            <a:r>
              <a:rPr lang="zh-CN" altLang="en-US" sz="2400" dirty="0">
                <a:latin typeface="宋体" panose="02010600030101010101" pitchFamily="2" charset="-122"/>
                <a:ea typeface="宋体" panose="02010600030101010101" pitchFamily="2" charset="-122"/>
              </a:rPr>
              <a:t>失真是由于负载电阻</a:t>
            </a:r>
            <a:r>
              <a:rPr lang="en-US" altLang="zh-CN" sz="2400" dirty="0">
                <a:latin typeface="宋体" panose="02010600030101010101" pitchFamily="2" charset="-122"/>
                <a:ea typeface="宋体" panose="02010600030101010101" pitchFamily="2" charset="-122"/>
              </a:rPr>
              <a:t>R</a:t>
            </a:r>
            <a:r>
              <a:rPr lang="zh-CN" altLang="en-US" sz="2400" dirty="0">
                <a:latin typeface="宋体" panose="02010600030101010101" pitchFamily="2" charset="-122"/>
                <a:ea typeface="宋体" panose="02010600030101010101" pitchFamily="2" charset="-122"/>
              </a:rPr>
              <a:t>与负载电容</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的时间常数</a:t>
            </a:r>
            <a:r>
              <a:rPr lang="en-US" altLang="zh-CN" sz="2400" dirty="0">
                <a:latin typeface="宋体" panose="02010600030101010101" pitchFamily="2" charset="-122"/>
                <a:ea typeface="宋体" panose="02010600030101010101" pitchFamily="2" charset="-122"/>
              </a:rPr>
              <a:t>RC</a:t>
            </a:r>
            <a:r>
              <a:rPr lang="zh-CN" altLang="en-US" sz="2400" dirty="0">
                <a:latin typeface="宋体" panose="02010600030101010101" pitchFamily="2" charset="-122"/>
                <a:ea typeface="宋体" panose="02010600030101010101" pitchFamily="2" charset="-122"/>
              </a:rPr>
              <a:t>太大所引起的。这时电容</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上的电荷不能很快地随调幅波包络变化。这个非线性失真是由于</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的情性太大引起的，所以称为惰性失真。为了防止惰性失真，只要适当选择</a:t>
            </a:r>
            <a:r>
              <a:rPr lang="en-US" altLang="zh-CN" sz="2400" dirty="0">
                <a:latin typeface="宋体" panose="02010600030101010101" pitchFamily="2" charset="-122"/>
                <a:ea typeface="宋体" panose="02010600030101010101" pitchFamily="2" charset="-122"/>
              </a:rPr>
              <a:t>RC</a:t>
            </a:r>
            <a:r>
              <a:rPr lang="zh-CN" altLang="en-US" sz="2400" dirty="0">
                <a:latin typeface="宋体" panose="02010600030101010101" pitchFamily="2" charset="-122"/>
                <a:ea typeface="宋体" panose="02010600030101010101" pitchFamily="2" charset="-122"/>
              </a:rPr>
              <a:t>的取值，使</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的放电加快，能跟上高频信号电压包络的</a:t>
            </a:r>
            <a:r>
              <a:rPr lang="zh-CN" altLang="en-US" sz="2400" dirty="0" smtClean="0">
                <a:latin typeface="宋体" panose="02010600030101010101" pitchFamily="2" charset="-122"/>
                <a:ea typeface="宋体" panose="02010600030101010101" pitchFamily="2" charset="-122"/>
              </a:rPr>
              <a:t>变化。</a:t>
            </a:r>
            <a:endParaRPr lang="en-US" altLang="zh-CN" sz="2400" dirty="0" smtClean="0">
              <a:latin typeface="宋体" panose="02010600030101010101" pitchFamily="2" charset="-122"/>
              <a:ea typeface="宋体" panose="02010600030101010101" pitchFamily="2" charset="-122"/>
            </a:endParaRPr>
          </a:p>
        </p:txBody>
      </p:sp>
      <p:grpSp>
        <p:nvGrpSpPr>
          <p:cNvPr id="3" name="组合 2"/>
          <p:cNvGrpSpPr>
            <a:grpSpLocks/>
          </p:cNvGrpSpPr>
          <p:nvPr/>
        </p:nvGrpSpPr>
        <p:grpSpPr bwMode="auto">
          <a:xfrm>
            <a:off x="2815255" y="3521119"/>
            <a:ext cx="4763104" cy="2579427"/>
            <a:chOff x="0" y="0"/>
            <a:chExt cx="19170" cy="14751"/>
          </a:xfrm>
        </p:grpSpPr>
        <p:pic>
          <p:nvPicPr>
            <p:cNvPr id="4" name="Picture 15" descr="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9170" cy="14751"/>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连接符 4"/>
            <p:cNvCxnSpPr>
              <a:cxnSpLocks noChangeShapeType="1"/>
            </p:cNvCxnSpPr>
            <p:nvPr/>
          </p:nvCxnSpPr>
          <p:spPr bwMode="auto">
            <a:xfrm>
              <a:off x="5715" y="3886"/>
              <a:ext cx="0" cy="3962"/>
            </a:xfrm>
            <a:prstGeom prst="line">
              <a:avLst/>
            </a:prstGeom>
            <a:noFill/>
            <a:ln w="9525">
              <a:solidFill>
                <a:schemeClr val="tx1">
                  <a:lumMod val="100000"/>
                  <a:lumOff val="0"/>
                </a:schemeClr>
              </a:solidFill>
              <a:prstDash val="dash"/>
              <a:miter lim="800000"/>
              <a:headEnd/>
              <a:tailEnd/>
            </a:ln>
            <a:extLst>
              <a:ext uri="{909E8E84-426E-40DD-AFC4-6F175D3DCCD1}">
                <a14:hiddenFill xmlns:a14="http://schemas.microsoft.com/office/drawing/2010/main">
                  <a:noFill/>
                </a14:hiddenFill>
              </a:ext>
            </a:extLst>
          </p:spPr>
        </p:cxnSp>
        <p:cxnSp>
          <p:nvCxnSpPr>
            <p:cNvPr id="6" name="直接连接符 5"/>
            <p:cNvCxnSpPr>
              <a:cxnSpLocks noChangeShapeType="1"/>
            </p:cNvCxnSpPr>
            <p:nvPr/>
          </p:nvCxnSpPr>
          <p:spPr bwMode="auto">
            <a:xfrm>
              <a:off x="10401" y="5829"/>
              <a:ext cx="38" cy="1943"/>
            </a:xfrm>
            <a:prstGeom prst="line">
              <a:avLst/>
            </a:prstGeom>
            <a:noFill/>
            <a:ln w="9525">
              <a:solidFill>
                <a:schemeClr val="tx1">
                  <a:lumMod val="100000"/>
                  <a:lumOff val="0"/>
                </a:schemeClr>
              </a:solidFill>
              <a:prstDash val="dash"/>
              <a:miter lim="800000"/>
              <a:headEnd/>
              <a:tailEnd/>
            </a:ln>
            <a:extLst>
              <a:ext uri="{909E8E84-426E-40DD-AFC4-6F175D3DCCD1}">
                <a14:hiddenFill xmlns:a14="http://schemas.microsoft.com/office/drawing/2010/main">
                  <a:noFill/>
                </a14:hiddenFill>
              </a:ext>
            </a:extLst>
          </p:spPr>
        </p:cxnSp>
        <p:sp>
          <p:nvSpPr>
            <p:cNvPr id="7" name="文本框 58"/>
            <p:cNvSpPr txBox="1">
              <a:spLocks noChangeArrowheads="1"/>
            </p:cNvSpPr>
            <p:nvPr/>
          </p:nvSpPr>
          <p:spPr bwMode="auto">
            <a:xfrm>
              <a:off x="4381" y="7048"/>
              <a:ext cx="9144" cy="3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i="1" kern="100">
                  <a:effectLst/>
                  <a:latin typeface="Times New Roman" panose="02020603050405020304" pitchFamily="18" charset="0"/>
                  <a:ea typeface="宋体" panose="02010600030101010101" pitchFamily="2" charset="-122"/>
                  <a:cs typeface="Times New Roman" panose="02020603050405020304" pitchFamily="18" charset="0"/>
                </a:rPr>
                <a:t>t</a:t>
              </a:r>
              <a:r>
                <a:rPr lang="en-US" sz="750" kern="100" baseline="-25000">
                  <a:effectLst/>
                  <a:latin typeface="Times New Roman" panose="02020603050405020304" pitchFamily="18" charset="0"/>
                  <a:ea typeface="宋体" panose="02010600030101010101" pitchFamily="2" charset="-122"/>
                  <a:cs typeface="Times New Roman" panose="02020603050405020304" pitchFamily="18" charset="0"/>
                </a:rPr>
                <a:t>1</a:t>
              </a:r>
              <a:r>
                <a:rPr lang="en-US" sz="1050" i="1" kern="100">
                  <a:effectLst/>
                  <a:latin typeface="Times New Roman" panose="02020603050405020304" pitchFamily="18" charset="0"/>
                  <a:ea typeface="宋体" panose="02010600030101010101" pitchFamily="2" charset="-122"/>
                  <a:cs typeface="Times New Roman" panose="02020603050405020304" pitchFamily="18" charset="0"/>
                </a:rPr>
                <a:t>t</a:t>
              </a:r>
              <a:r>
                <a:rPr lang="en-US" sz="750" kern="100" baseline="-2500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8" name="矩形 7">
            <a:extLst>
              <a:ext uri="{FF2B5EF4-FFF2-40B4-BE49-F238E27FC236}">
                <a16:creationId xmlns:a16="http://schemas.microsoft.com/office/drawing/2014/main" xmlns="" id="{166FCACE-2EF8-402C-8808-D36EAE2673AA}"/>
              </a:ext>
            </a:extLst>
          </p:cNvPr>
          <p:cNvSpPr/>
          <p:nvPr/>
        </p:nvSpPr>
        <p:spPr>
          <a:xfrm>
            <a:off x="3786868" y="5966074"/>
            <a:ext cx="2505814"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6.5.3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惰性失真</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747279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FE6B38D-AE76-4CC3-8C96-763A874C7229}"/>
              </a:ext>
            </a:extLst>
          </p:cNvPr>
          <p:cNvSpPr txBox="1"/>
          <p:nvPr/>
        </p:nvSpPr>
        <p:spPr>
          <a:xfrm>
            <a:off x="447867" y="664059"/>
            <a:ext cx="2556589"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6.1.3 </a:t>
            </a:r>
            <a:r>
              <a:rPr lang="zh-CN" altLang="en-US" sz="2800" dirty="0">
                <a:solidFill>
                  <a:schemeClr val="accent1"/>
                </a:solidFill>
                <a:latin typeface="+mj-lt"/>
                <a:ea typeface="+mj-ea"/>
                <a:cs typeface="+mj-cs"/>
              </a:rPr>
              <a:t>检波</a:t>
            </a:r>
          </a:p>
        </p:txBody>
      </p:sp>
      <p:sp>
        <p:nvSpPr>
          <p:cNvPr id="4" name="文本框 3">
            <a:extLst>
              <a:ext uri="{FF2B5EF4-FFF2-40B4-BE49-F238E27FC236}">
                <a16:creationId xmlns:a16="http://schemas.microsoft.com/office/drawing/2014/main" xmlns="" id="{C8EC9F81-428E-4992-9FDD-D658049B35AD}"/>
              </a:ext>
            </a:extLst>
          </p:cNvPr>
          <p:cNvSpPr txBox="1"/>
          <p:nvPr/>
        </p:nvSpPr>
        <p:spPr>
          <a:xfrm>
            <a:off x="774441" y="1315616"/>
            <a:ext cx="9041363" cy="1200329"/>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检波</a:t>
            </a:r>
            <a:r>
              <a:rPr lang="zh-CN" altLang="zh-CN" sz="2400" dirty="0">
                <a:latin typeface="宋体" panose="02010600030101010101" pitchFamily="2" charset="-122"/>
                <a:ea typeface="宋体" panose="02010600030101010101" pitchFamily="2" charset="-122"/>
              </a:rPr>
              <a:t>过程是一个解调过程，它与调制过程正相反。检波器的作用是从振幅受调制的高频信号中还原出原调制的信号。还原所得的信号，与高频调幅信号的包络变化规律一致，故又称为包络检波。</a:t>
            </a:r>
            <a:endParaRPr lang="zh-CN" altLang="en-US" sz="2400" dirty="0">
              <a:latin typeface="宋体" panose="02010600030101010101" pitchFamily="2" charset="-122"/>
              <a:ea typeface="宋体" panose="02010600030101010101" pitchFamily="2" charset="-122"/>
            </a:endParaRPr>
          </a:p>
        </p:txBody>
      </p:sp>
      <p:sp>
        <p:nvSpPr>
          <p:cNvPr id="5" name="Rectangle 2">
            <a:extLst>
              <a:ext uri="{FF2B5EF4-FFF2-40B4-BE49-F238E27FC236}">
                <a16:creationId xmlns:a16="http://schemas.microsoft.com/office/drawing/2014/main" xmlns="" id="{89850E2D-A88A-48C6-A4B8-3834B7192817}"/>
              </a:ext>
            </a:extLst>
          </p:cNvPr>
          <p:cNvSpPr>
            <a:spLocks noChangeArrowheads="1"/>
          </p:cNvSpPr>
          <p:nvPr/>
        </p:nvSpPr>
        <p:spPr bwMode="auto">
          <a:xfrm>
            <a:off x="3069771" y="266851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a:extLst>
              <a:ext uri="{FF2B5EF4-FFF2-40B4-BE49-F238E27FC236}">
                <a16:creationId xmlns:a16="http://schemas.microsoft.com/office/drawing/2014/main" xmlns="" id="{0BF0A59A-A49D-4E4C-8BC5-6CDA258981C1}"/>
              </a:ext>
            </a:extLst>
          </p:cNvPr>
          <p:cNvGraphicFramePr>
            <a:graphicFrameLocks noChangeAspect="1"/>
          </p:cNvGraphicFramePr>
          <p:nvPr>
            <p:extLst>
              <p:ext uri="{D42A27DB-BD31-4B8C-83A1-F6EECF244321}">
                <p14:modId xmlns:p14="http://schemas.microsoft.com/office/powerpoint/2010/main" val="3386629918"/>
              </p:ext>
            </p:extLst>
          </p:nvPr>
        </p:nvGraphicFramePr>
        <p:xfrm>
          <a:off x="2676297" y="2538537"/>
          <a:ext cx="5237650" cy="3260005"/>
        </p:xfrm>
        <a:graphic>
          <a:graphicData uri="http://schemas.openxmlformats.org/presentationml/2006/ole">
            <mc:AlternateContent xmlns:mc="http://schemas.openxmlformats.org/markup-compatibility/2006">
              <mc:Choice xmlns:v="urn:schemas-microsoft-com:vml" Requires="v">
                <p:oleObj spid="_x0000_s3162" r:id="rId3" imgW="3246134" imgH="2819448" progId="Visio.Drawing.15">
                  <p:embed/>
                </p:oleObj>
              </mc:Choice>
              <mc:Fallback>
                <p:oleObj r:id="rId3" imgW="3246134" imgH="2819448"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t="28485"/>
                      <a:stretch>
                        <a:fillRect/>
                      </a:stretch>
                    </p:blipFill>
                    <p:spPr bwMode="auto">
                      <a:xfrm>
                        <a:off x="2676297" y="2538537"/>
                        <a:ext cx="5237650" cy="3260005"/>
                      </a:xfrm>
                      <a:prstGeom prst="rect">
                        <a:avLst/>
                      </a:prstGeom>
                      <a:noFill/>
                    </p:spPr>
                  </p:pic>
                </p:oleObj>
              </mc:Fallback>
            </mc:AlternateContent>
          </a:graphicData>
        </a:graphic>
      </p:graphicFrame>
      <p:sp>
        <p:nvSpPr>
          <p:cNvPr id="8" name="矩形 7">
            <a:extLst>
              <a:ext uri="{FF2B5EF4-FFF2-40B4-BE49-F238E27FC236}">
                <a16:creationId xmlns:a16="http://schemas.microsoft.com/office/drawing/2014/main" xmlns="" id="{0E86F96C-23C5-40DB-BEAA-1064977C176E}"/>
              </a:ext>
            </a:extLst>
          </p:cNvPr>
          <p:cNvSpPr/>
          <p:nvPr/>
        </p:nvSpPr>
        <p:spPr>
          <a:xfrm>
            <a:off x="4018097" y="5636468"/>
            <a:ext cx="2749471" cy="400110"/>
          </a:xfrm>
          <a:prstGeom prst="rect">
            <a:avLst/>
          </a:prstGeom>
        </p:spPr>
        <p:txBody>
          <a:bodyPr wrap="none">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6.1.4 </a:t>
            </a:r>
            <a:r>
              <a:rPr lang="zh-CN" altLang="en-US" sz="2000" dirty="0">
                <a:latin typeface="宋体" panose="02010600030101010101" pitchFamily="2" charset="-122"/>
                <a:ea typeface="宋体" panose="02010600030101010101" pitchFamily="2" charset="-122"/>
              </a:rPr>
              <a:t>检波系统框图</a:t>
            </a:r>
          </a:p>
        </p:txBody>
      </p:sp>
    </p:spTree>
    <p:extLst>
      <p:ext uri="{BB962C8B-B14F-4D97-AF65-F5344CB8AC3E}">
        <p14:creationId xmlns:p14="http://schemas.microsoft.com/office/powerpoint/2010/main" val="41465489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内容占位符 2"/>
              <p:cNvSpPr txBox="1">
                <a:spLocks/>
              </p:cNvSpPr>
              <p:nvPr/>
            </p:nvSpPr>
            <p:spPr>
              <a:xfrm>
                <a:off x="823537" y="390955"/>
                <a:ext cx="8910315" cy="5996197"/>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若</a:t>
                </a:r>
                <a:r>
                  <a:rPr lang="zh-CN" altLang="en-US" sz="2400" dirty="0">
                    <a:latin typeface="宋体" panose="02010600030101010101" pitchFamily="2" charset="-122"/>
                    <a:ea typeface="宋体" panose="02010600030101010101" pitchFamily="2" charset="-122"/>
                  </a:rPr>
                  <a:t>输入高频调幅波振幅按下式变化</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𝑠𝑚</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a:rPr lang="zh-CN" altLang="en-US" sz="2400">
                              <a:latin typeface="Cambria Math" panose="02040503050406030204" pitchFamily="18" charset="0"/>
                            </a:rPr>
                            <m:t>(1+</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则</a:t>
                </a:r>
                <a:r>
                  <a:rPr lang="zh-CN" altLang="en-US" sz="2400" dirty="0">
                    <a:latin typeface="宋体" panose="02010600030101010101" pitchFamily="2" charset="-122"/>
                    <a:ea typeface="宋体" panose="02010600030101010101" pitchFamily="2" charset="-122"/>
                  </a:rPr>
                  <a:t>其变化速度</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𝑠𝑚</m:t>
                              </m:r>
                            </m:sub>
                          </m:sSub>
                        </m:num>
                        <m:den>
                          <m:r>
                            <a:rPr lang="zh-CN" altLang="en-US" sz="2400" i="1">
                              <a:latin typeface="Cambria Math" panose="02040503050406030204" pitchFamily="18" charset="0"/>
                            </a:rPr>
                            <m:t>𝑑𝑡</m:t>
                          </m:r>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r>
                        <a:rPr lang="zh-CN" altLang="en-US" sz="2400" i="1">
                          <a:latin typeface="Cambria Math" panose="02040503050406030204" pitchFamily="18" charset="0"/>
                        </a:rPr>
                        <m:t>𝛺</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oMath>
                  </m:oMathPara>
                </a14:m>
                <a:endParaRPr lang="zh-CN" altLang="en-US" sz="2400" dirty="0"/>
              </a:p>
              <a:p>
                <a:pPr marL="0" indent="0">
                  <a:buNone/>
                </a:pPr>
                <a:r>
                  <a:rPr lang="zh-CN" altLang="en-US" sz="2400" dirty="0" smtClean="0">
                    <a:latin typeface="宋体" panose="02010600030101010101" pitchFamily="2" charset="-122"/>
                    <a:ea typeface="宋体" panose="02010600030101010101" pitchFamily="2" charset="-122"/>
                  </a:rPr>
                  <a:t>    显然</a:t>
                </a:r>
                <a:r>
                  <a:rPr lang="zh-CN" altLang="en-US" sz="2400" dirty="0">
                    <a:latin typeface="宋体" panose="02010600030101010101" pitchFamily="2" charset="-122"/>
                    <a:ea typeface="宋体" panose="02010600030101010101" pitchFamily="2" charset="-122"/>
                  </a:rPr>
                  <a:t>，要不产生失真，必须使</a:t>
                </a:r>
                <a14:m>
                  <m:oMath xmlns:m="http://schemas.openxmlformats.org/officeDocument/2006/math">
                    <m:r>
                      <a:rPr lang="zh-CN" altLang="en-US" sz="2400" i="1">
                        <a:latin typeface="Cambria Math" panose="02040503050406030204" pitchFamily="18" charset="0"/>
                      </a:rPr>
                      <m:t>𝐴</m:t>
                    </m:r>
                    <m:r>
                      <a:rPr lang="zh-CN" altLang="en-US" sz="2400">
                        <a:latin typeface="Cambria Math" panose="02040503050406030204" pitchFamily="18" charset="0"/>
                      </a:rPr>
                      <m:t>&lt;1</m:t>
                    </m:r>
                    <m:d>
                      <m:dPr>
                        <m:ctrlPr>
                          <a:rPr lang="zh-CN" altLang="en-US" sz="2400" i="1">
                            <a:latin typeface="Cambria Math" panose="02040503050406030204" pitchFamily="18" charset="0"/>
                          </a:rPr>
                        </m:ctrlPr>
                      </m:dPr>
                      <m:e>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𝑂</m:t>
                                </m:r>
                              </m:sub>
                            </m:sSub>
                          </m:num>
                          <m:den>
                            <m:r>
                              <a:rPr lang="zh-CN" altLang="en-US" sz="2400" i="1">
                                <a:latin typeface="Cambria Math" panose="02040503050406030204" pitchFamily="18" charset="0"/>
                              </a:rPr>
                              <m:t>𝑑𝑡</m:t>
                            </m:r>
                          </m:den>
                        </m:f>
                        <m:r>
                          <a:rPr lang="zh-CN" altLang="en-US" sz="2400">
                            <a:latin typeface="Cambria Math" panose="02040503050406030204" pitchFamily="18" charset="0"/>
                          </a:rPr>
                          <m:t>&gt;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𝑠𝑚</m:t>
                                </m:r>
                              </m:sub>
                            </m:sSub>
                          </m:num>
                          <m:den>
                            <m:r>
                              <a:rPr lang="zh-CN" altLang="en-US" sz="2400" i="1">
                                <a:latin typeface="Cambria Math" panose="02040503050406030204" pitchFamily="18" charset="0"/>
                              </a:rPr>
                              <m:t>𝑑𝑡</m:t>
                            </m:r>
                          </m:den>
                        </m:f>
                      </m:e>
                    </m:d>
                  </m:oMath>
                </a14:m>
                <a:r>
                  <a:rPr lang="zh-CN" altLang="en-US" sz="2400" dirty="0">
                    <a:latin typeface="宋体" panose="02010600030101010101" pitchFamily="2" charset="-122"/>
                    <a:ea typeface="宋体" panose="02010600030101010101" pitchFamily="2" charset="-122"/>
                  </a:rPr>
                  <a:t>，即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𝑂</m:t>
                        </m:r>
                      </m:sub>
                    </m:sSub>
                  </m:oMath>
                </a14:m>
                <a:r>
                  <a:rPr lang="zh-CN" altLang="en-US" sz="2400" dirty="0">
                    <a:latin typeface="宋体" panose="02010600030101010101" pitchFamily="2" charset="-122"/>
                    <a:ea typeface="宋体" panose="02010600030101010101" pitchFamily="2" charset="-122"/>
                  </a:rPr>
                  <a:t>变化的速度应比高频电压包络变化的速度快</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将</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值对</a:t>
                </a:r>
                <a:r>
                  <a:rPr lang="en-US" altLang="zh-CN" sz="2400" dirty="0">
                    <a:latin typeface="宋体" panose="02010600030101010101" pitchFamily="2" charset="-122"/>
                    <a:ea typeface="宋体" panose="02010600030101010101" pitchFamily="2" charset="-122"/>
                  </a:rPr>
                  <a:t>t</a:t>
                </a:r>
                <a:r>
                  <a:rPr lang="zh-CN" altLang="en-US" sz="2400" dirty="0">
                    <a:latin typeface="宋体" panose="02010600030101010101" pitchFamily="2" charset="-122"/>
                    <a:ea typeface="宋体" panose="02010600030101010101" pitchFamily="2" charset="-122"/>
                  </a:rPr>
                  <a:t>求导数，并令</a:t>
                </a:r>
                <a14:m>
                  <m:oMath xmlns:m="http://schemas.openxmlformats.org/officeDocument/2006/math">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𝑑𝐴</m:t>
                        </m:r>
                      </m:num>
                      <m:den>
                        <m:r>
                          <a:rPr lang="zh-CN" altLang="en-US" sz="2400" i="1">
                            <a:latin typeface="Cambria Math" panose="02040503050406030204" pitchFamily="18" charset="0"/>
                          </a:rPr>
                          <m:t>𝑑𝑡</m:t>
                        </m:r>
                      </m:den>
                    </m:f>
                    <m:r>
                      <a:rPr lang="zh-CN" altLang="en-US" sz="2400">
                        <a:latin typeface="Cambria Math" panose="02040503050406030204" pitchFamily="18" charset="0"/>
                      </a:rPr>
                      <m:t>=0</m:t>
                    </m:r>
                  </m:oMath>
                </a14:m>
                <a:r>
                  <a:rPr lang="zh-CN" altLang="en-US" sz="2400" dirty="0">
                    <a:latin typeface="宋体" panose="02010600030101010101" pitchFamily="2" charset="-122"/>
                    <a:ea typeface="宋体" panose="02010600030101010101" pitchFamily="2" charset="-122"/>
                  </a:rPr>
                  <a:t>，可以</a:t>
                </a:r>
                <a:r>
                  <a:rPr lang="zh-CN" altLang="en-US" sz="2400" dirty="0" smtClean="0">
                    <a:latin typeface="宋体" panose="02010600030101010101" pitchFamily="2" charset="-122"/>
                    <a:ea typeface="宋体" panose="02010600030101010101" pitchFamily="2" charset="-122"/>
                  </a:rPr>
                  <a:t>求得</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sty m:val="p"/>
                            </m:rPr>
                            <a:rPr lang="zh-CN" altLang="en-US" sz="2400">
                              <a:latin typeface="Cambria Math" panose="02040503050406030204" pitchFamily="18" charset="0"/>
                            </a:rPr>
                            <m:t>max</m:t>
                          </m:r>
                        </m:sub>
                      </m:sSub>
                      <m:r>
                        <a:rPr lang="zh-CN" altLang="en-US" sz="2400">
                          <a:latin typeface="Cambria Math" panose="02040503050406030204" pitchFamily="18" charset="0"/>
                        </a:rPr>
                        <m:t>=</m:t>
                      </m:r>
                      <m:r>
                        <a:rPr lang="zh-CN" altLang="en-US" sz="2400" i="1">
                          <a:latin typeface="Cambria Math" panose="02040503050406030204" pitchFamily="18" charset="0"/>
                        </a:rPr>
                        <m:t>𝑅𝐶</m:t>
                      </m:r>
                      <m:r>
                        <a:rPr lang="zh-CN" altLang="en-US" sz="2400" i="1">
                          <a:latin typeface="Cambria Math" panose="02040503050406030204" pitchFamily="18" charset="0"/>
                        </a:rPr>
                        <m:t>𝛺</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num>
                        <m:den>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1−</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up>
                                  <m:r>
                                    <a:rPr lang="zh-CN" altLang="en-US" sz="2400">
                                      <a:latin typeface="Cambria Math" panose="02040503050406030204" pitchFamily="18" charset="0"/>
                                    </a:rPr>
                                    <m:t>2</m:t>
                                  </m:r>
                                </m:sup>
                              </m:sSubSup>
                            </m:e>
                          </m:rad>
                        </m:den>
                      </m:f>
                    </m:oMath>
                  </m:oMathPara>
                </a14:m>
                <a:endParaRPr lang="en-US" altLang="zh-CN" sz="2400" dirty="0" smtClean="0"/>
              </a:p>
              <a:p>
                <a:pPr marL="0" indent="0">
                  <a:buNone/>
                </a:pPr>
                <a:r>
                  <a:rPr lang="zh-CN" altLang="en-US" sz="2400" dirty="0" smtClean="0">
                    <a:latin typeface="宋体" panose="02010600030101010101" pitchFamily="2" charset="-122"/>
                    <a:ea typeface="宋体" panose="02010600030101010101" pitchFamily="2" charset="-122"/>
                  </a:rPr>
                  <a:t>    不</a:t>
                </a:r>
                <a:r>
                  <a:rPr lang="zh-CN" altLang="en-US" sz="2400" dirty="0">
                    <a:latin typeface="宋体" panose="02010600030101010101" pitchFamily="2" charset="-122"/>
                    <a:ea typeface="宋体" panose="02010600030101010101" pitchFamily="2" charset="-122"/>
                  </a:rPr>
                  <a:t>产生惰性失真的条件</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𝑅𝐶</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m:rPr>
                              <m:sty m:val="p"/>
                            </m:rPr>
                            <a:rPr lang="zh-CN" altLang="en-US" sz="2400">
                              <a:latin typeface="Cambria Math" panose="02040503050406030204" pitchFamily="18" charset="0"/>
                            </a:rPr>
                            <m:t>max</m:t>
                          </m:r>
                        </m:sub>
                      </m:sSub>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num>
                        <m:den>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1−</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up>
                                  <m:r>
                                    <a:rPr lang="zh-CN" altLang="en-US" sz="2400">
                                      <a:latin typeface="Cambria Math" panose="02040503050406030204" pitchFamily="18" charset="0"/>
                                    </a:rPr>
                                    <m:t>2</m:t>
                                  </m:r>
                                </m:sup>
                              </m:sSubSup>
                            </m:e>
                          </m:rad>
                        </m:den>
                      </m:f>
                      <m:r>
                        <a:rPr lang="zh-CN" altLang="en-US" sz="2400">
                          <a:latin typeface="Cambria Math" panose="02040503050406030204" pitchFamily="18" charset="0"/>
                        </a:rPr>
                        <m:t>&lt;1</m:t>
                      </m:r>
                    </m:oMath>
                  </m:oMathPara>
                </a14:m>
                <a:endParaRPr lang="zh-CN" altLang="en-US" sz="2400" dirty="0"/>
              </a:p>
              <a:p>
                <a:pPr marL="0" indent="0">
                  <a:buNone/>
                </a:pPr>
                <a:endParaRPr lang="zh-CN" altLang="en-US" sz="2400" dirty="0"/>
              </a:p>
              <a:p>
                <a:pPr marL="0" indent="0">
                  <a:buNone/>
                </a:pPr>
                <a:endParaRPr lang="en-US" altLang="zh-CN" sz="2400" dirty="0" smtClean="0">
                  <a:latin typeface="宋体" panose="02010600030101010101" pitchFamily="2" charset="-122"/>
                  <a:ea typeface="宋体" panose="02010600030101010101" pitchFamily="2" charset="-122"/>
                </a:endParaRPr>
              </a:p>
            </p:txBody>
          </p:sp>
        </mc:Choice>
        <mc:Fallback>
          <p:sp>
            <p:nvSpPr>
              <p:cNvPr id="2" name="内容占位符 2"/>
              <p:cNvSpPr txBox="1">
                <a:spLocks noRot="1" noChangeAspect="1" noMove="1" noResize="1" noEditPoints="1" noAdjustHandles="1" noChangeArrowheads="1" noChangeShapeType="1" noTextEdit="1"/>
              </p:cNvSpPr>
              <p:nvPr/>
            </p:nvSpPr>
            <p:spPr>
              <a:xfrm>
                <a:off x="823537" y="390955"/>
                <a:ext cx="8910315" cy="5996197"/>
              </a:xfrm>
              <a:prstGeom prst="rect">
                <a:avLst/>
              </a:prstGeom>
              <a:blipFill rotWithShape="0">
                <a:blip r:embed="rId2"/>
                <a:stretch>
                  <a:fillRect l="-1026" t="-376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067730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内容占位符 2"/>
              <p:cNvSpPr txBox="1">
                <a:spLocks/>
              </p:cNvSpPr>
              <p:nvPr/>
            </p:nvSpPr>
            <p:spPr>
              <a:xfrm>
                <a:off x="250331" y="218444"/>
                <a:ext cx="9548762" cy="1833629"/>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000" dirty="0" smtClean="0">
                    <a:latin typeface="宋体" panose="02010600030101010101" pitchFamily="2" charset="-122"/>
                    <a:ea typeface="宋体" panose="02010600030101010101" pitchFamily="2" charset="-122"/>
                  </a:rPr>
                  <a:t>例</a:t>
                </a:r>
                <a:r>
                  <a:rPr lang="en-US" altLang="zh-CN" sz="2000" dirty="0" smtClean="0">
                    <a:latin typeface="宋体" panose="02010600030101010101" pitchFamily="2" charset="-122"/>
                    <a:ea typeface="宋体" panose="02010600030101010101" pitchFamily="2" charset="-122"/>
                  </a:rPr>
                  <a:t> </a:t>
                </a:r>
                <a:r>
                  <a:rPr lang="zh-CN" altLang="en-US" sz="2000" dirty="0" smtClean="0">
                    <a:latin typeface="宋体" panose="02010600030101010101" pitchFamily="2" charset="-122"/>
                    <a:ea typeface="宋体" panose="02010600030101010101" pitchFamily="2" charset="-122"/>
                  </a:rPr>
                  <a:t>二极管</a:t>
                </a:r>
                <a:r>
                  <a:rPr lang="zh-CN" altLang="en-US" sz="2000" dirty="0">
                    <a:latin typeface="宋体" panose="02010600030101010101" pitchFamily="2" charset="-122"/>
                    <a:ea typeface="宋体" panose="02010600030101010101" pitchFamily="2" charset="-122"/>
                  </a:rPr>
                  <a:t>检波电路如</a:t>
                </a:r>
                <a:r>
                  <a:rPr lang="zh-CN" altLang="en-US" sz="2000" dirty="0" smtClean="0">
                    <a:latin typeface="宋体" panose="02010600030101010101" pitchFamily="2" charset="-122"/>
                    <a:ea typeface="宋体" panose="02010600030101010101" pitchFamily="2" charset="-122"/>
                  </a:rPr>
                  <a:t>图所</a:t>
                </a:r>
                <a:r>
                  <a:rPr lang="zh-CN" altLang="en-US" sz="2000" dirty="0">
                    <a:latin typeface="宋体" panose="02010600030101010101" pitchFamily="2" charset="-122"/>
                    <a:ea typeface="宋体" panose="02010600030101010101" pitchFamily="2" charset="-122"/>
                  </a:rPr>
                  <a:t>示，图中</a:t>
                </a:r>
                <a:r>
                  <a:rPr lang="en-US" altLang="zh-CN" sz="2000" dirty="0">
                    <a:latin typeface="宋体" panose="02010600030101010101" pitchFamily="2" charset="-122"/>
                    <a:ea typeface="宋体" panose="02010600030101010101" pitchFamily="2" charset="-122"/>
                  </a:rPr>
                  <a:t>R=5kΩ</a:t>
                </a:r>
                <a:r>
                  <a:rPr lang="zh-CN" altLang="en-US" sz="2000" dirty="0">
                    <a:latin typeface="宋体" panose="02010600030101010101" pitchFamily="2" charset="-122"/>
                    <a:ea typeface="宋体" panose="02010600030101010101" pitchFamily="2" charset="-122"/>
                  </a:rPr>
                  <a:t>，二极管</a:t>
                </a:r>
                <a:r>
                  <a:rPr lang="zh-CN" altLang="en-US" sz="2000" dirty="0" smtClean="0">
                    <a:latin typeface="宋体" panose="02010600030101010101" pitchFamily="2" charset="-122"/>
                    <a:ea typeface="宋体" panose="02010600030101010101" pitchFamily="2" charset="-122"/>
                  </a:rPr>
                  <a:t>导通</a:t>
                </a:r>
                <a:r>
                  <a:rPr lang="zh-CN" altLang="en-US" sz="2000" dirty="0">
                    <a:latin typeface="宋体" panose="02010600030101010101" pitchFamily="2" charset="-122"/>
                    <a:ea typeface="宋体" panose="02010600030101010101" pitchFamily="2" charset="-122"/>
                  </a:rPr>
                  <a:t>电阻</a:t>
                </a:r>
                <a:r>
                  <a:rPr lang="en-US" altLang="zh-CN" sz="2000" dirty="0" err="1">
                    <a:latin typeface="宋体" panose="02010600030101010101" pitchFamily="2" charset="-122"/>
                    <a:ea typeface="宋体" panose="02010600030101010101" pitchFamily="2" charset="-122"/>
                  </a:rPr>
                  <a:t>r</a:t>
                </a:r>
                <a:r>
                  <a:rPr lang="en-US" altLang="zh-CN" sz="2000" baseline="-25000" dirty="0" err="1">
                    <a:latin typeface="宋体" panose="02010600030101010101" pitchFamily="2" charset="-122"/>
                    <a:ea typeface="宋体" panose="02010600030101010101" pitchFamily="2" charset="-122"/>
                  </a:rPr>
                  <a:t>D</a:t>
                </a:r>
                <a:r>
                  <a:rPr lang="en-US" altLang="zh-CN" sz="2000" dirty="0">
                    <a:latin typeface="宋体" panose="02010600030101010101" pitchFamily="2" charset="-122"/>
                    <a:ea typeface="宋体" panose="02010600030101010101" pitchFamily="2" charset="-122"/>
                  </a:rPr>
                  <a:t>=80Ω</a:t>
                </a:r>
                <a:r>
                  <a:rPr lang="zh-CN" altLang="en-US" sz="2000" dirty="0" smtClean="0">
                    <a:latin typeface="宋体" panose="02010600030101010101" pitchFamily="2" charset="-122"/>
                    <a:ea typeface="宋体" panose="02010600030101010101" pitchFamily="2" charset="-122"/>
                  </a:rPr>
                  <a:t>。</a:t>
                </a:r>
                <a:endParaRPr lang="en-US" altLang="zh-CN" sz="2000" dirty="0" smtClean="0">
                  <a:latin typeface="宋体" panose="02010600030101010101" pitchFamily="2" charset="-122"/>
                  <a:ea typeface="宋体" panose="02010600030101010101" pitchFamily="2" charset="-122"/>
                </a:endParaRPr>
              </a:p>
              <a:p>
                <a:pPr marL="0" indent="0">
                  <a:buNone/>
                </a:pPr>
                <a:r>
                  <a:rPr lang="zh-CN" altLang="en-US" sz="2000" dirty="0" smtClean="0">
                    <a:latin typeface="宋体" panose="02010600030101010101" pitchFamily="2" charset="-122"/>
                    <a:ea typeface="宋体" panose="02010600030101010101" pitchFamily="2" charset="-122"/>
                  </a:rPr>
                  <a:t>   输入信号</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𝑢</m:t>
                        </m:r>
                      </m:e>
                      <m:sub>
                        <m:r>
                          <a:rPr lang="zh-CN" altLang="en-US" sz="2000" i="1">
                            <a:latin typeface="Cambria Math" panose="02040503050406030204" pitchFamily="18" charset="0"/>
                          </a:rPr>
                          <m:t>𝑠</m:t>
                        </m:r>
                      </m:sub>
                    </m:sSub>
                    <m:r>
                      <a:rPr lang="zh-CN" altLang="en-US" sz="2000">
                        <a:latin typeface="Cambria Math" panose="02040503050406030204" pitchFamily="18" charset="0"/>
                      </a:rPr>
                      <m:t>(</m:t>
                    </m:r>
                    <m:r>
                      <a:rPr lang="zh-CN" altLang="en-US" sz="2000" i="1">
                        <a:latin typeface="Cambria Math" panose="02040503050406030204" pitchFamily="18" charset="0"/>
                      </a:rPr>
                      <m:t>𝑡</m:t>
                    </m:r>
                    <m:r>
                      <a:rPr lang="zh-CN" altLang="en-US" sz="2000">
                        <a:latin typeface="Cambria Math" panose="02040503050406030204" pitchFamily="18" charset="0"/>
                      </a:rPr>
                      <m:t>)=2×[1+0.6</m:t>
                    </m:r>
                    <m:r>
                      <m:rPr>
                        <m:sty m:val="p"/>
                      </m:rPr>
                      <a:rPr lang="zh-CN" altLang="en-US" sz="2000">
                        <a:latin typeface="Cambria Math" panose="02040503050406030204" pitchFamily="18" charset="0"/>
                      </a:rPr>
                      <m:t>cos</m:t>
                    </m:r>
                    <m:r>
                      <a:rPr lang="zh-CN" altLang="en-US" sz="2000">
                        <a:latin typeface="Cambria Math" panose="02040503050406030204" pitchFamily="18" charset="0"/>
                      </a:rPr>
                      <m:t>(2</m:t>
                    </m:r>
                    <m:r>
                      <a:rPr lang="zh-CN" altLang="en-US" sz="2000" i="1">
                        <a:latin typeface="Cambria Math" panose="02040503050406030204" pitchFamily="18" charset="0"/>
                      </a:rPr>
                      <m:t>𝜋</m:t>
                    </m:r>
                    <m:r>
                      <a:rPr lang="zh-CN" altLang="en-US" sz="2000">
                        <a:latin typeface="Cambria Math" panose="02040503050406030204" pitchFamily="18" charset="0"/>
                      </a:rPr>
                      <m:t>×</m:t>
                    </m:r>
                    <m:sSup>
                      <m:sSupPr>
                        <m:ctrlPr>
                          <a:rPr lang="zh-CN" altLang="en-US" sz="2000" i="1">
                            <a:latin typeface="Cambria Math" panose="02040503050406030204" pitchFamily="18" charset="0"/>
                          </a:rPr>
                        </m:ctrlPr>
                      </m:sSupPr>
                      <m:e>
                        <m:r>
                          <a:rPr lang="zh-CN" altLang="en-US" sz="2000">
                            <a:latin typeface="Cambria Math" panose="02040503050406030204" pitchFamily="18" charset="0"/>
                          </a:rPr>
                          <m:t>10</m:t>
                        </m:r>
                      </m:e>
                      <m:sup>
                        <m:r>
                          <a:rPr lang="zh-CN" altLang="en-US" sz="2000">
                            <a:latin typeface="Cambria Math" panose="02040503050406030204" pitchFamily="18" charset="0"/>
                          </a:rPr>
                          <m:t>3</m:t>
                        </m:r>
                      </m:sup>
                    </m:sSup>
                    <m:r>
                      <a:rPr lang="zh-CN" altLang="en-US" sz="2000" i="1">
                        <a:latin typeface="Cambria Math" panose="02040503050406030204" pitchFamily="18" charset="0"/>
                      </a:rPr>
                      <m:t>𝑡</m:t>
                    </m:r>
                    <m:r>
                      <a:rPr lang="zh-CN" altLang="en-US" sz="2000">
                        <a:latin typeface="Cambria Math" panose="02040503050406030204" pitchFamily="18" charset="0"/>
                      </a:rPr>
                      <m:t>)]</m:t>
                    </m:r>
                    <m:r>
                      <m:rPr>
                        <m:sty m:val="p"/>
                      </m:rPr>
                      <a:rPr lang="zh-CN" altLang="en-US" sz="2000">
                        <a:latin typeface="Cambria Math" panose="02040503050406030204" pitchFamily="18" charset="0"/>
                      </a:rPr>
                      <m:t>cos</m:t>
                    </m:r>
                    <m:r>
                      <a:rPr lang="zh-CN" altLang="en-US" sz="2000">
                        <a:latin typeface="Cambria Math" panose="02040503050406030204" pitchFamily="18" charset="0"/>
                      </a:rPr>
                      <m:t>(2</m:t>
                    </m:r>
                    <m:r>
                      <a:rPr lang="zh-CN" altLang="en-US" sz="2000" i="1">
                        <a:latin typeface="Cambria Math" panose="02040503050406030204" pitchFamily="18" charset="0"/>
                      </a:rPr>
                      <m:t>𝜋</m:t>
                    </m:r>
                    <m:r>
                      <a:rPr lang="zh-CN" altLang="en-US" sz="2000">
                        <a:latin typeface="Cambria Math" panose="02040503050406030204" pitchFamily="18" charset="0"/>
                      </a:rPr>
                      <m:t>×</m:t>
                    </m:r>
                    <m:sSup>
                      <m:sSupPr>
                        <m:ctrlPr>
                          <a:rPr lang="zh-CN" altLang="en-US" sz="2000" i="1">
                            <a:latin typeface="Cambria Math" panose="02040503050406030204" pitchFamily="18" charset="0"/>
                          </a:rPr>
                        </m:ctrlPr>
                      </m:sSupPr>
                      <m:e>
                        <m:r>
                          <a:rPr lang="zh-CN" altLang="en-US" sz="2000">
                            <a:latin typeface="Cambria Math" panose="02040503050406030204" pitchFamily="18" charset="0"/>
                          </a:rPr>
                          <m:t>10</m:t>
                        </m:r>
                      </m:e>
                      <m:sup>
                        <m:r>
                          <a:rPr lang="zh-CN" altLang="en-US" sz="2000">
                            <a:latin typeface="Cambria Math" panose="02040503050406030204" pitchFamily="18" charset="0"/>
                          </a:rPr>
                          <m:t>6</m:t>
                        </m:r>
                      </m:sup>
                    </m:sSup>
                    <m:r>
                      <a:rPr lang="zh-CN" altLang="en-US" sz="2000" i="1">
                        <a:latin typeface="Cambria Math" panose="02040503050406030204" pitchFamily="18" charset="0"/>
                      </a:rPr>
                      <m:t>𝑡</m:t>
                    </m:r>
                    <m:r>
                      <a:rPr lang="zh-CN" altLang="en-US" sz="2000">
                        <a:latin typeface="Cambria Math" panose="02040503050406030204" pitchFamily="18" charset="0"/>
                      </a:rPr>
                      <m:t>)</m:t>
                    </m:r>
                    <m:r>
                      <a:rPr lang="zh-CN" altLang="en-US" sz="2000" i="1">
                        <a:latin typeface="Cambria Math" panose="02040503050406030204" pitchFamily="18" charset="0"/>
                      </a:rPr>
                      <m:t>𝑉</m:t>
                    </m:r>
                  </m:oMath>
                </a14:m>
                <a:r>
                  <a:rPr lang="zh-CN" altLang="en-US" sz="2000" dirty="0">
                    <a:latin typeface="宋体" panose="02010600030101010101" pitchFamily="2" charset="-122"/>
                    <a:ea typeface="宋体" panose="02010600030101010101" pitchFamily="2" charset="-122"/>
                  </a:rPr>
                  <a:t>。求</a:t>
                </a:r>
                <a:r>
                  <a:rPr lang="zh-CN" altLang="en-US" sz="2000" dirty="0" smtClean="0">
                    <a:latin typeface="宋体" panose="02010600030101010101" pitchFamily="2" charset="-122"/>
                    <a:ea typeface="宋体" panose="02010600030101010101" pitchFamily="2" charset="-122"/>
                  </a:rPr>
                  <a:t>：</a:t>
                </a:r>
                <a:endParaRPr lang="en-US" altLang="zh-CN" sz="2000" dirty="0" smtClean="0">
                  <a:latin typeface="宋体" panose="02010600030101010101" pitchFamily="2" charset="-122"/>
                  <a:ea typeface="宋体" panose="02010600030101010101" pitchFamily="2" charset="-122"/>
                </a:endParaRPr>
              </a:p>
              <a:p>
                <a:pPr marL="0" indent="828000">
                  <a:buNone/>
                </a:pPr>
                <a:r>
                  <a:rPr lang="zh-CN" altLang="en-US" sz="2000" dirty="0" smtClean="0">
                    <a:latin typeface="宋体" panose="02010600030101010101" pitchFamily="2" charset="-122"/>
                    <a:ea typeface="宋体" panose="02010600030101010101" pitchFamily="2" charset="-122"/>
                  </a:rPr>
                  <a:t>（</a:t>
                </a:r>
                <a:r>
                  <a:rPr lang="en-US" altLang="zh-CN" sz="2000" dirty="0" smtClean="0">
                    <a:latin typeface="宋体" panose="02010600030101010101" pitchFamily="2" charset="-122"/>
                    <a:ea typeface="宋体" panose="02010600030101010101" pitchFamily="2" charset="-122"/>
                  </a:rPr>
                  <a:t>1</a:t>
                </a:r>
                <a:r>
                  <a:rPr lang="zh-CN" altLang="en-US" sz="2000" dirty="0" smtClean="0">
                    <a:latin typeface="宋体" panose="02010600030101010101" pitchFamily="2" charset="-122"/>
                    <a:ea typeface="宋体" panose="02010600030101010101" pitchFamily="2" charset="-122"/>
                  </a:rPr>
                  <a:t>）电压</a:t>
                </a:r>
                <a:r>
                  <a:rPr lang="zh-CN" altLang="en-US" sz="2000" dirty="0">
                    <a:latin typeface="宋体" panose="02010600030101010101" pitchFamily="2" charset="-122"/>
                    <a:ea typeface="宋体" panose="02010600030101010101" pitchFamily="2" charset="-122"/>
                  </a:rPr>
                  <a:t>传输系数</a:t>
                </a:r>
                <a:r>
                  <a:rPr lang="en-US" altLang="zh-CN" sz="2000" dirty="0" err="1">
                    <a:latin typeface="宋体" panose="02010600030101010101" pitchFamily="2" charset="-122"/>
                    <a:ea typeface="宋体" panose="02010600030101010101" pitchFamily="2" charset="-122"/>
                  </a:rPr>
                  <a:t>η</a:t>
                </a:r>
                <a:r>
                  <a:rPr lang="en-US" altLang="zh-CN" sz="2000" baseline="-25000" dirty="0" err="1">
                    <a:latin typeface="宋体" panose="02010600030101010101" pitchFamily="2" charset="-122"/>
                    <a:ea typeface="宋体" panose="02010600030101010101" pitchFamily="2" charset="-122"/>
                  </a:rPr>
                  <a:t>d</a:t>
                </a:r>
                <a:r>
                  <a:rPr lang="zh-CN" altLang="en-US" sz="2000" dirty="0" smtClean="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）输出电压</a:t>
                </a:r>
                <a:r>
                  <a:rPr lang="en-US" altLang="zh-CN" sz="2000" dirty="0" err="1">
                    <a:latin typeface="宋体" panose="02010600030101010101" pitchFamily="2" charset="-122"/>
                    <a:ea typeface="宋体" panose="02010600030101010101" pitchFamily="2" charset="-122"/>
                  </a:rPr>
                  <a:t>u</a:t>
                </a:r>
                <a:r>
                  <a:rPr lang="en-US" altLang="zh-CN" sz="2000" baseline="-25000" dirty="0" err="1">
                    <a:latin typeface="宋体" panose="02010600030101010101" pitchFamily="2" charset="-122"/>
                    <a:ea typeface="宋体" panose="02010600030101010101" pitchFamily="2" charset="-122"/>
                  </a:rPr>
                  <a:t>o</a:t>
                </a:r>
                <a:r>
                  <a:rPr lang="zh-CN" altLang="en-US" sz="2000" dirty="0">
                    <a:latin typeface="宋体" panose="02010600030101010101" pitchFamily="2" charset="-122"/>
                    <a:ea typeface="宋体" panose="02010600030101010101" pitchFamily="2" charset="-122"/>
                  </a:rPr>
                  <a:t>的表达式</a:t>
                </a:r>
                <a:r>
                  <a:rPr lang="zh-CN" altLang="en-US" sz="2000" dirty="0" smtClean="0">
                    <a:latin typeface="宋体" panose="02010600030101010101" pitchFamily="2" charset="-122"/>
                    <a:ea typeface="宋体" panose="02010600030101010101" pitchFamily="2" charset="-122"/>
                  </a:rPr>
                  <a:t>；</a:t>
                </a:r>
                <a:endParaRPr lang="en-US" altLang="zh-CN" sz="2000" dirty="0" smtClean="0">
                  <a:latin typeface="宋体" panose="02010600030101010101" pitchFamily="2" charset="-122"/>
                  <a:ea typeface="宋体" panose="02010600030101010101" pitchFamily="2" charset="-122"/>
                </a:endParaRPr>
              </a:p>
              <a:p>
                <a:pPr marL="0" indent="828000">
                  <a:buNone/>
                </a:pPr>
                <a:r>
                  <a:rPr lang="zh-CN" altLang="en-US" sz="2000" dirty="0" smtClean="0">
                    <a:latin typeface="宋体" panose="02010600030101010101" pitchFamily="2" charset="-122"/>
                    <a:ea typeface="宋体" panose="02010600030101010101" pitchFamily="2" charset="-122"/>
                  </a:rPr>
                  <a:t>（</a:t>
                </a:r>
                <a:r>
                  <a:rPr lang="en-US" altLang="zh-CN" sz="2000" dirty="0" smtClean="0">
                    <a:latin typeface="宋体" panose="02010600030101010101" pitchFamily="2" charset="-122"/>
                    <a:ea typeface="宋体" panose="02010600030101010101" pitchFamily="2" charset="-122"/>
                  </a:rPr>
                  <a:t>3</a:t>
                </a:r>
                <a:r>
                  <a:rPr lang="zh-CN" altLang="en-US" sz="2000" dirty="0" smtClean="0">
                    <a:latin typeface="宋体" panose="02010600030101010101" pitchFamily="2" charset="-122"/>
                    <a:ea typeface="宋体" panose="02010600030101010101" pitchFamily="2" charset="-122"/>
                  </a:rPr>
                  <a:t>）保证波形不产生惰性失真的电容</a:t>
                </a:r>
                <a:r>
                  <a:rPr lang="en-US" altLang="zh-CN" sz="2000" dirty="0" smtClean="0">
                    <a:latin typeface="宋体" panose="02010600030101010101" pitchFamily="2" charset="-122"/>
                    <a:ea typeface="宋体" panose="02010600030101010101" pitchFamily="2" charset="-122"/>
                  </a:rPr>
                  <a:t>C</a:t>
                </a:r>
                <a:r>
                  <a:rPr lang="zh-CN" altLang="en-US" sz="2000" dirty="0" smtClean="0">
                    <a:latin typeface="宋体" panose="02010600030101010101" pitchFamily="2" charset="-122"/>
                    <a:ea typeface="宋体" panose="02010600030101010101" pitchFamily="2" charset="-122"/>
                  </a:rPr>
                  <a:t>的最大取值。</a:t>
                </a:r>
                <a:endParaRPr lang="zh-CN" altLang="en-US" sz="2000" dirty="0" smtClean="0"/>
              </a:p>
              <a:p>
                <a:pPr marL="0" indent="0">
                  <a:buNone/>
                </a:pPr>
                <a:endParaRPr lang="en-US" altLang="zh-CN" sz="2000" dirty="0" smtClean="0">
                  <a:latin typeface="宋体" panose="02010600030101010101" pitchFamily="2" charset="-122"/>
                  <a:ea typeface="宋体" panose="02010600030101010101" pitchFamily="2" charset="-122"/>
                </a:endParaRPr>
              </a:p>
            </p:txBody>
          </p:sp>
        </mc:Choice>
        <mc:Fallback>
          <p:sp>
            <p:nvSpPr>
              <p:cNvPr id="2" name="内容占位符 2"/>
              <p:cNvSpPr txBox="1">
                <a:spLocks noRot="1" noChangeAspect="1" noMove="1" noResize="1" noEditPoints="1" noAdjustHandles="1" noChangeArrowheads="1" noChangeShapeType="1" noTextEdit="1"/>
              </p:cNvSpPr>
              <p:nvPr/>
            </p:nvSpPr>
            <p:spPr>
              <a:xfrm>
                <a:off x="250331" y="218444"/>
                <a:ext cx="9548762" cy="1833629"/>
              </a:xfrm>
              <a:prstGeom prst="rect">
                <a:avLst/>
              </a:prstGeom>
              <a:blipFill rotWithShape="0">
                <a:blip r:embed="rId2"/>
                <a:stretch>
                  <a:fillRect l="-639" t="-1993"/>
                </a:stretch>
              </a:blipFill>
            </p:spPr>
            <p:txBody>
              <a:bodyPr/>
              <a:lstStyle/>
              <a:p>
                <a:r>
                  <a:rPr lang="zh-CN" altLang="en-US">
                    <a:noFill/>
                  </a:rPr>
                  <a:t> </a:t>
                </a:r>
              </a:p>
            </p:txBody>
          </p:sp>
        </mc:Fallback>
      </mc:AlternateContent>
      <p:pic>
        <p:nvPicPr>
          <p:cNvPr id="5" name="Picture 15" descr="5"/>
          <p:cNvPicPr>
            <a:picLocks noChangeAspect="1" noChangeArrowheads="1"/>
          </p:cNvPicPr>
          <p:nvPr/>
        </p:nvPicPr>
        <p:blipFill rotWithShape="1">
          <a:blip r:embed="rId3">
            <a:extLst>
              <a:ext uri="{28A0092B-C50C-407E-A947-70E740481C1C}">
                <a14:useLocalDpi xmlns:a14="http://schemas.microsoft.com/office/drawing/2010/main" val="0"/>
              </a:ext>
            </a:extLst>
          </a:blip>
          <a:srcRect r="58922" b="9664"/>
          <a:stretch/>
        </p:blipFill>
        <p:spPr bwMode="auto">
          <a:xfrm>
            <a:off x="8398237" y="237321"/>
            <a:ext cx="2363338" cy="218407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7" name="内容占位符 2"/>
              <p:cNvSpPr txBox="1">
                <a:spLocks/>
              </p:cNvSpPr>
              <p:nvPr/>
            </p:nvSpPr>
            <p:spPr>
              <a:xfrm>
                <a:off x="1076511" y="1733264"/>
                <a:ext cx="9548762" cy="5124735"/>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000" dirty="0" smtClean="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）电压传输系数 </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𝜂</m:t>
                        </m:r>
                      </m:e>
                      <m:sub>
                        <m:r>
                          <a:rPr lang="zh-CN" altLang="en-US" sz="2000" i="1">
                            <a:latin typeface="Cambria Math" panose="02040503050406030204" pitchFamily="18" charset="0"/>
                          </a:rPr>
                          <m:t>𝑑</m:t>
                        </m:r>
                      </m:sub>
                    </m:sSub>
                    <m:r>
                      <a:rPr lang="zh-CN" altLang="en-US" sz="2000">
                        <a:latin typeface="Cambria Math" panose="02040503050406030204" pitchFamily="18" charset="0"/>
                      </a:rPr>
                      <m:t>=</m:t>
                    </m:r>
                    <m:r>
                      <m:rPr>
                        <m:sty m:val="p"/>
                      </m:rPr>
                      <a:rPr lang="zh-CN" altLang="en-US" sz="2000">
                        <a:latin typeface="Cambria Math" panose="02040503050406030204" pitchFamily="18" charset="0"/>
                      </a:rPr>
                      <m:t>cos</m:t>
                    </m:r>
                    <m:r>
                      <a:rPr lang="zh-CN" altLang="en-US" sz="2000">
                        <a:latin typeface="Cambria Math" panose="02040503050406030204" pitchFamily="18" charset="0"/>
                      </a:rPr>
                      <m:t>(</m:t>
                    </m:r>
                    <m:rad>
                      <m:radPr>
                        <m:ctrlPr>
                          <a:rPr lang="zh-CN" altLang="en-US" sz="2000" i="1">
                            <a:latin typeface="Cambria Math" panose="02040503050406030204" pitchFamily="18" charset="0"/>
                          </a:rPr>
                        </m:ctrlPr>
                      </m:radPr>
                      <m:deg>
                        <m:r>
                          <a:rPr lang="zh-CN" altLang="en-US" sz="2000">
                            <a:latin typeface="Cambria Math" panose="02040503050406030204" pitchFamily="18" charset="0"/>
                          </a:rPr>
                          <m:t>3</m:t>
                        </m:r>
                      </m:deg>
                      <m:e>
                        <m:f>
                          <m:fPr>
                            <m:ctrlPr>
                              <a:rPr lang="zh-CN" altLang="en-US" sz="2000" i="1">
                                <a:latin typeface="Cambria Math" panose="02040503050406030204" pitchFamily="18" charset="0"/>
                              </a:rPr>
                            </m:ctrlPr>
                          </m:fPr>
                          <m:num>
                            <m:r>
                              <a:rPr lang="zh-CN" altLang="en-US" sz="2000">
                                <a:latin typeface="Cambria Math" panose="02040503050406030204" pitchFamily="18" charset="0"/>
                              </a:rPr>
                              <m:t>3</m:t>
                            </m:r>
                            <m:r>
                              <a:rPr lang="zh-CN" altLang="en-US" sz="2000" i="1">
                                <a:latin typeface="Cambria Math" panose="02040503050406030204" pitchFamily="18" charset="0"/>
                              </a:rPr>
                              <m:t>𝜋</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𝑟</m:t>
                                </m:r>
                              </m:e>
                              <m:sub>
                                <m:r>
                                  <a:rPr lang="zh-CN" altLang="en-US" sz="2000" i="1">
                                    <a:latin typeface="Cambria Math" panose="02040503050406030204" pitchFamily="18" charset="0"/>
                                  </a:rPr>
                                  <m:t>𝐷</m:t>
                                </m:r>
                              </m:sub>
                            </m:sSub>
                          </m:num>
                          <m:den>
                            <m:r>
                              <a:rPr lang="zh-CN" altLang="en-US" sz="2000" i="1">
                                <a:latin typeface="Cambria Math" panose="02040503050406030204" pitchFamily="18" charset="0"/>
                              </a:rPr>
                              <m:t>𝑅</m:t>
                            </m:r>
                          </m:den>
                        </m:f>
                      </m:e>
                    </m:rad>
                    <m:r>
                      <a:rPr lang="zh-CN" altLang="en-US" sz="2000">
                        <a:latin typeface="Cambria Math" panose="02040503050406030204" pitchFamily="18" charset="0"/>
                      </a:rPr>
                      <m:t>)=</m:t>
                    </m:r>
                    <m:r>
                      <m:rPr>
                        <m:sty m:val="p"/>
                      </m:rPr>
                      <a:rPr lang="zh-CN" altLang="en-US" sz="2000">
                        <a:latin typeface="Cambria Math" panose="02040503050406030204" pitchFamily="18" charset="0"/>
                      </a:rPr>
                      <m:t>cos</m:t>
                    </m:r>
                    <m:r>
                      <a:rPr lang="zh-CN" altLang="en-US" sz="2000">
                        <a:latin typeface="Cambria Math" panose="02040503050406030204" pitchFamily="18" charset="0"/>
                      </a:rPr>
                      <m:t>(</m:t>
                    </m:r>
                    <m:rad>
                      <m:radPr>
                        <m:ctrlPr>
                          <a:rPr lang="zh-CN" altLang="en-US" sz="2000" i="1">
                            <a:latin typeface="Cambria Math" panose="02040503050406030204" pitchFamily="18" charset="0"/>
                          </a:rPr>
                        </m:ctrlPr>
                      </m:radPr>
                      <m:deg>
                        <m:r>
                          <a:rPr lang="zh-CN" altLang="en-US" sz="2000">
                            <a:latin typeface="Cambria Math" panose="02040503050406030204" pitchFamily="18" charset="0"/>
                          </a:rPr>
                          <m:t>3</m:t>
                        </m:r>
                      </m:deg>
                      <m:e>
                        <m:f>
                          <m:fPr>
                            <m:ctrlPr>
                              <a:rPr lang="zh-CN" altLang="en-US" sz="2000" i="1">
                                <a:latin typeface="Cambria Math" panose="02040503050406030204" pitchFamily="18" charset="0"/>
                              </a:rPr>
                            </m:ctrlPr>
                          </m:fPr>
                          <m:num>
                            <m:r>
                              <a:rPr lang="zh-CN" altLang="en-US" sz="2000">
                                <a:latin typeface="Cambria Math" panose="02040503050406030204" pitchFamily="18" charset="0"/>
                              </a:rPr>
                              <m:t>3</m:t>
                            </m:r>
                            <m:r>
                              <a:rPr lang="zh-CN" altLang="en-US" sz="2000" i="1">
                                <a:latin typeface="Cambria Math" panose="02040503050406030204" pitchFamily="18" charset="0"/>
                              </a:rPr>
                              <m:t>𝜋</m:t>
                            </m:r>
                            <m:r>
                              <a:rPr lang="zh-CN" altLang="en-US" sz="2000">
                                <a:latin typeface="Cambria Math" panose="02040503050406030204" pitchFamily="18" charset="0"/>
                              </a:rPr>
                              <m:t>×80</m:t>
                            </m:r>
                          </m:num>
                          <m:den>
                            <m:r>
                              <a:rPr lang="zh-CN" altLang="en-US" sz="2000">
                                <a:latin typeface="Cambria Math" panose="02040503050406030204" pitchFamily="18" charset="0"/>
                              </a:rPr>
                              <m:t>5000</m:t>
                            </m:r>
                          </m:den>
                        </m:f>
                      </m:e>
                    </m:rad>
                    <m:r>
                      <a:rPr lang="zh-CN" altLang="en-US" sz="2000">
                        <a:latin typeface="Cambria Math" panose="02040503050406030204" pitchFamily="18" charset="0"/>
                      </a:rPr>
                      <m:t>)=0.86</m:t>
                    </m:r>
                  </m:oMath>
                </a14:m>
                <a:endParaRPr lang="zh-CN" altLang="en-US" sz="2000" dirty="0">
                  <a:latin typeface="宋体" panose="02010600030101010101" pitchFamily="2" charset="-122"/>
                  <a:ea typeface="宋体" panose="02010600030101010101" pitchFamily="2" charset="-122"/>
                </a:endParaRPr>
              </a:p>
              <a:p>
                <a:pPr marL="0" indent="0">
                  <a:buNone/>
                </a:pP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）根据</a:t>
                </a:r>
                <a14:m>
                  <m:oMath xmlns:m="http://schemas.openxmlformats.org/officeDocument/2006/math">
                    <m:d>
                      <m:dPr>
                        <m:begChr m:val=""/>
                        <m:ctrlPr>
                          <a:rPr lang="zh-CN" altLang="en-US" sz="2000" i="1">
                            <a:latin typeface="Cambria Math" panose="02040503050406030204" pitchFamily="18" charset="0"/>
                          </a:rPr>
                        </m:ctrlPr>
                      </m:dPr>
                      <m:e>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𝑢</m:t>
                            </m:r>
                          </m:e>
                          <m:sub>
                            <m:r>
                              <a:rPr lang="zh-CN" altLang="en-US" sz="2000" i="1">
                                <a:latin typeface="Cambria Math" panose="02040503050406030204" pitchFamily="18" charset="0"/>
                              </a:rPr>
                              <m:t>𝑠</m:t>
                            </m:r>
                          </m:sub>
                        </m:sSub>
                        <m:r>
                          <a:rPr lang="zh-CN" altLang="en-US" sz="2000">
                            <a:latin typeface="Cambria Math" panose="02040503050406030204" pitchFamily="18" charset="0"/>
                          </a:rPr>
                          <m:t>(</m:t>
                        </m:r>
                        <m:r>
                          <a:rPr lang="zh-CN" altLang="en-US" sz="2000" i="1">
                            <a:latin typeface="Cambria Math" panose="02040503050406030204" pitchFamily="18" charset="0"/>
                          </a:rPr>
                          <m:t>𝑡</m:t>
                        </m:r>
                      </m:e>
                    </m:d>
                  </m:oMath>
                </a14:m>
                <a:r>
                  <a:rPr lang="zh-CN" altLang="en-US" sz="2000" dirty="0">
                    <a:latin typeface="宋体" panose="02010600030101010101" pitchFamily="2" charset="-122"/>
                    <a:ea typeface="宋体" panose="02010600030101010101" pitchFamily="2" charset="-122"/>
                  </a:rPr>
                  <a:t>的表达式，可知该信号是一个标准调幅信号。其载波振幅</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s</m:t>
                        </m:r>
                        <m:r>
                          <a:rPr lang="zh-CN" altLang="en-US" sz="2000" i="1">
                            <a:latin typeface="Cambria Math" panose="02040503050406030204" pitchFamily="18" charset="0"/>
                          </a:rPr>
                          <m:t>𝑚</m:t>
                        </m:r>
                      </m:sub>
                    </m:sSub>
                  </m:oMath>
                </a14:m>
                <a:r>
                  <a:rPr lang="zh-CN" altLang="en-US" sz="2000" dirty="0">
                    <a:latin typeface="宋体" panose="02010600030101010101" pitchFamily="2" charset="-122"/>
                    <a:ea typeface="宋体" panose="02010600030101010101" pitchFamily="2" charset="-122"/>
                  </a:rPr>
                  <a:t>为</a:t>
                </a:r>
                <a:r>
                  <a:rPr lang="en-US" altLang="zh-CN" sz="2000" dirty="0">
                    <a:latin typeface="宋体" panose="02010600030101010101" pitchFamily="2" charset="-122"/>
                    <a:ea typeface="宋体" panose="02010600030101010101" pitchFamily="2" charset="-122"/>
                  </a:rPr>
                  <a:t>2V</a:t>
                </a:r>
                <a:r>
                  <a:rPr lang="zh-CN" altLang="en-US" sz="2000" dirty="0" smtClean="0">
                    <a:latin typeface="宋体" panose="02010600030101010101" pitchFamily="2" charset="-122"/>
                    <a:ea typeface="宋体" panose="02010600030101010101" pitchFamily="2" charset="-122"/>
                  </a:rPr>
                  <a:t>， </a:t>
                </a:r>
                <a:endParaRPr lang="en-US" altLang="zh-CN" sz="2000" dirty="0" smtClean="0">
                  <a:latin typeface="宋体" panose="02010600030101010101" pitchFamily="2" charset="-122"/>
                  <a:ea typeface="宋体" panose="02010600030101010101" pitchFamily="2" charset="-122"/>
                </a:endParaRPr>
              </a:p>
              <a:p>
                <a:pPr marL="0" indent="0">
                  <a:buNone/>
                </a:pPr>
                <a:r>
                  <a:rPr lang="en-US" altLang="zh-CN" sz="2000" dirty="0">
                    <a:latin typeface="宋体" panose="02010600030101010101" pitchFamily="2" charset="-122"/>
                    <a:ea typeface="宋体" panose="02010600030101010101" pitchFamily="2" charset="-122"/>
                  </a:rPr>
                  <a:t> </a:t>
                </a:r>
                <a:r>
                  <a:rPr lang="en-US" altLang="zh-CN" sz="2000" dirty="0" smtClean="0">
                    <a:latin typeface="宋体" panose="02010600030101010101" pitchFamily="2" charset="-122"/>
                    <a:ea typeface="宋体" panose="02010600030101010101" pitchFamily="2" charset="-122"/>
                  </a:rPr>
                  <a:t>    </a:t>
                </a:r>
                <a:r>
                  <a:rPr lang="zh-CN" altLang="en-US" sz="2000" dirty="0" smtClean="0">
                    <a:latin typeface="宋体" panose="02010600030101010101" pitchFamily="2" charset="-122"/>
                    <a:ea typeface="宋体" panose="02010600030101010101" pitchFamily="2" charset="-122"/>
                  </a:rPr>
                  <a:t>调幅</a:t>
                </a:r>
                <a:r>
                  <a:rPr lang="zh-CN" altLang="en-US" sz="2000" dirty="0">
                    <a:latin typeface="宋体" panose="02010600030101010101" pitchFamily="2" charset="-122"/>
                    <a:ea typeface="宋体" panose="02010600030101010101" pitchFamily="2" charset="-122"/>
                  </a:rPr>
                  <a:t>度</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𝑚</m:t>
                        </m:r>
                      </m:e>
                      <m:sub>
                        <m:r>
                          <a:rPr lang="zh-CN" altLang="en-US" sz="2000" i="1">
                            <a:latin typeface="Cambria Math" panose="02040503050406030204" pitchFamily="18" charset="0"/>
                          </a:rPr>
                          <m:t>𝑎</m:t>
                        </m:r>
                      </m:sub>
                    </m:sSub>
                  </m:oMath>
                </a14:m>
                <a:r>
                  <a:rPr lang="zh-CN" altLang="en-US" sz="2000" dirty="0">
                    <a:latin typeface="宋体" panose="02010600030101010101" pitchFamily="2" charset="-122"/>
                    <a:ea typeface="宋体" panose="02010600030101010101" pitchFamily="2" charset="-122"/>
                  </a:rPr>
                  <a:t>为</a:t>
                </a:r>
                <a:r>
                  <a:rPr lang="en-US" altLang="zh-CN" sz="2000" dirty="0">
                    <a:latin typeface="宋体" panose="02010600030101010101" pitchFamily="2" charset="-122"/>
                    <a:ea typeface="宋体" panose="02010600030101010101" pitchFamily="2" charset="-122"/>
                  </a:rPr>
                  <a:t>0.6</a:t>
                </a:r>
                <a:r>
                  <a:rPr lang="zh-CN" altLang="en-US" sz="2000" dirty="0">
                    <a:latin typeface="宋体" panose="02010600030101010101" pitchFamily="2" charset="-122"/>
                    <a:ea typeface="宋体" panose="02010600030101010101" pitchFamily="2" charset="-122"/>
                  </a:rPr>
                  <a:t>，载波频率</a:t>
                </a:r>
                <a:r>
                  <a:rPr lang="en-US" altLang="zh-CN" sz="2000" dirty="0">
                    <a:latin typeface="宋体" panose="02010600030101010101" pitchFamily="2" charset="-122"/>
                    <a:ea typeface="宋体" panose="02010600030101010101" pitchFamily="2" charset="-122"/>
                  </a:rPr>
                  <a:t>fc</a:t>
                </a:r>
                <a:r>
                  <a:rPr lang="zh-CN" altLang="en-US" sz="2000" dirty="0">
                    <a:latin typeface="宋体" panose="02010600030101010101" pitchFamily="2" charset="-122"/>
                    <a:ea typeface="宋体" panose="02010600030101010101" pitchFamily="2" charset="-122"/>
                  </a:rPr>
                  <a:t>为</a:t>
                </a:r>
                <a:r>
                  <a:rPr lang="en-US" altLang="zh-CN" sz="2000" dirty="0">
                    <a:latin typeface="宋体" panose="02010600030101010101" pitchFamily="2" charset="-122"/>
                    <a:ea typeface="宋体" panose="02010600030101010101" pitchFamily="2" charset="-122"/>
                  </a:rPr>
                  <a:t>1MHz</a:t>
                </a:r>
                <a:r>
                  <a:rPr lang="zh-CN" altLang="en-US" sz="2000" dirty="0">
                    <a:latin typeface="宋体" panose="02010600030101010101" pitchFamily="2" charset="-122"/>
                    <a:ea typeface="宋体" panose="02010600030101010101" pitchFamily="2" charset="-122"/>
                  </a:rPr>
                  <a:t>，调制信号频率</a:t>
                </a:r>
                <a:r>
                  <a:rPr lang="en-US" altLang="zh-CN" sz="2000" dirty="0">
                    <a:latin typeface="宋体" panose="02010600030101010101" pitchFamily="2" charset="-122"/>
                    <a:ea typeface="宋体" panose="02010600030101010101" pitchFamily="2" charset="-122"/>
                  </a:rPr>
                  <a:t>F</a:t>
                </a:r>
                <a:r>
                  <a:rPr lang="zh-CN" altLang="en-US" sz="2000" dirty="0">
                    <a:latin typeface="宋体" panose="02010600030101010101" pitchFamily="2" charset="-122"/>
                    <a:ea typeface="宋体" panose="02010600030101010101" pitchFamily="2" charset="-122"/>
                  </a:rPr>
                  <a:t>为</a:t>
                </a:r>
                <a:r>
                  <a:rPr lang="en-US" altLang="zh-CN" sz="2000" dirty="0">
                    <a:latin typeface="宋体" panose="02010600030101010101" pitchFamily="2" charset="-122"/>
                    <a:ea typeface="宋体" panose="02010600030101010101" pitchFamily="2" charset="-122"/>
                  </a:rPr>
                  <a:t>1KHz</a:t>
                </a:r>
                <a:r>
                  <a:rPr lang="zh-CN" altLang="en-US" sz="2000" dirty="0">
                    <a:latin typeface="宋体" panose="02010600030101010101" pitchFamily="2" charset="-122"/>
                    <a:ea typeface="宋体" panose="02010600030101010101" pitchFamily="2" charset="-122"/>
                  </a:rPr>
                  <a:t>。</a:t>
                </a:r>
              </a:p>
              <a:p>
                <a:pPr marL="0" indent="0">
                  <a:buNone/>
                </a:pPr>
                <a:r>
                  <a:rPr lang="zh-CN" altLang="en-US" sz="2000" dirty="0" smtClean="0">
                    <a:latin typeface="宋体" panose="02010600030101010101" pitchFamily="2" charset="-122"/>
                    <a:ea typeface="宋体" panose="02010600030101010101" pitchFamily="2" charset="-122"/>
                  </a:rPr>
                  <a:t>     又</a:t>
                </a:r>
                <a:r>
                  <a:rPr lang="zh-CN" altLang="en-US" sz="2000" dirty="0">
                    <a:latin typeface="宋体" panose="02010600030101010101" pitchFamily="2" charset="-122"/>
                    <a:ea typeface="宋体" panose="02010600030101010101" pitchFamily="2" charset="-122"/>
                  </a:rPr>
                  <a:t>因为已调波包络振幅为</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𝑚</m:t>
                        </m:r>
                      </m:e>
                      <m:sub>
                        <m:r>
                          <a:rPr lang="zh-CN" altLang="en-US" sz="2000" i="1">
                            <a:latin typeface="Cambria Math" panose="02040503050406030204" pitchFamily="18" charset="0"/>
                          </a:rPr>
                          <m:t>𝑎</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a:rPr lang="zh-CN" altLang="en-US" sz="2000" i="1">
                            <a:latin typeface="Cambria Math" panose="02040503050406030204" pitchFamily="18" charset="0"/>
                          </a:rPr>
                          <m:t>𝑠𝑚</m:t>
                        </m:r>
                      </m:sub>
                    </m:sSub>
                    <m:r>
                      <a:rPr lang="zh-CN" altLang="en-US" sz="2000">
                        <a:latin typeface="Cambria Math" panose="02040503050406030204" pitchFamily="18" charset="0"/>
                      </a:rPr>
                      <m:t>=0.6×2=1.2</m:t>
                    </m:r>
                    <m:r>
                      <a:rPr lang="zh-CN" altLang="en-US" sz="2000" i="1">
                        <a:latin typeface="Cambria Math" panose="02040503050406030204" pitchFamily="18" charset="0"/>
                      </a:rPr>
                      <m:t>𝑉</m:t>
                    </m:r>
                  </m:oMath>
                </a14:m>
                <a:endParaRPr lang="zh-CN" altLang="en-US" sz="2000" dirty="0">
                  <a:latin typeface="宋体" panose="02010600030101010101" pitchFamily="2" charset="-122"/>
                  <a:ea typeface="宋体" panose="02010600030101010101" pitchFamily="2" charset="-122"/>
                </a:endParaRPr>
              </a:p>
              <a:p>
                <a:pPr marL="0" indent="0">
                  <a:buNone/>
                </a:pPr>
                <a:r>
                  <a:rPr lang="zh-CN" altLang="en-US" sz="2000" dirty="0" smtClean="0">
                    <a:latin typeface="宋体" panose="02010600030101010101" pitchFamily="2" charset="-122"/>
                    <a:ea typeface="宋体" panose="02010600030101010101" pitchFamily="2" charset="-122"/>
                  </a:rPr>
                  <a:t>     根据</a:t>
                </a:r>
                <a:r>
                  <a:rPr lang="zh-CN" altLang="en-US" sz="2000" dirty="0">
                    <a:latin typeface="宋体" panose="02010600030101010101" pitchFamily="2" charset="-122"/>
                    <a:ea typeface="宋体" panose="02010600030101010101" pitchFamily="2" charset="-122"/>
                  </a:rPr>
                  <a:t>电压传输系数</a:t>
                </a:r>
                <a:r>
                  <a:rPr lang="en-US" altLang="zh-CN" sz="2000" dirty="0" err="1">
                    <a:latin typeface="宋体" panose="02010600030101010101" pitchFamily="2" charset="-122"/>
                    <a:ea typeface="宋体" panose="02010600030101010101" pitchFamily="2" charset="-122"/>
                  </a:rPr>
                  <a:t>ηd</a:t>
                </a:r>
                <a:r>
                  <a:rPr lang="zh-CN" altLang="en-US" sz="2000" dirty="0">
                    <a:latin typeface="宋体" panose="02010600030101010101" pitchFamily="2" charset="-122"/>
                    <a:ea typeface="宋体" panose="02010600030101010101" pitchFamily="2" charset="-122"/>
                  </a:rPr>
                  <a:t>的定义，可知包络检波后的振幅为</a:t>
                </a:r>
              </a:p>
              <a:p>
                <a:pPr marL="0" indent="0" algn="ctr">
                  <a:buNone/>
                </a:pPr>
                <a:r>
                  <a:rPr lang="zh-CN" altLang="en-US" sz="20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a:rPr lang="zh-CN" altLang="en-US" sz="2000" i="1">
                            <a:latin typeface="Cambria Math" panose="02040503050406030204" pitchFamily="18" charset="0"/>
                          </a:rPr>
                          <m:t>𝑜𝑚</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𝜂</m:t>
                        </m:r>
                      </m:e>
                      <m:sub>
                        <m:r>
                          <a:rPr lang="zh-CN" altLang="en-US" sz="2000" i="1">
                            <a:latin typeface="Cambria Math" panose="02040503050406030204" pitchFamily="18" charset="0"/>
                          </a:rPr>
                          <m:t>𝑑</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𝑚</m:t>
                        </m:r>
                      </m:e>
                      <m:sub>
                        <m:r>
                          <a:rPr lang="zh-CN" altLang="en-US" sz="2000" i="1">
                            <a:latin typeface="Cambria Math" panose="02040503050406030204" pitchFamily="18" charset="0"/>
                          </a:rPr>
                          <m:t>𝑎</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a:rPr lang="zh-CN" altLang="en-US" sz="2000" i="1">
                            <a:latin typeface="Cambria Math" panose="02040503050406030204" pitchFamily="18" charset="0"/>
                          </a:rPr>
                          <m:t>𝑠𝑚</m:t>
                        </m:r>
                      </m:sub>
                    </m:sSub>
                    <m:r>
                      <m:rPr>
                        <m:nor/>
                      </m:rPr>
                      <a:rPr lang="zh-CN" altLang="en-US" sz="2000" i="1">
                        <a:latin typeface="Cambria Math" panose="02040503050406030204" pitchFamily="18" charset="0"/>
                      </a:rPr>
                      <m:t>=</m:t>
                    </m:r>
                    <m:r>
                      <a:rPr lang="zh-CN" altLang="en-US" sz="2000">
                        <a:latin typeface="Cambria Math" panose="02040503050406030204" pitchFamily="18" charset="0"/>
                      </a:rPr>
                      <m:t>0.</m:t>
                    </m:r>
                    <m:r>
                      <m:rPr>
                        <m:nor/>
                      </m:rPr>
                      <a:rPr lang="zh-CN" altLang="en-US" sz="2000" i="1">
                        <a:latin typeface="Cambria Math" panose="02040503050406030204" pitchFamily="18" charset="0"/>
                      </a:rPr>
                      <m:t>8</m:t>
                    </m:r>
                    <m:r>
                      <a:rPr lang="zh-CN" altLang="en-US" sz="2000">
                        <a:latin typeface="Cambria Math" panose="02040503050406030204" pitchFamily="18" charset="0"/>
                      </a:rPr>
                      <m:t>6×</m:t>
                    </m:r>
                    <m:r>
                      <m:rPr>
                        <m:nor/>
                      </m:rPr>
                      <a:rPr lang="zh-CN" altLang="en-US" sz="2000" i="1">
                        <a:latin typeface="Cambria Math" panose="02040503050406030204" pitchFamily="18" charset="0"/>
                      </a:rPr>
                      <m:t>1</m:t>
                    </m:r>
                    <m:r>
                      <a:rPr lang="zh-CN" altLang="en-US" sz="2000">
                        <a:latin typeface="Cambria Math" panose="02040503050406030204" pitchFamily="18" charset="0"/>
                      </a:rPr>
                      <m:t>.2≈1</m:t>
                    </m:r>
                    <m:r>
                      <a:rPr lang="zh-CN" altLang="en-US" sz="2000" i="1">
                        <a:latin typeface="Cambria Math" panose="02040503050406030204" pitchFamily="18" charset="0"/>
                      </a:rPr>
                      <m:t>𝑉</m:t>
                    </m:r>
                  </m:oMath>
                </a14:m>
                <a:endParaRPr lang="zh-CN" altLang="en-US" sz="2000" dirty="0">
                  <a:latin typeface="宋体" panose="02010600030101010101" pitchFamily="2" charset="-122"/>
                  <a:ea typeface="宋体" panose="02010600030101010101" pitchFamily="2" charset="-122"/>
                </a:endParaRPr>
              </a:p>
              <a:p>
                <a:pPr marL="0" indent="0">
                  <a:buNone/>
                </a:pPr>
                <a:r>
                  <a:rPr lang="zh-CN" altLang="en-US" sz="2000" dirty="0" smtClean="0">
                    <a:latin typeface="宋体" panose="02010600030101010101" pitchFamily="2" charset="-122"/>
                    <a:ea typeface="宋体" panose="02010600030101010101" pitchFamily="2" charset="-122"/>
                  </a:rPr>
                  <a:t>     包络检波</a:t>
                </a:r>
                <a:r>
                  <a:rPr lang="zh-CN" altLang="en-US" sz="2000" dirty="0">
                    <a:latin typeface="宋体" panose="02010600030101010101" pitchFamily="2" charset="-122"/>
                    <a:ea typeface="宋体" panose="02010600030101010101" pitchFamily="2" charset="-122"/>
                  </a:rPr>
                  <a:t>后的信号表达式为</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𝑢</m:t>
                        </m:r>
                      </m:e>
                      <m:sub>
                        <m:r>
                          <a:rPr lang="zh-CN" altLang="en-US" sz="2000" i="1">
                            <a:latin typeface="Cambria Math" panose="02040503050406030204" pitchFamily="18" charset="0"/>
                          </a:rPr>
                          <m:t>𝑜</m:t>
                        </m:r>
                      </m:sub>
                    </m:sSub>
                    <m:r>
                      <a:rPr lang="zh-CN" altLang="en-US" sz="2000">
                        <a:latin typeface="Cambria Math" panose="02040503050406030204" pitchFamily="18" charset="0"/>
                      </a:rPr>
                      <m:t>(</m:t>
                    </m:r>
                    <m:r>
                      <a:rPr lang="zh-CN" altLang="en-US" sz="2000" i="1">
                        <a:latin typeface="Cambria Math" panose="02040503050406030204" pitchFamily="18" charset="0"/>
                      </a:rPr>
                      <m:t>𝑡</m:t>
                    </m:r>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a:rPr lang="zh-CN" altLang="en-US" sz="2000" i="1">
                            <a:latin typeface="Cambria Math" panose="02040503050406030204" pitchFamily="18" charset="0"/>
                          </a:rPr>
                          <m:t>𝑜𝑚</m:t>
                        </m:r>
                      </m:sub>
                    </m:sSub>
                    <m:r>
                      <m:rPr>
                        <m:sty m:val="p"/>
                      </m:rPr>
                      <a:rPr lang="zh-CN" altLang="en-US" sz="2000">
                        <a:latin typeface="Cambria Math" panose="02040503050406030204" pitchFamily="18" charset="0"/>
                      </a:rPr>
                      <m:t>cos</m:t>
                    </m:r>
                    <m:r>
                      <a:rPr lang="zh-CN" altLang="en-US" sz="2000">
                        <a:latin typeface="Cambria Math" panose="02040503050406030204" pitchFamily="18" charset="0"/>
                      </a:rPr>
                      <m:t>2</m:t>
                    </m:r>
                    <m:r>
                      <a:rPr lang="zh-CN" altLang="en-US" sz="2000" i="1">
                        <a:latin typeface="Cambria Math" panose="02040503050406030204" pitchFamily="18" charset="0"/>
                      </a:rPr>
                      <m:t>𝜋</m:t>
                    </m:r>
                    <m:r>
                      <a:rPr lang="zh-CN" altLang="en-US" sz="2000" i="1">
                        <a:latin typeface="Cambria Math" panose="02040503050406030204" pitchFamily="18" charset="0"/>
                      </a:rPr>
                      <m:t>𝐹𝑡</m:t>
                    </m:r>
                    <m:r>
                      <a:rPr lang="zh-CN" altLang="en-US" sz="2000">
                        <a:latin typeface="Cambria Math" panose="02040503050406030204" pitchFamily="18" charset="0"/>
                      </a:rPr>
                      <m:t>=</m:t>
                    </m:r>
                    <m:r>
                      <m:rPr>
                        <m:sty m:val="p"/>
                      </m:rPr>
                      <a:rPr lang="zh-CN" altLang="en-US" sz="2000">
                        <a:latin typeface="Cambria Math" panose="02040503050406030204" pitchFamily="18" charset="0"/>
                      </a:rPr>
                      <m:t>cos</m:t>
                    </m:r>
                    <m:r>
                      <a:rPr lang="zh-CN" altLang="en-US" sz="2000">
                        <a:latin typeface="Cambria Math" panose="02040503050406030204" pitchFamily="18" charset="0"/>
                      </a:rPr>
                      <m:t>(2</m:t>
                    </m:r>
                    <m:r>
                      <a:rPr lang="zh-CN" altLang="en-US" sz="2000" i="1">
                        <a:latin typeface="Cambria Math" panose="02040503050406030204" pitchFamily="18" charset="0"/>
                      </a:rPr>
                      <m:t>𝜋</m:t>
                    </m:r>
                    <m:r>
                      <a:rPr lang="zh-CN" altLang="en-US" sz="2000">
                        <a:latin typeface="Cambria Math" panose="02040503050406030204" pitchFamily="18" charset="0"/>
                      </a:rPr>
                      <m:t>×</m:t>
                    </m:r>
                    <m:sSup>
                      <m:sSupPr>
                        <m:ctrlPr>
                          <a:rPr lang="zh-CN" altLang="en-US" sz="2000" i="1">
                            <a:latin typeface="Cambria Math" panose="02040503050406030204" pitchFamily="18" charset="0"/>
                          </a:rPr>
                        </m:ctrlPr>
                      </m:sSupPr>
                      <m:e>
                        <m:r>
                          <a:rPr lang="zh-CN" altLang="en-US" sz="2000">
                            <a:latin typeface="Cambria Math" panose="02040503050406030204" pitchFamily="18" charset="0"/>
                          </a:rPr>
                          <m:t>10</m:t>
                        </m:r>
                      </m:e>
                      <m:sup>
                        <m:r>
                          <a:rPr lang="zh-CN" altLang="en-US" sz="2000">
                            <a:latin typeface="Cambria Math" panose="02040503050406030204" pitchFamily="18" charset="0"/>
                          </a:rPr>
                          <m:t>3</m:t>
                        </m:r>
                      </m:sup>
                    </m:sSup>
                    <m:r>
                      <a:rPr lang="zh-CN" altLang="en-US" sz="2000" i="1">
                        <a:latin typeface="Cambria Math" panose="02040503050406030204" pitchFamily="18" charset="0"/>
                      </a:rPr>
                      <m:t>𝑡</m:t>
                    </m:r>
                    <m:r>
                      <a:rPr lang="zh-CN" altLang="en-US" sz="2000">
                        <a:latin typeface="Cambria Math" panose="02040503050406030204" pitchFamily="18" charset="0"/>
                      </a:rPr>
                      <m:t>)</m:t>
                    </m:r>
                    <m:r>
                      <a:rPr lang="zh-CN" altLang="en-US" sz="2000" i="1">
                        <a:latin typeface="Cambria Math" panose="02040503050406030204" pitchFamily="18" charset="0"/>
                      </a:rPr>
                      <m:t>𝑉</m:t>
                    </m:r>
                  </m:oMath>
                </a14:m>
                <a:endParaRPr lang="zh-CN" altLang="en-US" sz="2000" dirty="0">
                  <a:latin typeface="宋体" panose="02010600030101010101" pitchFamily="2" charset="-122"/>
                  <a:ea typeface="宋体" panose="02010600030101010101" pitchFamily="2" charset="-122"/>
                </a:endParaRPr>
              </a:p>
              <a:p>
                <a:pPr marL="0" indent="0">
                  <a:buNone/>
                </a:pP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）因为不产生惰性失真的条件是</a:t>
                </a:r>
                <a14:m>
                  <m:oMath xmlns:m="http://schemas.openxmlformats.org/officeDocument/2006/math">
                    <m:r>
                      <a:rPr lang="zh-CN" altLang="en-US" sz="2000" i="1">
                        <a:latin typeface="Cambria Math" panose="02040503050406030204" pitchFamily="18" charset="0"/>
                      </a:rPr>
                      <m:t>𝑅𝐶</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𝛺</m:t>
                        </m:r>
                      </m:e>
                      <m:sub>
                        <m:r>
                          <m:rPr>
                            <m:nor/>
                          </m:rPr>
                          <a:rPr lang="zh-CN" altLang="en-US" sz="2000" i="1">
                            <a:latin typeface="Cambria Math" panose="02040503050406030204" pitchFamily="18" charset="0"/>
                          </a:rPr>
                          <m:t>max</m:t>
                        </m:r>
                      </m:sub>
                    </m:sSub>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ad>
                          <m:radPr>
                            <m:degHide m:val="on"/>
                            <m:ctrlPr>
                              <a:rPr lang="zh-CN" altLang="en-US" sz="2000" i="1">
                                <a:latin typeface="Cambria Math" panose="02040503050406030204" pitchFamily="18" charset="0"/>
                              </a:rPr>
                            </m:ctrlPr>
                          </m:radPr>
                          <m:deg/>
                          <m:e>
                            <m:r>
                              <a:rPr lang="zh-CN" altLang="en-US" sz="2000">
                                <a:latin typeface="Cambria Math" panose="02040503050406030204" pitchFamily="18" charset="0"/>
                              </a:rPr>
                              <m:t>1−</m:t>
                            </m:r>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𝑚</m:t>
                                </m:r>
                              </m:e>
                              <m:sub>
                                <m:r>
                                  <m:rPr>
                                    <m:nor/>
                                  </m:rPr>
                                  <a:rPr lang="zh-CN" altLang="en-US" sz="2000" i="1">
                                    <a:latin typeface="Cambria Math" panose="02040503050406030204" pitchFamily="18" charset="0"/>
                                  </a:rPr>
                                  <m:t>a</m:t>
                                </m:r>
                              </m:sub>
                              <m:sup>
                                <m:r>
                                  <a:rPr lang="zh-CN" altLang="en-US" sz="2000">
                                    <a:latin typeface="Cambria Math" panose="02040503050406030204" pitchFamily="18" charset="0"/>
                                  </a:rPr>
                                  <m:t>2</m:t>
                                </m:r>
                              </m:sup>
                            </m:sSubSup>
                          </m:e>
                        </m:rad>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𝑚</m:t>
                            </m:r>
                          </m:e>
                          <m:sub>
                            <m:r>
                              <m:rPr>
                                <m:nor/>
                              </m:rPr>
                              <a:rPr lang="zh-CN" altLang="en-US" sz="2000" i="1">
                                <a:latin typeface="Cambria Math" panose="02040503050406030204" pitchFamily="18" charset="0"/>
                              </a:rPr>
                              <m:t>a</m:t>
                            </m:r>
                          </m:sub>
                        </m:sSub>
                      </m:den>
                    </m:f>
                  </m:oMath>
                </a14:m>
                <a:endParaRPr lang="zh-CN" altLang="en-US" sz="2000" dirty="0">
                  <a:latin typeface="宋体" panose="02010600030101010101" pitchFamily="2" charset="-122"/>
                  <a:ea typeface="宋体" panose="02010600030101010101" pitchFamily="2" charset="-122"/>
                </a:endParaRPr>
              </a:p>
              <a:p>
                <a:pPr marL="0" indent="0">
                  <a:buNone/>
                </a:pPr>
                <a:r>
                  <a:rPr lang="zh-CN" altLang="en-US" sz="2000" dirty="0">
                    <a:latin typeface="宋体" panose="02010600030101010101" pitchFamily="2" charset="-122"/>
                    <a:ea typeface="宋体" panose="02010600030101010101" pitchFamily="2" charset="-122"/>
                  </a:rPr>
                  <a:t>所以</a:t>
                </a:r>
                <a14:m>
                  <m:oMath xmlns:m="http://schemas.openxmlformats.org/officeDocument/2006/math">
                    <m:r>
                      <a:rPr lang="zh-CN" altLang="en-US" sz="2000" i="1">
                        <a:latin typeface="Cambria Math" panose="02040503050406030204" pitchFamily="18" charset="0"/>
                      </a:rPr>
                      <m:t>𝐶</m:t>
                    </m:r>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ad>
                          <m:radPr>
                            <m:degHide m:val="on"/>
                            <m:ctrlPr>
                              <a:rPr lang="zh-CN" altLang="en-US" sz="2000" i="1">
                                <a:latin typeface="Cambria Math" panose="02040503050406030204" pitchFamily="18" charset="0"/>
                              </a:rPr>
                            </m:ctrlPr>
                          </m:radPr>
                          <m:deg/>
                          <m:e>
                            <m:r>
                              <a:rPr lang="zh-CN" altLang="en-US" sz="2000">
                                <a:latin typeface="Cambria Math" panose="02040503050406030204" pitchFamily="18" charset="0"/>
                              </a:rPr>
                              <m:t>1−</m:t>
                            </m:r>
                            <m:sSubSup>
                              <m:sSubSupPr>
                                <m:ctrlPr>
                                  <a:rPr lang="zh-CN" altLang="en-US" sz="2000" i="1">
                                    <a:latin typeface="Cambria Math" panose="02040503050406030204" pitchFamily="18" charset="0"/>
                                  </a:rPr>
                                </m:ctrlPr>
                              </m:sSubSupPr>
                              <m:e>
                                <m:r>
                                  <a:rPr lang="zh-CN" altLang="en-US" sz="2000" i="1">
                                    <a:latin typeface="Cambria Math" panose="02040503050406030204" pitchFamily="18" charset="0"/>
                                  </a:rPr>
                                  <m:t>𝑚</m:t>
                                </m:r>
                              </m:e>
                              <m:sub>
                                <m:r>
                                  <m:rPr>
                                    <m:nor/>
                                  </m:rPr>
                                  <a:rPr lang="zh-CN" altLang="en-US" sz="2000" i="1">
                                    <a:latin typeface="Cambria Math" panose="02040503050406030204" pitchFamily="18" charset="0"/>
                                  </a:rPr>
                                  <m:t>a</m:t>
                                </m:r>
                              </m:sub>
                              <m:sup>
                                <m:r>
                                  <a:rPr lang="zh-CN" altLang="en-US" sz="2000">
                                    <a:latin typeface="Cambria Math" panose="02040503050406030204" pitchFamily="18" charset="0"/>
                                  </a:rPr>
                                  <m:t>2</m:t>
                                </m:r>
                              </m:sup>
                            </m:sSubSup>
                          </m:e>
                        </m:rad>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𝑚</m:t>
                            </m:r>
                          </m:e>
                          <m:sub>
                            <m:r>
                              <m:rPr>
                                <m:nor/>
                              </m:rPr>
                              <a:rPr lang="zh-CN" altLang="en-US" sz="2000" i="1">
                                <a:latin typeface="Cambria Math" panose="02040503050406030204" pitchFamily="18" charset="0"/>
                              </a:rPr>
                              <m:t>a</m:t>
                            </m:r>
                          </m:sub>
                        </m:sSub>
                      </m:den>
                    </m:f>
                    <m:f>
                      <m:fPr>
                        <m:ctrlPr>
                          <a:rPr lang="zh-CN" altLang="en-US" sz="2000" i="1">
                            <a:latin typeface="Cambria Math" panose="02040503050406030204" pitchFamily="18" charset="0"/>
                          </a:rPr>
                        </m:ctrlPr>
                      </m:fPr>
                      <m:num>
                        <m:r>
                          <m:rPr>
                            <m:nor/>
                          </m:rPr>
                          <a:rPr lang="zh-CN" altLang="en-US" sz="2000" i="1">
                            <a:latin typeface="Cambria Math" panose="02040503050406030204" pitchFamily="18" charset="0"/>
                          </a:rPr>
                          <m:t>1</m:t>
                        </m:r>
                      </m:num>
                      <m:den>
                        <m:r>
                          <a:rPr lang="zh-CN" altLang="en-US" sz="2000" i="1">
                            <a:latin typeface="Cambria Math" panose="02040503050406030204" pitchFamily="18" charset="0"/>
                          </a:rPr>
                          <m:t>𝑅</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𝛺</m:t>
                            </m:r>
                          </m:e>
                          <m:sub>
                            <m:r>
                              <m:rPr>
                                <m:nor/>
                              </m:rPr>
                              <a:rPr lang="zh-CN" altLang="en-US" sz="2000" i="1">
                                <a:latin typeface="Cambria Math" panose="02040503050406030204" pitchFamily="18" charset="0"/>
                              </a:rPr>
                              <m:t>max</m:t>
                            </m:r>
                          </m:sub>
                        </m:sSub>
                      </m:den>
                    </m:f>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ad>
                          <m:radPr>
                            <m:degHide m:val="on"/>
                            <m:ctrlPr>
                              <a:rPr lang="zh-CN" altLang="en-US" sz="2000" i="1">
                                <a:latin typeface="Cambria Math" panose="02040503050406030204" pitchFamily="18" charset="0"/>
                              </a:rPr>
                            </m:ctrlPr>
                          </m:radPr>
                          <m:deg/>
                          <m:e>
                            <m:r>
                              <a:rPr lang="zh-CN" altLang="en-US" sz="2000">
                                <a:latin typeface="Cambria Math" panose="02040503050406030204" pitchFamily="18" charset="0"/>
                              </a:rPr>
                              <m:t>1−</m:t>
                            </m:r>
                            <m:sSup>
                              <m:sSupPr>
                                <m:ctrlPr>
                                  <a:rPr lang="zh-CN" altLang="en-US" sz="2000" i="1">
                                    <a:latin typeface="Cambria Math" panose="02040503050406030204" pitchFamily="18" charset="0"/>
                                  </a:rPr>
                                </m:ctrlPr>
                              </m:sSupPr>
                              <m:e>
                                <m:r>
                                  <a:rPr lang="zh-CN" altLang="en-US" sz="2000">
                                    <a:latin typeface="Cambria Math" panose="02040503050406030204" pitchFamily="18" charset="0"/>
                                  </a:rPr>
                                  <m:t>0.6</m:t>
                                </m:r>
                              </m:e>
                              <m:sup>
                                <m:r>
                                  <a:rPr lang="zh-CN" altLang="en-US" sz="2000">
                                    <a:latin typeface="Cambria Math" panose="02040503050406030204" pitchFamily="18" charset="0"/>
                                  </a:rPr>
                                  <m:t>2</m:t>
                                </m:r>
                              </m:sup>
                            </m:sSup>
                          </m:e>
                        </m:rad>
                      </m:num>
                      <m:den>
                        <m:r>
                          <a:rPr lang="zh-CN" altLang="en-US" sz="2000">
                            <a:latin typeface="Cambria Math" panose="02040503050406030204" pitchFamily="18" charset="0"/>
                          </a:rPr>
                          <m:t>0.6</m:t>
                        </m:r>
                      </m:den>
                    </m:f>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r>
                          <a:rPr lang="zh-CN" altLang="en-US" sz="2000">
                            <a:latin typeface="Cambria Math" panose="02040503050406030204" pitchFamily="18" charset="0"/>
                          </a:rPr>
                          <m:t>5000×2</m:t>
                        </m:r>
                        <m:r>
                          <a:rPr lang="zh-CN" altLang="en-US" sz="2000" i="1">
                            <a:latin typeface="Cambria Math" panose="02040503050406030204" pitchFamily="18" charset="0"/>
                          </a:rPr>
                          <m:t>𝜋</m:t>
                        </m:r>
                        <m:r>
                          <a:rPr lang="zh-CN" altLang="en-US" sz="2000">
                            <a:latin typeface="Cambria Math" panose="02040503050406030204" pitchFamily="18" charset="0"/>
                          </a:rPr>
                          <m:t>×</m:t>
                        </m:r>
                        <m:sSup>
                          <m:sSupPr>
                            <m:ctrlPr>
                              <a:rPr lang="zh-CN" altLang="en-US" sz="2000" i="1">
                                <a:latin typeface="Cambria Math" panose="02040503050406030204" pitchFamily="18" charset="0"/>
                              </a:rPr>
                            </m:ctrlPr>
                          </m:sSupPr>
                          <m:e>
                            <m:r>
                              <a:rPr lang="zh-CN" altLang="en-US" sz="2000">
                                <a:latin typeface="Cambria Math" panose="02040503050406030204" pitchFamily="18" charset="0"/>
                              </a:rPr>
                              <m:t>10</m:t>
                            </m:r>
                          </m:e>
                          <m:sup>
                            <m:r>
                              <a:rPr lang="zh-CN" altLang="en-US" sz="2000">
                                <a:latin typeface="Cambria Math" panose="02040503050406030204" pitchFamily="18" charset="0"/>
                              </a:rPr>
                              <m:t>3</m:t>
                            </m:r>
                          </m:sup>
                        </m:sSup>
                      </m:den>
                    </m:f>
                  </m:oMath>
                </a14:m>
                <a:endParaRPr lang="zh-CN" altLang="en-US" sz="2000" dirty="0">
                  <a:latin typeface="宋体" panose="02010600030101010101" pitchFamily="2" charset="-122"/>
                  <a:ea typeface="宋体" panose="02010600030101010101" pitchFamily="2" charset="-122"/>
                </a:endParaRPr>
              </a:p>
              <a:p>
                <a:pPr marL="0" indent="0">
                  <a:buNone/>
                </a:pPr>
                <a:endParaRPr lang="en-US" altLang="zh-CN" sz="2000" dirty="0" smtClean="0">
                  <a:latin typeface="宋体" panose="02010600030101010101" pitchFamily="2" charset="-122"/>
                  <a:ea typeface="宋体" panose="02010600030101010101" pitchFamily="2" charset="-122"/>
                </a:endParaRPr>
              </a:p>
            </p:txBody>
          </p:sp>
        </mc:Choice>
        <mc:Fallback>
          <p:sp>
            <p:nvSpPr>
              <p:cNvPr id="7" name="内容占位符 2"/>
              <p:cNvSpPr txBox="1">
                <a:spLocks noRot="1" noChangeAspect="1" noMove="1" noResize="1" noEditPoints="1" noAdjustHandles="1" noChangeArrowheads="1" noChangeShapeType="1" noTextEdit="1"/>
              </p:cNvSpPr>
              <p:nvPr/>
            </p:nvSpPr>
            <p:spPr>
              <a:xfrm>
                <a:off x="1076511" y="1733264"/>
                <a:ext cx="9548762" cy="5124735"/>
              </a:xfrm>
              <a:prstGeom prst="rect">
                <a:avLst/>
              </a:prstGeom>
              <a:blipFill rotWithShape="0">
                <a:blip r:embed="rId4"/>
                <a:stretch>
                  <a:fillRect l="-702"/>
                </a:stretch>
              </a:blipFill>
            </p:spPr>
            <p:txBody>
              <a:bodyPr/>
              <a:lstStyle/>
              <a:p>
                <a:r>
                  <a:rPr lang="zh-CN" altLang="en-US">
                    <a:noFill/>
                  </a:rPr>
                  <a:t> </a:t>
                </a:r>
              </a:p>
            </p:txBody>
          </p:sp>
        </mc:Fallback>
      </mc:AlternateContent>
      <p:sp>
        <p:nvSpPr>
          <p:cNvPr id="17" name="内容占位符 2"/>
          <p:cNvSpPr txBox="1">
            <a:spLocks/>
          </p:cNvSpPr>
          <p:nvPr/>
        </p:nvSpPr>
        <p:spPr>
          <a:xfrm>
            <a:off x="426089" y="1026692"/>
            <a:ext cx="650422" cy="605332"/>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解：</a:t>
            </a:r>
            <a:endParaRPr lang="en-US" altLang="zh-CN" sz="2400" dirty="0" smtClean="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413822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564229" y="486488"/>
            <a:ext cx="8910315" cy="1574323"/>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）负峰切割失真（底边切割</a:t>
            </a:r>
            <a:r>
              <a:rPr lang="zh-CN" altLang="en-US" sz="2400" dirty="0" smtClean="0">
                <a:latin typeface="宋体" panose="02010600030101010101" pitchFamily="2" charset="-122"/>
                <a:ea typeface="宋体" panose="02010600030101010101" pitchFamily="2" charset="-122"/>
              </a:rPr>
              <a:t>失真）</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这种</a:t>
            </a:r>
            <a:r>
              <a:rPr lang="zh-CN" altLang="en-US" sz="2400" dirty="0">
                <a:latin typeface="宋体" panose="02010600030101010101" pitchFamily="2" charset="-122"/>
                <a:ea typeface="宋体" panose="02010600030101010101" pitchFamily="2" charset="-122"/>
              </a:rPr>
              <a:t>失真是由于检波器的直流负载电阻</a:t>
            </a:r>
            <a:r>
              <a:rPr lang="en-US" altLang="zh-CN" sz="2400" dirty="0">
                <a:latin typeface="宋体" panose="02010600030101010101" pitchFamily="2" charset="-122"/>
                <a:ea typeface="宋体" panose="02010600030101010101" pitchFamily="2" charset="-122"/>
              </a:rPr>
              <a:t>R</a:t>
            </a:r>
            <a:r>
              <a:rPr lang="zh-CN" altLang="en-US" sz="2400" dirty="0">
                <a:latin typeface="宋体" panose="02010600030101010101" pitchFamily="2" charset="-122"/>
                <a:ea typeface="宋体" panose="02010600030101010101" pitchFamily="2" charset="-122"/>
              </a:rPr>
              <a:t>与交流（音频）负载电阻不相等，而且调幅度</a:t>
            </a:r>
            <a:r>
              <a:rPr lang="en-US" altLang="zh-CN" sz="2400" dirty="0">
                <a:latin typeface="宋体" panose="02010600030101010101" pitchFamily="2" charset="-122"/>
                <a:ea typeface="宋体" panose="02010600030101010101" pitchFamily="2" charset="-122"/>
              </a:rPr>
              <a:t>m</a:t>
            </a:r>
            <a:r>
              <a:rPr lang="en-US" altLang="zh-CN" sz="2400" baseline="-250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又相当大时引起的。</a:t>
            </a:r>
            <a:endParaRPr lang="en-US" altLang="zh-CN" sz="2400" dirty="0" smtClean="0">
              <a:latin typeface="宋体" panose="02010600030101010101" pitchFamily="2" charset="-122"/>
              <a:ea typeface="宋体" panose="02010600030101010101" pitchFamily="2" charset="-122"/>
            </a:endParaRPr>
          </a:p>
        </p:txBody>
      </p:sp>
      <p:pic>
        <p:nvPicPr>
          <p:cNvPr id="3" name="Picture 19"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946" y="2060811"/>
            <a:ext cx="4397714" cy="4541828"/>
          </a:xfrm>
          <a:prstGeom prst="rect">
            <a:avLst/>
          </a:prstGeom>
          <a:noFill/>
          <a:ln>
            <a:noFill/>
          </a:ln>
          <a:extLst/>
        </p:spPr>
      </p:pic>
      <p:sp>
        <p:nvSpPr>
          <p:cNvPr id="4" name="矩形 3">
            <a:extLst>
              <a:ext uri="{FF2B5EF4-FFF2-40B4-BE49-F238E27FC236}">
                <a16:creationId xmlns:a16="http://schemas.microsoft.com/office/drawing/2014/main" xmlns="" id="{166FCACE-2EF8-402C-8808-D36EAE2673AA}"/>
              </a:ext>
            </a:extLst>
          </p:cNvPr>
          <p:cNvSpPr/>
          <p:nvPr/>
        </p:nvSpPr>
        <p:spPr>
          <a:xfrm>
            <a:off x="4033712" y="3359050"/>
            <a:ext cx="6224781" cy="140519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）考虑了耦合电容</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Cc</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和负载电阻</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RL</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的检波器电路</a:t>
            </a:r>
          </a:p>
          <a:p>
            <a:pPr indent="266700" algn="ctr">
              <a:lnSpc>
                <a:spcPct val="150000"/>
              </a:lnSpc>
              <a:spcAft>
                <a:spcPts val="0"/>
              </a:spcAft>
            </a:pP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输入电压波形（</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）输出电压波形</a:t>
            </a:r>
          </a:p>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6.5.4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负峰切割失真</a:t>
            </a:r>
          </a:p>
        </p:txBody>
      </p:sp>
    </p:spTree>
    <p:extLst>
      <p:ext uri="{BB962C8B-B14F-4D97-AF65-F5344CB8AC3E}">
        <p14:creationId xmlns:p14="http://schemas.microsoft.com/office/powerpoint/2010/main" val="31276112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内容占位符 2"/>
              <p:cNvSpPr txBox="1">
                <a:spLocks/>
              </p:cNvSpPr>
              <p:nvPr/>
            </p:nvSpPr>
            <p:spPr>
              <a:xfrm>
                <a:off x="823537" y="718501"/>
                <a:ext cx="8910315" cy="5313809"/>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交流</a:t>
                </a:r>
                <a:r>
                  <a:rPr lang="zh-CN" altLang="en-US" sz="2400" dirty="0">
                    <a:latin typeface="宋体" panose="02010600030101010101" pitchFamily="2" charset="-122"/>
                    <a:ea typeface="宋体" panose="02010600030101010101" pitchFamily="2" charset="-122"/>
                  </a:rPr>
                  <a:t>负载电阻</a:t>
                </a:r>
                <a14:m>
                  <m:oMath xmlns:m="http://schemas.openxmlformats.org/officeDocument/2006/math">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up>
                        <m:r>
                          <a:rPr lang="zh-CN" altLang="en-US" sz="2400">
                            <a:latin typeface="Cambria Math" panose="02040503050406030204" pitchFamily="18" charset="0"/>
                          </a:rPr>
                          <m:t>′</m:t>
                        </m:r>
                      </m:sup>
                    </m:sSubSup>
                  </m:oMath>
                </a14:m>
                <a:r>
                  <a:rPr lang="zh-CN" altLang="en-US" sz="2400" dirty="0">
                    <a:latin typeface="宋体" panose="02010600030101010101" pitchFamily="2" charset="-122"/>
                    <a:ea typeface="宋体" panose="02010600030101010101" pitchFamily="2" charset="-122"/>
                  </a:rPr>
                  <a:t>等于直流负载电阻</a:t>
                </a:r>
                <a14:m>
                  <m:oMath xmlns:m="http://schemas.openxmlformats.org/officeDocument/2006/math">
                    <m:r>
                      <a:rPr lang="zh-CN" altLang="en-US" sz="2400" i="1">
                        <a:latin typeface="Cambria Math" panose="02040503050406030204" pitchFamily="18" charset="0"/>
                      </a:rPr>
                      <m:t>𝑅</m:t>
                    </m:r>
                  </m:oMath>
                </a14:m>
                <a:r>
                  <a:rPr lang="zh-CN" altLang="en-US" sz="2400" dirty="0">
                    <a:latin typeface="宋体" panose="02010600030101010101" pitchFamily="2" charset="-122"/>
                    <a:ea typeface="宋体" panose="02010600030101010101" pitchFamily="2" charset="-122"/>
                  </a:rPr>
                  <a:t>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的并联值，</a:t>
                </a:r>
                <a:r>
                  <a:rPr lang="zh-CN" altLang="en-US" sz="2400" dirty="0" smtClean="0">
                    <a:latin typeface="宋体" panose="02010600030101010101" pitchFamily="2" charset="-122"/>
                    <a:ea typeface="宋体" panose="02010600030101010101" pitchFamily="2" charset="-122"/>
                  </a:rPr>
                  <a:t>即</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up>
                          <m:r>
                            <a:rPr lang="zh-CN" altLang="en-US" sz="2400">
                              <a:latin typeface="Cambria Math" panose="02040503050406030204" pitchFamily="18" charset="0"/>
                            </a:rPr>
                            <m:t>′</m:t>
                          </m:r>
                        </m:sup>
                      </m:sSubSup>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𝑅</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num>
                        <m:den>
                          <m:r>
                            <a:rPr lang="zh-CN" altLang="en-US" sz="2400" i="1">
                              <a:latin typeface="Cambria Math" panose="02040503050406030204" pitchFamily="18" charset="0"/>
                            </a:rPr>
                            <m:t>𝑅</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&lt;</m:t>
                      </m:r>
                      <m:r>
                        <a:rPr lang="zh-CN" altLang="en-US" sz="2400" i="1">
                          <a:latin typeface="Cambria Math" panose="02040503050406030204" pitchFamily="18" charset="0"/>
                        </a:rPr>
                        <m:t>𝑅</m:t>
                      </m:r>
                    </m:oMath>
                  </m:oMathPara>
                </a14:m>
                <a:endParaRPr lang="zh-CN" altLang="en-US" sz="2400" dirty="0"/>
              </a:p>
              <a:p>
                <a:pPr marL="0" indent="0">
                  <a:buNone/>
                </a:pPr>
                <a:r>
                  <a:rPr lang="zh-CN" altLang="en-US" sz="2400" dirty="0" smtClean="0">
                    <a:latin typeface="宋体" panose="02010600030101010101" pitchFamily="2" charset="-122"/>
                    <a:ea typeface="宋体" panose="02010600030101010101" pitchFamily="2" charset="-122"/>
                  </a:rPr>
                  <a:t>    电阻</a:t>
                </a:r>
                <a14:m>
                  <m:oMath xmlns:m="http://schemas.openxmlformats.org/officeDocument/2006/math">
                    <m:r>
                      <a:rPr lang="zh-CN" altLang="en-US" sz="2400" i="1">
                        <a:latin typeface="Cambria Math" panose="02040503050406030204" pitchFamily="18" charset="0"/>
                      </a:rPr>
                      <m:t>𝑅</m:t>
                    </m:r>
                  </m:oMath>
                </a14:m>
                <a:r>
                  <a:rPr lang="zh-CN" altLang="en-US" sz="2400" dirty="0">
                    <a:latin typeface="宋体" panose="02010600030101010101" pitchFamily="2" charset="-122"/>
                    <a:ea typeface="宋体" panose="02010600030101010101" pitchFamily="2" charset="-122"/>
                  </a:rPr>
                  <a:t>上所分的电压</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𝑅</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𝑂</m:t>
                          </m:r>
                        </m:sub>
                      </m:sSub>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𝑅</m:t>
                          </m:r>
                        </m:num>
                        <m:den>
                          <m:r>
                            <a:rPr lang="zh-CN" altLang="en-US" sz="2400" i="1">
                              <a:latin typeface="Cambria Math" panose="02040503050406030204" pitchFamily="18" charset="0"/>
                            </a:rPr>
                            <m:t>𝑅</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𝑅</m:t>
                          </m:r>
                        </m:num>
                        <m:den>
                          <m:r>
                            <a:rPr lang="zh-CN" altLang="en-US" sz="2400" i="1">
                              <a:latin typeface="Cambria Math" panose="02040503050406030204" pitchFamily="18" charset="0"/>
                            </a:rPr>
                            <m:t>𝑅</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oMath>
                  </m:oMathPara>
                </a14:m>
                <a:endParaRPr lang="zh-CN" altLang="en-US" sz="2400" dirty="0"/>
              </a:p>
              <a:p>
                <a:pPr marL="0" indent="0">
                  <a:buNone/>
                </a:pPr>
                <a:r>
                  <a:rPr lang="zh-CN" altLang="en-US" sz="2400" dirty="0" smtClean="0">
                    <a:latin typeface="宋体" panose="02010600030101010101" pitchFamily="2" charset="-122"/>
                    <a:ea typeface="宋体" panose="02010600030101010101" pitchFamily="2" charset="-122"/>
                  </a:rPr>
                  <a:t>    防止失真</a:t>
                </a:r>
                <a:r>
                  <a:rPr lang="zh-CN" altLang="en-US" sz="2400" dirty="0">
                    <a:latin typeface="宋体" panose="02010600030101010101" pitchFamily="2" charset="-122"/>
                    <a:ea typeface="宋体" panose="02010600030101010101" pitchFamily="2" charset="-122"/>
                  </a:rPr>
                  <a:t>，必须满足</a:t>
                </a:r>
                <a:endParaRPr lang="zh-CN" altLang="en-US" sz="2400" dirty="0">
                  <a:latin typeface="宋体" panose="02010600030101010101" pitchFamily="2" charset="-122"/>
                  <a:ea typeface="宋体" panose="02010600030101010101" pitchFamily="2" charset="-122"/>
                </a:endParaRPr>
              </a:p>
              <a:p>
                <a:pPr marL="0" indent="0" algn="ctr">
                  <a:buNone/>
                </a:pPr>
                <a14:m>
                  <m:oMath xmlns:m="http://schemas.openxmlformats.org/officeDocument/2006/math">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e>
                    </m:d>
                    <m:r>
                      <a:rPr lang="zh-CN" altLang="en-US" sz="2400">
                        <a:latin typeface="Cambria Math" panose="02040503050406030204" pitchFamily="18" charset="0"/>
                      </a:rPr>
                      <m:t>&gt;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𝑅</m:t>
                        </m:r>
                      </m:sub>
                    </m:sSub>
                  </m:oMath>
                </a14:m>
                <a:r>
                  <a:rPr lang="zh-CN" altLang="en-US" sz="2400" dirty="0">
                    <a:latin typeface="宋体" panose="02010600030101010101" pitchFamily="2" charset="-122"/>
                    <a:ea typeface="宋体" panose="02010600030101010101" pitchFamily="2" charset="-122"/>
                  </a:rPr>
                  <a:t>即</a:t>
                </a:r>
                <a:r>
                  <a:rPr lang="zh-CN" altLang="en-US" sz="2400" dirty="0"/>
                  <a:t> </a:t>
                </a:r>
                <a14:m>
                  <m:oMath xmlns:m="http://schemas.openxmlformats.org/officeDocument/2006/math">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e>
                    </m:d>
                    <m:r>
                      <a:rPr lang="zh-CN" altLang="en-US" sz="2400">
                        <a:latin typeface="Cambria Math" panose="02040503050406030204" pitchFamily="18" charset="0"/>
                      </a:rPr>
                      <m:t>&gt;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𝑅</m:t>
                        </m:r>
                      </m:num>
                      <m:den>
                        <m:r>
                          <a:rPr lang="zh-CN" altLang="en-US" sz="2400" i="1">
                            <a:latin typeface="Cambria Math" panose="02040503050406030204" pitchFamily="18" charset="0"/>
                          </a:rPr>
                          <m:t>𝑅</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oMath>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不</a:t>
                </a:r>
                <a:r>
                  <a:rPr lang="zh-CN" altLang="en-US" sz="2400" dirty="0">
                    <a:latin typeface="宋体" panose="02010600030101010101" pitchFamily="2" charset="-122"/>
                    <a:ea typeface="宋体" panose="02010600030101010101" pitchFamily="2" charset="-122"/>
                  </a:rPr>
                  <a:t>产生负峰切割失真的</a:t>
                </a:r>
                <a:r>
                  <a:rPr lang="zh-CN" altLang="en-US" sz="2400" dirty="0" smtClean="0">
                    <a:latin typeface="宋体" panose="02010600030101010101" pitchFamily="2" charset="-122"/>
                    <a:ea typeface="宋体" panose="02010600030101010101" pitchFamily="2" charset="-122"/>
                  </a:rPr>
                  <a:t>条件为</a:t>
                </a:r>
                <a:endParaRPr lang="en-US" altLang="zh-CN" sz="2400" dirty="0" smtClean="0">
                  <a:latin typeface="宋体" panose="02010600030101010101" pitchFamily="2" charset="-122"/>
                  <a:ea typeface="宋体" panose="02010600030101010101" pitchFamily="2" charset="-122"/>
                </a:endParaRPr>
              </a:p>
              <a:p>
                <a:pPr marL="0" indent="0" algn="ctr">
                  <a:buNone/>
                </a:pPr>
                <a14:m>
                  <m:oMath xmlns:m="http://schemas.openxmlformats.org/officeDocument/2006/math">
                    <m:r>
                      <a:rPr lang="zh-CN" altLang="en-US" sz="2400">
                        <a:latin typeface="Cambria Math" panose="02040503050406030204" pitchFamily="18" charset="0"/>
                      </a:rPr>
                      <m:t>1</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r>
                      <a:rPr lang="zh-CN" altLang="en-US" sz="2400">
                        <a:latin typeface="Cambria Math" panose="02040503050406030204" pitchFamily="18" charset="0"/>
                      </a:rPr>
                      <m:t>&gt;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𝑅</m:t>
                        </m:r>
                      </m:num>
                      <m:den>
                        <m:r>
                          <a:rPr lang="zh-CN" altLang="en-US" sz="2400" i="1">
                            <a:latin typeface="Cambria Math" panose="02040503050406030204" pitchFamily="18" charset="0"/>
                          </a:rPr>
                          <m:t>𝑅</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oMath>
                </a14:m>
                <a:r>
                  <a:rPr lang="zh-CN" altLang="en-US" sz="2400" dirty="0"/>
                  <a:t> </a:t>
                </a:r>
                <a:r>
                  <a:rPr lang="zh-CN" altLang="en-US" sz="2400" dirty="0">
                    <a:latin typeface="宋体" panose="02010600030101010101" pitchFamily="2" charset="-122"/>
                    <a:ea typeface="宋体" panose="02010600030101010101" pitchFamily="2" charset="-122"/>
                  </a:rPr>
                  <a:t>或</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𝑎</m:t>
                        </m:r>
                      </m:sub>
                    </m:sSub>
                    <m:r>
                      <a:rPr lang="zh-CN" altLang="en-US" sz="2400">
                        <a:latin typeface="Cambria Math" panose="02040503050406030204" pitchFamily="18" charset="0"/>
                      </a:rPr>
                      <m:t>&lt;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num>
                      <m:den>
                        <m:r>
                          <a:rPr lang="zh-CN" altLang="en-US" sz="2400" i="1">
                            <a:latin typeface="Cambria Math" panose="02040503050406030204" pitchFamily="18" charset="0"/>
                          </a:rPr>
                          <m:t>𝑅</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up>
                            <m:r>
                              <a:rPr lang="zh-CN" altLang="en-US" sz="2400">
                                <a:latin typeface="Cambria Math" panose="02040503050406030204" pitchFamily="18" charset="0"/>
                              </a:rPr>
                              <m:t>′</m:t>
                            </m:r>
                          </m:sup>
                        </m:sSubSup>
                      </m:num>
                      <m:den>
                        <m:r>
                          <a:rPr lang="zh-CN" altLang="en-US" sz="2400" i="1">
                            <a:latin typeface="Cambria Math" panose="02040503050406030204" pitchFamily="18" charset="0"/>
                          </a:rPr>
                          <m:t>𝑅</m:t>
                        </m:r>
                      </m:den>
                    </m:f>
                  </m:oMath>
                </a14:m>
                <a:endParaRPr lang="en-US" altLang="zh-CN" sz="2400" dirty="0" smtClean="0">
                  <a:latin typeface="宋体" panose="02010600030101010101" pitchFamily="2" charset="-122"/>
                  <a:ea typeface="宋体" panose="02010600030101010101" pitchFamily="2" charset="-122"/>
                </a:endParaRPr>
              </a:p>
            </p:txBody>
          </p:sp>
        </mc:Choice>
        <mc:Fallback>
          <p:sp>
            <p:nvSpPr>
              <p:cNvPr id="2" name="内容占位符 2"/>
              <p:cNvSpPr txBox="1">
                <a:spLocks noRot="1" noChangeAspect="1" noMove="1" noResize="1" noEditPoints="1" noAdjustHandles="1" noChangeArrowheads="1" noChangeShapeType="1" noTextEdit="1"/>
              </p:cNvSpPr>
              <p:nvPr/>
            </p:nvSpPr>
            <p:spPr>
              <a:xfrm>
                <a:off x="823537" y="718501"/>
                <a:ext cx="8910315" cy="5313809"/>
              </a:xfrm>
              <a:prstGeom prst="rect">
                <a:avLst/>
              </a:prstGeom>
              <a:blipFill rotWithShape="0">
                <a:blip r:embed="rId2"/>
                <a:stretch>
                  <a:fillRect t="-12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18214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内容占位符 2"/>
              <p:cNvSpPr txBox="1">
                <a:spLocks/>
              </p:cNvSpPr>
              <p:nvPr/>
            </p:nvSpPr>
            <p:spPr>
              <a:xfrm>
                <a:off x="482342" y="176192"/>
                <a:ext cx="9535114" cy="6333789"/>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）非线性失真</a:t>
                </a:r>
              </a:p>
              <a:p>
                <a:pPr marL="0" indent="0">
                  <a:buNone/>
                </a:pPr>
                <a:r>
                  <a:rPr lang="zh-CN" altLang="en-US" sz="2400" dirty="0" smtClean="0">
                    <a:latin typeface="宋体" panose="02010600030101010101" pitchFamily="2" charset="-122"/>
                    <a:ea typeface="宋体" panose="02010600030101010101" pitchFamily="2" charset="-122"/>
                  </a:rPr>
                  <a:t>    这种</a:t>
                </a:r>
                <a:r>
                  <a:rPr lang="zh-CN" altLang="en-US" sz="2400" dirty="0">
                    <a:latin typeface="宋体" panose="02010600030101010101" pitchFamily="2" charset="-122"/>
                    <a:ea typeface="宋体" panose="02010600030101010101" pitchFamily="2" charset="-122"/>
                  </a:rPr>
                  <a:t>失真是由检波二极管伏安特性曲线的非线性所引起的。这时检波器的输出音频电压不能完全和调幅波的包络成正比。但如果负载电阻</a:t>
                </a:r>
                <a:r>
                  <a:rPr lang="en-US" altLang="zh-CN" sz="2400" dirty="0">
                    <a:latin typeface="宋体" panose="02010600030101010101" pitchFamily="2" charset="-122"/>
                    <a:ea typeface="宋体" panose="02010600030101010101" pitchFamily="2" charset="-122"/>
                  </a:rPr>
                  <a:t>R</a:t>
                </a:r>
                <a:r>
                  <a:rPr lang="zh-CN" altLang="en-US" sz="2400" dirty="0">
                    <a:latin typeface="宋体" panose="02010600030101010101" pitchFamily="2" charset="-122"/>
                    <a:ea typeface="宋体" panose="02010600030101010101" pitchFamily="2" charset="-122"/>
                  </a:rPr>
                  <a:t>选得足够大，则检波管非线性特性影响越小，它所引起的非线性失真即可以忽略</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）频率失真</a:t>
                </a:r>
              </a:p>
              <a:p>
                <a:pPr marL="0" indent="0">
                  <a:buNone/>
                </a:pPr>
                <a:r>
                  <a:rPr lang="zh-CN" altLang="en-US" sz="2400" dirty="0" smtClean="0">
                    <a:latin typeface="宋体" panose="02010600030101010101" pitchFamily="2" charset="-122"/>
                    <a:ea typeface="宋体" panose="02010600030101010101" pitchFamily="2" charset="-122"/>
                  </a:rPr>
                  <a:t>    这种</a:t>
                </a:r>
                <a:r>
                  <a:rPr lang="zh-CN" altLang="en-US" sz="2400" dirty="0">
                    <a:latin typeface="宋体" panose="02010600030101010101" pitchFamily="2" charset="-122"/>
                    <a:ea typeface="宋体" panose="02010600030101010101" pitchFamily="2" charset="-122"/>
                  </a:rPr>
                  <a:t>失真是由于图</a:t>
                </a:r>
                <a:r>
                  <a:rPr lang="en-US" altLang="zh-CN" sz="2400" dirty="0">
                    <a:latin typeface="宋体" panose="02010600030101010101" pitchFamily="2" charset="-122"/>
                    <a:ea typeface="宋体" panose="02010600030101010101" pitchFamily="2" charset="-122"/>
                  </a:rPr>
                  <a:t>6.5.4</a:t>
                </a:r>
                <a:r>
                  <a:rPr lang="zh-CN" altLang="en-US" sz="2400" dirty="0">
                    <a:latin typeface="宋体" panose="02010600030101010101" pitchFamily="2" charset="-122"/>
                    <a:ea typeface="宋体" panose="02010600030101010101" pitchFamily="2" charset="-122"/>
                  </a:rPr>
                  <a:t>中的耦合电容</a:t>
                </a:r>
                <a:r>
                  <a:rPr lang="en-US" altLang="zh-CN" sz="2400" dirty="0">
                    <a:latin typeface="宋体" panose="02010600030101010101" pitchFamily="2" charset="-122"/>
                    <a:ea typeface="宋体" panose="02010600030101010101" pitchFamily="2" charset="-122"/>
                  </a:rPr>
                  <a:t>Cc</a:t>
                </a:r>
                <a:r>
                  <a:rPr lang="zh-CN" altLang="en-US" sz="2400" dirty="0">
                    <a:latin typeface="宋体" panose="02010600030101010101" pitchFamily="2" charset="-122"/>
                    <a:ea typeface="宋体" panose="02010600030101010101" pitchFamily="2" charset="-122"/>
                  </a:rPr>
                  <a:t>和滤波电容</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所引起的</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为</a:t>
                </a:r>
                <a:r>
                  <a:rPr lang="zh-CN" altLang="en-US" sz="2400" dirty="0">
                    <a:latin typeface="宋体" panose="02010600030101010101" pitchFamily="2" charset="-122"/>
                    <a:ea typeface="宋体" panose="02010600030101010101" pitchFamily="2" charset="-122"/>
                  </a:rPr>
                  <a:t>使频率为</a:t>
                </a:r>
                <a:r>
                  <a:rPr lang="en-US" altLang="zh-CN" sz="2400" dirty="0" err="1">
                    <a:latin typeface="宋体" panose="02010600030101010101" pitchFamily="2" charset="-122"/>
                    <a:ea typeface="宋体" panose="02010600030101010101" pitchFamily="2" charset="-122"/>
                  </a:rPr>
                  <a:t>Ω</a:t>
                </a:r>
                <a:r>
                  <a:rPr lang="en-US" altLang="zh-CN" sz="2400" baseline="-25000" dirty="0" err="1">
                    <a:latin typeface="宋体" panose="02010600030101010101" pitchFamily="2" charset="-122"/>
                    <a:ea typeface="宋体" panose="02010600030101010101" pitchFamily="2" charset="-122"/>
                  </a:rPr>
                  <a:t>min</a:t>
                </a:r>
                <a:r>
                  <a:rPr lang="zh-CN" altLang="en-US" sz="2400" dirty="0">
                    <a:latin typeface="宋体" panose="02010600030101010101" pitchFamily="2" charset="-122"/>
                    <a:ea typeface="宋体" panose="02010600030101010101" pitchFamily="2" charset="-122"/>
                  </a:rPr>
                  <a:t>时，</a:t>
                </a:r>
                <a:r>
                  <a:rPr lang="en-US" altLang="zh-CN" sz="2400" dirty="0">
                    <a:latin typeface="宋体" panose="02010600030101010101" pitchFamily="2" charset="-122"/>
                    <a:ea typeface="宋体" panose="02010600030101010101" pitchFamily="2" charset="-122"/>
                  </a:rPr>
                  <a:t>C</a:t>
                </a:r>
                <a:r>
                  <a:rPr lang="en-US" altLang="zh-CN" sz="2400" baseline="-250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上的电压降不大，不产生频率失真，必须满足下列条件</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lgn="ctr">
                  <a:buNone/>
                </a:pPr>
                <a14:m>
                  <m:oMath xmlns:m="http://schemas.openxmlformats.org/officeDocument/2006/math">
                    <m:f>
                      <m:fPr>
                        <m:ctrlPr>
                          <a:rPr lang="zh-CN" altLang="en-US" sz="2400">
                            <a:latin typeface="宋体" panose="02010600030101010101" pitchFamily="2" charset="-122"/>
                            <a:ea typeface="宋体" panose="02010600030101010101" pitchFamily="2" charset="-122"/>
                          </a:rPr>
                        </m:ctrlPr>
                      </m:fPr>
                      <m:num>
                        <m:r>
                          <a:rPr lang="zh-CN" altLang="en-US" sz="2400">
                            <a:latin typeface="宋体" panose="02010600030101010101" pitchFamily="2" charset="-122"/>
                            <a:ea typeface="宋体" panose="02010600030101010101" pitchFamily="2" charset="-122"/>
                          </a:rPr>
                          <m:t>1</m:t>
                        </m:r>
                      </m:num>
                      <m:den>
                        <m:sSub>
                          <m:sSubPr>
                            <m:ctrlPr>
                              <a:rPr lang="zh-CN" altLang="en-US" sz="2400">
                                <a:latin typeface="宋体" panose="02010600030101010101" pitchFamily="2" charset="-122"/>
                                <a:ea typeface="宋体" panose="02010600030101010101" pitchFamily="2" charset="-122"/>
                              </a:rPr>
                            </m:ctrlPr>
                          </m:sSubPr>
                          <m:e>
                            <m:r>
                              <m:rPr>
                                <m:nor/>
                              </m:rPr>
                              <a:rPr lang="zh-CN" altLang="en-US" sz="2400">
                                <a:latin typeface="宋体" panose="02010600030101010101" pitchFamily="2" charset="-122"/>
                                <a:ea typeface="宋体" panose="02010600030101010101" pitchFamily="2" charset="-122"/>
                              </a:rPr>
                              <m:t>Ω</m:t>
                            </m:r>
                          </m:e>
                          <m:sub>
                            <m:r>
                              <m:rPr>
                                <m:sty m:val="p"/>
                              </m:rPr>
                              <a:rPr lang="zh-CN" altLang="en-US" sz="2400">
                                <a:latin typeface="宋体" panose="02010600030101010101" pitchFamily="2" charset="-122"/>
                                <a:ea typeface="宋体" panose="02010600030101010101" pitchFamily="2" charset="-122"/>
                              </a:rPr>
                              <m:t>min</m:t>
                            </m:r>
                          </m:sub>
                        </m:sSub>
                        <m:sSub>
                          <m:sSubPr>
                            <m:ctrlPr>
                              <a:rPr lang="zh-CN" altLang="en-US" sz="2400">
                                <a:latin typeface="宋体" panose="02010600030101010101" pitchFamily="2" charset="-122"/>
                                <a:ea typeface="宋体" panose="02010600030101010101" pitchFamily="2" charset="-122"/>
                              </a:rPr>
                            </m:ctrlPr>
                          </m:sSubPr>
                          <m:e>
                            <m:r>
                              <a:rPr lang="zh-CN" altLang="en-US" sz="2400">
                                <a:latin typeface="宋体" panose="02010600030101010101" pitchFamily="2" charset="-122"/>
                                <a:ea typeface="宋体" panose="02010600030101010101" pitchFamily="2" charset="-122"/>
                              </a:rPr>
                              <m:t>𝐶</m:t>
                            </m:r>
                          </m:e>
                          <m:sub>
                            <m:r>
                              <a:rPr lang="zh-CN" altLang="en-US" sz="2400">
                                <a:latin typeface="宋体" panose="02010600030101010101" pitchFamily="2" charset="-122"/>
                                <a:ea typeface="宋体" panose="02010600030101010101" pitchFamily="2" charset="-122"/>
                              </a:rPr>
                              <m:t>𝑐</m:t>
                            </m:r>
                          </m:sub>
                        </m:sSub>
                      </m:den>
                    </m:f>
                    <m:r>
                      <a:rPr lang="en-US" altLang="zh-CN" sz="2400">
                        <a:latin typeface="宋体" panose="02010600030101010101" pitchFamily="2" charset="-122"/>
                        <a:ea typeface="宋体" panose="02010600030101010101" pitchFamily="2" charset="-122"/>
                      </a:rPr>
                      <m:t>≪</m:t>
                    </m:r>
                    <m:sSub>
                      <m:sSubPr>
                        <m:ctrlPr>
                          <a:rPr lang="zh-CN" altLang="en-US" sz="2400">
                            <a:latin typeface="宋体" panose="02010600030101010101" pitchFamily="2" charset="-122"/>
                            <a:ea typeface="宋体" panose="02010600030101010101" pitchFamily="2" charset="-122"/>
                          </a:rPr>
                        </m:ctrlPr>
                      </m:sSubPr>
                      <m:e>
                        <m:r>
                          <a:rPr lang="zh-CN" altLang="en-US" sz="2400">
                            <a:latin typeface="宋体" panose="02010600030101010101" pitchFamily="2" charset="-122"/>
                            <a:ea typeface="宋体" panose="02010600030101010101" pitchFamily="2" charset="-122"/>
                          </a:rPr>
                          <m:t>𝑅</m:t>
                        </m:r>
                      </m:e>
                      <m:sub>
                        <m:r>
                          <a:rPr lang="zh-CN" altLang="en-US" sz="2400">
                            <a:latin typeface="宋体" panose="02010600030101010101" pitchFamily="2" charset="-122"/>
                            <a:ea typeface="宋体" panose="02010600030101010101" pitchFamily="2" charset="-122"/>
                          </a:rPr>
                          <m:t>𝐿</m:t>
                        </m:r>
                      </m:sub>
                    </m:sSub>
                    <m:r>
                      <a:rPr lang="zh-CN" altLang="en-US" sz="2400">
                        <a:latin typeface="宋体" panose="02010600030101010101" pitchFamily="2" charset="-122"/>
                        <a:ea typeface="宋体" panose="02010600030101010101" pitchFamily="2" charset="-122"/>
                      </a:rPr>
                      <m:t>或</m:t>
                    </m:r>
                  </m:oMath>
                </a14:m>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𝑐</m:t>
                        </m:r>
                      </m:sub>
                    </m:sSub>
                    <m:r>
                      <a:rPr lang="en-US" altLang="zh-CN" sz="2400" b="0" i="1" smtClean="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Ω</m:t>
                            </m:r>
                          </m:e>
                          <m:sub>
                            <m:r>
                              <m:rPr>
                                <m:nor/>
                              </m:rPr>
                              <a:rPr lang="zh-CN" altLang="en-US" sz="2400" i="1">
                                <a:latin typeface="Cambria Math" panose="02040503050406030204" pitchFamily="18" charset="0"/>
                              </a:rPr>
                              <m:t>min</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oMath>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电容</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的容抗应在上限频率</a:t>
                </a:r>
                <a:r>
                  <a:rPr lang="en-US" altLang="zh-CN" sz="2400" dirty="0" err="1">
                    <a:latin typeface="宋体" panose="02010600030101010101" pitchFamily="2" charset="-122"/>
                    <a:ea typeface="宋体" panose="02010600030101010101" pitchFamily="2" charset="-122"/>
                  </a:rPr>
                  <a:t>Ω</a:t>
                </a:r>
                <a:r>
                  <a:rPr lang="en-US" altLang="zh-CN" sz="2400" baseline="-25000" dirty="0" err="1">
                    <a:latin typeface="宋体" panose="02010600030101010101" pitchFamily="2" charset="-122"/>
                    <a:ea typeface="宋体" panose="02010600030101010101" pitchFamily="2" charset="-122"/>
                  </a:rPr>
                  <a:t>max</a:t>
                </a:r>
                <a:r>
                  <a:rPr lang="zh-CN" altLang="en-US" sz="2400" dirty="0">
                    <a:latin typeface="宋体" panose="02010600030101010101" pitchFamily="2" charset="-122"/>
                    <a:ea typeface="宋体" panose="02010600030101010101" pitchFamily="2" charset="-122"/>
                  </a:rPr>
                  <a:t>时，不产生旁路作用，即它应满足下列条件</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lgn="ctr">
                  <a:buNone/>
                </a:pPr>
                <a14:m>
                  <m:oMath xmlns:m="http://schemas.openxmlformats.org/officeDocument/2006/math">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Ω</m:t>
                            </m:r>
                          </m:e>
                          <m:sub>
                            <m:r>
                              <m:rPr>
                                <m:nor/>
                              </m:rPr>
                              <a:rPr lang="zh-CN" altLang="en-US" sz="2400" i="1">
                                <a:latin typeface="Cambria Math" panose="02040503050406030204" pitchFamily="18" charset="0"/>
                              </a:rPr>
                              <m:t>max</m:t>
                            </m:r>
                          </m:sub>
                        </m:sSub>
                        <m:r>
                          <a:rPr lang="zh-CN" altLang="en-US" sz="2400" i="1">
                            <a:latin typeface="Cambria Math" panose="02040503050406030204" pitchFamily="18" charset="0"/>
                          </a:rPr>
                          <m:t>𝐶</m:t>
                        </m:r>
                      </m:den>
                    </m:f>
                    <m:r>
                      <a:rPr lang="zh-CN" altLang="en-US" sz="2400">
                        <a:latin typeface="Cambria Math" panose="02040503050406030204" pitchFamily="18" charset="0"/>
                      </a:rPr>
                      <m:t>≫</m:t>
                    </m:r>
                    <m:r>
                      <a:rPr lang="zh-CN" altLang="en-US" sz="2400" i="1">
                        <a:latin typeface="Cambria Math" panose="02040503050406030204" pitchFamily="18" charset="0"/>
                      </a:rPr>
                      <m:t>𝑅</m:t>
                    </m:r>
                  </m:oMath>
                </a14:m>
                <a:r>
                  <a:rPr lang="zh-CN" altLang="en-US" sz="2400" dirty="0" smtClean="0">
                    <a:latin typeface="宋体" panose="02010600030101010101" pitchFamily="2" charset="-122"/>
                    <a:ea typeface="宋体" panose="02010600030101010101" pitchFamily="2" charset="-122"/>
                  </a:rPr>
                  <a:t>或</a:t>
                </a:r>
                <a14:m>
                  <m:oMath xmlns:m="http://schemas.openxmlformats.org/officeDocument/2006/math">
                    <m:r>
                      <a:rPr lang="zh-CN" altLang="en-US" sz="2400" i="1">
                        <a:latin typeface="Cambria Math" panose="02040503050406030204" pitchFamily="18" charset="0"/>
                      </a:rPr>
                      <m:t>𝐶</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m:rPr>
                                <m:sty m:val="p"/>
                              </m:rPr>
                              <a:rPr lang="zh-CN" altLang="en-US" sz="2400">
                                <a:latin typeface="Cambria Math" panose="02040503050406030204" pitchFamily="18" charset="0"/>
                              </a:rPr>
                              <m:t>max</m:t>
                            </m:r>
                          </m:sub>
                        </m:sSub>
                        <m:r>
                          <a:rPr lang="zh-CN" altLang="en-US" sz="2400" i="1">
                            <a:latin typeface="Cambria Math" panose="02040503050406030204" pitchFamily="18" charset="0"/>
                          </a:rPr>
                          <m:t>𝑅</m:t>
                        </m:r>
                      </m:den>
                    </m:f>
                  </m:oMath>
                </a14:m>
                <a:endParaRPr lang="zh-CN" altLang="en-US" sz="2400" dirty="0"/>
              </a:p>
              <a:p>
                <a:pPr marL="0" indent="0" algn="just">
                  <a:buNone/>
                </a:pPr>
                <a:endParaRPr lang="zh-CN" altLang="en-US" sz="2400" dirty="0">
                  <a:latin typeface="宋体" panose="02010600030101010101" pitchFamily="2" charset="-122"/>
                  <a:ea typeface="宋体" panose="02010600030101010101" pitchFamily="2" charset="-122"/>
                </a:endParaRPr>
              </a:p>
            </p:txBody>
          </p:sp>
        </mc:Choice>
        <mc:Fallback>
          <p:sp>
            <p:nvSpPr>
              <p:cNvPr id="2" name="内容占位符 2"/>
              <p:cNvSpPr txBox="1">
                <a:spLocks noRot="1" noChangeAspect="1" noMove="1" noResize="1" noEditPoints="1" noAdjustHandles="1" noChangeArrowheads="1" noChangeShapeType="1" noTextEdit="1"/>
              </p:cNvSpPr>
              <p:nvPr/>
            </p:nvSpPr>
            <p:spPr>
              <a:xfrm>
                <a:off x="482342" y="176192"/>
                <a:ext cx="9535114" cy="6333789"/>
              </a:xfrm>
              <a:prstGeom prst="rect">
                <a:avLst/>
              </a:prstGeom>
              <a:blipFill rotWithShape="0">
                <a:blip r:embed="rId2"/>
                <a:stretch>
                  <a:fillRect l="-959" t="-770" r="-10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338982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BA1A886-F800-4A1F-8DAC-02D003B0EAE0}"/>
              </a:ext>
            </a:extLst>
          </p:cNvPr>
          <p:cNvSpPr txBox="1"/>
          <p:nvPr/>
        </p:nvSpPr>
        <p:spPr>
          <a:xfrm>
            <a:off x="570936" y="399788"/>
            <a:ext cx="3455154" cy="523220"/>
          </a:xfrm>
          <a:prstGeom prst="rect">
            <a:avLst/>
          </a:prstGeom>
          <a:noFill/>
        </p:spPr>
        <p:txBody>
          <a:bodyPr wrap="square" rtlCol="0">
            <a:spAutoFit/>
          </a:bodyPr>
          <a:lstStyle/>
          <a:p>
            <a:pPr algn="just" defTabSz="457200">
              <a:spcBef>
                <a:spcPct val="0"/>
              </a:spcBef>
            </a:pPr>
            <a:r>
              <a:rPr lang="en-US" altLang="zh-CN" sz="2800" dirty="0">
                <a:solidFill>
                  <a:schemeClr val="accent1"/>
                </a:solidFill>
                <a:latin typeface="+mj-lt"/>
                <a:ea typeface="+mj-ea"/>
                <a:cs typeface="+mj-cs"/>
              </a:rPr>
              <a:t>6.5.2 </a:t>
            </a:r>
            <a:r>
              <a:rPr lang="zh-CN" altLang="en-US" sz="2800" dirty="0">
                <a:solidFill>
                  <a:schemeClr val="accent1"/>
                </a:solidFill>
                <a:latin typeface="+mj-lt"/>
                <a:ea typeface="+mj-ea"/>
                <a:cs typeface="+mj-cs"/>
              </a:rPr>
              <a:t>同步检波电路</a:t>
            </a:r>
            <a:endParaRPr lang="zh-CN" altLang="en-US" sz="2800" dirty="0">
              <a:solidFill>
                <a:schemeClr val="accent1"/>
              </a:solidFill>
              <a:latin typeface="+mj-lt"/>
              <a:ea typeface="+mj-ea"/>
              <a:cs typeface="+mj-cs"/>
            </a:endParaRPr>
          </a:p>
        </p:txBody>
      </p:sp>
      <p:pic>
        <p:nvPicPr>
          <p:cNvPr id="3" name="Picture 15"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263" y="1196842"/>
            <a:ext cx="5660399" cy="5340436"/>
          </a:xfrm>
          <a:prstGeom prst="rect">
            <a:avLst/>
          </a:prstGeom>
          <a:noFill/>
          <a:ln>
            <a:noFill/>
          </a:ln>
          <a:extLst/>
        </p:spPr>
      </p:pic>
      <mc:AlternateContent xmlns:mc="http://schemas.openxmlformats.org/markup-compatibility/2006">
        <mc:Choice xmlns:a14="http://schemas.microsoft.com/office/drawing/2010/main" Requires="a14">
          <p:sp>
            <p:nvSpPr>
              <p:cNvPr id="4" name="内容占位符 2"/>
              <p:cNvSpPr txBox="1">
                <a:spLocks/>
              </p:cNvSpPr>
              <p:nvPr/>
            </p:nvSpPr>
            <p:spPr>
              <a:xfrm>
                <a:off x="5663820" y="2387129"/>
                <a:ext cx="3862316" cy="2485121"/>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图</a:t>
                </a:r>
                <a:r>
                  <a:rPr lang="en-US" altLang="zh-CN" sz="2400" dirty="0">
                    <a:latin typeface="宋体" panose="02010600030101010101" pitchFamily="2" charset="-122"/>
                    <a:ea typeface="宋体" panose="02010600030101010101" pitchFamily="2" charset="-122"/>
                  </a:rPr>
                  <a:t>6.5.5</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r</m:t>
                        </m:r>
                      </m:sub>
                    </m:sSub>
                  </m:oMath>
                </a14:m>
                <a:r>
                  <a:rPr lang="zh-CN" altLang="en-US" sz="2400" dirty="0">
                    <a:latin typeface="宋体" panose="02010600030101010101" pitchFamily="2" charset="-122"/>
                    <a:ea typeface="宋体" panose="02010600030101010101" pitchFamily="2" charset="-122"/>
                  </a:rPr>
                  <a:t>为一等幅余弦电压信号，要求其与被解调的调幅信号的载频同频同相，故把它称为同步信号，同时把这种检波电路称为同步检波电路。</a:t>
                </a:r>
              </a:p>
            </p:txBody>
          </p:sp>
        </mc:Choice>
        <mc:Fallback>
          <p:sp>
            <p:nvSpPr>
              <p:cNvPr id="4" name="内容占位符 2"/>
              <p:cNvSpPr txBox="1">
                <a:spLocks noRot="1" noChangeAspect="1" noMove="1" noResize="1" noEditPoints="1" noAdjustHandles="1" noChangeArrowheads="1" noChangeShapeType="1" noTextEdit="1"/>
              </p:cNvSpPr>
              <p:nvPr/>
            </p:nvSpPr>
            <p:spPr>
              <a:xfrm>
                <a:off x="5663820" y="2387129"/>
                <a:ext cx="3862316" cy="2485121"/>
              </a:xfrm>
              <a:prstGeom prst="rect">
                <a:avLst/>
              </a:prstGeom>
              <a:blipFill rotWithShape="0">
                <a:blip r:embed="rId3"/>
                <a:stretch>
                  <a:fillRect l="-2366" t="-2703" r="-236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454810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内容占位符 2"/>
              <p:cNvSpPr txBox="1">
                <a:spLocks/>
              </p:cNvSpPr>
              <p:nvPr/>
            </p:nvSpPr>
            <p:spPr>
              <a:xfrm>
                <a:off x="450374" y="421851"/>
                <a:ext cx="8966581" cy="1679902"/>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例</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同步</a:t>
                </a:r>
                <a:r>
                  <a:rPr lang="zh-CN" altLang="en-US" sz="2400" dirty="0">
                    <a:latin typeface="宋体" panose="02010600030101010101" pitchFamily="2" charset="-122"/>
                    <a:ea typeface="宋体" panose="02010600030101010101" pitchFamily="2" charset="-122"/>
                  </a:rPr>
                  <a:t>检波电路模型如图</a:t>
                </a:r>
                <a:r>
                  <a:rPr lang="en-US" altLang="zh-CN" sz="2400" dirty="0">
                    <a:latin typeface="宋体" panose="02010600030101010101" pitchFamily="2" charset="-122"/>
                    <a:ea typeface="宋体" panose="02010600030101010101" pitchFamily="2" charset="-122"/>
                  </a:rPr>
                  <a:t>6.5.5</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）所示，当输入信号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s</m:t>
                        </m:r>
                      </m:sub>
                    </m:sSub>
                  </m:oMath>
                </a14:m>
                <a:r>
                  <a:rPr lang="zh-CN" altLang="en-US" sz="2400" dirty="0">
                    <a:latin typeface="宋体" panose="02010600030101010101" pitchFamily="2" charset="-122"/>
                    <a:ea typeface="宋体" panose="02010600030101010101" pitchFamily="2" charset="-122"/>
                  </a:rPr>
                  <a:t>为</a:t>
                </a:r>
                <a:r>
                  <a:rPr lang="zh-CN" altLang="en-US" sz="2400" dirty="0" smtClean="0">
                    <a:latin typeface="宋体" panose="02010600030101010101" pitchFamily="2" charset="-122"/>
                    <a:ea typeface="宋体" panose="02010600030101010101" pitchFamily="2" charset="-122"/>
                  </a:rPr>
                  <a:t>双边</a:t>
                </a:r>
                <a:endParaRPr lang="en-US" altLang="zh-CN" sz="2400" dirty="0" smtClean="0">
                  <a:latin typeface="宋体" panose="02010600030101010101" pitchFamily="2" charset="-122"/>
                  <a:ea typeface="宋体" panose="02010600030101010101" pitchFamily="2" charset="-122"/>
                </a:endParaRPr>
              </a:p>
              <a:p>
                <a:pPr marL="0" indent="0" algn="just">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带</a:t>
                </a:r>
                <a:r>
                  <a:rPr lang="zh-CN" altLang="en-US" sz="2400" dirty="0">
                    <a:latin typeface="宋体" panose="02010600030101010101" pitchFamily="2" charset="-122"/>
                    <a:ea typeface="宋体" panose="02010600030101010101" pitchFamily="2" charset="-122"/>
                  </a:rPr>
                  <a:t>调幅信号时，已知</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sm</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，低通滤波器</a:t>
                </a:r>
                <a:r>
                  <a:rPr lang="zh-CN" altLang="en-US" sz="2400" dirty="0" smtClean="0">
                    <a:latin typeface="宋体" panose="02010600030101010101" pitchFamily="2" charset="-122"/>
                    <a:ea typeface="宋体" panose="02010600030101010101" pitchFamily="2" charset="-122"/>
                  </a:rPr>
                  <a:t>具有</a:t>
                </a:r>
                <a:endParaRPr lang="en-US" altLang="zh-CN" sz="2400" dirty="0" smtClean="0">
                  <a:latin typeface="宋体" panose="02010600030101010101" pitchFamily="2" charset="-122"/>
                  <a:ea typeface="宋体" panose="02010600030101010101" pitchFamily="2" charset="-122"/>
                </a:endParaRPr>
              </a:p>
              <a:p>
                <a:pPr marL="0" indent="0" algn="just">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理想</a:t>
                </a:r>
                <a:r>
                  <a:rPr lang="zh-CN" altLang="en-US" sz="2400" dirty="0">
                    <a:latin typeface="宋体" panose="02010600030101010101" pitchFamily="2" charset="-122"/>
                    <a:ea typeface="宋体" panose="02010600030101010101" pitchFamily="2" charset="-122"/>
                  </a:rPr>
                  <a:t>特性，试写出输出电压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o</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的表达式。</a:t>
                </a:r>
              </a:p>
            </p:txBody>
          </p:sp>
        </mc:Choice>
        <mc:Fallback>
          <p:sp>
            <p:nvSpPr>
              <p:cNvPr id="2" name="内容占位符 2"/>
              <p:cNvSpPr txBox="1">
                <a:spLocks noRot="1" noChangeAspect="1" noMove="1" noResize="1" noEditPoints="1" noAdjustHandles="1" noChangeArrowheads="1" noChangeShapeType="1" noTextEdit="1"/>
              </p:cNvSpPr>
              <p:nvPr/>
            </p:nvSpPr>
            <p:spPr>
              <a:xfrm>
                <a:off x="450374" y="421851"/>
                <a:ext cx="8966581" cy="1679902"/>
              </a:xfrm>
              <a:prstGeom prst="rect">
                <a:avLst/>
              </a:prstGeom>
              <a:blipFill rotWithShape="0">
                <a:blip r:embed="rId2"/>
                <a:stretch>
                  <a:fillRect l="-1088" t="-3986" r="-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内容占位符 2"/>
              <p:cNvSpPr txBox="1">
                <a:spLocks/>
              </p:cNvSpPr>
              <p:nvPr/>
            </p:nvSpPr>
            <p:spPr>
              <a:xfrm>
                <a:off x="450374" y="1856092"/>
                <a:ext cx="10058402" cy="4749422"/>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a:latin typeface="宋体" panose="02010600030101010101" pitchFamily="2" charset="-122"/>
                    <a:ea typeface="宋体" panose="02010600030101010101" pitchFamily="2" charset="-122"/>
                  </a:rPr>
                  <a:t>解：相乘器输出电压</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t>      </a:t>
                </a:r>
                <a14:m>
                  <m:oMath xmlns:m="http://schemas.openxmlformats.org/officeDocument/2006/math">
                    <m:sSubSup>
                      <m:sSubSupPr>
                        <m:ctrlPr>
                          <a:rPr lang="zh-CN" altLang="en-US" sz="2400" i="1">
                            <a:latin typeface="Cambria Math" panose="02040503050406030204" pitchFamily="18" charset="0"/>
                          </a:rPr>
                        </m:ctrlPr>
                      </m:sSubSupPr>
                      <m:e>
                        <m:r>
                          <m:rPr>
                            <m:nor/>
                          </m:rPr>
                          <a:rPr lang="zh-CN" altLang="en-US" sz="2400"/>
                          <m:t>u</m:t>
                        </m:r>
                      </m:e>
                      <m:sub>
                        <m:r>
                          <m:rPr>
                            <m:nor/>
                          </m:rPr>
                          <a:rPr lang="zh-CN" altLang="en-US" sz="2400" i="1"/>
                          <m:t>o</m:t>
                        </m:r>
                      </m:sub>
                      <m:sup>
                        <m:r>
                          <m:rPr>
                            <m:nor/>
                          </m:rPr>
                          <a:rPr lang="zh-CN" altLang="en-US" sz="2400" i="1"/>
                          <m:t>′</m:t>
                        </m:r>
                      </m:sup>
                    </m:sSubSup>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A</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s</m:t>
                        </m:r>
                      </m:sub>
                    </m:sSub>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r</m:t>
                        </m:r>
                      </m:sub>
                    </m:sSub>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oMath>
                </a14:m>
                <a:endParaRPr lang="en-US" altLang="zh-CN" sz="2400" i="1" dirty="0" smtClean="0">
                  <a:latin typeface="Cambria Math" panose="02040503050406030204" pitchFamily="18" charset="0"/>
                </a:endParaRPr>
              </a:p>
              <a:p>
                <a:pPr marL="0" indent="0" algn="just">
                  <a:buNone/>
                </a:pPr>
                <a:r>
                  <a:rPr lang="zh-CN" altLang="en-US" sz="2400" dirty="0" smtClean="0"/>
                  <a:t>             </a:t>
                </a:r>
                <a14:m>
                  <m:oMath xmlns:m="http://schemas.openxmlformats.org/officeDocument/2006/math">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A</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sm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rm</m:t>
                        </m:r>
                      </m:sub>
                    </m:sSub>
                    <m:r>
                      <m:rPr>
                        <m:nor/>
                      </m:rPr>
                      <a:rPr lang="zh-CN" altLang="en-US" sz="2400" i="1">
                        <a:latin typeface="Cambria Math" panose="02040503050406030204" pitchFamily="18" charset="0"/>
                      </a:rPr>
                      <m:t>cos</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Ωt</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co</m:t>
                    </m:r>
                    <m:sSup>
                      <m:sSupPr>
                        <m:ctrlPr>
                          <a:rPr lang="zh-CN" altLang="en-US" sz="2400" i="1">
                            <a:latin typeface="Cambria Math" panose="02040503050406030204" pitchFamily="18" charset="0"/>
                          </a:rPr>
                        </m:ctrlPr>
                      </m:sSupPr>
                      <m:e>
                        <m:r>
                          <m:rPr>
                            <m:nor/>
                          </m:rPr>
                          <a:rPr lang="zh-CN" altLang="en-US" sz="2400" i="1">
                            <a:latin typeface="Cambria Math" panose="02040503050406030204" pitchFamily="18" charset="0"/>
                          </a:rPr>
                          <m:t>s</m:t>
                        </m:r>
                      </m:e>
                      <m:sup>
                        <m:r>
                          <m:rPr>
                            <m:nor/>
                          </m:rPr>
                          <a:rPr lang="zh-CN" altLang="en-US" sz="2400" i="1">
                            <a:latin typeface="Cambria Math" panose="02040503050406030204" pitchFamily="18" charset="0"/>
                          </a:rPr>
                          <m:t>2</m:t>
                        </m:r>
                      </m:sup>
                    </m:sSup>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ω</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oMath>
                </a14:m>
                <a:endParaRPr lang="en-US" altLang="zh-CN" sz="2400" i="1" dirty="0" smtClean="0">
                  <a:latin typeface="Cambria Math" panose="02040503050406030204" pitchFamily="18" charset="0"/>
                </a:endParaRPr>
              </a:p>
              <a:p>
                <a:pPr marL="0" indent="0" algn="just">
                  <a:buNone/>
                </a:pPr>
                <a:r>
                  <a:rPr lang="en-US" altLang="zh-CN" sz="2400" i="1" dirty="0">
                    <a:latin typeface="Cambria Math" panose="02040503050406030204" pitchFamily="18" charset="0"/>
                  </a:rPr>
                  <a:t> </a:t>
                </a:r>
                <a:r>
                  <a:rPr lang="en-US" altLang="zh-CN" sz="2400" i="1" dirty="0" smtClean="0">
                    <a:latin typeface="Cambria Math" panose="02040503050406030204" pitchFamily="18" charset="0"/>
                  </a:rPr>
                  <a:t>                 </a:t>
                </a:r>
                <a14:m>
                  <m:oMath xmlns:m="http://schemas.openxmlformats.org/officeDocument/2006/math">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A</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sm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rm</m:t>
                        </m:r>
                      </m:sub>
                    </m:sSub>
                    <m:r>
                      <m:rPr>
                        <m:nor/>
                      </m:rPr>
                      <a:rPr lang="zh-CN" altLang="en-US" sz="2400" i="1">
                        <a:latin typeface="Cambria Math" panose="02040503050406030204" pitchFamily="18" charset="0"/>
                      </a:rPr>
                      <m:t>cos</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Ωt</m:t>
                    </m:r>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cos</m:t>
                        </m:r>
                        <m:r>
                          <m:rPr>
                            <m:nor/>
                          </m:rPr>
                          <a:rPr lang="zh-CN" altLang="en-US" sz="2400" i="1">
                            <a:latin typeface="Cambria Math" panose="02040503050406030204" pitchFamily="18" charset="0"/>
                          </a:rPr>
                          <m:t>(2</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ω</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num>
                      <m:den>
                        <m:r>
                          <a:rPr lang="zh-CN" altLang="en-US" sz="2400">
                            <a:latin typeface="Cambria Math" panose="02040503050406030204" pitchFamily="18" charset="0"/>
                          </a:rPr>
                          <m:t>2</m:t>
                        </m:r>
                      </m:den>
                    </m:f>
                  </m:oMath>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t>             </a:t>
                </a:r>
                <a14:m>
                  <m:oMath xmlns:m="http://schemas.openxmlformats.org/officeDocument/2006/math">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A</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sm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rm</m:t>
                        </m:r>
                      </m:sub>
                    </m:sSub>
                    <m:r>
                      <m:rPr>
                        <m:nor/>
                      </m:rPr>
                      <a:rPr lang="zh-CN" altLang="en-US" sz="2400" i="1">
                        <a:latin typeface="Cambria Math" panose="02040503050406030204" pitchFamily="18" charset="0"/>
                      </a:rPr>
                      <m:t>cos</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Ωt</m:t>
                    </m:r>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A</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sm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rm</m:t>
                        </m:r>
                      </m:sub>
                    </m:sSub>
                    <m:r>
                      <m:rPr>
                        <m:nor/>
                      </m:rPr>
                      <a:rPr lang="zh-CN" altLang="en-US" sz="2400" i="1">
                        <a:latin typeface="Cambria Math" panose="02040503050406030204" pitchFamily="18" charset="0"/>
                      </a:rPr>
                      <m:t>cos</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Ωt</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cos</m:t>
                    </m:r>
                    <m:r>
                      <m:rPr>
                        <m:nor/>
                      </m:rPr>
                      <a:rPr lang="zh-CN" altLang="en-US" sz="2400" i="1">
                        <a:latin typeface="Cambria Math" panose="02040503050406030204" pitchFamily="18" charset="0"/>
                      </a:rPr>
                      <m:t>(2</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ω</m:t>
                        </m:r>
                      </m:e>
                      <m:sub>
                        <m:r>
                          <m:rPr>
                            <m:nor/>
                          </m:rPr>
                          <a:rPr lang="zh-CN" altLang="en-US" sz="2400" i="1">
                            <a:latin typeface="Cambria Math" panose="02040503050406030204" pitchFamily="18" charset="0"/>
                          </a:rPr>
                          <m:t>c</m:t>
                        </m:r>
                      </m:sub>
                    </m:sSub>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oMath>
                </a14:m>
                <a:endParaRPr lang="en-US" altLang="zh-CN" sz="2400" dirty="0" smtClean="0"/>
              </a:p>
              <a:p>
                <a:pPr marL="0" indent="0" algn="just">
                  <a:buNone/>
                </a:pPr>
                <a:r>
                  <a:rPr lang="zh-CN" altLang="en-US" sz="2400" dirty="0" smtClean="0">
                    <a:latin typeface="宋体" panose="02010600030101010101" pitchFamily="2" charset="-122"/>
                    <a:ea typeface="宋体" panose="02010600030101010101" pitchFamily="2" charset="-122"/>
                  </a:rPr>
                  <a:t>    上</a:t>
                </a:r>
                <a:r>
                  <a:rPr lang="zh-CN" altLang="en-US" sz="2400" dirty="0">
                    <a:latin typeface="宋体" panose="02010600030101010101" pitchFamily="2" charset="-122"/>
                    <a:ea typeface="宋体" panose="02010600030101010101" pitchFamily="2" charset="-122"/>
                  </a:rPr>
                  <a:t>式右边第一项是所需的解调输出电压，而第二项为高频分量，可被低通滤波器滤除，所以低通滤波器输出电压</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lgn="just">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m:rPr>
                              <m:nor/>
                            </m:rPr>
                            <a:rPr lang="zh-CN" altLang="en-US" sz="2400"/>
                            <m:t>u</m:t>
                          </m:r>
                        </m:e>
                        <m:sub>
                          <m:r>
                            <m:rPr>
                              <m:nor/>
                            </m:rPr>
                            <a:rPr lang="zh-CN" altLang="en-US" sz="2400" i="1"/>
                            <m:t>o</m:t>
                          </m:r>
                        </m:sub>
                      </m:sSub>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A</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sm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rm</m:t>
                          </m:r>
                        </m:sub>
                      </m:sSub>
                      <m:r>
                        <m:rPr>
                          <m:nor/>
                        </m:rPr>
                        <a:rPr lang="zh-CN" altLang="en-US" sz="2400" i="1">
                          <a:latin typeface="Cambria Math" panose="02040503050406030204" pitchFamily="18" charset="0"/>
                        </a:rPr>
                        <m:t>cos</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Ωt</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Ωm</m:t>
                          </m:r>
                        </m:sub>
                      </m:sSub>
                      <m:r>
                        <m:rPr>
                          <m:nor/>
                        </m:rPr>
                        <a:rPr lang="zh-CN" altLang="en-US" sz="2400" i="1">
                          <a:latin typeface="Cambria Math" panose="02040503050406030204" pitchFamily="18" charset="0"/>
                        </a:rPr>
                        <m:t>cos</m:t>
                      </m:r>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Ωt</m:t>
                      </m:r>
                      <m:r>
                        <m:rPr>
                          <m:nor/>
                        </m:rPr>
                        <a:rPr lang="zh-CN" altLang="en-US" sz="2400" i="1">
                          <a:latin typeface="Cambria Math" panose="02040503050406030204" pitchFamily="18" charset="0"/>
                        </a:rPr>
                        <m:t>)</m:t>
                      </m:r>
                    </m:oMath>
                  </m:oMathPara>
                </a14:m>
                <a:endParaRPr lang="zh-CN" altLang="en-US" sz="2400" dirty="0"/>
              </a:p>
            </p:txBody>
          </p:sp>
        </mc:Choice>
        <mc:Fallback>
          <p:sp>
            <p:nvSpPr>
              <p:cNvPr id="10" name="内容占位符 2"/>
              <p:cNvSpPr txBox="1">
                <a:spLocks noRot="1" noChangeAspect="1" noMove="1" noResize="1" noEditPoints="1" noAdjustHandles="1" noChangeArrowheads="1" noChangeShapeType="1" noTextEdit="1"/>
              </p:cNvSpPr>
              <p:nvPr/>
            </p:nvSpPr>
            <p:spPr>
              <a:xfrm>
                <a:off x="450374" y="1856092"/>
                <a:ext cx="10058402" cy="4749422"/>
              </a:xfrm>
              <a:prstGeom prst="rect">
                <a:avLst/>
              </a:prstGeom>
              <a:blipFill rotWithShape="0">
                <a:blip r:embed="rId3"/>
                <a:stretch>
                  <a:fillRect l="-970" t="-1026" r="-90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314385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558107" y="513577"/>
            <a:ext cx="3570208"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一、乘积型同步检波电路</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3" name="Picture 20"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4014" y="2896069"/>
            <a:ext cx="7109485" cy="3231776"/>
          </a:xfrm>
          <a:prstGeom prst="rect">
            <a:avLst/>
          </a:prstGeom>
          <a:noFill/>
          <a:ln>
            <a:noFill/>
          </a:ln>
          <a:extLst/>
        </p:spPr>
      </p:pic>
      <p:sp>
        <p:nvSpPr>
          <p:cNvPr id="4" name="矩形 3">
            <a:extLst>
              <a:ext uri="{FF2B5EF4-FFF2-40B4-BE49-F238E27FC236}">
                <a16:creationId xmlns:a16="http://schemas.microsoft.com/office/drawing/2014/main" xmlns="" id="{166FCACE-2EF8-402C-8808-D36EAE2673AA}"/>
              </a:ext>
            </a:extLst>
          </p:cNvPr>
          <p:cNvSpPr/>
          <p:nvPr/>
        </p:nvSpPr>
        <p:spPr>
          <a:xfrm>
            <a:off x="2820109" y="6127845"/>
            <a:ext cx="4557658"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6.5.6 MC1496</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乘积型同步检波电路</a:t>
            </a:r>
          </a:p>
        </p:txBody>
      </p:sp>
      <p:sp>
        <p:nvSpPr>
          <p:cNvPr id="5" name="内容占位符 2"/>
          <p:cNvSpPr txBox="1">
            <a:spLocks/>
          </p:cNvSpPr>
          <p:nvPr/>
        </p:nvSpPr>
        <p:spPr>
          <a:xfrm>
            <a:off x="594676" y="1237119"/>
            <a:ext cx="8788159" cy="1822723"/>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利用</a:t>
            </a:r>
            <a:r>
              <a:rPr lang="zh-CN" altLang="en-US" sz="2400" dirty="0">
                <a:latin typeface="宋体" panose="02010600030101010101" pitchFamily="2" charset="-122"/>
                <a:ea typeface="宋体" panose="02010600030101010101" pitchFamily="2" charset="-122"/>
              </a:rPr>
              <a:t>相乘器构成的同步检波电路称为乘积型同步检波</a:t>
            </a:r>
            <a:r>
              <a:rPr lang="zh-CN" altLang="en-US" sz="2400" dirty="0" smtClean="0">
                <a:latin typeface="宋体" panose="02010600030101010101" pitchFamily="2" charset="-122"/>
                <a:ea typeface="宋体" panose="02010600030101010101" pitchFamily="2" charset="-122"/>
              </a:rPr>
              <a:t>电路。在</a:t>
            </a:r>
            <a:r>
              <a:rPr lang="zh-CN" altLang="en-US" sz="2400" dirty="0">
                <a:latin typeface="宋体" panose="02010600030101010101" pitchFamily="2" charset="-122"/>
                <a:ea typeface="宋体" panose="02010600030101010101" pitchFamily="2" charset="-122"/>
              </a:rPr>
              <a:t>通信及电子设备中广泛采用二极管环形相乘器和双差分对集成模拟相乘器构成同步检波电路。二极管环形相乘器既可用作调幅，也可用作解调。但两者信号的接法刚好相反。</a:t>
            </a:r>
          </a:p>
        </p:txBody>
      </p:sp>
    </p:spTree>
    <p:extLst>
      <p:ext uri="{BB962C8B-B14F-4D97-AF65-F5344CB8AC3E}">
        <p14:creationId xmlns:p14="http://schemas.microsoft.com/office/powerpoint/2010/main" val="22752486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558107" y="513577"/>
            <a:ext cx="3570208"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二、叠加型同步检波电路</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3" name="Picture 16"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904" y="1309819"/>
            <a:ext cx="4082614" cy="2416019"/>
          </a:xfrm>
          <a:prstGeom prst="rect">
            <a:avLst/>
          </a:prstGeom>
          <a:noFill/>
          <a:ln>
            <a:noFill/>
          </a:ln>
          <a:extLst/>
        </p:spPr>
      </p:pic>
      <mc:AlternateContent xmlns:mc="http://schemas.openxmlformats.org/markup-compatibility/2006">
        <mc:Choice xmlns:a14="http://schemas.microsoft.com/office/drawing/2010/main" Requires="a14">
          <p:sp>
            <p:nvSpPr>
              <p:cNvPr id="4" name="内容占位符 2"/>
              <p:cNvSpPr txBox="1">
                <a:spLocks/>
              </p:cNvSpPr>
              <p:nvPr/>
            </p:nvSpPr>
            <p:spPr>
              <a:xfrm>
                <a:off x="4327463" y="1073346"/>
                <a:ext cx="4761945" cy="1822723"/>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设</a:t>
                </a:r>
                <a:r>
                  <a:rPr lang="zh-CN" altLang="en-US" sz="2400" dirty="0">
                    <a:latin typeface="宋体" panose="02010600030101010101" pitchFamily="2" charset="-122"/>
                    <a:ea typeface="宋体" panose="02010600030101010101" pitchFamily="2" charset="-122"/>
                  </a:rPr>
                  <a:t>输入调幅信号</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sm</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r>
                          <a:rPr lang="zh-CN" altLang="en-US" sz="2400" i="1">
                            <a:latin typeface="Cambria Math" panose="02040503050406030204" pitchFamily="18" charset="0"/>
                          </a:rPr>
                          <m:t>𝛺</m:t>
                        </m:r>
                        <m:r>
                          <m:rPr>
                            <m:nor/>
                          </m:rPr>
                          <a:rPr lang="zh-CN" altLang="en-US" sz="2400" i="1">
                            <a:latin typeface="Cambria Math" panose="02040503050406030204" pitchFamily="18" charset="0"/>
                          </a:rPr>
                          <m:t> </m:t>
                        </m:r>
                        <m:r>
                          <a:rPr lang="zh-CN" altLang="en-US" sz="2400" i="1">
                            <a:latin typeface="Cambria Math" panose="02040503050406030204" pitchFamily="18" charset="0"/>
                          </a:rPr>
                          <m:t>𝑡</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e>
                    </m:d>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，同步信号</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r</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rm</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e>
                    </m:d>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，则它们相叠加后的信号为</a:t>
                </a:r>
              </a:p>
            </p:txBody>
          </p:sp>
        </mc:Choice>
        <mc:Fallback>
          <p:sp>
            <p:nvSpPr>
              <p:cNvPr id="4" name="内容占位符 2"/>
              <p:cNvSpPr txBox="1">
                <a:spLocks noRot="1" noChangeAspect="1" noMove="1" noResize="1" noEditPoints="1" noAdjustHandles="1" noChangeArrowheads="1" noChangeShapeType="1" noTextEdit="1"/>
              </p:cNvSpPr>
              <p:nvPr/>
            </p:nvSpPr>
            <p:spPr>
              <a:xfrm>
                <a:off x="4327463" y="1073346"/>
                <a:ext cx="4761945" cy="1822723"/>
              </a:xfrm>
              <a:prstGeom prst="rect">
                <a:avLst/>
              </a:prstGeom>
              <a:blipFill rotWithShape="0">
                <a:blip r:embed="rId3"/>
                <a:stretch>
                  <a:fillRect l="-2049" t="-12375" r="-1921" b="-1571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4384518" y="2741714"/>
                <a:ext cx="4484817" cy="1363387"/>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m>
                        <m:mPr>
                          <m:mcs>
                            <m:mc>
                              <m:mcPr>
                                <m:count m:val="1"/>
                                <m:mcJc m:val="center"/>
                              </m:mcPr>
                            </m:mc>
                          </m:mcs>
                          <m:ctrlPr>
                            <a:rPr lang="zh-CN" altLang="en-US" sz="2000">
                              <a:latin typeface="Cambria Math" panose="02040503050406030204" pitchFamily="18" charset="0"/>
                            </a:rPr>
                          </m:ctrlPr>
                        </m:mPr>
                        <m:mr>
                          <m:e>
                            <m:sSub>
                              <m:sSubPr>
                                <m:ctrlPr>
                                  <a:rPr lang="zh-CN" altLang="en-US" sz="2000">
                                    <a:latin typeface="Cambria Math" panose="02040503050406030204" pitchFamily="18" charset="0"/>
                                  </a:rPr>
                                </m:ctrlPr>
                              </m:sSubPr>
                              <m:e>
                                <m:r>
                                  <m:rPr>
                                    <m:nor/>
                                  </m:rPr>
                                  <a:rPr lang="zh-CN" altLang="en-US" sz="2000"/>
                                  <m:t>u</m:t>
                                </m:r>
                              </m:e>
                              <m:sub>
                                <m:r>
                                  <m:rPr>
                                    <m:nor/>
                                  </m:rPr>
                                  <a:rPr lang="zh-CN" altLang="en-US" sz="2000"/>
                                  <m:t>i</m:t>
                                </m:r>
                              </m:sub>
                            </m:sSub>
                            <m:r>
                              <m:rPr>
                                <m:nor/>
                              </m:rPr>
                              <a:rPr lang="zh-CN" altLang="en-US" sz="2000">
                                <a:latin typeface="Cambria Math" panose="02040503050406030204" pitchFamily="18" charset="0"/>
                              </a:rPr>
                              <m:t>=</m:t>
                            </m:r>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u</m:t>
                                </m:r>
                              </m:e>
                              <m:sub>
                                <m:r>
                                  <m:rPr>
                                    <m:nor/>
                                  </m:rPr>
                                  <a:rPr lang="zh-CN" altLang="en-US" sz="2000">
                                    <a:latin typeface="Cambria Math" panose="02040503050406030204" pitchFamily="18" charset="0"/>
                                  </a:rPr>
                                  <m:t>s</m:t>
                                </m:r>
                              </m:sub>
                            </m:sSub>
                            <m:r>
                              <m:rPr>
                                <m:nor/>
                              </m:rPr>
                              <a:rPr lang="zh-CN" altLang="en-US" sz="2000">
                                <a:latin typeface="Cambria Math" panose="02040503050406030204" pitchFamily="18" charset="0"/>
                              </a:rPr>
                              <m:t>+</m:t>
                            </m:r>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u</m:t>
                                </m:r>
                              </m:e>
                              <m:sub>
                                <m:r>
                                  <m:rPr>
                                    <m:nor/>
                                  </m:rPr>
                                  <a:rPr lang="zh-CN" altLang="en-US" sz="2000">
                                    <a:latin typeface="Cambria Math" panose="02040503050406030204" pitchFamily="18" charset="0"/>
                                  </a:rPr>
                                  <m:t>r</m:t>
                                </m:r>
                              </m:sub>
                            </m:sSub>
                          </m:e>
                        </m:mr>
                        <m:mr>
                          <m:e>
                            <m:r>
                              <m:rPr>
                                <m:nor/>
                              </m:rPr>
                              <a:rPr lang="zh-CN" altLang="en-US" sz="2000">
                                <a:latin typeface="Cambria Math" panose="02040503050406030204" pitchFamily="18" charset="0"/>
                              </a:rPr>
                              <m:t>=</m:t>
                            </m:r>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U</m:t>
                                </m:r>
                              </m:e>
                              <m:sub>
                                <m:r>
                                  <m:rPr>
                                    <m:nor/>
                                  </m:rPr>
                                  <a:rPr lang="zh-CN" altLang="en-US" sz="2000">
                                    <a:latin typeface="Cambria Math" panose="02040503050406030204" pitchFamily="18" charset="0"/>
                                  </a:rPr>
                                  <m:t>rm</m:t>
                                </m:r>
                              </m:sub>
                            </m:sSub>
                            <m:r>
                              <m:rPr>
                                <m:nor/>
                              </m:rPr>
                              <a:rPr lang="zh-CN" altLang="en-US" sz="2000">
                                <a:latin typeface="Cambria Math" panose="02040503050406030204" pitchFamily="18" charset="0"/>
                              </a:rPr>
                              <m:t>cos</m:t>
                            </m:r>
                            <m:r>
                              <m:rPr>
                                <m:nor/>
                              </m:rPr>
                              <a:rPr lang="zh-CN" altLang="en-US" sz="2000">
                                <a:latin typeface="Cambria Math" panose="02040503050406030204" pitchFamily="18" charset="0"/>
                              </a:rPr>
                              <m:t>(</m:t>
                            </m:r>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ω</m:t>
                                </m:r>
                              </m:e>
                              <m:sub>
                                <m:r>
                                  <m:rPr>
                                    <m:nor/>
                                  </m:rPr>
                                  <a:rPr lang="zh-CN" altLang="en-US" sz="2000">
                                    <a:latin typeface="Cambria Math" panose="02040503050406030204" pitchFamily="18" charset="0"/>
                                  </a:rPr>
                                  <m:t>c</m:t>
                                </m:r>
                              </m:sub>
                            </m:sSub>
                            <m:r>
                              <m:rPr>
                                <m:nor/>
                              </m:rPr>
                              <a:rPr lang="zh-CN" altLang="en-US" sz="2000">
                                <a:latin typeface="Cambria Math" panose="02040503050406030204" pitchFamily="18" charset="0"/>
                              </a:rPr>
                              <m:t>t</m:t>
                            </m:r>
                            <m:r>
                              <m:rPr>
                                <m:nor/>
                              </m:rPr>
                              <a:rPr lang="zh-CN" altLang="en-US" sz="2000">
                                <a:latin typeface="Cambria Math" panose="02040503050406030204" pitchFamily="18" charset="0"/>
                              </a:rPr>
                              <m:t>)+</m:t>
                            </m:r>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U</m:t>
                                </m:r>
                              </m:e>
                              <m:sub>
                                <m:r>
                                  <m:rPr>
                                    <m:nor/>
                                  </m:rPr>
                                  <a:rPr lang="zh-CN" altLang="en-US" sz="2000">
                                    <a:latin typeface="Cambria Math" panose="02040503050406030204" pitchFamily="18" charset="0"/>
                                  </a:rPr>
                                  <m:t>sm</m:t>
                                </m:r>
                              </m:sub>
                            </m:sSub>
                            <m:r>
                              <m:rPr>
                                <m:nor/>
                              </m:rPr>
                              <a:rPr lang="zh-CN" altLang="en-US" sz="2000">
                                <a:latin typeface="Cambria Math" panose="02040503050406030204" pitchFamily="18" charset="0"/>
                              </a:rPr>
                              <m:t>cos</m:t>
                            </m:r>
                            <m:r>
                              <m:rPr>
                                <m:nor/>
                              </m:rPr>
                              <a:rPr lang="zh-CN" altLang="en-US" sz="2000">
                                <a:latin typeface="Cambria Math" panose="02040503050406030204" pitchFamily="18" charset="0"/>
                              </a:rPr>
                              <m:t>(</m:t>
                            </m:r>
                            <m:r>
                              <m:rPr>
                                <m:nor/>
                              </m:rPr>
                              <a:rPr lang="zh-CN" altLang="en-US" sz="2000">
                                <a:latin typeface="Cambria Math" panose="02040503050406030204" pitchFamily="18" charset="0"/>
                              </a:rPr>
                              <m:t>Ω</m:t>
                            </m:r>
                            <m:r>
                              <m:rPr>
                                <m:nor/>
                              </m:rPr>
                              <a:rPr lang="zh-CN" altLang="en-US" sz="2000">
                                <a:latin typeface="Cambria Math" panose="02040503050406030204" pitchFamily="18" charset="0"/>
                              </a:rPr>
                              <m:t> </m:t>
                            </m:r>
                            <m:r>
                              <m:rPr>
                                <m:nor/>
                              </m:rPr>
                              <a:rPr lang="zh-CN" altLang="en-US" sz="2000">
                                <a:latin typeface="Cambria Math" panose="02040503050406030204" pitchFamily="18" charset="0"/>
                              </a:rPr>
                              <m:t>t</m:t>
                            </m:r>
                            <m:r>
                              <m:rPr>
                                <m:nor/>
                              </m:rPr>
                              <a:rPr lang="zh-CN" altLang="en-US" sz="2000">
                                <a:latin typeface="Cambria Math" panose="02040503050406030204" pitchFamily="18" charset="0"/>
                              </a:rPr>
                              <m:t>)</m:t>
                            </m:r>
                            <m:r>
                              <m:rPr>
                                <m:nor/>
                              </m:rPr>
                              <a:rPr lang="zh-CN" altLang="en-US" sz="2000">
                                <a:latin typeface="Cambria Math" panose="02040503050406030204" pitchFamily="18" charset="0"/>
                              </a:rPr>
                              <m:t>cos</m:t>
                            </m:r>
                            <m:r>
                              <m:rPr>
                                <m:nor/>
                              </m:rPr>
                              <a:rPr lang="zh-CN" altLang="en-US" sz="2000">
                                <a:latin typeface="Cambria Math" panose="02040503050406030204" pitchFamily="18" charset="0"/>
                              </a:rPr>
                              <m:t>(</m:t>
                            </m:r>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ω</m:t>
                                </m:r>
                              </m:e>
                              <m:sub>
                                <m:r>
                                  <m:rPr>
                                    <m:nor/>
                                  </m:rPr>
                                  <a:rPr lang="zh-CN" altLang="en-US" sz="2000">
                                    <a:latin typeface="Cambria Math" panose="02040503050406030204" pitchFamily="18" charset="0"/>
                                  </a:rPr>
                                  <m:t>c</m:t>
                                </m:r>
                              </m:sub>
                            </m:sSub>
                            <m:r>
                              <m:rPr>
                                <m:nor/>
                              </m:rPr>
                              <a:rPr lang="zh-CN" altLang="en-US" sz="2000">
                                <a:latin typeface="Cambria Math" panose="02040503050406030204" pitchFamily="18" charset="0"/>
                              </a:rPr>
                              <m:t>t</m:t>
                            </m:r>
                            <m:r>
                              <m:rPr>
                                <m:nor/>
                              </m:rPr>
                              <a:rPr lang="zh-CN" altLang="en-US" sz="2000">
                                <a:latin typeface="Cambria Math" panose="02040503050406030204" pitchFamily="18" charset="0"/>
                              </a:rPr>
                              <m:t>)</m:t>
                            </m:r>
                          </m:e>
                        </m:mr>
                        <m:mr>
                          <m:e>
                            <m:r>
                              <m:rPr>
                                <m:nor/>
                              </m:rPr>
                              <a:rPr lang="zh-CN" altLang="en-US" sz="2000">
                                <a:latin typeface="Cambria Math" panose="02040503050406030204" pitchFamily="18" charset="0"/>
                              </a:rPr>
                              <m:t>=</m:t>
                            </m:r>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U</m:t>
                                </m:r>
                              </m:e>
                              <m:sub>
                                <m:r>
                                  <m:rPr>
                                    <m:nor/>
                                  </m:rPr>
                                  <a:rPr lang="zh-CN" altLang="en-US" sz="2000">
                                    <a:latin typeface="Cambria Math" panose="02040503050406030204" pitchFamily="18" charset="0"/>
                                  </a:rPr>
                                  <m:t>rm</m:t>
                                </m:r>
                              </m:sub>
                            </m:sSub>
                            <m:r>
                              <m:rPr>
                                <m:nor/>
                              </m:rPr>
                              <a:rPr lang="zh-CN" altLang="en-US" sz="2000">
                                <a:latin typeface="Cambria Math" panose="02040503050406030204" pitchFamily="18" charset="0"/>
                              </a:rPr>
                              <m:t>[</m:t>
                            </m:r>
                            <m:r>
                              <a:rPr lang="zh-CN" altLang="en-US" sz="2000" i="0">
                                <a:latin typeface="Cambria Math" panose="02040503050406030204" pitchFamily="18" charset="0"/>
                              </a:rPr>
                              <m:t>1</m:t>
                            </m:r>
                            <m:r>
                              <m:rPr>
                                <m:nor/>
                              </m:rPr>
                              <a:rPr lang="zh-CN" altLang="en-US" sz="2000">
                                <a:latin typeface="Cambria Math" panose="02040503050406030204" pitchFamily="18" charset="0"/>
                              </a:rPr>
                              <m:t>+</m:t>
                            </m:r>
                            <m:f>
                              <m:fPr>
                                <m:ctrlPr>
                                  <a:rPr lang="zh-CN" altLang="en-US" sz="2000">
                                    <a:latin typeface="Cambria Math" panose="02040503050406030204" pitchFamily="18" charset="0"/>
                                  </a:rPr>
                                </m:ctrlPr>
                              </m:fPr>
                              <m:num>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U</m:t>
                                    </m:r>
                                  </m:e>
                                  <m:sub>
                                    <m:r>
                                      <m:rPr>
                                        <m:nor/>
                                      </m:rPr>
                                      <a:rPr lang="zh-CN" altLang="en-US" sz="2000">
                                        <a:latin typeface="Cambria Math" panose="02040503050406030204" pitchFamily="18" charset="0"/>
                                      </a:rPr>
                                      <m:t>sm</m:t>
                                    </m:r>
                                  </m:sub>
                                </m:sSub>
                              </m:num>
                              <m:den>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U</m:t>
                                    </m:r>
                                  </m:e>
                                  <m:sub>
                                    <m:r>
                                      <m:rPr>
                                        <m:nor/>
                                      </m:rPr>
                                      <a:rPr lang="zh-CN" altLang="en-US" sz="2000">
                                        <a:latin typeface="Cambria Math" panose="02040503050406030204" pitchFamily="18" charset="0"/>
                                      </a:rPr>
                                      <m:t>rm</m:t>
                                    </m:r>
                                  </m:sub>
                                </m:sSub>
                              </m:den>
                            </m:f>
                            <m:r>
                              <m:rPr>
                                <m:nor/>
                              </m:rPr>
                              <a:rPr lang="zh-CN" altLang="en-US" sz="2000">
                                <a:latin typeface="Cambria Math" panose="02040503050406030204" pitchFamily="18" charset="0"/>
                              </a:rPr>
                              <m:t>cos</m:t>
                            </m:r>
                            <m:r>
                              <m:rPr>
                                <m:nor/>
                              </m:rPr>
                              <a:rPr lang="zh-CN" altLang="en-US" sz="2000">
                                <a:latin typeface="Cambria Math" panose="02040503050406030204" pitchFamily="18" charset="0"/>
                              </a:rPr>
                              <m:t>(</m:t>
                            </m:r>
                            <m:r>
                              <m:rPr>
                                <m:nor/>
                              </m:rPr>
                              <a:rPr lang="zh-CN" altLang="en-US" sz="2000">
                                <a:latin typeface="Cambria Math" panose="02040503050406030204" pitchFamily="18" charset="0"/>
                              </a:rPr>
                              <m:t>Ω</m:t>
                            </m:r>
                            <m:r>
                              <m:rPr>
                                <m:nor/>
                              </m:rPr>
                              <a:rPr lang="zh-CN" altLang="en-US" sz="2000">
                                <a:latin typeface="Cambria Math" panose="02040503050406030204" pitchFamily="18" charset="0"/>
                              </a:rPr>
                              <m:t> </m:t>
                            </m:r>
                            <m:r>
                              <m:rPr>
                                <m:nor/>
                              </m:rPr>
                              <a:rPr lang="zh-CN" altLang="en-US" sz="2000">
                                <a:latin typeface="Cambria Math" panose="02040503050406030204" pitchFamily="18" charset="0"/>
                              </a:rPr>
                              <m:t>t</m:t>
                            </m:r>
                            <m:r>
                              <m:rPr>
                                <m:nor/>
                              </m:rPr>
                              <a:rPr lang="zh-CN" altLang="en-US" sz="2000">
                                <a:latin typeface="Cambria Math" panose="02040503050406030204" pitchFamily="18" charset="0"/>
                              </a:rPr>
                              <m:t>)]</m:t>
                            </m:r>
                            <m:r>
                              <m:rPr>
                                <m:nor/>
                              </m:rPr>
                              <a:rPr lang="zh-CN" altLang="en-US" sz="2000">
                                <a:latin typeface="Cambria Math" panose="02040503050406030204" pitchFamily="18" charset="0"/>
                              </a:rPr>
                              <m:t>cos</m:t>
                            </m:r>
                            <m:r>
                              <m:rPr>
                                <m:nor/>
                              </m:rPr>
                              <a:rPr lang="zh-CN" altLang="en-US" sz="2000">
                                <a:latin typeface="Cambria Math" panose="02040503050406030204" pitchFamily="18" charset="0"/>
                              </a:rPr>
                              <m:t>(</m:t>
                            </m:r>
                            <m:sSub>
                              <m:sSubPr>
                                <m:ctrlPr>
                                  <a:rPr lang="zh-CN" altLang="en-US" sz="2000">
                                    <a:latin typeface="Cambria Math" panose="02040503050406030204" pitchFamily="18" charset="0"/>
                                  </a:rPr>
                                </m:ctrlPr>
                              </m:sSubPr>
                              <m:e>
                                <m:r>
                                  <m:rPr>
                                    <m:nor/>
                                  </m:rPr>
                                  <a:rPr lang="zh-CN" altLang="en-US" sz="2000">
                                    <a:latin typeface="Cambria Math" panose="02040503050406030204" pitchFamily="18" charset="0"/>
                                  </a:rPr>
                                  <m:t>ω</m:t>
                                </m:r>
                              </m:e>
                              <m:sub>
                                <m:r>
                                  <m:rPr>
                                    <m:nor/>
                                  </m:rPr>
                                  <a:rPr lang="zh-CN" altLang="en-US" sz="2000">
                                    <a:latin typeface="Cambria Math" panose="02040503050406030204" pitchFamily="18" charset="0"/>
                                  </a:rPr>
                                  <m:t>c</m:t>
                                </m:r>
                              </m:sub>
                            </m:sSub>
                            <m:r>
                              <m:rPr>
                                <m:nor/>
                              </m:rPr>
                              <a:rPr lang="zh-CN" altLang="en-US" sz="2000">
                                <a:latin typeface="Cambria Math" panose="02040503050406030204" pitchFamily="18" charset="0"/>
                              </a:rPr>
                              <m:t>t</m:t>
                            </m:r>
                            <m:r>
                              <m:rPr>
                                <m:nor/>
                              </m:rPr>
                              <a:rPr lang="zh-CN" altLang="en-US" sz="2000">
                                <a:latin typeface="Cambria Math" panose="02040503050406030204" pitchFamily="18" charset="0"/>
                              </a:rPr>
                              <m:t>)</m:t>
                            </m:r>
                          </m:e>
                        </m:mr>
                      </m:m>
                    </m:oMath>
                  </m:oMathPara>
                </a14:m>
                <a:endParaRPr lang="zh-CN" altLang="en-US" sz="2000" dirty="0"/>
              </a:p>
            </p:txBody>
          </p:sp>
        </mc:Choice>
        <mc:Fallback>
          <p:sp>
            <p:nvSpPr>
              <p:cNvPr id="7" name="矩形 6"/>
              <p:cNvSpPr>
                <a:spLocks noRot="1" noChangeAspect="1" noMove="1" noResize="1" noEditPoints="1" noAdjustHandles="1" noChangeArrowheads="1" noChangeShapeType="1" noTextEdit="1"/>
              </p:cNvSpPr>
              <p:nvPr/>
            </p:nvSpPr>
            <p:spPr>
              <a:xfrm>
                <a:off x="4384518" y="2741714"/>
                <a:ext cx="4484817" cy="1363387"/>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内容占位符 2"/>
              <p:cNvSpPr txBox="1">
                <a:spLocks/>
              </p:cNvSpPr>
              <p:nvPr/>
            </p:nvSpPr>
            <p:spPr>
              <a:xfrm>
                <a:off x="494715" y="4246371"/>
                <a:ext cx="8594693" cy="1822723"/>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令</a:t>
                </a:r>
                <a:r>
                  <a:rPr lang="zh-CN" altLang="en-US" sz="2400" dirty="0">
                    <a:latin typeface="宋体" panose="02010600030101010101" pitchFamily="2" charset="-122"/>
                    <a:ea typeface="宋体" panose="02010600030101010101" pitchFamily="2" charset="-122"/>
                  </a:rPr>
                  <a:t>包络检波电路的检波效率为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𝜂</m:t>
                        </m:r>
                      </m:e>
                      <m:sub>
                        <m:r>
                          <m:rPr>
                            <m:nor/>
                          </m:rPr>
                          <a:rPr lang="zh-CN" altLang="en-US" sz="2400" i="1">
                            <a:latin typeface="Cambria Math" panose="02040503050406030204" pitchFamily="18" charset="0"/>
                          </a:rPr>
                          <m:t>d</m:t>
                        </m:r>
                      </m:sub>
                    </m:sSub>
                  </m:oMath>
                </a14:m>
                <a:r>
                  <a:rPr lang="zh-CN" altLang="en-US" sz="2400" dirty="0">
                    <a:latin typeface="宋体" panose="02010600030101010101" pitchFamily="2" charset="-122"/>
                    <a:ea typeface="宋体" panose="02010600030101010101" pitchFamily="2" charset="-122"/>
                  </a:rPr>
                  <a:t>，则检波输出电压为</a:t>
                </a:r>
              </a:p>
            </p:txBody>
          </p:sp>
        </mc:Choice>
        <mc:Fallback>
          <p:sp>
            <p:nvSpPr>
              <p:cNvPr id="8" name="内容占位符 2"/>
              <p:cNvSpPr txBox="1">
                <a:spLocks noRot="1" noChangeAspect="1" noMove="1" noResize="1" noEditPoints="1" noAdjustHandles="1" noChangeArrowheads="1" noChangeShapeType="1" noTextEdit="1"/>
              </p:cNvSpPr>
              <p:nvPr/>
            </p:nvSpPr>
            <p:spPr>
              <a:xfrm>
                <a:off x="494715" y="4246371"/>
                <a:ext cx="8594693" cy="1822723"/>
              </a:xfrm>
              <a:prstGeom prst="rect">
                <a:avLst/>
              </a:prstGeom>
              <a:blipFill rotWithShape="0">
                <a:blip r:embed="rId5"/>
                <a:stretch>
                  <a:fillRect t="-367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p:cNvSpPr/>
              <p:nvPr/>
            </p:nvSpPr>
            <p:spPr>
              <a:xfrm>
                <a:off x="3135700" y="4792338"/>
                <a:ext cx="4038221" cy="1421351"/>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en-US" sz="2000" i="1" smtClean="0">
                              <a:latin typeface="Cambria Math" panose="02040503050406030204" pitchFamily="18" charset="0"/>
                            </a:rPr>
                          </m:ctrlPr>
                        </m:sSubPr>
                        <m:e>
                          <m:r>
                            <a:rPr lang="zh-CN" altLang="en-US" sz="2000" i="1">
                              <a:latin typeface="Cambria Math" panose="02040503050406030204" pitchFamily="18" charset="0"/>
                            </a:rPr>
                            <m:t>𝑢</m:t>
                          </m:r>
                        </m:e>
                        <m:sub>
                          <m:r>
                            <m:rPr>
                              <m:nor/>
                            </m:rPr>
                            <a:rPr lang="zh-CN" altLang="en-US" sz="2000" i="1">
                              <a:latin typeface="Cambria Math" panose="02040503050406030204" pitchFamily="18" charset="0"/>
                            </a:rPr>
                            <m:t>o</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𝜂</m:t>
                          </m:r>
                        </m:e>
                        <m:sub>
                          <m:r>
                            <m:rPr>
                              <m:nor/>
                            </m:rPr>
                            <a:rPr lang="zh-CN" altLang="en-US" sz="2000" i="1">
                              <a:latin typeface="Cambria Math" panose="02040503050406030204" pitchFamily="18" charset="0"/>
                            </a:rPr>
                            <m:t>d</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rm</m:t>
                          </m:r>
                        </m:sub>
                      </m:sSub>
                      <m:d>
                        <m:dPr>
                          <m:ctrlPr>
                            <a:rPr lang="zh-CN" altLang="en-US" sz="2000" i="1">
                              <a:latin typeface="Cambria Math" panose="02040503050406030204" pitchFamily="18" charset="0"/>
                            </a:rPr>
                          </m:ctrlPr>
                        </m:dPr>
                        <m:e>
                          <m:r>
                            <a:rPr lang="zh-CN" altLang="en-US" sz="2000">
                              <a:latin typeface="Cambria Math" panose="02040503050406030204" pitchFamily="18" charset="0"/>
                            </a:rPr>
                            <m:t>1+</m:t>
                          </m:r>
                          <m:f>
                            <m:fPr>
                              <m:ctrlPr>
                                <a:rPr lang="zh-CN" altLang="en-US" sz="2000" i="1">
                                  <a:latin typeface="Cambria Math" panose="02040503050406030204" pitchFamily="18" charset="0"/>
                                </a:rPr>
                              </m:ctrlPr>
                            </m:fPr>
                            <m:num>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sm</m:t>
                                  </m:r>
                                </m:sub>
                              </m:sSub>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rm</m:t>
                                  </m:r>
                                </m:sub>
                              </m:sSub>
                            </m:den>
                          </m:f>
                          <m:r>
                            <m:rPr>
                              <m:sty m:val="p"/>
                            </m:rPr>
                            <a:rPr lang="zh-CN" altLang="en-US" sz="2000">
                              <a:latin typeface="Cambria Math" panose="02040503050406030204" pitchFamily="18" charset="0"/>
                            </a:rPr>
                            <m:t>cos</m:t>
                          </m:r>
                          <m:r>
                            <a:rPr lang="zh-CN" altLang="en-US" sz="2000" i="1">
                              <a:latin typeface="Cambria Math" panose="02040503050406030204" pitchFamily="18" charset="0"/>
                            </a:rPr>
                            <m:t>𝛺</m:t>
                          </m:r>
                          <m:r>
                            <a:rPr lang="zh-CN" altLang="en-US" sz="2000" i="1">
                              <a:latin typeface="Cambria Math" panose="02040503050406030204" pitchFamily="18" charset="0"/>
                            </a:rPr>
                            <m:t>𝑡</m:t>
                          </m:r>
                        </m:e>
                      </m:d>
                    </m:oMath>
                  </m:oMathPara>
                </a14:m>
                <a:endParaRPr lang="en-US" altLang="zh-CN" sz="2000" b="0" dirty="0" smtClean="0"/>
              </a:p>
              <a:p>
                <a:r>
                  <a:rPr lang="zh-CN" altLang="en-US" sz="2000" dirty="0" smtClean="0"/>
                  <a:t>      </a:t>
                </a:r>
                <a14:m>
                  <m:oMath xmlns:m="http://schemas.openxmlformats.org/officeDocument/2006/math">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𝜂</m:t>
                        </m:r>
                      </m:e>
                      <m:sub>
                        <m:r>
                          <m:rPr>
                            <m:nor/>
                          </m:rPr>
                          <a:rPr lang="zh-CN" altLang="en-US" sz="2000" i="1">
                            <a:latin typeface="Cambria Math" panose="02040503050406030204" pitchFamily="18" charset="0"/>
                          </a:rPr>
                          <m:t>d</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rm</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𝜂</m:t>
                        </m:r>
                      </m:e>
                      <m:sub>
                        <m:r>
                          <m:rPr>
                            <m:nor/>
                          </m:rPr>
                          <a:rPr lang="zh-CN" altLang="en-US" sz="2000" i="1">
                            <a:latin typeface="Cambria Math" panose="02040503050406030204" pitchFamily="18" charset="0"/>
                          </a:rPr>
                          <m:t>d</m:t>
                        </m:r>
                      </m:sub>
                    </m:sSub>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sm</m:t>
                        </m:r>
                      </m:sub>
                    </m:sSub>
                    <m:r>
                      <m:rPr>
                        <m:sty m:val="p"/>
                      </m:rPr>
                      <a:rPr lang="zh-CN" altLang="en-US" sz="2000">
                        <a:latin typeface="Cambria Math" panose="02040503050406030204" pitchFamily="18" charset="0"/>
                      </a:rPr>
                      <m:t>cos</m:t>
                    </m:r>
                    <m:r>
                      <a:rPr lang="zh-CN" altLang="en-US" sz="2000" i="1">
                        <a:latin typeface="Cambria Math" panose="02040503050406030204" pitchFamily="18" charset="0"/>
                      </a:rPr>
                      <m:t>𝛺</m:t>
                    </m:r>
                    <m:r>
                      <a:rPr lang="zh-CN" altLang="en-US" sz="2000" i="1">
                        <a:latin typeface="Cambria Math" panose="02040503050406030204" pitchFamily="18" charset="0"/>
                      </a:rPr>
                      <m:t>𝑡</m:t>
                    </m:r>
                  </m:oMath>
                </a14:m>
                <a:endParaRPr lang="en-US" altLang="zh-CN" sz="2000" dirty="0" smtClean="0"/>
              </a:p>
              <a:p>
                <a:r>
                  <a:rPr lang="zh-CN" altLang="en-US" sz="2000" dirty="0" smtClean="0"/>
                  <a:t>      </a:t>
                </a:r>
                <a14:m>
                  <m:oMath xmlns:m="http://schemas.openxmlformats.org/officeDocument/2006/math">
                    <m:r>
                      <m:rPr>
                        <m:nor/>
                      </m:rPr>
                      <a:rPr lang="zh-CN" altLang="en-US" sz="2000" i="1">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𝑈</m:t>
                        </m:r>
                      </m:e>
                      <m:sub>
                        <m:r>
                          <m:rPr>
                            <m:nor/>
                          </m:rPr>
                          <a:rPr lang="zh-CN" altLang="en-US" sz="2000" i="1">
                            <a:latin typeface="Cambria Math" panose="02040503050406030204" pitchFamily="18" charset="0"/>
                          </a:rPr>
                          <m:t>o</m:t>
                        </m:r>
                      </m:sub>
                    </m:sSub>
                    <m:r>
                      <m:rPr>
                        <m:nor/>
                      </m:rPr>
                      <a:rPr lang="zh-CN" altLang="en-US" sz="2000" i="1">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𝑢</m:t>
                        </m:r>
                      </m:e>
                      <m:sub>
                        <m:r>
                          <a:rPr lang="zh-CN" altLang="en-US" sz="2000" i="1">
                            <a:latin typeface="Cambria Math" panose="02040503050406030204" pitchFamily="18" charset="0"/>
                          </a:rPr>
                          <m:t>𝛺</m:t>
                        </m:r>
                      </m:sub>
                    </m:sSub>
                  </m:oMath>
                </a14:m>
                <a:endParaRPr lang="zh-CN" altLang="en-US" sz="2000" dirty="0"/>
              </a:p>
            </p:txBody>
          </p:sp>
        </mc:Choice>
        <mc:Fallback>
          <p:sp>
            <p:nvSpPr>
              <p:cNvPr id="10" name="矩形 9"/>
              <p:cNvSpPr>
                <a:spLocks noRot="1" noChangeAspect="1" noMove="1" noResize="1" noEditPoints="1" noAdjustHandles="1" noChangeArrowheads="1" noChangeShapeType="1" noTextEdit="1"/>
              </p:cNvSpPr>
              <p:nvPr/>
            </p:nvSpPr>
            <p:spPr>
              <a:xfrm>
                <a:off x="3135700" y="4792338"/>
                <a:ext cx="4038221" cy="1421351"/>
              </a:xfrm>
              <a:prstGeom prst="rect">
                <a:avLst/>
              </a:prstGeom>
              <a:blipFill rotWithShape="0">
                <a:blip r:embed="rId6"/>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827673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558107" y="513577"/>
            <a:ext cx="3570208"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三、同步载波信号的获得</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内容占位符 2"/>
              <p:cNvSpPr txBox="1">
                <a:spLocks/>
              </p:cNvSpPr>
              <p:nvPr/>
            </p:nvSpPr>
            <p:spPr>
              <a:xfrm>
                <a:off x="558107" y="1182527"/>
                <a:ext cx="9281929" cy="4931669"/>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对于</a:t>
                </a:r>
                <a:r>
                  <a:rPr lang="zh-CN" altLang="en-US" sz="2400" dirty="0">
                    <a:latin typeface="宋体" panose="02010600030101010101" pitchFamily="2" charset="-122"/>
                    <a:ea typeface="宋体" panose="02010600030101010101" pitchFamily="2" charset="-122"/>
                  </a:rPr>
                  <a:t>双边带调幅信号，同步信号可直接从输入的双边带调幅信号中提取，即将双边带调幅信号</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sm</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取平方，</a:t>
                </a:r>
                <a:r>
                  <a:rPr lang="zh-CN" altLang="en-US" sz="2400" dirty="0" smtClean="0">
                    <a:latin typeface="宋体" panose="02010600030101010101" pitchFamily="2" charset="-122"/>
                    <a:ea typeface="宋体" panose="02010600030101010101" pitchFamily="2" charset="-122"/>
                  </a:rPr>
                  <a:t>得</a:t>
                </a:r>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t>                           </a:t>
                </a:r>
                <a14:m>
                  <m:oMath xmlns:m="http://schemas.openxmlformats.org/officeDocument/2006/math">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i="1">
                            <a:latin typeface="Cambria Math" panose="02040503050406030204" pitchFamily="18" charset="0"/>
                          </a:rPr>
                          <m:t>𝑠</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up>
                        <m:r>
                          <a:rPr lang="zh-CN" altLang="en-US" sz="2400">
                            <a:latin typeface="Cambria Math" panose="02040503050406030204" pitchFamily="18" charset="0"/>
                          </a:rPr>
                          <m:t>2</m:t>
                        </m:r>
                      </m:sup>
                    </m:sSubSup>
                    <m:sSup>
                      <m:sSupPr>
                        <m:ctrlPr>
                          <a:rPr lang="zh-CN" altLang="en-US" sz="2400" i="1">
                            <a:latin typeface="Cambria Math" panose="02040503050406030204" pitchFamily="18" charset="0"/>
                          </a:rPr>
                        </m:ctrlPr>
                      </m:sSupPr>
                      <m:e>
                        <m:r>
                          <m:rPr>
                            <m:sty m:val="p"/>
                          </m:rPr>
                          <a:rPr lang="zh-CN" altLang="en-US" sz="2400">
                            <a:latin typeface="Cambria Math" panose="02040503050406030204" pitchFamily="18" charset="0"/>
                          </a:rPr>
                          <m:t>cos</m:t>
                        </m:r>
                      </m:e>
                      <m:sup>
                        <m:r>
                          <a:rPr lang="zh-CN" altLang="en-US" sz="2400">
                            <a:latin typeface="Cambria Math" panose="02040503050406030204" pitchFamily="18" charset="0"/>
                          </a:rPr>
                          <m:t>2</m:t>
                        </m:r>
                      </m:sup>
                    </m:sSup>
                    <m:d>
                      <m:dPr>
                        <m:ctrlPr>
                          <a:rPr lang="zh-CN" altLang="en-US" sz="2400" i="1">
                            <a:latin typeface="Cambria Math" panose="02040503050406030204" pitchFamily="18" charset="0"/>
                          </a:rPr>
                        </m:ctrlPr>
                      </m:dPr>
                      <m:e>
                        <m:r>
                          <a:rPr lang="zh-CN" altLang="en-US" sz="2400" i="1">
                            <a:latin typeface="Cambria Math" panose="02040503050406030204" pitchFamily="18" charset="0"/>
                          </a:rPr>
                          <m:t>𝛺</m:t>
                        </m:r>
                        <m:r>
                          <a:rPr lang="zh-CN" altLang="en-US" sz="2400" i="1">
                            <a:latin typeface="Cambria Math" panose="02040503050406030204" pitchFamily="18" charset="0"/>
                          </a:rPr>
                          <m:t>𝑡</m:t>
                        </m:r>
                      </m:e>
                    </m:d>
                    <m:sSup>
                      <m:sSupPr>
                        <m:ctrlPr>
                          <a:rPr lang="zh-CN" altLang="en-US" sz="2400" i="1">
                            <a:latin typeface="Cambria Math" panose="02040503050406030204" pitchFamily="18" charset="0"/>
                          </a:rPr>
                        </m:ctrlPr>
                      </m:sSupPr>
                      <m:e>
                        <m:r>
                          <m:rPr>
                            <m:sty m:val="p"/>
                          </m:rPr>
                          <a:rPr lang="zh-CN" altLang="en-US" sz="2400">
                            <a:latin typeface="Cambria Math" panose="02040503050406030204" pitchFamily="18" charset="0"/>
                          </a:rPr>
                          <m:t>cos</m:t>
                        </m:r>
                      </m:e>
                      <m:sup>
                        <m:r>
                          <a:rPr lang="zh-CN" altLang="en-US" sz="2400">
                            <a:latin typeface="Cambria Math" panose="02040503050406030204" pitchFamily="18" charset="0"/>
                          </a:rPr>
                          <m:t>2</m:t>
                        </m:r>
                      </m:sup>
                    </m:sSup>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m:rPr>
                                <m:nor/>
                              </m:rPr>
                              <a:rPr lang="zh-CN" altLang="en-US" sz="2400" i="1">
                                <a:latin typeface="Cambria Math" panose="02040503050406030204" pitchFamily="18" charset="0"/>
                              </a:rPr>
                              <m:t>c</m:t>
                            </m:r>
                          </m:sub>
                        </m:sSub>
                        <m:r>
                          <a:rPr lang="zh-CN" altLang="en-US" sz="2400" i="1">
                            <a:latin typeface="Cambria Math" panose="02040503050406030204" pitchFamily="18" charset="0"/>
                          </a:rPr>
                          <m:t>𝑡</m:t>
                        </m:r>
                      </m:e>
                    </m:d>
                  </m:oMath>
                </a14:m>
                <a:endParaRPr lang="en-US" altLang="zh-CN" sz="2400" b="0" dirty="0" smtClean="0">
                  <a:latin typeface="宋体" panose="02010600030101010101" pitchFamily="2" charset="-122"/>
                </a:endParaRPr>
              </a:p>
              <a:p>
                <a:pPr marL="0" indent="0" algn="just">
                  <a:buNone/>
                </a:pPr>
                <a:r>
                  <a:rPr lang="zh-CN" altLang="en-US" sz="2400" dirty="0" smtClean="0"/>
                  <a:t>                               </a:t>
                </a:r>
                <a14:m>
                  <m:oMath xmlns:m="http://schemas.openxmlformats.org/officeDocument/2006/math">
                    <m:r>
                      <m:rPr>
                        <m:nor/>
                      </m:rPr>
                      <a:rPr lang="zh-CN" altLang="en-US" sz="2400" i="1">
                        <a:latin typeface="Cambria Math" panose="02040503050406030204" pitchFamily="18" charset="0"/>
                      </a:rPr>
                      <m:t>=</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up>
                        <m:r>
                          <a:rPr lang="zh-CN" altLang="en-US" sz="2400">
                            <a:latin typeface="Cambria Math" panose="02040503050406030204" pitchFamily="18" charset="0"/>
                          </a:rPr>
                          <m:t>2</m:t>
                        </m:r>
                      </m:sup>
                    </m:sSubSup>
                    <m:f>
                      <m:fPr>
                        <m:ctrlPr>
                          <a:rPr lang="zh-CN" altLang="en-US" sz="2400" i="1">
                            <a:latin typeface="Cambria Math" panose="02040503050406030204" pitchFamily="18" charset="0"/>
                          </a:rPr>
                        </m:ctrlPr>
                      </m:fPr>
                      <m:num>
                        <m:d>
                          <m:dPr>
                            <m:begChr m:val=""/>
                            <m:ctrlPr>
                              <a:rPr lang="zh-CN" altLang="en-US" sz="2400" i="1">
                                <a:latin typeface="Cambria Math" panose="02040503050406030204" pitchFamily="18" charset="0"/>
                              </a:rPr>
                            </m:ctrlPr>
                          </m:dPr>
                          <m:e>
                            <m:r>
                              <a:rPr lang="zh-CN" altLang="en-US" sz="2400">
                                <a:latin typeface="Cambria Math" panose="02040503050406030204" pitchFamily="18" charset="0"/>
                              </a:rPr>
                              <m:t>1+</m:t>
                            </m:r>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num>
                      <m:den>
                        <m:r>
                          <a:rPr lang="zh-CN" altLang="en-US" sz="2400">
                            <a:latin typeface="Cambria Math" panose="02040503050406030204" pitchFamily="18" charset="0"/>
                          </a:rPr>
                          <m:t>2</m:t>
                        </m:r>
                      </m:den>
                    </m:f>
                    <m:f>
                      <m:fPr>
                        <m:ctrlPr>
                          <a:rPr lang="zh-CN" altLang="en-US" sz="2400" i="1">
                            <a:latin typeface="Cambria Math" panose="02040503050406030204" pitchFamily="18" charset="0"/>
                          </a:rPr>
                        </m:ctrlPr>
                      </m:fPr>
                      <m:num>
                        <m:d>
                          <m:dPr>
                            <m:begChr m:val=""/>
                            <m:ctrlPr>
                              <a:rPr lang="zh-CN" altLang="en-US" sz="2400" i="1">
                                <a:latin typeface="Cambria Math" panose="02040503050406030204" pitchFamily="18" charset="0"/>
                              </a:rPr>
                            </m:ctrlPr>
                          </m:dPr>
                          <m:e>
                            <m:r>
                              <a:rPr lang="zh-CN" altLang="en-US" sz="2400">
                                <a:latin typeface="Cambria Math" panose="02040503050406030204" pitchFamily="18" charset="0"/>
                              </a:rPr>
                              <m:t>1+</m:t>
                            </m:r>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e>
                        </m:d>
                      </m:num>
                      <m:den>
                        <m:r>
                          <a:rPr lang="zh-CN" altLang="en-US" sz="2400">
                            <a:latin typeface="Cambria Math" panose="02040503050406030204" pitchFamily="18" charset="0"/>
                          </a:rPr>
                          <m:t>2</m:t>
                        </m:r>
                      </m:den>
                    </m:f>
                  </m:oMath>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t>                                </a:t>
                </a:r>
                <a14:m>
                  <m:oMath xmlns:m="http://schemas.openxmlformats.org/officeDocument/2006/math">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up>
                            <m:r>
                              <a:rPr lang="zh-CN" altLang="en-US" sz="2400">
                                <a:latin typeface="Cambria Math" panose="02040503050406030204" pitchFamily="18" charset="0"/>
                              </a:rPr>
                              <m:t>2</m:t>
                            </m:r>
                          </m:sup>
                        </m:sSubSup>
                      </m:num>
                      <m:den>
                        <m:r>
                          <a:rPr lang="zh-CN" altLang="en-US" sz="2400">
                            <a:latin typeface="Cambria Math" panose="02040503050406030204" pitchFamily="18" charset="0"/>
                          </a:rPr>
                          <m:t>4</m:t>
                        </m:r>
                      </m:den>
                    </m:f>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r>
                      <a:rPr lang="zh-CN" altLang="en-US" sz="2400" i="1" smtClean="0">
                        <a:latin typeface="Cambria Math" panose="02040503050406030204" pitchFamily="18" charset="0"/>
                      </a:rPr>
                      <m:t>…]</m:t>
                    </m:r>
                  </m:oMath>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再</a:t>
                </a:r>
                <a:r>
                  <a:rPr lang="zh-CN" altLang="en-US" sz="2400" dirty="0">
                    <a:latin typeface="宋体" panose="02010600030101010101" pitchFamily="2" charset="-122"/>
                    <a:ea typeface="宋体" panose="02010600030101010101" pitchFamily="2" charset="-122"/>
                  </a:rPr>
                  <a:t>从中取出角频率为</a:t>
                </a:r>
                <a:r>
                  <a:rPr lang="en-US" altLang="zh-CN" sz="2400" dirty="0">
                    <a:latin typeface="宋体" panose="02010600030101010101" pitchFamily="2" charset="-122"/>
                    <a:ea typeface="宋体" panose="02010600030101010101" pitchFamily="2" charset="-122"/>
                  </a:rPr>
                  <a:t>2</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的分量，经二分频器将它变换成角频率为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的同步信号。对于单边带调幅信号，同步信号无法从中提取出来。为了产生同步信号，往往在发送端发送单边带调幅信号的同时，附带发送一个功率远低于边带信号功率的载波信号，称为导频信号，接收端收到导频信号后，经放大就可以作为同步信号。</a:t>
                </a:r>
              </a:p>
            </p:txBody>
          </p:sp>
        </mc:Choice>
        <mc:Fallback>
          <p:sp>
            <p:nvSpPr>
              <p:cNvPr id="3" name="内容占位符 2"/>
              <p:cNvSpPr txBox="1">
                <a:spLocks noRot="1" noChangeAspect="1" noMove="1" noResize="1" noEditPoints="1" noAdjustHandles="1" noChangeArrowheads="1" noChangeShapeType="1" noTextEdit="1"/>
              </p:cNvSpPr>
              <p:nvPr/>
            </p:nvSpPr>
            <p:spPr>
              <a:xfrm>
                <a:off x="558107" y="1182527"/>
                <a:ext cx="9281929" cy="4931669"/>
              </a:xfrm>
              <a:prstGeom prst="rect">
                <a:avLst/>
              </a:prstGeom>
              <a:blipFill rotWithShape="0">
                <a:blip r:embed="rId2"/>
                <a:stretch>
                  <a:fillRect l="-1051" t="-4574" r="-986" b="-420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518791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1155005" y="810893"/>
            <a:ext cx="8330189" cy="2532809"/>
          </a:xfrm>
          <a:prstGeom prst="rect">
            <a:avLst/>
          </a:prstGeom>
        </p:spPr>
        <p:txBody>
          <a:bodyP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一个检波器需由三个重要部分组成：</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高频</a:t>
            </a:r>
            <a:r>
              <a:rPr lang="zh-CN" altLang="en-US" sz="2400" dirty="0">
                <a:latin typeface="宋体" panose="02010600030101010101" pitchFamily="2" charset="-122"/>
                <a:ea typeface="宋体" panose="02010600030101010101" pitchFamily="2" charset="-122"/>
              </a:rPr>
              <a:t>信号</a:t>
            </a:r>
            <a:r>
              <a:rPr lang="zh-CN" altLang="en-US" sz="2400" dirty="0" smtClean="0">
                <a:latin typeface="宋体" panose="02010600030101010101" pitchFamily="2" charset="-122"/>
                <a:ea typeface="宋体" panose="02010600030101010101" pitchFamily="2" charset="-122"/>
              </a:rPr>
              <a:t>输入电路。</a:t>
            </a:r>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非线性器件。通常用工作于非线性状态的二极管或</a:t>
            </a:r>
            <a:r>
              <a:rPr lang="zh-CN" altLang="en-US" sz="2400" dirty="0" smtClean="0">
                <a:latin typeface="宋体" panose="02010600030101010101" pitchFamily="2" charset="-122"/>
                <a:ea typeface="宋体" panose="02010600030101010101" pitchFamily="2" charset="-122"/>
              </a:rPr>
              <a:t>晶体管。</a:t>
            </a:r>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低通滤波器。通常用</a:t>
            </a:r>
            <a:r>
              <a:rPr lang="en-US" altLang="zh-CN" sz="2400" dirty="0">
                <a:latin typeface="宋体" panose="02010600030101010101" pitchFamily="2" charset="-122"/>
                <a:ea typeface="宋体" panose="02010600030101010101" pitchFamily="2" charset="-122"/>
              </a:rPr>
              <a:t>RC</a:t>
            </a:r>
            <a:r>
              <a:rPr lang="zh-CN" altLang="en-US" sz="2400" dirty="0">
                <a:latin typeface="宋体" panose="02010600030101010101" pitchFamily="2" charset="-122"/>
                <a:ea typeface="宋体" panose="02010600030101010101" pitchFamily="2" charset="-122"/>
              </a:rPr>
              <a:t>电路，取出原调制频率分量，滤除高频</a:t>
            </a:r>
            <a:r>
              <a:rPr lang="zh-CN" altLang="en-US" sz="2400" dirty="0" smtClean="0">
                <a:latin typeface="宋体" panose="02010600030101010101" pitchFamily="2" charset="-122"/>
                <a:ea typeface="宋体" panose="02010600030101010101" pitchFamily="2" charset="-122"/>
              </a:rPr>
              <a:t>分量。</a:t>
            </a:r>
            <a:endParaRPr lang="en-US" altLang="zh-CN" sz="2400" dirty="0" smtClean="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2286976" y="3343702"/>
            <a:ext cx="5106104" cy="1733265"/>
          </a:xfrm>
          <a:prstGeom prst="rect">
            <a:avLst/>
          </a:prstGeom>
        </p:spPr>
      </p:pic>
      <p:sp>
        <p:nvSpPr>
          <p:cNvPr id="5" name="矩形 4"/>
          <p:cNvSpPr/>
          <p:nvPr/>
        </p:nvSpPr>
        <p:spPr>
          <a:xfrm>
            <a:off x="3973309" y="5145206"/>
            <a:ext cx="2089033" cy="369332"/>
          </a:xfrm>
          <a:prstGeom prst="rect">
            <a:avLst/>
          </a:prstGeom>
        </p:spPr>
        <p:txBody>
          <a:bodyPr wrap="none">
            <a:spAutoFit/>
          </a:bodyPr>
          <a:lstStyle/>
          <a:p>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dirty="0">
                <a:solidFill>
                  <a:srgbClr val="000000"/>
                </a:solidFill>
                <a:latin typeface="Times New Roman" panose="02020603050405020304" pitchFamily="18" charset="0"/>
                <a:ea typeface="宋体" panose="02010600030101010101" pitchFamily="2" charset="-122"/>
              </a:rPr>
              <a:t>6.1.6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检波器模型</a:t>
            </a:r>
            <a:endParaRPr lang="zh-CN" altLang="en-US" dirty="0"/>
          </a:p>
        </p:txBody>
      </p:sp>
    </p:spTree>
    <p:extLst>
      <p:ext uri="{BB962C8B-B14F-4D97-AF65-F5344CB8AC3E}">
        <p14:creationId xmlns:p14="http://schemas.microsoft.com/office/powerpoint/2010/main" val="38394844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C9D4AA0-9DDC-4137-BFA2-D1F46C0F4101}"/>
              </a:ext>
            </a:extLst>
          </p:cNvPr>
          <p:cNvSpPr txBox="1"/>
          <p:nvPr/>
        </p:nvSpPr>
        <p:spPr>
          <a:xfrm>
            <a:off x="699932" y="635981"/>
            <a:ext cx="2507288" cy="584775"/>
          </a:xfrm>
          <a:prstGeom prst="rect">
            <a:avLst/>
          </a:prstGeom>
          <a:noFill/>
        </p:spPr>
        <p:txBody>
          <a:bodyPr wrap="square" rtlCol="0">
            <a:spAutoFit/>
          </a:bodyPr>
          <a:lstStyle/>
          <a:p>
            <a:pPr algn="just" defTabSz="457200">
              <a:spcBef>
                <a:spcPct val="0"/>
              </a:spcBef>
            </a:pPr>
            <a:r>
              <a:rPr lang="en-US" altLang="zh-CN" sz="3200" dirty="0">
                <a:solidFill>
                  <a:schemeClr val="accent1"/>
                </a:solidFill>
                <a:latin typeface="+mj-lt"/>
                <a:ea typeface="+mj-ea"/>
                <a:cs typeface="+mj-cs"/>
              </a:rPr>
              <a:t>6.6 </a:t>
            </a:r>
            <a:r>
              <a:rPr lang="zh-CN" altLang="en-US" sz="3200" dirty="0">
                <a:solidFill>
                  <a:schemeClr val="accent1"/>
                </a:solidFill>
                <a:latin typeface="+mj-lt"/>
                <a:ea typeface="+mj-ea"/>
                <a:cs typeface="+mj-cs"/>
              </a:rPr>
              <a:t>混频电路</a:t>
            </a:r>
            <a:endParaRPr lang="zh-CN" altLang="en-US" sz="3200" dirty="0">
              <a:solidFill>
                <a:schemeClr val="accent1"/>
              </a:solidFill>
              <a:latin typeface="+mj-lt"/>
              <a:ea typeface="+mj-ea"/>
              <a:cs typeface="+mj-cs"/>
            </a:endParaRPr>
          </a:p>
        </p:txBody>
      </p:sp>
      <p:sp>
        <p:nvSpPr>
          <p:cNvPr id="3" name="文本框 2">
            <a:extLst>
              <a:ext uri="{FF2B5EF4-FFF2-40B4-BE49-F238E27FC236}">
                <a16:creationId xmlns:a16="http://schemas.microsoft.com/office/drawing/2014/main" xmlns="" id="{4BA1A886-F800-4A1F-8DAC-02D003B0EAE0}"/>
              </a:ext>
            </a:extLst>
          </p:cNvPr>
          <p:cNvSpPr txBox="1"/>
          <p:nvPr/>
        </p:nvSpPr>
        <p:spPr>
          <a:xfrm>
            <a:off x="699932" y="1220756"/>
            <a:ext cx="4636340" cy="523220"/>
          </a:xfrm>
          <a:prstGeom prst="rect">
            <a:avLst/>
          </a:prstGeom>
          <a:noFill/>
        </p:spPr>
        <p:txBody>
          <a:bodyPr wrap="square" rtlCol="0">
            <a:spAutoFit/>
          </a:bodyPr>
          <a:lstStyle/>
          <a:p>
            <a:pPr algn="just" defTabSz="457200">
              <a:spcBef>
                <a:spcPct val="0"/>
              </a:spcBef>
            </a:pPr>
            <a:r>
              <a:rPr lang="en-US" altLang="zh-CN" sz="2800" dirty="0">
                <a:solidFill>
                  <a:schemeClr val="accent1"/>
                </a:solidFill>
                <a:latin typeface="+mj-lt"/>
                <a:ea typeface="+mj-ea"/>
                <a:cs typeface="+mj-cs"/>
              </a:rPr>
              <a:t>6.6.1</a:t>
            </a:r>
            <a:r>
              <a:rPr lang="zh-CN" altLang="en-US" sz="2800" dirty="0">
                <a:solidFill>
                  <a:schemeClr val="accent1"/>
                </a:solidFill>
                <a:latin typeface="+mj-lt"/>
                <a:ea typeface="+mj-ea"/>
                <a:cs typeface="+mj-cs"/>
              </a:rPr>
              <a:t>混频电路的工作原理</a:t>
            </a:r>
            <a:endParaRPr lang="zh-CN" altLang="en-US" sz="2800" dirty="0">
              <a:solidFill>
                <a:schemeClr val="accent1"/>
              </a:solidFill>
              <a:latin typeface="+mj-lt"/>
              <a:ea typeface="+mj-ea"/>
              <a:cs typeface="+mj-cs"/>
            </a:endParaRPr>
          </a:p>
        </p:txBody>
      </p:sp>
      <p:sp>
        <p:nvSpPr>
          <p:cNvPr id="4" name="矩形 3">
            <a:extLst>
              <a:ext uri="{FF2B5EF4-FFF2-40B4-BE49-F238E27FC236}">
                <a16:creationId xmlns:a16="http://schemas.microsoft.com/office/drawing/2014/main" xmlns="" id="{0DC49457-85D7-49D6-B939-BC72463893CC}"/>
              </a:ext>
            </a:extLst>
          </p:cNvPr>
          <p:cNvSpPr/>
          <p:nvPr/>
        </p:nvSpPr>
        <p:spPr>
          <a:xfrm>
            <a:off x="699932" y="1738749"/>
            <a:ext cx="2954655"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一、混频电路的功能</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5" name="Picture 12"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59953" y="1100229"/>
            <a:ext cx="4391510" cy="5054912"/>
          </a:xfrm>
          <a:prstGeom prst="rect">
            <a:avLst/>
          </a:prstGeom>
          <a:noFill/>
          <a:ln>
            <a:noFill/>
          </a:ln>
          <a:extLst/>
        </p:spPr>
      </p:pic>
      <p:sp>
        <p:nvSpPr>
          <p:cNvPr id="6" name="内容占位符 2"/>
          <p:cNvSpPr txBox="1">
            <a:spLocks/>
          </p:cNvSpPr>
          <p:nvPr/>
        </p:nvSpPr>
        <p:spPr>
          <a:xfrm>
            <a:off x="699932" y="2528228"/>
            <a:ext cx="4360021" cy="2980452"/>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从</a:t>
            </a:r>
            <a:r>
              <a:rPr lang="zh-CN" altLang="en-US" sz="2400" dirty="0">
                <a:latin typeface="宋体" panose="02010600030101010101" pitchFamily="2" charset="-122"/>
                <a:ea typeface="宋体" panose="02010600030101010101" pitchFamily="2" charset="-122"/>
              </a:rPr>
              <a:t>频谱观点来看，混频的作用就是将已调波的频谱不失真地从 搬移到中频 的位置上。因此，混频是一种典型的频谱搬移电路，可以用相乘器和带通滤波器来实现这种</a:t>
            </a:r>
            <a:r>
              <a:rPr lang="zh-CN" altLang="en-US" sz="2400" dirty="0" smtClean="0">
                <a:latin typeface="宋体" panose="02010600030101010101" pitchFamily="2" charset="-122"/>
                <a:ea typeface="宋体" panose="02010600030101010101" pitchFamily="2" charset="-122"/>
              </a:rPr>
              <a:t>搬移。</a:t>
            </a:r>
            <a:endParaRPr lang="zh-CN" altLang="en-US" sz="2400" dirty="0">
              <a:latin typeface="宋体" panose="02010600030101010101" pitchFamily="2" charset="-122"/>
              <a:ea typeface="宋体" panose="02010600030101010101" pitchFamily="2" charset="-122"/>
            </a:endParaRPr>
          </a:p>
        </p:txBody>
      </p:sp>
      <p:sp>
        <p:nvSpPr>
          <p:cNvPr id="7" name="矩形 6">
            <a:extLst>
              <a:ext uri="{FF2B5EF4-FFF2-40B4-BE49-F238E27FC236}">
                <a16:creationId xmlns:a16="http://schemas.microsoft.com/office/drawing/2014/main" xmlns="" id="{166FCACE-2EF8-402C-8808-D36EAE2673AA}"/>
              </a:ext>
            </a:extLst>
          </p:cNvPr>
          <p:cNvSpPr/>
          <p:nvPr/>
        </p:nvSpPr>
        <p:spPr>
          <a:xfrm>
            <a:off x="5489840" y="6067208"/>
            <a:ext cx="3531736"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6.6.1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混频电路组成模型</a:t>
            </a:r>
          </a:p>
        </p:txBody>
      </p:sp>
    </p:spTree>
    <p:extLst>
      <p:ext uri="{BB962C8B-B14F-4D97-AF65-F5344CB8AC3E}">
        <p14:creationId xmlns:p14="http://schemas.microsoft.com/office/powerpoint/2010/main" val="41590881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DC49457-85D7-49D6-B939-BC72463893CC}"/>
              </a:ext>
            </a:extLst>
          </p:cNvPr>
          <p:cNvSpPr/>
          <p:nvPr/>
        </p:nvSpPr>
        <p:spPr>
          <a:xfrm>
            <a:off x="690047" y="510450"/>
            <a:ext cx="2646878"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二、混频器的组成</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250" y="2753643"/>
            <a:ext cx="6237576" cy="2869234"/>
          </a:xfrm>
          <a:prstGeom prst="rect">
            <a:avLst/>
          </a:prstGeom>
          <a:noFill/>
        </p:spPr>
      </p:pic>
      <p:sp>
        <p:nvSpPr>
          <p:cNvPr id="5" name="矩形 4">
            <a:extLst>
              <a:ext uri="{FF2B5EF4-FFF2-40B4-BE49-F238E27FC236}">
                <a16:creationId xmlns:a16="http://schemas.microsoft.com/office/drawing/2014/main" xmlns="" id="{166FCACE-2EF8-402C-8808-D36EAE2673AA}"/>
              </a:ext>
            </a:extLst>
          </p:cNvPr>
          <p:cNvSpPr/>
          <p:nvPr/>
        </p:nvSpPr>
        <p:spPr>
          <a:xfrm>
            <a:off x="3181170" y="5622877"/>
            <a:ext cx="3531736"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6.6.2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变频器的组成电路</a:t>
            </a:r>
          </a:p>
        </p:txBody>
      </p:sp>
      <p:sp>
        <p:nvSpPr>
          <p:cNvPr id="6" name="内容占位符 2"/>
          <p:cNvSpPr txBox="1">
            <a:spLocks/>
          </p:cNvSpPr>
          <p:nvPr/>
        </p:nvSpPr>
        <p:spPr>
          <a:xfrm>
            <a:off x="690047" y="1291072"/>
            <a:ext cx="8685965" cy="1440969"/>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混频器</a:t>
            </a:r>
            <a:r>
              <a:rPr lang="zh-CN" altLang="en-US" sz="2400" dirty="0">
                <a:latin typeface="宋体" panose="02010600030101010101" pitchFamily="2" charset="-122"/>
                <a:ea typeface="宋体" panose="02010600030101010101" pitchFamily="2" charset="-122"/>
              </a:rPr>
              <a:t>与其他频率变换电路一样，为了完成频率变换，必须有非线性器件。常用的非线性器件有晶体管、二极管、场效应管、差分对管和模拟乘法器等。</a:t>
            </a:r>
          </a:p>
        </p:txBody>
      </p:sp>
    </p:spTree>
    <p:extLst>
      <p:ext uri="{BB962C8B-B14F-4D97-AF65-F5344CB8AC3E}">
        <p14:creationId xmlns:p14="http://schemas.microsoft.com/office/powerpoint/2010/main" val="173510917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690047" y="360324"/>
            <a:ext cx="2646878"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三、主要技术指标</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内容占位符 2"/>
              <p:cNvSpPr txBox="1">
                <a:spLocks/>
              </p:cNvSpPr>
              <p:nvPr/>
            </p:nvSpPr>
            <p:spPr>
              <a:xfrm>
                <a:off x="690047" y="1070219"/>
                <a:ext cx="8910315" cy="5303285"/>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混频增益</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C</m:t>
                          </m:r>
                        </m:sub>
                      </m:sSub>
                      <m:r>
                        <a:rPr lang="zh-CN" altLang="en-US" sz="2400">
                          <a:latin typeface="Cambria Math" panose="02040503050406030204" pitchFamily="18" charset="0"/>
                        </a:rPr>
                        <m:t>=20</m:t>
                      </m:r>
                      <m:r>
                        <m:rPr>
                          <m:sty m:val="p"/>
                        </m:rPr>
                        <a:rPr lang="zh-CN" altLang="en-US" sz="2400">
                          <a:latin typeface="Cambria Math" panose="02040503050406030204" pitchFamily="18" charset="0"/>
                        </a:rPr>
                        <m:t>lg</m:t>
                      </m:r>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I</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m:rPr>
                                  <m:nor/>
                                </m:rPr>
                                <a:rPr lang="zh-CN" altLang="en-US" sz="2400" i="1">
                                  <a:latin typeface="Cambria Math" panose="02040503050406030204" pitchFamily="18" charset="0"/>
                                </a:rPr>
                                <m:t>S</m:t>
                              </m:r>
                            </m:sub>
                          </m:sSub>
                        </m:den>
                      </m:f>
                      <m:r>
                        <m:rPr>
                          <m:nor/>
                        </m:rPr>
                        <a:rPr lang="zh-CN" altLang="en-US" sz="2400" i="1">
                          <a:latin typeface="Cambria Math" panose="02040503050406030204" pitchFamily="18" charset="0"/>
                        </a:rPr>
                        <m:t> </m:t>
                      </m:r>
                      <m:r>
                        <m:rPr>
                          <m:nor/>
                        </m:rPr>
                        <a:rPr lang="zh-CN" altLang="en-US" sz="2400" i="1">
                          <a:latin typeface="Cambria Math" panose="02040503050406030204" pitchFamily="18" charset="0"/>
                        </a:rPr>
                        <m:t>dB</m:t>
                      </m:r>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噪声系数</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𝑁</m:t>
                          </m:r>
                        </m:e>
                        <m:sub>
                          <m:r>
                            <a:rPr lang="zh-CN" altLang="en-US" sz="2400" i="1">
                              <a:latin typeface="Cambria Math" panose="02040503050406030204" pitchFamily="18" charset="0"/>
                            </a:rPr>
                            <m:t>𝐹</m:t>
                          </m:r>
                        </m:sub>
                      </m:sSub>
                      <m:r>
                        <a:rPr lang="zh-CN" altLang="en-US" sz="2400">
                          <a:latin typeface="Cambria Math" panose="02040503050406030204" pitchFamily="18" charset="0"/>
                        </a:rPr>
                        <m:t>=10</m:t>
                      </m:r>
                      <m:r>
                        <m:rPr>
                          <m:sty m:val="p"/>
                        </m:rPr>
                        <a:rPr lang="zh-CN" altLang="en-US" sz="2400">
                          <a:latin typeface="Cambria Math" panose="02040503050406030204" pitchFamily="18" charset="0"/>
                        </a:rPr>
                        <m:t>lg</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𝑆</m:t>
                                      </m:r>
                                    </m:sub>
                                  </m:sSub>
                                </m:num>
                                <m:den>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m:t>
                                          </m:r>
                                        </m:sub>
                                      </m:sSub>
                                    </m:e>
                                  </m:d>
                                </m:den>
                              </m:f>
                            </m:e>
                            <m:sub>
                              <m:r>
                                <m:rPr>
                                  <m:nor/>
                                </m:rPr>
                                <a:rPr lang="zh-CN" altLang="en-US" sz="2400" i="1">
                                  <a:latin typeface="Cambria Math" panose="02040503050406030204" pitchFamily="18" charset="0"/>
                                </a:rPr>
                                <m:t>i</m:t>
                              </m:r>
                            </m:sub>
                          </m:sSub>
                        </m:num>
                        <m:den>
                          <m:sSub>
                            <m:sSubPr>
                              <m:ctrlPr>
                                <a:rPr lang="zh-CN" altLang="en-US" sz="2400" i="1">
                                  <a:latin typeface="Cambria Math" panose="02040503050406030204" pitchFamily="18" charset="0"/>
                                </a:rPr>
                              </m:ctrlPr>
                            </m:sSubPr>
                            <m:e>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𝑆</m:t>
                                      </m:r>
                                    </m:sub>
                                  </m:sSub>
                                </m:num>
                                <m:den>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m:t>
                                          </m:r>
                                        </m:sub>
                                      </m:sSub>
                                    </m:e>
                                  </m:d>
                                </m:den>
                              </m:f>
                            </m:e>
                            <m:sub>
                              <m:r>
                                <m:rPr>
                                  <m:nor/>
                                </m:rPr>
                                <a:rPr lang="zh-CN" altLang="en-US" sz="2400" i="1">
                                  <a:latin typeface="Cambria Math" panose="02040503050406030204" pitchFamily="18" charset="0"/>
                                </a:rPr>
                                <m:t>o</m:t>
                              </m:r>
                            </m:sub>
                          </m:sSub>
                        </m:den>
                      </m:f>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混频</a:t>
                </a:r>
                <a:r>
                  <a:rPr lang="zh-CN" altLang="en-US" sz="2400" dirty="0">
                    <a:latin typeface="宋体" panose="02010600030101010101" pitchFamily="2" charset="-122"/>
                    <a:ea typeface="宋体" panose="02010600030101010101" pitchFamily="2" charset="-122"/>
                  </a:rPr>
                  <a:t>电路的</a:t>
                </a:r>
                <a:r>
                  <a:rPr lang="zh-CN" altLang="en-US" sz="2400" dirty="0" smtClean="0">
                    <a:latin typeface="宋体" panose="02010600030101010101" pitchFamily="2" charset="-122"/>
                    <a:ea typeface="宋体" panose="02010600030101010101" pitchFamily="2" charset="-122"/>
                  </a:rPr>
                  <a:t>失真</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是</a:t>
                </a:r>
                <a:r>
                  <a:rPr lang="zh-CN" altLang="en-US" sz="2400" dirty="0">
                    <a:latin typeface="宋体" panose="02010600030101010101" pitchFamily="2" charset="-122"/>
                    <a:ea typeface="宋体" panose="02010600030101010101" pitchFamily="2" charset="-122"/>
                  </a:rPr>
                  <a:t>指输出中频信号的频谱结构相对于输入高频信号的频谱结构产生的变化，希望这种变化越小越好。</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混频</a:t>
                </a:r>
                <a:r>
                  <a:rPr lang="zh-CN" altLang="en-US" sz="2400" dirty="0">
                    <a:latin typeface="宋体" panose="02010600030101010101" pitchFamily="2" charset="-122"/>
                    <a:ea typeface="宋体" panose="02010600030101010101" pitchFamily="2" charset="-122"/>
                  </a:rPr>
                  <a:t>电路的</a:t>
                </a:r>
                <a:r>
                  <a:rPr lang="zh-CN" altLang="en-US" sz="2400" dirty="0" smtClean="0">
                    <a:latin typeface="宋体" panose="02010600030101010101" pitchFamily="2" charset="-122"/>
                    <a:ea typeface="宋体" panose="02010600030101010101" pitchFamily="2" charset="-122"/>
                  </a:rPr>
                  <a:t>选择性</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是</a:t>
                </a:r>
                <a:r>
                  <a:rPr lang="zh-CN" altLang="en-US" sz="2400" dirty="0">
                    <a:latin typeface="宋体" panose="02010600030101010101" pitchFamily="2" charset="-122"/>
                    <a:ea typeface="宋体" panose="02010600030101010101" pitchFamily="2" charset="-122"/>
                  </a:rPr>
                  <a:t>指中频输出带通滤波器的选择性，要求它有较理想的幅频特性，即矩形系数尽量接近于</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mc:Choice>
        <mc:Fallback>
          <p:sp>
            <p:nvSpPr>
              <p:cNvPr id="3" name="内容占位符 2"/>
              <p:cNvSpPr txBox="1">
                <a:spLocks noRot="1" noChangeAspect="1" noMove="1" noResize="1" noEditPoints="1" noAdjustHandles="1" noChangeArrowheads="1" noChangeShapeType="1" noTextEdit="1"/>
              </p:cNvSpPr>
              <p:nvPr/>
            </p:nvSpPr>
            <p:spPr>
              <a:xfrm>
                <a:off x="690047" y="1070219"/>
                <a:ext cx="8910315" cy="5303285"/>
              </a:xfrm>
              <a:prstGeom prst="rect">
                <a:avLst/>
              </a:prstGeom>
              <a:blipFill rotWithShape="0">
                <a:blip r:embed="rId2"/>
                <a:stretch>
                  <a:fillRect l="-1026" t="-390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072298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BA1A886-F800-4A1F-8DAC-02D003B0EAE0}"/>
              </a:ext>
            </a:extLst>
          </p:cNvPr>
          <p:cNvSpPr txBox="1"/>
          <p:nvPr/>
        </p:nvSpPr>
        <p:spPr>
          <a:xfrm>
            <a:off x="658989" y="811322"/>
            <a:ext cx="3353453" cy="523220"/>
          </a:xfrm>
          <a:prstGeom prst="rect">
            <a:avLst/>
          </a:prstGeom>
          <a:noFill/>
        </p:spPr>
        <p:txBody>
          <a:bodyPr wrap="square" rtlCol="0">
            <a:spAutoFit/>
          </a:bodyPr>
          <a:lstStyle/>
          <a:p>
            <a:pPr algn="just" defTabSz="457200">
              <a:spcBef>
                <a:spcPct val="0"/>
              </a:spcBef>
            </a:pPr>
            <a:r>
              <a:rPr lang="en-US" altLang="zh-CN" sz="2800" dirty="0">
                <a:solidFill>
                  <a:schemeClr val="accent1"/>
                </a:solidFill>
                <a:latin typeface="+mj-lt"/>
                <a:ea typeface="+mj-ea"/>
                <a:cs typeface="+mj-cs"/>
              </a:rPr>
              <a:t>6.6.2</a:t>
            </a:r>
            <a:r>
              <a:rPr lang="zh-CN" altLang="en-US" sz="2800" dirty="0">
                <a:solidFill>
                  <a:schemeClr val="accent1"/>
                </a:solidFill>
                <a:latin typeface="+mj-lt"/>
                <a:ea typeface="+mj-ea"/>
                <a:cs typeface="+mj-cs"/>
              </a:rPr>
              <a:t>常用混频电路</a:t>
            </a:r>
            <a:endParaRPr lang="zh-CN" altLang="en-US" sz="2800" dirty="0">
              <a:solidFill>
                <a:schemeClr val="accent1"/>
              </a:solidFill>
              <a:latin typeface="+mj-lt"/>
              <a:ea typeface="+mj-ea"/>
              <a:cs typeface="+mj-cs"/>
            </a:endParaRPr>
          </a:p>
        </p:txBody>
      </p:sp>
      <p:sp>
        <p:nvSpPr>
          <p:cNvPr id="3" name="矩形 2">
            <a:extLst>
              <a:ext uri="{FF2B5EF4-FFF2-40B4-BE49-F238E27FC236}">
                <a16:creationId xmlns:a16="http://schemas.microsoft.com/office/drawing/2014/main" xmlns="" id="{0DC49457-85D7-49D6-B939-BC72463893CC}"/>
              </a:ext>
            </a:extLst>
          </p:cNvPr>
          <p:cNvSpPr/>
          <p:nvPr/>
        </p:nvSpPr>
        <p:spPr>
          <a:xfrm>
            <a:off x="658989" y="1334542"/>
            <a:ext cx="3570208"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一、晶体三极管混频电路</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4" name="Picture 12"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989" y="2253757"/>
            <a:ext cx="4800115" cy="3178051"/>
          </a:xfrm>
          <a:prstGeom prst="rect">
            <a:avLst/>
          </a:prstGeom>
          <a:noFill/>
          <a:ln>
            <a:noFill/>
          </a:ln>
          <a:extLst/>
        </p:spPr>
      </p:pic>
      <p:sp>
        <p:nvSpPr>
          <p:cNvPr id="5" name="矩形 4">
            <a:extLst>
              <a:ext uri="{FF2B5EF4-FFF2-40B4-BE49-F238E27FC236}">
                <a16:creationId xmlns:a16="http://schemas.microsoft.com/office/drawing/2014/main" xmlns="" id="{166FCACE-2EF8-402C-8808-D36EAE2673AA}"/>
              </a:ext>
            </a:extLst>
          </p:cNvPr>
          <p:cNvSpPr/>
          <p:nvPr/>
        </p:nvSpPr>
        <p:spPr>
          <a:xfrm>
            <a:off x="1036697" y="5431808"/>
            <a:ext cx="4044698"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6.6.3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晶体管混频器原理电路</a:t>
            </a:r>
          </a:p>
        </p:txBody>
      </p:sp>
      <p:pic>
        <p:nvPicPr>
          <p:cNvPr id="6" name="图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5582" y="2253757"/>
            <a:ext cx="5172501" cy="2961563"/>
          </a:xfrm>
          <a:prstGeom prst="rect">
            <a:avLst/>
          </a:prstGeom>
          <a:noFill/>
        </p:spPr>
      </p:pic>
      <p:sp>
        <p:nvSpPr>
          <p:cNvPr id="7" name="矩形 6">
            <a:extLst>
              <a:ext uri="{FF2B5EF4-FFF2-40B4-BE49-F238E27FC236}">
                <a16:creationId xmlns:a16="http://schemas.microsoft.com/office/drawing/2014/main" xmlns="" id="{166FCACE-2EF8-402C-8808-D36EAE2673AA}"/>
              </a:ext>
            </a:extLst>
          </p:cNvPr>
          <p:cNvSpPr/>
          <p:nvPr/>
        </p:nvSpPr>
        <p:spPr>
          <a:xfrm>
            <a:off x="6221533" y="5431808"/>
            <a:ext cx="3275256"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6.6.4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混频器等效电路</a:t>
            </a:r>
          </a:p>
        </p:txBody>
      </p:sp>
    </p:spTree>
    <p:extLst>
      <p:ext uri="{BB962C8B-B14F-4D97-AF65-F5344CB8AC3E}">
        <p14:creationId xmlns:p14="http://schemas.microsoft.com/office/powerpoint/2010/main" val="360119334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内容占位符 2"/>
              <p:cNvSpPr txBox="1">
                <a:spLocks/>
              </p:cNvSpPr>
              <p:nvPr/>
            </p:nvSpPr>
            <p:spPr>
              <a:xfrm>
                <a:off x="553570" y="472206"/>
                <a:ext cx="8685965" cy="1738731"/>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例</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已知</a:t>
                </a:r>
                <a:r>
                  <a:rPr lang="zh-CN" altLang="en-US" sz="2400" dirty="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6.6.3</a:t>
                </a:r>
                <a:r>
                  <a:rPr lang="zh-CN" altLang="en-US" sz="2400" dirty="0">
                    <a:latin typeface="宋体" panose="02010600030101010101" pitchFamily="2" charset="-122"/>
                    <a:ea typeface="宋体" panose="02010600030101010101" pitchFamily="2" charset="-122"/>
                  </a:rPr>
                  <a:t>中，混频晶体三极管的正向传输特性为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2</m:t>
                        </m:r>
                      </m:sup>
                    </m:sSup>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3</m:t>
                        </m:r>
                      </m:sup>
                    </m:sSup>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，假定</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BB</a:t>
                </a:r>
                <a:r>
                  <a:rPr lang="en-US" altLang="zh-CN" sz="2400" dirty="0">
                    <a:latin typeface="宋体" panose="02010600030101010101" pitchFamily="2" charset="-122"/>
                    <a:ea typeface="宋体" panose="02010600030101010101" pitchFamily="2" charset="-122"/>
                  </a:rPr>
                  <a:t>=0</a:t>
                </a:r>
                <a:r>
                  <a:rPr lang="zh-CN" altLang="en-US" sz="2400" dirty="0">
                    <a:latin typeface="宋体" panose="02010600030101010101" pitchFamily="2" charset="-122"/>
                    <a:ea typeface="宋体" panose="02010600030101010101" pitchFamily="2" charset="-122"/>
                  </a:rPr>
                  <a:t>，即式中</a:t>
                </a:r>
                <a14:m>
                  <m:oMath xmlns:m="http://schemas.openxmlformats.org/officeDocument/2006/math">
                    <m:r>
                      <a:rPr lang="zh-CN" altLang="en-US" sz="2400" i="1">
                        <a:latin typeface="Cambria Math" panose="02040503050406030204" pitchFamily="18" charset="0"/>
                      </a:rPr>
                      <m:t>𝑢</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𝑏𝑒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。假定混频器的输出中频取</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𝐼</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（即下混频），试求混频器的变频跨导</a:t>
                </a:r>
                <a:r>
                  <a:rPr lang="en-US" altLang="zh-CN" sz="2400" dirty="0" err="1">
                    <a:latin typeface="宋体" panose="02010600030101010101" pitchFamily="2" charset="-122"/>
                    <a:ea typeface="宋体" panose="02010600030101010101" pitchFamily="2" charset="-122"/>
                  </a:rPr>
                  <a:t>g</a:t>
                </a:r>
                <a:r>
                  <a:rPr lang="en-US" altLang="zh-CN" sz="2400" baseline="-25000" dirty="0" err="1">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a:t>
                </a:r>
              </a:p>
            </p:txBody>
          </p:sp>
        </mc:Choice>
        <mc:Fallback>
          <p:sp>
            <p:nvSpPr>
              <p:cNvPr id="2" name="内容占位符 2"/>
              <p:cNvSpPr txBox="1">
                <a:spLocks noRot="1" noChangeAspect="1" noMove="1" noResize="1" noEditPoints="1" noAdjustHandles="1" noChangeArrowheads="1" noChangeShapeType="1" noTextEdit="1"/>
              </p:cNvSpPr>
              <p:nvPr/>
            </p:nvSpPr>
            <p:spPr>
              <a:xfrm>
                <a:off x="553570" y="472206"/>
                <a:ext cx="8685965" cy="1738731"/>
              </a:xfrm>
              <a:prstGeom prst="rect">
                <a:avLst/>
              </a:prstGeom>
              <a:blipFill rotWithShape="0">
                <a:blip r:embed="rId2"/>
                <a:stretch>
                  <a:fillRect l="-1123" t="-3846" r="-7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内容占位符 2"/>
              <p:cNvSpPr txBox="1">
                <a:spLocks/>
              </p:cNvSpPr>
              <p:nvPr/>
            </p:nvSpPr>
            <p:spPr>
              <a:xfrm>
                <a:off x="553570" y="2210937"/>
                <a:ext cx="8685965" cy="3695702"/>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a:latin typeface="宋体" panose="02010600030101010101" pitchFamily="2" charset="-122"/>
                    <a:ea typeface="宋体" panose="02010600030101010101" pitchFamily="2" charset="-122"/>
                  </a:rPr>
                  <a:t>解：因为时变跨导</a:t>
                </a:r>
                <a14:m>
                  <m:oMath xmlns:m="http://schemas.openxmlformats.org/officeDocument/2006/math">
                    <m:r>
                      <a:rPr lang="zh-CN" altLang="en-US" sz="2400" i="1">
                        <a:latin typeface="Cambria Math" panose="02040503050406030204" pitchFamily="18" charset="0"/>
                      </a:rPr>
                      <m:t>𝑔</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i="1">
                                <a:latin typeface="Cambria Math" panose="02040503050406030204" pitchFamily="18" charset="0"/>
                              </a:rPr>
                              <m:t>𝑐</m:t>
                            </m:r>
                          </m:sub>
                        </m:sSub>
                      </m:num>
                      <m:den>
                        <m:r>
                          <a:rPr lang="zh-CN" altLang="en-US" sz="2400" i="1">
                            <a:latin typeface="Cambria Math" panose="02040503050406030204" pitchFamily="18" charset="0"/>
                          </a:rPr>
                          <m:t>𝑑𝑢</m:t>
                        </m:r>
                      </m:den>
                    </m:f>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r>
                      <a:rPr lang="zh-CN" altLang="en-US" sz="2400" i="1">
                        <a:latin typeface="Cambria Math" panose="02040503050406030204" pitchFamily="18" charset="0"/>
                      </a:rPr>
                      <m:t>𝑢</m:t>
                    </m:r>
                    <m:r>
                      <a:rPr lang="zh-CN" altLang="en-US" sz="2400">
                        <a:latin typeface="Cambria Math" panose="02040503050406030204" pitchFamily="18" charset="0"/>
                      </a:rPr>
                      <m:t>+3</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𝑢</m:t>
                        </m:r>
                      </m:e>
                      <m:sup>
                        <m:r>
                          <a:rPr lang="zh-CN" altLang="en-US" sz="2400">
                            <a:latin typeface="Cambria Math" panose="02040503050406030204" pitchFamily="18" charset="0"/>
                          </a:rPr>
                          <m:t>2</m:t>
                        </m:r>
                      </m:sup>
                    </m:sSup>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，它是在</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L</a:t>
                </a:r>
                <a:r>
                  <a:rPr lang="en-US" altLang="zh-CN" sz="2400" dirty="0">
                    <a:latin typeface="宋体" panose="02010600030101010101" pitchFamily="2" charset="-122"/>
                    <a:ea typeface="宋体" panose="02010600030101010101" pitchFamily="2" charset="-122"/>
                  </a:rPr>
                  <a:t>(t)</a:t>
                </a:r>
                <a:r>
                  <a:rPr lang="zh-CN" altLang="en-US" sz="2400" dirty="0" smtClean="0">
                    <a:latin typeface="宋体" panose="02010600030101010101" pitchFamily="2" charset="-122"/>
                    <a:ea typeface="宋体" panose="02010600030101010101" pitchFamily="2" charset="-122"/>
                  </a:rPr>
                  <a:t>作</a:t>
                </a:r>
                <a:endParaRPr lang="en-US" altLang="zh-CN" sz="2400" dirty="0" smtClean="0">
                  <a:latin typeface="宋体" panose="02010600030101010101" pitchFamily="2" charset="-122"/>
                  <a:ea typeface="宋体" panose="02010600030101010101" pitchFamily="2" charset="-122"/>
                </a:endParaRPr>
              </a:p>
              <a:p>
                <a:pPr marL="0" indent="0" algn="just">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用</a:t>
                </a:r>
                <a:r>
                  <a:rPr lang="zh-CN" altLang="en-US" sz="2400" dirty="0">
                    <a:latin typeface="宋体" panose="02010600030101010101" pitchFamily="2" charset="-122"/>
                    <a:ea typeface="宋体" panose="02010600030101010101" pitchFamily="2" charset="-122"/>
                  </a:rPr>
                  <a:t>下形成的，</a:t>
                </a:r>
                <a:r>
                  <a:rPr lang="zh-CN" altLang="en-US" sz="2400" dirty="0" smtClean="0">
                    <a:latin typeface="宋体" panose="02010600030101010101" pitchFamily="2" charset="-122"/>
                    <a:ea typeface="宋体" panose="02010600030101010101" pitchFamily="2" charset="-122"/>
                  </a:rPr>
                  <a:t>故</a:t>
                </a:r>
                <a:endParaRPr lang="en-US" altLang="zh-CN" sz="2400" dirty="0">
                  <a:latin typeface="宋体" panose="02010600030101010101" pitchFamily="2" charset="-122"/>
                  <a:ea typeface="宋体" panose="02010600030101010101" pitchFamily="2" charset="-122"/>
                </a:endParaRPr>
              </a:p>
              <a:p>
                <a:pPr marL="0" indent="0" algn="just">
                  <a:buNone/>
                </a:pP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r>
                      <a:rPr lang="zh-CN" altLang="en-US" sz="2400" i="1">
                        <a:latin typeface="Cambria Math" panose="02040503050406030204" pitchFamily="18" charset="0"/>
                      </a:rPr>
                      <m:t>𝑔</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+3</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up>
                        <m:r>
                          <a:rPr lang="zh-CN" altLang="en-US" sz="2400">
                            <a:latin typeface="Cambria Math" panose="02040503050406030204" pitchFamily="18" charset="0"/>
                          </a:rPr>
                          <m:t>2</m:t>
                        </m:r>
                      </m:sup>
                    </m:sSubSup>
                  </m:oMath>
                </a14:m>
                <a:endParaRPr lang="zh-CN" altLang="en-US" sz="2400" dirty="0">
                  <a:latin typeface="宋体" panose="02010600030101010101" pitchFamily="2" charset="-122"/>
                  <a:ea typeface="宋体" panose="02010600030101010101" pitchFamily="2" charset="-122"/>
                </a:endParaRPr>
              </a:p>
              <a:p>
                <a:pPr marL="0" indent="0" algn="just">
                  <a:buNone/>
                </a:pPr>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a:t>
                </a:r>
                <a14:m>
                  <m:oMath xmlns:m="http://schemas.openxmlformats.org/officeDocument/2006/math">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𝑡</m:t>
                    </m:r>
                    <m:r>
                      <a:rPr lang="zh-CN" altLang="en-US" sz="2400">
                        <a:latin typeface="Cambria Math" panose="02040503050406030204" pitchFamily="18" charset="0"/>
                      </a:rPr>
                      <m:t>)+3</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m:t>
                        </m:r>
                      </m:e>
                      <m:sup>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𝑡</m:t>
                        </m:r>
                        <m:r>
                          <a:rPr lang="zh-CN" altLang="en-US" sz="2400">
                            <a:latin typeface="Cambria Math" panose="02040503050406030204" pitchFamily="18" charset="0"/>
                          </a:rPr>
                          <m:t>)2</m:t>
                        </m:r>
                      </m:sup>
                    </m:sSup>
                  </m:oMath>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t>                    </a:t>
                </a:r>
                <a14:m>
                  <m:oMath xmlns:m="http://schemas.openxmlformats.org/officeDocument/2006/math">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3</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up>
                        <m:r>
                          <a:rPr lang="zh-CN" altLang="en-US" sz="2400">
                            <a:latin typeface="Cambria Math" panose="02040503050406030204" pitchFamily="18" charset="0"/>
                          </a:rPr>
                          <m:t>2</m:t>
                        </m:r>
                      </m:sup>
                    </m:sSubSup>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3</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3</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up>
                        <m:r>
                          <a:rPr lang="zh-CN" altLang="en-US" sz="2400">
                            <a:latin typeface="Cambria Math" panose="02040503050406030204" pitchFamily="18" charset="0"/>
                          </a:rPr>
                          <m:t>2</m:t>
                        </m:r>
                      </m:sup>
                    </m:sSubSup>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𝑡</m:t>
                    </m:r>
                  </m:oMath>
                </a14:m>
                <a:endParaRPr lang="zh-CN" altLang="en-US" sz="2400" dirty="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所以</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a:latin typeface="Cambria Math" panose="02040503050406030204" pitchFamily="18" charset="0"/>
                          </a:rPr>
                          <m:t>1</m:t>
                        </m:r>
                      </m:sub>
                    </m:sSub>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a:latin typeface="Cambria Math" panose="02040503050406030204" pitchFamily="18" charset="0"/>
                              </a:rPr>
                              <m:t>1</m:t>
                            </m:r>
                          </m:sub>
                        </m:sSub>
                      </m:num>
                      <m:den>
                        <m:r>
                          <a:rPr lang="zh-CN" altLang="en-US" sz="2400">
                            <a:latin typeface="Cambria Math" panose="02040503050406030204" pitchFamily="18" charset="0"/>
                          </a:rPr>
                          <m:t>2</m:t>
                        </m:r>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p>
            </p:txBody>
          </p:sp>
        </mc:Choice>
        <mc:Fallback>
          <p:sp>
            <p:nvSpPr>
              <p:cNvPr id="8" name="内容占位符 2"/>
              <p:cNvSpPr txBox="1">
                <a:spLocks noRot="1" noChangeAspect="1" noMove="1" noResize="1" noEditPoints="1" noAdjustHandles="1" noChangeArrowheads="1" noChangeShapeType="1" noTextEdit="1"/>
              </p:cNvSpPr>
              <p:nvPr/>
            </p:nvSpPr>
            <p:spPr>
              <a:xfrm>
                <a:off x="553570" y="2210937"/>
                <a:ext cx="8685965" cy="3695702"/>
              </a:xfrm>
              <a:prstGeom prst="rect">
                <a:avLst/>
              </a:prstGeom>
              <a:blipFill rotWithShape="0">
                <a:blip r:embed="rId3"/>
                <a:stretch>
                  <a:fillRect l="-11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5550202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553570" y="363022"/>
            <a:ext cx="8685965" cy="1738731"/>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混频器</a:t>
            </a:r>
            <a:r>
              <a:rPr lang="zh-CN" altLang="en-US" sz="2400" dirty="0">
                <a:latin typeface="宋体" panose="02010600030101010101" pitchFamily="2" charset="-122"/>
                <a:ea typeface="宋体" panose="02010600030101010101" pitchFamily="2" charset="-122"/>
              </a:rPr>
              <a:t>有输入信号电压和本振电压两个输入信号，对输入信号</a:t>
            </a:r>
            <a:r>
              <a:rPr lang="en-US" altLang="zh-CN" sz="2400" dirty="0">
                <a:latin typeface="宋体" panose="02010600030101010101" pitchFamily="2" charset="-122"/>
                <a:ea typeface="宋体" panose="02010600030101010101" pitchFamily="2" charset="-122"/>
              </a:rPr>
              <a:t>u</a:t>
            </a:r>
            <a:r>
              <a:rPr lang="en-US" altLang="zh-CN" sz="2400" baseline="-25000" dirty="0">
                <a:latin typeface="宋体" panose="02010600030101010101" pitchFamily="2" charset="-122"/>
                <a:ea typeface="宋体" panose="02010600030101010101" pitchFamily="2" charset="-122"/>
              </a:rPr>
              <a:t>s</a:t>
            </a:r>
            <a:r>
              <a:rPr lang="zh-CN" altLang="en-US" sz="2400" dirty="0">
                <a:latin typeface="宋体" panose="02010600030101010101" pitchFamily="2" charset="-122"/>
                <a:ea typeface="宋体" panose="02010600030101010101" pitchFamily="2" charset="-122"/>
              </a:rPr>
              <a:t>来说，晶体管可构成共射和共基两种组态。而对本振电压</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来说，有由基极注入和发射极注入两种组态，因此就有如图</a:t>
            </a:r>
            <a:r>
              <a:rPr lang="en-US" altLang="zh-CN" sz="2400" dirty="0">
                <a:latin typeface="宋体" panose="02010600030101010101" pitchFamily="2" charset="-122"/>
                <a:ea typeface="宋体" panose="02010600030101010101" pitchFamily="2" charset="-122"/>
              </a:rPr>
              <a:t>6.6.5</a:t>
            </a:r>
            <a:r>
              <a:rPr lang="zh-CN" altLang="en-US" sz="2400" dirty="0">
                <a:latin typeface="宋体" panose="02010600030101010101" pitchFamily="2" charset="-122"/>
                <a:ea typeface="宋体" panose="02010600030101010101" pitchFamily="2" charset="-122"/>
              </a:rPr>
              <a:t>所示的四种组态。</a:t>
            </a:r>
          </a:p>
        </p:txBody>
      </p:sp>
      <p:pic>
        <p:nvPicPr>
          <p:cNvPr id="3" name="图片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26134" y="2260502"/>
            <a:ext cx="5740836" cy="3676271"/>
          </a:xfrm>
          <a:prstGeom prst="rect">
            <a:avLst/>
          </a:prstGeom>
          <a:noFill/>
        </p:spPr>
      </p:pic>
      <p:sp>
        <p:nvSpPr>
          <p:cNvPr id="4" name="矩形 3">
            <a:extLst>
              <a:ext uri="{FF2B5EF4-FFF2-40B4-BE49-F238E27FC236}">
                <a16:creationId xmlns:a16="http://schemas.microsoft.com/office/drawing/2014/main" xmlns="" id="{166FCACE-2EF8-402C-8808-D36EAE2673AA}"/>
              </a:ext>
            </a:extLst>
          </p:cNvPr>
          <p:cNvSpPr/>
          <p:nvPr/>
        </p:nvSpPr>
        <p:spPr>
          <a:xfrm>
            <a:off x="2745964" y="6095522"/>
            <a:ext cx="4301177"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6.6.5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晶体管混频器的四种组态</a:t>
            </a:r>
          </a:p>
        </p:txBody>
      </p:sp>
    </p:spTree>
    <p:extLst>
      <p:ext uri="{BB962C8B-B14F-4D97-AF65-F5344CB8AC3E}">
        <p14:creationId xmlns:p14="http://schemas.microsoft.com/office/powerpoint/2010/main" val="338233051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438042" y="488381"/>
            <a:ext cx="4339650"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二、双栅</a:t>
            </a:r>
            <a:r>
              <a:rPr lang="en-US" altLang="zh-CN"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MOS</a:t>
            </a: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场效应管混频电路</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3" name="Picture 10"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81255" y="2336454"/>
            <a:ext cx="5657888" cy="3381958"/>
          </a:xfrm>
          <a:prstGeom prst="rect">
            <a:avLst/>
          </a:prstGeom>
          <a:noFill/>
          <a:ln>
            <a:noFill/>
          </a:ln>
          <a:extLst/>
        </p:spPr>
      </p:pic>
      <p:sp>
        <p:nvSpPr>
          <p:cNvPr id="4" name="矩形 3">
            <a:extLst>
              <a:ext uri="{FF2B5EF4-FFF2-40B4-BE49-F238E27FC236}">
                <a16:creationId xmlns:a16="http://schemas.microsoft.com/office/drawing/2014/main" xmlns="" id="{166FCACE-2EF8-402C-8808-D36EAE2673AA}"/>
              </a:ext>
            </a:extLst>
          </p:cNvPr>
          <p:cNvSpPr/>
          <p:nvPr/>
        </p:nvSpPr>
        <p:spPr>
          <a:xfrm>
            <a:off x="2439009" y="5718412"/>
            <a:ext cx="4942380" cy="943528"/>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）电路 （</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）双栅场效应管等效电路</a:t>
            </a:r>
          </a:p>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6.6.7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双栅</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MOS</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场效应管混频电路</a:t>
            </a:r>
          </a:p>
        </p:txBody>
      </p:sp>
      <p:sp>
        <p:nvSpPr>
          <p:cNvPr id="5" name="内容占位符 2"/>
          <p:cNvSpPr txBox="1">
            <a:spLocks/>
          </p:cNvSpPr>
          <p:nvPr/>
        </p:nvSpPr>
        <p:spPr>
          <a:xfrm>
            <a:off x="567216" y="1075393"/>
            <a:ext cx="8685965" cy="1261061"/>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由于</a:t>
            </a:r>
            <a:r>
              <a:rPr lang="zh-CN" altLang="en-US" sz="2400" dirty="0">
                <a:latin typeface="宋体" panose="02010600030101010101" pitchFamily="2" charset="-122"/>
                <a:ea typeface="宋体" panose="02010600030101010101" pitchFamily="2" charset="-122"/>
              </a:rPr>
              <a:t>场效应管的转移特性具有二次特性，所以双栅</a:t>
            </a:r>
            <a:r>
              <a:rPr lang="en-US" altLang="zh-CN" sz="2400" dirty="0">
                <a:latin typeface="宋体" panose="02010600030101010101" pitchFamily="2" charset="-122"/>
                <a:ea typeface="宋体" panose="02010600030101010101" pitchFamily="2" charset="-122"/>
              </a:rPr>
              <a:t>MOS</a:t>
            </a:r>
            <a:r>
              <a:rPr lang="zh-CN" altLang="en-US" sz="2400" dirty="0">
                <a:latin typeface="宋体" panose="02010600030101010101" pitchFamily="2" charset="-122"/>
                <a:ea typeface="宋体" panose="02010600030101010101" pitchFamily="2" charset="-122"/>
              </a:rPr>
              <a:t>场效应管混频电路输出信号中的组合频率分量比晶体管的小，同时，它还具有动态范围大、工作频率高等优点。</a:t>
            </a:r>
          </a:p>
        </p:txBody>
      </p:sp>
    </p:spTree>
    <p:extLst>
      <p:ext uri="{BB962C8B-B14F-4D97-AF65-F5344CB8AC3E}">
        <p14:creationId xmlns:p14="http://schemas.microsoft.com/office/powerpoint/2010/main" val="131025593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676260" y="385023"/>
            <a:ext cx="2954655"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三、二极管混频电路</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3" name="图片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97539" y="944792"/>
            <a:ext cx="5090615" cy="2554859"/>
          </a:xfrm>
          <a:prstGeom prst="rect">
            <a:avLst/>
          </a:prstGeom>
          <a:noFill/>
        </p:spPr>
      </p:pic>
      <p:pic>
        <p:nvPicPr>
          <p:cNvPr id="4" name="Picture 11" descr="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3588" y="3774075"/>
            <a:ext cx="5778518" cy="2006010"/>
          </a:xfrm>
          <a:prstGeom prst="rect">
            <a:avLst/>
          </a:prstGeom>
          <a:noFill/>
          <a:ln>
            <a:noFill/>
          </a:ln>
          <a:extLst/>
        </p:spPr>
      </p:pic>
      <p:sp>
        <p:nvSpPr>
          <p:cNvPr id="5" name="矩形 4">
            <a:extLst>
              <a:ext uri="{FF2B5EF4-FFF2-40B4-BE49-F238E27FC236}">
                <a16:creationId xmlns:a16="http://schemas.microsoft.com/office/drawing/2014/main" xmlns="" id="{166FCACE-2EF8-402C-8808-D36EAE2673AA}"/>
              </a:ext>
            </a:extLst>
          </p:cNvPr>
          <p:cNvSpPr/>
          <p:nvPr/>
        </p:nvSpPr>
        <p:spPr>
          <a:xfrm>
            <a:off x="2388536" y="5780085"/>
            <a:ext cx="5070620"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6.6.9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环形混频器模块的外形和电路图</a:t>
            </a:r>
          </a:p>
        </p:txBody>
      </p:sp>
      <p:sp>
        <p:nvSpPr>
          <p:cNvPr id="6" name="矩形 5">
            <a:extLst>
              <a:ext uri="{FF2B5EF4-FFF2-40B4-BE49-F238E27FC236}">
                <a16:creationId xmlns:a16="http://schemas.microsoft.com/office/drawing/2014/main" xmlns="" id="{166FCACE-2EF8-402C-8808-D36EAE2673AA}"/>
              </a:ext>
            </a:extLst>
          </p:cNvPr>
          <p:cNvSpPr/>
          <p:nvPr/>
        </p:nvSpPr>
        <p:spPr>
          <a:xfrm>
            <a:off x="3029737" y="3206679"/>
            <a:ext cx="3788217"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6.6.8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二极管环形混频电路</a:t>
            </a:r>
          </a:p>
        </p:txBody>
      </p:sp>
    </p:spTree>
    <p:extLst>
      <p:ext uri="{BB962C8B-B14F-4D97-AF65-F5344CB8AC3E}">
        <p14:creationId xmlns:p14="http://schemas.microsoft.com/office/powerpoint/2010/main" val="304925162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696030" y="355726"/>
            <a:ext cx="3570208"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四、模拟乘法器混频电路</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3" name="Picture 9" descr="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1134" y="2185792"/>
            <a:ext cx="6069832" cy="3314255"/>
          </a:xfrm>
          <a:prstGeom prst="rect">
            <a:avLst/>
          </a:prstGeom>
          <a:noFill/>
          <a:ln>
            <a:noFill/>
          </a:ln>
          <a:extLst/>
        </p:spPr>
      </p:pic>
      <p:sp>
        <p:nvSpPr>
          <p:cNvPr id="4" name="矩形 3">
            <a:extLst>
              <a:ext uri="{FF2B5EF4-FFF2-40B4-BE49-F238E27FC236}">
                <a16:creationId xmlns:a16="http://schemas.microsoft.com/office/drawing/2014/main" xmlns="" id="{166FCACE-2EF8-402C-8808-D36EAE2673AA}"/>
              </a:ext>
            </a:extLst>
          </p:cNvPr>
          <p:cNvSpPr/>
          <p:nvPr/>
        </p:nvSpPr>
        <p:spPr>
          <a:xfrm>
            <a:off x="2788380" y="5643608"/>
            <a:ext cx="5455341" cy="481863"/>
          </a:xfrm>
          <a:prstGeom prst="rect">
            <a:avLst/>
          </a:prstGeom>
        </p:spPr>
        <p:txBody>
          <a:bodyPr wrap="none">
            <a:spAutoFit/>
          </a:bodyPr>
          <a:lstStyle/>
          <a:p>
            <a:pPr indent="266700" algn="ctr">
              <a:lnSpc>
                <a:spcPct val="150000"/>
              </a:lnSpc>
              <a:spcAft>
                <a:spcPts val="0"/>
              </a:spcAft>
            </a:pP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6.6.10 </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模拟乘法器</a:t>
            </a:r>
            <a:r>
              <a:rPr lang="en-US" altLang="zh-CN"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MC1496</a:t>
            </a:r>
            <a:r>
              <a:rPr lang="zh-CN" altLang="en-US" sz="20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构成的混频电路</a:t>
            </a:r>
          </a:p>
        </p:txBody>
      </p:sp>
      <p:sp>
        <p:nvSpPr>
          <p:cNvPr id="5" name="内容占位符 2"/>
          <p:cNvSpPr txBox="1">
            <a:spLocks/>
          </p:cNvSpPr>
          <p:nvPr/>
        </p:nvSpPr>
        <p:spPr>
          <a:xfrm>
            <a:off x="696030" y="1026291"/>
            <a:ext cx="8685965" cy="1261061"/>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双</a:t>
            </a:r>
            <a:r>
              <a:rPr lang="zh-CN" altLang="en-US" sz="2400" dirty="0">
                <a:latin typeface="宋体" panose="02010600030101010101" pitchFamily="2" charset="-122"/>
                <a:ea typeface="宋体" panose="02010600030101010101" pitchFamily="2" charset="-122"/>
              </a:rPr>
              <a:t>差分对相乘器混频电路主要优点是混频增益大，输出信号频谱纯净，混频干扰小，对本振电压的大小无严格的限制，端口之间隔离度高。主要缺点是噪声系数较大。</a:t>
            </a:r>
          </a:p>
        </p:txBody>
      </p:sp>
    </p:spTree>
    <p:extLst>
      <p:ext uri="{BB962C8B-B14F-4D97-AF65-F5344CB8AC3E}">
        <p14:creationId xmlns:p14="http://schemas.microsoft.com/office/powerpoint/2010/main" val="425980281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BA1A886-F800-4A1F-8DAC-02D003B0EAE0}"/>
              </a:ext>
            </a:extLst>
          </p:cNvPr>
          <p:cNvSpPr txBox="1"/>
          <p:nvPr/>
        </p:nvSpPr>
        <p:spPr>
          <a:xfrm>
            <a:off x="658989" y="633901"/>
            <a:ext cx="3844772" cy="523220"/>
          </a:xfrm>
          <a:prstGeom prst="rect">
            <a:avLst/>
          </a:prstGeom>
          <a:noFill/>
        </p:spPr>
        <p:txBody>
          <a:bodyPr wrap="square" rtlCol="0">
            <a:spAutoFit/>
          </a:bodyPr>
          <a:lstStyle/>
          <a:p>
            <a:pPr algn="just" defTabSz="457200">
              <a:spcBef>
                <a:spcPct val="0"/>
              </a:spcBef>
            </a:pPr>
            <a:r>
              <a:rPr lang="en-US" altLang="zh-CN" sz="2800" dirty="0">
                <a:solidFill>
                  <a:schemeClr val="accent1"/>
                </a:solidFill>
                <a:latin typeface="+mj-lt"/>
                <a:ea typeface="+mj-ea"/>
                <a:cs typeface="+mj-cs"/>
              </a:rPr>
              <a:t>6.6.3</a:t>
            </a:r>
            <a:r>
              <a:rPr lang="zh-CN" altLang="en-US" sz="2800" dirty="0">
                <a:solidFill>
                  <a:schemeClr val="accent1"/>
                </a:solidFill>
                <a:latin typeface="+mj-lt"/>
                <a:ea typeface="+mj-ea"/>
                <a:cs typeface="+mj-cs"/>
              </a:rPr>
              <a:t>混频干扰与失真</a:t>
            </a:r>
            <a:endParaRPr lang="zh-CN" altLang="en-US" sz="2800" dirty="0">
              <a:solidFill>
                <a:schemeClr val="accent1"/>
              </a:solidFill>
              <a:latin typeface="+mj-lt"/>
              <a:ea typeface="+mj-ea"/>
              <a:cs typeface="+mj-cs"/>
            </a:endParaRPr>
          </a:p>
        </p:txBody>
      </p:sp>
      <p:sp>
        <p:nvSpPr>
          <p:cNvPr id="3" name="矩形 2">
            <a:extLst>
              <a:ext uri="{FF2B5EF4-FFF2-40B4-BE49-F238E27FC236}">
                <a16:creationId xmlns:a16="http://schemas.microsoft.com/office/drawing/2014/main" xmlns="" id="{0DC49457-85D7-49D6-B939-BC72463893CC}"/>
              </a:ext>
            </a:extLst>
          </p:cNvPr>
          <p:cNvSpPr/>
          <p:nvPr/>
        </p:nvSpPr>
        <p:spPr>
          <a:xfrm>
            <a:off x="658989" y="1157121"/>
            <a:ext cx="6340197"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一、信号与本振的组合频率干扰（干扰哨声）</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4" name="内容占位符 2"/>
              <p:cNvSpPr txBox="1">
                <a:spLocks/>
              </p:cNvSpPr>
              <p:nvPr/>
            </p:nvSpPr>
            <p:spPr>
              <a:xfrm>
                <a:off x="658989" y="2240110"/>
                <a:ext cx="8685965" cy="3496555"/>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一般</a:t>
                </a:r>
                <a:r>
                  <a:rPr lang="zh-CN" altLang="en-US" sz="2400" dirty="0">
                    <a:latin typeface="宋体" panose="02010600030101010101" pitchFamily="2" charset="-122"/>
                    <a:ea typeface="宋体" panose="02010600030101010101" pitchFamily="2" charset="-122"/>
                  </a:rPr>
                  <a:t>情况下，信号与本振的组合频率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𝛴</m:t>
                        </m:r>
                      </m:sub>
                    </m:sSub>
                  </m:oMath>
                </a14:m>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lgn="just">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𝛴</m:t>
                          </m:r>
                        </m:sub>
                      </m:sSub>
                      <m:r>
                        <a:rPr lang="zh-CN" altLang="en-US" sz="2400">
                          <a:latin typeface="Cambria Math" panose="02040503050406030204" pitchFamily="18" charset="0"/>
                        </a:rPr>
                        <m:t>=±</m:t>
                      </m:r>
                      <m:r>
                        <a:rPr lang="zh-CN" altLang="en-US" sz="2400" i="1">
                          <a:latin typeface="Cambria Math" panose="02040503050406030204" pitchFamily="18" charset="0"/>
                        </a:rPr>
                        <m:t>𝑝</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r>
                        <a:rPr lang="zh-CN" altLang="en-US" sz="2400" i="1">
                          <a:latin typeface="Cambria Math" panose="02040503050406030204" pitchFamily="18" charset="0"/>
                        </a:rPr>
                        <m:t>𝑞</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𝑆</m:t>
                          </m:r>
                        </m:sub>
                      </m:sSub>
                    </m:oMath>
                  </m:oMathPara>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可能</a:t>
                </a:r>
                <a:r>
                  <a:rPr lang="zh-CN" altLang="en-US" sz="2400" dirty="0">
                    <a:latin typeface="宋体" panose="02010600030101010101" pitchFamily="2" charset="-122"/>
                    <a:ea typeface="宋体" panose="02010600030101010101" pitchFamily="2" charset="-122"/>
                  </a:rPr>
                  <a:t>产生干扰哨声的输入信号频率表示式</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lgn="just">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𝑆</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𝑝</m:t>
                          </m:r>
                          <m:r>
                            <a:rPr lang="zh-CN" altLang="en-US" sz="2400">
                              <a:latin typeface="Cambria Math" panose="02040503050406030204" pitchFamily="18" charset="0"/>
                            </a:rPr>
                            <m:t>±1</m:t>
                          </m:r>
                        </m:num>
                        <m:den>
                          <m:r>
                            <a:rPr lang="zh-CN" altLang="en-US" sz="2400" i="1">
                              <a:latin typeface="Cambria Math" panose="02040503050406030204" pitchFamily="18" charset="0"/>
                            </a:rPr>
                            <m:t>𝑞</m:t>
                          </m:r>
                          <m:r>
                            <a:rPr lang="zh-CN" altLang="en-US" sz="2400">
                              <a:latin typeface="Cambria Math" panose="02040503050406030204" pitchFamily="18" charset="0"/>
                            </a:rPr>
                            <m:t>−</m:t>
                          </m:r>
                          <m:r>
                            <a:rPr lang="zh-CN" altLang="en-US" sz="2400" i="1">
                              <a:latin typeface="Cambria Math" panose="02040503050406030204" pitchFamily="18" charset="0"/>
                            </a:rPr>
                            <m:t>𝑝</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𝐼</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𝐹</m:t>
                          </m:r>
                        </m:num>
                        <m:den>
                          <m:r>
                            <a:rPr lang="zh-CN" altLang="en-US" sz="2400" i="1">
                              <a:latin typeface="Cambria Math" panose="02040503050406030204" pitchFamily="18" charset="0"/>
                            </a:rPr>
                            <m:t>𝑞</m:t>
                          </m:r>
                          <m:r>
                            <a:rPr lang="zh-CN" altLang="en-US" sz="2400">
                              <a:latin typeface="Cambria Math" panose="02040503050406030204" pitchFamily="18" charset="0"/>
                            </a:rPr>
                            <m:t>−</m:t>
                          </m:r>
                          <m:r>
                            <a:rPr lang="zh-CN" altLang="en-US" sz="2400" i="1">
                              <a:latin typeface="Cambria Math" panose="02040503050406030204" pitchFamily="18" charset="0"/>
                            </a:rPr>
                            <m:t>𝑝</m:t>
                          </m:r>
                        </m:den>
                      </m:f>
                    </m:oMath>
                  </m:oMathPara>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一般</a:t>
                </a:r>
                <a:r>
                  <a:rPr lang="zh-CN" altLang="en-US" sz="2400" dirty="0">
                    <a:latin typeface="宋体" panose="02010600030101010101" pitchFamily="2" charset="-122"/>
                    <a:ea typeface="宋体" panose="02010600030101010101" pitchFamily="2" charset="-122"/>
                  </a:rPr>
                  <a:t>情况下，</a:t>
                </a:r>
                <a14:m>
                  <m:oMath xmlns:m="http://schemas.openxmlformats.org/officeDocument/2006/math">
                    <m:r>
                      <a:rPr lang="zh-CN" altLang="en-US" sz="2400" i="1">
                        <a:latin typeface="Cambria Math" panose="02040503050406030204" pitchFamily="18" charset="0"/>
                      </a:rPr>
                      <m:t>𝑓</m:t>
                    </m:r>
                    <m:r>
                      <a:rPr lang="zh-CN" altLang="en-US" sz="2400">
                        <a:latin typeface="Cambria Math" panose="02040503050406030204" pitchFamily="18" charset="0"/>
                      </a:rPr>
                      <m:t>≫</m:t>
                    </m:r>
                    <m:r>
                      <a:rPr lang="zh-CN" altLang="en-US" sz="2400" i="1">
                        <a:latin typeface="Cambria Math" panose="02040503050406030204" pitchFamily="18" charset="0"/>
                      </a:rPr>
                      <m:t>𝐹</m:t>
                    </m:r>
                  </m:oMath>
                </a14:m>
                <a:r>
                  <a:rPr lang="zh-CN" altLang="en-US" sz="2400" dirty="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因此可</a:t>
                </a:r>
                <a:r>
                  <a:rPr lang="zh-CN" altLang="en-US" sz="2400" dirty="0">
                    <a:latin typeface="宋体" panose="02010600030101010101" pitchFamily="2" charset="-122"/>
                    <a:ea typeface="宋体" panose="02010600030101010101" pitchFamily="2" charset="-122"/>
                  </a:rPr>
                  <a:t>简化</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lgn="just">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𝑆</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𝑝</m:t>
                          </m:r>
                          <m:r>
                            <a:rPr lang="zh-CN" altLang="en-US" sz="2400">
                              <a:latin typeface="Cambria Math" panose="02040503050406030204" pitchFamily="18" charset="0"/>
                            </a:rPr>
                            <m:t>±1</m:t>
                          </m:r>
                        </m:num>
                        <m:den>
                          <m:r>
                            <a:rPr lang="zh-CN" altLang="en-US" sz="2400" i="1">
                              <a:latin typeface="Cambria Math" panose="02040503050406030204" pitchFamily="18" charset="0"/>
                            </a:rPr>
                            <m:t>𝑞</m:t>
                          </m:r>
                          <m:r>
                            <a:rPr lang="zh-CN" altLang="en-US" sz="2400">
                              <a:latin typeface="Cambria Math" panose="02040503050406030204" pitchFamily="18" charset="0"/>
                            </a:rPr>
                            <m:t>−</m:t>
                          </m:r>
                          <m:r>
                            <a:rPr lang="zh-CN" altLang="en-US" sz="2400" i="1">
                              <a:latin typeface="Cambria Math" panose="02040503050406030204" pitchFamily="18" charset="0"/>
                            </a:rPr>
                            <m:t>𝑝</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𝐼</m:t>
                          </m:r>
                        </m:sub>
                      </m:sSub>
                    </m:oMath>
                  </m:oMathPara>
                </a14:m>
                <a:endParaRPr lang="en-US" altLang="zh-CN" sz="2400" dirty="0" smtClean="0">
                  <a:latin typeface="宋体" panose="02010600030101010101" pitchFamily="2" charset="-122"/>
                  <a:ea typeface="宋体" panose="02010600030101010101" pitchFamily="2" charset="-122"/>
                </a:endParaRPr>
              </a:p>
            </p:txBody>
          </p:sp>
        </mc:Choice>
        <mc:Fallback>
          <p:sp>
            <p:nvSpPr>
              <p:cNvPr id="4" name="内容占位符 2"/>
              <p:cNvSpPr txBox="1">
                <a:spLocks noRot="1" noChangeAspect="1" noMove="1" noResize="1" noEditPoints="1" noAdjustHandles="1" noChangeArrowheads="1" noChangeShapeType="1" noTextEdit="1"/>
              </p:cNvSpPr>
              <p:nvPr/>
            </p:nvSpPr>
            <p:spPr>
              <a:xfrm>
                <a:off x="658989" y="2240110"/>
                <a:ext cx="8685965" cy="3496555"/>
              </a:xfrm>
              <a:prstGeom prst="rect">
                <a:avLst/>
              </a:prstGeom>
              <a:blipFill rotWithShape="0">
                <a:blip r:embed="rId2"/>
                <a:stretch>
                  <a:fillRect t="-19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857459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2AE96FF5-79A5-4367-B210-20ACE341C11E}"/>
              </a:ext>
            </a:extLst>
          </p:cNvPr>
          <p:cNvSpPr txBox="1"/>
          <p:nvPr/>
        </p:nvSpPr>
        <p:spPr>
          <a:xfrm>
            <a:off x="478937" y="459273"/>
            <a:ext cx="2556589"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6.1.4 </a:t>
            </a:r>
            <a:r>
              <a:rPr lang="zh-CN" altLang="en-US" sz="2800" dirty="0">
                <a:solidFill>
                  <a:schemeClr val="accent1"/>
                </a:solidFill>
                <a:latin typeface="+mj-lt"/>
                <a:ea typeface="+mj-ea"/>
                <a:cs typeface="+mj-cs"/>
              </a:rPr>
              <a:t>混频</a:t>
            </a:r>
          </a:p>
        </p:txBody>
      </p:sp>
      <p:sp>
        <p:nvSpPr>
          <p:cNvPr id="3" name="文本框 2">
            <a:extLst>
              <a:ext uri="{FF2B5EF4-FFF2-40B4-BE49-F238E27FC236}">
                <a16:creationId xmlns:a16="http://schemas.microsoft.com/office/drawing/2014/main" xmlns="" id="{85BE49D1-A4FC-4F70-A3EA-427DF443D603}"/>
              </a:ext>
            </a:extLst>
          </p:cNvPr>
          <p:cNvSpPr txBox="1"/>
          <p:nvPr/>
        </p:nvSpPr>
        <p:spPr>
          <a:xfrm>
            <a:off x="5544086" y="1255448"/>
            <a:ext cx="4163004" cy="4524315"/>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混频</a:t>
            </a:r>
            <a:r>
              <a:rPr lang="zh-CN" altLang="en-US" sz="2400" dirty="0">
                <a:latin typeface="宋体" panose="02010600030101010101" pitchFamily="2" charset="-122"/>
                <a:ea typeface="宋体" panose="02010600030101010101" pitchFamily="2" charset="-122"/>
              </a:rPr>
              <a:t>又称变频，广泛应用于通信及其它电子设备中，其作用是将高频信号经过频率变换，变为一个固定的频率。这种频率变换通常是将已调高频信号的载波频率从高频变为中频，同时必须保持调制规律（调制类型、调制参数等）不变。具有这种作用的电路称为混频电路或变频电路，亦称混频器（</a:t>
            </a:r>
            <a:r>
              <a:rPr lang="en-US" altLang="zh-CN" sz="2400" dirty="0">
                <a:latin typeface="宋体" panose="02010600030101010101" pitchFamily="2" charset="-122"/>
                <a:ea typeface="宋体" panose="02010600030101010101" pitchFamily="2" charset="-122"/>
              </a:rPr>
              <a:t>mixer</a:t>
            </a:r>
            <a:r>
              <a:rPr lang="zh-CN" altLang="en-US" sz="2400" dirty="0">
                <a:latin typeface="宋体" panose="02010600030101010101" pitchFamily="2" charset="-122"/>
                <a:ea typeface="宋体" panose="02010600030101010101" pitchFamily="2" charset="-122"/>
              </a:rPr>
              <a:t>）或变频器（</a:t>
            </a:r>
            <a:r>
              <a:rPr lang="en-US" altLang="zh-CN" sz="2400" dirty="0">
                <a:latin typeface="宋体" panose="02010600030101010101" pitchFamily="2" charset="-122"/>
                <a:ea typeface="宋体" panose="02010600030101010101" pitchFamily="2" charset="-122"/>
              </a:rPr>
              <a:t>convertor</a:t>
            </a:r>
            <a:r>
              <a:rPr lang="zh-CN" altLang="en-US" sz="2400" dirty="0">
                <a:latin typeface="宋体" panose="02010600030101010101" pitchFamily="2" charset="-122"/>
                <a:ea typeface="宋体" panose="02010600030101010101" pitchFamily="2" charset="-122"/>
              </a:rPr>
              <a:t>）。</a:t>
            </a:r>
          </a:p>
        </p:txBody>
      </p:sp>
      <p:pic>
        <p:nvPicPr>
          <p:cNvPr id="4" name="图片 3"/>
          <p:cNvPicPr/>
          <p:nvPr/>
        </p:nvPicPr>
        <p:blipFill>
          <a:blip r:embed="rId2" cstate="print">
            <a:extLst>
              <a:ext uri="{28A0092B-C50C-407E-A947-70E740481C1C}">
                <a14:useLocalDpi xmlns:a14="http://schemas.microsoft.com/office/drawing/2010/main" val="0"/>
              </a:ext>
            </a:extLst>
          </a:blip>
          <a:stretch>
            <a:fillRect/>
          </a:stretch>
        </p:blipFill>
        <p:spPr>
          <a:xfrm>
            <a:off x="526965" y="982493"/>
            <a:ext cx="5017121" cy="5363716"/>
          </a:xfrm>
          <a:prstGeom prst="rect">
            <a:avLst/>
          </a:prstGeom>
        </p:spPr>
      </p:pic>
      <p:sp>
        <p:nvSpPr>
          <p:cNvPr id="5" name="矩形 4"/>
          <p:cNvSpPr/>
          <p:nvPr/>
        </p:nvSpPr>
        <p:spPr>
          <a:xfrm>
            <a:off x="865700" y="6161543"/>
            <a:ext cx="4339650" cy="369332"/>
          </a:xfrm>
          <a:prstGeom prst="rect">
            <a:avLst/>
          </a:prstGeom>
        </p:spPr>
        <p:txBody>
          <a:bodyPr wrap="none">
            <a:spAutoFit/>
          </a:bodyPr>
          <a:lstStyle/>
          <a:p>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dirty="0">
                <a:solidFill>
                  <a:srgbClr val="000000"/>
                </a:solidFill>
                <a:latin typeface="Times New Roman" panose="02020603050405020304" pitchFamily="18" charset="0"/>
                <a:ea typeface="宋体" panose="02010600030101010101" pitchFamily="2" charset="-122"/>
              </a:rPr>
              <a:t>6.1.7</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混频电路的作用、波形及频谱关系</a:t>
            </a:r>
            <a:endParaRPr lang="zh-CN" altLang="en-US" dirty="0"/>
          </a:p>
        </p:txBody>
      </p:sp>
    </p:spTree>
    <p:extLst>
      <p:ext uri="{BB962C8B-B14F-4D97-AF65-F5344CB8AC3E}">
        <p14:creationId xmlns:p14="http://schemas.microsoft.com/office/powerpoint/2010/main" val="18952203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483927" y="542972"/>
            <a:ext cx="7263527"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二、外来干扰与本振的组合频率干扰（副波道干扰）</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内容占位符 2"/>
              <p:cNvSpPr txBox="1">
                <a:spLocks/>
              </p:cNvSpPr>
              <p:nvPr/>
            </p:nvSpPr>
            <p:spPr>
              <a:xfrm>
                <a:off x="483927" y="1284767"/>
                <a:ext cx="9028563" cy="5061441"/>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这</a:t>
                </a:r>
                <a:r>
                  <a:rPr lang="zh-CN" altLang="en-US" sz="2400" dirty="0">
                    <a:latin typeface="宋体" panose="02010600030101010101" pitchFamily="2" charset="-122"/>
                    <a:ea typeface="宋体" panose="02010600030101010101" pitchFamily="2" charset="-122"/>
                  </a:rPr>
                  <a:t>类干扰是指在混频器输入回路选择性不好的条件下，外来强干扰信号进入了混频器。相当于进入混频器的除了正常输入信号</a:t>
                </a:r>
                <a:r>
                  <a:rPr lang="en-US" altLang="zh-CN" sz="2400" dirty="0">
                    <a:latin typeface="宋体" panose="02010600030101010101" pitchFamily="2" charset="-122"/>
                    <a:ea typeface="宋体" panose="02010600030101010101" pitchFamily="2" charset="-122"/>
                  </a:rPr>
                  <a:t>u</a:t>
                </a:r>
                <a:r>
                  <a:rPr lang="en-US" altLang="zh-CN" sz="2400" baseline="-25000" dirty="0">
                    <a:latin typeface="宋体" panose="02010600030101010101" pitchFamily="2" charset="-122"/>
                    <a:ea typeface="宋体" panose="02010600030101010101" pitchFamily="2" charset="-122"/>
                  </a:rPr>
                  <a:t>s</a:t>
                </a:r>
                <a:r>
                  <a:rPr lang="zh-CN" altLang="en-US" sz="2400" dirty="0">
                    <a:latin typeface="宋体" panose="02010600030101010101" pitchFamily="2" charset="-122"/>
                    <a:ea typeface="宋体" panose="02010600030101010101" pitchFamily="2" charset="-122"/>
                  </a:rPr>
                  <a:t>和本振信号</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外，还有一个干扰信号</a:t>
                </a:r>
                <a:r>
                  <a:rPr lang="en-US" altLang="zh-CN" sz="2400" dirty="0">
                    <a:latin typeface="宋体" panose="02010600030101010101" pitchFamily="2" charset="-122"/>
                    <a:ea typeface="宋体" panose="02010600030101010101" pitchFamily="2" charset="-122"/>
                  </a:rPr>
                  <a:t>u</a:t>
                </a:r>
                <a:r>
                  <a:rPr lang="en-US" altLang="zh-CN" sz="2400" baseline="-25000" dirty="0">
                    <a:latin typeface="宋体" panose="02010600030101010101" pitchFamily="2" charset="-122"/>
                    <a:ea typeface="宋体" panose="02010600030101010101" pitchFamily="2" charset="-122"/>
                  </a:rPr>
                  <a:t>n</a:t>
                </a:r>
                <a:r>
                  <a:rPr lang="zh-CN" altLang="en-US" sz="2400" dirty="0">
                    <a:latin typeface="宋体" panose="02010600030101010101" pitchFamily="2" charset="-122"/>
                    <a:ea typeface="宋体" panose="02010600030101010101" pitchFamily="2" charset="-122"/>
                  </a:rPr>
                  <a:t>。因为混频器具有非线性作用，</a:t>
                </a:r>
                <a:r>
                  <a:rPr lang="en-US" altLang="zh-CN" sz="2400" dirty="0">
                    <a:latin typeface="宋体" panose="02010600030101010101" pitchFamily="2" charset="-122"/>
                    <a:ea typeface="宋体" panose="02010600030101010101" pitchFamily="2" charset="-122"/>
                  </a:rPr>
                  <a:t>u</a:t>
                </a:r>
                <a:r>
                  <a:rPr lang="en-US" altLang="zh-CN" sz="2400" baseline="-25000" dirty="0">
                    <a:latin typeface="宋体" panose="02010600030101010101" pitchFamily="2" charset="-122"/>
                    <a:ea typeface="宋体" panose="02010600030101010101" pitchFamily="2" charset="-122"/>
                  </a:rPr>
                  <a:t>n</a:t>
                </a:r>
                <a:r>
                  <a:rPr lang="zh-CN" altLang="en-US" sz="2400" dirty="0">
                    <a:latin typeface="宋体" panose="02010600030101010101" pitchFamily="2" charset="-122"/>
                    <a:ea typeface="宋体" panose="02010600030101010101" pitchFamily="2" charset="-122"/>
                  </a:rPr>
                  <a:t>与</a:t>
                </a:r>
                <a:r>
                  <a:rPr lang="en-US" altLang="zh-CN" sz="2400" dirty="0" err="1">
                    <a:latin typeface="宋体" panose="02010600030101010101" pitchFamily="2" charset="-122"/>
                    <a:ea typeface="宋体" panose="02010600030101010101" pitchFamily="2" charset="-122"/>
                  </a:rPr>
                  <a:t>u</a:t>
                </a:r>
                <a:r>
                  <a:rPr lang="en-US" altLang="zh-CN" sz="2400" baseline="-25000" dirty="0" err="1">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的组合频率就可能产生干扰</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设</a:t>
                </a:r>
                <a:r>
                  <a:rPr lang="zh-CN" altLang="en-US" sz="2400" dirty="0">
                    <a:latin typeface="宋体" panose="02010600030101010101" pitchFamily="2" charset="-122"/>
                    <a:ea typeface="宋体" panose="02010600030101010101" pitchFamily="2" charset="-122"/>
                  </a:rPr>
                  <a:t>干扰信号频率为</a:t>
                </a:r>
                <a:r>
                  <a:rPr lang="en-US" altLang="zh-CN" sz="2400" dirty="0" err="1">
                    <a:latin typeface="宋体" panose="02010600030101010101" pitchFamily="2" charset="-122"/>
                    <a:ea typeface="宋体" panose="02010600030101010101" pitchFamily="2" charset="-122"/>
                  </a:rPr>
                  <a:t>f</a:t>
                </a:r>
                <a:r>
                  <a:rPr lang="en-US" altLang="zh-CN" sz="2400" baseline="-25000" dirty="0" err="1">
                    <a:latin typeface="宋体" panose="02010600030101010101" pitchFamily="2" charset="-122"/>
                    <a:ea typeface="宋体" panose="02010600030101010101" pitchFamily="2" charset="-122"/>
                  </a:rPr>
                  <a:t>n</a:t>
                </a:r>
                <a:r>
                  <a:rPr lang="zh-CN" altLang="en-US" sz="2400" dirty="0">
                    <a:latin typeface="宋体" panose="02010600030101010101" pitchFamily="2" charset="-122"/>
                    <a:ea typeface="宋体" panose="02010600030101010101" pitchFamily="2" charset="-122"/>
                  </a:rPr>
                  <a:t>，若</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𝑆</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𝐼</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，则满足</a:t>
                </a:r>
                <a14:m>
                  <m:oMath xmlns:m="http://schemas.openxmlformats.org/officeDocument/2006/math">
                    <m:r>
                      <a:rPr lang="zh-CN" altLang="en-US" sz="2400" i="1">
                        <a:latin typeface="Cambria Math" panose="02040503050406030204" pitchFamily="18" charset="0"/>
                      </a:rPr>
                      <m:t>𝑝</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r>
                      <a:rPr lang="zh-CN" altLang="en-US" sz="2400" i="1">
                        <a:latin typeface="Cambria Math" panose="02040503050406030204" pitchFamily="18" charset="0"/>
                      </a:rPr>
                      <m:t>𝑞</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𝐼</m:t>
                        </m:r>
                      </m:sub>
                    </m:sSub>
                  </m:oMath>
                </a14:m>
                <a:r>
                  <a:rPr lang="zh-CN" altLang="en-US" sz="2400" dirty="0">
                    <a:latin typeface="宋体" panose="02010600030101010101" pitchFamily="2" charset="-122"/>
                    <a:ea typeface="宋体" panose="02010600030101010101" pitchFamily="2" charset="-122"/>
                  </a:rPr>
                  <a:t>或</a:t>
                </a:r>
                <a14:m>
                  <m:oMath xmlns:m="http://schemas.openxmlformats.org/officeDocument/2006/math">
                    <m:r>
                      <a:rPr lang="zh-CN" altLang="en-US" sz="2400" i="1">
                        <a:latin typeface="Cambria Math" panose="02040503050406030204" pitchFamily="18" charset="0"/>
                      </a:rPr>
                      <m:t>𝑞</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r>
                      <a:rPr lang="zh-CN" altLang="en-US" sz="2400" i="1">
                        <a:latin typeface="Cambria Math" panose="02040503050406030204" pitchFamily="18" charset="0"/>
                      </a:rPr>
                      <m:t>𝑝</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𝐼</m:t>
                        </m:r>
                      </m:sub>
                    </m:sSub>
                  </m:oMath>
                </a14:m>
                <a:r>
                  <a:rPr lang="zh-CN" altLang="en-US" sz="2400" dirty="0">
                    <a:latin typeface="宋体" panose="02010600030101010101" pitchFamily="2" charset="-122"/>
                    <a:ea typeface="宋体" panose="02010600030101010101" pitchFamily="2" charset="-122"/>
                  </a:rPr>
                  <a:t>时就能产生副波道干扰</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实际上</a:t>
                </a:r>
                <a:r>
                  <a:rPr lang="zh-CN" altLang="en-US" sz="2400" dirty="0">
                    <a:latin typeface="宋体" panose="02010600030101010101" pitchFamily="2" charset="-122"/>
                    <a:ea typeface="宋体" panose="02010600030101010101" pitchFamily="2" charset="-122"/>
                  </a:rPr>
                  <a:t>，当接收机接收某一给定频率的电台时，输入回路要调谐</a:t>
                </a:r>
                <a:r>
                  <a:rPr lang="zh-CN" altLang="en-US" sz="2400" dirty="0" smtClean="0">
                    <a:latin typeface="宋体" panose="02010600030101010101" pitchFamily="2" charset="-122"/>
                    <a:ea typeface="宋体" panose="02010600030101010101" pitchFamily="2" charset="-122"/>
                  </a:rPr>
                  <a:t>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𝑆</m:t>
                        </m:r>
                      </m:sub>
                    </m:sSub>
                  </m:oMath>
                </a14:m>
                <a:r>
                  <a:rPr lang="zh-CN" altLang="en-US" sz="2400" dirty="0" smtClean="0">
                    <a:latin typeface="宋体" panose="02010600030101010101" pitchFamily="2" charset="-122"/>
                    <a:ea typeface="宋体" panose="02010600030101010101" pitchFamily="2" charset="-122"/>
                  </a:rPr>
                  <a:t>时</a:t>
                </a:r>
                <a:r>
                  <a:rPr lang="zh-CN" altLang="en-US" sz="2400" dirty="0">
                    <a:latin typeface="宋体" panose="02010600030101010101" pitchFamily="2" charset="-122"/>
                    <a:ea typeface="宋体" panose="02010600030101010101" pitchFamily="2" charset="-122"/>
                  </a:rPr>
                  <a:t>，则对应的本振电压频率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𝑆</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𝐼</m:t>
                        </m:r>
                      </m:sub>
                    </m:sSub>
                  </m:oMath>
                </a14:m>
                <a:r>
                  <a:rPr lang="zh-CN" altLang="en-US" sz="2400" dirty="0">
                    <a:latin typeface="宋体" panose="02010600030101010101" pitchFamily="2" charset="-122"/>
                    <a:ea typeface="宋体" panose="02010600030101010101" pitchFamily="2" charset="-122"/>
                  </a:rPr>
                  <a:t>。若某一频率为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a14:m>
                <a:r>
                  <a:rPr lang="zh-CN" altLang="en-US" sz="2400" dirty="0">
                    <a:latin typeface="宋体" panose="02010600030101010101" pitchFamily="2" charset="-122"/>
                    <a:ea typeface="宋体" panose="02010600030101010101" pitchFamily="2" charset="-122"/>
                  </a:rPr>
                  <a:t>的干扰电台（包括无关的其他电台）也进入了混频器，在</a:t>
                </a:r>
                <a:r>
                  <a:rPr lang="zh-CN" altLang="en-US" sz="2400" dirty="0" smtClean="0">
                    <a:latin typeface="宋体" panose="02010600030101010101" pitchFamily="2" charset="-122"/>
                    <a:ea typeface="宋体" panose="02010600030101010101" pitchFamily="2" charset="-122"/>
                  </a:rPr>
                  <a:t>满足</a:t>
                </a:r>
                <a:endParaRPr lang="en-US" altLang="zh-CN" sz="2400" dirty="0" smtClean="0">
                  <a:latin typeface="宋体" panose="02010600030101010101" pitchFamily="2" charset="-122"/>
                  <a:ea typeface="宋体" panose="02010600030101010101" pitchFamily="2" charset="-122"/>
                </a:endParaRPr>
              </a:p>
              <a:p>
                <a:pPr marL="0" indent="0" algn="just">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𝑝</m:t>
                          </m:r>
                        </m:num>
                        <m:den>
                          <m:r>
                            <a:rPr lang="zh-CN" altLang="en-US" sz="2400" i="1">
                              <a:latin typeface="Cambria Math" panose="02040503050406030204" pitchFamily="18" charset="0"/>
                            </a:rPr>
                            <m:t>𝑞</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𝐼</m:t>
                              </m:r>
                            </m:sub>
                          </m:sSub>
                        </m:num>
                        <m:den>
                          <m:r>
                            <a:rPr lang="zh-CN" altLang="en-US" sz="2400" i="1">
                              <a:latin typeface="Cambria Math" panose="02040503050406030204" pitchFamily="18" charset="0"/>
                            </a:rPr>
                            <m:t>𝑞</m:t>
                          </m:r>
                        </m:den>
                      </m:f>
                    </m:oMath>
                  </m:oMathPara>
                </a14:m>
                <a:endParaRPr lang="zh-CN" altLang="en-US" sz="2400" dirty="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时</a:t>
                </a:r>
                <a:r>
                  <a:rPr lang="zh-CN" altLang="en-US" sz="2400" dirty="0">
                    <a:latin typeface="宋体" panose="02010600030101010101" pitchFamily="2" charset="-122"/>
                    <a:ea typeface="宋体" panose="02010600030101010101" pitchFamily="2" charset="-122"/>
                  </a:rPr>
                  <a:t>就会产生副波道干扰。</a:t>
                </a:r>
              </a:p>
              <a:p>
                <a:pPr marL="0" indent="0" algn="just">
                  <a:buNone/>
                </a:pPr>
                <a:endParaRPr lang="en-US" altLang="zh-CN" sz="2400" dirty="0" smtClean="0">
                  <a:latin typeface="宋体" panose="02010600030101010101" pitchFamily="2" charset="-122"/>
                  <a:ea typeface="宋体" panose="02010600030101010101" pitchFamily="2" charset="-122"/>
                </a:endParaRPr>
              </a:p>
            </p:txBody>
          </p:sp>
        </mc:Choice>
        <mc:Fallback>
          <p:sp>
            <p:nvSpPr>
              <p:cNvPr id="3" name="内容占位符 2"/>
              <p:cNvSpPr txBox="1">
                <a:spLocks noRot="1" noChangeAspect="1" noMove="1" noResize="1" noEditPoints="1" noAdjustHandles="1" noChangeArrowheads="1" noChangeShapeType="1" noTextEdit="1"/>
              </p:cNvSpPr>
              <p:nvPr/>
            </p:nvSpPr>
            <p:spPr>
              <a:xfrm>
                <a:off x="483927" y="1284767"/>
                <a:ext cx="9028563" cy="5061441"/>
              </a:xfrm>
              <a:prstGeom prst="rect">
                <a:avLst/>
              </a:prstGeom>
              <a:blipFill rotWithShape="0">
                <a:blip r:embed="rId2"/>
                <a:stretch>
                  <a:fillRect l="-1013" t="-964" r="-10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8035418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572384" y="433790"/>
            <a:ext cx="4493538"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三、交叉调制干扰（交调失真）</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3" name="内容占位符 2"/>
          <p:cNvSpPr txBox="1">
            <a:spLocks/>
          </p:cNvSpPr>
          <p:nvPr/>
        </p:nvSpPr>
        <p:spPr>
          <a:xfrm>
            <a:off x="551640" y="1230177"/>
            <a:ext cx="9028563" cy="171774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交叉调制</a:t>
            </a:r>
            <a:r>
              <a:rPr lang="zh-CN" altLang="en-US" sz="2400" dirty="0">
                <a:latin typeface="宋体" panose="02010600030101010101" pitchFamily="2" charset="-122"/>
                <a:ea typeface="宋体" panose="02010600030101010101" pitchFamily="2" charset="-122"/>
              </a:rPr>
              <a:t>干扰的含义为：由于输入回路选择性不好，一个已调的强干扰信号进入混频器与有用信号（已调波或载波）同时作用于混频器，经非线性作用，将干扰的调制电压转换到有用信号的载波上，然后再与本振混频得到中频电压，从而形成干扰。</a:t>
            </a:r>
            <a:endParaRPr lang="en-US" altLang="zh-CN" sz="2400" dirty="0" smtClean="0">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4" name="内容占位符 2"/>
              <p:cNvSpPr txBox="1">
                <a:spLocks/>
              </p:cNvSpPr>
              <p:nvPr/>
            </p:nvSpPr>
            <p:spPr>
              <a:xfrm>
                <a:off x="572384" y="2838735"/>
                <a:ext cx="9028563" cy="3275462"/>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作用</a:t>
                </a:r>
                <a:r>
                  <a:rPr lang="zh-CN" altLang="en-US" sz="2400" dirty="0">
                    <a:latin typeface="宋体" panose="02010600030101010101" pitchFamily="2" charset="-122"/>
                    <a:ea typeface="宋体" panose="02010600030101010101" pitchFamily="2" charset="-122"/>
                  </a:rPr>
                  <a:t>在输入端（基极</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发射极）的电压有：</a:t>
                </a:r>
              </a:p>
              <a:p>
                <a:pPr marL="0" indent="0" algn="just">
                  <a:buNone/>
                </a:pPr>
                <a:r>
                  <a:rPr lang="zh-CN" altLang="en-US" sz="2400" dirty="0">
                    <a:latin typeface="宋体" panose="02010600030101010101" pitchFamily="2" charset="-122"/>
                    <a:ea typeface="宋体" panose="02010600030101010101" pitchFamily="2" charset="-122"/>
                  </a:rPr>
                  <a:t>信号电压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𝑆</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a:rPr lang="zh-CN" altLang="en-US" sz="2400">
                        <a:latin typeface="Cambria Math" panose="02040503050406030204" pitchFamily="18" charset="0"/>
                      </a:rPr>
                      <m:t>(1+</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a:latin typeface="Cambria Math" panose="02040503050406030204" pitchFamily="18" charset="0"/>
                          </a:rPr>
                          <m:t>1</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a:latin typeface="Cambria Math" panose="02040503050406030204" pitchFamily="18" charset="0"/>
                          </a:rPr>
                          <m:t>1</m:t>
                        </m:r>
                      </m:sub>
                    </m:sSub>
                    <m:r>
                      <a:rPr lang="zh-CN" altLang="en-US" sz="2400" i="1">
                        <a:latin typeface="Cambria Math" panose="02040503050406030204" pitchFamily="18" charset="0"/>
                      </a:rPr>
                      <m:t>𝑡</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𝑠𝑚</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        </a:t>
                </a:r>
              </a:p>
              <a:p>
                <a:pPr marL="0" indent="0" algn="just">
                  <a:buNone/>
                </a:pPr>
                <a:r>
                  <a:rPr lang="zh-CN" altLang="en-US" sz="2400" dirty="0">
                    <a:latin typeface="宋体" panose="02010600030101010101" pitchFamily="2" charset="-122"/>
                    <a:ea typeface="宋体" panose="02010600030101010101" pitchFamily="2" charset="-122"/>
                  </a:rPr>
                  <a:t>干扰电压 </a:t>
                </a:r>
                <a:r>
                  <a:rPr lang="zh-CN" altLang="en-US"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𝑛𝑚</m:t>
                        </m:r>
                      </m:sub>
                    </m:sSub>
                    <m:r>
                      <a:rPr lang="zh-CN" altLang="en-US" sz="2400">
                        <a:latin typeface="Cambria Math" panose="02040503050406030204" pitchFamily="18" charset="0"/>
                      </a:rPr>
                      <m:t>(1+</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a:latin typeface="Cambria Math" panose="02040503050406030204" pitchFamily="18" charset="0"/>
                          </a:rPr>
                          <m:t>2</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𝛺</m:t>
                        </m:r>
                      </m:e>
                      <m:sub>
                        <m:r>
                          <a:rPr lang="zh-CN" altLang="en-US" sz="2400">
                            <a:latin typeface="Cambria Math" panose="02040503050406030204" pitchFamily="18" charset="0"/>
                          </a:rPr>
                          <m:t>2</m:t>
                        </m:r>
                      </m:sub>
                    </m:sSub>
                    <m:r>
                      <a:rPr lang="zh-CN" altLang="en-US" sz="2400" i="1">
                        <a:latin typeface="Cambria Math" panose="02040503050406030204" pitchFamily="18" charset="0"/>
                      </a:rPr>
                      <m:t>𝑡</m:t>
                    </m:r>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𝑛</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𝑛𝑚</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𝑛</m:t>
                        </m:r>
                      </m:sub>
                    </m:sSub>
                    <m:r>
                      <a:rPr lang="zh-CN" altLang="en-US" sz="2400" i="1">
                        <a:latin typeface="Cambria Math" panose="02040503050406030204" pitchFamily="18" charset="0"/>
                      </a:rPr>
                      <m:t>𝑡</m:t>
                    </m:r>
                  </m:oMath>
                </a14:m>
                <a:endParaRPr lang="zh-CN" altLang="en-US" sz="2400" dirty="0">
                  <a:latin typeface="宋体" panose="02010600030101010101" pitchFamily="2" charset="-122"/>
                  <a:ea typeface="宋体" panose="02010600030101010101" pitchFamily="2" charset="-122"/>
                </a:endParaRPr>
              </a:p>
              <a:p>
                <a:pPr marL="0" indent="0" algn="just">
                  <a:buNone/>
                </a:pPr>
                <a:r>
                  <a:rPr lang="zh-CN" altLang="en-US" sz="2400" dirty="0">
                    <a:latin typeface="宋体" panose="02010600030101010101" pitchFamily="2" charset="-122"/>
                    <a:ea typeface="宋体" panose="02010600030101010101" pitchFamily="2" charset="-122"/>
                  </a:rPr>
                  <a:t>本振电压 </a:t>
                </a:r>
                <a:r>
                  <a:rPr lang="zh-CN" altLang="en-US"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m:rPr>
                        <m:sty m:val="p"/>
                      </m:rPr>
                      <a:rPr lang="zh-CN" altLang="en-US" sz="2400">
                        <a:latin typeface="Cambria Math" panose="02040503050406030204" pitchFamily="18" charset="0"/>
                      </a:rPr>
                      <m:t>cos</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𝑡</m:t>
                    </m:r>
                  </m:oMath>
                </a14:m>
                <a:endParaRPr lang="zh-CN" altLang="en-US" sz="2400" dirty="0">
                  <a:latin typeface="宋体" panose="02010600030101010101" pitchFamily="2" charset="-122"/>
                  <a:ea typeface="宋体" panose="02010600030101010101" pitchFamily="2" charset="-122"/>
                </a:endParaRPr>
              </a:p>
              <a:p>
                <a:pPr marL="0" indent="0" algn="just">
                  <a:buNone/>
                </a:pPr>
                <a:r>
                  <a:rPr lang="zh-CN" altLang="en-US" sz="2400" dirty="0">
                    <a:latin typeface="宋体" panose="02010600030101010101" pitchFamily="2" charset="-122"/>
                    <a:ea typeface="宋体" panose="02010600030101010101" pitchFamily="2" charset="-122"/>
                  </a:rPr>
                  <a:t>合成</a:t>
                </a:r>
                <a:r>
                  <a:rPr lang="zh-CN" altLang="en-US" sz="2400" dirty="0" smtClean="0">
                    <a:latin typeface="宋体" panose="02010600030101010101" pitchFamily="2" charset="-122"/>
                    <a:ea typeface="宋体" panose="02010600030101010101" pitchFamily="2" charset="-122"/>
                  </a:rPr>
                  <a:t>电压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𝑏𝑒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oMath>
                </a14:m>
                <a:endParaRPr lang="en-US" altLang="zh-CN" sz="2400" dirty="0" smtClean="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代入</a:t>
                </a:r>
                <a:r>
                  <a:rPr lang="zh-CN" altLang="en-US" sz="2400" dirty="0">
                    <a:latin typeface="宋体" panose="02010600030101010101" pitchFamily="2" charset="-122"/>
                    <a:ea typeface="宋体" panose="02010600030101010101" pitchFamily="2" charset="-122"/>
                  </a:rPr>
                  <a:t>正向传输特性中，其中</a:t>
                </a:r>
                <a14:m>
                  <m:oMath xmlns:m="http://schemas.openxmlformats.org/officeDocument/2006/math">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i="1">
                            <a:latin typeface="Cambria Math" panose="02040503050406030204" pitchFamily="18" charset="0"/>
                          </a:rPr>
                          <m:t>𝑏𝑒</m:t>
                        </m:r>
                      </m:sub>
                      <m:sup>
                        <m:r>
                          <a:rPr lang="zh-CN" altLang="en-US" sz="2400">
                            <a:latin typeface="Cambria Math" panose="02040503050406030204" pitchFamily="18" charset="0"/>
                          </a:rPr>
                          <m:t>4</m:t>
                        </m:r>
                      </m:sup>
                    </m:sSubSup>
                  </m:oMath>
                </a14:m>
                <a:r>
                  <a:rPr lang="zh-CN" altLang="en-US" sz="2400" dirty="0">
                    <a:latin typeface="宋体" panose="02010600030101010101" pitchFamily="2" charset="-122"/>
                    <a:ea typeface="宋体" panose="02010600030101010101" pitchFamily="2" charset="-122"/>
                  </a:rPr>
                  <a:t>中的四阶产物中</a:t>
                </a:r>
                <a14:m>
                  <m:oMath xmlns:m="http://schemas.openxmlformats.org/officeDocument/2006/math">
                    <m:r>
                      <a:rPr lang="zh-CN" altLang="en-US" sz="2400">
                        <a:latin typeface="Cambria Math" panose="02040503050406030204" pitchFamily="18" charset="0"/>
                      </a:rPr>
                      <m:t>12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4</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𝑆</m:t>
                        </m:r>
                      </m:sub>
                    </m:sSub>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项中的</a:t>
                </a:r>
                <a14:m>
                  <m:oMath xmlns:m="http://schemas.openxmlformats.org/officeDocument/2006/math">
                    <m:r>
                      <a:rPr lang="zh-CN" altLang="en-US" sz="2400">
                        <a:latin typeface="Cambria Math" panose="02040503050406030204" pitchFamily="18" charset="0"/>
                      </a:rPr>
                      <m:t>3</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𝑎</m:t>
                        </m:r>
                      </m:e>
                      <m:sub>
                        <m:r>
                          <a:rPr lang="zh-CN" altLang="en-US" sz="2400">
                            <a:latin typeface="Cambria Math" panose="02040503050406030204" pitchFamily="18" charset="0"/>
                          </a:rPr>
                          <m:t>4</m:t>
                        </m:r>
                      </m:sub>
                    </m:sSub>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𝑛𝑚</m:t>
                        </m:r>
                      </m:sub>
                    </m:sSub>
                    <m:sSup>
                      <m:sSupPr>
                        <m:ctrlPr>
                          <a:rPr lang="zh-CN" altLang="en-US" sz="2400" i="1">
                            <a:latin typeface="Cambria Math" panose="02040503050406030204" pitchFamily="18" charset="0"/>
                          </a:rPr>
                        </m:ctrlPr>
                      </m:sSupPr>
                      <m:e/>
                      <m:sup>
                        <m:r>
                          <a:rPr lang="zh-CN" altLang="en-US" sz="2400">
                            <a:latin typeface="Cambria Math" panose="02040503050406030204" pitchFamily="18" charset="0"/>
                          </a:rPr>
                          <m:t>2</m:t>
                        </m:r>
                      </m:sup>
                    </m:sSup>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𝑈</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𝑠𝑚</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𝑆</m:t>
                        </m:r>
                      </m:sub>
                    </m:sSub>
                    <m:r>
                      <a:rPr lang="zh-CN" altLang="en-US" sz="2400">
                        <a:latin typeface="Cambria Math" panose="02040503050406030204" pitchFamily="18" charset="0"/>
                      </a:rPr>
                      <m:t>)</m:t>
                    </m:r>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项就是交调产物。</a:t>
                </a:r>
              </a:p>
            </p:txBody>
          </p:sp>
        </mc:Choice>
        <mc:Fallback>
          <p:sp>
            <p:nvSpPr>
              <p:cNvPr id="4" name="内容占位符 2"/>
              <p:cNvSpPr txBox="1">
                <a:spLocks noRot="1" noChangeAspect="1" noMove="1" noResize="1" noEditPoints="1" noAdjustHandles="1" noChangeArrowheads="1" noChangeShapeType="1" noTextEdit="1"/>
              </p:cNvSpPr>
              <p:nvPr/>
            </p:nvSpPr>
            <p:spPr>
              <a:xfrm>
                <a:off x="572384" y="2838735"/>
                <a:ext cx="9028563" cy="3275462"/>
              </a:xfrm>
              <a:prstGeom prst="rect">
                <a:avLst/>
              </a:prstGeom>
              <a:blipFill rotWithShape="0">
                <a:blip r:embed="rId2"/>
                <a:stretch>
                  <a:fillRect l="-1080" t="-1490" r="-1013" b="-61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50696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DC49457-85D7-49D6-B939-BC72463893CC}"/>
              </a:ext>
            </a:extLst>
          </p:cNvPr>
          <p:cNvSpPr/>
          <p:nvPr/>
        </p:nvSpPr>
        <p:spPr>
          <a:xfrm>
            <a:off x="470727" y="706745"/>
            <a:ext cx="3877985" cy="559769"/>
          </a:xfrm>
          <a:prstGeom prst="rect">
            <a:avLst/>
          </a:prstGeom>
        </p:spPr>
        <p:txBody>
          <a:bodyPr wrap="none">
            <a:spAutoFit/>
          </a:bodyPr>
          <a:lstStyle/>
          <a:p>
            <a:pPr algn="just">
              <a:lnSpc>
                <a:spcPct val="150000"/>
              </a:lnSpc>
              <a:spcAft>
                <a:spcPts val="0"/>
              </a:spcAft>
            </a:pPr>
            <a:r>
              <a:rPr lang="zh-CN" altLang="en-US" sz="24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四、互调干扰（互调失真）</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内容占位符 2"/>
              <p:cNvSpPr txBox="1">
                <a:spLocks/>
              </p:cNvSpPr>
              <p:nvPr/>
            </p:nvSpPr>
            <p:spPr>
              <a:xfrm>
                <a:off x="470727" y="1544074"/>
                <a:ext cx="9028563" cy="4870373"/>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    互调干扰</a:t>
                </a:r>
                <a:r>
                  <a:rPr lang="zh-CN" altLang="en-US" sz="2400" dirty="0">
                    <a:latin typeface="宋体" panose="02010600030101010101" pitchFamily="2" charset="-122"/>
                    <a:ea typeface="宋体" panose="02010600030101010101" pitchFamily="2" charset="-122"/>
                  </a:rPr>
                  <a:t>是指两个或多个干扰电压同时作用在混频器输入端，经混频器，产生近似中频的组合频率，进入中放通带内形成干扰。</a:t>
                </a:r>
              </a:p>
              <a:p>
                <a:pPr marL="0" indent="0" algn="just">
                  <a:buNone/>
                </a:pPr>
                <a:r>
                  <a:rPr lang="zh-CN" altLang="en-US" sz="2400" dirty="0" smtClean="0">
                    <a:latin typeface="宋体" panose="02010600030101010101" pitchFamily="2" charset="-122"/>
                    <a:ea typeface="宋体" panose="02010600030101010101" pitchFamily="2" charset="-122"/>
                  </a:rPr>
                  <a:t>    产生</a:t>
                </a:r>
                <a:r>
                  <a:rPr lang="zh-CN" altLang="en-US" sz="2400" dirty="0">
                    <a:latin typeface="宋体" panose="02010600030101010101" pitchFamily="2" charset="-122"/>
                    <a:ea typeface="宋体" panose="02010600030101010101" pitchFamily="2" charset="-122"/>
                  </a:rPr>
                  <a:t>互调干扰应</a:t>
                </a:r>
                <a:r>
                  <a:rPr lang="zh-CN" altLang="en-US" sz="2400" dirty="0" smtClean="0">
                    <a:latin typeface="宋体" panose="02010600030101010101" pitchFamily="2" charset="-122"/>
                    <a:ea typeface="宋体" panose="02010600030101010101" pitchFamily="2" charset="-122"/>
                  </a:rPr>
                  <a:t>满足</a:t>
                </a:r>
                <a:endParaRPr lang="en-US" altLang="zh-CN" sz="2400" dirty="0" smtClean="0">
                  <a:latin typeface="宋体" panose="02010600030101010101" pitchFamily="2" charset="-122"/>
                  <a:ea typeface="宋体" panose="02010600030101010101" pitchFamily="2" charset="-122"/>
                </a:endParaRPr>
              </a:p>
              <a:p>
                <a:pPr marL="0" indent="0" algn="just">
                  <a:buNone/>
                </a:pPr>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m:t>
                      </m:r>
                      <m:r>
                        <a:rPr lang="zh-CN" altLang="en-US" sz="2400" i="1">
                          <a:latin typeface="Cambria Math" panose="02040503050406030204" pitchFamily="18" charset="0"/>
                        </a:rPr>
                        <m:t>𝑚</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𝑛</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𝑠</m:t>
                          </m:r>
                        </m:sub>
                      </m:sSub>
                    </m:oMath>
                  </m:oMathPara>
                </a14:m>
                <a:endParaRPr lang="zh-CN" altLang="en-US" sz="2400" dirty="0">
                  <a:latin typeface="宋体" panose="02010600030101010101" pitchFamily="2" charset="-122"/>
                  <a:ea typeface="宋体" panose="02010600030101010101" pitchFamily="2" charset="-122"/>
                </a:endParaRPr>
              </a:p>
              <a:p>
                <a:pPr marL="0" indent="0" algn="just">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对于</a:t>
                </a:r>
                <a:r>
                  <a:rPr lang="en-US" altLang="zh-CN" sz="2400" dirty="0">
                    <a:latin typeface="宋体" panose="02010600030101010101" pitchFamily="2" charset="-122"/>
                    <a:ea typeface="宋体" panose="02010600030101010101" pitchFamily="2" charset="-122"/>
                  </a:rPr>
                  <a:t>m=1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n=1</a:t>
                </a:r>
                <a:r>
                  <a:rPr lang="zh-CN" altLang="en-US" sz="2400" dirty="0">
                    <a:latin typeface="宋体" panose="02010600030101010101" pitchFamily="2" charset="-122"/>
                    <a:ea typeface="宋体" panose="02010600030101010101" pitchFamily="2" charset="-122"/>
                  </a:rPr>
                  <a:t>的情况，是非线性的三次方项产生的。设干扰信号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𝑛</m:t>
                        </m:r>
                        <m:r>
                          <a:rPr lang="zh-CN" altLang="en-US" sz="2400">
                            <a:latin typeface="Cambria Math" panose="02040503050406030204" pitchFamily="18" charset="0"/>
                          </a:rPr>
                          <m:t>1</m:t>
                        </m:r>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r>
                      <a:rPr lang="zh-CN" altLang="en-US" sz="2400" i="1">
                        <a:latin typeface="Cambria Math" panose="02040503050406030204" pitchFamily="18" charset="0"/>
                      </a:rPr>
                      <m:t>𝜋</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r>
                      <a:rPr lang="zh-CN" altLang="en-US" sz="2400" i="1">
                        <a:latin typeface="Cambria Math" panose="02040503050406030204" pitchFamily="18" charset="0"/>
                      </a:rPr>
                      <m:t>𝜋</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𝑡</m:t>
                    </m:r>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𝑠𝑚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r>
                      <a:rPr lang="zh-CN" altLang="en-US" sz="2400" i="1">
                        <a:latin typeface="Cambria Math" panose="02040503050406030204" pitchFamily="18" charset="0"/>
                      </a:rPr>
                      <m:t>𝜋</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𝐿𝑚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r>
                      <a:rPr lang="zh-CN" altLang="en-US" sz="2400" i="1">
                        <a:latin typeface="Cambria Math" panose="02040503050406030204" pitchFamily="18" charset="0"/>
                      </a:rPr>
                      <m:t>𝜋</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。当输入回路选择性不好时，两个强干扰信号与有用信号同时进入混频器，则</a:t>
                </a:r>
                <a14:m>
                  <m:oMath xmlns:m="http://schemas.openxmlformats.org/officeDocument/2006/math">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e>
                        </m:d>
                      </m:e>
                      <m:sup>
                        <m:r>
                          <a:rPr lang="zh-CN" altLang="en-US" sz="2400">
                            <a:latin typeface="Cambria Math" panose="02040503050406030204" pitchFamily="18" charset="0"/>
                          </a:rPr>
                          <m:t>3</m:t>
                        </m:r>
                      </m:sup>
                    </m:sSup>
                  </m:oMath>
                </a14:m>
                <a:r>
                  <a:rPr lang="zh-CN" altLang="en-US" sz="2400" dirty="0">
                    <a:latin typeface="宋体" panose="02010600030101010101" pitchFamily="2" charset="-122"/>
                    <a:ea typeface="宋体" panose="02010600030101010101" pitchFamily="2" charset="-122"/>
                  </a:rPr>
                  <a:t>项中的</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项，当满足</a:t>
                </a:r>
                <a14:m>
                  <m:oMath xmlns:m="http://schemas.openxmlformats.org/officeDocument/2006/math">
                    <m:d>
                      <m:dPr>
                        <m:ctrlPr>
                          <a:rPr lang="zh-CN" altLang="en-US" sz="2400" i="1">
                            <a:latin typeface="Cambria Math" panose="02040503050406030204" pitchFamily="18" charset="0"/>
                          </a:rPr>
                        </m:ctrlPr>
                      </m:dPr>
                      <m:e>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Sub>
                      </m:e>
                    </m:d>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，就会产生二阶互调干扰。</a:t>
                </a:r>
              </a:p>
            </p:txBody>
          </p:sp>
        </mc:Choice>
        <mc:Fallback>
          <p:sp>
            <p:nvSpPr>
              <p:cNvPr id="3" name="内容占位符 2"/>
              <p:cNvSpPr txBox="1">
                <a:spLocks noRot="1" noChangeAspect="1" noMove="1" noResize="1" noEditPoints="1" noAdjustHandles="1" noChangeArrowheads="1" noChangeShapeType="1" noTextEdit="1"/>
              </p:cNvSpPr>
              <p:nvPr/>
            </p:nvSpPr>
            <p:spPr>
              <a:xfrm>
                <a:off x="470727" y="1544074"/>
                <a:ext cx="9028563" cy="4870373"/>
              </a:xfrm>
              <a:prstGeom prst="rect">
                <a:avLst/>
              </a:prstGeom>
              <a:blipFill rotWithShape="0">
                <a:blip r:embed="rId2"/>
                <a:stretch>
                  <a:fillRect l="-1013" t="-1001" r="-445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1954302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内容占位符 2"/>
              <p:cNvSpPr txBox="1">
                <a:spLocks/>
              </p:cNvSpPr>
              <p:nvPr/>
            </p:nvSpPr>
            <p:spPr>
              <a:xfrm>
                <a:off x="387867" y="575084"/>
                <a:ext cx="9315691" cy="5689238"/>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buNone/>
                </a:pPr>
                <a:r>
                  <a:rPr lang="zh-CN" altLang="en-US" sz="2400" dirty="0" smtClean="0">
                    <a:latin typeface="宋体" panose="02010600030101010101" pitchFamily="2" charset="-122"/>
                    <a:ea typeface="宋体" panose="02010600030101010101" pitchFamily="2" charset="-122"/>
                  </a:rPr>
                  <a:t>例</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中频</a:t>
                </a:r>
                <a:r>
                  <a:rPr lang="zh-CN" altLang="en-US" sz="2400" dirty="0">
                    <a:latin typeface="宋体" panose="02010600030101010101" pitchFamily="2" charset="-122"/>
                    <a:ea typeface="宋体" panose="02010600030101010101" pitchFamily="2" charset="-122"/>
                  </a:rPr>
                  <a:t>频率为</a:t>
                </a:r>
                <a:r>
                  <a:rPr lang="en-US" altLang="zh-CN" sz="2400" dirty="0">
                    <a:latin typeface="宋体" panose="02010600030101010101" pitchFamily="2" charset="-122"/>
                    <a:ea typeface="宋体" panose="02010600030101010101" pitchFamily="2" charset="-122"/>
                  </a:rPr>
                  <a:t>0.5MHz</a:t>
                </a:r>
                <a:r>
                  <a:rPr lang="zh-CN" altLang="en-US" sz="2400" dirty="0">
                    <a:latin typeface="宋体" panose="02010600030101010101" pitchFamily="2" charset="-122"/>
                    <a:ea typeface="宋体" panose="02010600030101010101" pitchFamily="2" charset="-122"/>
                  </a:rPr>
                  <a:t>的接收机，当接收</a:t>
                </a:r>
                <a:r>
                  <a:rPr lang="en-US" altLang="zh-CN" sz="2400" dirty="0">
                    <a:latin typeface="宋体" panose="02010600030101010101" pitchFamily="2" charset="-122"/>
                    <a:ea typeface="宋体" panose="02010600030101010101" pitchFamily="2" charset="-122"/>
                  </a:rPr>
                  <a:t>2.4MHz</a:t>
                </a:r>
                <a:r>
                  <a:rPr lang="zh-CN" altLang="en-US" sz="2400" dirty="0">
                    <a:latin typeface="宋体" panose="02010600030101010101" pitchFamily="2" charset="-122"/>
                    <a:ea typeface="宋体" panose="02010600030101010101" pitchFamily="2" charset="-122"/>
                  </a:rPr>
                  <a:t>的有用信号时，如果混频器输入回路选择性不好，有两个干扰信号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=1.5MHz</a:t>
                </a:r>
                <a:r>
                  <a:rPr lang="zh-CN" altLang="en-US"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en-US" altLang="zh-CN" sz="2400" b="0" i="0" smtClean="0">
                            <a:latin typeface="Cambria Math" panose="02040503050406030204" pitchFamily="18" charset="0"/>
                          </a:rPr>
                          <m:t>2</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=0.9MHz</a:t>
                </a:r>
                <a:r>
                  <a:rPr lang="zh-CN" altLang="en-US" sz="2400" dirty="0">
                    <a:latin typeface="宋体" panose="02010600030101010101" pitchFamily="2" charset="-122"/>
                    <a:ea typeface="宋体" panose="02010600030101010101" pitchFamily="2" charset="-122"/>
                  </a:rPr>
                  <a:t>也进入混频器，则当</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𝐼</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𝑆</m:t>
                        </m:r>
                      </m:sub>
                    </m:sSub>
                  </m:oMath>
                </a14:m>
                <a:r>
                  <a:rPr lang="zh-CN" altLang="en-US" sz="2400" dirty="0">
                    <a:latin typeface="宋体" panose="02010600030101010101" pitchFamily="2" charset="-122"/>
                    <a:ea typeface="宋体" panose="02010600030101010101" pitchFamily="2" charset="-122"/>
                  </a:rPr>
                  <a:t>时，</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oMath>
                </a14:m>
                <a:r>
                  <a:rPr lang="en-US" altLang="zh-CN" sz="2400" dirty="0">
                    <a:latin typeface="宋体" panose="02010600030101010101" pitchFamily="2" charset="-122"/>
                    <a:ea typeface="宋体" panose="02010600030101010101" pitchFamily="2" charset="-122"/>
                  </a:rPr>
                  <a:t>=2.9MHz</a:t>
                </a:r>
                <a:r>
                  <a:rPr lang="zh-CN" altLang="en-US" sz="2400" dirty="0">
                    <a:latin typeface="宋体" panose="02010600030101010101" pitchFamily="2" charset="-122"/>
                    <a:ea typeface="宋体" panose="02010600030101010101" pitchFamily="2" charset="-122"/>
                  </a:rPr>
                  <a:t>，混频器三次方项产生有如下组合频率</a:t>
                </a:r>
              </a:p>
              <a:p>
                <a:pPr marL="0" indent="0" algn="ctr">
                  <a:buNone/>
                </a:pPr>
                <a:r>
                  <a:rPr lang="zh-CN" altLang="en-US"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Sub>
                      </m:e>
                    </m:d>
                    <m:r>
                      <a:rPr lang="zh-CN" altLang="en-US" sz="2400">
                        <a:latin typeface="Cambria Math" panose="02040503050406030204" pitchFamily="18" charset="0"/>
                      </a:rPr>
                      <m:t>=2.9−(1.5+0.9)=0.5</m:t>
                    </m:r>
                    <m:r>
                      <m:rPr>
                        <m:nor/>
                      </m:rPr>
                      <a:rPr lang="zh-CN" altLang="en-US" sz="2400" i="1">
                        <a:latin typeface="Cambria Math" panose="02040503050406030204" pitchFamily="18" charset="0"/>
                      </a:rPr>
                      <m:t>MHz</m:t>
                    </m:r>
                  </m:oMath>
                </a14:m>
                <a:endParaRPr lang="zh-CN" altLang="en-US" sz="2400" dirty="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它</a:t>
                </a:r>
                <a:r>
                  <a:rPr lang="zh-CN" altLang="en-US" sz="2400" dirty="0">
                    <a:latin typeface="宋体" panose="02010600030101010101" pitchFamily="2" charset="-122"/>
                    <a:ea typeface="宋体" panose="02010600030101010101" pitchFamily="2" charset="-122"/>
                  </a:rPr>
                  <a:t>也正好落入中频通带内，产生二阶互调干扰。</a:t>
                </a:r>
              </a:p>
              <a:p>
                <a:pPr marL="0" indent="0" algn="just">
                  <a:buNone/>
                </a:pPr>
                <a:r>
                  <a:rPr lang="zh-CN" altLang="en-US" sz="2400" dirty="0" smtClean="0">
                    <a:latin typeface="宋体" panose="02010600030101010101" pitchFamily="2" charset="-122"/>
                    <a:ea typeface="宋体" panose="02010600030101010101" pitchFamily="2" charset="-122"/>
                  </a:rPr>
                  <a:t>    对于</a:t>
                </a:r>
                <a:r>
                  <a:rPr lang="en-US" altLang="zh-CN" sz="2400" dirty="0">
                    <a:latin typeface="宋体" panose="02010600030101010101" pitchFamily="2" charset="-122"/>
                    <a:ea typeface="宋体" panose="02010600030101010101" pitchFamily="2" charset="-122"/>
                  </a:rPr>
                  <a:t>m=2</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n=1</a:t>
                </a:r>
                <a:r>
                  <a:rPr lang="zh-CN" altLang="en-US" sz="2400" dirty="0">
                    <a:latin typeface="宋体" panose="02010600030101010101" pitchFamily="2" charset="-122"/>
                    <a:ea typeface="宋体" panose="02010600030101010101" pitchFamily="2" charset="-122"/>
                  </a:rPr>
                  <a:t>的情况，是非线性四次方项产生的，即</a:t>
                </a:r>
                <a14:m>
                  <m:oMath xmlns:m="http://schemas.openxmlformats.org/officeDocument/2006/math">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e>
                        </m:d>
                      </m:e>
                      <m:sup>
                        <m:r>
                          <a:rPr lang="zh-CN" altLang="en-US" sz="2400">
                            <a:latin typeface="Cambria Math" panose="02040503050406030204" pitchFamily="18" charset="0"/>
                          </a:rPr>
                          <m:t>4</m:t>
                        </m:r>
                      </m:sup>
                    </m:sSup>
                  </m:oMath>
                </a14:m>
                <a:r>
                  <a:rPr lang="zh-CN" altLang="en-US" sz="2400" dirty="0">
                    <a:latin typeface="宋体" panose="02010600030101010101" pitchFamily="2" charset="-122"/>
                    <a:ea typeface="宋体" panose="02010600030101010101" pitchFamily="2" charset="-122"/>
                  </a:rPr>
                  <a:t>项中的</a:t>
                </a:r>
                <a14:m>
                  <m:oMath xmlns:m="http://schemas.openxmlformats.org/officeDocument/2006/math">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up>
                        <m:r>
                          <a:rPr lang="zh-CN" altLang="en-US" sz="2400">
                            <a:latin typeface="Cambria Math" panose="02040503050406030204" pitchFamily="18" charset="0"/>
                          </a:rPr>
                          <m:t>2</m:t>
                        </m:r>
                      </m:sup>
                    </m:sSubSup>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项，当满足</a:t>
                </a:r>
                <a14:m>
                  <m:oMath xmlns:m="http://schemas.openxmlformats.org/officeDocument/2006/math">
                    <m:d>
                      <m:dPr>
                        <m:ctrlPr>
                          <a:rPr lang="zh-CN" altLang="en-US" sz="2400" i="1">
                            <a:latin typeface="Cambria Math" panose="02040503050406030204" pitchFamily="18" charset="0"/>
                          </a:rPr>
                        </m:ctrlPr>
                      </m:dPr>
                      <m:e>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Sub>
                      </m:e>
                    </m:d>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𝑠</m:t>
                        </m:r>
                      </m:sub>
                    </m:sSub>
                  </m:oMath>
                </a14:m>
                <a:r>
                  <a:rPr lang="zh-CN" altLang="en-US" sz="2400" dirty="0">
                    <a:latin typeface="宋体" panose="02010600030101010101" pitchFamily="2" charset="-122"/>
                    <a:ea typeface="宋体" panose="02010600030101010101" pitchFamily="2" charset="-122"/>
                  </a:rPr>
                  <a:t>时，就会产生三阶互调干扰。</a:t>
                </a:r>
              </a:p>
              <a:p>
                <a:pPr marL="0" indent="0" algn="just">
                  <a:buNone/>
                </a:pPr>
                <a:r>
                  <a:rPr lang="zh-CN" altLang="en-US" sz="2400" dirty="0" smtClean="0">
                    <a:latin typeface="宋体" panose="02010600030101010101" pitchFamily="2" charset="-122"/>
                    <a:ea typeface="宋体" panose="02010600030101010101" pitchFamily="2" charset="-122"/>
                  </a:rPr>
                  <a:t>    减小</a:t>
                </a:r>
                <a:r>
                  <a:rPr lang="zh-CN" altLang="en-US" sz="2400" dirty="0">
                    <a:latin typeface="宋体" panose="02010600030101010101" pitchFamily="2" charset="-122"/>
                    <a:ea typeface="宋体" panose="02010600030101010101" pitchFamily="2" charset="-122"/>
                  </a:rPr>
                  <a:t>互调干扰的方法是</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lgn="just">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提高</a:t>
                </a:r>
                <a:r>
                  <a:rPr lang="zh-CN" altLang="en-US" sz="2400" dirty="0">
                    <a:latin typeface="宋体" panose="02010600030101010101" pitchFamily="2" charset="-122"/>
                    <a:ea typeface="宋体" panose="02010600030101010101" pitchFamily="2" charset="-122"/>
                  </a:rPr>
                  <a:t>前端高频放大器和混频器输入回路的选择性</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lgn="just">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选取</a:t>
                </a:r>
                <a:r>
                  <a:rPr lang="zh-CN" altLang="en-US" sz="2400" dirty="0">
                    <a:latin typeface="宋体" panose="02010600030101010101" pitchFamily="2" charset="-122"/>
                    <a:ea typeface="宋体" panose="02010600030101010101" pitchFamily="2" charset="-122"/>
                  </a:rPr>
                  <a:t>合适的混频电路形式，减小混频器特性三次方以上项产生的影响。</a:t>
                </a:r>
              </a:p>
            </p:txBody>
          </p:sp>
        </mc:Choice>
        <mc:Fallback>
          <p:sp>
            <p:nvSpPr>
              <p:cNvPr id="2" name="内容占位符 2"/>
              <p:cNvSpPr txBox="1">
                <a:spLocks noRot="1" noChangeAspect="1" noMove="1" noResize="1" noEditPoints="1" noAdjustHandles="1" noChangeArrowheads="1" noChangeShapeType="1" noTextEdit="1"/>
              </p:cNvSpPr>
              <p:nvPr/>
            </p:nvSpPr>
            <p:spPr>
              <a:xfrm>
                <a:off x="387867" y="575084"/>
                <a:ext cx="9315691" cy="5689238"/>
              </a:xfrm>
              <a:prstGeom prst="rect">
                <a:avLst/>
              </a:prstGeom>
              <a:blipFill rotWithShape="0">
                <a:blip r:embed="rId2"/>
                <a:stretch>
                  <a:fillRect l="-1047" t="-857" r="-1505" b="-10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089229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79DE69BB-9622-4BC7-9F30-89FC4A476AAF}"/>
              </a:ext>
            </a:extLst>
          </p:cNvPr>
          <p:cNvSpPr txBox="1"/>
          <p:nvPr/>
        </p:nvSpPr>
        <p:spPr>
          <a:xfrm>
            <a:off x="-65314" y="440954"/>
            <a:ext cx="5924938"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6.2 </a:t>
            </a:r>
            <a:r>
              <a:rPr lang="zh-CN" altLang="en-US" sz="3200" dirty="0">
                <a:solidFill>
                  <a:schemeClr val="accent1"/>
                </a:solidFill>
                <a:latin typeface="+mj-lt"/>
                <a:ea typeface="+mj-ea"/>
                <a:cs typeface="+mj-cs"/>
              </a:rPr>
              <a:t>振幅调制的基本原理</a:t>
            </a:r>
          </a:p>
        </p:txBody>
      </p:sp>
      <p:sp>
        <p:nvSpPr>
          <p:cNvPr id="5" name="内容占位符 2"/>
          <p:cNvSpPr txBox="1">
            <a:spLocks/>
          </p:cNvSpPr>
          <p:nvPr/>
        </p:nvSpPr>
        <p:spPr>
          <a:xfrm>
            <a:off x="2458804" y="1838765"/>
            <a:ext cx="5156647" cy="3292793"/>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振幅调制可分为几种不同的调幅方式</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普通调幅（</a:t>
            </a:r>
            <a:r>
              <a:rPr lang="en-US" altLang="zh-CN" sz="2400" dirty="0">
                <a:latin typeface="宋体" panose="02010600030101010101" pitchFamily="2" charset="-122"/>
                <a:ea typeface="宋体" panose="02010600030101010101" pitchFamily="2" charset="-122"/>
              </a:rPr>
              <a:t>AM</a:t>
            </a:r>
            <a:r>
              <a:rPr lang="zh-CN" altLang="en-US" sz="2400" dirty="0">
                <a:latin typeface="宋体" panose="02010600030101010101" pitchFamily="2" charset="-122"/>
                <a:ea typeface="宋体" panose="02010600030101010101" pitchFamily="2" charset="-122"/>
              </a:rPr>
              <a:t>）</a:t>
            </a:r>
          </a:p>
          <a:p>
            <a:r>
              <a:rPr lang="zh-CN" altLang="en-US" sz="2400" dirty="0">
                <a:latin typeface="宋体" panose="02010600030101010101" pitchFamily="2" charset="-122"/>
                <a:ea typeface="宋体" panose="02010600030101010101" pitchFamily="2" charset="-122"/>
              </a:rPr>
              <a:t>双边带调幅（</a:t>
            </a:r>
            <a:r>
              <a:rPr lang="en-US" altLang="zh-CN" sz="2400" dirty="0">
                <a:latin typeface="宋体" panose="02010600030101010101" pitchFamily="2" charset="-122"/>
                <a:ea typeface="宋体" panose="02010600030101010101" pitchFamily="2" charset="-122"/>
              </a:rPr>
              <a:t>DSB</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AM</a:t>
            </a:r>
            <a:r>
              <a:rPr lang="zh-CN" altLang="en-US" sz="2400" dirty="0">
                <a:latin typeface="宋体" panose="02010600030101010101" pitchFamily="2" charset="-122"/>
                <a:ea typeface="宋体" panose="02010600030101010101" pitchFamily="2" charset="-122"/>
              </a:rPr>
              <a:t>）</a:t>
            </a:r>
          </a:p>
          <a:p>
            <a:r>
              <a:rPr lang="zh-CN" altLang="en-US" sz="2400" dirty="0">
                <a:latin typeface="宋体" panose="02010600030101010101" pitchFamily="2" charset="-122"/>
                <a:ea typeface="宋体" panose="02010600030101010101" pitchFamily="2" charset="-122"/>
              </a:rPr>
              <a:t>单边带调幅（</a:t>
            </a:r>
            <a:r>
              <a:rPr lang="en-US" altLang="zh-CN" sz="2400" dirty="0">
                <a:latin typeface="宋体" panose="02010600030101010101" pitchFamily="2" charset="-122"/>
                <a:ea typeface="宋体" panose="02010600030101010101" pitchFamily="2" charset="-122"/>
              </a:rPr>
              <a:t>SSB</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AM</a:t>
            </a:r>
            <a:r>
              <a:rPr lang="zh-CN" altLang="en-US" sz="2400" dirty="0">
                <a:latin typeface="宋体" panose="02010600030101010101" pitchFamily="2" charset="-122"/>
                <a:ea typeface="宋体" panose="02010600030101010101" pitchFamily="2" charset="-122"/>
              </a:rPr>
              <a:t>）</a:t>
            </a:r>
          </a:p>
          <a:p>
            <a:r>
              <a:rPr lang="zh-CN" altLang="en-US" sz="2400" dirty="0">
                <a:latin typeface="宋体" panose="02010600030101010101" pitchFamily="2" charset="-122"/>
                <a:ea typeface="宋体" panose="02010600030101010101" pitchFamily="2" charset="-122"/>
              </a:rPr>
              <a:t>残留边带调幅（</a:t>
            </a:r>
            <a:r>
              <a:rPr lang="en-US" altLang="zh-CN" sz="2400" dirty="0">
                <a:latin typeface="宋体" panose="02010600030101010101" pitchFamily="2" charset="-122"/>
                <a:ea typeface="宋体" panose="02010600030101010101" pitchFamily="2" charset="-122"/>
              </a:rPr>
              <a:t>VSB</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AM</a:t>
            </a:r>
            <a:r>
              <a:rPr lang="zh-CN" altLang="en-US" sz="2400" dirty="0">
                <a:latin typeface="宋体" panose="02010600030101010101" pitchFamily="2" charset="-122"/>
                <a:ea typeface="宋体" panose="02010600030101010101" pitchFamily="2" charset="-122"/>
              </a:rPr>
              <a:t>）</a:t>
            </a:r>
          </a:p>
          <a:p>
            <a:r>
              <a:rPr lang="zh-CN" altLang="en-US" sz="2400" dirty="0">
                <a:latin typeface="宋体" panose="02010600030101010101" pitchFamily="2" charset="-122"/>
                <a:ea typeface="宋体" panose="02010600030101010101" pitchFamily="2" charset="-122"/>
              </a:rPr>
              <a:t>正交调幅（</a:t>
            </a:r>
            <a:r>
              <a:rPr lang="en-US" altLang="zh-CN" sz="2400" dirty="0">
                <a:latin typeface="宋体" panose="02010600030101010101" pitchFamily="2" charset="-122"/>
                <a:ea typeface="宋体" panose="02010600030101010101" pitchFamily="2" charset="-122"/>
              </a:rPr>
              <a:t>QAM</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85745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85AC892-242E-4A71-885E-006BB428712F}"/>
              </a:ext>
            </a:extLst>
          </p:cNvPr>
          <p:cNvSpPr txBox="1"/>
          <p:nvPr/>
        </p:nvSpPr>
        <p:spPr>
          <a:xfrm>
            <a:off x="247534" y="447075"/>
            <a:ext cx="3617898"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6.2.1 </a:t>
            </a:r>
            <a:r>
              <a:rPr lang="zh-CN" altLang="en-US" sz="2800" dirty="0">
                <a:solidFill>
                  <a:schemeClr val="accent1"/>
                </a:solidFill>
                <a:latin typeface="+mj-lt"/>
                <a:ea typeface="+mj-ea"/>
                <a:cs typeface="+mj-cs"/>
              </a:rPr>
              <a:t>普通调幅</a:t>
            </a:r>
            <a:r>
              <a:rPr lang="en-US" altLang="zh-CN" sz="2800" dirty="0">
                <a:solidFill>
                  <a:schemeClr val="accent1"/>
                </a:solidFill>
                <a:latin typeface="+mj-lt"/>
                <a:ea typeface="+mj-ea"/>
                <a:cs typeface="+mj-cs"/>
              </a:rPr>
              <a:t>AM</a:t>
            </a:r>
            <a:endParaRPr lang="zh-CN" altLang="en-US" sz="2800" dirty="0">
              <a:solidFill>
                <a:schemeClr val="accent1"/>
              </a:solidFill>
              <a:latin typeface="+mj-lt"/>
              <a:ea typeface="+mj-ea"/>
              <a:cs typeface="+mj-cs"/>
            </a:endParaRPr>
          </a:p>
        </p:txBody>
      </p:sp>
      <p:pic>
        <p:nvPicPr>
          <p:cNvPr id="3" name="图片 2">
            <a:extLst>
              <a:ext uri="{FF2B5EF4-FFF2-40B4-BE49-F238E27FC236}">
                <a16:creationId xmlns:a16="http://schemas.microsoft.com/office/drawing/2014/main" xmlns="" id="{9D72DFEF-F692-4C7F-95FD-9BCFDC5FFCA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2845" y="1850541"/>
            <a:ext cx="3000230" cy="2430533"/>
          </a:xfrm>
          <a:prstGeom prst="rect">
            <a:avLst/>
          </a:prstGeom>
          <a:noFill/>
        </p:spPr>
      </p:pic>
      <p:sp>
        <p:nvSpPr>
          <p:cNvPr id="4" name="文本框 3">
            <a:extLst>
              <a:ext uri="{FF2B5EF4-FFF2-40B4-BE49-F238E27FC236}">
                <a16:creationId xmlns:a16="http://schemas.microsoft.com/office/drawing/2014/main" xmlns="" id="{444CD797-429F-4F32-8F40-B7B1D03B107A}"/>
              </a:ext>
            </a:extLst>
          </p:cNvPr>
          <p:cNvSpPr txBox="1"/>
          <p:nvPr/>
        </p:nvSpPr>
        <p:spPr>
          <a:xfrm>
            <a:off x="893009" y="4452491"/>
            <a:ext cx="2603240"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6.2.1 AM</a:t>
            </a:r>
            <a:r>
              <a:rPr lang="zh-CN" altLang="en-US" sz="2000" dirty="0">
                <a:latin typeface="宋体" panose="02010600030101010101" pitchFamily="2" charset="-122"/>
                <a:ea typeface="宋体" panose="02010600030101010101" pitchFamily="2" charset="-122"/>
              </a:rPr>
              <a:t>调制模型</a:t>
            </a: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xmlns="" id="{A380B2E1-5312-41B9-A8C2-651B61B0D8B2}"/>
                  </a:ext>
                </a:extLst>
              </p:cNvPr>
              <p:cNvSpPr txBox="1"/>
              <p:nvPr/>
            </p:nvSpPr>
            <p:spPr>
              <a:xfrm>
                <a:off x="3693075" y="1472304"/>
                <a:ext cx="7543313" cy="175560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电路</a:t>
                </a:r>
                <a:r>
                  <a:rPr lang="zh-CN" altLang="en-US" sz="2400" dirty="0">
                    <a:latin typeface="宋体" panose="02010600030101010101" pitchFamily="2" charset="-122"/>
                    <a:ea typeface="宋体" panose="02010600030101010101" pitchFamily="2" charset="-122"/>
                  </a:rPr>
                  <a:t>输出的调幅信号表达式为</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en-US" sz="2400" i="1" smtClean="0">
                              <a:latin typeface="Cambria Math" panose="02040503050406030204" pitchFamily="18" charset="0"/>
                            </a:rPr>
                          </m:ctrlPr>
                        </m:mPr>
                        <m:m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𝐴𝑀</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𝑀</m:t>
                                    </m:r>
                                  </m:sub>
                                </m:sSub>
                                <m:d>
                                  <m:dPr>
                                    <m:begChr m:val="["/>
                                    <m:endChr m:val="]"/>
                                    <m:ctrlPr>
                                      <a:rPr lang="zh-CN" altLang="en-US" sz="2400" i="1">
                                        <a:latin typeface="Cambria Math" panose="02040503050406030204" pitchFamily="18" charset="0"/>
                                      </a:rPr>
                                    </m:ctrlPr>
                                  </m:dP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𝑄</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e>
                                    </m:d>
                                  </m:e>
                                </m:d>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e>
                            </m:d>
                          </m:e>
                        </m:mr>
                        <m:mr>
                          <m:e>
                            <m:d>
                              <m:dPr>
                                <m:begChr m:val=""/>
                                <m:ctrlPr>
                                  <a:rPr lang="zh-CN" altLang="en-US" sz="2400" i="1">
                                    <a:latin typeface="Cambria Math" panose="02040503050406030204" pitchFamily="18" charset="0"/>
                                  </a:rPr>
                                </m:ctrlPr>
                              </m:dPr>
                              <m:e>
                                <m:r>
                                  <a:rPr lang="zh-CN" altLang="en-US" sz="2400" i="0">
                                    <a:latin typeface="Cambria Math" panose="02040503050406030204" pitchFamily="18" charset="0"/>
                                  </a:rPr>
                                  <m:t>=</m:t>
                                </m:r>
                                <m:d>
                                  <m:dPr>
                                    <m:begChr m:val="["/>
                                    <m:endChr m:val="]"/>
                                    <m:ctrlPr>
                                      <a:rPr lang="zh-CN" altLang="en-US" sz="2400" i="1">
                                        <a:latin typeface="Cambria Math" panose="02040503050406030204" pitchFamily="18" charset="0"/>
                                      </a:rPr>
                                    </m:ctrlPr>
                                  </m:dP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𝑀</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𝑄</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𝑀</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e>
                                    </m:d>
                                  </m:e>
                                </m:d>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e>
                            </m:d>
                          </m:e>
                        </m:mr>
                        <m:mr>
                          <m:e>
                            <m:d>
                              <m:dPr>
                                <m:begChr m:val=""/>
                                <m:ctrlPr>
                                  <a:rPr lang="zh-CN" altLang="en-US" sz="2400" i="1">
                                    <a:latin typeface="Cambria Math" panose="02040503050406030204" pitchFamily="18" charset="0"/>
                                  </a:rPr>
                                </m:ctrlPr>
                              </m:dPr>
                              <m:e>
                                <m:r>
                                  <a:rPr lang="zh-CN" altLang="en-US" sz="2400" i="0">
                                    <a:latin typeface="Cambria Math" panose="02040503050406030204" pitchFamily="18" charset="0"/>
                                  </a:rPr>
                                  <m:t>=</m:t>
                                </m:r>
                                <m:d>
                                  <m:dPr>
                                    <m:begChr m:val="["/>
                                    <m:endChr m:val="]"/>
                                    <m:ctrlPr>
                                      <a:rPr lang="zh-CN" altLang="en-US" sz="2400" i="1">
                                        <a:latin typeface="Cambria Math" panose="02040503050406030204" pitchFamily="18" charset="0"/>
                                      </a:rPr>
                                    </m:ctrlPr>
                                  </m:dPr>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𝑎</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i="0">
                                            <a:latin typeface="Cambria Math" panose="02040503050406030204" pitchFamily="18" charset="0"/>
                                          </a:rPr>
                                          <m:t>(</m:t>
                                        </m:r>
                                        <m:r>
                                          <a:rPr lang="zh-CN" altLang="en-US" sz="2400" i="1">
                                            <a:latin typeface="Cambria Math" panose="02040503050406030204" pitchFamily="18" charset="0"/>
                                          </a:rPr>
                                          <m:t>𝑡</m:t>
                                        </m:r>
                                      </m:e>
                                    </m:d>
                                  </m:e>
                                </m:d>
                                <m:r>
                                  <m:rPr>
                                    <m:sty m:val="p"/>
                                  </m:rPr>
                                  <a:rPr lang="zh-CN" altLang="en-US" sz="2400" i="0">
                                    <a:latin typeface="Cambria Math" panose="02040503050406030204" pitchFamily="18" charset="0"/>
                                  </a:rPr>
                                  <m:t>cos</m:t>
                                </m:r>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e>
                            </m:d>
                          </m:e>
                        </m:mr>
                      </m:m>
                    </m:oMath>
                  </m:oMathPara>
                </a14:m>
                <a:endParaRPr lang="zh-CN" altLang="en-US" sz="2400" dirty="0"/>
              </a:p>
            </p:txBody>
          </p:sp>
        </mc:Choice>
        <mc:Fallback>
          <p:sp>
            <p:nvSpPr>
              <p:cNvPr id="5" name="文本框 4">
                <a:extLst>
                  <a:ext uri="{FF2B5EF4-FFF2-40B4-BE49-F238E27FC236}">
                    <a16:creationId xmlns:a16="http://schemas.microsoft.com/office/drawing/2014/main" xmlns:a14="http://schemas.microsoft.com/office/drawing/2010/main" xmlns="" id="{A380B2E1-5312-41B9-A8C2-651B61B0D8B2}"/>
                  </a:ext>
                </a:extLst>
              </p:cNvPr>
              <p:cNvSpPr txBox="1">
                <a:spLocks noRot="1" noChangeAspect="1" noMove="1" noResize="1" noEditPoints="1" noAdjustHandles="1" noChangeArrowheads="1" noChangeShapeType="1" noTextEdit="1"/>
              </p:cNvSpPr>
              <p:nvPr/>
            </p:nvSpPr>
            <p:spPr>
              <a:xfrm>
                <a:off x="3693075" y="1472304"/>
                <a:ext cx="7543313" cy="1755609"/>
              </a:xfrm>
              <a:prstGeom prst="rect">
                <a:avLst/>
              </a:prstGeom>
              <a:blipFill rotWithShape="0">
                <a:blip r:embed="rId3"/>
                <a:stretch>
                  <a:fillRect t="-277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3" name="矩形 22">
                <a:extLst>
                  <a:ext uri="{FF2B5EF4-FFF2-40B4-BE49-F238E27FC236}">
                    <a16:creationId xmlns:a16="http://schemas.microsoft.com/office/drawing/2014/main" xmlns="" id="{5BAC8652-5E50-4260-85C6-3AEB7296B2B1}"/>
                  </a:ext>
                </a:extLst>
              </p:cNvPr>
              <p:cNvSpPr/>
              <p:nvPr/>
            </p:nvSpPr>
            <p:spPr>
              <a:xfrm>
                <a:off x="3764459" y="3444939"/>
                <a:ext cx="6096000" cy="2384435"/>
              </a:xfrm>
              <a:prstGeom prst="rect">
                <a:avLst/>
              </a:prstGeom>
            </p:spPr>
            <p:txBody>
              <a:bodyPr>
                <a:spAutoFit/>
              </a:bodyPr>
              <a:lstStyle/>
              <a:p>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14:m>
                  <m:oMath xmlns:m="http://schemas.openxmlformats.org/officeDocument/2006/math">
                    <m:sSub>
                      <m:sSubPr>
                        <m:ctrlPr>
                          <a:rPr lang="zh-CN" altLang="en-US" sz="2400" i="1" smtClean="0">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𝑀</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𝑄</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oMath>
                </a14:m>
                <a:r>
                  <a:rPr lang="zh-CN" altLang="en-US" sz="2400" dirty="0"/>
                  <a:t> </a:t>
                </a:r>
                <a:r>
                  <a:rPr lang="zh-CN" altLang="en-US" sz="2400" dirty="0">
                    <a:latin typeface="宋体" panose="02010600030101010101" pitchFamily="2" charset="-122"/>
                    <a:ea typeface="宋体" panose="02010600030101010101" pitchFamily="2" charset="-122"/>
                  </a:rPr>
                  <a:t>，为相乘器载波输出电压的振幅（参数选取合适时，后续可取 </a:t>
                </a:r>
                <a14:m>
                  <m:oMath xmlns:m="http://schemas.openxmlformats.org/officeDocument/2006/math">
                    <m:sSub>
                      <m:sSubPr>
                        <m:ctrlPr>
                          <a:rPr lang="zh-CN" altLang="en-US" sz="2400" i="1" smtClean="0">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r>
                          <a:rPr lang="zh-CN" altLang="en-US" sz="2400" i="0">
                            <a:latin typeface="Cambria Math" panose="02040503050406030204" pitchFamily="18" charset="0"/>
                          </a:rPr>
                          <m:t>0</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𝑐𝑚</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t>       </a:t>
                </a:r>
                <a14:m>
                  <m:oMath xmlns:m="http://schemas.openxmlformats.org/officeDocument/2006/math">
                    <m:sSub>
                      <m:sSubPr>
                        <m:ctrlPr>
                          <a:rPr lang="zh-CN" altLang="en-US" sz="2400" i="1" smtClean="0">
                            <a:latin typeface="Cambria Math" panose="02040503050406030204" pitchFamily="18" charset="0"/>
                          </a:rPr>
                        </m:ctrlPr>
                      </m:sSubPr>
                      <m:e>
                        <m:r>
                          <m:rPr>
                            <m:nor/>
                          </m:rPr>
                          <a:rPr lang="zh-CN" altLang="en-US" sz="2400"/>
                          <m:t>k</m:t>
                        </m:r>
                      </m:e>
                      <m:sub>
                        <m:r>
                          <m:rPr>
                            <m:nor/>
                          </m:rPr>
                          <a:rPr lang="zh-CN" altLang="en-US" sz="2400" i="1"/>
                          <m:t>a</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A</m:t>
                        </m:r>
                      </m:e>
                      <m:sub>
                        <m:r>
                          <m:rPr>
                            <m:nor/>
                          </m:rPr>
                          <a:rPr lang="zh-CN" altLang="en-US" sz="2400" i="1">
                            <a:latin typeface="Cambria Math" panose="02040503050406030204" pitchFamily="18" charset="0"/>
                          </a:rPr>
                          <m:t>M</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cm</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，为相乘器和输入载波决定的比例常数。</a:t>
                </a:r>
                <a:endParaRPr lang="en-US" altLang="zh-CN" sz="2400" dirty="0" smtClean="0">
                  <a:latin typeface="宋体" panose="02010600030101010101" pitchFamily="2" charset="-122"/>
                  <a:ea typeface="宋体" panose="02010600030101010101" pitchFamily="2" charset="-122"/>
                </a:endParaRPr>
              </a:p>
              <a:p>
                <a:r>
                  <a:rPr lang="zh-CN" altLang="en-US" sz="2400" dirty="0" smtClean="0"/>
                  <a:t>       </a:t>
                </a:r>
                <a14:m>
                  <m:oMath xmlns:m="http://schemas.openxmlformats.org/officeDocument/2006/math">
                    <m:sSub>
                      <m:sSubPr>
                        <m:ctrlPr>
                          <a:rPr lang="zh-CN" altLang="en-US" sz="2400" i="1" smtClean="0">
                            <a:latin typeface="Cambria Math" panose="02040503050406030204" pitchFamily="18" charset="0"/>
                          </a:rPr>
                        </m:ctrlPr>
                      </m:sSubPr>
                      <m:e>
                        <m:r>
                          <m:rPr>
                            <m:nor/>
                          </m:rPr>
                          <a:rPr lang="zh-CN" altLang="en-US" sz="2400"/>
                          <m:t>U</m:t>
                        </m:r>
                      </m:e>
                      <m:sub>
                        <m:r>
                          <m:rPr>
                            <m:nor/>
                          </m:rPr>
                          <a:rPr lang="zh-CN" altLang="en-US" sz="2400" i="1"/>
                          <m:t>m</m:t>
                        </m:r>
                        <m:r>
                          <m:rPr>
                            <m:nor/>
                          </m:rPr>
                          <a:rPr lang="zh-CN" altLang="en-US" sz="2400" i="1"/>
                          <m:t>0</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k</m:t>
                        </m:r>
                      </m:e>
                      <m:sub>
                        <m:r>
                          <m:rPr>
                            <m:nor/>
                          </m:rPr>
                          <a:rPr lang="zh-CN" altLang="en-US" sz="2400" i="1">
                            <a:latin typeface="Cambria Math" panose="02040503050406030204" pitchFamily="18" charset="0"/>
                          </a:rPr>
                          <m:t>a</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u</m:t>
                        </m:r>
                      </m:e>
                      <m:sub>
                        <m:r>
                          <m:rPr>
                            <m:nor/>
                          </m:rPr>
                          <a:rPr lang="zh-CN" altLang="en-US" sz="2400" i="1">
                            <a:latin typeface="Cambria Math" panose="02040503050406030204" pitchFamily="18" charset="0"/>
                          </a:rPr>
                          <m:t>Ω</m:t>
                        </m:r>
                      </m:sub>
                    </m:sSub>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oMath>
                </a14:m>
                <a:r>
                  <a:rPr lang="zh-CN" altLang="zh-CN" sz="2400" dirty="0">
                    <a:latin typeface="宋体" panose="02010600030101010101" pitchFamily="2" charset="-122"/>
                    <a:ea typeface="宋体" panose="02010600030101010101" pitchFamily="2" charset="-122"/>
                  </a:rPr>
                  <a:t>称为调幅波的包络。</a:t>
                </a:r>
                <a:endParaRPr lang="zh-CN" altLang="en-US" sz="2400" dirty="0">
                  <a:latin typeface="宋体" panose="02010600030101010101" pitchFamily="2" charset="-122"/>
                  <a:ea typeface="宋体" panose="02010600030101010101" pitchFamily="2" charset="-122"/>
                </a:endParaRPr>
              </a:p>
            </p:txBody>
          </p:sp>
        </mc:Choice>
        <mc:Fallback>
          <p:sp>
            <p:nvSpPr>
              <p:cNvPr id="23" name="矩形 22">
                <a:extLst>
                  <a:ext uri="{FF2B5EF4-FFF2-40B4-BE49-F238E27FC236}">
                    <a16:creationId xmlns:a16="http://schemas.microsoft.com/office/drawing/2014/main" xmlns:a14="http://schemas.microsoft.com/office/drawing/2010/main" xmlns="" id="{5BAC8652-5E50-4260-85C6-3AEB7296B2B1}"/>
                  </a:ext>
                </a:extLst>
              </p:cNvPr>
              <p:cNvSpPr>
                <a:spLocks noRot="1" noChangeAspect="1" noMove="1" noResize="1" noEditPoints="1" noAdjustHandles="1" noChangeArrowheads="1" noChangeShapeType="1" noTextEdit="1"/>
              </p:cNvSpPr>
              <p:nvPr/>
            </p:nvSpPr>
            <p:spPr>
              <a:xfrm>
                <a:off x="3764459" y="3444939"/>
                <a:ext cx="6096000" cy="2384435"/>
              </a:xfrm>
              <a:prstGeom prst="rect">
                <a:avLst/>
              </a:prstGeom>
              <a:blipFill rotWithShape="0">
                <a:blip r:embed="rId4"/>
                <a:stretch>
                  <a:fillRect l="-1600" t="-2813" b="-2558"/>
                </a:stretch>
              </a:blipFill>
            </p:spPr>
            <p:txBody>
              <a:bodyPr/>
              <a:lstStyle/>
              <a:p>
                <a:r>
                  <a:rPr lang="zh-CN" altLang="en-US">
                    <a:noFill/>
                  </a:rPr>
                  <a:t> </a:t>
                </a:r>
              </a:p>
            </p:txBody>
          </p:sp>
        </mc:Fallback>
      </mc:AlternateContent>
      <p:sp>
        <p:nvSpPr>
          <p:cNvPr id="29" name="文本框 28">
            <a:extLst>
              <a:ext uri="{FF2B5EF4-FFF2-40B4-BE49-F238E27FC236}">
                <a16:creationId xmlns:a16="http://schemas.microsoft.com/office/drawing/2014/main" xmlns="" id="{C08FB235-808B-4E93-A34E-DD3B7729FD37}"/>
              </a:ext>
            </a:extLst>
          </p:cNvPr>
          <p:cNvSpPr txBox="1"/>
          <p:nvPr/>
        </p:nvSpPr>
        <p:spPr>
          <a:xfrm>
            <a:off x="692845" y="937055"/>
            <a:ext cx="3640782" cy="461665"/>
          </a:xfrm>
          <a:prstGeom prst="rect">
            <a:avLst/>
          </a:prstGeom>
          <a:noFill/>
        </p:spPr>
        <p:txBody>
          <a:bodyPr wrap="square" rtlCol="0">
            <a:spAutoFit/>
          </a:bodyPr>
          <a:lstStyle/>
          <a:p>
            <a:pPr algn="just" defTabSz="457200">
              <a:spcBef>
                <a:spcPct val="0"/>
              </a:spcBef>
            </a:pPr>
            <a:r>
              <a:rPr lang="zh-CN" altLang="en-US" sz="2400" dirty="0">
                <a:solidFill>
                  <a:schemeClr val="accent1"/>
                </a:solidFill>
                <a:latin typeface="+mj-lt"/>
                <a:ea typeface="+mj-ea"/>
                <a:cs typeface="+mj-cs"/>
              </a:rPr>
              <a:t>一</a:t>
            </a:r>
            <a:r>
              <a:rPr lang="zh-CN" altLang="en-US" sz="2400" dirty="0" smtClean="0">
                <a:solidFill>
                  <a:schemeClr val="accent1"/>
                </a:solidFill>
                <a:latin typeface="+mj-lt"/>
                <a:ea typeface="+mj-ea"/>
                <a:cs typeface="+mj-cs"/>
              </a:rPr>
              <a:t>、调幅</a:t>
            </a:r>
            <a:r>
              <a:rPr lang="zh-CN" altLang="en-US" sz="2400" dirty="0">
                <a:solidFill>
                  <a:schemeClr val="accent1"/>
                </a:solidFill>
                <a:latin typeface="+mj-lt"/>
                <a:ea typeface="+mj-ea"/>
                <a:cs typeface="+mj-cs"/>
              </a:rPr>
              <a:t>信号表达式</a:t>
            </a:r>
          </a:p>
        </p:txBody>
      </p:sp>
    </p:spTree>
    <p:extLst>
      <p:ext uri="{BB962C8B-B14F-4D97-AF65-F5344CB8AC3E}">
        <p14:creationId xmlns:p14="http://schemas.microsoft.com/office/powerpoint/2010/main" val="30159289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3029</TotalTime>
  <Words>9910</Words>
  <Application>Microsoft Office PowerPoint</Application>
  <PresentationFormat>宽屏</PresentationFormat>
  <Paragraphs>377</Paragraphs>
  <Slides>73</Slides>
  <Notes>1</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2</vt:i4>
      </vt:variant>
      <vt:variant>
        <vt:lpstr>幻灯片标题</vt:lpstr>
      </vt:variant>
      <vt:variant>
        <vt:i4>73</vt:i4>
      </vt:variant>
    </vt:vector>
  </HeadingPairs>
  <TitlesOfParts>
    <vt:vector size="88" baseType="lpstr">
      <vt:lpstr>等线</vt:lpstr>
      <vt:lpstr>等线 Light</vt:lpstr>
      <vt:lpstr>方正姚体</vt:lpstr>
      <vt:lpstr>华文新魏</vt:lpstr>
      <vt:lpstr>宋体</vt:lpstr>
      <vt:lpstr>Arial</vt:lpstr>
      <vt:lpstr>Calibri</vt:lpstr>
      <vt:lpstr>Cambria Math</vt:lpstr>
      <vt:lpstr>Times New Roman</vt:lpstr>
      <vt:lpstr>Trebuchet MS</vt:lpstr>
      <vt:lpstr>Wingdings 3</vt:lpstr>
      <vt:lpstr>Office 主题​​</vt:lpstr>
      <vt:lpstr>平面</vt:lpstr>
      <vt:lpstr>Microsoft Visio 绘图</vt:lpstr>
      <vt:lpstr>MathType 6.0 Equation</vt:lpstr>
      <vt:lpstr>高频电子线路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高频电子线路</dc:title>
  <dc:creator>sheng minghua</dc:creator>
  <cp:lastModifiedBy>任 婉婷</cp:lastModifiedBy>
  <cp:revision>133</cp:revision>
  <dcterms:created xsi:type="dcterms:W3CDTF">2018-11-02T07:45:12Z</dcterms:created>
  <dcterms:modified xsi:type="dcterms:W3CDTF">2018-11-07T08:53:45Z</dcterms:modified>
</cp:coreProperties>
</file>