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5">
  <p:sldMasterIdLst>
    <p:sldMasterId id="2147483648" r:id="rId1"/>
  </p:sldMasterIdLst>
  <p:sldIdLst>
    <p:sldId id="256" r:id="rId2"/>
    <p:sldId id="308" r:id="rId3"/>
    <p:sldId id="257" r:id="rId4"/>
    <p:sldId id="258" r:id="rId5"/>
    <p:sldId id="259" r:id="rId6"/>
    <p:sldId id="260" r:id="rId7"/>
    <p:sldId id="261" r:id="rId8"/>
    <p:sldId id="273" r:id="rId9"/>
    <p:sldId id="262" r:id="rId10"/>
    <p:sldId id="263" r:id="rId11"/>
    <p:sldId id="274" r:id="rId12"/>
    <p:sldId id="264" r:id="rId13"/>
    <p:sldId id="265" r:id="rId14"/>
    <p:sldId id="266" r:id="rId15"/>
    <p:sldId id="275" r:id="rId16"/>
    <p:sldId id="267" r:id="rId17"/>
    <p:sldId id="276" r:id="rId18"/>
    <p:sldId id="309" r:id="rId19"/>
    <p:sldId id="277" r:id="rId20"/>
    <p:sldId id="278" r:id="rId21"/>
    <p:sldId id="279" r:id="rId22"/>
    <p:sldId id="280" r:id="rId23"/>
    <p:sldId id="281" r:id="rId24"/>
    <p:sldId id="282" r:id="rId25"/>
    <p:sldId id="283" r:id="rId26"/>
    <p:sldId id="284" r:id="rId27"/>
    <p:sldId id="310" r:id="rId28"/>
    <p:sldId id="285" r:id="rId29"/>
    <p:sldId id="286" r:id="rId30"/>
    <p:sldId id="287" r:id="rId31"/>
    <p:sldId id="288" r:id="rId32"/>
    <p:sldId id="311" r:id="rId33"/>
    <p:sldId id="289" r:id="rId34"/>
    <p:sldId id="312"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2A54C80-263E-416B-A8E0-580EDEADCBDC}" type="datetimeFigureOut">
              <a:rPr lang="en-US" dirty="0"/>
              <a:t>11/4/2018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11/4/2018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Layout" Target="../slideLayouts/slideLayout2.xml"/><Relationship Id="rId4" Type="http://schemas.microsoft.com/office/2007/relationships/hdphoto" Target="../media/hdphoto4.wdp"/></Relationships>
</file>

<file path=ppt/slides/_rels/slide1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emf"/></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microsoft.com/office/2007/relationships/hdphoto" Target="../media/hdphoto8.wdp"/></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microsoft.com/office/2007/relationships/hdphoto" Target="../media/hdphoto9.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2.wmf"/></Relationships>
</file>

<file path=ppt/slides/_rels/slide50.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png"/><Relationship Id="rId1" Type="http://schemas.openxmlformats.org/officeDocument/2006/relationships/slideLayout" Target="../slideLayouts/slideLayout2.xml"/><Relationship Id="rId6" Type="http://schemas.microsoft.com/office/2007/relationships/hdphoto" Target="../media/hdphoto13.wdp"/><Relationship Id="rId5" Type="http://schemas.openxmlformats.org/officeDocument/2006/relationships/image" Target="../media/image62.png"/><Relationship Id="rId4" Type="http://schemas.openxmlformats.org/officeDocument/2006/relationships/image" Target="../media/image61.emf"/></Relationships>
</file>

<file path=ppt/slides/_rels/slide5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png"/><Relationship Id="rId1" Type="http://schemas.openxmlformats.org/officeDocument/2006/relationships/slideLayout" Target="../slideLayouts/slideLayout2.xml"/><Relationship Id="rId5" Type="http://schemas.openxmlformats.org/officeDocument/2006/relationships/image" Target="../media/image67.emf"/><Relationship Id="rId4" Type="http://schemas.openxmlformats.org/officeDocument/2006/relationships/image" Target="../media/image66.emf"/></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2.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高频电子线路</a:t>
            </a:r>
          </a:p>
        </p:txBody>
      </p:sp>
    </p:spTree>
    <p:extLst>
      <p:ext uri="{BB962C8B-B14F-4D97-AF65-F5344CB8AC3E}">
        <p14:creationId xmlns:p14="http://schemas.microsoft.com/office/powerpoint/2010/main" val="3562031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772358" y="719091"/>
            <a:ext cx="8191338" cy="481882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zh-CN" sz="2400" dirty="0">
                <a:latin typeface="宋体" panose="02010600030101010101" pitchFamily="2" charset="-122"/>
                <a:ea typeface="宋体" panose="02010600030101010101" pitchFamily="2" charset="-122"/>
              </a:rPr>
              <a:t>正向和反向</a:t>
            </a:r>
            <a:r>
              <a:rPr lang="en-US" altLang="zh-CN" sz="2400" dirty="0">
                <a:latin typeface="宋体" panose="02010600030101010101" pitchFamily="2" charset="-122"/>
                <a:ea typeface="宋体" panose="02010600030101010101" pitchFamily="2" charset="-122"/>
              </a:rPr>
              <a:t>AGC</a:t>
            </a:r>
            <a:r>
              <a:rPr lang="zh-CN" altLang="zh-CN" sz="2400" dirty="0">
                <a:latin typeface="宋体" panose="02010600030101010101" pitchFamily="2" charset="-122"/>
                <a:ea typeface="宋体" panose="02010600030101010101" pitchFamily="2" charset="-122"/>
              </a:rPr>
              <a:t>电路</a:t>
            </a:r>
          </a:p>
        </p:txBody>
      </p:sp>
      <p:pic>
        <p:nvPicPr>
          <p:cNvPr id="3" name="图片 2" descr="705">
            <a:extLst>
              <a:ext uri="{FF2B5EF4-FFF2-40B4-BE49-F238E27FC236}">
                <a16:creationId xmlns="" xmlns:a16="http://schemas.microsoft.com/office/drawing/2014/main" id="{979D2695-8706-44F6-9195-A71307644576}"/>
              </a:ext>
            </a:extLst>
          </p:cNvPr>
          <p:cNvPicPr/>
          <p:nvPr/>
        </p:nvPicPr>
        <p:blipFill>
          <a:blip r:embed="rId2">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498023" y="1549513"/>
            <a:ext cx="8740008" cy="4247605"/>
          </a:xfrm>
          <a:prstGeom prst="rect">
            <a:avLst/>
          </a:prstGeom>
          <a:noFill/>
          <a:ln>
            <a:noFill/>
          </a:ln>
        </p:spPr>
      </p:pic>
    </p:spTree>
    <p:extLst>
      <p:ext uri="{BB962C8B-B14F-4D97-AF65-F5344CB8AC3E}">
        <p14:creationId xmlns:p14="http://schemas.microsoft.com/office/powerpoint/2010/main" val="5674082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4FCCDBA4-07DE-4AAA-8C08-7C70BF04E864}"/>
                  </a:ext>
                </a:extLst>
              </p:cNvPr>
              <p:cNvSpPr>
                <a:spLocks noGrp="1"/>
              </p:cNvSpPr>
              <p:nvPr>
                <p:ph idx="1"/>
              </p:nvPr>
            </p:nvSpPr>
            <p:spPr>
              <a:xfrm>
                <a:off x="568171" y="1038687"/>
                <a:ext cx="8705831" cy="5002675"/>
              </a:xfrm>
            </p:spPr>
            <p:txBody>
              <a:bodyPr/>
              <a:lstStyle/>
              <a:p>
                <a:r>
                  <a:rPr lang="zh-CN" altLang="en-US" sz="2400" dirty="0">
                    <a:latin typeface="宋体" panose="02010600030101010101" pitchFamily="2" charset="-122"/>
                    <a:ea typeface="宋体" panose="02010600030101010101" pitchFamily="2" charset="-122"/>
                  </a:rPr>
                  <a:t>反向</a:t>
                </a:r>
                <a:r>
                  <a:rPr lang="en-US" altLang="zh-CN" sz="2400" dirty="0">
                    <a:latin typeface="宋体" panose="02010600030101010101" pitchFamily="2" charset="-122"/>
                    <a:ea typeface="宋体" panose="02010600030101010101" pitchFamily="2" charset="-122"/>
                  </a:rPr>
                  <a:t>AGC</a:t>
                </a:r>
                <a:r>
                  <a:rPr lang="zh-CN" altLang="en-US" sz="2400" dirty="0">
                    <a:latin typeface="宋体" panose="02010600030101010101" pitchFamily="2" charset="-122"/>
                    <a:ea typeface="宋体" panose="02010600030101010101" pitchFamily="2" charset="-122"/>
                  </a:rPr>
                  <a:t>的优点：是工作电流较小，对晶体管安全工作有利，电路比较简单，使用普通的高频管即可。它的缺点是增益控制范围不宽。当输入信号增大较多时，反向</a:t>
                </a:r>
                <a:r>
                  <a:rPr lang="en-US" altLang="zh-CN" sz="2400" dirty="0">
                    <a:latin typeface="宋体" panose="02010600030101010101" pitchFamily="2" charset="-122"/>
                    <a:ea typeface="宋体" panose="02010600030101010101" pitchFamily="2" charset="-122"/>
                  </a:rPr>
                  <a:t>AGC</a:t>
                </a:r>
                <a:r>
                  <a:rPr lang="zh-CN" altLang="en-US" sz="2400" dirty="0">
                    <a:latin typeface="宋体" panose="02010600030101010101" pitchFamily="2" charset="-122"/>
                    <a:ea typeface="宋体" panose="02010600030101010101" pitchFamily="2" charset="-122"/>
                  </a:rPr>
                  <a:t>的作用将使   </a:t>
                </a:r>
                <a14:m>
                  <m:oMath xmlns:m="http://schemas.openxmlformats.org/officeDocument/2006/math">
                    <m:sSub>
                      <m:sSubPr>
                        <m:ctrlPr>
                          <a:rPr lang="en-US"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𝐼</m:t>
                        </m:r>
                      </m:e>
                      <m:sub>
                        <m:r>
                          <a:rPr lang="en-US" altLang="zh-CN" sz="2400">
                            <a:latin typeface="Cambria Math" panose="02040503050406030204" pitchFamily="18" charset="0"/>
                            <a:ea typeface="宋体" panose="02010600030101010101" pitchFamily="2" charset="-122"/>
                          </a:rPr>
                          <m:t>𝐸</m:t>
                        </m:r>
                      </m:sub>
                    </m:sSub>
                  </m:oMath>
                </a14:m>
                <a:r>
                  <a:rPr lang="zh-CN" altLang="en-US" sz="2400" dirty="0">
                    <a:latin typeface="宋体" panose="02010600030101010101" pitchFamily="2" charset="-122"/>
                    <a:ea typeface="宋体" panose="02010600030101010101" pitchFamily="2" charset="-122"/>
                  </a:rPr>
                  <a:t>下降较多，从而进入晶体管的非线性区，产生非线性失真。但由于它的电路简单，在一些要求不太高的</a:t>
                </a:r>
                <a:r>
                  <a:rPr lang="en-US" altLang="zh-CN" sz="2400" dirty="0">
                    <a:latin typeface="宋体" panose="02010600030101010101" pitchFamily="2" charset="-122"/>
                    <a:ea typeface="宋体" panose="02010600030101010101" pitchFamily="2" charset="-122"/>
                  </a:rPr>
                  <a:t>AGC</a:t>
                </a:r>
                <a:r>
                  <a:rPr lang="zh-CN" altLang="en-US" sz="2400" dirty="0">
                    <a:latin typeface="宋体" panose="02010600030101010101" pitchFamily="2" charset="-122"/>
                    <a:ea typeface="宋体" panose="02010600030101010101" pitchFamily="2" charset="-122"/>
                  </a:rPr>
                  <a:t>电路中仍被广泛应用。</a:t>
                </a:r>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正向</a:t>
                </a:r>
                <a:r>
                  <a:rPr lang="en-US" altLang="zh-CN" sz="2400" dirty="0">
                    <a:latin typeface="宋体" panose="02010600030101010101" pitchFamily="2" charset="-122"/>
                    <a:ea typeface="宋体" panose="02010600030101010101" pitchFamily="2" charset="-122"/>
                  </a:rPr>
                  <a:t>AGC</a:t>
                </a:r>
                <a:r>
                  <a:rPr lang="zh-CN" altLang="en-US" sz="2400" dirty="0">
                    <a:latin typeface="宋体" panose="02010600030101010101" pitchFamily="2" charset="-122"/>
                    <a:ea typeface="宋体" panose="02010600030101010101" pitchFamily="2" charset="-122"/>
                  </a:rPr>
                  <a:t>的优点是：对于弱信号，晶体管工作点选在</a:t>
                </a:r>
                <a14:m>
                  <m:oMath xmlns:m="http://schemas.openxmlformats.org/officeDocument/2006/math">
                    <m:d>
                      <m:dPr>
                        <m:begChr m:val="|"/>
                        <m:endChr m:val="|"/>
                        <m:ctrlPr>
                          <a:rPr lang="en-US" altLang="zh-CN" sz="2400" i="1">
                            <a:latin typeface="Cambria Math" panose="02040503050406030204" pitchFamily="18" charset="0"/>
                            <a:ea typeface="宋体" panose="02010600030101010101" pitchFamily="2" charset="-122"/>
                          </a:rPr>
                        </m:ctrlPr>
                      </m:dPr>
                      <m:e>
                        <m:sSub>
                          <m:sSubPr>
                            <m:ctrlPr>
                              <a:rPr lang="en-US" altLang="zh-CN" sz="2400" i="1">
                                <a:latin typeface="Cambria Math" panose="02040503050406030204" pitchFamily="18" charset="0"/>
                                <a:ea typeface="宋体" panose="02010600030101010101" pitchFamily="2" charset="-122"/>
                              </a:rPr>
                            </m:ctrlPr>
                          </m:sSubPr>
                          <m:e>
                            <m:r>
                              <m:rPr>
                                <m:sty m:val="p"/>
                              </m:rPr>
                              <a:rPr lang="en-US" altLang="zh-CN" sz="2400">
                                <a:latin typeface="Cambria Math" panose="02040503050406030204" pitchFamily="18" charset="0"/>
                                <a:ea typeface="宋体" panose="02010600030101010101" pitchFamily="2" charset="-122"/>
                              </a:rPr>
                              <m:t>y</m:t>
                            </m:r>
                          </m:e>
                          <m:sub>
                            <m:r>
                              <m:rPr>
                                <m:sty m:val="p"/>
                              </m:rPr>
                              <a:rPr lang="en-US" altLang="zh-CN" sz="2400">
                                <a:latin typeface="Cambria Math" panose="02040503050406030204" pitchFamily="18" charset="0"/>
                                <a:ea typeface="宋体" panose="02010600030101010101" pitchFamily="2" charset="-122"/>
                              </a:rPr>
                              <m:t>fe</m:t>
                            </m:r>
                          </m:sub>
                        </m:sSub>
                      </m:e>
                    </m:d>
                  </m:oMath>
                </a14:m>
                <a:r>
                  <a:rPr lang="zh-CN" altLang="en-US" sz="2400" dirty="0">
                    <a:latin typeface="宋体" panose="02010600030101010101" pitchFamily="2" charset="-122"/>
                    <a:ea typeface="宋体" panose="02010600030101010101" pitchFamily="2" charset="-122"/>
                  </a:rPr>
                  <a:t> 最大处，可以充分利用晶体管的放大能力，使</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𝑢</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得到尽可能的放大；对于强信号，</a:t>
                </a:r>
                <a:r>
                  <a:rPr lang="en-US" altLang="zh-CN" sz="2400" dirty="0">
                    <a:ea typeface="宋体" panose="02010600030101010101" pitchFamily="2" charset="-122"/>
                  </a:rPr>
                  <a:t> </a:t>
                </a:r>
                <a14:m>
                  <m:oMath xmlns:m="http://schemas.openxmlformats.org/officeDocument/2006/math">
                    <m:sSub>
                      <m:sSubPr>
                        <m:ctrlPr>
                          <a:rPr lang="en-US"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𝐼</m:t>
                        </m:r>
                      </m:e>
                      <m:sub>
                        <m:r>
                          <a:rPr lang="en-US" altLang="zh-CN" sz="2400">
                            <a:latin typeface="Cambria Math" panose="02040503050406030204" pitchFamily="18" charset="0"/>
                            <a:ea typeface="宋体" panose="02010600030101010101" pitchFamily="2" charset="-122"/>
                          </a:rPr>
                          <m:t>𝐸</m:t>
                        </m:r>
                      </m:sub>
                    </m:sSub>
                  </m:oMath>
                </a14:m>
                <a:r>
                  <a:rPr lang="zh-CN" altLang="en-US" sz="2400" dirty="0" smtClean="0">
                    <a:latin typeface="宋体" panose="02010600030101010101" pitchFamily="2" charset="-122"/>
                    <a:ea typeface="宋体" panose="02010600030101010101" pitchFamily="2" charset="-122"/>
                  </a:rPr>
                  <a:t>增大</a:t>
                </a:r>
                <a:r>
                  <a:rPr lang="zh-CN" altLang="en-US" sz="2400" dirty="0">
                    <a:latin typeface="宋体" panose="02010600030101010101" pitchFamily="2" charset="-122"/>
                    <a:ea typeface="宋体" panose="02010600030101010101" pitchFamily="2" charset="-122"/>
                  </a:rPr>
                  <a:t>，因而仍工作在线性较好的区域内，非线性失真不致明显增加。因此得到广泛应用，特别是电视接收机中，应用更多。</a:t>
                </a:r>
              </a:p>
              <a:p>
                <a:endParaRPr lang="zh-CN" altLang="en-US" dirty="0"/>
              </a:p>
              <a:p>
                <a:endParaRPr lang="zh-CN" altLang="en-US" dirty="0"/>
              </a:p>
            </p:txBody>
          </p:sp>
        </mc:Choice>
        <mc:Fallback xmlns="">
          <p:sp>
            <p:nvSpPr>
              <p:cNvPr id="3" name="内容占位符 2">
                <a:extLst>
                  <a:ext uri="{FF2B5EF4-FFF2-40B4-BE49-F238E27FC236}">
                    <a16:creationId xmlns:a16="http://schemas.microsoft.com/office/drawing/2014/main" xmlns:a14="http://schemas.microsoft.com/office/drawing/2010/main" xmlns="" id="{4FCCDBA4-07DE-4AAA-8C08-7C70BF04E864}"/>
                  </a:ext>
                </a:extLst>
              </p:cNvPr>
              <p:cNvSpPr>
                <a:spLocks noGrp="1" noRot="1" noChangeAspect="1" noMove="1" noResize="1" noEditPoints="1" noAdjustHandles="1" noChangeArrowheads="1" noChangeShapeType="1" noTextEdit="1"/>
              </p:cNvSpPr>
              <p:nvPr>
                <p:ph idx="1"/>
              </p:nvPr>
            </p:nvSpPr>
            <p:spPr>
              <a:xfrm>
                <a:off x="568171" y="1038687"/>
                <a:ext cx="8705831" cy="5002675"/>
              </a:xfrm>
              <a:blipFill rotWithShape="0">
                <a:blip r:embed="rId2"/>
                <a:stretch>
                  <a:fillRect l="-560" t="-974" r="-46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501206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475694" y="373488"/>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a:t>8.3 </a:t>
            </a:r>
            <a:r>
              <a:rPr lang="zh-CN" altLang="zh-CN" sz="3200" dirty="0"/>
              <a:t>自动频率控制电路</a:t>
            </a:r>
          </a:p>
          <a:p>
            <a:pPr algn="just"/>
            <a:endParaRPr lang="zh-CN" altLang="en-US" sz="3200" dirty="0"/>
          </a:p>
        </p:txBody>
      </p:sp>
      <mc:AlternateContent xmlns:mc="http://schemas.openxmlformats.org/markup-compatibility/2006" xmlns:a14="http://schemas.microsoft.com/office/drawing/2010/main">
        <mc:Choice Requires="a14">
          <p:sp>
            <p:nvSpPr>
              <p:cNvPr id="6" name="内容占位符 2"/>
              <p:cNvSpPr txBox="1">
                <a:spLocks/>
              </p:cNvSpPr>
              <p:nvPr/>
            </p:nvSpPr>
            <p:spPr>
              <a:xfrm>
                <a:off x="600060" y="1146588"/>
                <a:ext cx="8595455" cy="234358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a:latin typeface="宋体" panose="02010600030101010101" pitchFamily="2" charset="-122"/>
                    <a:ea typeface="宋体" panose="02010600030101010101" pitchFamily="2" charset="-122"/>
                  </a:rPr>
                  <a:t>工作原理</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   自动频率控制电路</a:t>
                </a:r>
                <a:r>
                  <a:rPr lang="en-US" altLang="zh-CN" sz="2400" dirty="0">
                    <a:latin typeface="宋体" panose="02010600030101010101" pitchFamily="2" charset="-122"/>
                    <a:ea typeface="宋体" panose="02010600030101010101" pitchFamily="2" charset="-122"/>
                  </a:rPr>
                  <a:t>AFC</a:t>
                </a:r>
                <a:r>
                  <a:rPr lang="zh-CN" altLang="en-US" sz="2400" dirty="0">
                    <a:latin typeface="宋体" panose="02010600030101010101" pitchFamily="2" charset="-122"/>
                    <a:ea typeface="宋体" panose="02010600030101010101" pitchFamily="2" charset="-122"/>
                  </a:rPr>
                  <a:t>的组成框图如图</a:t>
                </a:r>
                <a:r>
                  <a:rPr lang="en-US" altLang="zh-CN" sz="2400" dirty="0">
                    <a:latin typeface="宋体" panose="02010600030101010101" pitchFamily="2" charset="-122"/>
                    <a:ea typeface="宋体" panose="02010600030101010101" pitchFamily="2" charset="-122"/>
                  </a:rPr>
                  <a:t>8.3.1</a:t>
                </a:r>
                <a:r>
                  <a:rPr lang="zh-CN" altLang="en-US" sz="2400" dirty="0">
                    <a:latin typeface="宋体" panose="02010600030101010101" pitchFamily="2" charset="-122"/>
                    <a:ea typeface="宋体" panose="02010600030101010101" pitchFamily="2" charset="-122"/>
                  </a:rPr>
                  <a:t>所示。它由鉴频器、低通滤波器和压控振荡器组成，</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𝑟</m:t>
                        </m:r>
                      </m:sub>
                    </m:sSub>
                  </m:oMath>
                </a14:m>
                <a:r>
                  <a:rPr lang="zh-CN" altLang="en-US" sz="2400" dirty="0">
                    <a:latin typeface="宋体" panose="02010600030101010101" pitchFamily="2" charset="-122"/>
                    <a:ea typeface="宋体" panose="02010600030101010101" pitchFamily="2" charset="-122"/>
                  </a:rPr>
                  <a:t>为标准频率，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为输出信号频率。</a:t>
                </a:r>
                <a:endParaRPr lang="en-US" altLang="zh-CN" sz="2400" dirty="0">
                  <a:latin typeface="宋体" panose="02010600030101010101" pitchFamily="2" charset="-122"/>
                  <a:ea typeface="宋体" panose="02010600030101010101" pitchFamily="2" charset="-122"/>
                </a:endParaRPr>
              </a:p>
            </p:txBody>
          </p:sp>
        </mc:Choice>
        <mc:Fallback xmlns="">
          <p:sp>
            <p:nvSpPr>
              <p:cNvPr id="6" name="内容占位符 2"/>
              <p:cNvSpPr txBox="1">
                <a:spLocks noRot="1" noChangeAspect="1" noMove="1" noResize="1" noEditPoints="1" noAdjustHandles="1" noChangeArrowheads="1" noChangeShapeType="1" noTextEdit="1"/>
              </p:cNvSpPr>
              <p:nvPr/>
            </p:nvSpPr>
            <p:spPr>
              <a:xfrm>
                <a:off x="600060" y="1146588"/>
                <a:ext cx="8595455" cy="2343587"/>
              </a:xfrm>
              <a:prstGeom prst="rect">
                <a:avLst/>
              </a:prstGeom>
              <a:blipFill rotWithShape="0">
                <a:blip r:embed="rId2"/>
                <a:stretch>
                  <a:fillRect l="-1064" t="-2078" r="-780"/>
                </a:stretch>
              </a:blipFill>
            </p:spPr>
            <p:txBody>
              <a:bodyPr/>
              <a:lstStyle/>
              <a:p>
                <a:r>
                  <a:rPr lang="zh-CN" altLang="en-US">
                    <a:noFill/>
                  </a:rPr>
                  <a:t> </a:t>
                </a:r>
              </a:p>
            </p:txBody>
          </p:sp>
        </mc:Fallback>
      </mc:AlternateContent>
      <p:pic>
        <p:nvPicPr>
          <p:cNvPr id="8" name="图片 7">
            <a:extLst>
              <a:ext uri="{FF2B5EF4-FFF2-40B4-BE49-F238E27FC236}">
                <a16:creationId xmlns="" xmlns:a16="http://schemas.microsoft.com/office/drawing/2014/main" id="{B188AFA5-008B-446A-BCA1-0A96357DACFF}"/>
              </a:ext>
            </a:extLst>
          </p:cNvPr>
          <p:cNvPicPr/>
          <p:nvPr/>
        </p:nvPicPr>
        <p:blipFill>
          <a:blip r:embed="rId3">
            <a:extLst>
              <a:ext uri="{BEBA8EAE-BF5A-486C-A8C5-ECC9F3942E4B}">
                <a14:imgProps xmlns:a14="http://schemas.microsoft.com/office/drawing/2010/main">
                  <a14:imgLayer r:embed="rId4">
                    <a14:imgEffect>
                      <a14:sharpenSoften amount="29000"/>
                    </a14:imgEffect>
                    <a14:imgEffect>
                      <a14:brightnessContrast bright="9000" contrast="2000"/>
                    </a14:imgEffect>
                  </a14:imgLayer>
                </a14:imgProps>
              </a:ext>
            </a:extLst>
          </a:blip>
          <a:stretch>
            <a:fillRect/>
          </a:stretch>
        </p:blipFill>
        <p:spPr>
          <a:xfrm>
            <a:off x="1206175" y="3106809"/>
            <a:ext cx="6540041" cy="1990574"/>
          </a:xfrm>
          <a:prstGeom prst="rect">
            <a:avLst/>
          </a:prstGeom>
        </p:spPr>
      </p:pic>
      <p:sp>
        <p:nvSpPr>
          <p:cNvPr id="2" name="矩形 1">
            <a:extLst>
              <a:ext uri="{FF2B5EF4-FFF2-40B4-BE49-F238E27FC236}">
                <a16:creationId xmlns="" xmlns:a16="http://schemas.microsoft.com/office/drawing/2014/main" id="{B0755866-6C67-484B-9E3D-8DF3FAB3A993}"/>
              </a:ext>
            </a:extLst>
          </p:cNvPr>
          <p:cNvSpPr/>
          <p:nvPr/>
        </p:nvSpPr>
        <p:spPr>
          <a:xfrm>
            <a:off x="2841644" y="5339660"/>
            <a:ext cx="3454792" cy="369332"/>
          </a:xfrm>
          <a:prstGeom prst="rect">
            <a:avLst/>
          </a:prstGeom>
        </p:spPr>
        <p:txBody>
          <a:bodyPr wrap="none">
            <a:spAutoFit/>
          </a:bodyPr>
          <a:lstStyle/>
          <a:p>
            <a:pPr indent="266700" algn="ctr">
              <a:spcAft>
                <a:spcPts val="0"/>
              </a:spcAft>
            </a:pPr>
            <a:r>
              <a:rPr lang="zh-CN" altLang="zh-CN" kern="100" dirty="0">
                <a:latin typeface="Times"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panose="02020603050405020304" pitchFamily="18" charset="0"/>
                <a:ea typeface="宋体" panose="02010600030101010101" pitchFamily="2" charset="-122"/>
                <a:cs typeface="Times New Roman" panose="02020603050405020304" pitchFamily="18" charset="0"/>
              </a:rPr>
              <a:t>8.3.1</a:t>
            </a:r>
            <a:r>
              <a:rPr lang="zh-CN" altLang="zh-CN" kern="100" dirty="0">
                <a:latin typeface="Times" panose="02020603050405020304" pitchFamily="18" charset="0"/>
                <a:ea typeface="宋体" panose="02010600030101010101" pitchFamily="2" charset="-122"/>
                <a:cs typeface="Times New Roman" panose="02020603050405020304" pitchFamily="18" charset="0"/>
              </a:rPr>
              <a:t>自动频率控制电路框图</a:t>
            </a:r>
          </a:p>
        </p:txBody>
      </p:sp>
    </p:spTree>
    <p:extLst>
      <p:ext uri="{BB962C8B-B14F-4D97-AF65-F5344CB8AC3E}">
        <p14:creationId xmlns:p14="http://schemas.microsoft.com/office/powerpoint/2010/main" val="22795096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45513" y="927649"/>
            <a:ext cx="8596668" cy="526896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a:latin typeface="宋体" panose="02010600030101010101" pitchFamily="2" charset="-122"/>
                <a:ea typeface="宋体" panose="02010600030101010101" pitchFamily="2" charset="-122"/>
              </a:rPr>
              <a:t>应用举例</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   一、稳定接收机的中心频率</a:t>
            </a:r>
            <a:endParaRPr lang="en-US" altLang="zh-CN" sz="2400" dirty="0">
              <a:latin typeface="宋体" panose="02010600030101010101" pitchFamily="2" charset="-122"/>
              <a:ea typeface="宋体" panose="02010600030101010101" pitchFamily="2" charset="-122"/>
            </a:endParaRPr>
          </a:p>
          <a:p>
            <a:pPr marL="0" indent="457200">
              <a:buNone/>
            </a:pPr>
            <a:r>
              <a:rPr lang="zh-CN" altLang="en-US" sz="2000" dirty="0">
                <a:latin typeface="宋体" panose="02010600030101010101" pitchFamily="2" charset="-122"/>
                <a:ea typeface="宋体" panose="02010600030101010101" pitchFamily="2" charset="-122"/>
              </a:rPr>
              <a:t>自动频率控制</a:t>
            </a:r>
            <a:r>
              <a:rPr lang="en-US" altLang="zh-CN" sz="2000" dirty="0">
                <a:latin typeface="宋体" panose="02010600030101010101" pitchFamily="2" charset="-122"/>
                <a:ea typeface="宋体" panose="02010600030101010101" pitchFamily="2" charset="-122"/>
              </a:rPr>
              <a:t>(AFC)</a:t>
            </a:r>
            <a:r>
              <a:rPr lang="zh-CN" altLang="en-US" sz="2000" dirty="0">
                <a:latin typeface="宋体" panose="02010600030101010101" pitchFamily="2" charset="-122"/>
                <a:ea typeface="宋体" panose="02010600030101010101" pitchFamily="2" charset="-122"/>
              </a:rPr>
              <a:t>电路也叫自动频率微调电路。由于超外差接收机的增益和选择性主要由中频放大器决定</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所以要求中频频率很稳定。在接收机中</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中频频率是本振信号频率与外来信号频率之差。一般地</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外来信号的频率稳定度较高</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本机振荡器产生的本振信号频率稳定度较低</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为提高其稳定性</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在接收机中加入自动频率控制电路。</a:t>
            </a:r>
            <a:endParaRPr lang="en-US" altLang="zh-CN" sz="2000" dirty="0">
              <a:latin typeface="宋体" panose="02010600030101010101" pitchFamily="2" charset="-122"/>
              <a:ea typeface="宋体" panose="02010600030101010101" pitchFamily="2" charset="-122"/>
            </a:endParaRPr>
          </a:p>
        </p:txBody>
      </p:sp>
      <p:pic>
        <p:nvPicPr>
          <p:cNvPr id="6" name="图片 5">
            <a:extLst>
              <a:ext uri="{FF2B5EF4-FFF2-40B4-BE49-F238E27FC236}">
                <a16:creationId xmlns="" xmlns:a16="http://schemas.microsoft.com/office/drawing/2014/main" id="{2640BFA3-FCA4-4A66-ABAD-7875C09DC99F}"/>
              </a:ext>
            </a:extLst>
          </p:cNvPr>
          <p:cNvPicPr/>
          <p:nvPr/>
        </p:nvPicPr>
        <p:blipFill>
          <a:blip r:embed="rId2">
            <a:extLst>
              <a:ext uri="{BEBA8EAE-BF5A-486C-A8C5-ECC9F3942E4B}">
                <a14:imgProps xmlns:a14="http://schemas.microsoft.com/office/drawing/2010/main">
                  <a14:imgLayer r:embed="rId3">
                    <a14:imgEffect>
                      <a14:sharpenSoften amount="30000"/>
                    </a14:imgEffect>
                    <a14:imgEffect>
                      <a14:brightnessContrast bright="7000" contrast="2000"/>
                    </a14:imgEffect>
                  </a14:imgLayer>
                </a14:imgProps>
              </a:ext>
              <a:ext uri="{28A0092B-C50C-407E-A947-70E740481C1C}">
                <a14:useLocalDpi xmlns:a14="http://schemas.microsoft.com/office/drawing/2010/main" val="0"/>
              </a:ext>
            </a:extLst>
          </a:blip>
          <a:srcRect/>
          <a:stretch>
            <a:fillRect/>
          </a:stretch>
        </p:blipFill>
        <p:spPr bwMode="auto">
          <a:xfrm>
            <a:off x="1468683" y="3562131"/>
            <a:ext cx="6550328" cy="1991618"/>
          </a:xfrm>
          <a:prstGeom prst="rect">
            <a:avLst/>
          </a:prstGeom>
          <a:noFill/>
          <a:ln>
            <a:noFill/>
          </a:ln>
        </p:spPr>
      </p:pic>
      <p:sp>
        <p:nvSpPr>
          <p:cNvPr id="2" name="矩形 1">
            <a:extLst>
              <a:ext uri="{FF2B5EF4-FFF2-40B4-BE49-F238E27FC236}">
                <a16:creationId xmlns="" xmlns:a16="http://schemas.microsoft.com/office/drawing/2014/main" id="{BDE47AA2-F18E-41CA-A9B0-0579394D5372}"/>
              </a:ext>
            </a:extLst>
          </p:cNvPr>
          <p:cNvSpPr/>
          <p:nvPr/>
        </p:nvSpPr>
        <p:spPr>
          <a:xfrm>
            <a:off x="2147614" y="5609807"/>
            <a:ext cx="5205272" cy="442878"/>
          </a:xfrm>
          <a:prstGeom prst="rect">
            <a:avLst/>
          </a:prstGeom>
        </p:spPr>
        <p:txBody>
          <a:bodyPr wrap="none">
            <a:spAutoFit/>
          </a:bodyPr>
          <a:lstStyle/>
          <a:p>
            <a:pPr indent="400050" algn="ctr">
              <a:lnSpc>
                <a:spcPct val="150000"/>
              </a:lnSpc>
              <a:spcAft>
                <a:spcPts val="0"/>
              </a:spcAft>
            </a:pPr>
            <a:r>
              <a:rPr lang="zh-CN" altLang="zh-CN" dirty="0">
                <a:solidFill>
                  <a:schemeClr val="tx1">
                    <a:lumMod val="75000"/>
                    <a:lumOff val="25000"/>
                  </a:schemeClr>
                </a:solidFill>
                <a:latin typeface="宋体" panose="02010600030101010101" pitchFamily="2" charset="-122"/>
                <a:ea typeface="宋体" panose="02010600030101010101" pitchFamily="2" charset="-122"/>
              </a:rPr>
              <a:t>图</a:t>
            </a:r>
            <a:r>
              <a:rPr lang="en-US" altLang="zh-CN" dirty="0">
                <a:solidFill>
                  <a:schemeClr val="tx1">
                    <a:lumMod val="75000"/>
                    <a:lumOff val="25000"/>
                  </a:schemeClr>
                </a:solidFill>
                <a:latin typeface="宋体" panose="02010600030101010101" pitchFamily="2" charset="-122"/>
                <a:ea typeface="宋体" panose="02010600030101010101" pitchFamily="2" charset="-122"/>
              </a:rPr>
              <a:t>8.3.2  </a:t>
            </a:r>
            <a:r>
              <a:rPr lang="zh-CN" altLang="zh-CN" dirty="0">
                <a:solidFill>
                  <a:schemeClr val="tx1">
                    <a:lumMod val="75000"/>
                    <a:lumOff val="25000"/>
                  </a:schemeClr>
                </a:solidFill>
                <a:latin typeface="宋体" panose="02010600030101010101" pitchFamily="2" charset="-122"/>
                <a:ea typeface="宋体" panose="02010600030101010101" pitchFamily="2" charset="-122"/>
              </a:rPr>
              <a:t>具有</a:t>
            </a:r>
            <a:r>
              <a:rPr lang="en-US" altLang="zh-CN" dirty="0">
                <a:solidFill>
                  <a:schemeClr val="tx1">
                    <a:lumMod val="75000"/>
                    <a:lumOff val="25000"/>
                  </a:schemeClr>
                </a:solidFill>
                <a:latin typeface="宋体" panose="02010600030101010101" pitchFamily="2" charset="-122"/>
                <a:ea typeface="宋体" panose="02010600030101010101" pitchFamily="2" charset="-122"/>
              </a:rPr>
              <a:t>AFC</a:t>
            </a:r>
            <a:r>
              <a:rPr lang="zh-CN" altLang="zh-CN" dirty="0">
                <a:solidFill>
                  <a:schemeClr val="tx1">
                    <a:lumMod val="75000"/>
                    <a:lumOff val="25000"/>
                  </a:schemeClr>
                </a:solidFill>
                <a:latin typeface="宋体" panose="02010600030101010101" pitchFamily="2" charset="-122"/>
                <a:ea typeface="宋体" panose="02010600030101010101" pitchFamily="2" charset="-122"/>
              </a:rPr>
              <a:t>电路的调幅接收机组成框图</a:t>
            </a:r>
          </a:p>
        </p:txBody>
      </p:sp>
    </p:spTree>
    <p:extLst>
      <p:ext uri="{BB962C8B-B14F-4D97-AF65-F5344CB8AC3E}">
        <p14:creationId xmlns:p14="http://schemas.microsoft.com/office/powerpoint/2010/main" val="19003479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45513" y="940528"/>
            <a:ext cx="8596668" cy="164287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altLang="zh-CN" sz="2200" dirty="0">
                <a:latin typeface="宋体" panose="02010600030101010101" pitchFamily="2" charset="-122"/>
                <a:ea typeface="宋体" panose="02010600030101010101" pitchFamily="2" charset="-122"/>
              </a:rPr>
              <a:t>AFC</a:t>
            </a:r>
            <a:r>
              <a:rPr lang="zh-CN" altLang="zh-CN" sz="2200" dirty="0">
                <a:latin typeface="宋体" panose="02010600030101010101" pitchFamily="2" charset="-122"/>
                <a:ea typeface="宋体" panose="02010600030101010101" pitchFamily="2" charset="-122"/>
              </a:rPr>
              <a:t>电路也可用于调频接收机中</a:t>
            </a:r>
            <a:endParaRPr lang="en-US" altLang="zh-CN" sz="2200" dirty="0">
              <a:latin typeface="宋体" panose="02010600030101010101" pitchFamily="2" charset="-122"/>
              <a:ea typeface="宋体" panose="02010600030101010101" pitchFamily="2" charset="-122"/>
            </a:endParaRPr>
          </a:p>
          <a:p>
            <a:pPr marL="0" indent="0">
              <a:buNone/>
            </a:pPr>
            <a:r>
              <a:rPr lang="zh-CN" altLang="en-US" sz="2200" dirty="0">
                <a:latin typeface="宋体" panose="02010600030101010101" pitchFamily="2" charset="-122"/>
                <a:ea typeface="宋体" panose="02010600030101010101" pitchFamily="2" charset="-122"/>
              </a:rPr>
              <a:t>   如图</a:t>
            </a:r>
            <a:r>
              <a:rPr lang="en-US" altLang="zh-CN" sz="2200" dirty="0">
                <a:latin typeface="宋体" panose="02010600030101010101" pitchFamily="2" charset="-122"/>
                <a:ea typeface="宋体" panose="02010600030101010101" pitchFamily="2" charset="-122"/>
              </a:rPr>
              <a:t>8.3.3</a:t>
            </a:r>
            <a:r>
              <a:rPr lang="zh-CN" altLang="en-US" sz="2200" dirty="0">
                <a:latin typeface="宋体" panose="02010600030101010101" pitchFamily="2" charset="-122"/>
                <a:ea typeface="宋体" panose="02010600030101010101" pitchFamily="2" charset="-122"/>
              </a:rPr>
              <a:t>所示为具有</a:t>
            </a:r>
            <a:r>
              <a:rPr lang="en-US" altLang="zh-CN" sz="2200" dirty="0">
                <a:latin typeface="宋体" panose="02010600030101010101" pitchFamily="2" charset="-122"/>
                <a:ea typeface="宋体" panose="02010600030101010101" pitchFamily="2" charset="-122"/>
              </a:rPr>
              <a:t>AFC</a:t>
            </a:r>
            <a:r>
              <a:rPr lang="zh-CN" altLang="en-US" sz="2200" dirty="0">
                <a:latin typeface="宋体" panose="02010600030101010101" pitchFamily="2" charset="-122"/>
                <a:ea typeface="宋体" panose="02010600030101010101" pitchFamily="2" charset="-122"/>
              </a:rPr>
              <a:t>电路的调频接收机组成框图。在调频接收机中</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由于</a:t>
            </a:r>
            <a:r>
              <a:rPr lang="zh-CN" altLang="en-US" sz="2200" dirty="0" smtClean="0">
                <a:latin typeface="宋体" panose="02010600030101010101" pitchFamily="2" charset="-122"/>
                <a:ea typeface="宋体" panose="02010600030101010101" pitchFamily="2" charset="-122"/>
              </a:rPr>
              <a:t>接收机</a:t>
            </a:r>
            <a:r>
              <a:rPr lang="zh-CN" altLang="en-US" sz="2200" dirty="0">
                <a:latin typeface="宋体" panose="02010600030101010101" pitchFamily="2" charset="-122"/>
                <a:ea typeface="宋体" panose="02010600030101010101" pitchFamily="2" charset="-122"/>
              </a:rPr>
              <a:t>本身有鉴频器</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所以不需外加鉴频器。</a:t>
            </a:r>
            <a:endParaRPr lang="en-US" altLang="zh-CN" sz="2200" dirty="0">
              <a:latin typeface="宋体" panose="02010600030101010101" pitchFamily="2" charset="-122"/>
              <a:ea typeface="宋体" panose="02010600030101010101" pitchFamily="2" charset="-122"/>
            </a:endParaRPr>
          </a:p>
        </p:txBody>
      </p:sp>
      <p:pic>
        <p:nvPicPr>
          <p:cNvPr id="6" name="图片 5" descr="C:\Users\wyuyy\AppData\Local\Temp\WeChat Files\722869149956269163.jpg">
            <a:extLst>
              <a:ext uri="{FF2B5EF4-FFF2-40B4-BE49-F238E27FC236}">
                <a16:creationId xmlns="" xmlns:a16="http://schemas.microsoft.com/office/drawing/2014/main" id="{1E04700D-34D4-43B8-A59E-87275C396FFE}"/>
              </a:ext>
            </a:extLst>
          </p:cNvPr>
          <p:cNvPicPr/>
          <p:nvPr/>
        </p:nvPicPr>
        <p:blipFill>
          <a:blip r:embed="rId2">
            <a:extLst>
              <a:ext uri="{BEBA8EAE-BF5A-486C-A8C5-ECC9F3942E4B}">
                <a14:imgProps xmlns:a14="http://schemas.microsoft.com/office/drawing/2010/main">
                  <a14:imgLayer r:embed="rId3">
                    <a14:imgEffect>
                      <a14:sharpenSoften amount="15000"/>
                    </a14:imgEffect>
                  </a14:imgLayer>
                </a14:imgProps>
              </a:ext>
              <a:ext uri="{28A0092B-C50C-407E-A947-70E740481C1C}">
                <a14:useLocalDpi xmlns:a14="http://schemas.microsoft.com/office/drawing/2010/main" val="0"/>
              </a:ext>
            </a:extLst>
          </a:blip>
          <a:srcRect/>
          <a:stretch>
            <a:fillRect/>
          </a:stretch>
        </p:blipFill>
        <p:spPr bwMode="auto">
          <a:xfrm>
            <a:off x="640641" y="2360555"/>
            <a:ext cx="8206412" cy="2359469"/>
          </a:xfrm>
          <a:prstGeom prst="rect">
            <a:avLst/>
          </a:prstGeom>
          <a:noFill/>
          <a:ln>
            <a:noFill/>
          </a:ln>
        </p:spPr>
      </p:pic>
      <p:sp>
        <p:nvSpPr>
          <p:cNvPr id="2" name="矩形 1">
            <a:extLst>
              <a:ext uri="{FF2B5EF4-FFF2-40B4-BE49-F238E27FC236}">
                <a16:creationId xmlns="" xmlns:a16="http://schemas.microsoft.com/office/drawing/2014/main" id="{19A96BC5-92B2-47FC-98F0-382EDF6B305A}"/>
              </a:ext>
            </a:extLst>
          </p:cNvPr>
          <p:cNvSpPr/>
          <p:nvPr/>
        </p:nvSpPr>
        <p:spPr>
          <a:xfrm>
            <a:off x="2272657" y="5001618"/>
            <a:ext cx="4942380" cy="455253"/>
          </a:xfrm>
          <a:prstGeom prst="rect">
            <a:avLst/>
          </a:prstGeom>
        </p:spPr>
        <p:txBody>
          <a:bodyPr wrap="none">
            <a:spAutoFit/>
          </a:bodyPr>
          <a:lstStyle/>
          <a:p>
            <a:pPr indent="266700" algn="ctr">
              <a:lnSpc>
                <a:spcPct val="150000"/>
              </a:lnSpc>
              <a:spcAft>
                <a:spcPts val="0"/>
              </a:spcAft>
            </a:pPr>
            <a:r>
              <a:rPr lang="zh-CN" altLang="zh-CN" kern="100" dirty="0">
                <a:latin typeface="Times"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panose="02020603050405020304" pitchFamily="18" charset="0"/>
                <a:ea typeface="宋体" panose="02010600030101010101" pitchFamily="2" charset="-122"/>
                <a:cs typeface="Times New Roman" panose="02020603050405020304" pitchFamily="18" charset="0"/>
              </a:rPr>
              <a:t>8.3.3  </a:t>
            </a:r>
            <a:r>
              <a:rPr lang="zh-CN" altLang="zh-CN" kern="100" dirty="0">
                <a:latin typeface="Times" panose="02020603050405020304" pitchFamily="18" charset="0"/>
                <a:ea typeface="宋体" panose="02010600030101010101" pitchFamily="2" charset="-122"/>
                <a:cs typeface="Times New Roman" panose="02020603050405020304" pitchFamily="18" charset="0"/>
              </a:rPr>
              <a:t>具有</a:t>
            </a:r>
            <a:r>
              <a:rPr lang="en-US" altLang="zh-CN" kern="100" dirty="0">
                <a:latin typeface="Times" panose="02020603050405020304" pitchFamily="18" charset="0"/>
                <a:ea typeface="宋体" panose="02010600030101010101" pitchFamily="2" charset="-122"/>
                <a:cs typeface="Times New Roman" panose="02020603050405020304" pitchFamily="18" charset="0"/>
              </a:rPr>
              <a:t>AFC</a:t>
            </a:r>
            <a:r>
              <a:rPr lang="zh-CN" altLang="zh-CN" kern="100" dirty="0">
                <a:latin typeface="Times" panose="02020603050405020304" pitchFamily="18" charset="0"/>
                <a:ea typeface="宋体" panose="02010600030101010101" pitchFamily="2" charset="-122"/>
                <a:cs typeface="Times New Roman" panose="02020603050405020304" pitchFamily="18" charset="0"/>
              </a:rPr>
              <a:t>电路的调频接收机组成框图</a:t>
            </a:r>
          </a:p>
        </p:txBody>
      </p:sp>
    </p:spTree>
    <p:extLst>
      <p:ext uri="{BB962C8B-B14F-4D97-AF65-F5344CB8AC3E}">
        <p14:creationId xmlns:p14="http://schemas.microsoft.com/office/powerpoint/2010/main" val="19055618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89EA30DF-197B-45AB-8210-81E67768E35B}"/>
              </a:ext>
            </a:extLst>
          </p:cNvPr>
          <p:cNvSpPr>
            <a:spLocks noGrp="1"/>
          </p:cNvSpPr>
          <p:nvPr>
            <p:ph idx="1"/>
          </p:nvPr>
        </p:nvSpPr>
        <p:spPr>
          <a:xfrm>
            <a:off x="816746" y="870013"/>
            <a:ext cx="8457256" cy="5171350"/>
          </a:xfrm>
        </p:spPr>
        <p:txBody>
          <a:bodyPr/>
          <a:lstStyle/>
          <a:p>
            <a:pPr marL="0" indent="0">
              <a:buNone/>
            </a:pPr>
            <a:r>
              <a:rPr lang="zh-CN" altLang="zh-CN" sz="2400" dirty="0">
                <a:latin typeface="宋体" panose="02010600030101010101" pitchFamily="2" charset="-122"/>
                <a:ea typeface="宋体" panose="02010600030101010101" pitchFamily="2" charset="-122"/>
              </a:rPr>
              <a:t>二．稳定调频发射机的中心频率</a:t>
            </a:r>
          </a:p>
          <a:p>
            <a:pPr marL="0" indent="0">
              <a:buNone/>
            </a:pPr>
            <a:r>
              <a:rPr lang="zh-CN" altLang="en-US" sz="2400" dirty="0">
                <a:latin typeface="宋体" panose="02010600030101010101" pitchFamily="2" charset="-122"/>
                <a:ea typeface="宋体" panose="02010600030101010101" pitchFamily="2" charset="-122"/>
              </a:rPr>
              <a:t>  为使调频发射机不仅有大的频偏</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而且有稳定的中心频率</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可在调频发射机中采用</a:t>
            </a:r>
            <a:r>
              <a:rPr lang="en-US" altLang="zh-CN" sz="2400" dirty="0">
                <a:latin typeface="宋体" panose="02010600030101010101" pitchFamily="2" charset="-122"/>
                <a:ea typeface="宋体" panose="02010600030101010101" pitchFamily="2" charset="-122"/>
              </a:rPr>
              <a:t>AFC</a:t>
            </a:r>
            <a:r>
              <a:rPr lang="zh-CN" altLang="en-US" sz="2400" dirty="0">
                <a:latin typeface="宋体" panose="02010600030101010101" pitchFamily="2" charset="-122"/>
                <a:ea typeface="宋体" panose="02010600030101010101" pitchFamily="2" charset="-122"/>
              </a:rPr>
              <a:t>电路。图</a:t>
            </a:r>
            <a:r>
              <a:rPr lang="en-US" altLang="zh-CN" sz="2400" dirty="0">
                <a:latin typeface="宋体" panose="02010600030101010101" pitchFamily="2" charset="-122"/>
                <a:ea typeface="宋体" panose="02010600030101010101" pitchFamily="2" charset="-122"/>
              </a:rPr>
              <a:t>8.3.4</a:t>
            </a:r>
            <a:r>
              <a:rPr lang="zh-CN" altLang="en-US" sz="2400" dirty="0">
                <a:latin typeface="宋体" panose="02010600030101010101" pitchFamily="2" charset="-122"/>
                <a:ea typeface="宋体" panose="02010600030101010101" pitchFamily="2" charset="-122"/>
              </a:rPr>
              <a:t>是具有</a:t>
            </a:r>
            <a:r>
              <a:rPr lang="en-US" altLang="zh-CN" sz="2400" dirty="0">
                <a:latin typeface="宋体" panose="02010600030101010101" pitchFamily="2" charset="-122"/>
                <a:ea typeface="宋体" panose="02010600030101010101" pitchFamily="2" charset="-122"/>
              </a:rPr>
              <a:t>AFC</a:t>
            </a:r>
            <a:r>
              <a:rPr lang="zh-CN" altLang="en-US" sz="2400" dirty="0">
                <a:latin typeface="宋体" panose="02010600030101010101" pitchFamily="2" charset="-122"/>
                <a:ea typeface="宋体" panose="02010600030101010101" pitchFamily="2" charset="-122"/>
              </a:rPr>
              <a:t>电路的调频发射机组成框图。</a:t>
            </a:r>
          </a:p>
        </p:txBody>
      </p:sp>
      <p:pic>
        <p:nvPicPr>
          <p:cNvPr id="4" name="图片 3">
            <a:extLst>
              <a:ext uri="{FF2B5EF4-FFF2-40B4-BE49-F238E27FC236}">
                <a16:creationId xmlns="" xmlns:a16="http://schemas.microsoft.com/office/drawing/2014/main" id="{60A7834B-A54B-4516-BC89-74F2D43BD01A}"/>
              </a:ext>
            </a:extLst>
          </p:cNvPr>
          <p:cNvPicPr/>
          <p:nvPr/>
        </p:nvPicPr>
        <p:blipFill>
          <a:blip r:embed="rId2">
            <a:extLst>
              <a:ext uri="{BEBA8EAE-BF5A-486C-A8C5-ECC9F3942E4B}">
                <a14:imgProps xmlns:a14="http://schemas.microsoft.com/office/drawing/2010/main">
                  <a14:imgLayer r:embed="rId3">
                    <a14:imgEffect>
                      <a14:sharpenSoften amount="20000"/>
                    </a14:imgEffect>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950693" y="2892753"/>
            <a:ext cx="7953609" cy="1945467"/>
          </a:xfrm>
          <a:prstGeom prst="rect">
            <a:avLst/>
          </a:prstGeom>
          <a:noFill/>
          <a:ln>
            <a:noFill/>
          </a:ln>
        </p:spPr>
      </p:pic>
      <p:sp>
        <p:nvSpPr>
          <p:cNvPr id="5" name="矩形 4">
            <a:extLst>
              <a:ext uri="{FF2B5EF4-FFF2-40B4-BE49-F238E27FC236}">
                <a16:creationId xmlns="" xmlns:a16="http://schemas.microsoft.com/office/drawing/2014/main" id="{984CF80D-BBFB-4A04-856A-D64BE1E2EB81}"/>
              </a:ext>
            </a:extLst>
          </p:cNvPr>
          <p:cNvSpPr/>
          <p:nvPr/>
        </p:nvSpPr>
        <p:spPr>
          <a:xfrm>
            <a:off x="2537300" y="5278748"/>
            <a:ext cx="4826962" cy="455253"/>
          </a:xfrm>
          <a:prstGeom prst="rect">
            <a:avLst/>
          </a:prstGeom>
        </p:spPr>
        <p:txBody>
          <a:bodyPr wrap="none">
            <a:spAutoFit/>
          </a:bodyPr>
          <a:lstStyle/>
          <a:p>
            <a:pPr indent="266700" algn="ctr">
              <a:lnSpc>
                <a:spcPct val="150000"/>
              </a:lnSpc>
              <a:spcAft>
                <a:spcPts val="0"/>
              </a:spcAft>
            </a:pPr>
            <a:r>
              <a:rPr lang="zh-CN" altLang="zh-CN" kern="100" dirty="0">
                <a:latin typeface="Times"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panose="02020603050405020304" pitchFamily="18" charset="0"/>
                <a:ea typeface="宋体" panose="02010600030101010101" pitchFamily="2" charset="-122"/>
                <a:cs typeface="Times New Roman" panose="02020603050405020304" pitchFamily="18" charset="0"/>
              </a:rPr>
              <a:t>8.3.4</a:t>
            </a:r>
            <a:r>
              <a:rPr lang="zh-CN" altLang="zh-CN" kern="100" dirty="0">
                <a:latin typeface="Times" panose="02020603050405020304" pitchFamily="18" charset="0"/>
                <a:ea typeface="宋体" panose="02010600030101010101" pitchFamily="2" charset="-122"/>
                <a:cs typeface="Times New Roman" panose="02020603050405020304" pitchFamily="18" charset="0"/>
              </a:rPr>
              <a:t>具有</a:t>
            </a:r>
            <a:r>
              <a:rPr lang="en-US" altLang="zh-CN" kern="100" dirty="0">
                <a:latin typeface="Times" panose="02020603050405020304" pitchFamily="18" charset="0"/>
                <a:ea typeface="宋体" panose="02010600030101010101" pitchFamily="2" charset="-122"/>
                <a:cs typeface="Times New Roman" panose="02020603050405020304" pitchFamily="18" charset="0"/>
              </a:rPr>
              <a:t>AFC</a:t>
            </a:r>
            <a:r>
              <a:rPr lang="zh-CN" altLang="zh-CN" kern="100" dirty="0">
                <a:latin typeface="Times" panose="02020603050405020304" pitchFamily="18" charset="0"/>
                <a:ea typeface="宋体" panose="02010600030101010101" pitchFamily="2" charset="-122"/>
                <a:cs typeface="Times New Roman" panose="02020603050405020304" pitchFamily="18" charset="0"/>
              </a:rPr>
              <a:t>电路的调频发射机组成框图</a:t>
            </a:r>
          </a:p>
        </p:txBody>
      </p:sp>
    </p:spTree>
    <p:extLst>
      <p:ext uri="{BB962C8B-B14F-4D97-AF65-F5344CB8AC3E}">
        <p14:creationId xmlns:p14="http://schemas.microsoft.com/office/powerpoint/2010/main" val="17234832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475695" y="373488"/>
            <a:ext cx="7629618"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t>8.4</a:t>
            </a:r>
            <a:r>
              <a:rPr lang="zh-CN" altLang="zh-CN" sz="3200" dirty="0"/>
              <a:t>自动相位控制电路（锁相环路）</a:t>
            </a:r>
            <a:endParaRPr lang="zh-CN" altLang="zh-CN" sz="3200" b="1" dirty="0"/>
          </a:p>
        </p:txBody>
      </p:sp>
      <p:sp>
        <p:nvSpPr>
          <p:cNvPr id="6" name="内容占位符 2"/>
          <p:cNvSpPr txBox="1">
            <a:spLocks/>
          </p:cNvSpPr>
          <p:nvPr/>
        </p:nvSpPr>
        <p:spPr>
          <a:xfrm>
            <a:off x="475695" y="1056435"/>
            <a:ext cx="9020458" cy="4970877"/>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457200">
              <a:buNone/>
            </a:pPr>
            <a:r>
              <a:rPr lang="zh-CN" altLang="zh-CN" sz="2400" dirty="0">
                <a:latin typeface="宋体" panose="02010600030101010101" pitchFamily="2" charset="-122"/>
                <a:ea typeface="宋体" panose="02010600030101010101" pitchFamily="2" charset="-122"/>
              </a:rPr>
              <a:t>自动相位控制电路</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锁相环路</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是一种相位负反馈的控制技术</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它对输入量与输出量的描述均指相位信号</a:t>
            </a:r>
            <a:r>
              <a:rPr lang="zh-CN" altLang="en-US" sz="2400" dirty="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a:p>
            <a:pPr marL="0" indent="457200">
              <a:buNone/>
            </a:pPr>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锁相环路电路具有优良的性能</a:t>
            </a:r>
            <a:r>
              <a:rPr lang="zh-CN" altLang="en-US" dirty="0"/>
              <a:t>：</a:t>
            </a:r>
            <a:endParaRPr lang="en-US" altLang="zh-CN" dirty="0"/>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①环路锁定时具有稳定的相位误差而无剩余频差</a:t>
            </a:r>
            <a:r>
              <a:rPr lang="en-US" altLang="zh-CN" sz="2400" dirty="0">
                <a:latin typeface="宋体" panose="02010600030101010101" pitchFamily="2" charset="-122"/>
                <a:ea typeface="宋体" panose="02010600030101010101" pitchFamily="2" charset="-122"/>
              </a:rPr>
              <a:t>;</a:t>
            </a: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②环路锁定时具有良好的窄带载波跟踪特性</a:t>
            </a:r>
            <a:r>
              <a:rPr lang="en-US" altLang="zh-CN" sz="2400" dirty="0">
                <a:latin typeface="宋体" panose="02010600030101010101" pitchFamily="2" charset="-122"/>
                <a:ea typeface="宋体" panose="02010600030101010101" pitchFamily="2" charset="-122"/>
              </a:rPr>
              <a:t>;</a:t>
            </a: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③锁定环路时具有良好的宽带调制的跟踪特性</a:t>
            </a:r>
            <a:r>
              <a:rPr lang="en-US" altLang="zh-CN" sz="2400" dirty="0">
                <a:latin typeface="宋体" panose="02010600030101010101" pitchFamily="2" charset="-122"/>
                <a:ea typeface="宋体" panose="02010600030101010101" pitchFamily="2" charset="-122"/>
              </a:rPr>
              <a:t>;</a:t>
            </a: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④门限性能好</a:t>
            </a:r>
            <a:r>
              <a:rPr lang="en-US" altLang="zh-CN" sz="2400" dirty="0">
                <a:latin typeface="宋体" panose="02010600030101010101" pitchFamily="2" charset="-122"/>
                <a:ea typeface="宋体" panose="02010600030101010101" pitchFamily="2" charset="-122"/>
              </a:rPr>
              <a:t>;</a:t>
            </a: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⑤易于集成。</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锁相环路在通信系统中的基本应用主要有锁相解调、载波提取、位同步及频率合成等。</a:t>
            </a:r>
          </a:p>
          <a:p>
            <a:endParaRPr lang="en-US" altLang="zh-CN" dirty="0"/>
          </a:p>
        </p:txBody>
      </p:sp>
    </p:spTree>
    <p:extLst>
      <p:ext uri="{BB962C8B-B14F-4D97-AF65-F5344CB8AC3E}">
        <p14:creationId xmlns:p14="http://schemas.microsoft.com/office/powerpoint/2010/main" val="40855233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24237AE-62FF-412D-BB9F-F4293E6BA56A}"/>
              </a:ext>
            </a:extLst>
          </p:cNvPr>
          <p:cNvSpPr>
            <a:spLocks noGrp="1"/>
          </p:cNvSpPr>
          <p:nvPr>
            <p:ph type="title"/>
          </p:nvPr>
        </p:nvSpPr>
        <p:spPr/>
        <p:txBody>
          <a:bodyPr/>
          <a:lstStyle/>
          <a:p>
            <a:r>
              <a:rPr lang="zh-CN" altLang="en-US" dirty="0"/>
              <a:t>工作原理</a:t>
            </a:r>
          </a:p>
        </p:txBody>
      </p:sp>
      <p:sp>
        <p:nvSpPr>
          <p:cNvPr id="3" name="内容占位符 2">
            <a:extLst>
              <a:ext uri="{FF2B5EF4-FFF2-40B4-BE49-F238E27FC236}">
                <a16:creationId xmlns="" xmlns:a16="http://schemas.microsoft.com/office/drawing/2014/main" id="{FF91B09E-B0A4-46B3-A3F0-AF26A6DDF59D}"/>
              </a:ext>
            </a:extLst>
          </p:cNvPr>
          <p:cNvSpPr>
            <a:spLocks noGrp="1"/>
          </p:cNvSpPr>
          <p:nvPr>
            <p:ph idx="1"/>
          </p:nvPr>
        </p:nvSpPr>
        <p:spPr>
          <a:xfrm>
            <a:off x="677334" y="1482571"/>
            <a:ext cx="8596668" cy="4558791"/>
          </a:xfrm>
        </p:spPr>
        <p:txBody>
          <a:bodyPr>
            <a:normAutofit/>
          </a:bodyPr>
          <a:lstStyle/>
          <a:p>
            <a:r>
              <a:rPr lang="zh-CN" altLang="zh-CN" sz="2400" dirty="0" smtClean="0">
                <a:latin typeface="宋体" panose="02010600030101010101" pitchFamily="2" charset="-122"/>
                <a:ea typeface="宋体" panose="02010600030101010101" pitchFamily="2" charset="-122"/>
              </a:rPr>
              <a:t>图是</a:t>
            </a:r>
            <a:r>
              <a:rPr lang="zh-CN" altLang="zh-CN" sz="2400" dirty="0">
                <a:latin typeface="宋体" panose="02010600030101010101" pitchFamily="2" charset="-122"/>
                <a:ea typeface="宋体" panose="02010600030101010101" pitchFamily="2" charset="-122"/>
              </a:rPr>
              <a:t>锁相环电路的原理框图</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它主要由压控振荡器</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、鉴相器</a:t>
            </a:r>
            <a:r>
              <a:rPr lang="en-US" altLang="zh-CN" sz="2400" dirty="0">
                <a:latin typeface="宋体" panose="02010600030101010101" pitchFamily="2" charset="-122"/>
                <a:ea typeface="宋体" panose="02010600030101010101" pitchFamily="2" charset="-122"/>
              </a:rPr>
              <a:t>(PD)</a:t>
            </a:r>
            <a:r>
              <a:rPr lang="zh-CN" altLang="zh-CN" sz="2400" dirty="0">
                <a:latin typeface="宋体" panose="02010600030101010101" pitchFamily="2" charset="-122"/>
                <a:ea typeface="宋体" panose="02010600030101010101" pitchFamily="2" charset="-122"/>
              </a:rPr>
              <a:t>、低通滤波器</a:t>
            </a:r>
            <a:r>
              <a:rPr lang="en-US" altLang="zh-CN" sz="2400" dirty="0">
                <a:latin typeface="宋体" panose="02010600030101010101" pitchFamily="2" charset="-122"/>
                <a:ea typeface="宋体" panose="02010600030101010101" pitchFamily="2" charset="-122"/>
              </a:rPr>
              <a:t>(LPF)</a:t>
            </a:r>
            <a:r>
              <a:rPr lang="zh-CN" altLang="zh-CN" sz="2400" dirty="0">
                <a:latin typeface="宋体" panose="02010600030101010101" pitchFamily="2" charset="-122"/>
                <a:ea typeface="宋体" panose="02010600030101010101" pitchFamily="2" charset="-122"/>
              </a:rPr>
              <a:t>和参考晶体振荡器所组成。</a:t>
            </a:r>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pPr marL="0" indent="0">
              <a:buNone/>
            </a:pPr>
            <a:endParaRPr lang="zh-CN" altLang="zh-CN" sz="2400" dirty="0"/>
          </a:p>
          <a:p>
            <a:endParaRPr lang="en-US" altLang="zh-CN" sz="2400" dirty="0">
              <a:latin typeface="宋体" panose="02010600030101010101" pitchFamily="2" charset="-122"/>
              <a:ea typeface="宋体" panose="02010600030101010101" pitchFamily="2" charset="-122"/>
            </a:endParaRPr>
          </a:p>
          <a:p>
            <a:endParaRPr lang="zh-CN" altLang="en-US" sz="2400" dirty="0"/>
          </a:p>
        </p:txBody>
      </p:sp>
      <p:pic>
        <p:nvPicPr>
          <p:cNvPr id="4" name="图片 3">
            <a:extLst>
              <a:ext uri="{FF2B5EF4-FFF2-40B4-BE49-F238E27FC236}">
                <a16:creationId xmlns="" xmlns:a16="http://schemas.microsoft.com/office/drawing/2014/main" id="{35B9258E-0C17-4D63-A97A-4A10C9B12AA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351195" y="2691923"/>
            <a:ext cx="5015519" cy="2833114"/>
          </a:xfrm>
          <a:prstGeom prst="rect">
            <a:avLst/>
          </a:prstGeom>
          <a:noFill/>
          <a:ln>
            <a:noFill/>
          </a:ln>
        </p:spPr>
      </p:pic>
    </p:spTree>
    <p:extLst>
      <p:ext uri="{BB962C8B-B14F-4D97-AF65-F5344CB8AC3E}">
        <p14:creationId xmlns:p14="http://schemas.microsoft.com/office/powerpoint/2010/main" val="34055441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文本框 3">
                <a:extLst>
                  <a:ext uri="{FF2B5EF4-FFF2-40B4-BE49-F238E27FC236}">
                    <a16:creationId xmlns="" xmlns:a16="http://schemas.microsoft.com/office/drawing/2014/main" id="{811C1A6E-41F0-4BCD-B193-FE93680C3D20}"/>
                  </a:ext>
                </a:extLst>
              </p:cNvPr>
              <p:cNvSpPr txBox="1"/>
              <p:nvPr/>
            </p:nvSpPr>
            <p:spPr>
              <a:xfrm>
                <a:off x="1418671" y="1314688"/>
                <a:ext cx="7055628" cy="4216539"/>
              </a:xfrm>
              <a:prstGeom prst="rect">
                <a:avLst/>
              </a:prstGeom>
              <a:noFill/>
            </p:spPr>
            <p:txBody>
              <a:bodyPr wrap="square" rtlCol="0">
                <a:spAutoFit/>
              </a:bodyPr>
              <a:lstStyle/>
              <a:p>
                <a:r>
                  <a:rPr lang="en-US" altLang="zh-CN" sz="2800" dirty="0">
                    <a:solidFill>
                      <a:schemeClr val="tx1">
                        <a:lumMod val="75000"/>
                        <a:lumOff val="25000"/>
                      </a:schemeClr>
                    </a:solidFill>
                    <a:latin typeface="宋体" panose="02010600030101010101" pitchFamily="2" charset="-122"/>
                    <a:ea typeface="宋体" panose="02010600030101010101" pitchFamily="2" charset="-122"/>
                  </a:rPr>
                  <a:t>   </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当压控振荡器的频率</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𝑓</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𝑉</m:t>
                        </m:r>
                      </m:sub>
                    </m:sSub>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由于某种原因而发生变化时</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必然相应地产生相位变化。该相位变化在鉴相器中与参考晶体振荡器的稳定相位</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对应于频率</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𝑓</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𝑅</m:t>
                        </m:r>
                      </m:sub>
                    </m:sSub>
                  </m:oMath>
                </a14:m>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相比较</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使鉴相器输出一个与相位误差成比例的误差电压</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𝑣</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𝑑</m:t>
                        </m:r>
                      </m:sub>
                    </m:s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oMath>
                </a14:m>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经过低通滤波器</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取出其中缓慢变动的直流电压分量</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𝑣</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𝑐</m:t>
                        </m:r>
                      </m:sub>
                    </m:s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𝑣</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𝑐</m:t>
                        </m:r>
                      </m:sub>
                    </m:s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用来控制压控振荡器中的压控元件数值</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通常是变容二极管的电容量</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而压控元件又是</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VCO</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振荡回路的组成部分</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结果压控元件电容量的变化将</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VCO</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的输出频率</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𝑓</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𝑉</m:t>
                        </m:r>
                      </m:sub>
                    </m:sSub>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又拉回到稳定值。这样</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,VCO</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的输出频率稳定度即由参考晶体振荡器决定</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这时称环路处于</a:t>
                </a:r>
                <a:r>
                  <a:rPr lang="zh-CN" altLang="zh-CN" sz="2400" b="1" dirty="0">
                    <a:solidFill>
                      <a:schemeClr val="tx1">
                        <a:lumMod val="75000"/>
                        <a:lumOff val="25000"/>
                      </a:schemeClr>
                    </a:solidFill>
                    <a:latin typeface="宋体" panose="02010600030101010101" pitchFamily="2" charset="-122"/>
                    <a:ea typeface="宋体" panose="02010600030101010101" pitchFamily="2" charset="-122"/>
                  </a:rPr>
                  <a:t>锁定状状态</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a:t>
                </a:r>
              </a:p>
            </p:txBody>
          </p:sp>
        </mc:Choice>
        <mc:Fallback>
          <p:sp>
            <p:nvSpPr>
              <p:cNvPr id="4" name="文本框 3">
                <a:extLst>
                  <a:ext uri="{FF2B5EF4-FFF2-40B4-BE49-F238E27FC236}">
                    <a16:creationId xmlns="" xmlns:a16="http://schemas.microsoft.com/office/drawing/2014/main" xmlns:a14="http://schemas.microsoft.com/office/drawing/2010/main" id="{811C1A6E-41F0-4BCD-B193-FE93680C3D20}"/>
                  </a:ext>
                </a:extLst>
              </p:cNvPr>
              <p:cNvSpPr txBox="1">
                <a:spLocks noRot="1" noChangeAspect="1" noMove="1" noResize="1" noEditPoints="1" noAdjustHandles="1" noChangeArrowheads="1" noChangeShapeType="1" noTextEdit="1"/>
              </p:cNvSpPr>
              <p:nvPr/>
            </p:nvSpPr>
            <p:spPr>
              <a:xfrm>
                <a:off x="1418671" y="1314688"/>
                <a:ext cx="7055628" cy="4216539"/>
              </a:xfrm>
              <a:prstGeom prst="rect">
                <a:avLst/>
              </a:prstGeom>
              <a:blipFill rotWithShape="0">
                <a:blip r:embed="rId2"/>
                <a:stretch>
                  <a:fillRect l="-1383" t="-145" r="-1124" b="-246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773687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2AE8810A-5736-4D25-B4FB-4AF6C52C4D37}"/>
              </a:ext>
            </a:extLst>
          </p:cNvPr>
          <p:cNvSpPr>
            <a:spLocks noGrp="1"/>
          </p:cNvSpPr>
          <p:nvPr>
            <p:ph idx="1"/>
          </p:nvPr>
        </p:nvSpPr>
        <p:spPr>
          <a:xfrm>
            <a:off x="517536" y="784551"/>
            <a:ext cx="8596668" cy="5589616"/>
          </a:xfrm>
        </p:spPr>
        <p:txBody>
          <a:bodyPr>
            <a:normAutofit/>
          </a:bodyPr>
          <a:lstStyle/>
          <a:p>
            <a:r>
              <a:rPr lang="zh-CN" altLang="zh-CN" sz="2400" dirty="0">
                <a:latin typeface="宋体" panose="02010600030101010101" pitchFamily="2" charset="-122"/>
                <a:ea typeface="宋体" panose="02010600030101010101" pitchFamily="2" charset="-122"/>
              </a:rPr>
              <a:t>瞬时频率与瞬时相位的关系为</a:t>
            </a:r>
            <a:endParaRPr lang="en-US" altLang="zh-CN" sz="2400" dirty="0">
              <a:latin typeface="宋体" panose="02010600030101010101" pitchFamily="2" charset="-122"/>
              <a:ea typeface="宋体" panose="02010600030101010101" pitchFamily="2" charset="-122"/>
            </a:endParaRPr>
          </a:p>
          <a:p>
            <a:endParaRPr lang="en-US" altLang="zh-CN" sz="2000" dirty="0"/>
          </a:p>
          <a:p>
            <a:pPr marL="0" indent="0">
              <a:buNone/>
            </a:pPr>
            <a:endParaRPr lang="en-US" altLang="zh-CN" sz="2000" dirty="0"/>
          </a:p>
          <a:p>
            <a:pPr marL="0" indent="0">
              <a:buNone/>
            </a:pPr>
            <a:r>
              <a:rPr lang="en-US" altLang="zh-CN" sz="2400" dirty="0" smtClean="0">
                <a:latin typeface="宋体" panose="02010600030101010101" pitchFamily="2" charset="-122"/>
                <a:ea typeface="宋体" panose="02010600030101010101" pitchFamily="2" charset="-122"/>
              </a:rPr>
              <a:t>                                                                   </a:t>
            </a:r>
            <a:r>
              <a:rPr lang="en-US" altLang="zh-CN" sz="2000" dirty="0" smtClean="0"/>
              <a:t>                                                                     </a:t>
            </a:r>
            <a:endParaRPr lang="en-US" altLang="zh-CN" sz="2000" dirty="0">
              <a:latin typeface="宋体" panose="02010600030101010101" pitchFamily="2" charset="-122"/>
              <a:ea typeface="宋体" panose="02010600030101010101" pitchFamily="2" charset="-122"/>
            </a:endParaRPr>
          </a:p>
          <a:p>
            <a:endParaRPr lang="en-US" altLang="zh-CN" sz="2000" dirty="0"/>
          </a:p>
          <a:p>
            <a:r>
              <a:rPr lang="zh-CN" altLang="zh-CN" sz="2400" dirty="0">
                <a:latin typeface="宋体" panose="02010600030101010101" pitchFamily="2" charset="-122"/>
                <a:ea typeface="宋体" panose="02010600030101010101" pitchFamily="2" charset="-122"/>
              </a:rPr>
              <a:t>加到鉴相器的两个振荡器的两个振荡信号的频率差为</a:t>
            </a:r>
            <a:endParaRPr lang="en-US" altLang="zh-CN" sz="2400" dirty="0">
              <a:latin typeface="宋体" panose="02010600030101010101" pitchFamily="2" charset="-122"/>
              <a:ea typeface="宋体" panose="02010600030101010101" pitchFamily="2" charset="-122"/>
            </a:endParaRPr>
          </a:p>
          <a:p>
            <a:pPr marL="0" indent="0">
              <a:buNone/>
            </a:pPr>
            <a:endParaRPr lang="en-US" altLang="zh-CN" sz="2000" dirty="0">
              <a:latin typeface="宋体" panose="02010600030101010101" pitchFamily="2" charset="-122"/>
              <a:ea typeface="宋体" panose="02010600030101010101" pitchFamily="2" charset="-122"/>
            </a:endParaRPr>
          </a:p>
          <a:p>
            <a:pPr marL="0" indent="0">
              <a:buNone/>
            </a:pPr>
            <a:endParaRPr lang="en-US" altLang="zh-CN" sz="2000" dirty="0"/>
          </a:p>
          <a:p>
            <a:r>
              <a:rPr lang="zh-CN" altLang="zh-CN" sz="2400" dirty="0">
                <a:latin typeface="宋体" panose="02010600030101010101" pitchFamily="2" charset="-122"/>
                <a:ea typeface="宋体" panose="02010600030101010101" pitchFamily="2" charset="-122"/>
              </a:rPr>
              <a:t>此时的瞬时相差为</a:t>
            </a:r>
          </a:p>
          <a:p>
            <a:endParaRPr lang="en-US" altLang="zh-CN" sz="2000" dirty="0">
              <a:latin typeface="宋体" panose="02010600030101010101" pitchFamily="2" charset="-122"/>
              <a:ea typeface="宋体" panose="02010600030101010101" pitchFamily="2" charset="-122"/>
            </a:endParaRPr>
          </a:p>
          <a:p>
            <a:pPr marL="0" indent="0">
              <a:buNone/>
            </a:pPr>
            <a:r>
              <a:rPr lang="en-US" altLang="zh-CN" sz="2000" dirty="0"/>
              <a:t>   </a:t>
            </a:r>
            <a:endParaRPr lang="zh-CN" altLang="zh-CN" sz="2000" dirty="0"/>
          </a:p>
          <a:p>
            <a:endParaRPr lang="zh-CN" altLang="en-US" sz="2000" dirty="0"/>
          </a:p>
        </p:txBody>
      </p:sp>
      <mc:AlternateContent xmlns:mc="http://schemas.openxmlformats.org/markup-compatibility/2006" xmlns:a14="http://schemas.microsoft.com/office/drawing/2010/main">
        <mc:Choice Requires="a14">
          <p:sp>
            <p:nvSpPr>
              <p:cNvPr id="4" name="矩形 3">
                <a:extLst>
                  <a:ext uri="{FF2B5EF4-FFF2-40B4-BE49-F238E27FC236}">
                    <a16:creationId xmlns="" xmlns:a16="http://schemas.microsoft.com/office/drawing/2014/main" id="{2783C20D-C422-4CC4-9DF0-19D106E4A5A6}"/>
                  </a:ext>
                </a:extLst>
              </p:cNvPr>
              <p:cNvSpPr/>
              <p:nvPr/>
            </p:nvSpPr>
            <p:spPr>
              <a:xfrm>
                <a:off x="2119426" y="1554663"/>
                <a:ext cx="2696444" cy="14221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zh-CN" altLang="en-US" sz="2000" i="1">
                              <a:latin typeface="Cambria Math" panose="02040503050406030204" pitchFamily="18" charset="0"/>
                            </a:rPr>
                          </m:ctrlPr>
                        </m:mPr>
                        <m:mr>
                          <m:e>
                            <m:r>
                              <a:rPr lang="zh-CN" altLang="en-US" sz="2000" i="1">
                                <a:latin typeface="Cambria Math" panose="02040503050406030204" pitchFamily="18" charset="0"/>
                              </a:rPr>
                              <m:t>𝑤</m:t>
                            </m:r>
                            <m:d>
                              <m:dPr>
                                <m:ctrlPr>
                                  <a:rPr lang="zh-CN" altLang="en-US" sz="2000" i="1">
                                    <a:latin typeface="Cambria Math" panose="02040503050406030204" pitchFamily="18" charset="0"/>
                                  </a:rPr>
                                </m:ctrlPr>
                              </m:dPr>
                              <m:e>
                                <m:r>
                                  <a:rPr lang="zh-CN" altLang="en-US" sz="2000" i="1">
                                    <a:latin typeface="Cambria Math" panose="02040503050406030204" pitchFamily="18" charset="0"/>
                                  </a:rPr>
                                  <m:t>𝑡</m:t>
                                </m:r>
                              </m:e>
                            </m:d>
                            <m:r>
                              <a:rPr lang="zh-CN" altLang="en-US" sz="2000" i="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i="1">
                                    <a:latin typeface="Cambria Math" panose="02040503050406030204" pitchFamily="18" charset="0"/>
                                  </a:rPr>
                                  <m:t>𝑑</m:t>
                                </m:r>
                                <m:r>
                                  <a:rPr lang="zh-CN" altLang="en-US" sz="2000" i="1">
                                    <a:latin typeface="Cambria Math" panose="02040503050406030204" pitchFamily="18" charset="0"/>
                                  </a:rPr>
                                  <m:t>𝜃</m:t>
                                </m:r>
                                <m:d>
                                  <m:dPr>
                                    <m:ctrlPr>
                                      <a:rPr lang="zh-CN" altLang="en-US" sz="2000" i="1">
                                        <a:latin typeface="Cambria Math" panose="02040503050406030204" pitchFamily="18" charset="0"/>
                                      </a:rPr>
                                    </m:ctrlPr>
                                  </m:dPr>
                                  <m:e>
                                    <m:r>
                                      <a:rPr lang="zh-CN" altLang="en-US" sz="2000" i="1">
                                        <a:latin typeface="Cambria Math" panose="02040503050406030204" pitchFamily="18" charset="0"/>
                                      </a:rPr>
                                      <m:t>𝑡</m:t>
                                    </m:r>
                                  </m:e>
                                </m:d>
                              </m:num>
                              <m:den>
                                <m:r>
                                  <a:rPr lang="zh-CN" altLang="en-US" sz="2000" i="1">
                                    <a:latin typeface="Cambria Math" panose="02040503050406030204" pitchFamily="18" charset="0"/>
                                  </a:rPr>
                                  <m:t>𝑑𝑡</m:t>
                                </m:r>
                              </m:den>
                            </m:f>
                          </m:e>
                        </m:mr>
                        <m:mr>
                          <m:e>
                            <m:r>
                              <a:rPr lang="zh-CN" altLang="en-US" sz="2000" i="1">
                                <a:latin typeface="Cambria Math" panose="02040503050406030204" pitchFamily="18" charset="0"/>
                              </a:rPr>
                              <m:t>𝜃</m:t>
                            </m:r>
                            <m:d>
                              <m:dPr>
                                <m:ctrlPr>
                                  <a:rPr lang="zh-CN" altLang="en-US" sz="2000" i="1">
                                    <a:latin typeface="Cambria Math" panose="02040503050406030204" pitchFamily="18" charset="0"/>
                                  </a:rPr>
                                </m:ctrlPr>
                              </m:dPr>
                              <m:e>
                                <m:r>
                                  <a:rPr lang="zh-CN" altLang="en-US" sz="2000" i="1">
                                    <a:latin typeface="Cambria Math" panose="02040503050406030204" pitchFamily="18" charset="0"/>
                                  </a:rPr>
                                  <m:t>𝑡</m:t>
                                </m:r>
                              </m:e>
                            </m:d>
                            <m:r>
                              <a:rPr lang="zh-CN" altLang="en-US" sz="2000" i="0">
                                <a:latin typeface="Cambria Math" panose="02040503050406030204" pitchFamily="18" charset="0"/>
                              </a:rPr>
                              <m:t>=</m:t>
                            </m:r>
                            <m:nary>
                              <m:naryPr>
                                <m:limLoc m:val="subSup"/>
                                <m:grow m:val="on"/>
                                <m:ctrlPr>
                                  <a:rPr lang="zh-CN" altLang="en-US" sz="2000" i="1">
                                    <a:latin typeface="Cambria Math" panose="02040503050406030204" pitchFamily="18" charset="0"/>
                                  </a:rPr>
                                </m:ctrlPr>
                              </m:naryPr>
                              <m:sub>
                                <m:r>
                                  <a:rPr lang="zh-CN" altLang="en-US" sz="2000" i="0">
                                    <a:latin typeface="Cambria Math" panose="02040503050406030204" pitchFamily="18" charset="0"/>
                                  </a:rPr>
                                  <m:t>0</m:t>
                                </m:r>
                              </m:sub>
                              <m:sup>
                                <m:r>
                                  <a:rPr lang="zh-CN" altLang="en-US" sz="2000" i="1">
                                    <a:latin typeface="Cambria Math" panose="02040503050406030204" pitchFamily="18" charset="0"/>
                                  </a:rPr>
                                  <m:t>𝑡</m:t>
                                </m:r>
                              </m:sup>
                              <m:e>
                                <m:r>
                                  <a:rPr lang="zh-CN" altLang="en-US" sz="2000" i="1">
                                    <a:latin typeface="Cambria Math" panose="02040503050406030204" pitchFamily="18" charset="0"/>
                                  </a:rPr>
                                  <m:t>𝑤</m:t>
                                </m:r>
                                <m:d>
                                  <m:dPr>
                                    <m:ctrlPr>
                                      <a:rPr lang="zh-CN" altLang="en-US" sz="2000" i="1">
                                        <a:latin typeface="Cambria Math" panose="02040503050406030204" pitchFamily="18" charset="0"/>
                                      </a:rPr>
                                    </m:ctrlPr>
                                  </m:dPr>
                                  <m:e>
                                    <m:r>
                                      <a:rPr lang="zh-CN" altLang="en-US" sz="2000" i="1">
                                        <a:latin typeface="Cambria Math" panose="02040503050406030204" pitchFamily="18" charset="0"/>
                                      </a:rPr>
                                      <m:t>𝑡</m:t>
                                    </m:r>
                                  </m:e>
                                </m:d>
                                <m:r>
                                  <a:rPr lang="zh-CN" altLang="en-US" sz="2000" i="1">
                                    <a:latin typeface="Cambria Math" panose="02040503050406030204" pitchFamily="18" charset="0"/>
                                  </a:rPr>
                                  <m:t>𝑑𝑡</m:t>
                                </m:r>
                                <m:r>
                                  <a:rPr lang="zh-CN" altLang="en-US" sz="2000" i="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𝜃</m:t>
                                    </m:r>
                                  </m:e>
                                  <m:sub>
                                    <m:r>
                                      <a:rPr lang="zh-CN" altLang="en-US" sz="2000" i="0">
                                        <a:latin typeface="Cambria Math" panose="02040503050406030204" pitchFamily="18" charset="0"/>
                                      </a:rPr>
                                      <m:t>0</m:t>
                                    </m:r>
                                  </m:sub>
                                </m:sSub>
                              </m:e>
                            </m:nary>
                          </m:e>
                        </m:mr>
                      </m:m>
                    </m:oMath>
                  </m:oMathPara>
                </a14:m>
                <a:endParaRPr lang="zh-CN" altLang="en-US" sz="2000" dirty="0"/>
              </a:p>
            </p:txBody>
          </p:sp>
        </mc:Choice>
        <mc:Fallback xmlns="">
          <p:sp>
            <p:nvSpPr>
              <p:cNvPr id="4" name="矩形 3">
                <a:extLst>
                  <a:ext uri="{FF2B5EF4-FFF2-40B4-BE49-F238E27FC236}">
                    <a16:creationId xmlns:a16="http://schemas.microsoft.com/office/drawing/2014/main" xmlns:a14="http://schemas.microsoft.com/office/drawing/2010/main" xmlns="" id="{2783C20D-C422-4CC4-9DF0-19D106E4A5A6}"/>
                  </a:ext>
                </a:extLst>
              </p:cNvPr>
              <p:cNvSpPr>
                <a:spLocks noRot="1" noChangeAspect="1" noMove="1" noResize="1" noEditPoints="1" noAdjustHandles="1" noChangeArrowheads="1" noChangeShapeType="1" noTextEdit="1"/>
              </p:cNvSpPr>
              <p:nvPr/>
            </p:nvSpPr>
            <p:spPr>
              <a:xfrm>
                <a:off x="2119426" y="1554663"/>
                <a:ext cx="2696444" cy="1422121"/>
              </a:xfrm>
              <a:prstGeom prst="rect">
                <a:avLst/>
              </a:prstGeom>
              <a:blipFill rotWithShape="0">
                <a:blip r:embed="rId2"/>
                <a:stretch>
                  <a:fillRect/>
                </a:stretch>
              </a:blipFill>
            </p:spPr>
            <p:txBody>
              <a:bodyPr/>
              <a:lstStyle/>
              <a:p>
                <a:r>
                  <a:rPr lang="zh-CN" altLang="en-US">
                    <a:noFill/>
                  </a:rPr>
                  <a:t> </a:t>
                </a:r>
              </a:p>
            </p:txBody>
          </p:sp>
        </mc:Fallback>
      </mc:AlternateContent>
      <p:pic>
        <p:nvPicPr>
          <p:cNvPr id="7" name="图片 6">
            <a:extLst>
              <a:ext uri="{FF2B5EF4-FFF2-40B4-BE49-F238E27FC236}">
                <a16:creationId xmlns="" xmlns:a16="http://schemas.microsoft.com/office/drawing/2014/main" id="{09FB2218-93C9-4CCD-A90F-881214D28831}"/>
              </a:ext>
            </a:extLst>
          </p:cNvPr>
          <p:cNvPicPr>
            <a:picLocks noChangeAspect="1"/>
          </p:cNvPicPr>
          <p:nvPr/>
        </p:nvPicPr>
        <p:blipFill>
          <a:blip r:embed="rId3"/>
          <a:stretch>
            <a:fillRect/>
          </a:stretch>
        </p:blipFill>
        <p:spPr>
          <a:xfrm>
            <a:off x="2407277" y="3746896"/>
            <a:ext cx="2120742" cy="522287"/>
          </a:xfrm>
          <a:prstGeom prst="rect">
            <a:avLst/>
          </a:prstGeom>
        </p:spPr>
      </p:pic>
      <p:pic>
        <p:nvPicPr>
          <p:cNvPr id="9" name="图片 8">
            <a:extLst>
              <a:ext uri="{FF2B5EF4-FFF2-40B4-BE49-F238E27FC236}">
                <a16:creationId xmlns="" xmlns:a16="http://schemas.microsoft.com/office/drawing/2014/main" id="{644A2FE6-0E56-4BE9-A640-61A1364A000E}"/>
              </a:ext>
            </a:extLst>
          </p:cNvPr>
          <p:cNvPicPr>
            <a:picLocks noChangeAspect="1"/>
          </p:cNvPicPr>
          <p:nvPr/>
        </p:nvPicPr>
        <p:blipFill>
          <a:blip r:embed="rId4"/>
          <a:stretch>
            <a:fillRect/>
          </a:stretch>
        </p:blipFill>
        <p:spPr>
          <a:xfrm>
            <a:off x="2407277" y="5039097"/>
            <a:ext cx="2704318" cy="565156"/>
          </a:xfrm>
          <a:prstGeom prst="rect">
            <a:avLst/>
          </a:prstGeom>
        </p:spPr>
      </p:pic>
    </p:spTree>
    <p:extLst>
      <p:ext uri="{BB962C8B-B14F-4D97-AF65-F5344CB8AC3E}">
        <p14:creationId xmlns:p14="http://schemas.microsoft.com/office/powerpoint/2010/main" val="9810137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805344" y="789907"/>
            <a:ext cx="4660776" cy="729803"/>
          </a:xfrm>
        </p:spPr>
        <p:txBody>
          <a:bodyPr>
            <a:normAutofit/>
          </a:bodyPr>
          <a:lstStyle/>
          <a:p>
            <a:r>
              <a:rPr lang="zh-CN" altLang="zh-CN" dirty="0" smtClean="0"/>
              <a:t>第</a:t>
            </a:r>
            <a:r>
              <a:rPr lang="zh-CN" altLang="en-US" dirty="0" smtClean="0"/>
              <a:t>八</a:t>
            </a:r>
            <a:r>
              <a:rPr lang="zh-CN" altLang="zh-CN" dirty="0" smtClean="0"/>
              <a:t>章</a:t>
            </a:r>
            <a:r>
              <a:rPr lang="en-US" altLang="zh-CN" dirty="0" smtClean="0"/>
              <a:t> </a:t>
            </a:r>
            <a:r>
              <a:rPr lang="zh-CN" altLang="zh-CN" dirty="0"/>
              <a:t>反馈控制电路</a:t>
            </a:r>
          </a:p>
        </p:txBody>
      </p:sp>
      <p:sp>
        <p:nvSpPr>
          <p:cNvPr id="5" name="标题 1"/>
          <p:cNvSpPr txBox="1">
            <a:spLocks/>
          </p:cNvSpPr>
          <p:nvPr/>
        </p:nvSpPr>
        <p:spPr>
          <a:xfrm>
            <a:off x="2220152" y="2210874"/>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t>8.1  </a:t>
            </a:r>
            <a:r>
              <a:rPr lang="zh-CN" altLang="en-US" sz="3200" dirty="0"/>
              <a:t>概述</a:t>
            </a:r>
          </a:p>
        </p:txBody>
      </p:sp>
      <p:sp>
        <p:nvSpPr>
          <p:cNvPr id="6" name="标题 1"/>
          <p:cNvSpPr txBox="1">
            <a:spLocks/>
          </p:cNvSpPr>
          <p:nvPr/>
        </p:nvSpPr>
        <p:spPr>
          <a:xfrm>
            <a:off x="2220151" y="3559753"/>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a:t>8.3 </a:t>
            </a:r>
            <a:r>
              <a:rPr lang="zh-CN" altLang="zh-CN" sz="3200" dirty="0"/>
              <a:t>自动频率控制电路</a:t>
            </a:r>
          </a:p>
          <a:p>
            <a:pPr algn="just"/>
            <a:endParaRPr lang="zh-CN" altLang="en-US" sz="3200" dirty="0"/>
          </a:p>
        </p:txBody>
      </p:sp>
      <p:sp>
        <p:nvSpPr>
          <p:cNvPr id="7" name="标题 1"/>
          <p:cNvSpPr txBox="1">
            <a:spLocks/>
          </p:cNvSpPr>
          <p:nvPr/>
        </p:nvSpPr>
        <p:spPr>
          <a:xfrm>
            <a:off x="2220152" y="2875380"/>
            <a:ext cx="6100869" cy="615686"/>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smtClean="0"/>
              <a:t>8.2  </a:t>
            </a:r>
            <a:r>
              <a:rPr lang="zh-CN" altLang="zh-CN" sz="3200" dirty="0" smtClean="0"/>
              <a:t>自动增益控制电路</a:t>
            </a:r>
            <a:endParaRPr lang="zh-CN" altLang="en-US" sz="3200" dirty="0"/>
          </a:p>
        </p:txBody>
      </p:sp>
      <p:sp>
        <p:nvSpPr>
          <p:cNvPr id="8" name="标题 1"/>
          <p:cNvSpPr txBox="1">
            <a:spLocks/>
          </p:cNvSpPr>
          <p:nvPr/>
        </p:nvSpPr>
        <p:spPr>
          <a:xfrm>
            <a:off x="2220151" y="4182230"/>
            <a:ext cx="7629618"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t>8.4</a:t>
            </a:r>
            <a:r>
              <a:rPr lang="zh-CN" altLang="zh-CN" sz="3200" dirty="0"/>
              <a:t>自动相位控制电路（锁相环路）</a:t>
            </a:r>
            <a:endParaRPr lang="zh-CN" altLang="zh-CN" sz="3200" b="1" dirty="0"/>
          </a:p>
        </p:txBody>
      </p:sp>
    </p:spTree>
    <p:extLst>
      <p:ext uri="{BB962C8B-B14F-4D97-AF65-F5344CB8AC3E}">
        <p14:creationId xmlns:p14="http://schemas.microsoft.com/office/powerpoint/2010/main" val="16506108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3CA14690-A143-4FE1-A973-7359BC6C6489}"/>
                  </a:ext>
                </a:extLst>
              </p:cNvPr>
              <p:cNvSpPr>
                <a:spLocks noGrp="1"/>
              </p:cNvSpPr>
              <p:nvPr>
                <p:ph idx="1"/>
              </p:nvPr>
            </p:nvSpPr>
            <p:spPr>
              <a:xfrm>
                <a:off x="630314" y="672579"/>
                <a:ext cx="8590421" cy="5019885"/>
              </a:xfrm>
            </p:spPr>
            <p:txBody>
              <a:bodyPr>
                <a:noAutofit/>
              </a:bodyPr>
              <a:lstStyle/>
              <a:p>
                <a:r>
                  <a:rPr lang="zh-CN" altLang="zh-CN" sz="2400" dirty="0">
                    <a:latin typeface="宋体" panose="02010600030101010101" pitchFamily="2" charset="-122"/>
                    <a:ea typeface="宋体" panose="02010600030101010101" pitchFamily="2" charset="-122"/>
                  </a:rPr>
                  <a:t>可分为两种情况来讨论：</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）若           ，则            ，得</a:t>
                </a:r>
                <a:endParaRPr lang="en-US" altLang="zh-CN" sz="2400" dirty="0">
                  <a:latin typeface="宋体" panose="02010600030101010101" pitchFamily="2" charset="-122"/>
                  <a:ea typeface="宋体" panose="02010600030101010101" pitchFamily="2" charset="-122"/>
                </a:endParaRPr>
              </a:p>
              <a:p>
                <a:pPr marL="0" indent="0">
                  <a:buNone/>
                </a:pP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由此可知</a:t>
                </a:r>
                <a:r>
                  <a:rPr lang="zh-CN" altLang="zh-CN" sz="2400" dirty="0">
                    <a:latin typeface="宋体" panose="02010600030101010101" pitchFamily="2" charset="-122"/>
                    <a:ea typeface="宋体" panose="02010600030101010101" pitchFamily="2" charset="-122"/>
                  </a:rPr>
                  <a:t>，当两个振荡器频率相等时，他们的瞬时相位差是一个常数。</a:t>
                </a: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）若</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𝜃</m:t>
                        </m:r>
                      </m:e>
                      <m:sub>
                        <m:r>
                          <a:rPr lang="en-US" altLang="zh-CN" sz="2400">
                            <a:latin typeface="Cambria Math" panose="02040503050406030204" pitchFamily="18" charset="0"/>
                            <a:ea typeface="宋体" panose="02010600030101010101" pitchFamily="2" charset="-122"/>
                          </a:rPr>
                          <m:t>𝑒</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𝜃</m:t>
                        </m:r>
                      </m:e>
                      <m:sub>
                        <m:r>
                          <a:rPr lang="en-US" altLang="zh-CN" sz="2400">
                            <a:latin typeface="Cambria Math" panose="02040503050406030204" pitchFamily="18" charset="0"/>
                            <a:ea typeface="宋体" panose="02010600030101010101" pitchFamily="2" charset="-122"/>
                          </a:rPr>
                          <m:t>0</m:t>
                        </m:r>
                      </m:sub>
                    </m:sSub>
                  </m:oMath>
                </a14:m>
                <a:r>
                  <a:rPr lang="zh-CN" altLang="zh-CN" sz="2400" dirty="0">
                    <a:latin typeface="宋体" panose="02010600030101010101" pitchFamily="2" charset="-122"/>
                    <a:ea typeface="宋体" panose="02010600030101010101" pitchFamily="2" charset="-122"/>
                  </a:rPr>
                  <a:t>，得</a:t>
                </a:r>
              </a:p>
              <a:p>
                <a:pPr marL="0" indent="0">
                  <a:buNone/>
                </a:pPr>
                <a:r>
                  <a:rPr lang="en-US" altLang="zh-CN" sz="2400" dirty="0">
                    <a:ea typeface="宋体" panose="02010600030101010101" pitchFamily="2" charset="-122"/>
                  </a:rPr>
                  <a:t>                         </a:t>
                </a:r>
                <a14:m>
                  <m:oMath xmlns:m="http://schemas.openxmlformats.org/officeDocument/2006/math">
                    <m:r>
                      <a:rPr lang="en-US" altLang="zh-CN" sz="2400">
                        <a:latin typeface="Cambria Math" panose="02040503050406030204" pitchFamily="18" charset="0"/>
                        <a:ea typeface="宋体" panose="02010600030101010101" pitchFamily="2" charset="-122"/>
                      </a:rPr>
                      <m:t>∆</m:t>
                    </m:r>
                    <m:r>
                      <a:rPr lang="en-US" altLang="zh-CN" sz="2400">
                        <a:latin typeface="Cambria Math" panose="02040503050406030204" pitchFamily="18" charset="0"/>
                        <a:ea typeface="宋体" panose="02010600030101010101" pitchFamily="2" charset="-122"/>
                      </a:rPr>
                      <m:t>𝜔</m:t>
                    </m:r>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r>
                      <a:rPr lang="en-US" altLang="zh-CN" sz="2400">
                        <a:latin typeface="Cambria Math" panose="02040503050406030204" pitchFamily="18" charset="0"/>
                        <a:ea typeface="宋体" panose="02010600030101010101" pitchFamily="2" charset="-122"/>
                      </a:rPr>
                      <m:t>=</m:t>
                    </m:r>
                    <m:f>
                      <m:fPr>
                        <m:ctrlPr>
                          <a:rPr lang="zh-CN" altLang="zh-CN" sz="2400" i="1">
                            <a:latin typeface="Cambria Math" panose="02040503050406030204" pitchFamily="18" charset="0"/>
                            <a:ea typeface="宋体" panose="02010600030101010101" pitchFamily="2" charset="-122"/>
                          </a:rPr>
                        </m:ctrlPr>
                      </m:fPr>
                      <m:num>
                        <m:r>
                          <a:rPr lang="en-US" altLang="zh-CN" sz="2400">
                            <a:latin typeface="Cambria Math" panose="02040503050406030204" pitchFamily="18" charset="0"/>
                            <a:ea typeface="宋体" panose="02010600030101010101" pitchFamily="2" charset="-122"/>
                          </a:rPr>
                          <m:t>𝑑</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𝜃</m:t>
                            </m:r>
                          </m:e>
                          <m:sub>
                            <m:r>
                              <a:rPr lang="en-US" altLang="zh-CN" sz="2400">
                                <a:latin typeface="Cambria Math" panose="02040503050406030204" pitchFamily="18" charset="0"/>
                                <a:ea typeface="宋体" panose="02010600030101010101" pitchFamily="2" charset="-122"/>
                              </a:rPr>
                              <m:t>𝑒</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num>
                      <m:den>
                        <m:r>
                          <a:rPr lang="en-US" altLang="zh-CN" sz="2400">
                            <a:latin typeface="Cambria Math" panose="02040503050406030204" pitchFamily="18" charset="0"/>
                            <a:ea typeface="宋体" panose="02010600030101010101" pitchFamily="2" charset="-122"/>
                          </a:rPr>
                          <m:t>𝑑𝑡</m:t>
                        </m:r>
                      </m:den>
                    </m:f>
                  </m:oMath>
                </a14:m>
                <a:endParaRPr lang="zh-CN"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即</a:t>
                </a:r>
                <a:r>
                  <a:rPr lang="en-US" altLang="zh-CN"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𝑅</m:t>
                        </m:r>
                      </m:sub>
                    </m:sSub>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𝑉</m:t>
                        </m:r>
                      </m:sub>
                    </m:sSub>
                  </m:oMath>
                </a14:m>
                <a:endParaRPr lang="zh-CN"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由此可知</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当两个振荡信号的瞬时相位差为一常数时</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二者的频率必然相等。</a:t>
                </a:r>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p:txBody>
          </p:sp>
        </mc:Choice>
        <mc:Fallback>
          <p:sp>
            <p:nvSpPr>
              <p:cNvPr id="3" name="内容占位符 2">
                <a:extLst>
                  <a:ext uri="{FF2B5EF4-FFF2-40B4-BE49-F238E27FC236}">
                    <a16:creationId xmlns="" xmlns:a16="http://schemas.microsoft.com/office/drawing/2014/main" xmlns:a14="http://schemas.microsoft.com/office/drawing/2010/main" id="{3CA14690-A143-4FE1-A973-7359BC6C6489}"/>
                  </a:ext>
                </a:extLst>
              </p:cNvPr>
              <p:cNvSpPr>
                <a:spLocks noGrp="1" noRot="1" noChangeAspect="1" noMove="1" noResize="1" noEditPoints="1" noAdjustHandles="1" noChangeArrowheads="1" noChangeShapeType="1" noTextEdit="1"/>
              </p:cNvSpPr>
              <p:nvPr>
                <p:ph idx="1"/>
              </p:nvPr>
            </p:nvSpPr>
            <p:spPr>
              <a:xfrm>
                <a:off x="630314" y="672579"/>
                <a:ext cx="8590421" cy="5019885"/>
              </a:xfrm>
              <a:blipFill rotWithShape="0">
                <a:blip r:embed="rId2"/>
                <a:stretch>
                  <a:fillRect l="-1064" t="-971"/>
                </a:stretch>
              </a:blipFill>
            </p:spPr>
            <p:txBody>
              <a:bodyPr/>
              <a:lstStyle/>
              <a:p>
                <a:r>
                  <a:rPr lang="zh-CN" altLang="en-US">
                    <a:noFill/>
                  </a:rPr>
                  <a:t> </a:t>
                </a:r>
              </a:p>
            </p:txBody>
          </p:sp>
        </mc:Fallback>
      </mc:AlternateContent>
      <p:pic>
        <p:nvPicPr>
          <p:cNvPr id="5" name="图片 4">
            <a:extLst>
              <a:ext uri="{FF2B5EF4-FFF2-40B4-BE49-F238E27FC236}">
                <a16:creationId xmlns="" xmlns:a16="http://schemas.microsoft.com/office/drawing/2014/main" id="{B877FED2-857E-4197-8C2B-D8D70D29040F}"/>
              </a:ext>
            </a:extLst>
          </p:cNvPr>
          <p:cNvPicPr>
            <a:picLocks noChangeAspect="1"/>
          </p:cNvPicPr>
          <p:nvPr/>
        </p:nvPicPr>
        <p:blipFill>
          <a:blip r:embed="rId3"/>
          <a:stretch>
            <a:fillRect/>
          </a:stretch>
        </p:blipFill>
        <p:spPr>
          <a:xfrm>
            <a:off x="2139166" y="1130300"/>
            <a:ext cx="1155355" cy="507591"/>
          </a:xfrm>
          <a:prstGeom prst="rect">
            <a:avLst/>
          </a:prstGeom>
        </p:spPr>
      </p:pic>
      <p:pic>
        <p:nvPicPr>
          <p:cNvPr id="7" name="图片 6">
            <a:extLst>
              <a:ext uri="{FF2B5EF4-FFF2-40B4-BE49-F238E27FC236}">
                <a16:creationId xmlns="" xmlns:a16="http://schemas.microsoft.com/office/drawing/2014/main" id="{FBAB5E33-1E97-4D44-85E5-9E98CE0F8B82}"/>
              </a:ext>
            </a:extLst>
          </p:cNvPr>
          <p:cNvPicPr>
            <a:picLocks noChangeAspect="1"/>
          </p:cNvPicPr>
          <p:nvPr/>
        </p:nvPicPr>
        <p:blipFill>
          <a:blip r:embed="rId4"/>
          <a:stretch>
            <a:fillRect/>
          </a:stretch>
        </p:blipFill>
        <p:spPr>
          <a:xfrm>
            <a:off x="4475069" y="1181507"/>
            <a:ext cx="1155355" cy="456384"/>
          </a:xfrm>
          <a:prstGeom prst="rect">
            <a:avLst/>
          </a:prstGeom>
        </p:spPr>
      </p:pic>
      <mc:AlternateContent xmlns:mc="http://schemas.openxmlformats.org/markup-compatibility/2006">
        <mc:Choice xmlns:a14="http://schemas.microsoft.com/office/drawing/2010/main" Requires="a14">
          <p:sp>
            <p:nvSpPr>
              <p:cNvPr id="8" name="矩形 7">
                <a:extLst>
                  <a:ext uri="{FF2B5EF4-FFF2-40B4-BE49-F238E27FC236}">
                    <a16:creationId xmlns="" xmlns:a16="http://schemas.microsoft.com/office/drawing/2014/main" id="{C0214EC1-17D2-4551-ADE2-F17564E4D4FF}"/>
                  </a:ext>
                </a:extLst>
              </p:cNvPr>
              <p:cNvSpPr/>
              <p:nvPr/>
            </p:nvSpPr>
            <p:spPr>
              <a:xfrm>
                <a:off x="2711371" y="1653042"/>
                <a:ext cx="3527396" cy="447687"/>
              </a:xfrm>
              <a:prstGeom prst="rect">
                <a:avLst/>
              </a:prstGeom>
            </p:spPr>
            <p:txBody>
              <a:bodyPr wrap="square">
                <a:spAutoFit/>
              </a:bodyPr>
              <a:lstStyle/>
              <a:p>
                <a14:m>
                  <m:oMath xmlns:m="http://schemas.openxmlformats.org/officeDocument/2006/math">
                    <m:sSub>
                      <m:sSubPr>
                        <m:ctrlPr>
                          <a:rPr lang="zh-CN" altLang="zh-CN" sz="2000" i="1">
                            <a:latin typeface="Cambria Math" panose="02040503050406030204" pitchFamily="18" charset="0"/>
                            <a:ea typeface="Cambria Math" panose="02040503050406030204" pitchFamily="18" charset="0"/>
                          </a:rPr>
                        </m:ctrlPr>
                      </m:sSubPr>
                      <m:e>
                        <m:r>
                          <a:rPr lang="en-US" altLang="zh-CN" sz="2000" i="1">
                            <a:latin typeface="Cambria Math" panose="02040503050406030204" pitchFamily="18" charset="0"/>
                            <a:ea typeface="宋体" panose="02010600030101010101" pitchFamily="2" charset="-122"/>
                            <a:cs typeface="Times New Roman" panose="02020603050405020304" pitchFamily="18" charset="0"/>
                          </a:rPr>
                          <m:t>𝜃</m:t>
                        </m:r>
                      </m:e>
                      <m:sub>
                        <m:r>
                          <a:rPr lang="en-US" altLang="zh-CN" sz="2000" i="1">
                            <a:latin typeface="Cambria Math" panose="02040503050406030204" pitchFamily="18" charset="0"/>
                            <a:ea typeface="宋体" panose="02010600030101010101" pitchFamily="2" charset="-122"/>
                            <a:cs typeface="Times New Roman" panose="02020603050405020304" pitchFamily="18" charset="0"/>
                          </a:rPr>
                          <m:t>𝑒</m:t>
                        </m:r>
                      </m:sub>
                    </m:sSub>
                    <m:d>
                      <m:dPr>
                        <m:ctrlPr>
                          <a:rPr lang="zh-CN" altLang="zh-CN" sz="2000" i="1" smtClean="0">
                            <a:effectLst/>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宋体" panose="02010600030101010101" pitchFamily="2" charset="-122"/>
                            <a:cs typeface="Times New Roman" panose="02020603050405020304" pitchFamily="18" charset="0"/>
                          </a:rPr>
                          <m:t>𝑡</m:t>
                        </m:r>
                      </m:e>
                    </m:d>
                    <m:r>
                      <a:rPr lang="en-US" altLang="zh-CN" sz="2000" i="1">
                        <a:latin typeface="Cambria Math" panose="02040503050406030204" pitchFamily="18" charset="0"/>
                        <a:ea typeface="宋体" panose="02010600030101010101" pitchFamily="2" charset="-122"/>
                        <a:cs typeface="Times New Roman" panose="02020603050405020304" pitchFamily="18" charset="0"/>
                      </a:rPr>
                      <m:t>=</m:t>
                    </m:r>
                    <m:nary>
                      <m:naryPr>
                        <m:limLoc m:val="undOvr"/>
                        <m:subHide m:val="on"/>
                        <m:supHide m:val="on"/>
                        <m:ctrlPr>
                          <a:rPr lang="zh-CN" altLang="zh-CN" sz="2000" i="1">
                            <a:effectLst/>
                            <a:latin typeface="Cambria Math" panose="02040503050406030204" pitchFamily="18" charset="0"/>
                            <a:ea typeface="Cambria Math" panose="02040503050406030204" pitchFamily="18" charset="0"/>
                          </a:rPr>
                        </m:ctrlPr>
                      </m:naryPr>
                      <m:sub/>
                      <m:sup/>
                      <m:e>
                        <m:r>
                          <a:rPr lang="en-US" altLang="zh-CN" sz="2000" i="1">
                            <a:latin typeface="Cambria Math" panose="02040503050406030204" pitchFamily="18" charset="0"/>
                            <a:ea typeface="宋体" panose="02010600030101010101" pitchFamily="2" charset="-122"/>
                            <a:cs typeface="Times New Roman" panose="02020603050405020304" pitchFamily="18" charset="0"/>
                          </a:rPr>
                          <m:t>∆</m:t>
                        </m:r>
                        <m:r>
                          <a:rPr lang="en-US" altLang="zh-CN" sz="2000" i="1">
                            <a:latin typeface="Cambria Math" panose="02040503050406030204" pitchFamily="18" charset="0"/>
                            <a:ea typeface="宋体" panose="02010600030101010101" pitchFamily="2" charset="-122"/>
                            <a:cs typeface="Times New Roman" panose="02020603050405020304" pitchFamily="18" charset="0"/>
                          </a:rPr>
                          <m:t>𝜔</m:t>
                        </m:r>
                        <m:d>
                          <m:dPr>
                            <m:ctrlPr>
                              <a:rPr lang="zh-CN" altLang="zh-CN" sz="2000" i="1">
                                <a:effectLst/>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宋体" panose="02010600030101010101" pitchFamily="2" charset="-122"/>
                                <a:cs typeface="Times New Roman" panose="02020603050405020304" pitchFamily="18" charset="0"/>
                              </a:rPr>
                              <m:t>𝑡</m:t>
                            </m:r>
                          </m:e>
                        </m:d>
                        <m:r>
                          <a:rPr lang="en-US" altLang="zh-CN" sz="2000" i="1">
                            <a:latin typeface="Cambria Math" panose="02040503050406030204" pitchFamily="18" charset="0"/>
                            <a:ea typeface="宋体" panose="02010600030101010101" pitchFamily="2" charset="-122"/>
                            <a:cs typeface="Times New Roman" panose="02020603050405020304" pitchFamily="18" charset="0"/>
                          </a:rPr>
                          <m:t>𝑑𝑡</m:t>
                        </m:r>
                        <m:r>
                          <a:rPr lang="en-US" altLang="zh-CN" sz="2000" i="1">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000" i="1">
                                <a:effectLst/>
                                <a:latin typeface="Cambria Math" panose="02040503050406030204" pitchFamily="18" charset="0"/>
                                <a:ea typeface="Cambria Math" panose="02040503050406030204" pitchFamily="18" charset="0"/>
                              </a:rPr>
                            </m:ctrlPr>
                          </m:sSubPr>
                          <m:e>
                            <m:r>
                              <a:rPr lang="en-US" altLang="zh-CN" sz="2000" i="1">
                                <a:latin typeface="Cambria Math" panose="02040503050406030204" pitchFamily="18" charset="0"/>
                                <a:ea typeface="宋体" panose="02010600030101010101" pitchFamily="2" charset="-122"/>
                                <a:cs typeface="Times New Roman" panose="02020603050405020304" pitchFamily="18" charset="0"/>
                              </a:rPr>
                              <m:t>𝜃</m:t>
                            </m:r>
                          </m:e>
                          <m:sub>
                            <m:r>
                              <a:rPr lang="en-US" altLang="zh-CN" sz="2000" i="1">
                                <a:latin typeface="Cambria Math" panose="02040503050406030204" pitchFamily="18" charset="0"/>
                                <a:ea typeface="宋体" panose="02010600030101010101" pitchFamily="2" charset="-122"/>
                                <a:cs typeface="Times New Roman" panose="02020603050405020304" pitchFamily="18" charset="0"/>
                              </a:rPr>
                              <m:t>0</m:t>
                            </m:r>
                          </m:sub>
                        </m:sSub>
                      </m:e>
                    </m:nary>
                    <m:r>
                      <a:rPr lang="en-US" altLang="zh-CN" sz="2000" i="1">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000" i="1">
                            <a:effectLst/>
                            <a:latin typeface="Cambria Math" panose="02040503050406030204" pitchFamily="18" charset="0"/>
                            <a:ea typeface="Cambria Math" panose="02040503050406030204" pitchFamily="18" charset="0"/>
                          </a:rPr>
                        </m:ctrlPr>
                      </m:sSubPr>
                      <m:e>
                        <m:r>
                          <a:rPr lang="en-US" altLang="zh-CN" sz="2000" i="1">
                            <a:latin typeface="Cambria Math" panose="02040503050406030204" pitchFamily="18" charset="0"/>
                            <a:ea typeface="宋体" panose="02010600030101010101" pitchFamily="2" charset="-122"/>
                            <a:cs typeface="Times New Roman" panose="02020603050405020304" pitchFamily="18" charset="0"/>
                          </a:rPr>
                          <m:t>𝜃</m:t>
                        </m:r>
                      </m:e>
                      <m:sub>
                        <m:r>
                          <a:rPr lang="en-US" altLang="zh-CN" sz="2000" i="1">
                            <a:latin typeface="Cambria Math" panose="02040503050406030204" pitchFamily="18" charset="0"/>
                            <a:ea typeface="宋体" panose="02010600030101010101" pitchFamily="2" charset="-122"/>
                            <a:cs typeface="Times New Roman" panose="02020603050405020304" pitchFamily="18" charset="0"/>
                          </a:rPr>
                          <m:t>0</m:t>
                        </m:r>
                      </m:sub>
                    </m:sSub>
                  </m:oMath>
                </a14:m>
                <a:r>
                  <a:rPr lang="en-US" altLang="zh-CN" sz="2000" dirty="0">
                    <a:latin typeface="宋体" panose="02010600030101010101" pitchFamily="2" charset="-122"/>
                    <a:cs typeface="Times New Roman" panose="02020603050405020304" pitchFamily="18" charset="0"/>
                  </a:rPr>
                  <a:t> </a:t>
                </a:r>
                <a:endParaRPr lang="zh-CN" altLang="en-US" sz="2000" dirty="0"/>
              </a:p>
            </p:txBody>
          </p:sp>
        </mc:Choice>
        <mc:Fallback>
          <p:sp>
            <p:nvSpPr>
              <p:cNvPr id="8" name="矩形 7">
                <a:extLst>
                  <a:ext uri="{FF2B5EF4-FFF2-40B4-BE49-F238E27FC236}">
                    <a16:creationId xmlns="" xmlns:a16="http://schemas.microsoft.com/office/drawing/2014/main" xmlns:a14="http://schemas.microsoft.com/office/drawing/2010/main" id="{C0214EC1-17D2-4551-ADE2-F17564E4D4FF}"/>
                  </a:ext>
                </a:extLst>
              </p:cNvPr>
              <p:cNvSpPr>
                <a:spLocks noRot="1" noChangeAspect="1" noMove="1" noResize="1" noEditPoints="1" noAdjustHandles="1" noChangeArrowheads="1" noChangeShapeType="1" noTextEdit="1"/>
              </p:cNvSpPr>
              <p:nvPr/>
            </p:nvSpPr>
            <p:spPr>
              <a:xfrm>
                <a:off x="2711371" y="1653042"/>
                <a:ext cx="3527396" cy="447687"/>
              </a:xfrm>
              <a:prstGeom prst="rect">
                <a:avLst/>
              </a:prstGeom>
              <a:blipFill rotWithShape="0">
                <a:blip r:embed="rId5"/>
                <a:stretch>
                  <a:fillRect t="-139189" b="-19729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813784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74DA5F19-E9D8-420E-A3E2-2E8C8BBAE5A8}"/>
                  </a:ext>
                </a:extLst>
              </p:cNvPr>
              <p:cNvSpPr>
                <a:spLocks noGrp="1"/>
              </p:cNvSpPr>
              <p:nvPr>
                <p:ph idx="1"/>
              </p:nvPr>
            </p:nvSpPr>
            <p:spPr>
              <a:xfrm>
                <a:off x="360733" y="713839"/>
                <a:ext cx="9246906" cy="5712719"/>
              </a:xfrm>
            </p:spPr>
            <p:txBody>
              <a:bodyPr>
                <a:normAutofit/>
              </a:bodyPr>
              <a:lstStyle/>
              <a:p>
                <a:r>
                  <a:rPr lang="zh-CN" altLang="en-US" sz="2400" dirty="0">
                    <a:latin typeface="宋体" panose="02010600030101010101" pitchFamily="2" charset="-122"/>
                    <a:ea typeface="宋体" panose="02010600030101010101" pitchFamily="2" charset="-122"/>
                  </a:rPr>
                  <a:t>由以上简单分析可得到锁相环电路的重要概念</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若两个振荡信号频率相等时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则它们之间的相位差保持不变</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反之</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若两个振荡信号的相位差是恒定值</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则它们的频率必然相等。</a:t>
                </a:r>
              </a:p>
              <a:p>
                <a:pPr marL="0" indent="0">
                  <a:buNone/>
                </a:pPr>
                <a:endParaRPr lang="en-US" altLang="zh-CN" sz="2400" dirty="0" smtClean="0">
                  <a:latin typeface="宋体" panose="02010600030101010101" pitchFamily="2" charset="-122"/>
                  <a:ea typeface="宋体" panose="02010600030101010101" pitchFamily="2" charset="-122"/>
                </a:endParaRPr>
              </a:p>
              <a:p>
                <a:r>
                  <a:rPr lang="zh-CN" altLang="zh-CN" sz="2400" dirty="0" smtClean="0">
                    <a:latin typeface="宋体" panose="02010600030101010101" pitchFamily="2" charset="-122"/>
                    <a:ea typeface="宋体" panose="02010600030101010101" pitchFamily="2" charset="-122"/>
                  </a:rPr>
                  <a:t>根据</a:t>
                </a:r>
                <a:r>
                  <a:rPr lang="zh-CN" altLang="zh-CN" sz="2400" dirty="0">
                    <a:latin typeface="宋体" panose="02010600030101010101" pitchFamily="2" charset="-122"/>
                    <a:ea typeface="宋体" panose="02010600030101010101" pitchFamily="2" charset="-122"/>
                  </a:rPr>
                  <a:t>上述概念可知</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锁相环电路在锁定之后</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两个信号频率相等</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但二者间存在恒定相位差</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稳定相位差</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。稳定相位差经过鉴相器转变为直流误差</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通过低通滤波器去控制</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，使</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𝜔</m:t>
                        </m:r>
                      </m:e>
                      <m:sub>
                        <m:r>
                          <a:rPr lang="en-US" altLang="zh-CN" sz="2400" i="1">
                            <a:latin typeface="Cambria Math" panose="02040503050406030204" pitchFamily="18" charset="0"/>
                          </a:rPr>
                          <m:t>𝑉</m:t>
                        </m:r>
                      </m:sub>
                    </m:sSub>
                  </m:oMath>
                </a14:m>
                <a:r>
                  <a:rPr lang="zh-CN" altLang="zh-CN" sz="2400" dirty="0">
                    <a:latin typeface="宋体" panose="02010600030101010101" pitchFamily="2" charset="-122"/>
                    <a:ea typeface="宋体" panose="02010600030101010101" pitchFamily="2" charset="-122"/>
                  </a:rPr>
                  <a:t>与</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𝜔</m:t>
                        </m:r>
                      </m:e>
                      <m:sub>
                        <m:r>
                          <a:rPr lang="en-US" altLang="zh-CN" sz="2400" i="1">
                            <a:latin typeface="Cambria Math" panose="02040503050406030204" pitchFamily="18" charset="0"/>
                          </a:rPr>
                          <m:t>𝑅</m:t>
                        </m:r>
                      </m:sub>
                    </m:sSub>
                  </m:oMath>
                </a14:m>
                <a:r>
                  <a:rPr lang="zh-CN" altLang="zh-CN" sz="2400" dirty="0">
                    <a:latin typeface="宋体" panose="02010600030101010101" pitchFamily="2" charset="-122"/>
                    <a:ea typeface="宋体" panose="02010600030101010101" pitchFamily="2" charset="-122"/>
                  </a:rPr>
                  <a:t>同步。</a:t>
                </a:r>
                <a:endParaRPr lang="en-US"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在闭环条件下</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如果由于某种原因使</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的角频率</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𝜔</m:t>
                        </m:r>
                      </m:e>
                      <m:sub>
                        <m:r>
                          <a:rPr lang="en-US" altLang="zh-CN" sz="2400" i="1">
                            <a:latin typeface="Cambria Math" panose="02040503050406030204" pitchFamily="18" charset="0"/>
                          </a:rPr>
                          <m:t>𝑉</m:t>
                        </m:r>
                      </m:sub>
                    </m:sSub>
                  </m:oMath>
                </a14:m>
                <a:r>
                  <a:rPr lang="zh-CN" altLang="zh-CN" sz="2400" dirty="0">
                    <a:latin typeface="宋体" panose="02010600030101010101" pitchFamily="2" charset="-122"/>
                    <a:ea typeface="宋体" panose="02010600030101010101" pitchFamily="2" charset="-122"/>
                  </a:rPr>
                  <a:t>发生变化</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设变动量为</a:t>
                </a:r>
                <a14:m>
                  <m:oMath xmlns:m="http://schemas.openxmlformats.org/officeDocument/2006/math">
                    <m:r>
                      <a:rPr lang="en-US" altLang="zh-CN" sz="2400" i="1">
                        <a:latin typeface="Cambria Math" panose="02040503050406030204" pitchFamily="18" charset="0"/>
                      </a:rPr>
                      <m:t>∆</m:t>
                    </m:r>
                    <m:r>
                      <a:rPr lang="en-US" altLang="zh-CN" sz="2400" i="1">
                        <a:latin typeface="Cambria Math" panose="02040503050406030204" pitchFamily="18" charset="0"/>
                      </a:rPr>
                      <m:t>𝜔</m:t>
                    </m:r>
                  </m:oMath>
                </a14:m>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那么</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由式</a:t>
                </a:r>
                <a:r>
                  <a:rPr lang="en-US" altLang="zh-CN" sz="2400" dirty="0">
                    <a:latin typeface="宋体" panose="02010600030101010101" pitchFamily="2" charset="-122"/>
                    <a:ea typeface="宋体" panose="02010600030101010101" pitchFamily="2" charset="-122"/>
                  </a:rPr>
                  <a:t>(8.4.2)</a:t>
                </a:r>
                <a:r>
                  <a:rPr lang="zh-CN" altLang="zh-CN" sz="2400" dirty="0">
                    <a:latin typeface="宋体" panose="02010600030101010101" pitchFamily="2" charset="-122"/>
                    <a:ea typeface="宋体" panose="02010600030101010101" pitchFamily="2" charset="-122"/>
                  </a:rPr>
                  <a:t>可知</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两个信号之间的相位差不再是恒定值</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鉴相器的输出电压也就随着发生相应的变化。变化的电压使</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的频率不断改变</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直到</a:t>
                </a:r>
                <a14:m>
                  <m:oMath xmlns:m="http://schemas.openxmlformats.org/officeDocument/2006/math">
                    <m:sSub>
                      <m:sSubPr>
                        <m:ctrlPr>
                          <a:rPr lang="zh-CN" altLang="zh-CN" sz="2400" b="1" i="1">
                            <a:latin typeface="Cambria Math" panose="02040503050406030204" pitchFamily="18" charset="0"/>
                          </a:rPr>
                        </m:ctrlPr>
                      </m:sSubPr>
                      <m:e>
                        <m:r>
                          <a:rPr lang="en-US" altLang="zh-CN" sz="2400" b="1" i="1">
                            <a:latin typeface="Cambria Math" panose="02040503050406030204" pitchFamily="18" charset="0"/>
                          </a:rPr>
                          <m:t>𝝎</m:t>
                        </m:r>
                      </m:e>
                      <m:sub>
                        <m:r>
                          <a:rPr lang="en-US" altLang="zh-CN" sz="2400" b="1" i="1">
                            <a:latin typeface="Cambria Math" panose="02040503050406030204" pitchFamily="18" charset="0"/>
                          </a:rPr>
                          <m:t>𝑹</m:t>
                        </m:r>
                      </m:sub>
                    </m:sSub>
                    <m:r>
                      <a:rPr lang="en-US" altLang="zh-CN" sz="2400" b="1" i="1">
                        <a:latin typeface="Cambria Math" panose="02040503050406030204" pitchFamily="18" charset="0"/>
                      </a:rPr>
                      <m:t>=</m:t>
                    </m:r>
                    <m:sSub>
                      <m:sSubPr>
                        <m:ctrlPr>
                          <a:rPr lang="zh-CN" altLang="zh-CN" sz="2400" b="1" i="1">
                            <a:latin typeface="Cambria Math" panose="02040503050406030204" pitchFamily="18" charset="0"/>
                          </a:rPr>
                        </m:ctrlPr>
                      </m:sSubPr>
                      <m:e>
                        <m:r>
                          <a:rPr lang="en-US" altLang="zh-CN" sz="2400" b="1" i="1">
                            <a:latin typeface="Cambria Math" panose="02040503050406030204" pitchFamily="18" charset="0"/>
                          </a:rPr>
                          <m:t>𝝎</m:t>
                        </m:r>
                      </m:e>
                      <m:sub>
                        <m:r>
                          <a:rPr lang="en-US" altLang="zh-CN" sz="2400" b="1" i="1">
                            <a:latin typeface="Cambria Math" panose="02040503050406030204" pitchFamily="18" charset="0"/>
                          </a:rPr>
                          <m:t>𝑽</m:t>
                        </m:r>
                      </m:sub>
                    </m:sSub>
                  </m:oMath>
                </a14:m>
                <a:r>
                  <a:rPr lang="zh-CN" altLang="zh-CN" sz="2400" dirty="0">
                    <a:latin typeface="宋体" panose="02010600030101010101" pitchFamily="2" charset="-122"/>
                    <a:ea typeface="宋体" panose="02010600030101010101" pitchFamily="2" charset="-122"/>
                  </a:rPr>
                  <a:t>为止。这就是</a:t>
                </a:r>
                <a:r>
                  <a:rPr lang="zh-CN" altLang="zh-CN" sz="2400" b="1" dirty="0">
                    <a:latin typeface="宋体" panose="02010600030101010101" pitchFamily="2" charset="-122"/>
                    <a:ea typeface="宋体" panose="02010600030101010101" pitchFamily="2" charset="-122"/>
                  </a:rPr>
                  <a:t>锁相环电路的基本原理</a:t>
                </a:r>
                <a:r>
                  <a:rPr lang="zh-CN" altLang="zh-CN" sz="2400" dirty="0">
                    <a:latin typeface="宋体" panose="02010600030101010101" pitchFamily="2" charset="-122"/>
                    <a:ea typeface="宋体" panose="02010600030101010101" pitchFamily="2" charset="-122"/>
                  </a:rPr>
                  <a:t>。</a:t>
                </a:r>
              </a:p>
              <a:p>
                <a:endParaRPr lang="zh-CN" altLang="en-US" dirty="0"/>
              </a:p>
            </p:txBody>
          </p:sp>
        </mc:Choice>
        <mc:Fallback>
          <p:sp>
            <p:nvSpPr>
              <p:cNvPr id="3" name="内容占位符 2">
                <a:extLst>
                  <a:ext uri="{FF2B5EF4-FFF2-40B4-BE49-F238E27FC236}">
                    <a16:creationId xmlns="" xmlns:a16="http://schemas.microsoft.com/office/drawing/2014/main" xmlns:a14="http://schemas.microsoft.com/office/drawing/2010/main" id="{74DA5F19-E9D8-420E-A3E2-2E8C8BBAE5A8}"/>
                  </a:ext>
                </a:extLst>
              </p:cNvPr>
              <p:cNvSpPr>
                <a:spLocks noGrp="1" noRot="1" noChangeAspect="1" noMove="1" noResize="1" noEditPoints="1" noAdjustHandles="1" noChangeArrowheads="1" noChangeShapeType="1" noTextEdit="1"/>
              </p:cNvSpPr>
              <p:nvPr>
                <p:ph idx="1"/>
              </p:nvPr>
            </p:nvSpPr>
            <p:spPr>
              <a:xfrm>
                <a:off x="360733" y="713839"/>
                <a:ext cx="9246906" cy="5712719"/>
              </a:xfrm>
              <a:blipFill rotWithShape="0">
                <a:blip r:embed="rId2"/>
                <a:stretch>
                  <a:fillRect l="-527" t="-854" r="-65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052127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A349E052-36BF-43A2-8AD9-017C3D144090}"/>
              </a:ext>
            </a:extLst>
          </p:cNvPr>
          <p:cNvSpPr>
            <a:spLocks noGrp="1"/>
          </p:cNvSpPr>
          <p:nvPr>
            <p:ph idx="1"/>
          </p:nvPr>
        </p:nvSpPr>
        <p:spPr>
          <a:xfrm>
            <a:off x="772356" y="648071"/>
            <a:ext cx="8501645" cy="5393292"/>
          </a:xfrm>
        </p:spPr>
        <p:txBody>
          <a:bodyPr>
            <a:normAutofit/>
          </a:bodyPr>
          <a:lstStyle/>
          <a:p>
            <a:r>
              <a:rPr lang="zh-CN" altLang="zh-CN" sz="2400" dirty="0">
                <a:latin typeface="宋体" panose="02010600030101010101" pitchFamily="2" charset="-122"/>
                <a:ea typeface="宋体" panose="02010600030101010101" pitchFamily="2" charset="-122"/>
              </a:rPr>
              <a:t>锁相环电路与自动频率微调的工作过程十分相似</a:t>
            </a:r>
            <a:r>
              <a:rPr lang="zh-CN" altLang="en-US" sz="2400" dirty="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二者都是利用误差信号的反馈作用来控制被稳定的振荡器频率</a:t>
            </a:r>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二者之间也有着根本的差别</a:t>
            </a:r>
            <a:r>
              <a:rPr lang="en-US" altLang="zh-CN" sz="2400" dirty="0">
                <a:latin typeface="宋体" panose="02010600030101010101" pitchFamily="2" charset="-122"/>
                <a:ea typeface="宋体" panose="02010600030101010101" pitchFamily="2" charset="-122"/>
              </a:rPr>
              <a:t>:</a:t>
            </a:r>
          </a:p>
          <a:p>
            <a:r>
              <a:rPr lang="zh-CN" altLang="zh-CN" sz="2400" dirty="0">
                <a:latin typeface="宋体" panose="02010600030101010101" pitchFamily="2" charset="-122"/>
                <a:ea typeface="宋体" panose="02010600030101010101" pitchFamily="2" charset="-122"/>
              </a:rPr>
              <a:t>在锁相环电路中</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采用的是鉴相器</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它所输出的误差电压与两个比较频率源之间的频率差成比例</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因而达到最后稳定</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锁定</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状态时</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被稳定</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锁定</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的频率等于标准频率</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但有稳态相位差</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剩余相差</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存在</a:t>
            </a:r>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在自自动频率控制系统中</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采用用的是鉴频器</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它所输出的误差电压与两个比较频率源之间的频率差成比例</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因因而达到最后稳定状态时</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两个频率不能完全相等</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必须有剩余频差存在。</a:t>
            </a:r>
            <a:endParaRPr lang="en-US" altLang="zh-CN" sz="2400" dirty="0">
              <a:latin typeface="宋体" panose="02010600030101010101" pitchFamily="2" charset="-122"/>
              <a:ea typeface="宋体" panose="02010600030101010101" pitchFamily="2" charset="-122"/>
            </a:endParaRPr>
          </a:p>
          <a:p>
            <a:pPr marL="0" indent="0">
              <a:buNone/>
            </a:pP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949534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8448B73-7100-4C5D-A45C-C16CF48219E7}"/>
              </a:ext>
            </a:extLst>
          </p:cNvPr>
          <p:cNvSpPr>
            <a:spLocks noGrp="1"/>
          </p:cNvSpPr>
          <p:nvPr>
            <p:ph type="title"/>
          </p:nvPr>
        </p:nvSpPr>
        <p:spPr/>
        <p:txBody>
          <a:bodyPr/>
          <a:lstStyle/>
          <a:p>
            <a:r>
              <a:rPr lang="zh-CN" altLang="en-US" dirty="0"/>
              <a:t>基本环路方程</a:t>
            </a:r>
          </a:p>
        </p:txBody>
      </p:sp>
      <p:sp>
        <p:nvSpPr>
          <p:cNvPr id="3" name="内容占位符 2">
            <a:extLst>
              <a:ext uri="{FF2B5EF4-FFF2-40B4-BE49-F238E27FC236}">
                <a16:creationId xmlns="" xmlns:a16="http://schemas.microsoft.com/office/drawing/2014/main" id="{097D2AE9-79E3-44F4-9FA2-64ED46A236C5}"/>
              </a:ext>
            </a:extLst>
          </p:cNvPr>
          <p:cNvSpPr>
            <a:spLocks noGrp="1"/>
          </p:cNvSpPr>
          <p:nvPr>
            <p:ph idx="1"/>
          </p:nvPr>
        </p:nvSpPr>
        <p:spPr>
          <a:xfrm>
            <a:off x="677334" y="1429305"/>
            <a:ext cx="8596668" cy="4612057"/>
          </a:xfrm>
        </p:spPr>
        <p:txBody>
          <a:bodyPr/>
          <a:lstStyle/>
          <a:p>
            <a:pPr marL="0" indent="457200">
              <a:buNone/>
            </a:pPr>
            <a:r>
              <a:rPr lang="en-US" altLang="zh-CN"/>
              <a:t>   </a:t>
            </a:r>
            <a:r>
              <a:rPr lang="zh-CN" altLang="zh-CN" sz="2400">
                <a:latin typeface="宋体" panose="02010600030101010101" pitchFamily="2" charset="-122"/>
                <a:ea typeface="宋体" panose="02010600030101010101" pitchFamily="2" charset="-122"/>
              </a:rPr>
              <a:t>锁相环基本环路方程是通过环路相位模型得到的</a:t>
            </a:r>
            <a:r>
              <a:rPr lang="en-US" altLang="zh-CN" sz="2400">
                <a:latin typeface="宋体" panose="02010600030101010101" pitchFamily="2" charset="-122"/>
                <a:ea typeface="宋体" panose="02010600030101010101" pitchFamily="2" charset="-122"/>
              </a:rPr>
              <a:t>,</a:t>
            </a:r>
            <a:r>
              <a:rPr lang="zh-CN" altLang="zh-CN" sz="2400">
                <a:latin typeface="宋体" panose="02010600030101010101" pitchFamily="2" charset="-122"/>
                <a:ea typeface="宋体" panose="02010600030101010101" pitchFamily="2" charset="-122"/>
              </a:rPr>
              <a:t>它从数学上描述了锁相环电路相位调节的动态过程</a:t>
            </a:r>
            <a:r>
              <a:rPr lang="en-US" altLang="zh-CN" sz="2400">
                <a:latin typeface="宋体" panose="02010600030101010101" pitchFamily="2" charset="-122"/>
                <a:ea typeface="宋体" panose="02010600030101010101" pitchFamily="2" charset="-122"/>
              </a:rPr>
              <a:t>,</a:t>
            </a:r>
            <a:r>
              <a:rPr lang="zh-CN" altLang="zh-CN" sz="2400">
                <a:latin typeface="宋体" panose="02010600030101010101" pitchFamily="2" charset="-122"/>
                <a:ea typeface="宋体" panose="02010600030101010101" pitchFamily="2" charset="-122"/>
              </a:rPr>
              <a:t>是分析和设计锁相环电路的基础。</a:t>
            </a:r>
          </a:p>
          <a:p>
            <a:pPr marL="0" indent="457200">
              <a:buNone/>
            </a:pPr>
            <a:r>
              <a:rPr lang="en-US" altLang="zh-CN" sz="2400">
                <a:latin typeface="宋体" panose="02010600030101010101" pitchFamily="2" charset="-122"/>
                <a:ea typeface="宋体" panose="02010600030101010101" pitchFamily="2" charset="-122"/>
              </a:rPr>
              <a:t> </a:t>
            </a:r>
            <a:r>
              <a:rPr lang="zh-CN" altLang="zh-CN" sz="2400">
                <a:latin typeface="宋体" panose="02010600030101010101" pitchFamily="2" charset="-122"/>
                <a:ea typeface="宋体" panose="02010600030101010101" pitchFamily="2" charset="-122"/>
              </a:rPr>
              <a:t>为了建立锁相环电路的数学模型</a:t>
            </a:r>
            <a:r>
              <a:rPr lang="en-US" altLang="zh-CN" sz="2400">
                <a:latin typeface="宋体" panose="02010600030101010101" pitchFamily="2" charset="-122"/>
                <a:ea typeface="宋体" panose="02010600030101010101" pitchFamily="2" charset="-122"/>
              </a:rPr>
              <a:t>,</a:t>
            </a:r>
            <a:r>
              <a:rPr lang="zh-CN" altLang="zh-CN" sz="2400">
                <a:latin typeface="宋体" panose="02010600030101010101" pitchFamily="2" charset="-122"/>
                <a:ea typeface="宋体" panose="02010600030101010101" pitchFamily="2" charset="-122"/>
              </a:rPr>
              <a:t>先要建立鉴相器、环路滤波器和压控振荡器的数学模型。</a:t>
            </a:r>
            <a:endParaRPr lang="en-US" altLang="zh-CN" sz="2400">
              <a:latin typeface="宋体" panose="02010600030101010101" pitchFamily="2" charset="-122"/>
              <a:ea typeface="宋体" panose="02010600030101010101" pitchFamily="2" charset="-122"/>
            </a:endParaRPr>
          </a:p>
          <a:p>
            <a:pPr marL="0" indent="457200">
              <a:buNone/>
            </a:pPr>
            <a:endParaRPr lang="zh-CN" altLang="zh-CN" sz="2400">
              <a:latin typeface="宋体" panose="02010600030101010101" pitchFamily="2" charset="-122"/>
              <a:ea typeface="宋体" panose="02010600030101010101" pitchFamily="2" charset="-122"/>
            </a:endParaRPr>
          </a:p>
          <a:p>
            <a:endParaRPr lang="zh-CN" altLang="en-US" dirty="0"/>
          </a:p>
        </p:txBody>
      </p:sp>
      <p:pic>
        <p:nvPicPr>
          <p:cNvPr id="4" name="图片 3">
            <a:extLst>
              <a:ext uri="{FF2B5EF4-FFF2-40B4-BE49-F238E27FC236}">
                <a16:creationId xmlns="" xmlns:a16="http://schemas.microsoft.com/office/drawing/2014/main" id="{7839AFBC-3F57-4543-AEAD-F332606824F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284706" y="3583478"/>
            <a:ext cx="7078244" cy="2286433"/>
          </a:xfrm>
          <a:prstGeom prst="rect">
            <a:avLst/>
          </a:prstGeom>
          <a:noFill/>
          <a:ln>
            <a:noFill/>
          </a:ln>
        </p:spPr>
      </p:pic>
      <p:sp>
        <p:nvSpPr>
          <p:cNvPr id="5" name="矩形 4">
            <a:extLst>
              <a:ext uri="{FF2B5EF4-FFF2-40B4-BE49-F238E27FC236}">
                <a16:creationId xmlns="" xmlns:a16="http://schemas.microsoft.com/office/drawing/2014/main" id="{8D6A3BCC-A6BB-4EB4-9BD0-7E2ED42620C9}"/>
              </a:ext>
            </a:extLst>
          </p:cNvPr>
          <p:cNvSpPr/>
          <p:nvPr/>
        </p:nvSpPr>
        <p:spPr>
          <a:xfrm>
            <a:off x="2018190" y="6041362"/>
            <a:ext cx="6096000" cy="646331"/>
          </a:xfrm>
          <a:prstGeom prst="rect">
            <a:avLst/>
          </a:prstGeom>
        </p:spPr>
        <p:txBody>
          <a:bodyPr>
            <a:spAutoFit/>
          </a:bodyPr>
          <a:lstStyle/>
          <a:p>
            <a:pPr indent="266700" algn="ctr">
              <a:spcAft>
                <a:spcPts val="0"/>
              </a:spcAft>
            </a:pPr>
            <a:r>
              <a:rPr lang="zh-CN" altLang="zh-CN" kern="100" dirty="0" smtClean="0">
                <a:latin typeface="Times" panose="02020603050405020304" pitchFamily="18" charset="0"/>
                <a:ea typeface="宋体" panose="02010600030101010101" pitchFamily="2" charset="-122"/>
                <a:cs typeface="Times New Roman" panose="02020603050405020304" pitchFamily="18" charset="0"/>
              </a:rPr>
              <a:t>锁相环路</a:t>
            </a:r>
            <a:r>
              <a:rPr lang="zh-CN" altLang="zh-CN" kern="100" dirty="0">
                <a:latin typeface="Times" panose="02020603050405020304" pitchFamily="18" charset="0"/>
                <a:ea typeface="宋体" panose="02010600030101010101" pitchFamily="2" charset="-122"/>
                <a:cs typeface="Times New Roman" panose="02020603050405020304" pitchFamily="18" charset="0"/>
              </a:rPr>
              <a:t>基本组成框图</a:t>
            </a:r>
          </a:p>
          <a:p>
            <a:pPr indent="266700" algn="just">
              <a:spcAft>
                <a:spcPts val="0"/>
              </a:spcAft>
            </a:pPr>
            <a:r>
              <a:rPr lang="en-US" altLang="zh-CN" kern="100" dirty="0">
                <a:latin typeface="宋体" panose="02010600030101010101" pitchFamily="2" charset="-122"/>
                <a:ea typeface="宋体" panose="02010600030101010101" pitchFamily="2" charset="-122"/>
                <a:cs typeface="Times New Roman" panose="02020603050405020304" pitchFamily="18" charset="0"/>
              </a:rPr>
              <a:t> </a:t>
            </a:r>
            <a:endParaRPr lang="zh-CN" altLang="zh-CN" kern="100" dirty="0">
              <a:latin typeface="Times"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7840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DE5A7C7-C78C-465A-9EC4-B880199D1966}"/>
              </a:ext>
            </a:extLst>
          </p:cNvPr>
          <p:cNvSpPr>
            <a:spLocks noGrp="1"/>
          </p:cNvSpPr>
          <p:nvPr>
            <p:ph type="title"/>
          </p:nvPr>
        </p:nvSpPr>
        <p:spPr>
          <a:xfrm>
            <a:off x="677334" y="609600"/>
            <a:ext cx="8596668" cy="997258"/>
          </a:xfrm>
        </p:spPr>
        <p:txBody>
          <a:bodyPr/>
          <a:lstStyle/>
          <a:p>
            <a:r>
              <a:rPr lang="zh-CN" altLang="en-US" dirty="0"/>
              <a:t>（一）</a:t>
            </a:r>
            <a:r>
              <a:rPr lang="zh-CN" altLang="zh-CN" dirty="0"/>
              <a:t>鉴相器</a:t>
            </a:r>
            <a:r>
              <a:rPr lang="en-US" altLang="zh-CN" dirty="0"/>
              <a:t>(PD)</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FE5E0C57-0DD9-4377-80F4-B02D8A08741D}"/>
                  </a:ext>
                </a:extLst>
              </p:cNvPr>
              <p:cNvSpPr>
                <a:spLocks noGrp="1"/>
              </p:cNvSpPr>
              <p:nvPr>
                <p:ph idx="1"/>
              </p:nvPr>
            </p:nvSpPr>
            <p:spPr>
              <a:xfrm>
                <a:off x="462688" y="1864186"/>
                <a:ext cx="9025960" cy="3982822"/>
              </a:xfrm>
            </p:spPr>
            <p:txBody>
              <a:bodyPr>
                <a:noAutofit/>
              </a:bodyPr>
              <a:lstStyle/>
              <a:p>
                <a:r>
                  <a:rPr lang="zh-CN" altLang="zh-CN" sz="2400" dirty="0">
                    <a:latin typeface="宋体" panose="02010600030101010101" pitchFamily="2" charset="-122"/>
                    <a:ea typeface="宋体" panose="02010600030101010101" pitchFamily="2" charset="-122"/>
                  </a:rPr>
                  <a:t>鉴相器是一个相位比较器</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两个输入信号分别为环路的输入信号</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𝑖</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zh-CN" altLang="zh-CN" sz="2400" dirty="0">
                    <a:latin typeface="宋体" panose="02010600030101010101" pitchFamily="2" charset="-122"/>
                    <a:ea typeface="宋体" panose="02010600030101010101" pitchFamily="2" charset="-122"/>
                  </a:rPr>
                  <a:t>和压控振荡器的输出信号</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𝑜</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zh-CN" altLang="zh-CN" sz="2400" dirty="0">
                    <a:latin typeface="宋体" panose="02010600030101010101" pitchFamily="2" charset="-122"/>
                    <a:ea typeface="宋体" panose="02010600030101010101" pitchFamily="2" charset="-122"/>
                  </a:rPr>
                  <a:t>。它的作用是检测出两个输入信号之间的瞬时相位差</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产生相应的误差信号</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𝑒</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zh-CN" altLang="zh-CN" sz="2400" dirty="0">
                    <a:latin typeface="宋体" panose="02010600030101010101" pitchFamily="2" charset="-122"/>
                    <a:ea typeface="宋体" panose="02010600030101010101" pitchFamily="2" charset="-122"/>
                  </a:rPr>
                  <a:t>。</a:t>
                </a:r>
              </a:p>
              <a:p>
                <a:r>
                  <a:rPr lang="zh-CN" altLang="zh-CN" sz="2400" dirty="0">
                    <a:latin typeface="宋体" panose="02010600030101010101" pitchFamily="2" charset="-122"/>
                    <a:ea typeface="宋体" panose="02010600030101010101" pitchFamily="2" charset="-122"/>
                  </a:rPr>
                  <a:t>设</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𝑖</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zh-CN" altLang="zh-CN"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𝑜</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zh-CN" altLang="zh-CN" sz="2400" dirty="0">
                    <a:latin typeface="宋体" panose="02010600030101010101" pitchFamily="2" charset="-122"/>
                    <a:ea typeface="宋体" panose="02010600030101010101" pitchFamily="2" charset="-122"/>
                  </a:rPr>
                  <a:t>均均为单频正弦波。一般情况下</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这两个信号的频率是不同的。设</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𝜔</m:t>
                        </m:r>
                      </m:e>
                      <m:sub>
                        <m:r>
                          <a:rPr lang="en-US" altLang="zh-CN" sz="2400" i="1">
                            <a:latin typeface="Cambria Math" panose="02040503050406030204" pitchFamily="18" charset="0"/>
                          </a:rPr>
                          <m:t>𝑜</m:t>
                        </m:r>
                        <m:r>
                          <a:rPr lang="en-US" altLang="zh-CN" sz="2400" i="1">
                            <a:latin typeface="Cambria Math" panose="02040503050406030204" pitchFamily="18" charset="0"/>
                          </a:rPr>
                          <m:t>0</m:t>
                        </m:r>
                      </m:sub>
                    </m:sSub>
                  </m:oMath>
                </a14:m>
                <a:r>
                  <a:rPr lang="zh-CN" altLang="zh-CN"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𝜔</m:t>
                        </m:r>
                      </m:e>
                      <m:sub>
                        <m:r>
                          <a:rPr lang="en-US" altLang="zh-CN" sz="2400" i="1">
                            <a:latin typeface="Cambria Math" panose="02040503050406030204" pitchFamily="18" charset="0"/>
                          </a:rPr>
                          <m:t>𝑜</m:t>
                        </m:r>
                        <m:r>
                          <a:rPr lang="en-US" altLang="zh-CN" sz="2400" i="1">
                            <a:latin typeface="Cambria Math" panose="02040503050406030204" pitchFamily="18" charset="0"/>
                          </a:rPr>
                          <m:t>0</m:t>
                        </m:r>
                      </m:sub>
                    </m:sSub>
                    <m:r>
                      <a:rPr lang="en-US" altLang="zh-CN" sz="2400" i="1">
                        <a:latin typeface="Cambria Math" panose="02040503050406030204" pitchFamily="18" charset="0"/>
                      </a:rPr>
                      <m:t>𝑡</m:t>
                    </m:r>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𝑜</m:t>
                        </m:r>
                        <m:r>
                          <a:rPr lang="en-US" altLang="zh-CN" sz="2400" i="1">
                            <a:latin typeface="Cambria Math" panose="02040503050406030204" pitchFamily="18" charset="0"/>
                          </a:rPr>
                          <m:t>0</m:t>
                        </m:r>
                      </m:sub>
                    </m:sSub>
                  </m:oMath>
                </a14:m>
                <a:r>
                  <a:rPr lang="zh-CN" altLang="zh-CN" sz="2400" dirty="0">
                    <a:latin typeface="宋体" panose="02010600030101010101" pitchFamily="2" charset="-122"/>
                    <a:ea typeface="宋体" panose="02010600030101010101" pitchFamily="2" charset="-122"/>
                  </a:rPr>
                  <a:t>分别是</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未加控制电压时的中心振荡角频率和相位</a:t>
                </a:r>
                <a:r>
                  <a:rPr lang="en-US"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𝑜</m:t>
                        </m:r>
                        <m:r>
                          <a:rPr lang="en-US" altLang="zh-CN" sz="2400" i="1">
                            <a:latin typeface="Cambria Math" panose="02040503050406030204" pitchFamily="18" charset="0"/>
                          </a:rPr>
                          <m:t>0</m:t>
                        </m:r>
                      </m:sub>
                    </m:sSub>
                  </m:oMath>
                </a14:m>
                <a:r>
                  <a:rPr lang="zh-CN" altLang="zh-CN" sz="2400" dirty="0">
                    <a:latin typeface="宋体" panose="02010600030101010101" pitchFamily="2" charset="-122"/>
                    <a:ea typeface="宋体" panose="02010600030101010101" pitchFamily="2" charset="-122"/>
                  </a:rPr>
                  <a:t>是初相位。又</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1</m:t>
                        </m:r>
                      </m:sub>
                    </m:sSub>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i="1">
                        <a:latin typeface="Cambria Math" panose="02040503050406030204" pitchFamily="18" charset="0"/>
                      </a:rPr>
                      <m:t>)</m:t>
                    </m:r>
                  </m:oMath>
                </a14:m>
                <a:r>
                  <a:rPr lang="zh-CN" altLang="zh-CN"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2</m:t>
                        </m:r>
                      </m:sub>
                    </m:sSub>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i="1">
                        <a:latin typeface="Cambria Math" panose="02040503050406030204" pitchFamily="18" charset="0"/>
                      </a:rPr>
                      <m:t>)</m:t>
                    </m:r>
                  </m:oMath>
                </a14:m>
                <a:r>
                  <a:rPr lang="zh-CN" altLang="zh-CN" sz="2400" dirty="0">
                    <a:latin typeface="宋体" panose="02010600030101010101" pitchFamily="2" charset="-122"/>
                    <a:ea typeface="宋体" panose="02010600030101010101" pitchFamily="2" charset="-122"/>
                  </a:rPr>
                  <a:t>分别是</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𝑖</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zh-CN" altLang="zh-CN"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𝑜</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zh-CN" altLang="zh-CN" sz="2400" dirty="0">
                    <a:latin typeface="宋体" panose="02010600030101010101" pitchFamily="2" charset="-122"/>
                    <a:ea typeface="宋体" panose="02010600030101010101" pitchFamily="2" charset="-122"/>
                  </a:rPr>
                  <a:t>与未加控制电压时</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输出信号的相位差</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即</a:t>
                </a:r>
              </a:p>
              <a:p>
                <a:pPr marL="0" indent="0">
                  <a:buNone/>
                </a:pPr>
                <a:r>
                  <a:rPr lang="en-US" altLang="zh-CN" sz="2400" dirty="0"/>
                  <a:t>                            </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1</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𝑖</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r>
                      <a:rPr lang="en-US" altLang="zh-CN" sz="2400" i="1">
                        <a:latin typeface="Cambria Math" panose="02040503050406030204" pitchFamily="18" charset="0"/>
                      </a:rPr>
                      <m:t>−</m:t>
                    </m:r>
                  </m:oMath>
                </a14:m>
                <a:r>
                  <a:rPr lang="en-US"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𝜔</m:t>
                        </m:r>
                      </m:e>
                      <m:sub>
                        <m:r>
                          <a:rPr lang="en-US" altLang="zh-CN" sz="2400" i="1">
                            <a:latin typeface="Cambria Math" panose="02040503050406030204" pitchFamily="18" charset="0"/>
                          </a:rPr>
                          <m:t>𝑜</m:t>
                        </m:r>
                        <m:r>
                          <a:rPr lang="en-US" altLang="zh-CN" sz="2400" i="1">
                            <a:latin typeface="Cambria Math" panose="02040503050406030204" pitchFamily="18" charset="0"/>
                          </a:rPr>
                          <m:t>0</m:t>
                        </m:r>
                      </m:sub>
                    </m:sSub>
                    <m:r>
                      <a:rPr lang="en-US" altLang="zh-CN" sz="2400" i="1">
                        <a:latin typeface="Cambria Math" panose="02040503050406030204" pitchFamily="18" charset="0"/>
                      </a:rPr>
                      <m:t>𝑡</m:t>
                    </m:r>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𝑜</m:t>
                        </m:r>
                        <m:r>
                          <a:rPr lang="en-US" altLang="zh-CN" sz="2400" i="1">
                            <a:latin typeface="Cambria Math" panose="02040503050406030204" pitchFamily="18" charset="0"/>
                          </a:rPr>
                          <m:t>0</m:t>
                        </m:r>
                      </m:sub>
                    </m:sSub>
                  </m:oMath>
                </a14:m>
                <a:r>
                  <a:rPr lang="en-US" altLang="zh-CN" sz="2400" dirty="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pPr marL="0" indent="0">
                  <a:buNone/>
                </a:pPr>
                <a:r>
                  <a:rPr lang="en-US" altLang="zh-CN" sz="2400" dirty="0"/>
                  <a:t>                            </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2</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𝑜</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r>
                      <a:rPr lang="en-US" altLang="zh-CN" sz="2400" i="1">
                        <a:latin typeface="Cambria Math" panose="02040503050406030204" pitchFamily="18" charset="0"/>
                      </a:rPr>
                      <m:t>−</m:t>
                    </m:r>
                  </m:oMath>
                </a14:m>
                <a:r>
                  <a:rPr lang="en-US"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𝜔</m:t>
                        </m:r>
                      </m:e>
                      <m:sub>
                        <m:r>
                          <a:rPr lang="en-US" altLang="zh-CN" sz="2400" i="1">
                            <a:latin typeface="Cambria Math" panose="02040503050406030204" pitchFamily="18" charset="0"/>
                          </a:rPr>
                          <m:t>𝑜</m:t>
                        </m:r>
                        <m:r>
                          <a:rPr lang="en-US" altLang="zh-CN" sz="2400" i="1">
                            <a:latin typeface="Cambria Math" panose="02040503050406030204" pitchFamily="18" charset="0"/>
                          </a:rPr>
                          <m:t>0</m:t>
                        </m:r>
                      </m:sub>
                    </m:sSub>
                    <m:r>
                      <a:rPr lang="en-US" altLang="zh-CN" sz="2400" i="1">
                        <a:latin typeface="Cambria Math" panose="02040503050406030204" pitchFamily="18" charset="0"/>
                      </a:rPr>
                      <m:t>𝑡</m:t>
                    </m:r>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𝑜</m:t>
                        </m:r>
                        <m:r>
                          <a:rPr lang="en-US" altLang="zh-CN" sz="2400" i="1">
                            <a:latin typeface="Cambria Math" panose="02040503050406030204" pitchFamily="18" charset="0"/>
                          </a:rPr>
                          <m:t>0</m:t>
                        </m:r>
                      </m:sub>
                    </m:sSub>
                  </m:oMath>
                </a14:m>
                <a:r>
                  <a:rPr lang="en-US"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pPr marL="0" indent="0">
                  <a:buNone/>
                </a:pPr>
                <a:endParaRPr lang="zh-CN" altLang="en-US" sz="2400" dirty="0"/>
              </a:p>
            </p:txBody>
          </p:sp>
        </mc:Choice>
        <mc:Fallback>
          <p:sp>
            <p:nvSpPr>
              <p:cNvPr id="3" name="内容占位符 2">
                <a:extLst>
                  <a:ext uri="{FF2B5EF4-FFF2-40B4-BE49-F238E27FC236}">
                    <a16:creationId xmlns="" xmlns:a16="http://schemas.microsoft.com/office/drawing/2014/main" xmlns:a14="http://schemas.microsoft.com/office/drawing/2010/main" id="{FE5E0C57-0DD9-4377-80F4-B02D8A08741D}"/>
                  </a:ext>
                </a:extLst>
              </p:cNvPr>
              <p:cNvSpPr>
                <a:spLocks noGrp="1" noRot="1" noChangeAspect="1" noMove="1" noResize="1" noEditPoints="1" noAdjustHandles="1" noChangeArrowheads="1" noChangeShapeType="1" noTextEdit="1"/>
              </p:cNvSpPr>
              <p:nvPr>
                <p:ph idx="1"/>
              </p:nvPr>
            </p:nvSpPr>
            <p:spPr>
              <a:xfrm>
                <a:off x="462688" y="1864186"/>
                <a:ext cx="9025960" cy="3982822"/>
              </a:xfrm>
              <a:blipFill rotWithShape="0">
                <a:blip r:embed="rId2"/>
                <a:stretch>
                  <a:fillRect l="-540" t="-1225" r="-87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563155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0E444DE3-1205-4A0A-8DBA-FF532624F589}"/>
                  </a:ext>
                </a:extLst>
              </p:cNvPr>
              <p:cNvSpPr>
                <a:spLocks noGrp="1"/>
              </p:cNvSpPr>
              <p:nvPr>
                <p:ph idx="1"/>
              </p:nvPr>
            </p:nvSpPr>
            <p:spPr>
              <a:xfrm>
                <a:off x="603682" y="342604"/>
                <a:ext cx="8690705" cy="5752730"/>
              </a:xfrm>
            </p:spPr>
            <p:txBody>
              <a:bodyPr/>
              <a:lstStyle/>
              <a:p>
                <a:r>
                  <a:rPr lang="zh-CN" altLang="zh-CN" sz="2400" dirty="0" smtClean="0">
                    <a:latin typeface="宋体" panose="02010600030101010101" pitchFamily="2" charset="-122"/>
                    <a:ea typeface="宋体" panose="02010600030101010101" pitchFamily="2" charset="-122"/>
                  </a:rPr>
                  <a:t>所以</a:t>
                </a:r>
                <a:endParaRPr lang="zh-CN" altLang="zh-CN" sz="2400" dirty="0">
                  <a:latin typeface="宋体" panose="02010600030101010101" pitchFamily="2" charset="-122"/>
                  <a:ea typeface="宋体" panose="02010600030101010101" pitchFamily="2" charset="-122"/>
                </a:endParaRPr>
              </a:p>
              <a:p>
                <a:pPr marL="0" indent="0">
                  <a:buNone/>
                </a:pPr>
                <a:r>
                  <a:rPr lang="en-US" altLang="zh-CN" sz="2400" dirty="0"/>
                  <a:t>                            </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1</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r>
                      <a:rPr lang="zh-CN" altLang="en-US"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2</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𝑖</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𝜑</m:t>
                        </m:r>
                      </m:e>
                      <m:sub>
                        <m:r>
                          <a:rPr lang="en-US" altLang="zh-CN" sz="2400" i="1">
                            <a:latin typeface="Cambria Math" panose="02040503050406030204" pitchFamily="18" charset="0"/>
                          </a:rPr>
                          <m:t>𝑜</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endParaRPr lang="zh-CN"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若鉴相器采用模拟乘法器组成的乘积型鉴相器，根据鉴相特性和</a:t>
                </a:r>
                <a:r>
                  <a:rPr lang="zh-CN" altLang="zh-CN" sz="2400" dirty="0">
                    <a:latin typeface="宋体" panose="02010600030101010101" pitchFamily="2" charset="-122"/>
                    <a:ea typeface="宋体" panose="02010600030101010101" pitchFamily="2" charset="-122"/>
                  </a:rPr>
                  <a:t>式，</a:t>
                </a:r>
                <a:r>
                  <a:rPr lang="zh-CN" altLang="zh-CN" sz="2400" dirty="0">
                    <a:latin typeface="宋体" panose="02010600030101010101" pitchFamily="2" charset="-122"/>
                    <a:ea typeface="宋体" panose="02010600030101010101" pitchFamily="2" charset="-122"/>
                  </a:rPr>
                  <a:t>其输出误差电压</a:t>
                </a:r>
                <a:r>
                  <a:rPr lang="zh-CN" altLang="zh-CN"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𝑢</m:t>
                        </m:r>
                      </m:e>
                      <m:sub>
                        <m:r>
                          <a:rPr lang="en-US" altLang="zh-CN" sz="2400">
                            <a:latin typeface="Cambria Math" panose="02040503050406030204" pitchFamily="18" charset="0"/>
                            <a:ea typeface="宋体" panose="02010600030101010101" pitchFamily="2" charset="-122"/>
                          </a:rPr>
                          <m:t>𝑒</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𝑘</m:t>
                        </m:r>
                      </m:e>
                      <m:sub>
                        <m:r>
                          <a:rPr lang="en-US" altLang="zh-CN" sz="2400">
                            <a:latin typeface="Cambria Math" panose="02040503050406030204" pitchFamily="18" charset="0"/>
                            <a:ea typeface="宋体" panose="02010600030101010101" pitchFamily="2" charset="-122"/>
                          </a:rPr>
                          <m:t>𝑏</m:t>
                        </m:r>
                      </m:sub>
                    </m:sSub>
                    <m:func>
                      <m:funcPr>
                        <m:ctrlPr>
                          <a:rPr lang="zh-CN" altLang="zh-CN" sz="2400" i="1">
                            <a:latin typeface="Cambria Math" panose="02040503050406030204" pitchFamily="18" charset="0"/>
                            <a:ea typeface="宋体" panose="02010600030101010101" pitchFamily="2" charset="-122"/>
                          </a:rPr>
                        </m:ctrlPr>
                      </m:funcPr>
                      <m:fName>
                        <m:r>
                          <m:rPr>
                            <m:sty m:val="p"/>
                          </m:rPr>
                          <a:rPr lang="en-US" altLang="zh-CN" sz="2400">
                            <a:latin typeface="Cambria Math" panose="02040503050406030204" pitchFamily="18" charset="0"/>
                            <a:ea typeface="宋体" panose="02010600030101010101" pitchFamily="2" charset="-122"/>
                          </a:rPr>
                          <m:t>sin</m:t>
                        </m:r>
                      </m:fName>
                      <m:e>
                        <m:d>
                          <m:dPr>
                            <m:begChr m:val="["/>
                            <m:endChr m:val="]"/>
                            <m:ctrlPr>
                              <a:rPr lang="zh-CN" altLang="zh-CN" sz="2400" i="1">
                                <a:latin typeface="Cambria Math" panose="02040503050406030204" pitchFamily="18" charset="0"/>
                                <a:ea typeface="宋体" panose="02010600030101010101" pitchFamily="2" charset="-122"/>
                              </a:rPr>
                            </m:ctrlPr>
                          </m:dPr>
                          <m:e>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𝜑</m:t>
                                </m:r>
                              </m:e>
                              <m:sub>
                                <m:r>
                                  <a:rPr lang="en-US" altLang="zh-CN" sz="2400">
                                    <a:latin typeface="Cambria Math" panose="02040503050406030204" pitchFamily="18" charset="0"/>
                                    <a:ea typeface="宋体" panose="02010600030101010101" pitchFamily="2" charset="-122"/>
                                  </a:rPr>
                                  <m:t>1</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𝜑</m:t>
                                </m:r>
                              </m:e>
                              <m:sub>
                                <m:r>
                                  <a:rPr lang="en-US" altLang="zh-CN" sz="2400">
                                    <a:latin typeface="Cambria Math" panose="02040503050406030204" pitchFamily="18" charset="0"/>
                                    <a:ea typeface="宋体" panose="02010600030101010101" pitchFamily="2" charset="-122"/>
                                  </a:rPr>
                                  <m:t>2</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e>
                        </m:d>
                      </m:e>
                    </m:func>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𝑘</m:t>
                        </m:r>
                      </m:e>
                      <m:sub>
                        <m:r>
                          <a:rPr lang="en-US" altLang="zh-CN" sz="2400">
                            <a:latin typeface="Cambria Math" panose="02040503050406030204" pitchFamily="18" charset="0"/>
                            <a:ea typeface="宋体" panose="02010600030101010101" pitchFamily="2" charset="-122"/>
                          </a:rPr>
                          <m:t>𝑏</m:t>
                        </m:r>
                      </m:sub>
                    </m:sSub>
                    <m:r>
                      <a:rPr lang="en-US" altLang="zh-CN" sz="2400">
                        <a:latin typeface="Cambria Math" panose="02040503050406030204" pitchFamily="18" charset="0"/>
                        <a:ea typeface="宋体" panose="02010600030101010101" pitchFamily="2" charset="-122"/>
                      </a:rPr>
                      <m:t>𝑠𝑖𝑛</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𝜑</m:t>
                        </m:r>
                      </m:e>
                      <m:sub>
                        <m:r>
                          <a:rPr lang="en-US" altLang="zh-CN" sz="2400">
                            <a:latin typeface="Cambria Math" panose="02040503050406030204" pitchFamily="18" charset="0"/>
                            <a:ea typeface="宋体" panose="02010600030101010101" pitchFamily="2" charset="-122"/>
                          </a:rPr>
                          <m:t>𝑒</m:t>
                        </m:r>
                      </m:sub>
                    </m:sSub>
                  </m:oMath>
                </a14:m>
                <a:r>
                  <a:rPr lang="en-US" altLang="zh-CN" sz="2400" dirty="0">
                    <a:latin typeface="宋体" panose="02010600030101010101" pitchFamily="2" charset="-122"/>
                    <a:ea typeface="宋体" panose="02010600030101010101" pitchFamily="2" charset="-122"/>
                  </a:rPr>
                  <a:t> </a:t>
                </a:r>
              </a:p>
              <a:p>
                <a:r>
                  <a:rPr lang="zh-CN" altLang="zh-CN" sz="2400" dirty="0">
                    <a:latin typeface="宋体" panose="02010600030101010101" pitchFamily="2" charset="-122"/>
                    <a:ea typeface="宋体" panose="02010600030101010101" pitchFamily="2" charset="-122"/>
                  </a:rPr>
                  <a:t>式中，</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𝑘</m:t>
                        </m:r>
                      </m:e>
                      <m:sub>
                        <m:r>
                          <a:rPr lang="en-US" altLang="zh-CN" sz="2400">
                            <a:latin typeface="Cambria Math" panose="02040503050406030204" pitchFamily="18" charset="0"/>
                            <a:ea typeface="宋体" panose="02010600030101010101" pitchFamily="2" charset="-122"/>
                          </a:rPr>
                          <m:t>𝑏</m:t>
                        </m:r>
                      </m:sub>
                    </m:sSub>
                  </m:oMath>
                </a14:m>
                <a:r>
                  <a:rPr lang="zh-CN" altLang="zh-CN" sz="2400" dirty="0">
                    <a:latin typeface="宋体" panose="02010600030101010101" pitchFamily="2" charset="-122"/>
                    <a:ea typeface="宋体" panose="02010600030101010101" pitchFamily="2" charset="-122"/>
                  </a:rPr>
                  <a:t>为鉴相器增益，是一常数。由</a:t>
                </a:r>
                <a:r>
                  <a:rPr lang="zh-CN" altLang="zh-CN" sz="2400" dirty="0" smtClean="0">
                    <a:latin typeface="宋体" panose="02010600030101010101" pitchFamily="2" charset="-122"/>
                    <a:ea typeface="宋体" panose="02010600030101010101" pitchFamily="2" charset="-122"/>
                  </a:rPr>
                  <a:t>式可</a:t>
                </a:r>
                <a:r>
                  <a:rPr lang="zh-CN" altLang="zh-CN" sz="2400" dirty="0">
                    <a:latin typeface="宋体" panose="02010600030101010101" pitchFamily="2" charset="-122"/>
                    <a:ea typeface="宋体" panose="02010600030101010101" pitchFamily="2" charset="-122"/>
                  </a:rPr>
                  <a:t>作出鉴相器的相位模型，如</a:t>
                </a:r>
                <a:r>
                  <a:rPr lang="zh-CN" altLang="zh-CN" sz="2400" dirty="0" smtClean="0">
                    <a:latin typeface="宋体" panose="02010600030101010101" pitchFamily="2" charset="-122"/>
                    <a:ea typeface="宋体" panose="02010600030101010101" pitchFamily="2" charset="-122"/>
                  </a:rPr>
                  <a:t>图所</a:t>
                </a:r>
                <a:r>
                  <a:rPr lang="zh-CN" altLang="zh-CN" sz="2400" dirty="0">
                    <a:latin typeface="宋体" panose="02010600030101010101" pitchFamily="2" charset="-122"/>
                    <a:ea typeface="宋体" panose="02010600030101010101" pitchFamily="2" charset="-122"/>
                  </a:rPr>
                  <a:t>示。</a:t>
                </a:r>
              </a:p>
              <a:p>
                <a:endParaRPr lang="zh-CN" altLang="en-US" dirty="0"/>
              </a:p>
            </p:txBody>
          </p:sp>
        </mc:Choice>
        <mc:Fallback>
          <p:sp>
            <p:nvSpPr>
              <p:cNvPr id="3" name="内容占位符 2">
                <a:extLst>
                  <a:ext uri="{FF2B5EF4-FFF2-40B4-BE49-F238E27FC236}">
                    <a16:creationId xmlns="" xmlns:a16="http://schemas.microsoft.com/office/drawing/2014/main" xmlns:a14="http://schemas.microsoft.com/office/drawing/2010/main" id="{0E444DE3-1205-4A0A-8DBA-FF532624F589}"/>
                  </a:ext>
                </a:extLst>
              </p:cNvPr>
              <p:cNvSpPr>
                <a:spLocks noGrp="1" noRot="1" noChangeAspect="1" noMove="1" noResize="1" noEditPoints="1" noAdjustHandles="1" noChangeArrowheads="1" noChangeShapeType="1" noTextEdit="1"/>
              </p:cNvSpPr>
              <p:nvPr>
                <p:ph idx="1"/>
              </p:nvPr>
            </p:nvSpPr>
            <p:spPr>
              <a:xfrm>
                <a:off x="603682" y="342604"/>
                <a:ext cx="8690705" cy="5752730"/>
              </a:xfrm>
              <a:blipFill rotWithShape="0">
                <a:blip r:embed="rId2"/>
                <a:stretch>
                  <a:fillRect l="-561" t="-847"/>
                </a:stretch>
              </a:blipFill>
            </p:spPr>
            <p:txBody>
              <a:bodyPr/>
              <a:lstStyle/>
              <a:p>
                <a:r>
                  <a:rPr lang="zh-CN" altLang="en-US">
                    <a:noFill/>
                  </a:rPr>
                  <a:t> </a:t>
                </a:r>
              </a:p>
            </p:txBody>
          </p:sp>
        </mc:Fallback>
      </mc:AlternateContent>
      <p:pic>
        <p:nvPicPr>
          <p:cNvPr id="4" name="图片 3" descr="C:\Users\wyuyy\AppData\Local\Temp\WeChat Files\627703828315063502.jpg">
            <a:extLst>
              <a:ext uri="{FF2B5EF4-FFF2-40B4-BE49-F238E27FC236}">
                <a16:creationId xmlns="" xmlns:a16="http://schemas.microsoft.com/office/drawing/2014/main" id="{78F7507A-3ED2-4433-BE5D-C76F4FBC6A08}"/>
              </a:ext>
            </a:extLst>
          </p:cNvPr>
          <p:cNvPicPr/>
          <p:nvPr/>
        </p:nvPicPr>
        <p:blipFill>
          <a:blip r:embed="rId3">
            <a:extLst>
              <a:ext uri="{BEBA8EAE-BF5A-486C-A8C5-ECC9F3942E4B}">
                <a14:imgProps xmlns:a14="http://schemas.microsoft.com/office/drawing/2010/main">
                  <a14:imgLayer r:embed="rId4">
                    <a14:imgEffect>
                      <a14:sharpenSoften amount="24000"/>
                    </a14:imgEffect>
                    <a14:imgEffect>
                      <a14:brightnessContrast bright="12000" contrast="9000"/>
                    </a14:imgEffect>
                  </a14:imgLayer>
                </a14:imgProps>
              </a:ext>
              <a:ext uri="{28A0092B-C50C-407E-A947-70E740481C1C}">
                <a14:useLocalDpi xmlns:a14="http://schemas.microsoft.com/office/drawing/2010/main" val="0"/>
              </a:ext>
            </a:extLst>
          </a:blip>
          <a:srcRect/>
          <a:stretch>
            <a:fillRect/>
          </a:stretch>
        </p:blipFill>
        <p:spPr bwMode="auto">
          <a:xfrm>
            <a:off x="2553385" y="3650041"/>
            <a:ext cx="5129801" cy="2445293"/>
          </a:xfrm>
          <a:prstGeom prst="rect">
            <a:avLst/>
          </a:prstGeom>
          <a:noFill/>
          <a:ln>
            <a:noFill/>
          </a:ln>
        </p:spPr>
      </p:pic>
      <p:sp>
        <p:nvSpPr>
          <p:cNvPr id="5" name="矩形 4">
            <a:extLst>
              <a:ext uri="{FF2B5EF4-FFF2-40B4-BE49-F238E27FC236}">
                <a16:creationId xmlns="" xmlns:a16="http://schemas.microsoft.com/office/drawing/2014/main" id="{49BB7F9A-C479-4DF5-8D96-548D5145809D}"/>
              </a:ext>
            </a:extLst>
          </p:cNvPr>
          <p:cNvSpPr/>
          <p:nvPr/>
        </p:nvSpPr>
        <p:spPr>
          <a:xfrm>
            <a:off x="3459213" y="6095334"/>
            <a:ext cx="2492990" cy="507831"/>
          </a:xfrm>
          <a:prstGeom prst="rect">
            <a:avLst/>
          </a:prstGeom>
        </p:spPr>
        <p:txBody>
          <a:bodyPr wrap="none">
            <a:spAutoFit/>
          </a:bodyPr>
          <a:lstStyle/>
          <a:p>
            <a:pPr algn="ctr">
              <a:lnSpc>
                <a:spcPct val="150000"/>
              </a:lnSpc>
              <a:spcAft>
                <a:spcPts val="0"/>
              </a:spcAft>
            </a:pPr>
            <a:r>
              <a:rPr lang="zh-CN" altLang="zh-CN" kern="100" dirty="0" smtClean="0">
                <a:latin typeface="Times" panose="02020603050405020304" pitchFamily="18" charset="0"/>
                <a:ea typeface="宋体" panose="02010600030101010101" pitchFamily="2" charset="-122"/>
                <a:cs typeface="Times New Roman" panose="02020603050405020304" pitchFamily="18" charset="0"/>
              </a:rPr>
              <a:t>正弦</a:t>
            </a:r>
            <a:r>
              <a:rPr lang="zh-CN" altLang="zh-CN" kern="100" dirty="0">
                <a:latin typeface="Times" panose="02020603050405020304" pitchFamily="18" charset="0"/>
                <a:ea typeface="宋体" panose="02010600030101010101" pitchFamily="2" charset="-122"/>
                <a:cs typeface="Times New Roman" panose="02020603050405020304" pitchFamily="18" charset="0"/>
              </a:rPr>
              <a:t>鉴相器的相位模型</a:t>
            </a:r>
          </a:p>
        </p:txBody>
      </p:sp>
    </p:spTree>
    <p:extLst>
      <p:ext uri="{BB962C8B-B14F-4D97-AF65-F5344CB8AC3E}">
        <p14:creationId xmlns:p14="http://schemas.microsoft.com/office/powerpoint/2010/main" val="8000371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46EB406-35FE-40C5-85C9-290A4693C7BD}"/>
              </a:ext>
            </a:extLst>
          </p:cNvPr>
          <p:cNvSpPr>
            <a:spLocks noGrp="1"/>
          </p:cNvSpPr>
          <p:nvPr>
            <p:ph type="title"/>
          </p:nvPr>
        </p:nvSpPr>
        <p:spPr>
          <a:xfrm>
            <a:off x="677334" y="583542"/>
            <a:ext cx="8596668" cy="820256"/>
          </a:xfrm>
        </p:spPr>
        <p:txBody>
          <a:bodyPr>
            <a:normAutofit fontScale="90000"/>
          </a:bodyPr>
          <a:lstStyle/>
          <a:p>
            <a:r>
              <a:rPr lang="zh-CN" altLang="en-US" dirty="0"/>
              <a:t>（二）</a:t>
            </a:r>
            <a:r>
              <a:rPr lang="zh-CN" altLang="zh-CN" dirty="0"/>
              <a:t>环路滤波器（</a:t>
            </a:r>
            <a:r>
              <a:rPr lang="en-US" altLang="zh-CN" dirty="0"/>
              <a:t>LF</a:t>
            </a:r>
            <a:r>
              <a:rPr lang="zh-CN" altLang="zh-CN" dirty="0"/>
              <a:t>）</a:t>
            </a:r>
            <a:br>
              <a:rPr lang="zh-CN" altLang="zh-CN" dirty="0"/>
            </a:b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75F121E2-DB36-469B-BD33-17D4BA9D559D}"/>
                  </a:ext>
                </a:extLst>
              </p:cNvPr>
              <p:cNvSpPr>
                <a:spLocks noGrp="1"/>
              </p:cNvSpPr>
              <p:nvPr>
                <p:ph idx="1"/>
              </p:nvPr>
            </p:nvSpPr>
            <p:spPr>
              <a:xfrm>
                <a:off x="677334" y="1711158"/>
                <a:ext cx="8596668" cy="4165186"/>
              </a:xfrm>
            </p:spPr>
            <p:txBody>
              <a:bodyPr>
                <a:noAutofit/>
              </a:bodyPr>
              <a:lstStyle/>
              <a:p>
                <a:r>
                  <a:rPr lang="zh-CN" altLang="zh-CN" sz="2400" dirty="0">
                    <a:latin typeface="宋体" panose="02010600030101010101" pitchFamily="2" charset="-122"/>
                    <a:ea typeface="宋体" panose="02010600030101010101" pitchFamily="2" charset="-122"/>
                  </a:rPr>
                  <a:t>环路滤波器是一个低通滤波器</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它的作用是滤出鉴相器输出电压中的高频分量和其他干扰分量</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让鉴相器输出电压中的低频分量或直流分量通过</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以保证环路所要求的性能</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并提高环路的稳定性。</a:t>
                </a:r>
              </a:p>
              <a:p>
                <a:r>
                  <a:rPr lang="zh-CN" altLang="zh-CN" sz="2400" dirty="0">
                    <a:latin typeface="宋体" panose="02010600030101010101" pitchFamily="2" charset="-122"/>
                    <a:ea typeface="宋体" panose="02010600030101010101" pitchFamily="2" charset="-122"/>
                  </a:rPr>
                  <a:t>在锁相环电路中常用的环路滤波器有</a:t>
                </a:r>
                <a:r>
                  <a:rPr lang="en-US" altLang="zh-CN" sz="2400" dirty="0">
                    <a:latin typeface="宋体" panose="02010600030101010101" pitchFamily="2" charset="-122"/>
                    <a:ea typeface="宋体" panose="02010600030101010101" pitchFamily="2" charset="-122"/>
                  </a:rPr>
                  <a:t>RC</a:t>
                </a:r>
                <a:r>
                  <a:rPr lang="zh-CN" altLang="zh-CN" sz="2400" dirty="0">
                    <a:latin typeface="宋体" panose="02010600030101010101" pitchFamily="2" charset="-122"/>
                    <a:ea typeface="宋体" panose="02010600030101010101" pitchFamily="2" charset="-122"/>
                  </a:rPr>
                  <a:t>积分滤波器、</a:t>
                </a:r>
                <a:r>
                  <a:rPr lang="en-US" altLang="zh-CN" sz="2400" dirty="0">
                    <a:latin typeface="宋体" panose="02010600030101010101" pitchFamily="2" charset="-122"/>
                    <a:ea typeface="宋体" panose="02010600030101010101" pitchFamily="2" charset="-122"/>
                  </a:rPr>
                  <a:t>RC</a:t>
                </a:r>
                <a:r>
                  <a:rPr lang="zh-CN" altLang="zh-CN" sz="2400" dirty="0">
                    <a:latin typeface="宋体" panose="02010600030101010101" pitchFamily="2" charset="-122"/>
                    <a:ea typeface="宋体" panose="02010600030101010101" pitchFamily="2" charset="-122"/>
                  </a:rPr>
                  <a:t>比例积分滤波器和有源比例积分滤波器。设环路滤波器的传递函数为</a:t>
                </a:r>
                <a14:m>
                  <m:oMath xmlns:m="http://schemas.openxmlformats.org/officeDocument/2006/math">
                    <m:r>
                      <m:rPr>
                        <m:sty m:val="p"/>
                      </m:rPr>
                      <a:rPr lang="en-US" altLang="zh-CN" sz="2400">
                        <a:latin typeface="Cambria Math" panose="02040503050406030204" pitchFamily="18" charset="0"/>
                      </a:rPr>
                      <m:t>H</m:t>
                    </m:r>
                    <m:d>
                      <m:dPr>
                        <m:ctrlPr>
                          <a:rPr lang="zh-CN" altLang="zh-CN" sz="2400" i="1">
                            <a:latin typeface="Cambria Math" panose="02040503050406030204" pitchFamily="18" charset="0"/>
                          </a:rPr>
                        </m:ctrlPr>
                      </m:dPr>
                      <m:e>
                        <m:r>
                          <a:rPr lang="en-US" altLang="zh-CN" sz="2400">
                            <a:latin typeface="Cambria Math" panose="02040503050406030204" pitchFamily="18" charset="0"/>
                          </a:rPr>
                          <m:t>𝑠</m:t>
                        </m:r>
                      </m:e>
                    </m:d>
                  </m:oMath>
                </a14:m>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则有</a:t>
                </a:r>
                <a:endParaRPr lang="en-US"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m:rPr>
                          <m:sty m:val="p"/>
                        </m:rPr>
                        <a:rPr lang="en-US" altLang="zh-CN" sz="2400" i="1">
                          <a:latin typeface="Cambria Math" panose="02040503050406030204" pitchFamily="18" charset="0"/>
                        </a:rPr>
                        <m:t>H</m:t>
                      </m:r>
                      <m:d>
                        <m:dPr>
                          <m:ctrlPr>
                            <a:rPr lang="zh-CN" altLang="zh-CN" sz="2400" i="1">
                              <a:latin typeface="Cambria Math" panose="02040503050406030204" pitchFamily="18" charset="0"/>
                            </a:rPr>
                          </m:ctrlPr>
                        </m:dPr>
                        <m:e>
                          <m:r>
                            <a:rPr lang="en-US" altLang="zh-CN" sz="2400" i="1">
                              <a:latin typeface="Cambria Math" panose="02040503050406030204" pitchFamily="18" charset="0"/>
                            </a:rPr>
                            <m:t>𝑠</m:t>
                          </m:r>
                        </m:e>
                      </m:d>
                      <m:r>
                        <a:rPr lang="en-US" altLang="zh-CN" sz="2400" i="1">
                          <a:latin typeface="Cambria Math" panose="02040503050406030204" pitchFamily="18" charset="0"/>
                        </a:rPr>
                        <m:t>=</m:t>
                      </m:r>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𝑐</m:t>
                              </m:r>
                            </m:sub>
                          </m:sSub>
                          <m:r>
                            <a:rPr lang="en-US" altLang="zh-CN" sz="2400" i="1">
                              <a:latin typeface="Cambria Math" panose="02040503050406030204" pitchFamily="18" charset="0"/>
                            </a:rPr>
                            <m:t>(</m:t>
                          </m:r>
                          <m:r>
                            <a:rPr lang="en-US" altLang="zh-CN" sz="2400" i="1">
                              <a:latin typeface="Cambria Math" panose="02040503050406030204" pitchFamily="18" charset="0"/>
                            </a:rPr>
                            <m:t>𝑠</m:t>
                          </m:r>
                          <m:r>
                            <a:rPr lang="en-US" altLang="zh-CN" sz="2400" i="1">
                              <a:latin typeface="Cambria Math" panose="02040503050406030204" pitchFamily="18" charset="0"/>
                            </a:rPr>
                            <m:t>)</m:t>
                          </m:r>
                        </m:num>
                        <m:den>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𝑒</m:t>
                              </m:r>
                            </m:sub>
                          </m:sSub>
                          <m:r>
                            <a:rPr lang="en-US" altLang="zh-CN" sz="2400" i="1">
                              <a:latin typeface="Cambria Math" panose="02040503050406030204" pitchFamily="18" charset="0"/>
                            </a:rPr>
                            <m:t>(</m:t>
                          </m:r>
                          <m:r>
                            <a:rPr lang="en-US" altLang="zh-CN" sz="2400" i="1">
                              <a:latin typeface="Cambria Math" panose="02040503050406030204" pitchFamily="18" charset="0"/>
                            </a:rPr>
                            <m:t>𝑠</m:t>
                          </m:r>
                          <m:r>
                            <a:rPr lang="en-US" altLang="zh-CN" sz="2400" i="1">
                              <a:latin typeface="Cambria Math" panose="02040503050406030204" pitchFamily="18" charset="0"/>
                            </a:rPr>
                            <m:t>)</m:t>
                          </m:r>
                        </m:den>
                      </m:f>
                    </m:oMath>
                  </m:oMathPara>
                </a14:m>
                <a:endParaRPr lang="zh-CN" altLang="zh-CN" sz="2400" i="1" dirty="0"/>
              </a:p>
              <a:p>
                <a:pPr marL="0" indent="0">
                  <a:buNone/>
                </a:pPr>
                <a:endParaRPr lang="zh-CN" altLang="zh-CN" sz="2400" dirty="0">
                  <a:latin typeface="宋体" panose="02010600030101010101" pitchFamily="2" charset="-122"/>
                  <a:ea typeface="宋体" panose="02010600030101010101" pitchFamily="2" charset="-122"/>
                </a:endParaRPr>
              </a:p>
              <a:p>
                <a:endParaRPr lang="zh-CN" altLang="en-US" sz="2400" dirty="0"/>
              </a:p>
            </p:txBody>
          </p:sp>
        </mc:Choice>
        <mc:Fallback>
          <p:sp>
            <p:nvSpPr>
              <p:cNvPr id="3" name="内容占位符 2">
                <a:extLst>
                  <a:ext uri="{FF2B5EF4-FFF2-40B4-BE49-F238E27FC236}">
                    <a16:creationId xmlns="" xmlns:a16="http://schemas.microsoft.com/office/drawing/2014/main" xmlns:a14="http://schemas.microsoft.com/office/drawing/2010/main" id="{75F121E2-DB36-469B-BD33-17D4BA9D559D}"/>
                  </a:ext>
                </a:extLst>
              </p:cNvPr>
              <p:cNvSpPr>
                <a:spLocks noGrp="1" noRot="1" noChangeAspect="1" noMove="1" noResize="1" noEditPoints="1" noAdjustHandles="1" noChangeArrowheads="1" noChangeShapeType="1" noTextEdit="1"/>
              </p:cNvSpPr>
              <p:nvPr>
                <p:ph idx="1"/>
              </p:nvPr>
            </p:nvSpPr>
            <p:spPr>
              <a:xfrm>
                <a:off x="677334" y="1711158"/>
                <a:ext cx="8596668" cy="4165186"/>
              </a:xfrm>
              <a:blipFill rotWithShape="0">
                <a:blip r:embed="rId2"/>
                <a:stretch>
                  <a:fillRect l="-567" t="-11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685547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2">
                <a:extLst>
                  <a:ext uri="{FF2B5EF4-FFF2-40B4-BE49-F238E27FC236}">
                    <a16:creationId xmlns="" xmlns:a16="http://schemas.microsoft.com/office/drawing/2014/main" id="{75F121E2-DB36-469B-BD33-17D4BA9D559D}"/>
                  </a:ext>
                </a:extLst>
              </p:cNvPr>
              <p:cNvSpPr>
                <a:spLocks noGrp="1"/>
              </p:cNvSpPr>
              <p:nvPr>
                <p:ph idx="1"/>
              </p:nvPr>
            </p:nvSpPr>
            <p:spPr>
              <a:xfrm>
                <a:off x="677334" y="1398491"/>
                <a:ext cx="8596668" cy="1950019"/>
              </a:xfrm>
            </p:spPr>
            <p:txBody>
              <a:bodyPr>
                <a:normAutofit/>
              </a:bodyPr>
              <a:lstStyle/>
              <a:p>
                <a:r>
                  <a:rPr lang="zh-CN" altLang="zh-CN" sz="2400" dirty="0" smtClean="0">
                    <a:latin typeface="宋体" panose="02010600030101010101" pitchFamily="2" charset="-122"/>
                    <a:ea typeface="宋体" panose="02010600030101010101" pitchFamily="2" charset="-122"/>
                  </a:rPr>
                  <a:t>将</a:t>
                </a:r>
                <a14:m>
                  <m:oMath xmlns:m="http://schemas.openxmlformats.org/officeDocument/2006/math">
                    <m:r>
                      <m:rPr>
                        <m:sty m:val="p"/>
                      </m:rPr>
                      <a:rPr lang="en-US" altLang="zh-CN" sz="2400">
                        <a:latin typeface="Cambria Math" panose="02040503050406030204" pitchFamily="18" charset="0"/>
                      </a:rPr>
                      <m:t>H</m:t>
                    </m:r>
                    <m:d>
                      <m:dPr>
                        <m:ctrlPr>
                          <a:rPr lang="zh-CN" altLang="zh-CN" sz="2400" i="1">
                            <a:latin typeface="Cambria Math" panose="02040503050406030204" pitchFamily="18" charset="0"/>
                          </a:rPr>
                        </m:ctrlPr>
                      </m:dPr>
                      <m:e>
                        <m:r>
                          <a:rPr lang="en-US" altLang="zh-CN" sz="2400">
                            <a:latin typeface="Cambria Math" panose="02040503050406030204" pitchFamily="18" charset="0"/>
                          </a:rPr>
                          <m:t>𝑠</m:t>
                        </m:r>
                      </m:e>
                    </m:d>
                  </m:oMath>
                </a14:m>
                <a:r>
                  <a:rPr lang="zh-CN" altLang="zh-CN" sz="2400" dirty="0">
                    <a:latin typeface="宋体" panose="02010600030101010101" pitchFamily="2" charset="-122"/>
                    <a:ea typeface="宋体" panose="02010600030101010101" pitchFamily="2" charset="-122"/>
                  </a:rPr>
                  <a:t>中的</a:t>
                </a:r>
                <a:r>
                  <a:rPr lang="en-US" altLang="zh-CN" sz="2400" dirty="0">
                    <a:latin typeface="宋体" panose="02010600030101010101" pitchFamily="2" charset="-122"/>
                    <a:ea typeface="宋体" panose="02010600030101010101" pitchFamily="2" charset="-122"/>
                  </a:rPr>
                  <a:t>s</a:t>
                </a:r>
                <a:r>
                  <a:rPr lang="zh-CN" altLang="zh-CN" sz="2400" dirty="0">
                    <a:latin typeface="宋体" panose="02010600030101010101" pitchFamily="2" charset="-122"/>
                    <a:ea typeface="宋体" panose="02010600030101010101" pitchFamily="2" charset="-122"/>
                  </a:rPr>
                  <a:t>用微分算子</a:t>
                </a:r>
                <a14:m>
                  <m:oMath xmlns:m="http://schemas.openxmlformats.org/officeDocument/2006/math">
                    <m:r>
                      <m:rPr>
                        <m:sty m:val="p"/>
                      </m:rPr>
                      <a:rPr lang="en-US" altLang="zh-CN" sz="2400">
                        <a:latin typeface="Cambria Math" panose="02040503050406030204" pitchFamily="18" charset="0"/>
                      </a:rPr>
                      <m:t>p</m:t>
                    </m:r>
                    <m:r>
                      <a:rPr lang="en-US" altLang="zh-CN" sz="2400">
                        <a:latin typeface="Cambria Math" panose="02040503050406030204" pitchFamily="18" charset="0"/>
                      </a:rPr>
                      <m:t>=</m:t>
                    </m:r>
                    <m:f>
                      <m:fPr>
                        <m:type m:val="lin"/>
                        <m:ctrlPr>
                          <a:rPr lang="zh-CN" altLang="zh-CN" sz="2400" i="1">
                            <a:latin typeface="Cambria Math" panose="02040503050406030204" pitchFamily="18" charset="0"/>
                          </a:rPr>
                        </m:ctrlPr>
                      </m:fPr>
                      <m:num>
                        <m:r>
                          <a:rPr lang="en-US" altLang="zh-CN" sz="2400">
                            <a:latin typeface="Cambria Math" panose="02040503050406030204" pitchFamily="18" charset="0"/>
                          </a:rPr>
                          <m:t>𝑑</m:t>
                        </m:r>
                      </m:num>
                      <m:den>
                        <m:r>
                          <a:rPr lang="en-US" altLang="zh-CN" sz="2400">
                            <a:latin typeface="Cambria Math" panose="02040503050406030204" pitchFamily="18" charset="0"/>
                          </a:rPr>
                          <m:t>𝑑𝑡</m:t>
                        </m:r>
                      </m:den>
                    </m:f>
                  </m:oMath>
                </a14:m>
                <a:r>
                  <a:rPr lang="zh-CN" altLang="zh-CN" sz="2400" dirty="0">
                    <a:latin typeface="宋体" panose="02010600030101010101" pitchFamily="2" charset="-122"/>
                    <a:ea typeface="宋体" panose="02010600030101010101" pitchFamily="2" charset="-122"/>
                  </a:rPr>
                  <a:t>替换，就可以写出描述环路滤波器激励和相应之间关系的微分方程，即</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𝑐</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r>
                      <a:rPr lang="en-US" altLang="zh-CN" sz="2400" i="1">
                        <a:latin typeface="Cambria Math" panose="02040503050406030204" pitchFamily="18" charset="0"/>
                      </a:rPr>
                      <m:t>=</m:t>
                    </m:r>
                    <m:r>
                      <a:rPr lang="en-US" altLang="zh-CN" sz="2400" i="1">
                        <a:latin typeface="Cambria Math" panose="02040503050406030204" pitchFamily="18" charset="0"/>
                      </a:rPr>
                      <m:t>𝐻</m:t>
                    </m:r>
                    <m:d>
                      <m:dPr>
                        <m:ctrlPr>
                          <a:rPr lang="zh-CN" altLang="zh-CN" sz="2400" i="1">
                            <a:latin typeface="Cambria Math" panose="02040503050406030204" pitchFamily="18" charset="0"/>
                          </a:rPr>
                        </m:ctrlPr>
                      </m:dPr>
                      <m:e>
                        <m:r>
                          <a:rPr lang="en-US" altLang="zh-CN" sz="2400" i="1">
                            <a:latin typeface="Cambria Math" panose="02040503050406030204" pitchFamily="18" charset="0"/>
                          </a:rPr>
                          <m:t>𝑝</m:t>
                        </m:r>
                      </m:e>
                    </m:d>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𝑒</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en-US" altLang="zh-CN" sz="2400" dirty="0"/>
                  <a:t>     </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由此可以得到环路滤波器的相位模型，如</a:t>
                </a:r>
                <a:r>
                  <a:rPr lang="zh-CN" altLang="zh-CN" sz="2400" dirty="0" smtClean="0">
                    <a:latin typeface="宋体" panose="02010600030101010101" pitchFamily="2" charset="-122"/>
                    <a:ea typeface="宋体" panose="02010600030101010101" pitchFamily="2" charset="-122"/>
                  </a:rPr>
                  <a:t>图所</a:t>
                </a:r>
                <a:r>
                  <a:rPr lang="zh-CN" altLang="zh-CN" sz="2400" dirty="0">
                    <a:latin typeface="宋体" panose="02010600030101010101" pitchFamily="2" charset="-122"/>
                    <a:ea typeface="宋体" panose="02010600030101010101" pitchFamily="2" charset="-122"/>
                  </a:rPr>
                  <a:t>示。</a:t>
                </a:r>
              </a:p>
              <a:p>
                <a:pPr marL="0" indent="0">
                  <a:buNone/>
                </a:pPr>
                <a:endParaRPr lang="zh-CN" altLang="zh-CN" sz="2400" dirty="0">
                  <a:latin typeface="宋体" panose="02010600030101010101" pitchFamily="2" charset="-122"/>
                  <a:ea typeface="宋体" panose="02010600030101010101" pitchFamily="2" charset="-122"/>
                </a:endParaRPr>
              </a:p>
              <a:p>
                <a:endParaRPr lang="zh-CN" altLang="en-US" sz="2400" dirty="0"/>
              </a:p>
            </p:txBody>
          </p:sp>
        </mc:Choice>
        <mc:Fallback>
          <p:sp>
            <p:nvSpPr>
              <p:cNvPr id="4" name="内容占位符 2">
                <a:extLst>
                  <a:ext uri="{FF2B5EF4-FFF2-40B4-BE49-F238E27FC236}">
                    <a16:creationId xmlns="" xmlns:a16="http://schemas.microsoft.com/office/drawing/2014/main" xmlns:a14="http://schemas.microsoft.com/office/drawing/2010/main" id="{75F121E2-DB36-469B-BD33-17D4BA9D559D}"/>
                  </a:ext>
                </a:extLst>
              </p:cNvPr>
              <p:cNvSpPr>
                <a:spLocks noGrp="1" noRot="1" noChangeAspect="1" noMove="1" noResize="1" noEditPoints="1" noAdjustHandles="1" noChangeArrowheads="1" noChangeShapeType="1" noTextEdit="1"/>
              </p:cNvSpPr>
              <p:nvPr>
                <p:ph idx="1"/>
              </p:nvPr>
            </p:nvSpPr>
            <p:spPr>
              <a:xfrm>
                <a:off x="677334" y="1398491"/>
                <a:ext cx="8596668" cy="1950019"/>
              </a:xfrm>
              <a:blipFill rotWithShape="0">
                <a:blip r:embed="rId2"/>
                <a:stretch>
                  <a:fillRect l="-567" t="-29063"/>
                </a:stretch>
              </a:blipFill>
            </p:spPr>
            <p:txBody>
              <a:bodyPr/>
              <a:lstStyle/>
              <a:p>
                <a:r>
                  <a:rPr lang="zh-CN" altLang="en-US">
                    <a:noFill/>
                  </a:rPr>
                  <a:t> </a:t>
                </a:r>
              </a:p>
            </p:txBody>
          </p:sp>
        </mc:Fallback>
      </mc:AlternateContent>
      <p:pic>
        <p:nvPicPr>
          <p:cNvPr id="5" name="图片 4" descr="C:\Users\wyuyy\AppData\Local\Temp\WeChat Files\39729776271679719.jpg">
            <a:extLst>
              <a:ext uri="{FF2B5EF4-FFF2-40B4-BE49-F238E27FC236}">
                <a16:creationId xmlns="" xmlns:a16="http://schemas.microsoft.com/office/drawing/2014/main" id="{1D1DF0CD-F0B7-4E3F-A281-0594C752334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92406" y="3348510"/>
            <a:ext cx="4166523" cy="1458011"/>
          </a:xfrm>
          <a:prstGeom prst="rect">
            <a:avLst/>
          </a:prstGeom>
          <a:noFill/>
          <a:ln>
            <a:noFill/>
          </a:ln>
        </p:spPr>
      </p:pic>
      <p:sp>
        <p:nvSpPr>
          <p:cNvPr id="6" name="矩形 5">
            <a:extLst>
              <a:ext uri="{FF2B5EF4-FFF2-40B4-BE49-F238E27FC236}">
                <a16:creationId xmlns="" xmlns:a16="http://schemas.microsoft.com/office/drawing/2014/main" id="{A79B4B2C-8527-4255-B1C1-7F9AC024818C}"/>
              </a:ext>
            </a:extLst>
          </p:cNvPr>
          <p:cNvSpPr/>
          <p:nvPr/>
        </p:nvSpPr>
        <p:spPr>
          <a:xfrm>
            <a:off x="3594519" y="4806521"/>
            <a:ext cx="2762295" cy="507831"/>
          </a:xfrm>
          <a:prstGeom prst="rect">
            <a:avLst/>
          </a:prstGeom>
        </p:spPr>
        <p:txBody>
          <a:bodyPr wrap="none">
            <a:spAutoFit/>
          </a:bodyPr>
          <a:lstStyle/>
          <a:p>
            <a:pPr indent="266700" algn="ctr">
              <a:lnSpc>
                <a:spcPct val="150000"/>
              </a:lnSpc>
              <a:spcAft>
                <a:spcPts val="0"/>
              </a:spcAft>
            </a:pPr>
            <a:r>
              <a:rPr lang="zh-CN" altLang="zh-CN" kern="100" dirty="0" smtClean="0">
                <a:latin typeface="Times" panose="02020603050405020304" pitchFamily="18" charset="0"/>
                <a:ea typeface="宋体" panose="02010600030101010101" pitchFamily="2" charset="-122"/>
                <a:cs typeface="Times New Roman" panose="02020603050405020304" pitchFamily="18" charset="0"/>
              </a:rPr>
              <a:t>环路</a:t>
            </a:r>
            <a:r>
              <a:rPr lang="zh-CN" altLang="zh-CN" kern="100" dirty="0">
                <a:latin typeface="Times" panose="02020603050405020304" pitchFamily="18" charset="0"/>
                <a:ea typeface="宋体" panose="02010600030101010101" pitchFamily="2" charset="-122"/>
                <a:cs typeface="Times New Roman" panose="02020603050405020304" pitchFamily="18" charset="0"/>
              </a:rPr>
              <a:t>滤波器的相位模型</a:t>
            </a:r>
          </a:p>
        </p:txBody>
      </p:sp>
    </p:spTree>
    <p:extLst>
      <p:ext uri="{BB962C8B-B14F-4D97-AF65-F5344CB8AC3E}">
        <p14:creationId xmlns:p14="http://schemas.microsoft.com/office/powerpoint/2010/main" val="2507827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4908B7C-0956-43E7-B4F6-DD1AAF4DF623}"/>
              </a:ext>
            </a:extLst>
          </p:cNvPr>
          <p:cNvSpPr>
            <a:spLocks noGrp="1"/>
          </p:cNvSpPr>
          <p:nvPr>
            <p:ph type="title"/>
          </p:nvPr>
        </p:nvSpPr>
        <p:spPr>
          <a:xfrm>
            <a:off x="677334" y="609600"/>
            <a:ext cx="8596668" cy="1414509"/>
          </a:xfrm>
        </p:spPr>
        <p:txBody>
          <a:bodyPr>
            <a:normAutofit/>
          </a:bodyPr>
          <a:lstStyle/>
          <a:p>
            <a:r>
              <a:rPr lang="zh-CN" altLang="en-US" dirty="0"/>
              <a:t>（三）</a:t>
            </a:r>
            <a:r>
              <a:rPr lang="zh-CN" altLang="zh-CN" dirty="0"/>
              <a:t>压控振荡器（</a:t>
            </a:r>
            <a:r>
              <a:rPr lang="en-US" altLang="zh-CN" dirty="0"/>
              <a:t>VCO</a:t>
            </a:r>
            <a:r>
              <a:rPr lang="zh-CN" altLang="zh-CN" dirty="0"/>
              <a:t>）</a:t>
            </a:r>
            <a:br>
              <a:rPr lang="zh-CN" altLang="zh-CN" dirty="0"/>
            </a:b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A45ED840-A4DE-4D7B-8705-43D3330BEF4A}"/>
                  </a:ext>
                </a:extLst>
              </p:cNvPr>
              <p:cNvSpPr>
                <a:spLocks noGrp="1"/>
              </p:cNvSpPr>
              <p:nvPr>
                <p:ph idx="1"/>
              </p:nvPr>
            </p:nvSpPr>
            <p:spPr>
              <a:xfrm>
                <a:off x="677333" y="1316854"/>
                <a:ext cx="8917427" cy="5541146"/>
              </a:xfrm>
            </p:spPr>
            <p:txBody>
              <a:bodyPr>
                <a:noAutofit/>
              </a:bodyPr>
              <a:lstStyle/>
              <a:p>
                <a:r>
                  <a:rPr lang="zh-CN" altLang="zh-CN" sz="2400" dirty="0">
                    <a:latin typeface="宋体" panose="02010600030101010101" pitchFamily="2" charset="-122"/>
                    <a:ea typeface="宋体" panose="02010600030101010101" pitchFamily="2" charset="-122"/>
                  </a:rPr>
                  <a:t>压控振荡器是瞬时振荡角频率</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𝑜</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oMath>
                </a14:m>
                <a:r>
                  <a:rPr lang="zh-CN" altLang="zh-CN" sz="2400" dirty="0">
                    <a:latin typeface="宋体" panose="02010600030101010101" pitchFamily="2" charset="-122"/>
                    <a:ea typeface="宋体" panose="02010600030101010101" pitchFamily="2" charset="-122"/>
                  </a:rPr>
                  <a:t>受控制电压</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𝑢</m:t>
                        </m:r>
                      </m:e>
                      <m:sub>
                        <m:r>
                          <a:rPr lang="en-US" altLang="zh-CN" sz="2400">
                            <a:latin typeface="Cambria Math" panose="02040503050406030204" pitchFamily="18" charset="0"/>
                            <a:ea typeface="宋体" panose="02010600030101010101" pitchFamily="2" charset="-122"/>
                          </a:rPr>
                          <m:t>𝑐</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oMath>
                </a14:m>
                <a:r>
                  <a:rPr lang="zh-CN" altLang="zh-CN" sz="2400" dirty="0">
                    <a:latin typeface="宋体" panose="02010600030101010101" pitchFamily="2" charset="-122"/>
                    <a:ea typeface="宋体" panose="02010600030101010101" pitchFamily="2" charset="-122"/>
                  </a:rPr>
                  <a:t>控制的一种振荡器。它的作用是产生频率随控制电压变化的振荡电压。在有限的控制范围内，</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的振荡角频率</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𝑜</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oMath>
                </a14:m>
                <a:r>
                  <a:rPr lang="zh-CN" altLang="zh-CN" sz="2400" dirty="0">
                    <a:latin typeface="宋体" panose="02010600030101010101" pitchFamily="2" charset="-122"/>
                    <a:ea typeface="宋体" panose="02010600030101010101" pitchFamily="2" charset="-122"/>
                  </a:rPr>
                  <a:t>与控制电压</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𝑢</m:t>
                        </m:r>
                      </m:e>
                      <m:sub>
                        <m:r>
                          <a:rPr lang="en-US" altLang="zh-CN" sz="2400">
                            <a:latin typeface="Cambria Math" panose="02040503050406030204" pitchFamily="18" charset="0"/>
                            <a:ea typeface="宋体" panose="02010600030101010101" pitchFamily="2" charset="-122"/>
                          </a:rPr>
                          <m:t>𝑐</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oMath>
                </a14:m>
                <a:r>
                  <a:rPr lang="zh-CN" altLang="zh-CN" sz="2400" dirty="0">
                    <a:latin typeface="宋体" panose="02010600030101010101" pitchFamily="2" charset="-122"/>
                    <a:ea typeface="宋体" panose="02010600030101010101" pitchFamily="2" charset="-122"/>
                  </a:rPr>
                  <a:t>可认为是线性关系，即</a:t>
                </a:r>
              </a:p>
              <a:p>
                <a:pPr marL="0" indent="0">
                  <a:buNone/>
                </a:pPr>
                <a14:m>
                  <m:oMathPara xmlns:m="http://schemas.openxmlformats.org/officeDocument/2006/math">
                    <m:oMathParaPr>
                      <m:jc m:val="centerGroup"/>
                    </m:oMathParaPr>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𝑜</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𝑜</m:t>
                          </m:r>
                          <m:r>
                            <a:rPr lang="en-US" altLang="zh-CN" sz="2400">
                              <a:latin typeface="Cambria Math" panose="02040503050406030204" pitchFamily="18" charset="0"/>
                              <a:ea typeface="宋体" panose="02010600030101010101" pitchFamily="2" charset="-122"/>
                            </a:rPr>
                            <m:t>0</m:t>
                          </m:r>
                        </m:sub>
                      </m:sSub>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𝑘</m:t>
                          </m:r>
                        </m:e>
                        <m:sub>
                          <m:r>
                            <a:rPr lang="en-US" altLang="zh-CN" sz="2400">
                              <a:latin typeface="Cambria Math" panose="02040503050406030204" pitchFamily="18" charset="0"/>
                              <a:ea typeface="宋体" panose="02010600030101010101" pitchFamily="2" charset="-122"/>
                            </a:rPr>
                            <m:t>𝑐</m:t>
                          </m:r>
                        </m:sub>
                      </m:sSub>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𝑢</m:t>
                          </m:r>
                        </m:e>
                        <m:sub>
                          <m:r>
                            <a:rPr lang="en-US" altLang="zh-CN" sz="2400">
                              <a:latin typeface="Cambria Math" panose="02040503050406030204" pitchFamily="18" charset="0"/>
                              <a:ea typeface="宋体" panose="02010600030101010101" pitchFamily="2" charset="-122"/>
                            </a:rPr>
                            <m:t>𝑐</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oMath>
                  </m:oMathPara>
                </a14:m>
                <a:endParaRPr lang="zh-CN" altLang="zh-CN" sz="2400" dirty="0">
                  <a:latin typeface="宋体" panose="02010600030101010101" pitchFamily="2" charset="-122"/>
                  <a:ea typeface="宋体" panose="02010600030101010101" pitchFamily="2" charset="-122"/>
                </a:endParaRPr>
              </a:p>
              <a:p>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𝑘</m:t>
                        </m:r>
                      </m:e>
                      <m:sub>
                        <m:r>
                          <a:rPr lang="en-US" altLang="zh-CN" sz="2400">
                            <a:latin typeface="Cambria Math" panose="02040503050406030204" pitchFamily="18" charset="0"/>
                            <a:ea typeface="宋体" panose="02010600030101010101" pitchFamily="2" charset="-122"/>
                          </a:rPr>
                          <m:t>𝑐</m:t>
                        </m:r>
                      </m:sub>
                    </m:sSub>
                  </m:oMath>
                </a14:m>
                <a:r>
                  <a:rPr lang="zh-CN" altLang="zh-CN" sz="2400" dirty="0">
                    <a:latin typeface="宋体" panose="02010600030101010101" pitchFamily="2" charset="-122"/>
                    <a:ea typeface="宋体" panose="02010600030101010101" pitchFamily="2" charset="-122"/>
                  </a:rPr>
                  <a:t>为压控灵敏度，是一常数。</a:t>
                </a:r>
              </a:p>
              <a:p>
                <a:r>
                  <a:rPr lang="zh-CN" altLang="zh-CN" sz="2400" dirty="0">
                    <a:latin typeface="宋体" panose="02010600030101010101" pitchFamily="2" charset="-122"/>
                    <a:ea typeface="宋体" panose="02010600030101010101" pitchFamily="2" charset="-122"/>
                  </a:rPr>
                  <a:t>因此，</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输出信号</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𝑢</m:t>
                        </m:r>
                      </m:e>
                      <m:sub>
                        <m:r>
                          <a:rPr lang="en-US" altLang="zh-CN" sz="2400">
                            <a:latin typeface="Cambria Math" panose="02040503050406030204" pitchFamily="18" charset="0"/>
                            <a:ea typeface="宋体" panose="02010600030101010101" pitchFamily="2" charset="-122"/>
                          </a:rPr>
                          <m:t>𝑜</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oMath>
                </a14:m>
                <a:r>
                  <a:rPr lang="zh-CN" altLang="zh-CN" sz="2400" dirty="0">
                    <a:latin typeface="宋体" panose="02010600030101010101" pitchFamily="2" charset="-122"/>
                    <a:ea typeface="宋体" panose="02010600030101010101" pitchFamily="2" charset="-122"/>
                  </a:rPr>
                  <a:t>的相位为</a:t>
                </a:r>
                <a:endParaRPr lang="en-US"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𝜑</m:t>
                          </m:r>
                        </m:e>
                        <m:sub>
                          <m:r>
                            <a:rPr lang="en-US" altLang="zh-CN" sz="2400">
                              <a:latin typeface="Cambria Math" panose="02040503050406030204" pitchFamily="18" charset="0"/>
                              <a:ea typeface="宋体" panose="02010600030101010101" pitchFamily="2" charset="-122"/>
                            </a:rPr>
                            <m:t>𝑜</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r>
                        <a:rPr lang="en-US" altLang="zh-CN" sz="2400">
                          <a:latin typeface="Cambria Math" panose="02040503050406030204" pitchFamily="18" charset="0"/>
                          <a:ea typeface="宋体" panose="02010600030101010101" pitchFamily="2" charset="-122"/>
                        </a:rPr>
                        <m:t>=</m:t>
                      </m:r>
                      <m:nary>
                        <m:naryPr>
                          <m:limLoc m:val="subSup"/>
                          <m:ctrlPr>
                            <a:rPr lang="zh-CN" altLang="zh-CN" sz="2400" i="1">
                              <a:latin typeface="Cambria Math" panose="02040503050406030204" pitchFamily="18" charset="0"/>
                              <a:ea typeface="宋体" panose="02010600030101010101" pitchFamily="2" charset="-122"/>
                            </a:rPr>
                          </m:ctrlPr>
                        </m:naryPr>
                        <m:sub>
                          <m:r>
                            <a:rPr lang="en-US" altLang="zh-CN" sz="2400">
                              <a:latin typeface="Cambria Math" panose="02040503050406030204" pitchFamily="18" charset="0"/>
                              <a:ea typeface="宋体" panose="02010600030101010101" pitchFamily="2" charset="-122"/>
                            </a:rPr>
                            <m:t>0</m:t>
                          </m:r>
                        </m:sub>
                        <m:sup>
                          <m:r>
                            <a:rPr lang="en-US" altLang="zh-CN" sz="2400">
                              <a:latin typeface="Cambria Math" panose="02040503050406030204" pitchFamily="18" charset="0"/>
                              <a:ea typeface="宋体" panose="02010600030101010101" pitchFamily="2" charset="-122"/>
                            </a:rPr>
                            <m:t>𝑡</m:t>
                          </m:r>
                        </m:sup>
                        <m:e>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𝑜</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𝜏</m:t>
                              </m:r>
                            </m:e>
                          </m:d>
                          <m:r>
                            <a:rPr lang="en-US" altLang="zh-CN" sz="2400">
                              <a:latin typeface="Cambria Math" panose="02040503050406030204" pitchFamily="18" charset="0"/>
                              <a:ea typeface="宋体" panose="02010600030101010101" pitchFamily="2" charset="-122"/>
                            </a:rPr>
                            <m:t>𝑑</m:t>
                          </m:r>
                          <m:r>
                            <a:rPr lang="en-US" altLang="zh-CN" sz="2400">
                              <a:latin typeface="Cambria Math" panose="02040503050406030204" pitchFamily="18" charset="0"/>
                              <a:ea typeface="宋体" panose="02010600030101010101" pitchFamily="2" charset="-122"/>
                            </a:rPr>
                            <m:t>𝜏</m:t>
                          </m:r>
                        </m:e>
                      </m:nary>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𝜑</m:t>
                          </m:r>
                        </m:e>
                        <m:sub>
                          <m:r>
                            <a:rPr lang="en-US" altLang="zh-CN" sz="2400">
                              <a:latin typeface="Cambria Math" panose="02040503050406030204" pitchFamily="18" charset="0"/>
                              <a:ea typeface="宋体" panose="02010600030101010101" pitchFamily="2" charset="-122"/>
                            </a:rPr>
                            <m:t>𝑜</m:t>
                          </m:r>
                          <m:r>
                            <a:rPr lang="en-US" altLang="zh-CN" sz="2400">
                              <a:latin typeface="Cambria Math" panose="02040503050406030204" pitchFamily="18" charset="0"/>
                              <a:ea typeface="宋体" panose="02010600030101010101" pitchFamily="2" charset="-122"/>
                            </a:rPr>
                            <m:t>0</m:t>
                          </m:r>
                        </m:sub>
                      </m:sSub>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𝑜</m:t>
                          </m:r>
                          <m:r>
                            <a:rPr lang="en-US" altLang="zh-CN" sz="2400">
                              <a:latin typeface="Cambria Math" panose="02040503050406030204" pitchFamily="18" charset="0"/>
                              <a:ea typeface="宋体" panose="02010600030101010101" pitchFamily="2" charset="-122"/>
                            </a:rPr>
                            <m:t>0</m:t>
                          </m:r>
                        </m:sub>
                      </m:sSub>
                      <m:r>
                        <a:rPr lang="en-US" altLang="zh-CN" sz="2400">
                          <a:latin typeface="Cambria Math" panose="02040503050406030204" pitchFamily="18" charset="0"/>
                          <a:ea typeface="宋体" panose="02010600030101010101" pitchFamily="2" charset="-122"/>
                        </a:rPr>
                        <m:t>𝑡</m:t>
                      </m:r>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𝑘</m:t>
                          </m:r>
                        </m:e>
                        <m:sub>
                          <m:r>
                            <a:rPr lang="en-US" altLang="zh-CN" sz="2400">
                              <a:latin typeface="Cambria Math" panose="02040503050406030204" pitchFamily="18" charset="0"/>
                              <a:ea typeface="宋体" panose="02010600030101010101" pitchFamily="2" charset="-122"/>
                            </a:rPr>
                            <m:t>𝑐</m:t>
                          </m:r>
                        </m:sub>
                      </m:sSub>
                      <m:nary>
                        <m:naryPr>
                          <m:limLoc m:val="subSup"/>
                          <m:ctrlPr>
                            <a:rPr lang="zh-CN" altLang="zh-CN" sz="2400" i="1">
                              <a:latin typeface="Cambria Math" panose="02040503050406030204" pitchFamily="18" charset="0"/>
                              <a:ea typeface="宋体" panose="02010600030101010101" pitchFamily="2" charset="-122"/>
                            </a:rPr>
                          </m:ctrlPr>
                        </m:naryPr>
                        <m:sub>
                          <m:r>
                            <a:rPr lang="en-US" altLang="zh-CN" sz="2400">
                              <a:latin typeface="Cambria Math" panose="02040503050406030204" pitchFamily="18" charset="0"/>
                              <a:ea typeface="宋体" panose="02010600030101010101" pitchFamily="2" charset="-122"/>
                            </a:rPr>
                            <m:t>0</m:t>
                          </m:r>
                        </m:sub>
                        <m:sup>
                          <m:r>
                            <a:rPr lang="en-US" altLang="zh-CN" sz="2400">
                              <a:latin typeface="Cambria Math" panose="02040503050406030204" pitchFamily="18" charset="0"/>
                              <a:ea typeface="宋体" panose="02010600030101010101" pitchFamily="2" charset="-122"/>
                            </a:rPr>
                            <m:t>𝑡</m:t>
                          </m:r>
                        </m:sup>
                        <m:e>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𝑢</m:t>
                              </m:r>
                            </m:e>
                            <m:sub>
                              <m:r>
                                <a:rPr lang="en-US" altLang="zh-CN" sz="2400">
                                  <a:latin typeface="Cambria Math" panose="02040503050406030204" pitchFamily="18" charset="0"/>
                                  <a:ea typeface="宋体" panose="02010600030101010101" pitchFamily="2" charset="-122"/>
                                </a:rPr>
                                <m:t>𝑐</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𝜏</m:t>
                              </m:r>
                            </m:e>
                          </m:d>
                          <m:r>
                            <a:rPr lang="en-US" altLang="zh-CN" sz="2400">
                              <a:latin typeface="Cambria Math" panose="02040503050406030204" pitchFamily="18" charset="0"/>
                              <a:ea typeface="宋体" panose="02010600030101010101" pitchFamily="2" charset="-122"/>
                            </a:rPr>
                            <m:t>𝑑</m:t>
                          </m:r>
                          <m:r>
                            <a:rPr lang="en-US" altLang="zh-CN" sz="2400">
                              <a:latin typeface="Cambria Math" panose="02040503050406030204" pitchFamily="18" charset="0"/>
                              <a:ea typeface="宋体" panose="02010600030101010101" pitchFamily="2" charset="-122"/>
                            </a:rPr>
                            <m:t>𝜏</m:t>
                          </m:r>
                        </m:e>
                      </m:nary>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𝜑</m:t>
                          </m:r>
                        </m:e>
                        <m:sub>
                          <m:r>
                            <a:rPr lang="en-US" altLang="zh-CN" sz="2400">
                              <a:latin typeface="Cambria Math" panose="02040503050406030204" pitchFamily="18" charset="0"/>
                              <a:ea typeface="宋体" panose="02010600030101010101" pitchFamily="2" charset="-122"/>
                            </a:rPr>
                            <m:t>𝑜</m:t>
                          </m:r>
                          <m:r>
                            <a:rPr lang="en-US" altLang="zh-CN" sz="2400">
                              <a:latin typeface="Cambria Math" panose="02040503050406030204" pitchFamily="18" charset="0"/>
                              <a:ea typeface="宋体" panose="02010600030101010101" pitchFamily="2" charset="-122"/>
                            </a:rPr>
                            <m:t>0</m:t>
                          </m:r>
                        </m:sub>
                      </m:sSub>
                    </m:oMath>
                  </m:oMathPara>
                </a14:m>
                <a:endParaRPr lang="zh-CN"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由式（</a:t>
                </a:r>
                <a:r>
                  <a:rPr lang="en-US" altLang="zh-CN" sz="2400" dirty="0">
                    <a:latin typeface="宋体" panose="02010600030101010101" pitchFamily="2" charset="-122"/>
                    <a:ea typeface="宋体" panose="02010600030101010101" pitchFamily="2" charset="-122"/>
                  </a:rPr>
                  <a:t>8.4.4</a:t>
                </a:r>
                <a:r>
                  <a:rPr lang="zh-CN" altLang="zh-CN" sz="2400" dirty="0">
                    <a:latin typeface="宋体" panose="02010600030101010101" pitchFamily="2" charset="-122"/>
                    <a:ea typeface="宋体" panose="02010600030101010101" pitchFamily="2" charset="-122"/>
                  </a:rPr>
                  <a:t>）可知</a:t>
                </a:r>
              </a:p>
              <a:p>
                <a:pPr marL="0" indent="0">
                  <a:buNone/>
                </a:pPr>
                <a14:m>
                  <m:oMathPara xmlns:m="http://schemas.openxmlformats.org/officeDocument/2006/math">
                    <m:oMathParaPr>
                      <m:jc m:val="centerGroup"/>
                    </m:oMathParaPr>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𝜑</m:t>
                          </m:r>
                        </m:e>
                        <m:sub>
                          <m:r>
                            <a:rPr lang="en-US" altLang="zh-CN" sz="2400">
                              <a:latin typeface="Cambria Math" panose="02040503050406030204" pitchFamily="18" charset="0"/>
                              <a:ea typeface="宋体" panose="02010600030101010101" pitchFamily="2" charset="-122"/>
                            </a:rPr>
                            <m:t>2</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𝑘</m:t>
                          </m:r>
                        </m:e>
                        <m:sub>
                          <m:r>
                            <a:rPr lang="en-US" altLang="zh-CN" sz="2400">
                              <a:latin typeface="Cambria Math" panose="02040503050406030204" pitchFamily="18" charset="0"/>
                              <a:ea typeface="宋体" panose="02010600030101010101" pitchFamily="2" charset="-122"/>
                            </a:rPr>
                            <m:t>𝑐</m:t>
                          </m:r>
                        </m:sub>
                      </m:sSub>
                      <m:nary>
                        <m:naryPr>
                          <m:limLoc m:val="subSup"/>
                          <m:ctrlPr>
                            <a:rPr lang="zh-CN" altLang="zh-CN" sz="2400" i="1">
                              <a:latin typeface="Cambria Math" panose="02040503050406030204" pitchFamily="18" charset="0"/>
                              <a:ea typeface="宋体" panose="02010600030101010101" pitchFamily="2" charset="-122"/>
                            </a:rPr>
                          </m:ctrlPr>
                        </m:naryPr>
                        <m:sub>
                          <m:r>
                            <a:rPr lang="en-US" altLang="zh-CN" sz="2400">
                              <a:latin typeface="Cambria Math" panose="02040503050406030204" pitchFamily="18" charset="0"/>
                              <a:ea typeface="宋体" panose="02010600030101010101" pitchFamily="2" charset="-122"/>
                            </a:rPr>
                            <m:t>0</m:t>
                          </m:r>
                        </m:sub>
                        <m:sup>
                          <m:r>
                            <a:rPr lang="en-US" altLang="zh-CN" sz="2400">
                              <a:latin typeface="Cambria Math" panose="02040503050406030204" pitchFamily="18" charset="0"/>
                              <a:ea typeface="宋体" panose="02010600030101010101" pitchFamily="2" charset="-122"/>
                            </a:rPr>
                            <m:t>𝑡</m:t>
                          </m:r>
                        </m:sup>
                        <m:e>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𝑢</m:t>
                              </m:r>
                            </m:e>
                            <m:sub>
                              <m:r>
                                <a:rPr lang="en-US" altLang="zh-CN" sz="2400">
                                  <a:latin typeface="Cambria Math" panose="02040503050406030204" pitchFamily="18" charset="0"/>
                                  <a:ea typeface="宋体" panose="02010600030101010101" pitchFamily="2" charset="-122"/>
                                </a:rPr>
                                <m:t>𝑐</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𝜏</m:t>
                              </m:r>
                            </m:e>
                          </m:d>
                          <m:r>
                            <a:rPr lang="en-US" altLang="zh-CN" sz="2400">
                              <a:latin typeface="Cambria Math" panose="02040503050406030204" pitchFamily="18" charset="0"/>
                              <a:ea typeface="宋体" panose="02010600030101010101" pitchFamily="2" charset="-122"/>
                            </a:rPr>
                            <m:t>𝑑</m:t>
                          </m:r>
                          <m:r>
                            <a:rPr lang="en-US" altLang="zh-CN" sz="2400">
                              <a:latin typeface="Cambria Math" panose="02040503050406030204" pitchFamily="18" charset="0"/>
                              <a:ea typeface="宋体" panose="02010600030101010101" pitchFamily="2" charset="-122"/>
                            </a:rPr>
                            <m:t>𝜏</m:t>
                          </m:r>
                        </m:e>
                      </m:nary>
                    </m:oMath>
                  </m:oMathPara>
                </a14:m>
                <a:endParaRPr lang="zh-CN" altLang="zh-CN" sz="2400" dirty="0">
                  <a:latin typeface="宋体" panose="02010600030101010101" pitchFamily="2" charset="-122"/>
                  <a:ea typeface="宋体" panose="02010600030101010101" pitchFamily="2" charset="-122"/>
                </a:endParaRPr>
              </a:p>
              <a:p>
                <a:endParaRPr lang="zh-CN" altLang="en-US" sz="2400" dirty="0"/>
              </a:p>
            </p:txBody>
          </p:sp>
        </mc:Choice>
        <mc:Fallback>
          <p:sp>
            <p:nvSpPr>
              <p:cNvPr id="3" name="内容占位符 2">
                <a:extLst>
                  <a:ext uri="{FF2B5EF4-FFF2-40B4-BE49-F238E27FC236}">
                    <a16:creationId xmlns="" xmlns:a16="http://schemas.microsoft.com/office/drawing/2014/main" xmlns:a14="http://schemas.microsoft.com/office/drawing/2010/main" id="{A45ED840-A4DE-4D7B-8705-43D3330BEF4A}"/>
                  </a:ext>
                </a:extLst>
              </p:cNvPr>
              <p:cNvSpPr>
                <a:spLocks noGrp="1" noRot="1" noChangeAspect="1" noMove="1" noResize="1" noEditPoints="1" noAdjustHandles="1" noChangeArrowheads="1" noChangeShapeType="1" noTextEdit="1"/>
              </p:cNvSpPr>
              <p:nvPr>
                <p:ph idx="1"/>
              </p:nvPr>
            </p:nvSpPr>
            <p:spPr>
              <a:xfrm>
                <a:off x="677333" y="1316854"/>
                <a:ext cx="8917427" cy="5541146"/>
              </a:xfrm>
              <a:blipFill rotWithShape="0">
                <a:blip r:embed="rId2"/>
                <a:stretch>
                  <a:fillRect l="-547" t="-121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767604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6C68B3CE-766C-494E-8248-95D44586A060}"/>
                  </a:ext>
                </a:extLst>
              </p:cNvPr>
              <p:cNvSpPr>
                <a:spLocks noGrp="1"/>
              </p:cNvSpPr>
              <p:nvPr>
                <p:ph idx="1"/>
              </p:nvPr>
            </p:nvSpPr>
            <p:spPr>
              <a:xfrm>
                <a:off x="559293" y="888893"/>
                <a:ext cx="8714709" cy="5641867"/>
              </a:xfrm>
            </p:spPr>
            <p:txBody>
              <a:bodyPr>
                <a:noAutofit/>
              </a:bodyPr>
              <a:lstStyle/>
              <a:p>
                <a:r>
                  <a:rPr lang="zh-CN" altLang="zh-CN" sz="2400" dirty="0">
                    <a:latin typeface="宋体" panose="02010600030101010101" pitchFamily="2" charset="-122"/>
                    <a:ea typeface="宋体" panose="02010600030101010101" pitchFamily="2" charset="-122"/>
                  </a:rPr>
                  <a:t>可见，</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的瞬时相位变化</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𝜑</m:t>
                        </m:r>
                      </m:e>
                      <m:sub>
                        <m:r>
                          <a:rPr lang="en-US" altLang="zh-CN" sz="2400">
                            <a:latin typeface="Cambria Math" panose="02040503050406030204" pitchFamily="18" charset="0"/>
                            <a:ea typeface="宋体" panose="02010600030101010101" pitchFamily="2" charset="-122"/>
                          </a:rPr>
                          <m:t>2</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oMath>
                </a14:m>
                <a:r>
                  <a:rPr lang="zh-CN" altLang="zh-CN" sz="2400" dirty="0">
                    <a:latin typeface="宋体" panose="02010600030101010101" pitchFamily="2" charset="-122"/>
                    <a:ea typeface="宋体" panose="02010600030101010101" pitchFamily="2" charset="-122"/>
                  </a:rPr>
                  <a:t>与控制电压</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𝑢</m:t>
                        </m:r>
                      </m:e>
                      <m:sub>
                        <m:r>
                          <a:rPr lang="en-US" altLang="zh-CN" sz="2400">
                            <a:latin typeface="Cambria Math" panose="02040503050406030204" pitchFamily="18" charset="0"/>
                            <a:ea typeface="宋体" panose="02010600030101010101" pitchFamily="2" charset="-122"/>
                          </a:rPr>
                          <m:t>𝑐</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oMath>
                </a14:m>
                <a:r>
                  <a:rPr lang="zh-CN" altLang="zh-CN" sz="2400" dirty="0">
                    <a:latin typeface="宋体" panose="02010600030101010101" pitchFamily="2" charset="-122"/>
                    <a:ea typeface="宋体" panose="02010600030101010101" pitchFamily="2" charset="-122"/>
                  </a:rPr>
                  <a:t>却是积分关系。所以</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往往被称为锁相环路中的固有积分环节。将式中的积分符号用积分算子</a:t>
                </a:r>
                <a14:m>
                  <m:oMath xmlns:m="http://schemas.openxmlformats.org/officeDocument/2006/math">
                    <m:f>
                      <m:fPr>
                        <m:ctrlPr>
                          <a:rPr lang="zh-CN" altLang="zh-CN" sz="2400" i="1">
                            <a:latin typeface="Cambria Math" panose="02040503050406030204" pitchFamily="18" charset="0"/>
                            <a:ea typeface="宋体" panose="02010600030101010101" pitchFamily="2" charset="-122"/>
                          </a:rPr>
                        </m:ctrlPr>
                      </m:fPr>
                      <m:num>
                        <m:r>
                          <a:rPr lang="en-US" altLang="zh-CN" sz="2400">
                            <a:latin typeface="Cambria Math" panose="02040503050406030204" pitchFamily="18" charset="0"/>
                            <a:ea typeface="宋体" panose="02010600030101010101" pitchFamily="2" charset="-122"/>
                          </a:rPr>
                          <m:t>1</m:t>
                        </m:r>
                      </m:num>
                      <m:den>
                        <m:r>
                          <a:rPr lang="en-US" altLang="zh-CN" sz="2400">
                            <a:latin typeface="Cambria Math" panose="02040503050406030204" pitchFamily="18" charset="0"/>
                            <a:ea typeface="宋体" panose="02010600030101010101" pitchFamily="2" charset="-122"/>
                          </a:rPr>
                          <m:t>𝑝</m:t>
                        </m:r>
                      </m:den>
                    </m:f>
                    <m:r>
                      <a:rPr lang="en-US" altLang="zh-CN" sz="2400">
                        <a:latin typeface="Cambria Math" panose="02040503050406030204" pitchFamily="18" charset="0"/>
                        <a:ea typeface="宋体" panose="02010600030101010101" pitchFamily="2" charset="-122"/>
                      </a:rPr>
                      <m:t>=</m:t>
                    </m:r>
                    <m:nary>
                      <m:naryPr>
                        <m:limLoc m:val="subSup"/>
                        <m:ctrlPr>
                          <a:rPr lang="zh-CN" altLang="zh-CN" sz="2400" i="1">
                            <a:latin typeface="Cambria Math" panose="02040503050406030204" pitchFamily="18" charset="0"/>
                            <a:ea typeface="宋体" panose="02010600030101010101" pitchFamily="2" charset="-122"/>
                          </a:rPr>
                        </m:ctrlPr>
                      </m:naryPr>
                      <m:sub>
                        <m:r>
                          <a:rPr lang="en-US" altLang="zh-CN" sz="2400">
                            <a:latin typeface="Cambria Math" panose="02040503050406030204" pitchFamily="18" charset="0"/>
                            <a:ea typeface="宋体" panose="02010600030101010101" pitchFamily="2" charset="-122"/>
                          </a:rPr>
                          <m:t>0</m:t>
                        </m:r>
                      </m:sub>
                      <m:sup>
                        <m:r>
                          <a:rPr lang="en-US" altLang="zh-CN" sz="2400">
                            <a:latin typeface="Cambria Math" panose="02040503050406030204" pitchFamily="18" charset="0"/>
                            <a:ea typeface="宋体" panose="02010600030101010101" pitchFamily="2" charset="-122"/>
                          </a:rPr>
                          <m:t>𝑡</m:t>
                        </m:r>
                      </m:sup>
                      <m:e>
                        <m:r>
                          <a:rPr lang="en-US" altLang="zh-CN" sz="2400">
                            <a:latin typeface="Cambria Math" panose="02040503050406030204" pitchFamily="18" charset="0"/>
                            <a:ea typeface="宋体" panose="02010600030101010101" pitchFamily="2" charset="-122"/>
                          </a:rPr>
                          <m:t>(  )</m:t>
                        </m:r>
                        <m:r>
                          <a:rPr lang="en-US" altLang="zh-CN" sz="2400">
                            <a:latin typeface="Cambria Math" panose="02040503050406030204" pitchFamily="18" charset="0"/>
                            <a:ea typeface="宋体" panose="02010600030101010101" pitchFamily="2" charset="-122"/>
                          </a:rPr>
                          <m:t>𝑑</m:t>
                        </m:r>
                        <m:r>
                          <a:rPr lang="en-US" altLang="zh-CN" sz="2400">
                            <a:latin typeface="Cambria Math" panose="02040503050406030204" pitchFamily="18" charset="0"/>
                            <a:ea typeface="宋体" panose="02010600030101010101" pitchFamily="2" charset="-122"/>
                          </a:rPr>
                          <m:t>𝜏</m:t>
                        </m:r>
                      </m:e>
                    </m:nary>
                  </m:oMath>
                </a14:m>
                <a:r>
                  <a:rPr lang="zh-CN" altLang="zh-CN" sz="2400" dirty="0">
                    <a:latin typeface="宋体" panose="02010600030101010101" pitchFamily="2" charset="-122"/>
                    <a:ea typeface="宋体" panose="02010600030101010101" pitchFamily="2" charset="-122"/>
                  </a:rPr>
                  <a:t>来表示，则可写</a:t>
                </a:r>
                <a:r>
                  <a:rPr lang="zh-CN" altLang="zh-CN" sz="2400" dirty="0" smtClean="0">
                    <a:latin typeface="宋体" panose="02010600030101010101" pitchFamily="2" charset="-122"/>
                    <a:ea typeface="宋体" panose="02010600030101010101" pitchFamily="2" charset="-122"/>
                  </a:rPr>
                  <a:t>成</a:t>
                </a:r>
                <a:endParaRPr lang="zh-CN" altLang="zh-CN" sz="2400" dirty="0">
                  <a:latin typeface="宋体" panose="02010600030101010101" pitchFamily="2" charset="-122"/>
                  <a:ea typeface="宋体" panose="02010600030101010101" pitchFamily="2" charset="-122"/>
                </a:endParaRPr>
              </a:p>
              <a:p>
                <a:pPr marL="0" indent="0">
                  <a:buNone/>
                </a:pPr>
                <a:r>
                  <a:rPr lang="en-US" altLang="zh-CN" sz="2400" dirty="0">
                    <a:ea typeface="宋体" panose="02010600030101010101" pitchFamily="2" charset="-122"/>
                  </a:rPr>
                  <a:t>                                          </a:t>
                </a:r>
                <a14:m>
                  <m:oMath xmlns:m="http://schemas.openxmlformats.org/officeDocument/2006/math">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𝜑</m:t>
                        </m:r>
                      </m:e>
                      <m:sub>
                        <m:r>
                          <a:rPr lang="en-US" altLang="zh-CN" sz="2400">
                            <a:latin typeface="Cambria Math" panose="02040503050406030204" pitchFamily="18" charset="0"/>
                            <a:ea typeface="宋体" panose="02010600030101010101" pitchFamily="2" charset="-122"/>
                          </a:rPr>
                          <m:t>2</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r>
                      <a:rPr lang="en-US" altLang="zh-CN" sz="2400">
                        <a:latin typeface="Cambria Math" panose="02040503050406030204" pitchFamily="18" charset="0"/>
                        <a:ea typeface="宋体" panose="02010600030101010101" pitchFamily="2" charset="-122"/>
                      </a:rPr>
                      <m:t>=</m:t>
                    </m:r>
                    <m:f>
                      <m:fPr>
                        <m:ctrlPr>
                          <a:rPr lang="zh-CN" altLang="zh-CN" sz="2400" i="1">
                            <a:latin typeface="Cambria Math" panose="02040503050406030204" pitchFamily="18" charset="0"/>
                            <a:ea typeface="宋体" panose="02010600030101010101" pitchFamily="2" charset="-122"/>
                          </a:rPr>
                        </m:ctrlPr>
                      </m:fPr>
                      <m:num>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𝑘</m:t>
                            </m:r>
                          </m:e>
                          <m:sub>
                            <m:r>
                              <a:rPr lang="en-US" altLang="zh-CN" sz="2400">
                                <a:latin typeface="Cambria Math" panose="02040503050406030204" pitchFamily="18" charset="0"/>
                                <a:ea typeface="宋体" panose="02010600030101010101" pitchFamily="2" charset="-122"/>
                              </a:rPr>
                              <m:t>𝑐</m:t>
                            </m:r>
                          </m:sub>
                        </m:sSub>
                      </m:num>
                      <m:den>
                        <m:r>
                          <a:rPr lang="en-US" altLang="zh-CN" sz="2400">
                            <a:latin typeface="Cambria Math" panose="02040503050406030204" pitchFamily="18" charset="0"/>
                            <a:ea typeface="宋体" panose="02010600030101010101" pitchFamily="2" charset="-122"/>
                          </a:rPr>
                          <m:t>𝑝</m:t>
                        </m:r>
                      </m:den>
                    </m:f>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𝑢</m:t>
                        </m:r>
                      </m:e>
                      <m:sub>
                        <m:r>
                          <a:rPr lang="en-US" altLang="zh-CN" sz="2400">
                            <a:latin typeface="Cambria Math" panose="02040503050406030204" pitchFamily="18" charset="0"/>
                            <a:ea typeface="宋体" panose="02010600030101010101" pitchFamily="2" charset="-122"/>
                          </a:rPr>
                          <m:t>𝑐</m:t>
                        </m:r>
                      </m:sub>
                    </m:sSub>
                    <m:d>
                      <m:dPr>
                        <m:ctrlPr>
                          <a:rPr lang="zh-CN" altLang="zh-CN" sz="2400" i="1">
                            <a:latin typeface="Cambria Math" panose="02040503050406030204" pitchFamily="18" charset="0"/>
                            <a:ea typeface="宋体" panose="02010600030101010101" pitchFamily="2" charset="-122"/>
                          </a:rPr>
                        </m:ctrlPr>
                      </m:dPr>
                      <m:e>
                        <m:r>
                          <a:rPr lang="en-US" altLang="zh-CN" sz="2400">
                            <a:latin typeface="Cambria Math" panose="02040503050406030204" pitchFamily="18" charset="0"/>
                            <a:ea typeface="宋体" panose="02010600030101010101" pitchFamily="2" charset="-122"/>
                          </a:rPr>
                          <m:t>𝑡</m:t>
                        </m:r>
                      </m:e>
                    </m:d>
                  </m:oMath>
                </a14:m>
                <a:r>
                  <a:rPr lang="en-US" altLang="zh-CN" sz="2400" dirty="0">
                    <a:latin typeface="宋体" panose="02010600030101010101" pitchFamily="2" charset="-122"/>
                    <a:ea typeface="宋体" panose="02010600030101010101" pitchFamily="2" charset="-122"/>
                  </a:rPr>
                  <a:t>   </a:t>
                </a:r>
                <a:endParaRPr lang="en-US" altLang="zh-CN" sz="2400" dirty="0" smtClean="0">
                  <a:latin typeface="宋体" panose="02010600030101010101" pitchFamily="2" charset="-122"/>
                  <a:ea typeface="宋体" panose="02010600030101010101" pitchFamily="2" charset="-122"/>
                </a:endParaRPr>
              </a:p>
              <a:p>
                <a:pPr marL="0" indent="0">
                  <a:buNone/>
                </a:pPr>
                <a:endParaRPr lang="zh-CN"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由此可得到压控振荡器的相位模型，如</a:t>
                </a:r>
                <a:r>
                  <a:rPr lang="zh-CN" altLang="zh-CN" sz="2400" dirty="0" smtClean="0">
                    <a:latin typeface="宋体" panose="02010600030101010101" pitchFamily="2" charset="-122"/>
                    <a:ea typeface="宋体" panose="02010600030101010101" pitchFamily="2" charset="-122"/>
                  </a:rPr>
                  <a:t>图所</a:t>
                </a:r>
                <a:r>
                  <a:rPr lang="zh-CN" altLang="zh-CN" sz="2400" dirty="0">
                    <a:latin typeface="宋体" panose="02010600030101010101" pitchFamily="2" charset="-122"/>
                    <a:ea typeface="宋体" panose="02010600030101010101" pitchFamily="2" charset="-122"/>
                  </a:rPr>
                  <a:t>示。</a:t>
                </a:r>
              </a:p>
              <a:p>
                <a:pPr marL="0" indent="0">
                  <a:buNone/>
                </a:pPr>
                <a:endParaRPr lang="zh-CN" altLang="en-US" sz="2400" dirty="0"/>
              </a:p>
            </p:txBody>
          </p:sp>
        </mc:Choice>
        <mc:Fallback>
          <p:sp>
            <p:nvSpPr>
              <p:cNvPr id="3" name="内容占位符 2">
                <a:extLst>
                  <a:ext uri="{FF2B5EF4-FFF2-40B4-BE49-F238E27FC236}">
                    <a16:creationId xmlns="" xmlns:a16="http://schemas.microsoft.com/office/drawing/2014/main" xmlns:a14="http://schemas.microsoft.com/office/drawing/2010/main" id="{6C68B3CE-766C-494E-8248-95D44586A060}"/>
                  </a:ext>
                </a:extLst>
              </p:cNvPr>
              <p:cNvSpPr>
                <a:spLocks noGrp="1" noRot="1" noChangeAspect="1" noMove="1" noResize="1" noEditPoints="1" noAdjustHandles="1" noChangeArrowheads="1" noChangeShapeType="1" noTextEdit="1"/>
              </p:cNvSpPr>
              <p:nvPr>
                <p:ph idx="1"/>
              </p:nvPr>
            </p:nvSpPr>
            <p:spPr>
              <a:xfrm>
                <a:off x="559293" y="888893"/>
                <a:ext cx="8714709" cy="5641867"/>
              </a:xfrm>
              <a:blipFill rotWithShape="0">
                <a:blip r:embed="rId2"/>
                <a:stretch>
                  <a:fillRect l="-560" t="-1189"/>
                </a:stretch>
              </a:blipFill>
            </p:spPr>
            <p:txBody>
              <a:bodyPr/>
              <a:lstStyle/>
              <a:p>
                <a:r>
                  <a:rPr lang="zh-CN" altLang="en-US">
                    <a:noFill/>
                  </a:rPr>
                  <a:t> </a:t>
                </a:r>
              </a:p>
            </p:txBody>
          </p:sp>
        </mc:Fallback>
      </mc:AlternateContent>
      <p:pic>
        <p:nvPicPr>
          <p:cNvPr id="4" name="图片 3" descr="C:\Users\wyuyy\AppData\Local\Temp\WeChat Files\392764434790787585.jpg">
            <a:extLst>
              <a:ext uri="{FF2B5EF4-FFF2-40B4-BE49-F238E27FC236}">
                <a16:creationId xmlns="" xmlns:a16="http://schemas.microsoft.com/office/drawing/2014/main" id="{A7E074E7-3AC6-452C-9950-6309BE7A81D1}"/>
              </a:ext>
            </a:extLst>
          </p:cNvPr>
          <p:cNvPicPr/>
          <p:nvPr/>
        </p:nvPicPr>
        <p:blipFill>
          <a:blip r:embed="rId3">
            <a:extLst>
              <a:ext uri="{BEBA8EAE-BF5A-486C-A8C5-ECC9F3942E4B}">
                <a14:imgProps xmlns:a14="http://schemas.microsoft.com/office/drawing/2010/main">
                  <a14:imgLayer r:embed="rId4">
                    <a14:imgEffect>
                      <a14:sharpenSoften amount="37000"/>
                    </a14:imgEffect>
                  </a14:imgLayer>
                </a14:imgProps>
              </a:ext>
              <a:ext uri="{28A0092B-C50C-407E-A947-70E740481C1C}">
                <a14:useLocalDpi xmlns:a14="http://schemas.microsoft.com/office/drawing/2010/main" val="0"/>
              </a:ext>
            </a:extLst>
          </a:blip>
          <a:srcRect/>
          <a:stretch>
            <a:fillRect/>
          </a:stretch>
        </p:blipFill>
        <p:spPr bwMode="auto">
          <a:xfrm>
            <a:off x="2983929" y="3922204"/>
            <a:ext cx="3413912" cy="1498588"/>
          </a:xfrm>
          <a:prstGeom prst="rect">
            <a:avLst/>
          </a:prstGeom>
          <a:noFill/>
          <a:ln>
            <a:noFill/>
          </a:ln>
        </p:spPr>
      </p:pic>
      <p:sp>
        <p:nvSpPr>
          <p:cNvPr id="5" name="矩形 4">
            <a:extLst>
              <a:ext uri="{FF2B5EF4-FFF2-40B4-BE49-F238E27FC236}">
                <a16:creationId xmlns="" xmlns:a16="http://schemas.microsoft.com/office/drawing/2014/main" id="{5FB00B2E-5A96-4DB2-BB24-C5BC3A5D8A93}"/>
              </a:ext>
            </a:extLst>
          </p:cNvPr>
          <p:cNvSpPr/>
          <p:nvPr/>
        </p:nvSpPr>
        <p:spPr>
          <a:xfrm>
            <a:off x="3444390" y="5420792"/>
            <a:ext cx="2492990" cy="507831"/>
          </a:xfrm>
          <a:prstGeom prst="rect">
            <a:avLst/>
          </a:prstGeom>
        </p:spPr>
        <p:txBody>
          <a:bodyPr wrap="none">
            <a:spAutoFit/>
          </a:bodyPr>
          <a:lstStyle/>
          <a:p>
            <a:pPr algn="ctr">
              <a:lnSpc>
                <a:spcPct val="150000"/>
              </a:lnSpc>
              <a:spcAft>
                <a:spcPts val="0"/>
              </a:spcAft>
            </a:pPr>
            <a:r>
              <a:rPr lang="zh-CN" altLang="zh-CN" kern="100" dirty="0" smtClean="0">
                <a:latin typeface="Times" panose="02020603050405020304" pitchFamily="18" charset="0"/>
                <a:ea typeface="宋体" panose="02010600030101010101" pitchFamily="2" charset="-122"/>
                <a:cs typeface="Times New Roman" panose="02020603050405020304" pitchFamily="18" charset="0"/>
              </a:rPr>
              <a:t>压控振荡器</a:t>
            </a:r>
            <a:r>
              <a:rPr lang="zh-CN" altLang="zh-CN" kern="100" dirty="0">
                <a:latin typeface="Times" panose="02020603050405020304" pitchFamily="18" charset="0"/>
                <a:ea typeface="宋体" panose="02010600030101010101" pitchFamily="2" charset="-122"/>
                <a:cs typeface="Times New Roman" panose="02020603050405020304" pitchFamily="18" charset="0"/>
              </a:rPr>
              <a:t>的相位模型</a:t>
            </a:r>
          </a:p>
        </p:txBody>
      </p:sp>
    </p:spTree>
    <p:extLst>
      <p:ext uri="{BB962C8B-B14F-4D97-AF65-F5344CB8AC3E}">
        <p14:creationId xmlns:p14="http://schemas.microsoft.com/office/powerpoint/2010/main" val="20918141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5090" y="1548132"/>
            <a:ext cx="9619192" cy="3370198"/>
          </a:xfrm>
        </p:spPr>
        <p:txBody>
          <a:bodyPr>
            <a:normAutofit/>
          </a:bodyPr>
          <a:lstStyle/>
          <a:p>
            <a:pPr marL="0" indent="0">
              <a:buNone/>
            </a:pPr>
            <a:r>
              <a:rPr lang="en-US" altLang="zh-CN" dirty="0"/>
              <a:t>         </a:t>
            </a:r>
            <a:r>
              <a:rPr lang="zh-CN" altLang="zh-CN" sz="2400" dirty="0">
                <a:latin typeface="宋体" panose="02010600030101010101" pitchFamily="2" charset="-122"/>
                <a:ea typeface="宋体" panose="02010600030101010101" pitchFamily="2" charset="-122"/>
              </a:rPr>
              <a:t>由放大电路、振荡电路、调制及解调电路可以构成一个完整的通信电子系统。但这个系统的稳定性却不够理想。因此为了提高通信系统的性能或实现某些特定要求，广泛采用各种类型的反馈控制电路。不管那种类型的反馈控制电路，都可看成由反馈控制器和对象两部分组成的自动调节系统</a:t>
            </a:r>
            <a:r>
              <a:rPr lang="zh-CN" altLang="en-US"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p>
          <a:p>
            <a:pPr marL="0" indent="0">
              <a:buNone/>
            </a:pPr>
            <a:r>
              <a:rPr lang="en-US" altLang="zh-CN" sz="2400" dirty="0">
                <a:latin typeface="宋体" panose="02010600030101010101" pitchFamily="2" charset="-122"/>
                <a:ea typeface="宋体" panose="02010600030101010101" pitchFamily="2" charset="-122"/>
              </a:rPr>
              <a:t>                                                      </a:t>
            </a:r>
          </a:p>
          <a:p>
            <a:pPr marL="0" indent="0">
              <a:buNone/>
            </a:pPr>
            <a:endParaRPr lang="zh-CN" altLang="en-US" sz="2400" dirty="0">
              <a:latin typeface="宋体" panose="02010600030101010101" pitchFamily="2" charset="-122"/>
              <a:ea typeface="宋体" panose="02010600030101010101" pitchFamily="2" charset="-122"/>
            </a:endParaRPr>
          </a:p>
        </p:txBody>
      </p:sp>
      <p:sp>
        <p:nvSpPr>
          <p:cNvPr id="4" name="标题 1"/>
          <p:cNvSpPr txBox="1">
            <a:spLocks/>
          </p:cNvSpPr>
          <p:nvPr/>
        </p:nvSpPr>
        <p:spPr>
          <a:xfrm>
            <a:off x="295391" y="901526"/>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200" dirty="0"/>
              <a:t>8.1  </a:t>
            </a:r>
            <a:r>
              <a:rPr lang="zh-CN" altLang="en-US" sz="3200" dirty="0"/>
              <a:t>概述</a:t>
            </a:r>
          </a:p>
        </p:txBody>
      </p:sp>
      <p:pic>
        <p:nvPicPr>
          <p:cNvPr id="39" name="图片 38">
            <a:extLst>
              <a:ext uri="{FF2B5EF4-FFF2-40B4-BE49-F238E27FC236}">
                <a16:creationId xmlns="" xmlns:a16="http://schemas.microsoft.com/office/drawing/2014/main" id="{BDB9E79F-4DC5-49CE-8BAD-16AD1D4C4930}"/>
              </a:ext>
            </a:extLst>
          </p:cNvPr>
          <p:cNvPicPr>
            <a:picLocks noChangeAspect="1"/>
          </p:cNvPicPr>
          <p:nvPr/>
        </p:nvPicPr>
        <p:blipFill>
          <a:blip r:embed="rId2"/>
          <a:stretch>
            <a:fillRect/>
          </a:stretch>
        </p:blipFill>
        <p:spPr>
          <a:xfrm>
            <a:off x="521048" y="3754916"/>
            <a:ext cx="7273586" cy="1505295"/>
          </a:xfrm>
          <a:prstGeom prst="rect">
            <a:avLst/>
          </a:prstGeom>
        </p:spPr>
      </p:pic>
      <mc:AlternateContent xmlns:mc="http://schemas.openxmlformats.org/markup-compatibility/2006" xmlns:a14="http://schemas.microsoft.com/office/drawing/2010/main">
        <mc:Choice Requires="a14">
          <p:sp>
            <p:nvSpPr>
              <p:cNvPr id="40" name="矩形 39">
                <a:extLst>
                  <a:ext uri="{FF2B5EF4-FFF2-40B4-BE49-F238E27FC236}">
                    <a16:creationId xmlns="" xmlns:a16="http://schemas.microsoft.com/office/drawing/2014/main" id="{753BB08A-0442-4F98-ADDF-D3ACD052C206}"/>
                  </a:ext>
                </a:extLst>
              </p:cNvPr>
              <p:cNvSpPr/>
              <p:nvPr/>
            </p:nvSpPr>
            <p:spPr>
              <a:xfrm>
                <a:off x="7581482" y="3852646"/>
                <a:ext cx="2627066" cy="584775"/>
              </a:xfrm>
              <a:prstGeom prst="rect">
                <a:avLst/>
              </a:prstGeom>
            </p:spPr>
            <p:txBody>
              <a:bodyPr wrap="none">
                <a:spAutoFit/>
              </a:bodyPr>
              <a:lstStyle/>
              <a:p>
                <a14:m>
                  <m:oMath xmlns:m="http://schemas.openxmlformats.org/officeDocument/2006/math">
                    <m:sSub>
                      <m:sSubPr>
                        <m:ctrlPr>
                          <a:rPr lang="zh-CN" altLang="en-US" sz="1600" i="1">
                            <a:solidFill>
                              <a:schemeClr val="tx1">
                                <a:lumMod val="75000"/>
                                <a:lumOff val="25000"/>
                              </a:schemeClr>
                            </a:solidFill>
                            <a:latin typeface="Cambria Math" panose="02040503050406030204" pitchFamily="18" charset="0"/>
                            <a:ea typeface="宋体" panose="02010600030101010101" pitchFamily="2" charset="-122"/>
                          </a:rPr>
                        </m:ctrlPr>
                      </m:sSubPr>
                      <m:e>
                        <m:r>
                          <a:rPr lang="zh-CN" altLang="en-US" sz="1600">
                            <a:solidFill>
                              <a:schemeClr val="tx1">
                                <a:lumMod val="75000"/>
                                <a:lumOff val="25000"/>
                              </a:schemeClr>
                            </a:solidFill>
                            <a:latin typeface="Cambria Math" panose="02040503050406030204" pitchFamily="18" charset="0"/>
                            <a:ea typeface="宋体" panose="02010600030101010101" pitchFamily="2" charset="-122"/>
                          </a:rPr>
                          <m:t>𝑋</m:t>
                        </m:r>
                      </m:e>
                      <m:sub>
                        <m:r>
                          <a:rPr lang="zh-CN" altLang="en-US" sz="1600">
                            <a:solidFill>
                              <a:schemeClr val="tx1">
                                <a:lumMod val="75000"/>
                                <a:lumOff val="25000"/>
                              </a:schemeClr>
                            </a:solidFill>
                            <a:latin typeface="Cambria Math" panose="02040503050406030204" pitchFamily="18" charset="0"/>
                            <a:ea typeface="宋体" panose="02010600030101010101" pitchFamily="2" charset="-122"/>
                          </a:rPr>
                          <m:t>𝑖</m:t>
                        </m:r>
                      </m:sub>
                    </m:sSub>
                  </m:oMath>
                </a14:m>
                <a:r>
                  <a:rPr lang="zh-CN" altLang="en-US" sz="1600" dirty="0">
                    <a:solidFill>
                      <a:schemeClr val="tx1">
                        <a:lumMod val="75000"/>
                        <a:lumOff val="25000"/>
                      </a:schemeClr>
                    </a:solidFill>
                    <a:latin typeface="宋体" panose="02010600030101010101" pitchFamily="2" charset="-122"/>
                    <a:ea typeface="宋体" panose="02010600030101010101" pitchFamily="2" charset="-122"/>
                  </a:rPr>
                  <a:t>是反馈控制电路的输入量</a:t>
                </a:r>
                <a:endParaRPr lang="en-US" altLang="zh-CN" sz="1600" dirty="0">
                  <a:solidFill>
                    <a:schemeClr val="tx1">
                      <a:lumMod val="75000"/>
                      <a:lumOff val="25000"/>
                    </a:schemeClr>
                  </a:solidFill>
                  <a:latin typeface="宋体" panose="02010600030101010101" pitchFamily="2" charset="-122"/>
                  <a:ea typeface="宋体" panose="02010600030101010101" pitchFamily="2" charset="-122"/>
                </a:endParaRPr>
              </a:p>
              <a:p>
                <a:endParaRPr lang="zh-CN" altLang="en-US" sz="1600" dirty="0">
                  <a:solidFill>
                    <a:schemeClr val="tx1">
                      <a:lumMod val="75000"/>
                      <a:lumOff val="25000"/>
                    </a:schemeClr>
                  </a:solidFill>
                  <a:latin typeface="宋体" panose="02010600030101010101" pitchFamily="2" charset="-122"/>
                  <a:ea typeface="宋体" panose="02010600030101010101" pitchFamily="2" charset="-122"/>
                </a:endParaRPr>
              </a:p>
            </p:txBody>
          </p:sp>
        </mc:Choice>
        <mc:Fallback xmlns="">
          <p:sp>
            <p:nvSpPr>
              <p:cNvPr id="40" name="矩形 39">
                <a:extLst>
                  <a:ext uri="{FF2B5EF4-FFF2-40B4-BE49-F238E27FC236}">
                    <a16:creationId xmlns:a16="http://schemas.microsoft.com/office/drawing/2014/main" xmlns:a14="http://schemas.microsoft.com/office/drawing/2010/main" xmlns="" id="{753BB08A-0442-4F98-ADDF-D3ACD052C206}"/>
                  </a:ext>
                </a:extLst>
              </p:cNvPr>
              <p:cNvSpPr>
                <a:spLocks noRot="1" noChangeAspect="1" noMove="1" noResize="1" noEditPoints="1" noAdjustHandles="1" noChangeArrowheads="1" noChangeShapeType="1" noTextEdit="1"/>
              </p:cNvSpPr>
              <p:nvPr/>
            </p:nvSpPr>
            <p:spPr>
              <a:xfrm>
                <a:off x="7581482" y="3852646"/>
                <a:ext cx="2627066" cy="584775"/>
              </a:xfrm>
              <a:prstGeom prst="rect">
                <a:avLst/>
              </a:prstGeom>
              <a:blipFill rotWithShape="0">
                <a:blip r:embed="rId3"/>
                <a:stretch>
                  <a:fillRect t="-41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1" name="矩形 40">
                <a:extLst>
                  <a:ext uri="{FF2B5EF4-FFF2-40B4-BE49-F238E27FC236}">
                    <a16:creationId xmlns="" xmlns:a16="http://schemas.microsoft.com/office/drawing/2014/main" id="{637FA4A9-8F1D-4E9C-9D6C-11BE67764D97}"/>
                  </a:ext>
                </a:extLst>
              </p:cNvPr>
              <p:cNvSpPr/>
              <p:nvPr/>
            </p:nvSpPr>
            <p:spPr>
              <a:xfrm>
                <a:off x="7544694" y="4165819"/>
                <a:ext cx="2657587" cy="338554"/>
              </a:xfrm>
              <a:prstGeom prst="rect">
                <a:avLst/>
              </a:prstGeom>
            </p:spPr>
            <p:txBody>
              <a:bodyPr wrap="none">
                <a:spAutoFit/>
              </a:bodyPr>
              <a:lstStyle/>
              <a:p>
                <a14:m>
                  <m:oMath xmlns:m="http://schemas.openxmlformats.org/officeDocument/2006/math">
                    <m:sSub>
                      <m:sSubPr>
                        <m:ctrlPr>
                          <a:rPr lang="zh-CN" altLang="en-US" sz="1600" i="1">
                            <a:solidFill>
                              <a:schemeClr val="tx1">
                                <a:lumMod val="75000"/>
                                <a:lumOff val="25000"/>
                              </a:schemeClr>
                            </a:solidFill>
                            <a:latin typeface="Cambria Math" panose="02040503050406030204" pitchFamily="18" charset="0"/>
                            <a:ea typeface="宋体" panose="02010600030101010101" pitchFamily="2" charset="-122"/>
                          </a:rPr>
                        </m:ctrlPr>
                      </m:sSubPr>
                      <m:e>
                        <m:r>
                          <a:rPr lang="zh-CN" altLang="en-US" sz="1600">
                            <a:solidFill>
                              <a:schemeClr val="tx1">
                                <a:lumMod val="75000"/>
                                <a:lumOff val="25000"/>
                              </a:schemeClr>
                            </a:solidFill>
                            <a:latin typeface="Cambria Math" panose="02040503050406030204" pitchFamily="18" charset="0"/>
                            <a:ea typeface="宋体" panose="02010600030101010101" pitchFamily="2" charset="-122"/>
                          </a:rPr>
                          <m:t>𝑋</m:t>
                        </m:r>
                      </m:e>
                      <m:sub>
                        <m:r>
                          <a:rPr lang="zh-CN" altLang="en-US" sz="1600">
                            <a:solidFill>
                              <a:schemeClr val="tx1">
                                <a:lumMod val="75000"/>
                                <a:lumOff val="25000"/>
                              </a:schemeClr>
                            </a:solidFill>
                            <a:latin typeface="Cambria Math" panose="02040503050406030204" pitchFamily="18" charset="0"/>
                            <a:ea typeface="宋体" panose="02010600030101010101" pitchFamily="2" charset="-122"/>
                          </a:rPr>
                          <m:t>0</m:t>
                        </m:r>
                      </m:sub>
                    </m:sSub>
                  </m:oMath>
                </a14:m>
                <a:r>
                  <a:rPr lang="zh-CN" altLang="en-US" sz="1600" dirty="0">
                    <a:solidFill>
                      <a:schemeClr val="tx1">
                        <a:lumMod val="75000"/>
                        <a:lumOff val="25000"/>
                      </a:schemeClr>
                    </a:solidFill>
                    <a:latin typeface="宋体" panose="02010600030101010101" pitchFamily="2" charset="-122"/>
                    <a:ea typeface="宋体" panose="02010600030101010101" pitchFamily="2" charset="-122"/>
                  </a:rPr>
                  <a:t>是反馈控制电路的输出量</a:t>
                </a:r>
              </a:p>
            </p:txBody>
          </p:sp>
        </mc:Choice>
        <mc:Fallback xmlns="">
          <p:sp>
            <p:nvSpPr>
              <p:cNvPr id="41" name="矩形 40">
                <a:extLst>
                  <a:ext uri="{FF2B5EF4-FFF2-40B4-BE49-F238E27FC236}">
                    <a16:creationId xmlns:a16="http://schemas.microsoft.com/office/drawing/2014/main" xmlns:a14="http://schemas.microsoft.com/office/drawing/2010/main" xmlns="" id="{637FA4A9-8F1D-4E9C-9D6C-11BE67764D97}"/>
                  </a:ext>
                </a:extLst>
              </p:cNvPr>
              <p:cNvSpPr>
                <a:spLocks noRot="1" noChangeAspect="1" noMove="1" noResize="1" noEditPoints="1" noAdjustHandles="1" noChangeArrowheads="1" noChangeShapeType="1" noTextEdit="1"/>
              </p:cNvSpPr>
              <p:nvPr/>
            </p:nvSpPr>
            <p:spPr>
              <a:xfrm>
                <a:off x="7544694" y="4165819"/>
                <a:ext cx="2657587" cy="338554"/>
              </a:xfrm>
              <a:prstGeom prst="rect">
                <a:avLst/>
              </a:prstGeom>
              <a:blipFill rotWithShape="0">
                <a:blip r:embed="rId4"/>
                <a:stretch>
                  <a:fillRect t="-7143" b="-1964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2" name="矩形 41">
                <a:extLst>
                  <a:ext uri="{FF2B5EF4-FFF2-40B4-BE49-F238E27FC236}">
                    <a16:creationId xmlns="" xmlns:a16="http://schemas.microsoft.com/office/drawing/2014/main" id="{AC60D8E5-591B-4558-9FD0-666D9BBEFCD6}"/>
                  </a:ext>
                </a:extLst>
              </p:cNvPr>
              <p:cNvSpPr/>
              <p:nvPr/>
            </p:nvSpPr>
            <p:spPr>
              <a:xfrm>
                <a:off x="3505306" y="5180883"/>
                <a:ext cx="145014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sz="1600" i="1">
                              <a:solidFill>
                                <a:schemeClr val="tx1">
                                  <a:lumMod val="75000"/>
                                  <a:lumOff val="25000"/>
                                </a:schemeClr>
                              </a:solidFill>
                              <a:latin typeface="Cambria Math" panose="02040503050406030204" pitchFamily="18" charset="0"/>
                              <a:ea typeface="宋体" panose="02010600030101010101" pitchFamily="2" charset="-122"/>
                            </a:rPr>
                          </m:ctrlPr>
                        </m:sSubPr>
                        <m:e>
                          <m:r>
                            <a:rPr lang="zh-CN" altLang="en-US" sz="1600">
                              <a:solidFill>
                                <a:schemeClr val="tx1">
                                  <a:lumMod val="75000"/>
                                  <a:lumOff val="25000"/>
                                </a:schemeClr>
                              </a:solidFill>
                              <a:latin typeface="Cambria Math" panose="02040503050406030204" pitchFamily="18" charset="0"/>
                              <a:ea typeface="宋体" panose="02010600030101010101" pitchFamily="2" charset="-122"/>
                            </a:rPr>
                            <m:t>设</m:t>
                          </m:r>
                          <m:r>
                            <a:rPr lang="zh-CN" altLang="en-US" sz="1600">
                              <a:solidFill>
                                <a:schemeClr val="tx1">
                                  <a:lumMod val="75000"/>
                                  <a:lumOff val="25000"/>
                                </a:schemeClr>
                              </a:solidFill>
                              <a:latin typeface="Cambria Math" panose="02040503050406030204" pitchFamily="18" charset="0"/>
                              <a:ea typeface="宋体" panose="02010600030101010101" pitchFamily="2" charset="-122"/>
                            </a:rPr>
                            <m:t>𝑋</m:t>
                          </m:r>
                        </m:e>
                        <m:sub>
                          <m:r>
                            <a:rPr lang="zh-CN" altLang="en-US" sz="1600">
                              <a:solidFill>
                                <a:schemeClr val="tx1">
                                  <a:lumMod val="75000"/>
                                  <a:lumOff val="25000"/>
                                </a:schemeClr>
                              </a:solidFill>
                              <a:latin typeface="Cambria Math" panose="02040503050406030204" pitchFamily="18" charset="0"/>
                              <a:ea typeface="宋体" panose="02010600030101010101" pitchFamily="2" charset="-122"/>
                            </a:rPr>
                            <m:t>0</m:t>
                          </m:r>
                        </m:sub>
                      </m:sSub>
                      <m:r>
                        <a:rPr lang="zh-CN" altLang="en-US" sz="1600">
                          <a:solidFill>
                            <a:schemeClr val="tx1">
                              <a:lumMod val="75000"/>
                              <a:lumOff val="25000"/>
                            </a:schemeClr>
                          </a:solidFill>
                          <a:latin typeface="Cambria Math" panose="02040503050406030204" pitchFamily="18" charset="0"/>
                          <a:ea typeface="宋体" panose="02010600030101010101" pitchFamily="2" charset="-122"/>
                        </a:rPr>
                        <m:t>=</m:t>
                      </m:r>
                      <m:r>
                        <a:rPr lang="zh-CN" altLang="en-US" sz="1600">
                          <a:solidFill>
                            <a:schemeClr val="tx1">
                              <a:lumMod val="75000"/>
                              <a:lumOff val="25000"/>
                            </a:schemeClr>
                          </a:solidFill>
                          <a:latin typeface="Cambria Math" panose="02040503050406030204" pitchFamily="18" charset="0"/>
                          <a:ea typeface="宋体" panose="02010600030101010101" pitchFamily="2" charset="-122"/>
                        </a:rPr>
                        <m:t>𝑓</m:t>
                      </m:r>
                      <m:d>
                        <m:dPr>
                          <m:ctrlPr>
                            <a:rPr lang="zh-CN" altLang="en-US" sz="1600" i="1">
                              <a:solidFill>
                                <a:schemeClr val="tx1">
                                  <a:lumMod val="75000"/>
                                  <a:lumOff val="25000"/>
                                </a:schemeClr>
                              </a:solidFill>
                              <a:latin typeface="Cambria Math" panose="02040503050406030204" pitchFamily="18" charset="0"/>
                              <a:ea typeface="宋体" panose="02010600030101010101" pitchFamily="2" charset="-122"/>
                            </a:rPr>
                          </m:ctrlPr>
                        </m:dPr>
                        <m:e>
                          <m:sSub>
                            <m:sSubPr>
                              <m:ctrlPr>
                                <a:rPr lang="zh-CN" altLang="en-US" sz="1600" i="1">
                                  <a:solidFill>
                                    <a:schemeClr val="tx1">
                                      <a:lumMod val="75000"/>
                                      <a:lumOff val="25000"/>
                                    </a:schemeClr>
                                  </a:solidFill>
                                  <a:latin typeface="Cambria Math" panose="02040503050406030204" pitchFamily="18" charset="0"/>
                                  <a:ea typeface="宋体" panose="02010600030101010101" pitchFamily="2" charset="-122"/>
                                </a:rPr>
                              </m:ctrlPr>
                            </m:sSubPr>
                            <m:e>
                              <m:r>
                                <a:rPr lang="zh-CN" altLang="en-US" sz="1600">
                                  <a:solidFill>
                                    <a:schemeClr val="tx1">
                                      <a:lumMod val="75000"/>
                                      <a:lumOff val="25000"/>
                                    </a:schemeClr>
                                  </a:solidFill>
                                  <a:latin typeface="Cambria Math" panose="02040503050406030204" pitchFamily="18" charset="0"/>
                                  <a:ea typeface="宋体" panose="02010600030101010101" pitchFamily="2" charset="-122"/>
                                </a:rPr>
                                <m:t>𝑋</m:t>
                              </m:r>
                            </m:e>
                            <m:sub>
                              <m:r>
                                <a:rPr lang="zh-CN" altLang="en-US" sz="1600">
                                  <a:solidFill>
                                    <a:schemeClr val="tx1">
                                      <a:lumMod val="75000"/>
                                      <a:lumOff val="25000"/>
                                    </a:schemeClr>
                                  </a:solidFill>
                                  <a:latin typeface="Cambria Math" panose="02040503050406030204" pitchFamily="18" charset="0"/>
                                  <a:ea typeface="宋体" panose="02010600030101010101" pitchFamily="2" charset="-122"/>
                                </a:rPr>
                                <m:t>𝑖</m:t>
                              </m:r>
                            </m:sub>
                          </m:sSub>
                        </m:e>
                      </m:d>
                    </m:oMath>
                  </m:oMathPara>
                </a14:m>
                <a:endParaRPr lang="zh-CN" altLang="en-US" sz="1600" dirty="0">
                  <a:solidFill>
                    <a:schemeClr val="tx1">
                      <a:lumMod val="75000"/>
                      <a:lumOff val="25000"/>
                    </a:schemeClr>
                  </a:solidFill>
                  <a:latin typeface="宋体" panose="02010600030101010101" pitchFamily="2" charset="-122"/>
                  <a:ea typeface="宋体" panose="02010600030101010101" pitchFamily="2" charset="-122"/>
                </a:endParaRPr>
              </a:p>
            </p:txBody>
          </p:sp>
        </mc:Choice>
        <mc:Fallback xmlns="">
          <p:sp>
            <p:nvSpPr>
              <p:cNvPr id="42" name="矩形 41">
                <a:extLst>
                  <a:ext uri="{FF2B5EF4-FFF2-40B4-BE49-F238E27FC236}">
                    <a16:creationId xmlns:a16="http://schemas.microsoft.com/office/drawing/2014/main" xmlns:a14="http://schemas.microsoft.com/office/drawing/2010/main" xmlns="" id="{AC60D8E5-591B-4558-9FD0-666D9BBEFCD6}"/>
                  </a:ext>
                </a:extLst>
              </p:cNvPr>
              <p:cNvSpPr>
                <a:spLocks noRot="1" noChangeAspect="1" noMove="1" noResize="1" noEditPoints="1" noAdjustHandles="1" noChangeArrowheads="1" noChangeShapeType="1" noTextEdit="1"/>
              </p:cNvSpPr>
              <p:nvPr/>
            </p:nvSpPr>
            <p:spPr>
              <a:xfrm>
                <a:off x="3505306" y="5180883"/>
                <a:ext cx="1450141" cy="338554"/>
              </a:xfrm>
              <a:prstGeom prst="rect">
                <a:avLst/>
              </a:prstGeom>
              <a:blipFill rotWithShape="0">
                <a:blip r:embed="rId5"/>
                <a:stretch>
                  <a:fillRect b="-145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3" name="矩形 42">
                <a:extLst>
                  <a:ext uri="{FF2B5EF4-FFF2-40B4-BE49-F238E27FC236}">
                    <a16:creationId xmlns="" xmlns:a16="http://schemas.microsoft.com/office/drawing/2014/main" id="{B7CFD980-5071-4D13-98ED-A53CA7C06100}"/>
                  </a:ext>
                </a:extLst>
              </p:cNvPr>
              <p:cNvSpPr/>
              <p:nvPr/>
            </p:nvSpPr>
            <p:spPr>
              <a:xfrm>
                <a:off x="7538427" y="4459733"/>
                <a:ext cx="1625317" cy="338554"/>
              </a:xfrm>
              <a:prstGeom prst="rect">
                <a:avLst/>
              </a:prstGeom>
            </p:spPr>
            <p:txBody>
              <a:bodyPr wrap="none">
                <a:spAutoFit/>
              </a:bodyPr>
              <a:lstStyle/>
              <a:p>
                <a14:m>
                  <m:oMath xmlns:m="http://schemas.openxmlformats.org/officeDocument/2006/math">
                    <m:sSub>
                      <m:sSubPr>
                        <m:ctrlPr>
                          <a:rPr lang="zh-CN" altLang="en-US" sz="1600" i="1">
                            <a:solidFill>
                              <a:schemeClr val="tx1">
                                <a:lumMod val="75000"/>
                                <a:lumOff val="25000"/>
                              </a:schemeClr>
                            </a:solidFill>
                            <a:latin typeface="Cambria Math" panose="02040503050406030204" pitchFamily="18" charset="0"/>
                            <a:ea typeface="宋体" panose="02010600030101010101" pitchFamily="2" charset="-122"/>
                          </a:rPr>
                        </m:ctrlPr>
                      </m:sSubPr>
                      <m:e>
                        <m:r>
                          <a:rPr lang="zh-CN" altLang="en-US" sz="1600">
                            <a:solidFill>
                              <a:schemeClr val="tx1">
                                <a:lumMod val="75000"/>
                                <a:lumOff val="25000"/>
                              </a:schemeClr>
                            </a:solidFill>
                            <a:latin typeface="Cambria Math" panose="02040503050406030204" pitchFamily="18" charset="0"/>
                            <a:ea typeface="宋体" panose="02010600030101010101" pitchFamily="2" charset="-122"/>
                          </a:rPr>
                          <m:t>𝑋</m:t>
                        </m:r>
                      </m:e>
                      <m:sub>
                        <m:r>
                          <a:rPr lang="zh-CN" altLang="en-US" sz="1600">
                            <a:solidFill>
                              <a:schemeClr val="tx1">
                                <a:lumMod val="75000"/>
                                <a:lumOff val="25000"/>
                              </a:schemeClr>
                            </a:solidFill>
                            <a:latin typeface="Cambria Math" panose="02040503050406030204" pitchFamily="18" charset="0"/>
                            <a:ea typeface="宋体" panose="02010600030101010101" pitchFamily="2" charset="-122"/>
                          </a:rPr>
                          <m:t>𝑒</m:t>
                        </m:r>
                      </m:sub>
                    </m:sSub>
                  </m:oMath>
                </a14:m>
                <a:r>
                  <a:rPr lang="zh-CN" altLang="en-US" sz="1600" dirty="0">
                    <a:solidFill>
                      <a:schemeClr val="tx1">
                        <a:lumMod val="75000"/>
                        <a:lumOff val="25000"/>
                      </a:schemeClr>
                    </a:solidFill>
                    <a:latin typeface="宋体" panose="02010600030101010101" pitchFamily="2" charset="-122"/>
                    <a:ea typeface="宋体" panose="02010600030101010101" pitchFamily="2" charset="-122"/>
                  </a:rPr>
                  <a:t>相应的误差量</a:t>
                </a:r>
              </a:p>
            </p:txBody>
          </p:sp>
        </mc:Choice>
        <mc:Fallback xmlns="">
          <p:sp>
            <p:nvSpPr>
              <p:cNvPr id="43" name="矩形 42">
                <a:extLst>
                  <a:ext uri="{FF2B5EF4-FFF2-40B4-BE49-F238E27FC236}">
                    <a16:creationId xmlns:a16="http://schemas.microsoft.com/office/drawing/2014/main" xmlns:a14="http://schemas.microsoft.com/office/drawing/2010/main" xmlns="" id="{B7CFD980-5071-4D13-98ED-A53CA7C06100}"/>
                  </a:ext>
                </a:extLst>
              </p:cNvPr>
              <p:cNvSpPr>
                <a:spLocks noRot="1" noChangeAspect="1" noMove="1" noResize="1" noEditPoints="1" noAdjustHandles="1" noChangeArrowheads="1" noChangeShapeType="1" noTextEdit="1"/>
              </p:cNvSpPr>
              <p:nvPr/>
            </p:nvSpPr>
            <p:spPr>
              <a:xfrm>
                <a:off x="7538427" y="4459733"/>
                <a:ext cx="1625317" cy="338554"/>
              </a:xfrm>
              <a:prstGeom prst="rect">
                <a:avLst/>
              </a:prstGeom>
              <a:blipFill rotWithShape="0">
                <a:blip r:embed="rId6"/>
                <a:stretch>
                  <a:fillRect t="-7273" r="-1128" b="-2181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400759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FD311C1-CCA4-46FE-86DB-052ED754871E}"/>
              </a:ext>
            </a:extLst>
          </p:cNvPr>
          <p:cNvSpPr>
            <a:spLocks noGrp="1"/>
          </p:cNvSpPr>
          <p:nvPr>
            <p:ph type="title"/>
          </p:nvPr>
        </p:nvSpPr>
        <p:spPr/>
        <p:txBody>
          <a:bodyPr/>
          <a:lstStyle/>
          <a:p>
            <a:r>
              <a:rPr lang="zh-CN" altLang="en-US" dirty="0"/>
              <a:t>（四）</a:t>
            </a:r>
            <a:r>
              <a:rPr lang="zh-CN" altLang="zh-CN" dirty="0"/>
              <a:t>锁相环路的相位模型和基本方程</a:t>
            </a:r>
            <a:br>
              <a:rPr lang="zh-CN" altLang="zh-CN" dirty="0"/>
            </a:br>
            <a:endParaRPr lang="zh-CN" altLang="en-US" dirty="0"/>
          </a:p>
        </p:txBody>
      </p:sp>
      <p:sp>
        <p:nvSpPr>
          <p:cNvPr id="3" name="内容占位符 2">
            <a:extLst>
              <a:ext uri="{FF2B5EF4-FFF2-40B4-BE49-F238E27FC236}">
                <a16:creationId xmlns="" xmlns:a16="http://schemas.microsoft.com/office/drawing/2014/main" id="{3D842BA7-743F-47D8-8400-1A04020F15F9}"/>
              </a:ext>
            </a:extLst>
          </p:cNvPr>
          <p:cNvSpPr>
            <a:spLocks noGrp="1"/>
          </p:cNvSpPr>
          <p:nvPr>
            <p:ph idx="1"/>
          </p:nvPr>
        </p:nvSpPr>
        <p:spPr>
          <a:xfrm>
            <a:off x="677334" y="1535837"/>
            <a:ext cx="8596668" cy="4505525"/>
          </a:xfrm>
        </p:spPr>
        <p:txBody>
          <a:bodyPr>
            <a:normAutofit/>
          </a:bodyPr>
          <a:lstStyle/>
          <a:p>
            <a:r>
              <a:rPr lang="zh-CN" altLang="zh-CN" sz="2200" dirty="0" smtClean="0">
                <a:latin typeface="宋体" panose="02010600030101010101" pitchFamily="2" charset="-122"/>
                <a:ea typeface="宋体" panose="02010600030101010101" pitchFamily="2" charset="-122"/>
              </a:rPr>
              <a:t>锁相环路</a:t>
            </a:r>
            <a:r>
              <a:rPr lang="zh-CN" altLang="zh-CN" sz="2200" dirty="0">
                <a:latin typeface="宋体" panose="02010600030101010101" pitchFamily="2" charset="-122"/>
                <a:ea typeface="宋体" panose="02010600030101010101" pitchFamily="2" charset="-122"/>
              </a:rPr>
              <a:t>的相位</a:t>
            </a:r>
            <a:r>
              <a:rPr lang="zh-CN" altLang="zh-CN" sz="2200" dirty="0" smtClean="0">
                <a:latin typeface="宋体" panose="02010600030101010101" pitchFamily="2" charset="-122"/>
                <a:ea typeface="宋体" panose="02010600030101010101" pitchFamily="2" charset="-122"/>
              </a:rPr>
              <a:t>模型</a:t>
            </a:r>
            <a:r>
              <a:rPr lang="zh-CN" altLang="en-US" sz="2200" dirty="0" smtClean="0">
                <a:latin typeface="宋体" panose="02010600030101010101" pitchFamily="2" charset="-122"/>
                <a:ea typeface="宋体" panose="02010600030101010101" pitchFamily="2" charset="-122"/>
              </a:rPr>
              <a:t>如图</a:t>
            </a:r>
            <a:endParaRPr lang="zh-CN" altLang="zh-CN" sz="2200" dirty="0">
              <a:latin typeface="宋体" panose="02010600030101010101" pitchFamily="2" charset="-122"/>
              <a:ea typeface="宋体" panose="02010600030101010101" pitchFamily="2" charset="-122"/>
            </a:endParaRPr>
          </a:p>
        </p:txBody>
      </p:sp>
      <p:pic>
        <p:nvPicPr>
          <p:cNvPr id="4" name="图片 3" descr="C:\Users\wyuyy\AppData\Local\Temp\WeChat Files\845786029950289912.jpg">
            <a:extLst>
              <a:ext uri="{FF2B5EF4-FFF2-40B4-BE49-F238E27FC236}">
                <a16:creationId xmlns="" xmlns:a16="http://schemas.microsoft.com/office/drawing/2014/main" id="{AF59D720-4C3E-4059-99AA-742C4650C7FE}"/>
              </a:ext>
            </a:extLst>
          </p:cNvPr>
          <p:cNvPicPr/>
          <p:nvPr/>
        </p:nvPicPr>
        <p:blipFill>
          <a:blip r:embed="rId2">
            <a:extLst>
              <a:ext uri="{BEBA8EAE-BF5A-486C-A8C5-ECC9F3942E4B}">
                <a14:imgProps xmlns:a14="http://schemas.microsoft.com/office/drawing/2010/main">
                  <a14:imgLayer r:embed="rId3">
                    <a14:imgEffect>
                      <a14:sharpenSoften amount="30000"/>
                    </a14:imgEffect>
                    <a14:imgEffect>
                      <a14:brightnessContrast contrast="9000"/>
                    </a14:imgEffect>
                  </a14:imgLayer>
                </a14:imgProps>
              </a:ext>
              <a:ext uri="{28A0092B-C50C-407E-A947-70E740481C1C}">
                <a14:useLocalDpi xmlns:a14="http://schemas.microsoft.com/office/drawing/2010/main" val="0"/>
              </a:ext>
            </a:extLst>
          </a:blip>
          <a:srcRect/>
          <a:stretch>
            <a:fillRect/>
          </a:stretch>
        </p:blipFill>
        <p:spPr bwMode="auto">
          <a:xfrm>
            <a:off x="2091458" y="1998825"/>
            <a:ext cx="5768419" cy="1446989"/>
          </a:xfrm>
          <a:prstGeom prst="rect">
            <a:avLst/>
          </a:prstGeom>
          <a:noFill/>
          <a:ln>
            <a:noFill/>
          </a:ln>
        </p:spPr>
      </p:pic>
      <mc:AlternateContent xmlns:mc="http://schemas.openxmlformats.org/markup-compatibility/2006">
        <mc:Choice xmlns:a14="http://schemas.microsoft.com/office/drawing/2010/main" Requires="a14">
          <p:sp>
            <p:nvSpPr>
              <p:cNvPr id="6" name="矩形 5">
                <a:extLst>
                  <a:ext uri="{FF2B5EF4-FFF2-40B4-BE49-F238E27FC236}">
                    <a16:creationId xmlns="" xmlns:a16="http://schemas.microsoft.com/office/drawing/2014/main" id="{BBE99E49-6A07-4DE7-AD6F-D63015DA69A2}"/>
                  </a:ext>
                </a:extLst>
              </p:cNvPr>
              <p:cNvSpPr/>
              <p:nvPr/>
            </p:nvSpPr>
            <p:spPr>
              <a:xfrm>
                <a:off x="1029606" y="3612392"/>
                <a:ext cx="8244396" cy="2665538"/>
              </a:xfrm>
              <a:prstGeom prst="rect">
                <a:avLst/>
              </a:prstGeom>
            </p:spPr>
            <p:txBody>
              <a:bodyPr wrap="square">
                <a:spAutoFit/>
              </a:bodyPr>
              <a:lstStyle/>
              <a:p>
                <a:pPr algn="just">
                  <a:lnSpc>
                    <a:spcPct val="150000"/>
                  </a:lnSpc>
                  <a:spcAft>
                    <a:spcPts val="0"/>
                  </a:spcAft>
                </a:pPr>
                <a:r>
                  <a:rPr lang="zh-CN" altLang="zh-CN" sz="2200" kern="100" dirty="0">
                    <a:latin typeface="Times" panose="02020603050405020304" pitchFamily="18" charset="0"/>
                    <a:ea typeface="宋体" panose="02010600030101010101" pitchFamily="2" charset="-122"/>
                    <a:cs typeface="Times New Roman" panose="02020603050405020304" pitchFamily="18" charset="0"/>
                  </a:rPr>
                  <a:t>由该模型写出环路基本方程为</a:t>
                </a:r>
              </a:p>
              <a:p>
                <a:pPr algn="just">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𝑒</m:t>
                          </m:r>
                        </m:sub>
                      </m:sSub>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𝑡</m:t>
                          </m:r>
                        </m:e>
                      </m:d>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1</m:t>
                          </m:r>
                        </m:sub>
                      </m:sSub>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𝑡</m:t>
                          </m:r>
                        </m:e>
                      </m:d>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2</m:t>
                          </m:r>
                        </m:sub>
                      </m:sSub>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𝑡</m:t>
                          </m:r>
                        </m:e>
                      </m:d>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1</m:t>
                          </m:r>
                        </m:sub>
                      </m:sSub>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𝑡</m:t>
                          </m:r>
                        </m:e>
                      </m:d>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𝑘</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𝑏</m:t>
                          </m:r>
                        </m:sub>
                      </m:s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𝐻</m:t>
                      </m:r>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𝑝</m:t>
                          </m:r>
                        </m:e>
                      </m:d>
                      <m:f>
                        <m:f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𝑘</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𝑐</m:t>
                              </m:r>
                            </m:sub>
                          </m:sSub>
                        </m:num>
                        <m:den>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𝑝</m:t>
                          </m:r>
                        </m:den>
                      </m:f>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𝑠𝑖𝑛</m:t>
                      </m:r>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𝑒</m:t>
                          </m:r>
                        </m:sub>
                      </m:sSub>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𝑡</m:t>
                          </m:r>
                        </m:e>
                      </m:d>
                    </m:oMath>
                  </m:oMathPara>
                </a14:m>
                <a:endParaRPr lang="zh-CN" altLang="zh-CN" sz="2200" kern="100" dirty="0">
                  <a:latin typeface="Times"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200" kern="100" dirty="0">
                    <a:latin typeface="Times" panose="02020603050405020304" pitchFamily="18" charset="0"/>
                    <a:ea typeface="宋体" panose="02010600030101010101" pitchFamily="2" charset="-122"/>
                    <a:cs typeface="Times New Roman" panose="02020603050405020304" pitchFamily="18" charset="0"/>
                  </a:rPr>
                  <a:t>对上式两边微分并移项，可得</a:t>
                </a:r>
              </a:p>
              <a:p>
                <a:pPr algn="ctr">
                  <a:lnSpc>
                    <a:spcPct val="150000"/>
                  </a:lnSpc>
                  <a:spcAft>
                    <a:spcPts val="0"/>
                  </a:spcAft>
                </a:pPr>
                <a14:m>
                  <m:oMathPara xmlns:m="http://schemas.openxmlformats.org/officeDocument/2006/math">
                    <m:oMathParaPr>
                      <m:jc m:val="centerGroup"/>
                    </m:oMathParaPr>
                    <m:oMath xmlns:m="http://schemas.openxmlformats.org/officeDocument/2006/math">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𝑝</m:t>
                      </m:r>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𝑒</m:t>
                          </m:r>
                        </m:sub>
                      </m:sSub>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𝑡</m:t>
                          </m:r>
                        </m:e>
                      </m:d>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𝑘</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𝑏</m:t>
                          </m:r>
                        </m:sub>
                      </m:sSub>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𝑘</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𝑐</m:t>
                          </m:r>
                        </m:sub>
                      </m:s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𝐻</m:t>
                      </m:r>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𝑝</m:t>
                          </m:r>
                        </m:e>
                      </m:d>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𝑠𝑖𝑛</m:t>
                      </m:r>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𝑒</m:t>
                          </m:r>
                        </m:sub>
                      </m:sSub>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𝑡</m:t>
                          </m:r>
                        </m:e>
                      </m:d>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𝑝</m:t>
                      </m:r>
                      <m:sSub>
                        <m:sSub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1</m:t>
                          </m:r>
                        </m:sub>
                      </m:sSub>
                      <m:d>
                        <m:dPr>
                          <m:ctrlPr>
                            <a:rPr lang="zh-CN" altLang="zh-CN" sz="22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200" i="1" kern="100">
                              <a:latin typeface="Cambria Math" panose="02040503050406030204" pitchFamily="18" charset="0"/>
                              <a:ea typeface="宋体" panose="02010600030101010101" pitchFamily="2" charset="-122"/>
                              <a:cs typeface="Times New Roman" panose="02020603050405020304" pitchFamily="18" charset="0"/>
                            </a:rPr>
                            <m:t>𝑡</m:t>
                          </m:r>
                        </m:e>
                      </m:d>
                    </m:oMath>
                  </m:oMathPara>
                </a14:m>
                <a:endParaRPr lang="zh-CN" altLang="zh-CN" sz="2200" kern="100" dirty="0">
                  <a:latin typeface="Times" panose="02020603050405020304" pitchFamily="18" charset="0"/>
                  <a:ea typeface="宋体" panose="02010600030101010101" pitchFamily="2" charset="-122"/>
                  <a:cs typeface="Times New Roman" panose="02020603050405020304" pitchFamily="18" charset="0"/>
                </a:endParaRPr>
              </a:p>
            </p:txBody>
          </p:sp>
        </mc:Choice>
        <mc:Fallback>
          <p:sp>
            <p:nvSpPr>
              <p:cNvPr id="6" name="矩形 5">
                <a:extLst>
                  <a:ext uri="{FF2B5EF4-FFF2-40B4-BE49-F238E27FC236}">
                    <a16:creationId xmlns="" xmlns:a16="http://schemas.microsoft.com/office/drawing/2014/main" xmlns:a14="http://schemas.microsoft.com/office/drawing/2010/main" id="{BBE99E49-6A07-4DE7-AD6F-D63015DA69A2}"/>
                  </a:ext>
                </a:extLst>
              </p:cNvPr>
              <p:cNvSpPr>
                <a:spLocks noRot="1" noChangeAspect="1" noMove="1" noResize="1" noEditPoints="1" noAdjustHandles="1" noChangeArrowheads="1" noChangeShapeType="1" noTextEdit="1"/>
              </p:cNvSpPr>
              <p:nvPr/>
            </p:nvSpPr>
            <p:spPr>
              <a:xfrm>
                <a:off x="1029606" y="3612392"/>
                <a:ext cx="8244396" cy="2665538"/>
              </a:xfrm>
              <a:prstGeom prst="rect">
                <a:avLst/>
              </a:prstGeom>
              <a:blipFill rotWithShape="0">
                <a:blip r:embed="rId4"/>
                <a:stretch>
                  <a:fillRect l="-96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608749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矩形 3">
                <a:extLst>
                  <a:ext uri="{FF2B5EF4-FFF2-40B4-BE49-F238E27FC236}">
                    <a16:creationId xmlns="" xmlns:a16="http://schemas.microsoft.com/office/drawing/2014/main" id="{035C6D7C-190C-43E5-AD35-A6EB5D37D612}"/>
                  </a:ext>
                </a:extLst>
              </p:cNvPr>
              <p:cNvSpPr/>
              <p:nvPr/>
            </p:nvSpPr>
            <p:spPr>
              <a:xfrm>
                <a:off x="743974" y="713591"/>
                <a:ext cx="8581544" cy="5012526"/>
              </a:xfrm>
              <a:prstGeom prst="rect">
                <a:avLst/>
              </a:prstGeom>
            </p:spPr>
            <p:txBody>
              <a:bodyPr wrap="square">
                <a:spAutoFit/>
              </a:bodyPr>
              <a:lstStyle/>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r>
                        <a:rPr lang="en-US" altLang="zh-CN" sz="2400" smtClean="0">
                          <a:solidFill>
                            <a:schemeClr val="tx1">
                              <a:lumMod val="75000"/>
                              <a:lumOff val="25000"/>
                            </a:schemeClr>
                          </a:solidFill>
                          <a:latin typeface="Cambria Math" panose="02040503050406030204" pitchFamily="18" charset="0"/>
                          <a:ea typeface="宋体" panose="02010600030101010101" pitchFamily="2" charset="-122"/>
                        </a:rPr>
                        <m:t>𝑝</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𝜑</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𝑒</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f>
                        <m:f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fPr>
                        <m:num>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𝑑</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𝜑</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𝑒</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num>
                        <m:den>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𝑑𝑡</m:t>
                          </m:r>
                        </m:den>
                      </m:f>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𝑒</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𝑖</m:t>
                          </m:r>
                        </m:sub>
                      </m:s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sub>
                      </m:sSub>
                    </m:oMath>
                  </m:oMathPara>
                </a14:m>
                <a:endParaRPr lang="en-US" altLang="zh-CN" sz="2400" dirty="0">
                  <a:solidFill>
                    <a:schemeClr val="tx1">
                      <a:lumMod val="75000"/>
                      <a:lumOff val="25000"/>
                    </a:schemeClr>
                  </a:solidFill>
                  <a:latin typeface="宋体" panose="02010600030101010101" pitchFamily="2" charset="-122"/>
                  <a:ea typeface="宋体" panose="02010600030101010101" pitchFamily="2" charset="-122"/>
                </a:endParaRPr>
              </a:p>
              <a:p>
                <a:pPr indent="266700" algn="just">
                  <a:lnSpc>
                    <a:spcPct val="150000"/>
                  </a:lnSpc>
                  <a:spcAft>
                    <a:spcPts val="0"/>
                  </a:spcAft>
                </a:pP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表示瞬时相位误差</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𝜑</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𝑒</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随时间的变化率，即</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VCO</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角频率</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sub>
                    </m:sSub>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偏离输入信号角频率</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𝑖</m:t>
                        </m:r>
                      </m:sub>
                    </m:sSub>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的数值，称为瞬时角频差。</a:t>
                </a: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𝑝</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𝜑</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1</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f>
                        <m:f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fPr>
                        <m:num>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𝑑</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𝜑</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1</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num>
                        <m:den>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𝑑𝑡</m:t>
                          </m:r>
                        </m:den>
                      </m:f>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𝑖</m:t>
                          </m:r>
                        </m:sub>
                      </m:s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0</m:t>
                          </m:r>
                        </m:sub>
                      </m:s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𝑖</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oMath>
                  </m:oMathPara>
                </a14:m>
                <a:endParaRPr lang="en-US" altLang="zh-CN" sz="2400" dirty="0">
                  <a:solidFill>
                    <a:schemeClr val="tx1">
                      <a:lumMod val="75000"/>
                      <a:lumOff val="25000"/>
                    </a:schemeClr>
                  </a:solidFill>
                  <a:latin typeface="宋体" panose="02010600030101010101" pitchFamily="2" charset="-122"/>
                  <a:ea typeface="宋体" panose="02010600030101010101" pitchFamily="2" charset="-122"/>
                </a:endParaRPr>
              </a:p>
              <a:p>
                <a:pPr indent="266700" algn="just">
                  <a:lnSpc>
                    <a:spcPct val="150000"/>
                  </a:lnSpc>
                  <a:spcAft>
                    <a:spcPts val="0"/>
                  </a:spcAft>
                </a:pP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表示输入信号相位差</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𝜑</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1</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随时间的变化率，即输入信号角频率</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𝑖</m:t>
                        </m:r>
                      </m:sub>
                    </m:sSub>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偏离</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VCO</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中心频率</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0</m:t>
                        </m:r>
                      </m:sub>
                    </m:sSub>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的数值，为输入固有角频差。</a:t>
                </a: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𝑘</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𝑏</m:t>
                          </m:r>
                        </m:sub>
                      </m:sSub>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𝑘</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𝑐</m:t>
                          </m:r>
                        </m:sub>
                      </m:s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𝐻</m:t>
                      </m:r>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𝑝</m:t>
                          </m:r>
                        </m:e>
                      </m:d>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𝑠𝑖𝑛</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𝜑</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𝑒</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sub>
                      </m:sSub>
                      <m:r>
                        <a:rPr lang="zh-CN" altLang="en-US"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0</m:t>
                          </m:r>
                        </m:sub>
                      </m:sSub>
                    </m:oMath>
                  </m:oMathPara>
                </a14:m>
                <a:endParaRPr lang="en-US" altLang="zh-CN" sz="2400" dirty="0">
                  <a:solidFill>
                    <a:schemeClr val="tx1">
                      <a:lumMod val="75000"/>
                      <a:lumOff val="25000"/>
                    </a:schemeClr>
                  </a:solidFill>
                  <a:latin typeface="宋体" panose="02010600030101010101" pitchFamily="2" charset="-122"/>
                  <a:ea typeface="宋体" panose="02010600030101010101" pitchFamily="2" charset="-122"/>
                </a:endParaRPr>
              </a:p>
            </p:txBody>
          </p:sp>
        </mc:Choice>
        <mc:Fallback>
          <p:sp>
            <p:nvSpPr>
              <p:cNvPr id="4" name="矩形 3">
                <a:extLst>
                  <a:ext uri="{FF2B5EF4-FFF2-40B4-BE49-F238E27FC236}">
                    <a16:creationId xmlns="" xmlns:a16="http://schemas.microsoft.com/office/drawing/2014/main" xmlns:a14="http://schemas.microsoft.com/office/drawing/2010/main" id="{035C6D7C-190C-43E5-AD35-A6EB5D37D612}"/>
                  </a:ext>
                </a:extLst>
              </p:cNvPr>
              <p:cNvSpPr>
                <a:spLocks noRot="1" noChangeAspect="1" noMove="1" noResize="1" noEditPoints="1" noAdjustHandles="1" noChangeArrowheads="1" noChangeShapeType="1" noTextEdit="1"/>
              </p:cNvSpPr>
              <p:nvPr/>
            </p:nvSpPr>
            <p:spPr>
              <a:xfrm>
                <a:off x="743974" y="713591"/>
                <a:ext cx="8581544" cy="5012526"/>
              </a:xfrm>
              <a:prstGeom prst="rect">
                <a:avLst/>
              </a:prstGeom>
              <a:blipFill rotWithShape="0">
                <a:blip r:embed="rId2"/>
                <a:stretch>
                  <a:fillRect l="-1065" r="-113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742705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矩形 3">
                <a:extLst>
                  <a:ext uri="{FF2B5EF4-FFF2-40B4-BE49-F238E27FC236}">
                    <a16:creationId xmlns="" xmlns:a16="http://schemas.microsoft.com/office/drawing/2014/main" id="{035C6D7C-190C-43E5-AD35-A6EB5D37D612}"/>
                  </a:ext>
                </a:extLst>
              </p:cNvPr>
              <p:cNvSpPr/>
              <p:nvPr/>
            </p:nvSpPr>
            <p:spPr>
              <a:xfrm>
                <a:off x="950035" y="1524960"/>
                <a:ext cx="8581544" cy="3416320"/>
              </a:xfrm>
              <a:prstGeom prst="rect">
                <a:avLst/>
              </a:prstGeom>
            </p:spPr>
            <p:txBody>
              <a:bodyPr wrap="square">
                <a:spAutoFit/>
              </a:bodyPr>
              <a:lstStyle/>
              <a:p>
                <a:pPr indent="266700" algn="just">
                  <a:lnSpc>
                    <a:spcPct val="150000"/>
                  </a:lnSpc>
                  <a:spcAft>
                    <a:spcPts val="0"/>
                  </a:spcAft>
                </a:pPr>
                <a:r>
                  <a:rPr lang="zh-CN" altLang="zh-CN" sz="2400" dirty="0" smtClean="0">
                    <a:solidFill>
                      <a:schemeClr val="tx1">
                        <a:lumMod val="75000"/>
                        <a:lumOff val="25000"/>
                      </a:schemeClr>
                    </a:solidFill>
                    <a:latin typeface="宋体" panose="02010600030101010101" pitchFamily="2" charset="-122"/>
                    <a:ea typeface="宋体" panose="02010600030101010101" pitchFamily="2" charset="-122"/>
                  </a:rPr>
                  <a:t>表示</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VCO</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在控制电压</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𝑢</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𝑐</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的作用下</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产生的振荡角频率</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sub>
                    </m:sSub>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偏离</a:t>
                </a:r>
                <a14:m>
                  <m:oMath xmlns:m="http://schemas.openxmlformats.org/officeDocument/2006/math">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r>
                          <a:rPr lang="en-US" altLang="zh-CN" sz="2400">
                            <a:solidFill>
                              <a:schemeClr val="tx1">
                                <a:lumMod val="75000"/>
                                <a:lumOff val="25000"/>
                              </a:schemeClr>
                            </a:solidFill>
                            <a:latin typeface="Cambria Math" panose="02040503050406030204" pitchFamily="18" charset="0"/>
                            <a:ea typeface="宋体" panose="02010600030101010101" pitchFamily="2" charset="-122"/>
                          </a:rPr>
                          <m:t>0</m:t>
                        </m:r>
                      </m:sub>
                    </m:sSub>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的数值</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称为控制角频差。</a:t>
                </a:r>
              </a:p>
              <a:p>
                <a:pPr indent="266700" algn="just">
                  <a:lnSpc>
                    <a:spcPct val="150000"/>
                  </a:lnSpc>
                  <a:spcAft>
                    <a:spcPts val="0"/>
                  </a:spcAft>
                </a:pP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基本环路方程描述了锁相环电路相位调节的动态过程</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它表明在环路闭合以后</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任何时刻的瞬时角频差</a:t>
                </a:r>
                <a14:m>
                  <m:oMath xmlns:m="http://schemas.openxmlformats.org/officeDocument/2006/math">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𝑒</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与控制角频差</a:t>
                </a:r>
                <a14:m>
                  <m:oMath xmlns:m="http://schemas.openxmlformats.org/officeDocument/2006/math">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oMath>
                </a14:m>
                <a:r>
                  <a:rPr lang="zh-CN" altLang="zh-CN" sz="2400" dirty="0">
                    <a:solidFill>
                      <a:schemeClr val="tx1">
                        <a:lumMod val="75000"/>
                        <a:lumOff val="25000"/>
                      </a:schemeClr>
                    </a:solidFill>
                    <a:latin typeface="宋体" panose="02010600030101010101" pitchFamily="2" charset="-122"/>
                    <a:ea typeface="宋体" panose="02010600030101010101" pitchFamily="2" charset="-122"/>
                  </a:rPr>
                  <a:t>之和恒等于输入固有角频差</a:t>
                </a:r>
                <a14:m>
                  <m:oMath xmlns:m="http://schemas.openxmlformats.org/officeDocument/2006/math">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𝑖</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oMath>
                </a14:m>
                <a:r>
                  <a:rPr lang="en-US" altLang="zh-CN" sz="2400" dirty="0">
                    <a:solidFill>
                      <a:schemeClr val="tx1">
                        <a:lumMod val="75000"/>
                        <a:lumOff val="25000"/>
                      </a:schemeClr>
                    </a:solidFill>
                    <a:latin typeface="宋体" panose="02010600030101010101" pitchFamily="2" charset="-122"/>
                    <a:ea typeface="宋体" panose="02010600030101010101" pitchFamily="2" charset="-122"/>
                  </a:rPr>
                  <a:t>,</a:t>
                </a:r>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即</a:t>
                </a:r>
              </a:p>
              <a:p>
                <a:pPr algn="ctr">
                  <a:lnSpc>
                    <a:spcPct val="150000"/>
                  </a:lnSpc>
                  <a:spcAft>
                    <a:spcPts val="0"/>
                  </a:spcAft>
                </a:pPr>
                <a14:m>
                  <m:oMathPara xmlns:m="http://schemas.openxmlformats.org/officeDocument/2006/math">
                    <m:oMathParaPr>
                      <m:jc m:val="centerGroup"/>
                    </m:oMathParaPr>
                    <m:oMath xmlns:m="http://schemas.openxmlformats.org/officeDocument/2006/math">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𝑒</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𝑜</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r>
                        <a:rPr lang="en-US" altLang="zh-CN" sz="2400">
                          <a:solidFill>
                            <a:schemeClr val="tx1">
                              <a:lumMod val="75000"/>
                              <a:lumOff val="25000"/>
                            </a:schemeClr>
                          </a:solidFill>
                          <a:latin typeface="Cambria Math" panose="02040503050406030204" pitchFamily="18" charset="0"/>
                          <a:ea typeface="宋体" panose="02010600030101010101" pitchFamily="2" charset="-122"/>
                        </a:rPr>
                        <m:t>=∆</m:t>
                      </m:r>
                      <m:sSub>
                        <m:sSub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sSub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𝜔</m:t>
                          </m:r>
                        </m:e>
                        <m:sub>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𝑖</m:t>
                          </m:r>
                        </m:sub>
                      </m:sSub>
                      <m:d>
                        <m:dPr>
                          <m:ctrlPr>
                            <a:rPr lang="zh-CN" altLang="zh-CN" sz="2400" i="1">
                              <a:solidFill>
                                <a:schemeClr val="tx1">
                                  <a:lumMod val="75000"/>
                                  <a:lumOff val="25000"/>
                                </a:schemeClr>
                              </a:solidFill>
                              <a:latin typeface="Cambria Math" panose="02040503050406030204" pitchFamily="18" charset="0"/>
                              <a:ea typeface="宋体" panose="02010600030101010101" pitchFamily="2" charset="-122"/>
                            </a:rPr>
                          </m:ctrlPr>
                        </m:dPr>
                        <m:e>
                          <m:r>
                            <a:rPr lang="en-US" altLang="zh-CN" sz="2400">
                              <a:solidFill>
                                <a:schemeClr val="tx1">
                                  <a:lumMod val="75000"/>
                                  <a:lumOff val="25000"/>
                                </a:schemeClr>
                              </a:solidFill>
                              <a:latin typeface="Cambria Math" panose="02040503050406030204" pitchFamily="18" charset="0"/>
                              <a:ea typeface="宋体" panose="02010600030101010101" pitchFamily="2" charset="-122"/>
                            </a:rPr>
                            <m:t>𝑡</m:t>
                          </m:r>
                        </m:e>
                      </m:d>
                    </m:oMath>
                  </m:oMathPara>
                </a14:m>
                <a:endParaRPr lang="zh-CN" altLang="zh-CN" sz="2400" dirty="0">
                  <a:solidFill>
                    <a:schemeClr val="tx1">
                      <a:lumMod val="75000"/>
                      <a:lumOff val="25000"/>
                    </a:schemeClr>
                  </a:solidFill>
                  <a:latin typeface="宋体" panose="02010600030101010101" pitchFamily="2" charset="-122"/>
                  <a:ea typeface="宋体" panose="02010600030101010101" pitchFamily="2" charset="-122"/>
                </a:endParaRPr>
              </a:p>
            </p:txBody>
          </p:sp>
        </mc:Choice>
        <mc:Fallback>
          <p:sp>
            <p:nvSpPr>
              <p:cNvPr id="4" name="矩形 3">
                <a:extLst>
                  <a:ext uri="{FF2B5EF4-FFF2-40B4-BE49-F238E27FC236}">
                    <a16:creationId xmlns="" xmlns:a16="http://schemas.microsoft.com/office/drawing/2014/main" xmlns:a14="http://schemas.microsoft.com/office/drawing/2010/main" id="{035C6D7C-190C-43E5-AD35-A6EB5D37D612}"/>
                  </a:ext>
                </a:extLst>
              </p:cNvPr>
              <p:cNvSpPr>
                <a:spLocks noRot="1" noChangeAspect="1" noMove="1" noResize="1" noEditPoints="1" noAdjustHandles="1" noChangeArrowheads="1" noChangeShapeType="1" noTextEdit="1"/>
              </p:cNvSpPr>
              <p:nvPr/>
            </p:nvSpPr>
            <p:spPr>
              <a:xfrm>
                <a:off x="950035" y="1524960"/>
                <a:ext cx="8581544" cy="3416320"/>
              </a:xfrm>
              <a:prstGeom prst="rect">
                <a:avLst/>
              </a:prstGeom>
              <a:blipFill rotWithShape="0">
                <a:blip r:embed="rId2"/>
                <a:stretch>
                  <a:fillRect l="-1136" r="-10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721723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矩形 4">
                <a:extLst>
                  <a:ext uri="{FF2B5EF4-FFF2-40B4-BE49-F238E27FC236}">
                    <a16:creationId xmlns="" xmlns:a16="http://schemas.microsoft.com/office/drawing/2014/main" id="{8675D054-9C71-4EBC-82E8-42C81FF7DA58}"/>
                  </a:ext>
                </a:extLst>
              </p:cNvPr>
              <p:cNvSpPr/>
              <p:nvPr/>
            </p:nvSpPr>
            <p:spPr>
              <a:xfrm>
                <a:off x="263080" y="1159578"/>
                <a:ext cx="9589258" cy="4795928"/>
              </a:xfrm>
              <a:prstGeom prst="rect">
                <a:avLst/>
              </a:prstGeom>
            </p:spPr>
            <p:txBody>
              <a:bodyPr wrap="square">
                <a:spAutoFit/>
              </a:bodyPr>
              <a:lstStyle/>
              <a:p>
                <a:pPr indent="266700" algn="just">
                  <a:lnSpc>
                    <a:spcPct val="150000"/>
                  </a:lnSpc>
                  <a:spcAft>
                    <a:spcPts val="0"/>
                  </a:spcAft>
                </a:pPr>
                <a:r>
                  <a:rPr lang="en-US" altLang="zh-CN" sz="2400" kern="100" dirty="0" smtClean="0">
                    <a:latin typeface="Times" panose="02020603050405020304" pitchFamily="18" charset="0"/>
                    <a:ea typeface="宋体" panose="02010600030101010101" pitchFamily="2" charset="-122"/>
                    <a:cs typeface="Times New Roman" panose="02020603050405020304" pitchFamily="18" charset="0"/>
                  </a:rPr>
                  <a:t>    </a:t>
                </a:r>
                <a:r>
                  <a:rPr lang="zh-CN" altLang="zh-CN" sz="2400" kern="100" dirty="0" smtClean="0">
                    <a:latin typeface="Times" panose="02020603050405020304" pitchFamily="18" charset="0"/>
                    <a:ea typeface="宋体" panose="02010600030101010101" pitchFamily="2" charset="-122"/>
                    <a:cs typeface="Times New Roman" panose="02020603050405020304" pitchFamily="18" charset="0"/>
                  </a:rPr>
                  <a:t>如果</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输入信号</a:t>
                </a: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𝑢</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d>
                      <m:d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𝑡</m:t>
                        </m:r>
                      </m:e>
                    </m:d>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为恒定频率</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输入固有角频差</a:t>
                </a:r>
                <a14:m>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d>
                      <m:d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𝑡</m:t>
                        </m:r>
                      </m:e>
                    </m:d>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必然为常数</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设</a:t>
                </a:r>
                <a14:m>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d>
                      <m:d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𝑡</m:t>
                        </m:r>
                      </m:e>
                    </m:d>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oMath>
                </a14:m>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则在环路进入锁定的过程中</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瞬时角频差</a:t>
                </a:r>
                <a14:m>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𝑒</m:t>
                        </m:r>
                      </m:sub>
                    </m:sSub>
                    <m:d>
                      <m:d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𝑡</m:t>
                        </m:r>
                      </m:e>
                    </m:d>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不断减小</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而控制角频差</a:t>
                </a:r>
                <a14:m>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𝑜</m:t>
                        </m:r>
                      </m:sub>
                    </m:sSub>
                    <m:d>
                      <m:d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𝑡</m:t>
                        </m:r>
                      </m:e>
                    </m:d>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不断增大</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两者之和恒等于固有角频差</a:t>
                </a:r>
                <a14:m>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oMath>
                </a14:m>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直到瞬时角频差减小到零</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𝑑</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𝑒</m:t>
                            </m:r>
                          </m:sub>
                        </m:sSub>
                        <m:d>
                          <m:d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𝑡</m:t>
                            </m:r>
                          </m:e>
                        </m:d>
                      </m:num>
                      <m:den>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𝑑𝑡</m:t>
                        </m:r>
                      </m:den>
                    </m:f>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=0</m:t>
                    </m:r>
                  </m:oMath>
                </a14:m>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控制角频差增大到</a:t>
                </a:r>
                <a14:m>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oMath>
                </a14:m>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,VCO</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的振荡角频率</a:t>
                </a: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𝑜</m:t>
                        </m:r>
                      </m:sub>
                    </m:sSub>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等于输入信号角频率</a:t>
                </a: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时</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环路便进入锁定状态。这时</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相位误差</a:t>
                </a: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𝑒</m:t>
                        </m:r>
                      </m:sub>
                    </m:sSub>
                    <m:d>
                      <m:d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𝑡</m:t>
                        </m:r>
                      </m:e>
                    </m:d>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为一固定值</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用</a:t>
                </a: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𝑒</m:t>
                        </m:r>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ub>
                    </m:sSub>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表示</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称为稳态相位误差或剩余相位误差。正是这个稳态相位误差才使鉴相器输出一个直流电压</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控制</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VCO,</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使其振荡频率等于输人信号角频率</a:t>
                </a:r>
                <a:r>
                  <a:rPr lang="zh-CN" altLang="zh-CN" sz="2400" kern="100" dirty="0" smtClean="0">
                    <a:latin typeface="Times" panose="02020603050405020304" pitchFamily="18" charset="0"/>
                    <a:ea typeface="宋体" panose="02010600030101010101" pitchFamily="2" charset="-122"/>
                    <a:cs typeface="Times New Roman" panose="02020603050405020304" pitchFamily="18" charset="0"/>
                  </a:rPr>
                  <a:t>。</a:t>
                </a:r>
                <a:endParaRPr lang="zh-CN" altLang="zh-CN" sz="2400" kern="100" dirty="0">
                  <a:latin typeface="Times" panose="02020603050405020304" pitchFamily="18" charset="0"/>
                  <a:ea typeface="宋体" panose="02010600030101010101" pitchFamily="2" charset="-122"/>
                  <a:cs typeface="Times New Roman" panose="02020603050405020304" pitchFamily="18" charset="0"/>
                </a:endParaRPr>
              </a:p>
            </p:txBody>
          </p:sp>
        </mc:Choice>
        <mc:Fallback>
          <p:sp>
            <p:nvSpPr>
              <p:cNvPr id="5" name="矩形 4">
                <a:extLst>
                  <a:ext uri="{FF2B5EF4-FFF2-40B4-BE49-F238E27FC236}">
                    <a16:creationId xmlns="" xmlns:a16="http://schemas.microsoft.com/office/drawing/2014/main" xmlns:a14="http://schemas.microsoft.com/office/drawing/2010/main" id="{8675D054-9C71-4EBC-82E8-42C81FF7DA58}"/>
                  </a:ext>
                </a:extLst>
              </p:cNvPr>
              <p:cNvSpPr>
                <a:spLocks noRot="1" noChangeAspect="1" noMove="1" noResize="1" noEditPoints="1" noAdjustHandles="1" noChangeArrowheads="1" noChangeShapeType="1" noTextEdit="1"/>
              </p:cNvSpPr>
              <p:nvPr/>
            </p:nvSpPr>
            <p:spPr>
              <a:xfrm>
                <a:off x="263080" y="1159578"/>
                <a:ext cx="9589258" cy="4795928"/>
              </a:xfrm>
              <a:prstGeom prst="rect">
                <a:avLst/>
              </a:prstGeom>
              <a:blipFill rotWithShape="0">
                <a:blip r:embed="rId2"/>
                <a:stretch>
                  <a:fillRect l="-954" r="-1017" b="-12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185931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矩形 3">
                <a:extLst>
                  <a:ext uri="{FF2B5EF4-FFF2-40B4-BE49-F238E27FC236}">
                    <a16:creationId xmlns="" xmlns:a16="http://schemas.microsoft.com/office/drawing/2014/main" id="{8675D054-9C71-4EBC-82E8-42C81FF7DA58}"/>
                  </a:ext>
                </a:extLst>
              </p:cNvPr>
              <p:cNvSpPr/>
              <p:nvPr/>
            </p:nvSpPr>
            <p:spPr>
              <a:xfrm>
                <a:off x="816872" y="631543"/>
                <a:ext cx="8803646" cy="5632311"/>
              </a:xfrm>
              <a:prstGeom prst="rect">
                <a:avLst/>
              </a:prstGeom>
            </p:spPr>
            <p:txBody>
              <a:bodyPr wrap="square">
                <a:spAutoFit/>
              </a:bodyPr>
              <a:lstStyle/>
              <a:p>
                <a:pPr indent="266700" algn="just">
                  <a:lnSpc>
                    <a:spcPct val="150000"/>
                  </a:lnSpc>
                  <a:spcAft>
                    <a:spcPts val="0"/>
                  </a:spcAft>
                </a:pPr>
                <a:r>
                  <a:rPr lang="en-US" altLang="zh-CN" sz="2400" kern="100" dirty="0" smtClean="0">
                    <a:ea typeface="宋体" panose="02010600030101010101" pitchFamily="2" charset="-122"/>
                    <a:cs typeface="Times New Roman" panose="02020603050405020304" pitchFamily="18" charset="0"/>
                  </a:rPr>
                  <a:t>   </a:t>
                </a:r>
                <a14:m>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越大</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则环路锁定时</a:t>
                </a: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𝑒</m:t>
                        </m:r>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ub>
                    </m:sSub>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也就越大。因为为</a:t>
                </a:r>
                <a14:m>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越大</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将</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VCO</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振荡角频率调整到等于输入信号角频率所需的控制电压也就越大</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因而产生这个控制电压的</a:t>
                </a: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𝜑</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𝑒</m:t>
                        </m:r>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ub>
                    </m:sSub>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也就越大。但</a:t>
                </a:r>
                <a14:m>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𝑖</m:t>
                        </m:r>
                      </m:sub>
                    </m:sSub>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不能过大</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否则环路将无法锁定。</a:t>
                </a:r>
              </a:p>
              <a:p>
                <a:pPr indent="266700" algn="just">
                  <a:lnSpc>
                    <a:spcPct val="150000"/>
                  </a:lnSpc>
                  <a:spcAft>
                    <a:spcPts val="0"/>
                  </a:spcAft>
                </a:pP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基本环路方程是一个非线性微分方程</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这是由鉴相器鉴相特性的非线性引起的</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方程中包含了正弦函数</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。方程的阶数取决于</a:t>
                </a:r>
                <a14:m>
                  <m:oMath xmlns:m="http://schemas.openxmlformats.org/officeDocument/2006/math">
                    <m:r>
                      <m:rPr>
                        <m:sty m:val="p"/>
                      </m:rPr>
                      <a:rPr lang="en-US" altLang="zh-CN" sz="2400" kern="100">
                        <a:latin typeface="Cambria Math" panose="02040503050406030204" pitchFamily="18" charset="0"/>
                        <a:ea typeface="宋体" panose="02010600030101010101" pitchFamily="2" charset="-122"/>
                        <a:cs typeface="Times New Roman" panose="02020603050405020304" pitchFamily="18" charset="0"/>
                      </a:rPr>
                      <m:t>H</m:t>
                    </m:r>
                    <m:d>
                      <m:d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𝑝</m:t>
                        </m:r>
                      </m:e>
                    </m:d>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𝑝</m:t>
                    </m:r>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的阶数</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因为</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VCO</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等效于一个一阶理想积分器</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所以微分方程的最高阶数取决于环路滤波器的阶数加</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1</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。一般情况下</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环路滤波器用一阶电路实现</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所以相应的基本环路方程是二阶非线性微分方程。</a:t>
                </a:r>
              </a:p>
            </p:txBody>
          </p:sp>
        </mc:Choice>
        <mc:Fallback>
          <p:sp>
            <p:nvSpPr>
              <p:cNvPr id="4" name="矩形 3">
                <a:extLst>
                  <a:ext uri="{FF2B5EF4-FFF2-40B4-BE49-F238E27FC236}">
                    <a16:creationId xmlns="" xmlns:a16="http://schemas.microsoft.com/office/drawing/2014/main" xmlns:a14="http://schemas.microsoft.com/office/drawing/2010/main" id="{8675D054-9C71-4EBC-82E8-42C81FF7DA58}"/>
                  </a:ext>
                </a:extLst>
              </p:cNvPr>
              <p:cNvSpPr>
                <a:spLocks noRot="1" noChangeAspect="1" noMove="1" noResize="1" noEditPoints="1" noAdjustHandles="1" noChangeArrowheads="1" noChangeShapeType="1" noTextEdit="1"/>
              </p:cNvSpPr>
              <p:nvPr/>
            </p:nvSpPr>
            <p:spPr>
              <a:xfrm>
                <a:off x="816872" y="631543"/>
                <a:ext cx="8803646" cy="5632311"/>
              </a:xfrm>
              <a:prstGeom prst="rect">
                <a:avLst/>
              </a:prstGeom>
              <a:blipFill rotWithShape="0">
                <a:blip r:embed="rId2"/>
                <a:stretch>
                  <a:fillRect l="-1039" r="-110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217740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C588AB0-E39B-4C36-B133-F7D68CC79D1C}"/>
              </a:ext>
            </a:extLst>
          </p:cNvPr>
          <p:cNvSpPr>
            <a:spLocks noGrp="1"/>
          </p:cNvSpPr>
          <p:nvPr>
            <p:ph type="title"/>
          </p:nvPr>
        </p:nvSpPr>
        <p:spPr>
          <a:xfrm>
            <a:off x="677334" y="609600"/>
            <a:ext cx="8596668" cy="713173"/>
          </a:xfrm>
        </p:spPr>
        <p:txBody>
          <a:bodyPr>
            <a:normAutofit fontScale="90000"/>
          </a:bodyPr>
          <a:lstStyle/>
          <a:p>
            <a:r>
              <a:rPr lang="zh-CN" altLang="zh-CN" dirty="0"/>
              <a:t>锁相环路的捕捉与跟踪</a:t>
            </a:r>
            <a:br>
              <a:rPr lang="zh-CN" altLang="zh-CN" dirty="0"/>
            </a:b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2E5B3219-0F83-4EF4-AA94-44193494F3ED}"/>
                  </a:ext>
                </a:extLst>
              </p:cNvPr>
              <p:cNvSpPr>
                <a:spLocks noGrp="1"/>
              </p:cNvSpPr>
              <p:nvPr>
                <p:ph idx="1"/>
              </p:nvPr>
            </p:nvSpPr>
            <p:spPr>
              <a:xfrm>
                <a:off x="532660" y="1322773"/>
                <a:ext cx="8741342" cy="4718589"/>
              </a:xfrm>
            </p:spPr>
            <p:txBody>
              <a:bodyPr>
                <a:normAutofit/>
              </a:bodyPr>
              <a:lstStyle/>
              <a:p>
                <a:r>
                  <a:rPr lang="zh-CN" altLang="zh-CN" sz="2400" dirty="0">
                    <a:latin typeface="宋体" panose="02010600030101010101" pitchFamily="2" charset="-122"/>
                    <a:ea typeface="宋体" panose="02010600030101010101" pitchFamily="2" charset="-122"/>
                  </a:rPr>
                  <a:t>锁相环路根据初始状态的不同有两种自动调节过程。若环路初始状态是失锁的</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通过自身的调节</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使压控振荡器频率逐渐向输入信号频率靠近</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当达到一定程度后</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环路即能进入锁定</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这种由失锁进入锁定的过程称为</a:t>
                </a:r>
                <a:r>
                  <a:rPr lang="zh-CN" altLang="zh-CN" sz="2400" b="1" dirty="0">
                    <a:latin typeface="宋体" panose="02010600030101010101" pitchFamily="2" charset="-122"/>
                    <a:ea typeface="宋体" panose="02010600030101010101" pitchFamily="2" charset="-122"/>
                  </a:rPr>
                  <a:t>捕捉过程</a:t>
                </a:r>
                <a:r>
                  <a:rPr lang="zh-CN" altLang="en-US" sz="2400" b="1" dirty="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相应的能够由失锁进入锁定的最大输入固有频差称为环路捕捉带</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常用</a:t>
                </a:r>
                <a14:m>
                  <m:oMath xmlns:m="http://schemas.openxmlformats.org/officeDocument/2006/math">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𝑝</m:t>
                        </m:r>
                      </m:sub>
                    </m:sSub>
                  </m:oMath>
                </a14:m>
                <a:r>
                  <a:rPr lang="zh-CN" altLang="zh-CN" sz="2400" dirty="0">
                    <a:latin typeface="宋体" panose="02010600030101010101" pitchFamily="2" charset="-122"/>
                    <a:ea typeface="宋体" panose="02010600030101010101" pitchFamily="2" charset="-122"/>
                  </a:rPr>
                  <a:t>表示</a:t>
                </a:r>
                <a:r>
                  <a:rPr lang="zh-CN" altLang="zh-CN" dirty="0"/>
                  <a:t>。</a:t>
                </a:r>
              </a:p>
              <a:p>
                <a:r>
                  <a:rPr lang="zh-CN" altLang="zh-CN" sz="2400" dirty="0">
                    <a:latin typeface="宋体" panose="02010600030101010101" pitchFamily="2" charset="-122"/>
                    <a:ea typeface="宋体" panose="02010600030101010101" pitchFamily="2" charset="-122"/>
                  </a:rPr>
                  <a:t>若环路初始状态是锁定的</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输入信号的频率和相位发生变化时</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环路通过自身的调节来维持锁定的过程称为</a:t>
                </a:r>
                <a:r>
                  <a:rPr lang="zh-CN" altLang="zh-CN" sz="2400" b="1" dirty="0">
                    <a:latin typeface="宋体" panose="02010600030101010101" pitchFamily="2" charset="-122"/>
                    <a:ea typeface="宋体" panose="02010600030101010101" pitchFamily="2" charset="-122"/>
                  </a:rPr>
                  <a:t>跟踪过程</a:t>
                </a:r>
                <a:r>
                  <a:rPr lang="zh-CN" altLang="zh-CN" sz="2400" dirty="0">
                    <a:latin typeface="宋体" panose="02010600030101010101" pitchFamily="2" charset="-122"/>
                    <a:ea typeface="宋体" panose="02010600030101010101" pitchFamily="2" charset="-122"/>
                  </a:rPr>
                  <a:t>。相应的能够保持跟踪的最大输入固有频差范围称为同步带</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又称跟踪带</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常用</a:t>
                </a:r>
                <a14:m>
                  <m:oMath xmlns:m="http://schemas.openxmlformats.org/officeDocument/2006/math">
                    <m:r>
                      <a:rPr lang="en-US" altLang="zh-CN" sz="2400">
                        <a:latin typeface="Cambria Math" panose="02040503050406030204" pitchFamily="18" charset="0"/>
                        <a:ea typeface="宋体" panose="02010600030101010101" pitchFamily="2" charset="-122"/>
                      </a:rPr>
                      <m:t>∆</m:t>
                    </m:r>
                    <m:sSub>
                      <m:sSubPr>
                        <m:ctrlPr>
                          <a:rPr lang="zh-CN" altLang="zh-CN" sz="2400" i="1">
                            <a:latin typeface="Cambria Math" panose="02040503050406030204" pitchFamily="18" charset="0"/>
                            <a:ea typeface="宋体" panose="02010600030101010101" pitchFamily="2" charset="-122"/>
                          </a:rPr>
                        </m:ctrlPr>
                      </m:sSubPr>
                      <m:e>
                        <m:r>
                          <a:rPr lang="en-US" altLang="zh-CN" sz="2400">
                            <a:latin typeface="Cambria Math" panose="02040503050406030204" pitchFamily="18" charset="0"/>
                            <a:ea typeface="宋体" panose="02010600030101010101" pitchFamily="2" charset="-122"/>
                          </a:rPr>
                          <m:t>𝜔</m:t>
                        </m:r>
                      </m:e>
                      <m:sub>
                        <m:r>
                          <a:rPr lang="en-US" altLang="zh-CN" sz="2400">
                            <a:latin typeface="Cambria Math" panose="02040503050406030204" pitchFamily="18" charset="0"/>
                            <a:ea typeface="宋体" panose="02010600030101010101" pitchFamily="2" charset="-122"/>
                          </a:rPr>
                          <m:t>𝐻</m:t>
                        </m:r>
                      </m:sub>
                    </m:sSub>
                  </m:oMath>
                </a14:m>
                <a:r>
                  <a:rPr lang="zh-CN" altLang="zh-CN" sz="2400" dirty="0">
                    <a:latin typeface="宋体" panose="02010600030101010101" pitchFamily="2" charset="-122"/>
                    <a:ea typeface="宋体" panose="02010600030101010101" pitchFamily="2" charset="-122"/>
                  </a:rPr>
                  <a:t>表示。</a:t>
                </a:r>
              </a:p>
              <a:p>
                <a:endParaRPr lang="zh-CN" altLang="en-US" sz="2400" b="1" dirty="0">
                  <a:latin typeface="宋体" panose="02010600030101010101" pitchFamily="2" charset="-122"/>
                  <a:ea typeface="宋体" panose="02010600030101010101" pitchFamily="2" charset="-122"/>
                </a:endParaRPr>
              </a:p>
            </p:txBody>
          </p:sp>
        </mc:Choice>
        <mc:Fallback xmlns="">
          <p:sp>
            <p:nvSpPr>
              <p:cNvPr id="3" name="内容占位符 2">
                <a:extLst>
                  <a:ext uri="{FF2B5EF4-FFF2-40B4-BE49-F238E27FC236}">
                    <a16:creationId xmlns:a16="http://schemas.microsoft.com/office/drawing/2014/main" id="{2E5B3219-0F83-4EF4-AA94-44193494F3ED}"/>
                  </a:ext>
                </a:extLst>
              </p:cNvPr>
              <p:cNvSpPr>
                <a:spLocks noGrp="1" noRot="1" noChangeAspect="1" noMove="1" noResize="1" noEditPoints="1" noAdjustHandles="1" noChangeArrowheads="1" noChangeShapeType="1" noTextEdit="1"/>
              </p:cNvSpPr>
              <p:nvPr>
                <p:ph idx="1"/>
              </p:nvPr>
            </p:nvSpPr>
            <p:spPr>
              <a:xfrm>
                <a:off x="532660" y="1322773"/>
                <a:ext cx="8741342" cy="4718589"/>
              </a:xfrm>
              <a:blipFill>
                <a:blip r:embed="rId2"/>
                <a:stretch>
                  <a:fillRect l="-558" t="-1034" r="-12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097947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a:extLst>
              <a:ext uri="{FF2B5EF4-FFF2-40B4-BE49-F238E27FC236}">
                <a16:creationId xmlns="" xmlns:a16="http://schemas.microsoft.com/office/drawing/2014/main" id="{C55FB8CC-216C-4CA0-A0FD-1CE96CB8DC6E}"/>
              </a:ext>
            </a:extLst>
          </p:cNvPr>
          <p:cNvPicPr>
            <a:picLocks noGrp="1" noChangeAspect="1"/>
          </p:cNvPicPr>
          <p:nvPr>
            <p:ph idx="1"/>
          </p:nvPr>
        </p:nvPicPr>
        <p:blipFill>
          <a:blip r:embed="rId2"/>
          <a:stretch>
            <a:fillRect/>
          </a:stretch>
        </p:blipFill>
        <p:spPr>
          <a:xfrm>
            <a:off x="540228" y="1038687"/>
            <a:ext cx="4442338" cy="3933363"/>
          </a:xfrm>
          <a:prstGeom prst="rect">
            <a:avLst/>
          </a:prstGeom>
        </p:spPr>
      </p:pic>
      <mc:AlternateContent xmlns:mc="http://schemas.openxmlformats.org/markup-compatibility/2006" xmlns:a14="http://schemas.microsoft.com/office/drawing/2010/main">
        <mc:Choice Requires="a14">
          <p:sp>
            <p:nvSpPr>
              <p:cNvPr id="5" name="矩形 4">
                <a:extLst>
                  <a:ext uri="{FF2B5EF4-FFF2-40B4-BE49-F238E27FC236}">
                    <a16:creationId xmlns="" xmlns:a16="http://schemas.microsoft.com/office/drawing/2014/main" id="{51988F95-B0BF-446D-B55E-9EDF990BD045}"/>
                  </a:ext>
                </a:extLst>
              </p:cNvPr>
              <p:cNvSpPr/>
              <p:nvPr/>
            </p:nvSpPr>
            <p:spPr>
              <a:xfrm>
                <a:off x="76864" y="5145584"/>
                <a:ext cx="4905702" cy="455253"/>
              </a:xfrm>
              <a:prstGeom prst="rect">
                <a:avLst/>
              </a:prstGeom>
            </p:spPr>
            <p:txBody>
              <a:bodyPr wrap="none">
                <a:spAutoFit/>
              </a:bodyPr>
              <a:lstStyle/>
              <a:p>
                <a:pPr indent="266700" algn="ctr">
                  <a:lnSpc>
                    <a:spcPct val="150000"/>
                  </a:lnSpc>
                  <a:spcAft>
                    <a:spcPts val="0"/>
                  </a:spcAft>
                </a:pPr>
                <a:r>
                  <a:rPr lang="zh-CN" altLang="zh-CN" kern="100" dirty="0">
                    <a:latin typeface="Times" panose="02020603050405020304" pitchFamily="18" charset="0"/>
                    <a:ea typeface="宋体" panose="02010600030101010101" pitchFamily="2" charset="-122"/>
                    <a:cs typeface="Times New Roman" panose="02020603050405020304" pitchFamily="18" charset="0"/>
                  </a:rPr>
                  <a:t>（</a:t>
                </a:r>
                <a:r>
                  <a:rPr lang="en-US" altLang="zh-CN" kern="100" dirty="0">
                    <a:latin typeface="Times" panose="02020603050405020304" pitchFamily="18" charset="0"/>
                    <a:ea typeface="宋体" panose="02010600030101010101" pitchFamily="2" charset="-122"/>
                    <a:cs typeface="Times New Roman" panose="02020603050405020304" pitchFamily="18" charset="0"/>
                  </a:rPr>
                  <a:t>a</a:t>
                </a:r>
                <a:r>
                  <a:rPr lang="zh-CN" altLang="zh-CN" kern="100" dirty="0">
                    <a:latin typeface="Times"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𝑖</m:t>
                        </m:r>
                      </m:sub>
                    </m:sSub>
                  </m:oMath>
                </a14:m>
                <a:r>
                  <a:rPr lang="zh-CN" altLang="zh-CN" kern="100" dirty="0">
                    <a:latin typeface="Times" panose="02020603050405020304" pitchFamily="18" charset="0"/>
                    <a:ea typeface="宋体" panose="02010600030101010101" pitchFamily="2" charset="-122"/>
                    <a:cs typeface="Times New Roman" panose="02020603050405020304" pitchFamily="18" charset="0"/>
                  </a:rPr>
                  <a:t>由低向高变化 （</a:t>
                </a:r>
                <a:r>
                  <a:rPr lang="en-US" altLang="zh-CN" kern="100" dirty="0">
                    <a:latin typeface="Times" panose="02020603050405020304" pitchFamily="18" charset="0"/>
                    <a:ea typeface="宋体" panose="02010600030101010101" pitchFamily="2" charset="-122"/>
                    <a:cs typeface="Times New Roman" panose="02020603050405020304" pitchFamily="18" charset="0"/>
                  </a:rPr>
                  <a:t>b</a:t>
                </a:r>
                <a:r>
                  <a:rPr lang="zh-CN" altLang="zh-CN" kern="100" dirty="0">
                    <a:latin typeface="Times"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i="1" kern="100">
                            <a:latin typeface="Cambria Math" panose="02040503050406030204" pitchFamily="18" charset="0"/>
                            <a:ea typeface="宋体" panose="02010600030101010101" pitchFamily="2" charset="-122"/>
                            <a:cs typeface="Times New Roman" panose="02020603050405020304" pitchFamily="18" charset="0"/>
                          </a:rPr>
                          <m:t>𝑖</m:t>
                        </m:r>
                      </m:sub>
                    </m:sSub>
                  </m:oMath>
                </a14:m>
                <a:r>
                  <a:rPr lang="zh-CN" altLang="zh-CN" kern="100" dirty="0">
                    <a:latin typeface="Times" panose="02020603050405020304" pitchFamily="18" charset="0"/>
                    <a:ea typeface="宋体" panose="02010600030101010101" pitchFamily="2" charset="-122"/>
                    <a:cs typeface="Times New Roman" panose="02020603050405020304" pitchFamily="18" charset="0"/>
                  </a:rPr>
                  <a:t>由高向低变化</a:t>
                </a:r>
              </a:p>
            </p:txBody>
          </p:sp>
        </mc:Choice>
        <mc:Fallback xmlns="">
          <p:sp>
            <p:nvSpPr>
              <p:cNvPr id="5" name="矩形 4">
                <a:extLst>
                  <a:ext uri="{FF2B5EF4-FFF2-40B4-BE49-F238E27FC236}">
                    <a16:creationId xmlns:a16="http://schemas.microsoft.com/office/drawing/2014/main" id="{51988F95-B0BF-446D-B55E-9EDF990BD045}"/>
                  </a:ext>
                </a:extLst>
              </p:cNvPr>
              <p:cNvSpPr>
                <a:spLocks noRot="1" noChangeAspect="1" noMove="1" noResize="1" noEditPoints="1" noAdjustHandles="1" noChangeArrowheads="1" noChangeShapeType="1" noTextEdit="1"/>
              </p:cNvSpPr>
              <p:nvPr/>
            </p:nvSpPr>
            <p:spPr>
              <a:xfrm>
                <a:off x="76864" y="5145584"/>
                <a:ext cx="4905702" cy="455253"/>
              </a:xfrm>
              <a:prstGeom prst="rect">
                <a:avLst/>
              </a:prstGeom>
              <a:blipFill>
                <a:blip r:embed="rId3"/>
                <a:stretch>
                  <a:fillRect r="-746" b="-21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 xmlns:a16="http://schemas.microsoft.com/office/drawing/2014/main" id="{CECEE83B-8DB2-49DF-8BB5-74CE6AD69451}"/>
                  </a:ext>
                </a:extLst>
              </p:cNvPr>
              <p:cNvSpPr/>
              <p:nvPr/>
            </p:nvSpPr>
            <p:spPr>
              <a:xfrm>
                <a:off x="5387370" y="1038687"/>
                <a:ext cx="3932808" cy="4682629"/>
              </a:xfrm>
              <a:prstGeom prst="rect">
                <a:avLst/>
              </a:prstGeom>
            </p:spPr>
            <p:txBody>
              <a:bodyPr wrap="square">
                <a:spAutoFit/>
              </a:bodyPr>
              <a:lstStyle/>
              <a:p>
                <a:pPr indent="266700" algn="just">
                  <a:lnSpc>
                    <a:spcPct val="150000"/>
                  </a:lnSpc>
                  <a:spcAft>
                    <a:spcPts val="0"/>
                  </a:spcAft>
                </a:pP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因此</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锁相环路的同步带为</a:t>
                </a: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𝐻</m:t>
                          </m:r>
                        </m:sub>
                      </m:s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𝑏</m:t>
                              </m:r>
                            </m:sub>
                          </m:sSub>
                          <m:r>
                            <a:rPr lang="zh-CN" altLang="en-US" sz="2400" i="1" kern="100">
                              <a:latin typeface="Cambria Math" panose="02040503050406030204" pitchFamily="18" charset="0"/>
                              <a:ea typeface="微软雅黑" panose="020B0503020204020204" pitchFamily="34" charset="-122"/>
                              <a:cs typeface="微软雅黑" panose="020B0503020204020204" pitchFamily="34" charset="-122"/>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𝑑</m:t>
                              </m:r>
                            </m:sub>
                          </m:sSub>
                        </m:num>
                        <m:den>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2</m:t>
                          </m:r>
                        </m:den>
                      </m:f>
                    </m:oMath>
                  </m:oMathPara>
                </a14:m>
                <a:endParaRPr lang="zh-CN" altLang="zh-CN" sz="2400" kern="100" dirty="0">
                  <a:latin typeface="Times" panose="02020603050405020304" pitchFamily="18" charset="0"/>
                  <a:ea typeface="宋体" panose="02010600030101010101" pitchFamily="2" charset="-122"/>
                  <a:cs typeface="Times New Roman" panose="02020603050405020304" pitchFamily="18" charset="0"/>
                </a:endParaRPr>
              </a:p>
              <a:p>
                <a:pPr indent="266700" algn="just">
                  <a:lnSpc>
                    <a:spcPct val="150000"/>
                  </a:lnSpc>
                  <a:spcAft>
                    <a:spcPts val="0"/>
                  </a:spcAft>
                </a:pPr>
                <a:r>
                  <a:rPr lang="zh-CN" altLang="zh-CN" sz="2400" kern="100" dirty="0">
                    <a:latin typeface="Times" panose="02020603050405020304" pitchFamily="18" charset="0"/>
                    <a:ea typeface="宋体" panose="02010600030101010101" pitchFamily="2" charset="-122"/>
                    <a:cs typeface="Times New Roman" panose="02020603050405020304" pitchFamily="18" charset="0"/>
                  </a:rPr>
                  <a:t>锁相环路的捕捉带为</a:t>
                </a:r>
              </a:p>
              <a:p>
                <a:pPr indent="266700" algn="just">
                  <a:lnSpc>
                    <a:spcPct val="150000"/>
                  </a:lnSpc>
                  <a:spcAft>
                    <a:spcPts val="0"/>
                  </a:spcAft>
                </a:pPr>
                <a14:m>
                  <m:oMathPara xmlns:m="http://schemas.openxmlformats.org/officeDocument/2006/math">
                    <m:oMathParaPr>
                      <m:jc m:val="centerGroup"/>
                    </m:oMathParaPr>
                    <m:oMath xmlns:m="http://schemas.openxmlformats.org/officeDocument/2006/math">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𝑝</m:t>
                          </m:r>
                        </m:sub>
                      </m:s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𝑐</m:t>
                              </m:r>
                            </m:sub>
                          </m:sSub>
                          <m:r>
                            <a:rPr lang="zh-CN" altLang="en-US" sz="2400" i="1" kern="100">
                              <a:latin typeface="Cambria Math" panose="02040503050406030204" pitchFamily="18" charset="0"/>
                              <a:ea typeface="微软雅黑" panose="020B0503020204020204" pitchFamily="34" charset="-122"/>
                              <a:cs typeface="微软雅黑" panose="020B0503020204020204" pitchFamily="34" charset="-122"/>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𝜔</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𝑎</m:t>
                              </m:r>
                            </m:sub>
                          </m:sSub>
                        </m:num>
                        <m:den>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2</m:t>
                          </m:r>
                        </m:den>
                      </m:f>
                    </m:oMath>
                  </m:oMathPara>
                </a14:m>
                <a:endParaRPr lang="zh-CN" altLang="zh-CN" sz="2400" kern="100" dirty="0">
                  <a:latin typeface="Times" panose="02020603050405020304" pitchFamily="18" charset="0"/>
                  <a:ea typeface="宋体" panose="02010600030101010101" pitchFamily="2" charset="-122"/>
                  <a:cs typeface="Times New Roman" panose="02020603050405020304" pitchFamily="18" charset="0"/>
                </a:endParaRPr>
              </a:p>
              <a:p>
                <a:pPr indent="266700" algn="just">
                  <a:lnSpc>
                    <a:spcPct val="150000"/>
                  </a:lnSpc>
                  <a:spcAft>
                    <a:spcPts val="0"/>
                  </a:spcAft>
                </a:pPr>
                <a:r>
                  <a:rPr lang="zh-CN" altLang="zh-CN" sz="2400" kern="100" dirty="0">
                    <a:latin typeface="Times" panose="02020603050405020304" pitchFamily="18" charset="0"/>
                    <a:ea typeface="宋体" panose="02010600030101010101" pitchFamily="2" charset="-122"/>
                    <a:cs typeface="Times New Roman" panose="02020603050405020304" pitchFamily="18" charset="0"/>
                  </a:rPr>
                  <a:t>一般来说，捕捉带与同步带不相等，捕捉带小于同步带。</a:t>
                </a:r>
              </a:p>
            </p:txBody>
          </p:sp>
        </mc:Choice>
        <mc:Fallback>
          <p:sp>
            <p:nvSpPr>
              <p:cNvPr id="6" name="矩形 5">
                <a:extLst>
                  <a:ext uri="{FF2B5EF4-FFF2-40B4-BE49-F238E27FC236}">
                    <a16:creationId xmlns="" xmlns:a16="http://schemas.microsoft.com/office/drawing/2014/main" xmlns:a14="http://schemas.microsoft.com/office/drawing/2010/main" id="{CECEE83B-8DB2-49DF-8BB5-74CE6AD69451}"/>
                  </a:ext>
                </a:extLst>
              </p:cNvPr>
              <p:cNvSpPr>
                <a:spLocks noRot="1" noChangeAspect="1" noMove="1" noResize="1" noEditPoints="1" noAdjustHandles="1" noChangeArrowheads="1" noChangeShapeType="1" noTextEdit="1"/>
              </p:cNvSpPr>
              <p:nvPr/>
            </p:nvSpPr>
            <p:spPr>
              <a:xfrm>
                <a:off x="5387370" y="1038687"/>
                <a:ext cx="3932808" cy="4682629"/>
              </a:xfrm>
              <a:prstGeom prst="rect">
                <a:avLst/>
              </a:prstGeom>
              <a:blipFill rotWithShape="0">
                <a:blip r:embed="rId4"/>
                <a:stretch>
                  <a:fillRect l="-2481" r="-2326" b="-156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8192642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92FF47-CE86-43FB-8ECF-FB49B3A377D3}"/>
              </a:ext>
            </a:extLst>
          </p:cNvPr>
          <p:cNvSpPr>
            <a:spLocks noGrp="1"/>
          </p:cNvSpPr>
          <p:nvPr>
            <p:ph type="title"/>
          </p:nvPr>
        </p:nvSpPr>
        <p:spPr/>
        <p:txBody>
          <a:bodyPr/>
          <a:lstStyle/>
          <a:p>
            <a:r>
              <a:rPr lang="zh-CN" altLang="zh-CN" dirty="0"/>
              <a:t>集成锁相环路</a:t>
            </a:r>
            <a:endParaRPr lang="zh-CN" altLang="en-US" dirty="0"/>
          </a:p>
        </p:txBody>
      </p:sp>
      <p:sp>
        <p:nvSpPr>
          <p:cNvPr id="3" name="内容占位符 2">
            <a:extLst>
              <a:ext uri="{FF2B5EF4-FFF2-40B4-BE49-F238E27FC236}">
                <a16:creationId xmlns="" xmlns:a16="http://schemas.microsoft.com/office/drawing/2014/main" id="{23A23F2E-0248-4CE6-8520-3F1BB99F9F42}"/>
              </a:ext>
            </a:extLst>
          </p:cNvPr>
          <p:cNvSpPr>
            <a:spLocks noGrp="1"/>
          </p:cNvSpPr>
          <p:nvPr>
            <p:ph idx="1"/>
          </p:nvPr>
        </p:nvSpPr>
        <p:spPr>
          <a:xfrm>
            <a:off x="677334" y="1349407"/>
            <a:ext cx="8596668" cy="4691956"/>
          </a:xfrm>
        </p:spPr>
        <p:txBody>
          <a:bodyPr>
            <a:normAutofit lnSpcReduction="10000"/>
          </a:bodyPr>
          <a:lstStyle/>
          <a:p>
            <a:r>
              <a:rPr lang="zh-CN" altLang="zh-CN" sz="2400" dirty="0">
                <a:latin typeface="宋体" panose="02010600030101010101" pitchFamily="2" charset="-122"/>
                <a:ea typeface="宋体" panose="02010600030101010101" pitchFamily="2" charset="-122"/>
              </a:rPr>
              <a:t>集成锁相环电路的性能优良、价格便宜、使用方便</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因而被许多电子设备采用。可以说</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集成锁相环电路已成为继集成运算放大器之后又一个用途广泛的多功能集成电路。</a:t>
            </a:r>
          </a:p>
          <a:p>
            <a:r>
              <a:rPr lang="zh-CN" altLang="zh-CN" sz="2400" dirty="0">
                <a:latin typeface="宋体" panose="02010600030101010101" pitchFamily="2" charset="-122"/>
                <a:ea typeface="宋体" panose="02010600030101010101" pitchFamily="2" charset="-122"/>
              </a:rPr>
              <a:t>集成锁相环电路种类很多</a:t>
            </a:r>
            <a:r>
              <a:rPr lang="en-US" altLang="zh-CN" sz="2400" dirty="0">
                <a:latin typeface="宋体" panose="02010600030101010101" pitchFamily="2" charset="-122"/>
                <a:ea typeface="宋体" panose="02010600030101010101" pitchFamily="2" charset="-122"/>
              </a:rPr>
              <a:t>:</a:t>
            </a:r>
          </a:p>
          <a:p>
            <a:pPr indent="342900">
              <a:buFont typeface="Arial" panose="020B0604020202020204" pitchFamily="34" charset="0"/>
              <a:buChar char="•"/>
            </a:pPr>
            <a:r>
              <a:rPr lang="zh-CN" altLang="zh-CN" sz="2400" dirty="0" smtClean="0">
                <a:latin typeface="宋体" panose="02010600030101010101" pitchFamily="2" charset="-122"/>
                <a:ea typeface="宋体" panose="02010600030101010101" pitchFamily="2" charset="-122"/>
              </a:rPr>
              <a:t>按</a:t>
            </a:r>
            <a:r>
              <a:rPr lang="zh-CN" altLang="zh-CN" sz="2400" dirty="0">
                <a:latin typeface="宋体" panose="02010600030101010101" pitchFamily="2" charset="-122"/>
                <a:ea typeface="宋体" panose="02010600030101010101" pitchFamily="2" charset="-122"/>
              </a:rPr>
              <a:t>电路形式</a:t>
            </a:r>
            <a:r>
              <a:rPr lang="zh-CN" altLang="en-US"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可分为模拟式与数字式两大类</a:t>
            </a:r>
            <a:r>
              <a:rPr lang="en-US" altLang="zh-CN" sz="2400" dirty="0">
                <a:latin typeface="宋体" panose="02010600030101010101" pitchFamily="2" charset="-122"/>
                <a:ea typeface="宋体" panose="02010600030101010101" pitchFamily="2" charset="-122"/>
              </a:rPr>
              <a:t>;</a:t>
            </a:r>
          </a:p>
          <a:p>
            <a:pPr indent="342900">
              <a:buFont typeface="Arial" panose="020B0604020202020204" pitchFamily="34" charset="0"/>
              <a:buChar char="•"/>
            </a:pPr>
            <a:r>
              <a:rPr lang="zh-CN" altLang="zh-CN" sz="2400" dirty="0" smtClean="0">
                <a:latin typeface="宋体" panose="02010600030101010101" pitchFamily="2" charset="-122"/>
                <a:ea typeface="宋体" panose="02010600030101010101" pitchFamily="2" charset="-122"/>
              </a:rPr>
              <a:t>按</a:t>
            </a:r>
            <a:r>
              <a:rPr lang="zh-CN" altLang="zh-CN" sz="2400" dirty="0">
                <a:latin typeface="宋体" panose="02010600030101010101" pitchFamily="2" charset="-122"/>
                <a:ea typeface="宋体" panose="02010600030101010101" pitchFamily="2" charset="-122"/>
              </a:rPr>
              <a:t>用途</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无论是模拟式还是数字式的又都可分为通用型与专用型两种。</a:t>
            </a:r>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通用型都具有鉴相器和</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有的还附加放大器和其他辅助电路</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其功能为多用的</a:t>
            </a:r>
            <a:r>
              <a:rPr lang="en-US" altLang="zh-CN" sz="2400" dirty="0">
                <a:latin typeface="宋体" panose="02010600030101010101" pitchFamily="2" charset="-122"/>
                <a:ea typeface="宋体" panose="02010600030101010101" pitchFamily="2" charset="-122"/>
              </a:rPr>
              <a:t>;</a:t>
            </a:r>
          </a:p>
          <a:p>
            <a:r>
              <a:rPr lang="zh-CN" altLang="zh-CN" sz="2400" dirty="0">
                <a:latin typeface="宋体" panose="02010600030101010101" pitchFamily="2" charset="-122"/>
                <a:ea typeface="宋体" panose="02010600030101010101" pitchFamily="2" charset="-122"/>
              </a:rPr>
              <a:t>专用型均为单功能设计</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如调频立体声解调环、电视机中用的正交色差信号的同步检波等。</a:t>
            </a:r>
          </a:p>
          <a:p>
            <a:endParaRPr lang="zh-CN" altLang="en-US" dirty="0"/>
          </a:p>
        </p:txBody>
      </p:sp>
    </p:spTree>
    <p:extLst>
      <p:ext uri="{BB962C8B-B14F-4D97-AF65-F5344CB8AC3E}">
        <p14:creationId xmlns:p14="http://schemas.microsoft.com/office/powerpoint/2010/main" val="27274128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F407312-A604-4575-82DA-2593760FD587}"/>
              </a:ext>
            </a:extLst>
          </p:cNvPr>
          <p:cNvSpPr>
            <a:spLocks noGrp="1"/>
          </p:cNvSpPr>
          <p:nvPr>
            <p:ph type="title"/>
          </p:nvPr>
        </p:nvSpPr>
        <p:spPr/>
        <p:txBody>
          <a:bodyPr/>
          <a:lstStyle/>
          <a:p>
            <a:r>
              <a:rPr lang="zh-CN" altLang="zh-CN" dirty="0"/>
              <a:t>单片集成锁相环</a:t>
            </a:r>
            <a:r>
              <a:rPr lang="en-US" altLang="zh-CN" dirty="0"/>
              <a:t>L562</a:t>
            </a:r>
            <a:endParaRPr lang="zh-CN" altLang="en-US" dirty="0"/>
          </a:p>
        </p:txBody>
      </p:sp>
      <p:pic>
        <p:nvPicPr>
          <p:cNvPr id="4" name="内容占位符 3">
            <a:extLst>
              <a:ext uri="{FF2B5EF4-FFF2-40B4-BE49-F238E27FC236}">
                <a16:creationId xmlns="" xmlns:a16="http://schemas.microsoft.com/office/drawing/2014/main" id="{4D6ABC07-9AE8-4FAE-B72E-32177F25AFDE}"/>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2816" y="1370506"/>
            <a:ext cx="6461801" cy="4630737"/>
          </a:xfrm>
          <a:prstGeom prst="rect">
            <a:avLst/>
          </a:prstGeom>
          <a:noFill/>
          <a:ln>
            <a:noFill/>
          </a:ln>
        </p:spPr>
      </p:pic>
      <mc:AlternateContent xmlns:mc="http://schemas.openxmlformats.org/markup-compatibility/2006">
        <mc:Choice xmlns:a14="http://schemas.microsoft.com/office/drawing/2010/main" Requires="a14">
          <p:sp>
            <p:nvSpPr>
              <p:cNvPr id="5" name="矩形 4">
                <a:extLst>
                  <a:ext uri="{FF2B5EF4-FFF2-40B4-BE49-F238E27FC236}">
                    <a16:creationId xmlns="" xmlns:a16="http://schemas.microsoft.com/office/drawing/2014/main" id="{A6BF04F1-1C1A-43A4-9F5B-6B3CE02B1267}"/>
                  </a:ext>
                </a:extLst>
              </p:cNvPr>
              <p:cNvSpPr/>
              <p:nvPr/>
            </p:nvSpPr>
            <p:spPr>
              <a:xfrm>
                <a:off x="6857346" y="2162380"/>
                <a:ext cx="2968396" cy="3046988"/>
              </a:xfrm>
              <a:prstGeom prst="rect">
                <a:avLst/>
              </a:prstGeom>
            </p:spPr>
            <p:txBody>
              <a:bodyPr wrap="square">
                <a:spAutoFit/>
              </a:bodyPr>
              <a:lstStyle/>
              <a:p>
                <a:r>
                  <a:rPr lang="zh-CN" altLang="zh-CN" sz="2400" dirty="0">
                    <a:ea typeface="宋体" panose="02010600030101010101" pitchFamily="2" charset="-122"/>
                    <a:cs typeface="Times New Roman" panose="02020603050405020304" pitchFamily="18" charset="0"/>
                  </a:rPr>
                  <a:t>图中除包含锁相环电路的基本部件如</a:t>
                </a:r>
                <a:r>
                  <a:rPr lang="en-US" altLang="zh-CN" sz="2400" dirty="0">
                    <a:ea typeface="宋体" panose="02010600030101010101" pitchFamily="2" charset="-122"/>
                    <a:cs typeface="Times New Roman" panose="02020603050405020304" pitchFamily="18" charset="0"/>
                  </a:rPr>
                  <a:t>PD</a:t>
                </a:r>
                <a:r>
                  <a:rPr lang="zh-CN" altLang="zh-CN" sz="2400" dirty="0">
                    <a:ea typeface="宋体" panose="02010600030101010101" pitchFamily="2" charset="-122"/>
                    <a:cs typeface="Times New Roman" panose="02020603050405020304" pitchFamily="18" charset="0"/>
                  </a:rPr>
                  <a:t>与</a:t>
                </a:r>
                <a:r>
                  <a:rPr lang="en-US" altLang="zh-CN" sz="2400" dirty="0">
                    <a:ea typeface="宋体" panose="02010600030101010101" pitchFamily="2" charset="-122"/>
                    <a:cs typeface="Times New Roman" panose="02020603050405020304" pitchFamily="18" charset="0"/>
                  </a:rPr>
                  <a:t>VCO</a:t>
                </a:r>
                <a:r>
                  <a:rPr lang="zh-CN" altLang="zh-CN" sz="2400" dirty="0">
                    <a:ea typeface="宋体" panose="02010600030101010101" pitchFamily="2" charset="-122"/>
                    <a:cs typeface="Times New Roman" panose="02020603050405020304" pitchFamily="18" charset="0"/>
                  </a:rPr>
                  <a:t>外</a:t>
                </a:r>
                <a:r>
                  <a:rPr lang="en-US" altLang="zh-CN" sz="2400" dirty="0">
                    <a:ea typeface="宋体" panose="02010600030101010101" pitchFamily="2" charset="-122"/>
                    <a:cs typeface="Times New Roman" panose="02020603050405020304" pitchFamily="18" charset="0"/>
                  </a:rPr>
                  <a:t>,</a:t>
                </a:r>
                <a:r>
                  <a:rPr lang="zh-CN" altLang="zh-CN" sz="2400" dirty="0">
                    <a:ea typeface="宋体" panose="02010600030101010101" pitchFamily="2" charset="-122"/>
                    <a:cs typeface="Times New Roman" panose="02020603050405020304" pitchFamily="18" charset="0"/>
                  </a:rPr>
                  <a:t>为改善环路性能和满足通用的要求</a:t>
                </a:r>
                <a:r>
                  <a:rPr lang="en-US" altLang="zh-CN" sz="2400" dirty="0">
                    <a:ea typeface="宋体" panose="02010600030101010101" pitchFamily="2" charset="-122"/>
                    <a:cs typeface="Times New Roman" panose="02020603050405020304" pitchFamily="18" charset="0"/>
                  </a:rPr>
                  <a:t>,</a:t>
                </a:r>
                <a:r>
                  <a:rPr lang="zh-CN" altLang="zh-CN" sz="2400" dirty="0">
                    <a:ea typeface="宋体" panose="02010600030101010101" pitchFamily="2" charset="-122"/>
                    <a:cs typeface="Times New Roman" panose="02020603050405020304" pitchFamily="18" charset="0"/>
                  </a:rPr>
                  <a:t>还有若干放大器</a:t>
                </a:r>
                <a:r>
                  <a:rPr lang="en-US" altLang="zh-CN" sz="2400" dirty="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2400" i="1">
                            <a:latin typeface="Cambria Math" panose="02040503050406030204" pitchFamily="18" charset="0"/>
                            <a:ea typeface="宋体" panose="02010600030101010101" pitchFamily="2" charset="-122"/>
                            <a:cs typeface="Times New Roman" panose="02020603050405020304" pitchFamily="18" charset="0"/>
                          </a:rPr>
                          <m:t>1</m:t>
                        </m:r>
                      </m:sub>
                    </m:sSub>
                    <m:r>
                      <a:rPr lang="zh-CN" altLang="zh-CN" sz="2400" i="1">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2400" i="1">
                            <a:latin typeface="Cambria Math" panose="02040503050406030204" pitchFamily="18" charset="0"/>
                            <a:ea typeface="宋体" panose="02010600030101010101" pitchFamily="2" charset="-122"/>
                            <a:cs typeface="Times New Roman" panose="02020603050405020304" pitchFamily="18" charset="0"/>
                          </a:rPr>
                          <m:t>2</m:t>
                        </m:r>
                      </m:sub>
                    </m:sSub>
                    <m:r>
                      <a:rPr lang="zh-CN" altLang="zh-CN" sz="2400" i="1">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2400" i="1">
                            <a:latin typeface="Cambria Math" panose="02040503050406030204" pitchFamily="18" charset="0"/>
                            <a:ea typeface="宋体" panose="02010600030101010101" pitchFamily="2" charset="-122"/>
                            <a:cs typeface="Times New Roman" panose="02020603050405020304" pitchFamily="18" charset="0"/>
                          </a:rPr>
                          <m:t>3</m:t>
                        </m:r>
                      </m:sub>
                    </m:sSub>
                  </m:oMath>
                </a14:m>
                <a:r>
                  <a:rPr lang="en-US" altLang="zh-CN" sz="2400" dirty="0">
                    <a:latin typeface="宋体" panose="02010600030101010101" pitchFamily="2" charset="-122"/>
                    <a:cs typeface="Times New Roman" panose="02020603050405020304" pitchFamily="18" charset="0"/>
                  </a:rPr>
                  <a:t>)</a:t>
                </a:r>
                <a:r>
                  <a:rPr lang="zh-CN" altLang="zh-CN" sz="2400" dirty="0">
                    <a:ea typeface="宋体" panose="02010600030101010101" pitchFamily="2" charset="-122"/>
                    <a:cs typeface="Times New Roman" panose="02020603050405020304" pitchFamily="18" charset="0"/>
                  </a:rPr>
                  <a:t>、限幅器和稳压电路等辅助部件。</a:t>
                </a:r>
                <a:endParaRPr lang="zh-CN" altLang="en-US" sz="2400" dirty="0"/>
              </a:p>
            </p:txBody>
          </p:sp>
        </mc:Choice>
        <mc:Fallback>
          <p:sp>
            <p:nvSpPr>
              <p:cNvPr id="5" name="矩形 4">
                <a:extLst>
                  <a:ext uri="{FF2B5EF4-FFF2-40B4-BE49-F238E27FC236}">
                    <a16:creationId xmlns="" xmlns:a16="http://schemas.microsoft.com/office/drawing/2014/main" xmlns:a14="http://schemas.microsoft.com/office/drawing/2010/main" id="{A6BF04F1-1C1A-43A4-9F5B-6B3CE02B1267}"/>
                  </a:ext>
                </a:extLst>
              </p:cNvPr>
              <p:cNvSpPr>
                <a:spLocks noRot="1" noChangeAspect="1" noMove="1" noResize="1" noEditPoints="1" noAdjustHandles="1" noChangeArrowheads="1" noChangeShapeType="1" noTextEdit="1"/>
              </p:cNvSpPr>
              <p:nvPr/>
            </p:nvSpPr>
            <p:spPr>
              <a:xfrm>
                <a:off x="6857346" y="2162380"/>
                <a:ext cx="2968396" cy="3046988"/>
              </a:xfrm>
              <a:prstGeom prst="rect">
                <a:avLst/>
              </a:prstGeom>
              <a:blipFill rotWithShape="0">
                <a:blip r:embed="rId3"/>
                <a:stretch>
                  <a:fillRect l="-3285" t="-1600" r="-1643" b="-3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676246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F47E221E-3DB1-4A9A-BCBD-033537E77451}"/>
                  </a:ext>
                </a:extLst>
              </p:cNvPr>
              <p:cNvSpPr>
                <a:spLocks noGrp="1"/>
              </p:cNvSpPr>
              <p:nvPr>
                <p:ph idx="1"/>
              </p:nvPr>
            </p:nvSpPr>
            <p:spPr>
              <a:xfrm>
                <a:off x="461019" y="986235"/>
                <a:ext cx="9082226" cy="4873653"/>
              </a:xfrm>
            </p:spPr>
            <p:txBody>
              <a:bodyPr>
                <a:noAutofit/>
              </a:bodyPr>
              <a:lstStyle/>
              <a:p>
                <a:r>
                  <a:rPr lang="en-US" altLang="zh-CN" sz="2400" dirty="0">
                    <a:latin typeface="宋体" panose="02010600030101010101" pitchFamily="2" charset="-122"/>
                    <a:ea typeface="宋体" panose="02010600030101010101" pitchFamily="2" charset="-122"/>
                  </a:rPr>
                  <a:t>L562</a:t>
                </a:r>
                <a:r>
                  <a:rPr lang="zh-CN" altLang="zh-CN" sz="2400" dirty="0">
                    <a:latin typeface="宋体" panose="02010600030101010101" pitchFamily="2" charset="-122"/>
                    <a:ea typeface="宋体" panose="02010600030101010101" pitchFamily="2" charset="-122"/>
                  </a:rPr>
                  <a:t>的鉴相器采用双差分对模拟相乘器电路</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其输出端</a:t>
                </a:r>
                <a:r>
                  <a:rPr lang="en-US" altLang="zh-CN" sz="2400" dirty="0">
                    <a:latin typeface="宋体" panose="02010600030101010101" pitchFamily="2" charset="-122"/>
                    <a:ea typeface="宋体" panose="02010600030101010101" pitchFamily="2" charset="-122"/>
                  </a:rPr>
                  <a:t>13</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14</a:t>
                </a:r>
                <a:r>
                  <a:rPr lang="zh-CN" altLang="zh-CN" sz="2400" dirty="0">
                    <a:latin typeface="宋体" panose="02010600030101010101" pitchFamily="2" charset="-122"/>
                    <a:ea typeface="宋体" panose="02010600030101010101" pitchFamily="2" charset="-122"/>
                  </a:rPr>
                  <a:t>外接阻容元件构成环路滤波器。压控振荡器</a:t>
                </a:r>
                <a:r>
                  <a:rPr lang="en-US" altLang="zh-CN" sz="2400" dirty="0">
                    <a:latin typeface="宋体" panose="02010600030101010101" pitchFamily="2" charset="-122"/>
                    <a:ea typeface="宋体" panose="02010600030101010101" pitchFamily="2" charset="-122"/>
                  </a:rPr>
                  <a:t>VCO</a:t>
                </a:r>
                <a:r>
                  <a:rPr lang="zh-CN" altLang="zh-CN" sz="2400" dirty="0">
                    <a:latin typeface="宋体" panose="02010600030101010101" pitchFamily="2" charset="-122"/>
                    <a:ea typeface="宋体" panose="02010600030101010101" pitchFamily="2" charset="-122"/>
                  </a:rPr>
                  <a:t>采用射极耦合多谐振荡器电路</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外接定时电容</a:t>
                </a:r>
                <a:r>
                  <a:rPr lang="en-US" altLang="zh-CN" sz="2400" dirty="0">
                    <a:latin typeface="宋体" panose="02010600030101010101" pitchFamily="2" charset="-122"/>
                    <a:ea typeface="宋体" panose="02010600030101010101" pitchFamily="2" charset="-122"/>
                  </a:rPr>
                  <a:t>C</a:t>
                </a:r>
                <a:r>
                  <a:rPr lang="zh-CN" altLang="zh-CN" sz="2400" dirty="0">
                    <a:latin typeface="宋体" panose="02010600030101010101" pitchFamily="2" charset="-122"/>
                    <a:ea typeface="宋体" panose="02010600030101010101" pitchFamily="2" charset="-122"/>
                  </a:rPr>
                  <a:t>由</a:t>
                </a:r>
                <a:r>
                  <a:rPr lang="en-US" altLang="zh-CN" sz="2400" dirty="0">
                    <a:latin typeface="宋体" panose="02010600030101010101" pitchFamily="2" charset="-122"/>
                    <a:ea typeface="宋体" panose="02010600030101010101" pitchFamily="2" charset="-122"/>
                  </a:rPr>
                  <a:t>5</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6</a:t>
                </a:r>
                <a:r>
                  <a:rPr lang="zh-CN" altLang="zh-CN" sz="2400" dirty="0">
                    <a:latin typeface="宋体" panose="02010600030101010101" pitchFamily="2" charset="-122"/>
                    <a:ea typeface="宋体" panose="02010600030101010101" pitchFamily="2" charset="-122"/>
                  </a:rPr>
                  <a:t>端接入。</a:t>
                </a:r>
                <a:endParaRPr lang="en-US" altLang="zh-CN" sz="2400" dirty="0">
                  <a:latin typeface="宋体" panose="02010600030101010101" pitchFamily="2" charset="-122"/>
                  <a:ea typeface="宋体" panose="02010600030101010101" pitchFamily="2" charset="-122"/>
                </a:endParaRPr>
              </a:p>
              <a:p>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1</m:t>
                        </m:r>
                      </m:sub>
                    </m:sSub>
                  </m:oMath>
                </a14:m>
                <a:r>
                  <a:rPr lang="zh-CN"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2</m:t>
                        </m:r>
                      </m:sub>
                    </m:sSub>
                  </m:oMath>
                </a14:m>
                <a:r>
                  <a:rPr lang="zh-CN" altLang="zh-CN" sz="2400" dirty="0">
                    <a:latin typeface="宋体" panose="02010600030101010101" pitchFamily="2" charset="-122"/>
                    <a:ea typeface="宋体" panose="02010600030101010101" pitchFamily="2" charset="-122"/>
                  </a:rPr>
                  <a:t>管交叉耦合构成正反馈</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其发射极分别接有受</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𝑐</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zh-CN" altLang="zh-CN" sz="2400" dirty="0">
                    <a:latin typeface="宋体" panose="02010600030101010101" pitchFamily="2" charset="-122"/>
                    <a:ea typeface="宋体" panose="02010600030101010101" pitchFamily="2" charset="-122"/>
                  </a:rPr>
                  <a:t>控制的恒流源</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01</m:t>
                        </m:r>
                      </m:sub>
                    </m:sSub>
                  </m:oMath>
                </a14:m>
                <a:r>
                  <a:rPr lang="zh-CN" altLang="zh-CN"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02</m:t>
                        </m:r>
                      </m:sub>
                    </m:sSub>
                  </m:oMath>
                </a14:m>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通常</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01</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02</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m:t>
                        </m:r>
                      </m:sub>
                    </m:sSub>
                  </m:oMath>
                </a14:m>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当</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1</m:t>
                        </m:r>
                      </m:sub>
                    </m:sSub>
                  </m:oMath>
                </a14:m>
                <a:r>
                  <a:rPr lang="zh-CN" altLang="zh-CN"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2</m:t>
                        </m:r>
                      </m:sub>
                    </m:sSub>
                  </m:oMath>
                </a14:m>
                <a:r>
                  <a:rPr lang="zh-CN" altLang="zh-CN" sz="2400" dirty="0">
                    <a:latin typeface="宋体" panose="02010600030101010101" pitchFamily="2" charset="-122"/>
                    <a:ea typeface="宋体" panose="02010600030101010101" pitchFamily="2" charset="-122"/>
                  </a:rPr>
                  <a:t>管交替导通和截止时</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定时电容</a:t>
                </a:r>
                <a:r>
                  <a:rPr lang="en-US" altLang="zh-CN" sz="2400" dirty="0">
                    <a:latin typeface="宋体" panose="02010600030101010101" pitchFamily="2" charset="-122"/>
                    <a:ea typeface="宋体" panose="02010600030101010101" pitchFamily="2" charset="-122"/>
                  </a:rPr>
                  <a:t>C</a:t>
                </a:r>
                <a:r>
                  <a:rPr lang="zh-CN" altLang="zh-CN" sz="2400" dirty="0">
                    <a:latin typeface="宋体" panose="02010600030101010101" pitchFamily="2" charset="-122"/>
                    <a:ea typeface="宋体" panose="02010600030101010101" pitchFamily="2" charset="-122"/>
                  </a:rPr>
                  <a:t>由</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01</m:t>
                        </m:r>
                      </m:sub>
                    </m:sSub>
                  </m:oMath>
                </a14:m>
                <a:r>
                  <a:rPr lang="zh-CN" altLang="zh-CN"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02</m:t>
                        </m:r>
                      </m:sub>
                    </m:sSub>
                  </m:oMath>
                </a14:m>
                <a:r>
                  <a:rPr lang="zh-CN" altLang="zh-CN" sz="2400" dirty="0">
                    <a:latin typeface="宋体" panose="02010600030101010101" pitchFamily="2" charset="-122"/>
                    <a:ea typeface="宋体" panose="02010600030101010101" pitchFamily="2" charset="-122"/>
                  </a:rPr>
                  <a:t>交替充电</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从而在</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1</m:t>
                        </m:r>
                      </m:sub>
                    </m:sSub>
                  </m:oMath>
                </a14:m>
                <a:r>
                  <a:rPr lang="zh-CN"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2</m:t>
                        </m:r>
                      </m:sub>
                    </m:sSub>
                  </m:oMath>
                </a14:m>
                <a:r>
                  <a:rPr lang="zh-CN" altLang="zh-CN" sz="2400" dirty="0">
                    <a:latin typeface="宋体" panose="02010600030101010101" pitchFamily="2" charset="-122"/>
                    <a:ea typeface="宋体" panose="02010600030101010101" pitchFamily="2" charset="-122"/>
                  </a:rPr>
                  <a:t>管的集电极负载上得到对称方波输出。振荡频率由</a:t>
                </a:r>
                <a:r>
                  <a:rPr lang="en-US" altLang="zh-CN" sz="2400" dirty="0">
                    <a:latin typeface="宋体" panose="02010600030101010101" pitchFamily="2" charset="-122"/>
                    <a:ea typeface="宋体" panose="02010600030101010101" pitchFamily="2" charset="-122"/>
                  </a:rPr>
                  <a:t>C</a:t>
                </a:r>
                <a:r>
                  <a:rPr lang="zh-CN" altLang="zh-CN"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m:t>
                        </m:r>
                      </m:sub>
                    </m:sSub>
                  </m:oMath>
                </a14:m>
                <a:r>
                  <a:rPr lang="zh-CN" altLang="zh-CN" sz="2400" dirty="0">
                    <a:latin typeface="宋体" panose="02010600030101010101" pitchFamily="2" charset="-122"/>
                    <a:ea typeface="宋体" panose="02010600030101010101" pitchFamily="2" charset="-122"/>
                  </a:rPr>
                  <a:t>等决定</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即</a:t>
                </a:r>
              </a:p>
              <a:p>
                <a:pPr marL="0" indent="0">
                  <a:buNone/>
                </a:pPr>
                <a14:m>
                  <m:oMathPara xmlns:m="http://schemas.openxmlformats.org/officeDocument/2006/math">
                    <m:oMathParaPr>
                      <m:jc m:val="centerGroup"/>
                    </m:oMathParaPr>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𝑓</m:t>
                          </m:r>
                        </m:e>
                        <m:sub>
                          <m:r>
                            <a:rPr lang="en-US" altLang="zh-CN" sz="2400" i="1">
                              <a:latin typeface="Cambria Math" panose="02040503050406030204" pitchFamily="18" charset="0"/>
                            </a:rPr>
                            <m:t>0</m:t>
                          </m:r>
                        </m:sub>
                      </m:sSub>
                      <m:r>
                        <a:rPr lang="en-US" altLang="zh-CN" sz="2400" i="1">
                          <a:latin typeface="Cambria Math" panose="02040503050406030204" pitchFamily="18" charset="0"/>
                        </a:rPr>
                        <m:t>=</m:t>
                      </m:r>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m:t>
                              </m:r>
                            </m:sub>
                          </m:sSub>
                        </m:num>
                        <m:den>
                          <m:r>
                            <a:rPr lang="en-US" altLang="zh-CN" sz="2400" i="1">
                              <a:latin typeface="Cambria Math" panose="02040503050406030204" pitchFamily="18" charset="0"/>
                            </a:rPr>
                            <m:t>4</m:t>
                          </m:r>
                          <m:r>
                            <a:rPr lang="en-US" altLang="zh-CN" sz="2400" i="1">
                              <a:latin typeface="Cambria Math" panose="02040503050406030204" pitchFamily="18" charset="0"/>
                            </a:rPr>
                            <m:t>𝐶</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𝐷</m:t>
                              </m:r>
                            </m:sub>
                          </m:sSub>
                        </m:den>
                      </m:f>
                      <m:r>
                        <a:rPr lang="en-US" altLang="zh-CN" sz="2400" i="1">
                          <a:latin typeface="Cambria Math" panose="02040503050406030204" pitchFamily="18" charset="0"/>
                        </a:rPr>
                        <m:t>=</m:t>
                      </m:r>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𝑔</m:t>
                              </m:r>
                            </m:e>
                            <m:sub>
                              <m:r>
                                <a:rPr lang="en-US" altLang="zh-CN" sz="2400" i="1">
                                  <a:latin typeface="Cambria Math" panose="02040503050406030204" pitchFamily="18" charset="0"/>
                                </a:rPr>
                                <m:t>𝑚</m:t>
                              </m:r>
                            </m:sub>
                          </m:sSub>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𝑐</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num>
                        <m:den>
                          <m:r>
                            <a:rPr lang="en-US" altLang="zh-CN" sz="2400" i="1">
                              <a:latin typeface="Cambria Math" panose="02040503050406030204" pitchFamily="18" charset="0"/>
                            </a:rPr>
                            <m:t>4</m:t>
                          </m:r>
                          <m:r>
                            <a:rPr lang="en-US" altLang="zh-CN" sz="2400" i="1">
                              <a:latin typeface="Cambria Math" panose="02040503050406030204" pitchFamily="18" charset="0"/>
                            </a:rPr>
                            <m:t>𝐶</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𝐷</m:t>
                              </m:r>
                            </m:sub>
                          </m:sSub>
                        </m:den>
                      </m:f>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𝐴</m:t>
                          </m:r>
                        </m:e>
                        <m:sub>
                          <m:r>
                            <a:rPr lang="en-US" altLang="zh-CN" sz="2400" i="1">
                              <a:latin typeface="Cambria Math" panose="02040503050406030204" pitchFamily="18" charset="0"/>
                            </a:rPr>
                            <m:t>𝑜</m:t>
                          </m:r>
                        </m:sub>
                      </m:sSub>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𝑐</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m:oMathPara>
                </a14:m>
                <a:endParaRPr lang="zh-CN"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式中</a:t>
                </a:r>
                <a:r>
                  <a:rPr lang="en-US"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0</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𝑔</m:t>
                        </m:r>
                      </m:e>
                      <m:sub>
                        <m:r>
                          <a:rPr lang="en-US" altLang="zh-CN" sz="2400" i="1">
                            <a:latin typeface="Cambria Math" panose="02040503050406030204" pitchFamily="18" charset="0"/>
                          </a:rPr>
                          <m:t>𝑚</m:t>
                        </m:r>
                      </m:sub>
                    </m:sSub>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𝑢</m:t>
                        </m:r>
                      </m:e>
                      <m:sub>
                        <m:r>
                          <a:rPr lang="en-US" altLang="zh-CN" sz="2400" i="1">
                            <a:latin typeface="Cambria Math" panose="02040503050406030204" pitchFamily="18" charset="0"/>
                          </a:rPr>
                          <m:t>𝑐</m:t>
                        </m:r>
                      </m:sub>
                    </m:sSub>
                    <m:d>
                      <m:dPr>
                        <m:ctrlPr>
                          <a:rPr lang="zh-CN" altLang="zh-CN" sz="2400" i="1">
                            <a:latin typeface="Cambria Math" panose="02040503050406030204" pitchFamily="18" charset="0"/>
                          </a:rPr>
                        </m:ctrlPr>
                      </m:dPr>
                      <m:e>
                        <m:r>
                          <a:rPr lang="en-US" altLang="zh-CN" sz="2400" i="1">
                            <a:latin typeface="Cambria Math" panose="02040503050406030204" pitchFamily="18" charset="0"/>
                          </a:rPr>
                          <m:t>𝑡</m:t>
                        </m:r>
                      </m:e>
                    </m:d>
                  </m:oMath>
                </a14:m>
                <a:r>
                  <a:rPr lang="en-US"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𝑔</m:t>
                        </m:r>
                      </m:e>
                      <m:sub>
                        <m:r>
                          <a:rPr lang="en-US" altLang="zh-CN" sz="2400" i="1">
                            <a:latin typeface="Cambria Math" panose="02040503050406030204" pitchFamily="18" charset="0"/>
                          </a:rPr>
                          <m:t>𝑚</m:t>
                        </m:r>
                      </m:sub>
                    </m:sSub>
                  </m:oMath>
                </a14:m>
                <a:r>
                  <a:rPr lang="zh-CN" altLang="zh-CN" sz="2400" dirty="0">
                    <a:latin typeface="宋体" panose="02010600030101010101" pitchFamily="2" charset="-122"/>
                    <a:ea typeface="宋体" panose="02010600030101010101" pitchFamily="2" charset="-122"/>
                  </a:rPr>
                  <a:t>为压控恒流源的跨导</a:t>
                </a:r>
                <a:r>
                  <a:rPr lang="en-US"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𝐷</m:t>
                        </m:r>
                      </m:sub>
                    </m:sSub>
                  </m:oMath>
                </a14:m>
                <a:r>
                  <a:rPr lang="zh-CN" altLang="zh-CN" sz="2400" dirty="0">
                    <a:latin typeface="宋体" panose="02010600030101010101" pitchFamily="2" charset="-122"/>
                    <a:ea typeface="宋体" panose="02010600030101010101" pitchFamily="2" charset="-122"/>
                  </a:rPr>
                  <a:t>为二极管</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3</m:t>
                        </m:r>
                      </m:sub>
                    </m:sSub>
                  </m:oMath>
                </a14:m>
                <a:r>
                  <a:rPr lang="zh-CN"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4</m:t>
                        </m:r>
                      </m:sub>
                    </m:sSub>
                  </m:oMath>
                </a14:m>
                <a:r>
                  <a:rPr lang="zh-CN" altLang="zh-CN" sz="2400" dirty="0">
                    <a:latin typeface="宋体" panose="02010600030101010101" pitchFamily="2" charset="-122"/>
                    <a:ea typeface="宋体" panose="02010600030101010101" pitchFamily="2" charset="-122"/>
                  </a:rPr>
                  <a:t>的正向压降</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约等于</a:t>
                </a:r>
                <a:r>
                  <a:rPr lang="en-US" altLang="zh-CN" sz="2400" dirty="0">
                    <a:latin typeface="宋体" panose="02010600030101010101" pitchFamily="2" charset="-122"/>
                    <a:ea typeface="宋体" panose="02010600030101010101" pitchFamily="2" charset="-122"/>
                  </a:rPr>
                  <a:t>0.7V</a:t>
                </a:r>
                <a:r>
                  <a:rPr lang="zh-CN" altLang="zh-CN"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𝐴</m:t>
                        </m:r>
                      </m:e>
                      <m:sub>
                        <m:r>
                          <a:rPr lang="en-US" altLang="zh-CN" sz="2400" i="1">
                            <a:latin typeface="Cambria Math" panose="02040503050406030204" pitchFamily="18" charset="0"/>
                          </a:rPr>
                          <m:t>𝑜</m:t>
                        </m:r>
                      </m:sub>
                    </m:sSub>
                    <m:r>
                      <a:rPr lang="en-US" altLang="zh-CN" sz="2400" i="1">
                        <a:latin typeface="Cambria Math" panose="02040503050406030204" pitchFamily="18" charset="0"/>
                      </a:rPr>
                      <m:t>=</m:t>
                    </m:r>
                    <m:f>
                      <m:fPr>
                        <m:type m:val="lin"/>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𝑔</m:t>
                            </m:r>
                          </m:e>
                          <m:sub>
                            <m:r>
                              <a:rPr lang="en-US" altLang="zh-CN" sz="2400" i="1">
                                <a:latin typeface="Cambria Math" panose="02040503050406030204" pitchFamily="18" charset="0"/>
                              </a:rPr>
                              <m:t>𝑚</m:t>
                            </m:r>
                          </m:sub>
                        </m:sSub>
                      </m:num>
                      <m:den>
                        <m:r>
                          <a:rPr lang="en-US" altLang="zh-CN" sz="2400" i="1">
                            <a:latin typeface="Cambria Math" panose="02040503050406030204" pitchFamily="18" charset="0"/>
                          </a:rPr>
                          <m:t>(4</m:t>
                        </m:r>
                        <m:r>
                          <a:rPr lang="en-US" altLang="zh-CN" sz="2400" i="1">
                            <a:latin typeface="Cambria Math" panose="02040503050406030204" pitchFamily="18" charset="0"/>
                          </a:rPr>
                          <m:t>𝐶</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𝑈</m:t>
                            </m:r>
                          </m:e>
                          <m:sub>
                            <m:r>
                              <a:rPr lang="en-US" altLang="zh-CN" sz="2400" i="1">
                                <a:latin typeface="Cambria Math" panose="02040503050406030204" pitchFamily="18" charset="0"/>
                              </a:rPr>
                              <m:t>𝐷</m:t>
                            </m:r>
                          </m:sub>
                        </m:sSub>
                        <m:r>
                          <a:rPr lang="en-US" altLang="zh-CN" sz="2400" i="1">
                            <a:latin typeface="Cambria Math" panose="02040503050406030204" pitchFamily="18" charset="0"/>
                          </a:rPr>
                          <m:t>)</m:t>
                        </m:r>
                      </m:den>
                    </m:f>
                  </m:oMath>
                </a14:m>
                <a:r>
                  <a:rPr lang="zh-CN" altLang="zh-CN" sz="2400" dirty="0">
                    <a:latin typeface="宋体" panose="02010600030101010101" pitchFamily="2" charset="-122"/>
                    <a:ea typeface="宋体" panose="02010600030101010101" pitchFamily="2" charset="-122"/>
                  </a:rPr>
                  <a:t>为压控振荡器的控制灵敏度</a:t>
                </a:r>
                <a:r>
                  <a:rPr lang="zh-CN"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p:txBody>
          </p:sp>
        </mc:Choice>
        <mc:Fallback>
          <p:sp>
            <p:nvSpPr>
              <p:cNvPr id="3" name="内容占位符 2">
                <a:extLst>
                  <a:ext uri="{FF2B5EF4-FFF2-40B4-BE49-F238E27FC236}">
                    <a16:creationId xmlns="" xmlns:a16="http://schemas.microsoft.com/office/drawing/2014/main" xmlns:a14="http://schemas.microsoft.com/office/drawing/2010/main" id="{F47E221E-3DB1-4A9A-BCBD-033537E77451}"/>
                  </a:ext>
                </a:extLst>
              </p:cNvPr>
              <p:cNvSpPr>
                <a:spLocks noGrp="1" noRot="1" noChangeAspect="1" noMove="1" noResize="1" noEditPoints="1" noAdjustHandles="1" noChangeArrowheads="1" noChangeShapeType="1" noTextEdit="1"/>
              </p:cNvSpPr>
              <p:nvPr>
                <p:ph idx="1"/>
              </p:nvPr>
            </p:nvSpPr>
            <p:spPr>
              <a:xfrm>
                <a:off x="461019" y="986235"/>
                <a:ext cx="9082226" cy="4873653"/>
              </a:xfrm>
              <a:blipFill rotWithShape="0">
                <a:blip r:embed="rId2"/>
                <a:stretch>
                  <a:fillRect l="-537" t="-1001" r="-873" b="-901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687975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7334" y="609600"/>
            <a:ext cx="3885788" cy="845713"/>
          </a:xfrm>
        </p:spPr>
        <p:txBody>
          <a:bodyPr>
            <a:normAutofit fontScale="90000"/>
          </a:bodyPr>
          <a:lstStyle/>
          <a:p>
            <a:r>
              <a:rPr lang="zh-CN" altLang="zh-CN" dirty="0"/>
              <a:t>反馈控制电路</a:t>
            </a:r>
            <a:r>
              <a:rPr lang="zh-CN" altLang="en-US" dirty="0"/>
              <a:t>的分类</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77334" y="1877253"/>
                <a:ext cx="8596668" cy="3880773"/>
              </a:xfrm>
            </p:spPr>
            <p:txBody>
              <a:bodyPr>
                <a:normAutofit lnSpcReduction="10000"/>
              </a:bodyPr>
              <a:lstStyle/>
              <a:p>
                <a:r>
                  <a:rPr lang="zh-CN" altLang="zh-CN" sz="2400" dirty="0">
                    <a:latin typeface="宋体" panose="02010600030101010101" pitchFamily="2" charset="-122"/>
                    <a:ea typeface="宋体" panose="02010600030101010101" pitchFamily="2" charset="-122"/>
                  </a:rPr>
                  <a:t>根据需要比较和调节的参量不同，反馈控制电路可分为以下三类：</a:t>
                </a:r>
              </a:p>
              <a:p>
                <a:r>
                  <a:rPr lang="zh-CN" altLang="en-US" sz="2400" dirty="0">
                    <a:latin typeface="宋体" panose="02010600030101010101" pitchFamily="2" charset="-122"/>
                    <a:ea typeface="宋体" panose="02010600030101010101" pitchFamily="2" charset="-122"/>
                  </a:rPr>
                  <a:t>自动增益控制电路</a:t>
                </a:r>
                <a:r>
                  <a:rPr lang="en-US" altLang="zh-CN" sz="2400" dirty="0">
                    <a:latin typeface="宋体" panose="02010600030101010101" pitchFamily="2" charset="-122"/>
                    <a:ea typeface="宋体" panose="02010600030101010101" pitchFamily="2" charset="-122"/>
                  </a:rPr>
                  <a:t>(Automatic Gain Control</a:t>
                </a:r>
                <a:r>
                  <a:rPr lang="zh-CN" altLang="en-US" sz="2400" dirty="0">
                    <a:latin typeface="宋体" panose="02010600030101010101" pitchFamily="2" charset="-122"/>
                    <a:ea typeface="宋体" panose="02010600030101010101" pitchFamily="2" charset="-122"/>
                  </a:rPr>
                  <a:t>，简称</a:t>
                </a:r>
                <a:r>
                  <a:rPr lang="en-US" altLang="zh-CN" sz="2400" dirty="0">
                    <a:latin typeface="宋体" panose="02010600030101010101" pitchFamily="2" charset="-122"/>
                    <a:ea typeface="宋体" panose="02010600030101010101" pitchFamily="2" charset="-122"/>
                  </a:rPr>
                  <a:t>AGC)</a:t>
                </a:r>
                <a:r>
                  <a:rPr lang="zh-CN" altLang="en-US" sz="2400" dirty="0">
                    <a:latin typeface="宋体" panose="02010600030101010101" pitchFamily="2" charset="-122"/>
                    <a:ea typeface="宋体" panose="02010600030101010101" pitchFamily="2" charset="-122"/>
                  </a:rPr>
                  <a:t>，是指需要比较和调节的参量即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a:latin typeface="Cambria Math" panose="02040503050406030204" pitchFamily="18" charset="0"/>
                          </a:rPr>
                          <m:t>0</m:t>
                        </m:r>
                        <m:r>
                          <a:rPr lang="en-US" altLang="zh-CN" sz="2400" i="1">
                            <a:latin typeface="Cambria Math" panose="02040503050406030204" pitchFamily="18" charset="0"/>
                          </a:rPr>
                          <m:t> </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为电压或电流的反馈控制电路，用于控制输出信号的幅度。</a:t>
                </a:r>
              </a:p>
              <a:p>
                <a:r>
                  <a:rPr lang="zh-CN" altLang="en-US" sz="2400" dirty="0">
                    <a:latin typeface="宋体" panose="02010600030101010101" pitchFamily="2" charset="-122"/>
                    <a:ea typeface="宋体" panose="02010600030101010101" pitchFamily="2" charset="-122"/>
                  </a:rPr>
                  <a:t>自动频率控制电路</a:t>
                </a:r>
                <a:r>
                  <a:rPr lang="en-US" altLang="zh-CN" sz="2400" dirty="0">
                    <a:latin typeface="宋体" panose="02010600030101010101" pitchFamily="2" charset="-122"/>
                    <a:ea typeface="宋体" panose="02010600030101010101" pitchFamily="2" charset="-122"/>
                  </a:rPr>
                  <a:t>(Automatic Frequency Control</a:t>
                </a:r>
                <a:r>
                  <a:rPr lang="zh-CN" altLang="en-US" sz="2400" dirty="0">
                    <a:latin typeface="宋体" panose="02010600030101010101" pitchFamily="2" charset="-122"/>
                    <a:ea typeface="宋体" panose="02010600030101010101" pitchFamily="2" charset="-122"/>
                  </a:rPr>
                  <a:t>，简称</a:t>
                </a:r>
                <a:r>
                  <a:rPr lang="en-US" altLang="zh-CN" sz="2400" dirty="0">
                    <a:latin typeface="宋体" panose="02010600030101010101" pitchFamily="2" charset="-122"/>
                    <a:ea typeface="宋体" panose="02010600030101010101" pitchFamily="2" charset="-122"/>
                  </a:rPr>
                  <a:t>AFC)</a:t>
                </a:r>
                <a:r>
                  <a:rPr lang="zh-CN" altLang="en-US" sz="2400" dirty="0">
                    <a:latin typeface="宋体" panose="02010600030101010101" pitchFamily="2" charset="-122"/>
                    <a:ea typeface="宋体" panose="02010600030101010101" pitchFamily="2" charset="-122"/>
                  </a:rPr>
                  <a:t>，是指需要比较和调节的参量即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a:latin typeface="Cambria Math" panose="02040503050406030204" pitchFamily="18" charset="0"/>
                          </a:rPr>
                          <m:t>0</m:t>
                        </m:r>
                        <m:r>
                          <a:rPr lang="en-US" altLang="zh-CN" sz="2400" i="1">
                            <a:latin typeface="Cambria Math" panose="02040503050406030204" pitchFamily="18" charset="0"/>
                          </a:rPr>
                          <m:t> </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为频率的反馈控制电路，用于维持工作频率的稳定。</a:t>
                </a:r>
              </a:p>
              <a:p>
                <a:r>
                  <a:rPr lang="zh-CN" altLang="en-US" sz="2400" dirty="0">
                    <a:latin typeface="宋体" panose="02010600030101010101" pitchFamily="2" charset="-122"/>
                    <a:ea typeface="宋体" panose="02010600030101010101" pitchFamily="2" charset="-122"/>
                  </a:rPr>
                  <a:t>自动相位控制电路</a:t>
                </a:r>
                <a:r>
                  <a:rPr lang="en-US" altLang="zh-CN" sz="2400" dirty="0">
                    <a:latin typeface="宋体" panose="02010600030101010101" pitchFamily="2" charset="-122"/>
                    <a:ea typeface="宋体" panose="02010600030101010101" pitchFamily="2" charset="-122"/>
                  </a:rPr>
                  <a:t>(Automatic Phase Control</a:t>
                </a:r>
                <a:r>
                  <a:rPr lang="zh-CN" altLang="en-US" sz="2400" dirty="0">
                    <a:latin typeface="宋体" panose="02010600030101010101" pitchFamily="2" charset="-122"/>
                    <a:ea typeface="宋体" panose="02010600030101010101" pitchFamily="2" charset="-122"/>
                  </a:rPr>
                  <a:t>，简称</a:t>
                </a:r>
                <a:r>
                  <a:rPr lang="en-US" altLang="zh-CN" sz="2400" dirty="0">
                    <a:latin typeface="宋体" panose="02010600030101010101" pitchFamily="2" charset="-122"/>
                    <a:ea typeface="宋体" panose="02010600030101010101" pitchFamily="2" charset="-122"/>
                  </a:rPr>
                  <a:t>APC)</a:t>
                </a:r>
                <a:r>
                  <a:rPr lang="zh-CN" altLang="en-US" sz="2400" dirty="0">
                    <a:latin typeface="宋体" panose="02010600030101010101" pitchFamily="2" charset="-122"/>
                    <a:ea typeface="宋体" panose="02010600030101010101" pitchFamily="2" charset="-122"/>
                  </a:rPr>
                  <a:t>，是指需要比较和调节的参量即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a:latin typeface="Cambria Math" panose="02040503050406030204" pitchFamily="18" charset="0"/>
                          </a:rPr>
                          <m:t>0</m:t>
                        </m:r>
                        <m:r>
                          <a:rPr lang="en-US" altLang="zh-CN" sz="2400" i="1">
                            <a:latin typeface="Cambria Math" panose="02040503050406030204" pitchFamily="18" charset="0"/>
                          </a:rPr>
                          <m:t> </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为相位的反馈控制电路。</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77334" y="1877253"/>
                <a:ext cx="8596668" cy="3880773"/>
              </a:xfrm>
              <a:blipFill rotWithShape="0">
                <a:blip r:embed="rId2"/>
                <a:stretch>
                  <a:fillRect l="-567" t="-2198" r="-4681" b="-15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678184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C:\Users\wyuyy\AppData\Local\Temp\WeChat Files\351739350989102406.jpg">
            <a:extLst>
              <a:ext uri="{FF2B5EF4-FFF2-40B4-BE49-F238E27FC236}">
                <a16:creationId xmlns="" xmlns:a16="http://schemas.microsoft.com/office/drawing/2014/main" id="{FB142140-D227-47E4-B495-9FFE7741314F}"/>
              </a:ext>
            </a:extLst>
          </p:cNvPr>
          <p:cNvPicPr>
            <a:picLocks noGrp="1"/>
          </p:cNvPicPr>
          <p:nvPr>
            <p:ph idx="1"/>
          </p:nvPr>
        </p:nvPicPr>
        <p:blipFill>
          <a:blip r:embed="rId2">
            <a:extLst>
              <a:ext uri="{BEBA8EAE-BF5A-486C-A8C5-ECC9F3942E4B}">
                <a14:imgProps xmlns:a14="http://schemas.microsoft.com/office/drawing/2010/main">
                  <a14:imgLayer r:embed="rId3">
                    <a14:imgEffect>
                      <a14:sharpenSoften amount="30000"/>
                    </a14:imgEffect>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265451" y="1076607"/>
            <a:ext cx="3442779" cy="4449762"/>
          </a:xfrm>
          <a:prstGeom prst="rect">
            <a:avLst/>
          </a:prstGeom>
          <a:noFill/>
          <a:ln>
            <a:noFill/>
          </a:ln>
        </p:spPr>
      </p:pic>
      <mc:AlternateContent xmlns:mc="http://schemas.openxmlformats.org/markup-compatibility/2006">
        <mc:Choice xmlns:a14="http://schemas.microsoft.com/office/drawing/2010/main" Requires="a14">
          <p:sp>
            <p:nvSpPr>
              <p:cNvPr id="5" name="矩形 4">
                <a:extLst>
                  <a:ext uri="{FF2B5EF4-FFF2-40B4-BE49-F238E27FC236}">
                    <a16:creationId xmlns="" xmlns:a16="http://schemas.microsoft.com/office/drawing/2014/main" id="{6A68DF9A-B2BA-4396-BCBD-B6E2CD112D5E}"/>
                  </a:ext>
                </a:extLst>
              </p:cNvPr>
              <p:cNvSpPr/>
              <p:nvPr/>
            </p:nvSpPr>
            <p:spPr>
              <a:xfrm>
                <a:off x="3540804" y="1076607"/>
                <a:ext cx="6144109" cy="4524315"/>
              </a:xfrm>
              <a:prstGeom prst="rect">
                <a:avLst/>
              </a:prstGeom>
            </p:spPr>
            <p:txBody>
              <a:bodyPr wrap="square">
                <a:spAutoFit/>
              </a:bodyPr>
              <a:lstStyle/>
              <a:p>
                <a:pPr indent="266700" algn="just">
                  <a:lnSpc>
                    <a:spcPct val="150000"/>
                  </a:lnSpc>
                  <a:spcAft>
                    <a:spcPts val="0"/>
                  </a:spcAft>
                </a:pP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图</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8.4.8</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中限幅器用来限制锁相环路的直流增益</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以控制环路同步带的大小。由</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7</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端注入的电流可以控制限幅器的限幅电平和直流增益</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注入电流增加，</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VCO</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的跟踪范围减小</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当注入的电流超过</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0.7mA</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时</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鉴相器输出的误差电压对压控振荡器的控制被截断</a:t>
                </a:r>
                <a:r>
                  <a:rPr lang="en-US" altLang="zh-CN" sz="2400" kern="100" dirty="0">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latin typeface="Times" panose="02020603050405020304" pitchFamily="18" charset="0"/>
                    <a:ea typeface="宋体" panose="02010600030101010101" pitchFamily="2" charset="-122"/>
                    <a:cs typeface="Times New Roman" panose="02020603050405020304" pitchFamily="18" charset="0"/>
                  </a:rPr>
                  <a:t>压控振荡器处于失控自由振荡工作状态。环路中的放大器</a:t>
                </a: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1</m:t>
                        </m:r>
                      </m:sub>
                    </m:sSub>
                    <m:r>
                      <a:rPr lang="zh-CN"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2</m:t>
                        </m:r>
                      </m:sub>
                    </m:sSub>
                    <m:r>
                      <a:rPr lang="zh-CN" altLang="zh-CN" sz="2400" i="1" kern="100">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2400" i="1" kern="100">
                            <a:latin typeface="Cambria Math" panose="02040503050406030204" pitchFamily="18" charset="0"/>
                            <a:ea typeface="宋体" panose="02010600030101010101" pitchFamily="2" charset="-122"/>
                            <a:cs typeface="Times New Roman" panose="02020603050405020304" pitchFamily="18" charset="0"/>
                          </a:rPr>
                          <m:t>3</m:t>
                        </m:r>
                      </m:sub>
                    </m:sSub>
                  </m:oMath>
                </a14:m>
                <a:r>
                  <a:rPr lang="zh-CN" altLang="zh-CN" sz="2400" kern="100" dirty="0">
                    <a:latin typeface="Times" panose="02020603050405020304" pitchFamily="18" charset="0"/>
                    <a:ea typeface="宋体" panose="02010600030101010101" pitchFamily="2" charset="-122"/>
                    <a:cs typeface="Times New Roman" panose="02020603050405020304" pitchFamily="18" charset="0"/>
                  </a:rPr>
                  <a:t>作隔离、缓冲放大之用</a:t>
                </a:r>
                <a:r>
                  <a:rPr lang="zh-CN" altLang="zh-CN" sz="2400" kern="100" dirty="0" smtClean="0">
                    <a:latin typeface="Times" panose="02020603050405020304" pitchFamily="18" charset="0"/>
                    <a:ea typeface="宋体" panose="02010600030101010101" pitchFamily="2" charset="-122"/>
                    <a:cs typeface="Times New Roman" panose="02020603050405020304" pitchFamily="18" charset="0"/>
                  </a:rPr>
                  <a:t>。</a:t>
                </a:r>
                <a:endParaRPr lang="zh-CN" altLang="zh-CN" sz="2400" kern="100" dirty="0">
                  <a:latin typeface="Times" panose="02020603050405020304" pitchFamily="18" charset="0"/>
                  <a:ea typeface="宋体" panose="02010600030101010101" pitchFamily="2" charset="-122"/>
                  <a:cs typeface="Times New Roman" panose="02020603050405020304" pitchFamily="18" charset="0"/>
                </a:endParaRPr>
              </a:p>
            </p:txBody>
          </p:sp>
        </mc:Choice>
        <mc:Fallback>
          <p:sp>
            <p:nvSpPr>
              <p:cNvPr id="5" name="矩形 4">
                <a:extLst>
                  <a:ext uri="{FF2B5EF4-FFF2-40B4-BE49-F238E27FC236}">
                    <a16:creationId xmlns="" xmlns:a16="http://schemas.microsoft.com/office/drawing/2014/main" xmlns:a14="http://schemas.microsoft.com/office/drawing/2010/main" id="{6A68DF9A-B2BA-4396-BCBD-B6E2CD112D5E}"/>
                  </a:ext>
                </a:extLst>
              </p:cNvPr>
              <p:cNvSpPr>
                <a:spLocks noRot="1" noChangeAspect="1" noMove="1" noResize="1" noEditPoints="1" noAdjustHandles="1" noChangeArrowheads="1" noChangeShapeType="1" noTextEdit="1"/>
              </p:cNvSpPr>
              <p:nvPr/>
            </p:nvSpPr>
            <p:spPr>
              <a:xfrm>
                <a:off x="3540804" y="1076607"/>
                <a:ext cx="6144109" cy="4524315"/>
              </a:xfrm>
              <a:prstGeom prst="rect">
                <a:avLst/>
              </a:prstGeom>
              <a:blipFill rotWithShape="0">
                <a:blip r:embed="rId4"/>
                <a:stretch>
                  <a:fillRect l="-1587" r="-1488" b="-27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932917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EE45CDE-F92E-4443-A3EB-8C879296DA3E}"/>
              </a:ext>
            </a:extLst>
          </p:cNvPr>
          <p:cNvSpPr>
            <a:spLocks noGrp="1"/>
          </p:cNvSpPr>
          <p:nvPr>
            <p:ph type="title"/>
          </p:nvPr>
        </p:nvSpPr>
        <p:spPr/>
        <p:txBody>
          <a:bodyPr/>
          <a:lstStyle/>
          <a:p>
            <a:r>
              <a:rPr lang="zh-CN" altLang="zh-CN" dirty="0"/>
              <a:t>锁相环路的应用</a:t>
            </a:r>
            <a:endParaRPr lang="zh-CN" altLang="en-US" dirty="0"/>
          </a:p>
        </p:txBody>
      </p:sp>
      <p:sp>
        <p:nvSpPr>
          <p:cNvPr id="3" name="内容占位符 2">
            <a:extLst>
              <a:ext uri="{FF2B5EF4-FFF2-40B4-BE49-F238E27FC236}">
                <a16:creationId xmlns="" xmlns:a16="http://schemas.microsoft.com/office/drawing/2014/main" id="{589C0417-B494-451C-97BC-08EA64679939}"/>
              </a:ext>
            </a:extLst>
          </p:cNvPr>
          <p:cNvSpPr>
            <a:spLocks noGrp="1"/>
          </p:cNvSpPr>
          <p:nvPr>
            <p:ph idx="1"/>
          </p:nvPr>
        </p:nvSpPr>
        <p:spPr>
          <a:xfrm>
            <a:off x="594804" y="2115012"/>
            <a:ext cx="8679198" cy="3216842"/>
          </a:xfrm>
        </p:spPr>
        <p:txBody>
          <a:bodyPr>
            <a:normAutofit/>
          </a:bodyPr>
          <a:lstStyle/>
          <a:p>
            <a:r>
              <a:rPr lang="zh-CN" altLang="zh-CN" sz="2400" dirty="0">
                <a:latin typeface="宋体" panose="02010600030101010101" pitchFamily="2" charset="-122"/>
                <a:ea typeface="宋体" panose="02010600030101010101" pitchFamily="2" charset="-122"/>
              </a:rPr>
              <a:t>一．锁相环路的基本特征</a:t>
            </a:r>
          </a:p>
          <a:p>
            <a:r>
              <a:rPr lang="zh-CN" altLang="zh-CN" sz="2400" dirty="0">
                <a:latin typeface="宋体" panose="02010600030101010101" pitchFamily="2" charset="-122"/>
                <a:ea typeface="宋体" panose="02010600030101010101" pitchFamily="2" charset="-122"/>
              </a:rPr>
              <a:t>总结以上的讨论可知</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锁相环路在正常工作状态</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锁定</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时</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具有以下的基本特性</a:t>
            </a:r>
            <a:r>
              <a:rPr lang="en-US" altLang="zh-CN" sz="2400" dirty="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(1)</a:t>
            </a:r>
            <a:r>
              <a:rPr lang="zh-CN" altLang="zh-CN" sz="2400" dirty="0">
                <a:latin typeface="宋体" panose="02010600030101010101" pitchFamily="2" charset="-122"/>
                <a:ea typeface="宋体" panose="02010600030101010101" pitchFamily="2" charset="-122"/>
              </a:rPr>
              <a:t>锁定后没有剩余频差。</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有自动跟踪特性。</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(3)</a:t>
            </a:r>
            <a:r>
              <a:rPr lang="zh-CN" altLang="zh-CN" sz="2400" dirty="0">
                <a:latin typeface="宋体" panose="02010600030101010101" pitchFamily="2" charset="-122"/>
                <a:ea typeface="宋体" panose="02010600030101010101" pitchFamily="2" charset="-122"/>
              </a:rPr>
              <a:t>有良好的窄带滤波特性。</a:t>
            </a:r>
            <a:endParaRPr lang="en-US" altLang="zh-CN" sz="24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3476526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a16="http://schemas.microsoft.com/office/drawing/2014/main" id="{FC016045-DDB1-438C-8D87-62C9C2A0F0C8}"/>
              </a:ext>
            </a:extLst>
          </p:cNvPr>
          <p:cNvSpPr>
            <a:spLocks noGrp="1"/>
          </p:cNvSpPr>
          <p:nvPr>
            <p:ph idx="1"/>
          </p:nvPr>
        </p:nvSpPr>
        <p:spPr>
          <a:xfrm>
            <a:off x="683580" y="665825"/>
            <a:ext cx="8590421" cy="5375537"/>
          </a:xfrm>
        </p:spPr>
        <p:txBody>
          <a:bodyPr/>
          <a:lstStyle/>
          <a:p>
            <a:r>
              <a:rPr lang="zh-CN" altLang="zh-CN" sz="2400" dirty="0">
                <a:latin typeface="宋体" panose="02010600030101010101" pitchFamily="2" charset="-122"/>
                <a:ea typeface="宋体" panose="02010600030101010101" pitchFamily="2" charset="-122"/>
              </a:rPr>
              <a:t>二．锁相混频电路</a:t>
            </a:r>
          </a:p>
          <a:p>
            <a:pPr marL="0" indent="0">
              <a:buNone/>
            </a:pP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在</a:t>
            </a:r>
            <a:r>
              <a:rPr lang="zh-CN" altLang="zh-CN" sz="2400" dirty="0">
                <a:latin typeface="宋体" panose="02010600030101010101" pitchFamily="2" charset="-122"/>
                <a:ea typeface="宋体" panose="02010600030101010101" pitchFamily="2" charset="-122"/>
              </a:rPr>
              <a:t>锁相环路的反馈通道中插入混频器和中频放大器</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就组成锁相混频电路</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如</a:t>
            </a:r>
            <a:r>
              <a:rPr lang="zh-CN" altLang="zh-CN" sz="2400" dirty="0" smtClean="0">
                <a:latin typeface="宋体" panose="02010600030101010101" pitchFamily="2" charset="-122"/>
                <a:ea typeface="宋体" panose="02010600030101010101" pitchFamily="2" charset="-122"/>
              </a:rPr>
              <a:t>图所</a:t>
            </a:r>
            <a:r>
              <a:rPr lang="zh-CN" altLang="zh-CN" sz="2400" dirty="0">
                <a:latin typeface="宋体" panose="02010600030101010101" pitchFamily="2" charset="-122"/>
                <a:ea typeface="宋体" panose="02010600030101010101" pitchFamily="2" charset="-122"/>
              </a:rPr>
              <a:t>示。</a:t>
            </a:r>
          </a:p>
          <a:p>
            <a:endParaRPr lang="zh-CN" altLang="en-US" dirty="0"/>
          </a:p>
        </p:txBody>
      </p:sp>
      <p:pic>
        <p:nvPicPr>
          <p:cNvPr id="7" name="图片 6" descr="C:\Users\wyuyy\AppData\Local\Temp\WeChat Files\694944155042309133.jpg">
            <a:extLst>
              <a:ext uri="{FF2B5EF4-FFF2-40B4-BE49-F238E27FC236}">
                <a16:creationId xmlns="" xmlns:a16="http://schemas.microsoft.com/office/drawing/2014/main" id="{2AFD0414-C9DD-4713-B720-710318A0FC34}"/>
              </a:ext>
            </a:extLst>
          </p:cNvPr>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1280015" y="2456008"/>
            <a:ext cx="7397549" cy="3390999"/>
          </a:xfrm>
          <a:prstGeom prst="rect">
            <a:avLst/>
          </a:prstGeom>
          <a:noFill/>
          <a:ln>
            <a:noFill/>
          </a:ln>
        </p:spPr>
      </p:pic>
    </p:spTree>
    <p:extLst>
      <p:ext uri="{BB962C8B-B14F-4D97-AF65-F5344CB8AC3E}">
        <p14:creationId xmlns:p14="http://schemas.microsoft.com/office/powerpoint/2010/main" val="19072786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 xmlns:a16="http://schemas.microsoft.com/office/drawing/2014/main" id="{BD7324CB-17DC-40D6-AEBD-03AA9859E5F2}"/>
                  </a:ext>
                </a:extLst>
              </p:cNvPr>
              <p:cNvSpPr>
                <a:spLocks noGrp="1"/>
              </p:cNvSpPr>
              <p:nvPr>
                <p:ph idx="1"/>
              </p:nvPr>
            </p:nvSpPr>
            <p:spPr>
              <a:xfrm>
                <a:off x="683581" y="639192"/>
                <a:ext cx="8590421" cy="5402170"/>
              </a:xfrm>
            </p:spPr>
            <p:txBody>
              <a:bodyPr>
                <a:normAutofit lnSpcReduction="10000"/>
              </a:bodyPr>
              <a:lstStyle/>
              <a:p>
                <a:r>
                  <a:rPr lang="zh-CN" altLang="zh-CN" sz="2200" dirty="0">
                    <a:latin typeface="宋体" panose="02010600030101010101" pitchFamily="2" charset="-122"/>
                    <a:ea typeface="宋体" panose="02010600030101010101" pitchFamily="2" charset="-122"/>
                  </a:rPr>
                  <a:t>若送给信号鉴相器的输入信号</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𝑢</m:t>
                        </m:r>
                      </m:e>
                      <m:sub>
                        <m:r>
                          <a:rPr lang="en-US" altLang="zh-CN" sz="2200" i="1">
                            <a:latin typeface="Cambria Math" panose="02040503050406030204" pitchFamily="18" charset="0"/>
                          </a:rPr>
                          <m:t>1</m:t>
                        </m:r>
                      </m:sub>
                    </m:sSub>
                    <m:d>
                      <m:dPr>
                        <m:ctrlPr>
                          <a:rPr lang="zh-CN" altLang="zh-CN" sz="2200" i="1">
                            <a:latin typeface="Cambria Math" panose="02040503050406030204" pitchFamily="18" charset="0"/>
                          </a:rPr>
                        </m:ctrlPr>
                      </m:dPr>
                      <m:e>
                        <m:r>
                          <a:rPr lang="en-US" altLang="zh-CN" sz="2200" i="1">
                            <a:latin typeface="Cambria Math" panose="02040503050406030204" pitchFamily="18" charset="0"/>
                          </a:rPr>
                          <m:t>𝑡</m:t>
                        </m:r>
                      </m:e>
                    </m:d>
                  </m:oMath>
                </a14:m>
                <a:r>
                  <a:rPr lang="zh-CN" altLang="zh-CN" sz="2200" dirty="0">
                    <a:latin typeface="宋体" panose="02010600030101010101" pitchFamily="2" charset="-122"/>
                    <a:ea typeface="宋体" panose="02010600030101010101" pitchFamily="2" charset="-122"/>
                  </a:rPr>
                  <a:t>的频率</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1</m:t>
                        </m:r>
                      </m:sub>
                    </m:sSub>
                  </m:oMath>
                </a14:m>
                <a:r>
                  <a:rPr lang="zh-CN" altLang="zh-CN" sz="2200" dirty="0">
                    <a:latin typeface="宋体" panose="02010600030101010101" pitchFamily="2" charset="-122"/>
                    <a:ea typeface="宋体" panose="02010600030101010101" pitchFamily="2" charset="-122"/>
                  </a:rPr>
                  <a:t>与送给混频器的输入信号</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𝑢</m:t>
                        </m:r>
                      </m:e>
                      <m:sub>
                        <m:r>
                          <a:rPr lang="en-US" altLang="zh-CN" sz="2200" i="1">
                            <a:latin typeface="Cambria Math" panose="02040503050406030204" pitchFamily="18" charset="0"/>
                          </a:rPr>
                          <m:t>2</m:t>
                        </m:r>
                      </m:sub>
                    </m:sSub>
                    <m:d>
                      <m:dPr>
                        <m:ctrlPr>
                          <a:rPr lang="zh-CN" altLang="zh-CN" sz="2200" i="1">
                            <a:latin typeface="Cambria Math" panose="02040503050406030204" pitchFamily="18" charset="0"/>
                          </a:rPr>
                        </m:ctrlPr>
                      </m:dPr>
                      <m:e>
                        <m:r>
                          <a:rPr lang="en-US" altLang="zh-CN" sz="2200" i="1">
                            <a:latin typeface="Cambria Math" panose="02040503050406030204" pitchFamily="18" charset="0"/>
                          </a:rPr>
                          <m:t>𝑡</m:t>
                        </m:r>
                      </m:e>
                    </m:d>
                  </m:oMath>
                </a14:m>
                <a:r>
                  <a:rPr lang="zh-CN" altLang="zh-CN" sz="2200" dirty="0">
                    <a:latin typeface="宋体" panose="02010600030101010101" pitchFamily="2" charset="-122"/>
                    <a:ea typeface="宋体" panose="02010600030101010101" pitchFamily="2" charset="-122"/>
                  </a:rPr>
                  <a:t>角频率</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2</m:t>
                        </m:r>
                      </m:sub>
                    </m:sSub>
                  </m:oMath>
                </a14:m>
                <a:r>
                  <a:rPr lang="zh-CN" altLang="zh-CN" sz="2200" dirty="0">
                    <a:latin typeface="宋体" panose="02010600030101010101" pitchFamily="2" charset="-122"/>
                    <a:ea typeface="宋体" panose="02010600030101010101" pitchFamily="2" charset="-122"/>
                  </a:rPr>
                  <a:t>相差很大</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可以用一般混频器产生它们的和频与差频</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但用滤波器很难将它们分开</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而用锁相混频电路</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就能很好地解决这一问题。</a:t>
                </a:r>
              </a:p>
              <a:p>
                <a:r>
                  <a:rPr lang="zh-CN" altLang="zh-CN" sz="2200" dirty="0">
                    <a:latin typeface="宋体" panose="02010600030101010101" pitchFamily="2" charset="-122"/>
                    <a:ea typeface="宋体" panose="02010600030101010101" pitchFamily="2" charset="-122"/>
                  </a:rPr>
                  <a:t>设图中混频器的本振信号输入由压控振荡器输出提供</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压控振荡器输出角频率为</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𝑜</m:t>
                        </m:r>
                      </m:sub>
                    </m:sSub>
                  </m:oMath>
                </a14:m>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若混频器输出中频取差频</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也可取和频</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根据锁相环路锁定后无剩余频差的特性</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有</a:t>
                </a:r>
              </a:p>
              <a:p>
                <a:pPr marL="0" indent="0">
                  <a:buNone/>
                </a:pPr>
                <a14:m>
                  <m:oMathPara xmlns:m="http://schemas.openxmlformats.org/officeDocument/2006/math">
                    <m:oMathParaPr>
                      <m:jc m:val="centerGroup"/>
                    </m:oMathParaPr>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𝑖</m:t>
                          </m:r>
                        </m:sub>
                      </m:sSub>
                      <m:r>
                        <a:rPr lang="en-US" altLang="zh-CN" sz="2200" i="1">
                          <a:latin typeface="Cambria Math" panose="02040503050406030204" pitchFamily="18" charset="0"/>
                        </a:rPr>
                        <m: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𝑜</m:t>
                          </m:r>
                        </m:sub>
                      </m:sSub>
                      <m:r>
                        <a:rPr lang="zh-CN" altLang="en-US" sz="2200" i="1">
                          <a:latin typeface="Cambria Math" panose="02040503050406030204" pitchFamily="18" charset="0"/>
                        </a:rPr>
                        <m: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2</m:t>
                          </m:r>
                        </m:sub>
                      </m:sSub>
                    </m:oMath>
                  </m:oMathPara>
                </a14:m>
                <a:endParaRPr lang="zh-CN" altLang="zh-CN" sz="2200" dirty="0">
                  <a:latin typeface="宋体" panose="02010600030101010101" pitchFamily="2" charset="-122"/>
                  <a:ea typeface="宋体" panose="02010600030101010101" pitchFamily="2" charset="-122"/>
                </a:endParaRPr>
              </a:p>
              <a:p>
                <a:r>
                  <a:rPr lang="zh-CN" altLang="zh-CN" sz="2200" dirty="0">
                    <a:latin typeface="宋体" panose="02010600030101010101" pitchFamily="2" charset="-122"/>
                    <a:ea typeface="宋体" panose="02010600030101010101" pitchFamily="2" charset="-122"/>
                  </a:rPr>
                  <a:t>混频信号经中频放大器放大</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送入鉴相器</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若</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𝑖</m:t>
                        </m:r>
                      </m:sub>
                    </m:sSub>
                    <m:r>
                      <a:rPr lang="en-US" altLang="zh-CN" sz="2200" i="1">
                        <a:latin typeface="Cambria Math" panose="02040503050406030204" pitchFamily="18" charset="0"/>
                      </a:rPr>
                      <m: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1</m:t>
                        </m:r>
                      </m:sub>
                    </m:sSub>
                  </m:oMath>
                </a14:m>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鉴相器输出电压等于零</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电路处于平衡状态</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此时有</a:t>
                </a:r>
                <a:r>
                  <a:rPr lang="en-US" altLang="zh-CN" sz="2200" dirty="0">
                    <a:latin typeface="宋体" panose="02010600030101010101" pitchFamily="2" charset="-122"/>
                    <a:ea typeface="宋体" panose="02010600030101010101" pitchFamily="2" charset="-122"/>
                  </a:rPr>
                  <a:t>:</a:t>
                </a:r>
                <a:endParaRPr lang="zh-CN" altLang="zh-CN" sz="22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𝑜</m:t>
                          </m:r>
                        </m:sub>
                      </m:sSub>
                      <m:r>
                        <a:rPr lang="en-US" altLang="zh-CN" sz="2200" i="1">
                          <a:latin typeface="Cambria Math" panose="02040503050406030204" pitchFamily="18" charset="0"/>
                        </a:rPr>
                        <m:t>=</m:t>
                      </m:r>
                      <m:sSub>
                        <m:sSubPr>
                          <m:ctrlPr>
                            <a:rPr lang="zh-CN" altLang="zh-CN" sz="2200" i="1">
                              <a:latin typeface="Cambria Math" panose="02040503050406030204" pitchFamily="18" charset="0"/>
                            </a:rPr>
                          </m:ctrlPr>
                        </m:sSubPr>
                        <m:e>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2</m:t>
                              </m:r>
                            </m:sub>
                          </m:sSub>
                          <m:r>
                            <a:rPr lang="en-US" altLang="zh-CN" sz="2200" i="1">
                              <a:latin typeface="Cambria Math" panose="02040503050406030204" pitchFamily="18" charset="0"/>
                            </a:rPr>
                            <m: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𝑖</m:t>
                              </m:r>
                            </m:sub>
                          </m:sSub>
                          <m:r>
                            <a:rPr lang="en-US" altLang="zh-CN" sz="2200" i="1">
                              <a:latin typeface="Cambria Math" panose="02040503050406030204" pitchFamily="18" charset="0"/>
                            </a:rPr>
                            <m:t>=</m:t>
                          </m:r>
                          <m:r>
                            <a:rPr lang="en-US" altLang="zh-CN" sz="2200" i="1">
                              <a:latin typeface="Cambria Math" panose="02040503050406030204" pitchFamily="18" charset="0"/>
                            </a:rPr>
                            <m:t>𝜔</m:t>
                          </m:r>
                        </m:e>
                        <m:sub>
                          <m:r>
                            <a:rPr lang="en-US" altLang="zh-CN" sz="2200" i="1">
                              <a:latin typeface="Cambria Math" panose="02040503050406030204" pitchFamily="18" charset="0"/>
                            </a:rPr>
                            <m:t>1</m:t>
                          </m:r>
                        </m:sub>
                      </m:sSub>
                      <m:r>
                        <a:rPr lang="en-US" altLang="zh-CN" sz="2200" i="1">
                          <a:latin typeface="Cambria Math" panose="02040503050406030204" pitchFamily="18" charset="0"/>
                        </a:rPr>
                        <m: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2</m:t>
                          </m:r>
                        </m:sub>
                      </m:sSub>
                    </m:oMath>
                  </m:oMathPara>
                </a14:m>
                <a:endParaRPr lang="zh-CN" altLang="zh-CN" sz="2200" dirty="0">
                  <a:latin typeface="宋体" panose="02010600030101010101" pitchFamily="2" charset="-122"/>
                  <a:ea typeface="宋体" panose="02010600030101010101" pitchFamily="2" charset="-122"/>
                </a:endParaRPr>
              </a:p>
              <a:p>
                <a:pPr marL="0" indent="0">
                  <a:buNone/>
                </a:pPr>
                <a:r>
                  <a:rPr lang="en-US" altLang="zh-CN" sz="2200" dirty="0">
                    <a:latin typeface="宋体" panose="02010600030101010101" pitchFamily="2" charset="-122"/>
                    <a:ea typeface="宋体" panose="02010600030101010101" pitchFamily="2" charset="-122"/>
                  </a:rPr>
                  <a:t>     </a:t>
                </a:r>
                <a:r>
                  <a:rPr lang="zh-CN" altLang="zh-CN" sz="2200" dirty="0">
                    <a:latin typeface="宋体" panose="02010600030101010101" pitchFamily="2" charset="-122"/>
                    <a:ea typeface="宋体" panose="02010600030101010101" pitchFamily="2" charset="-122"/>
                  </a:rPr>
                  <a:t>实现了上混频。</a:t>
                </a:r>
              </a:p>
              <a:p>
                <a:r>
                  <a:rPr lang="zh-CN" altLang="zh-CN" sz="2200" dirty="0">
                    <a:latin typeface="宋体" panose="02010600030101010101" pitchFamily="2" charset="-122"/>
                    <a:ea typeface="宋体" panose="02010600030101010101" pitchFamily="2" charset="-122"/>
                  </a:rPr>
                  <a:t>当</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𝑜</m:t>
                        </m:r>
                      </m:sub>
                    </m:sSub>
                    <m:r>
                      <a:rPr lang="en-US" altLang="zh-CN" sz="2200" i="1">
                        <a:latin typeface="Cambria Math" panose="02040503050406030204" pitchFamily="18" charset="0"/>
                      </a:rPr>
                      <m:t>&lt;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2</m:t>
                        </m:r>
                      </m:sub>
                    </m:sSub>
                  </m:oMath>
                </a14:m>
                <a:r>
                  <a:rPr lang="zh-CN" altLang="zh-CN" sz="2200" dirty="0">
                    <a:latin typeface="宋体" panose="02010600030101010101" pitchFamily="2" charset="-122"/>
                    <a:ea typeface="宋体" panose="02010600030101010101" pitchFamily="2" charset="-122"/>
                  </a:rPr>
                  <a:t>时</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则</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𝑜</m:t>
                        </m:r>
                      </m:sub>
                    </m:sSub>
                    <m:r>
                      <a:rPr lang="en-US" altLang="zh-CN" sz="2200" i="1">
                        <a:latin typeface="Cambria Math" panose="02040503050406030204" pitchFamily="18" charset="0"/>
                      </a:rPr>
                      <m:t>=</m:t>
                    </m:r>
                    <m:sSub>
                      <m:sSubPr>
                        <m:ctrlPr>
                          <a:rPr lang="zh-CN" altLang="zh-CN" sz="2200" i="1">
                            <a:latin typeface="Cambria Math" panose="02040503050406030204" pitchFamily="18" charset="0"/>
                          </a:rPr>
                        </m:ctrlPr>
                      </m:sSubPr>
                      <m:e>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2</m:t>
                            </m:r>
                          </m:sub>
                        </m:sSub>
                        <m:r>
                          <a:rPr lang="en-US" altLang="zh-CN" sz="2200" i="1">
                            <a:latin typeface="Cambria Math" panose="02040503050406030204" pitchFamily="18" charset="0"/>
                          </a:rPr>
                          <m:t>−</m:t>
                        </m:r>
                        <m:r>
                          <a:rPr lang="en-US" altLang="zh-CN" sz="2200" i="1">
                            <a:latin typeface="Cambria Math" panose="02040503050406030204" pitchFamily="18" charset="0"/>
                          </a:rPr>
                          <m:t>𝜔</m:t>
                        </m:r>
                      </m:e>
                      <m:sub>
                        <m:r>
                          <a:rPr lang="en-US" altLang="zh-CN" sz="2200" i="1">
                            <a:latin typeface="Cambria Math" panose="02040503050406030204" pitchFamily="18" charset="0"/>
                          </a:rPr>
                          <m:t>1</m:t>
                        </m:r>
                      </m:sub>
                    </m:sSub>
                  </m:oMath>
                </a14:m>
                <a:r>
                  <a:rPr lang="zh-CN" altLang="zh-CN" sz="2200" dirty="0">
                    <a:latin typeface="宋体" panose="02010600030101010101" pitchFamily="2" charset="-122"/>
                    <a:ea typeface="宋体" panose="02010600030101010101" pitchFamily="2" charset="-122"/>
                  </a:rPr>
                  <a:t>。即压控振荡器输出信号频率是和频还是差频仅由</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𝑜</m:t>
                        </m:r>
                      </m:sub>
                    </m:sSub>
                    <m:r>
                      <a:rPr lang="en-US" altLang="zh-CN" sz="2200" i="1">
                        <a:latin typeface="Cambria Math" panose="02040503050406030204" pitchFamily="18" charset="0"/>
                      </a:rPr>
                      <m:t>&gt;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2</m:t>
                        </m:r>
                      </m:sub>
                    </m:sSub>
                  </m:oMath>
                </a14:m>
                <a:r>
                  <a:rPr lang="zh-CN" altLang="zh-CN" sz="2200" dirty="0">
                    <a:latin typeface="宋体" panose="02010600030101010101" pitchFamily="2" charset="-122"/>
                    <a:ea typeface="宋体" panose="02010600030101010101" pitchFamily="2" charset="-122"/>
                  </a:rPr>
                  <a:t>或</a:t>
                </a:r>
                <a14:m>
                  <m:oMath xmlns:m="http://schemas.openxmlformats.org/officeDocument/2006/math">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𝑜</m:t>
                        </m:r>
                      </m:sub>
                    </m:sSub>
                    <m:r>
                      <a:rPr lang="en-US" altLang="zh-CN" sz="2200" i="1">
                        <a:latin typeface="Cambria Math" panose="02040503050406030204" pitchFamily="18" charset="0"/>
                      </a:rPr>
                      <m:t>&lt;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𝜔</m:t>
                        </m:r>
                      </m:e>
                      <m:sub>
                        <m:r>
                          <a:rPr lang="en-US" altLang="zh-CN" sz="2200" i="1">
                            <a:latin typeface="Cambria Math" panose="02040503050406030204" pitchFamily="18" charset="0"/>
                          </a:rPr>
                          <m:t>2</m:t>
                        </m:r>
                      </m:sub>
                    </m:sSub>
                  </m:oMath>
                </a14:m>
                <a:r>
                  <a:rPr lang="zh-CN" altLang="zh-CN" sz="2200" dirty="0">
                    <a:latin typeface="宋体" panose="02010600030101010101" pitchFamily="2" charset="-122"/>
                    <a:ea typeface="宋体" panose="02010600030101010101" pitchFamily="2" charset="-122"/>
                  </a:rPr>
                  <a:t>来决定</a:t>
                </a:r>
                <a:r>
                  <a:rPr lang="en-US" altLang="zh-CN" sz="2200" dirty="0">
                    <a:latin typeface="宋体" panose="02010600030101010101" pitchFamily="2" charset="-122"/>
                    <a:ea typeface="宋体" panose="02010600030101010101" pitchFamily="2" charset="-122"/>
                  </a:rPr>
                  <a:t>,</a:t>
                </a:r>
                <a:r>
                  <a:rPr lang="zh-CN" altLang="zh-CN" sz="2200" dirty="0">
                    <a:latin typeface="宋体" panose="02010600030101010101" pitchFamily="2" charset="-122"/>
                    <a:ea typeface="宋体" panose="02010600030101010101" pitchFamily="2" charset="-122"/>
                  </a:rPr>
                  <a:t>只要调整压控振荡器的原始振荡频率的大小就可以了。</a:t>
                </a:r>
              </a:p>
              <a:p>
                <a:endParaRPr lang="zh-CN" altLang="en-US" dirty="0"/>
              </a:p>
            </p:txBody>
          </p:sp>
        </mc:Choice>
        <mc:Fallback xmlns="">
          <p:sp>
            <p:nvSpPr>
              <p:cNvPr id="3" name="内容占位符 2">
                <a:extLst>
                  <a:ext uri="{FF2B5EF4-FFF2-40B4-BE49-F238E27FC236}">
                    <a16:creationId xmlns:a16="http://schemas.microsoft.com/office/drawing/2014/main" id="{BD7324CB-17DC-40D6-AEBD-03AA9859E5F2}"/>
                  </a:ext>
                </a:extLst>
              </p:cNvPr>
              <p:cNvSpPr>
                <a:spLocks noGrp="1" noRot="1" noChangeAspect="1" noMove="1" noResize="1" noEditPoints="1" noAdjustHandles="1" noChangeArrowheads="1" noChangeShapeType="1" noTextEdit="1"/>
              </p:cNvSpPr>
              <p:nvPr>
                <p:ph idx="1"/>
              </p:nvPr>
            </p:nvSpPr>
            <p:spPr>
              <a:xfrm>
                <a:off x="683581" y="639192"/>
                <a:ext cx="8590421" cy="5402170"/>
              </a:xfrm>
              <a:blipFill>
                <a:blip r:embed="rId2"/>
                <a:stretch>
                  <a:fillRect l="-426" t="-1693" r="-5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393760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7576976-E1CE-4C89-A695-D327E81CB5FD}"/>
              </a:ext>
            </a:extLst>
          </p:cNvPr>
          <p:cNvSpPr>
            <a:spLocks noGrp="1"/>
          </p:cNvSpPr>
          <p:nvPr>
            <p:ph type="title"/>
          </p:nvPr>
        </p:nvSpPr>
        <p:spPr/>
        <p:txBody>
          <a:bodyPr/>
          <a:lstStyle/>
          <a:p>
            <a:r>
              <a:rPr lang="zh-CN" altLang="zh-CN" dirty="0"/>
              <a:t>锁相倍频、分频电路</a:t>
            </a:r>
            <a:endParaRPr lang="zh-CN" altLang="en-US" dirty="0"/>
          </a:p>
        </p:txBody>
      </p:sp>
      <p:sp>
        <p:nvSpPr>
          <p:cNvPr id="3" name="内容占位符 2">
            <a:extLst>
              <a:ext uri="{FF2B5EF4-FFF2-40B4-BE49-F238E27FC236}">
                <a16:creationId xmlns="" xmlns:a16="http://schemas.microsoft.com/office/drawing/2014/main" id="{887EBCA5-A20A-4217-9AEE-C23252201919}"/>
              </a:ext>
            </a:extLst>
          </p:cNvPr>
          <p:cNvSpPr>
            <a:spLocks noGrp="1"/>
          </p:cNvSpPr>
          <p:nvPr>
            <p:ph idx="1"/>
          </p:nvPr>
        </p:nvSpPr>
        <p:spPr>
          <a:xfrm>
            <a:off x="532660" y="1509205"/>
            <a:ext cx="9113616" cy="4532158"/>
          </a:xfrm>
        </p:spPr>
        <p:txBody>
          <a:bodyPr>
            <a:normAutofit/>
          </a:bodyPr>
          <a:lstStyle/>
          <a:p>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在基本锁相环的反馈通道中插入分频器</a:t>
            </a:r>
            <a:r>
              <a:rPr lang="en-US"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就组成了锁相倍频</a:t>
            </a:r>
            <a:r>
              <a:rPr lang="zh-CN" altLang="zh-CN" sz="2400" kern="100" dirty="0" smtClean="0">
                <a:solidFill>
                  <a:schemeClr val="tx1"/>
                </a:solidFill>
                <a:latin typeface="Times" panose="02020603050405020304" pitchFamily="18" charset="0"/>
                <a:ea typeface="宋体" panose="02010600030101010101" pitchFamily="2" charset="-122"/>
                <a:cs typeface="Times New Roman" panose="02020603050405020304" pitchFamily="18" charset="0"/>
              </a:rPr>
              <a:t>电路。</a:t>
            </a:r>
            <a:endPar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endParaRPr>
          </a:p>
          <a:p>
            <a:endParaRPr lang="zh-CN" altLang="en-US" sz="2400" dirty="0"/>
          </a:p>
        </p:txBody>
      </p:sp>
      <p:pic>
        <p:nvPicPr>
          <p:cNvPr id="4" name="图片 3">
            <a:extLst>
              <a:ext uri="{FF2B5EF4-FFF2-40B4-BE49-F238E27FC236}">
                <a16:creationId xmlns="" xmlns:a16="http://schemas.microsoft.com/office/drawing/2014/main" id="{73CAA4FF-04A1-4035-9094-9D5229194E5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34586" y="2496698"/>
            <a:ext cx="7682164" cy="2978367"/>
          </a:xfrm>
          <a:prstGeom prst="rect">
            <a:avLst/>
          </a:prstGeom>
          <a:noFill/>
          <a:ln>
            <a:noFill/>
          </a:ln>
        </p:spPr>
      </p:pic>
    </p:spTree>
    <p:extLst>
      <p:ext uri="{BB962C8B-B14F-4D97-AF65-F5344CB8AC3E}">
        <p14:creationId xmlns:p14="http://schemas.microsoft.com/office/powerpoint/2010/main" val="36374734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942383-9687-42B1-9DA7-42B0BF34AFDB}"/>
              </a:ext>
            </a:extLst>
          </p:cNvPr>
          <p:cNvSpPr>
            <a:spLocks noGrp="1"/>
          </p:cNvSpPr>
          <p:nvPr>
            <p:ph type="title"/>
          </p:nvPr>
        </p:nvSpPr>
        <p:spPr/>
        <p:txBody>
          <a:bodyPr/>
          <a:lstStyle/>
          <a:p>
            <a:r>
              <a:rPr lang="zh-CN" altLang="zh-CN" dirty="0"/>
              <a:t>锁相调频和鉴频电路</a:t>
            </a:r>
            <a:endParaRPr lang="zh-CN" altLang="en-US" dirty="0"/>
          </a:p>
        </p:txBody>
      </p:sp>
      <p:sp>
        <p:nvSpPr>
          <p:cNvPr id="3" name="内容占位符 2">
            <a:extLst>
              <a:ext uri="{FF2B5EF4-FFF2-40B4-BE49-F238E27FC236}">
                <a16:creationId xmlns="" xmlns:a16="http://schemas.microsoft.com/office/drawing/2014/main" id="{F723A434-D41A-416E-9607-39F44D0BAE22}"/>
              </a:ext>
            </a:extLst>
          </p:cNvPr>
          <p:cNvSpPr>
            <a:spLocks noGrp="1"/>
          </p:cNvSpPr>
          <p:nvPr>
            <p:ph idx="1"/>
          </p:nvPr>
        </p:nvSpPr>
        <p:spPr>
          <a:xfrm>
            <a:off x="607057" y="1610215"/>
            <a:ext cx="8596668" cy="4292462"/>
          </a:xfrm>
        </p:spPr>
        <p:txBody>
          <a:bodyPr>
            <a:normAutofit/>
          </a:bodyPr>
          <a:lstStyle/>
          <a:p>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在普通的直接调频电路中</a:t>
            </a:r>
            <a:r>
              <a:rPr lang="en-US"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振荡器的中心频率稳定度较差</a:t>
            </a:r>
            <a:r>
              <a:rPr lang="en-US"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而采用晶体振荡器的调频电路</a:t>
            </a:r>
            <a:r>
              <a:rPr lang="en-US"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其调频范围又太窄。采用锁相环的调频电路可以解决这个</a:t>
            </a:r>
            <a:r>
              <a:rPr lang="zh-CN" altLang="zh-CN" sz="2400" kern="100" dirty="0" smtClean="0">
                <a:solidFill>
                  <a:schemeClr val="tx1"/>
                </a:solidFill>
                <a:latin typeface="Times" panose="02020603050405020304" pitchFamily="18" charset="0"/>
                <a:ea typeface="宋体" panose="02010600030101010101" pitchFamily="2" charset="-122"/>
                <a:cs typeface="Times New Roman" panose="02020603050405020304" pitchFamily="18" charset="0"/>
              </a:rPr>
              <a:t>矛盾。</a:t>
            </a:r>
            <a:endPar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endParaRPr>
          </a:p>
          <a:p>
            <a:pPr marL="0" indent="0">
              <a:buNone/>
            </a:pPr>
            <a:endParaRPr lang="zh-CN" altLang="en-US" sz="2000" dirty="0"/>
          </a:p>
        </p:txBody>
      </p:sp>
      <p:pic>
        <p:nvPicPr>
          <p:cNvPr id="4" name="图片 3">
            <a:extLst>
              <a:ext uri="{FF2B5EF4-FFF2-40B4-BE49-F238E27FC236}">
                <a16:creationId xmlns="" xmlns:a16="http://schemas.microsoft.com/office/drawing/2014/main" id="{E9E3AE62-7A43-4131-8051-01127FE1628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75987" y="2843074"/>
            <a:ext cx="5458809" cy="2258752"/>
          </a:xfrm>
          <a:prstGeom prst="rect">
            <a:avLst/>
          </a:prstGeom>
          <a:noFill/>
          <a:ln>
            <a:noFill/>
          </a:ln>
        </p:spPr>
      </p:pic>
      <p:sp>
        <p:nvSpPr>
          <p:cNvPr id="5" name="矩形 4">
            <a:extLst>
              <a:ext uri="{FF2B5EF4-FFF2-40B4-BE49-F238E27FC236}">
                <a16:creationId xmlns="" xmlns:a16="http://schemas.microsoft.com/office/drawing/2014/main" id="{2D926D92-C8B1-484F-8A66-E7C3820D3EE1}"/>
              </a:ext>
            </a:extLst>
          </p:cNvPr>
          <p:cNvSpPr/>
          <p:nvPr/>
        </p:nvSpPr>
        <p:spPr>
          <a:xfrm>
            <a:off x="3187886" y="5447424"/>
            <a:ext cx="2993127" cy="507831"/>
          </a:xfrm>
          <a:prstGeom prst="rect">
            <a:avLst/>
          </a:prstGeom>
        </p:spPr>
        <p:txBody>
          <a:bodyPr wrap="none">
            <a:spAutoFit/>
          </a:bodyPr>
          <a:lstStyle/>
          <a:p>
            <a:pPr indent="266700" algn="ctr">
              <a:lnSpc>
                <a:spcPct val="150000"/>
              </a:lnSpc>
              <a:spcAft>
                <a:spcPts val="0"/>
              </a:spcAft>
            </a:pPr>
            <a:r>
              <a:rPr lang="zh-CN" altLang="zh-CN" kern="100" dirty="0" smtClean="0">
                <a:latin typeface="Times" panose="02020603050405020304" pitchFamily="18" charset="0"/>
                <a:ea typeface="宋体" panose="02010600030101010101" pitchFamily="2" charset="-122"/>
                <a:cs typeface="Times New Roman" panose="02020603050405020304" pitchFamily="18" charset="0"/>
              </a:rPr>
              <a:t>锁相环路</a:t>
            </a:r>
            <a:r>
              <a:rPr lang="zh-CN" altLang="zh-CN" kern="100" dirty="0">
                <a:latin typeface="Times" panose="02020603050405020304" pitchFamily="18" charset="0"/>
                <a:ea typeface="宋体" panose="02010600030101010101" pitchFamily="2" charset="-122"/>
                <a:cs typeface="Times New Roman" panose="02020603050405020304" pitchFamily="18" charset="0"/>
              </a:rPr>
              <a:t>调频器组成框图</a:t>
            </a:r>
          </a:p>
        </p:txBody>
      </p:sp>
    </p:spTree>
    <p:extLst>
      <p:ext uri="{BB962C8B-B14F-4D97-AF65-F5344CB8AC3E}">
        <p14:creationId xmlns:p14="http://schemas.microsoft.com/office/powerpoint/2010/main" val="222221513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142BFA22-6950-4010-A810-EA8DBCAA1C3E}"/>
              </a:ext>
            </a:extLst>
          </p:cNvPr>
          <p:cNvSpPr>
            <a:spLocks noGrp="1"/>
          </p:cNvSpPr>
          <p:nvPr>
            <p:ph idx="1"/>
          </p:nvPr>
        </p:nvSpPr>
        <p:spPr>
          <a:xfrm>
            <a:off x="719090" y="923279"/>
            <a:ext cx="8554911" cy="5118084"/>
          </a:xfrm>
        </p:spPr>
        <p:txBody>
          <a:bodyPr>
            <a:normAutofit/>
          </a:bodyPr>
          <a:lstStyle/>
          <a:p>
            <a:pPr indent="0"/>
            <a:r>
              <a:rPr lang="en-US"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  </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调制跟踪锁相环本身就是一个调频解调器</a:t>
            </a:r>
            <a:r>
              <a:rPr lang="zh-CN" altLang="zh-CN" sz="2400" kern="100" dirty="0" smtClean="0">
                <a:solidFill>
                  <a:schemeClr val="tx1"/>
                </a:solidFill>
                <a:latin typeface="Times" panose="02020603050405020304" pitchFamily="18" charset="0"/>
                <a:ea typeface="宋体" panose="02010600030101010101" pitchFamily="2" charset="-122"/>
                <a:cs typeface="Times New Roman" panose="02020603050405020304" pitchFamily="18" charset="0"/>
              </a:rPr>
              <a:t>。它</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利用锁相环路良好的调制跟踪</a:t>
            </a:r>
            <a:r>
              <a:rPr lang="zh-CN" altLang="zh-CN" sz="2400" kern="100" dirty="0" smtClean="0">
                <a:solidFill>
                  <a:schemeClr val="tx1"/>
                </a:solidFill>
                <a:latin typeface="Times" panose="02020603050405020304" pitchFamily="18" charset="0"/>
                <a:ea typeface="宋体" panose="02010600030101010101" pitchFamily="2" charset="-122"/>
                <a:cs typeface="Times New Roman" panose="02020603050405020304" pitchFamily="18" charset="0"/>
              </a:rPr>
              <a:t>特性</a:t>
            </a:r>
            <a:r>
              <a:rPr lang="zh-CN" altLang="en-US" sz="2400" kern="100" dirty="0" smtClean="0">
                <a:solidFill>
                  <a:schemeClr val="tx1"/>
                </a:solidFill>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smtClean="0">
                <a:solidFill>
                  <a:schemeClr val="tx1"/>
                </a:solidFill>
                <a:latin typeface="Times" panose="02020603050405020304" pitchFamily="18" charset="0"/>
                <a:ea typeface="宋体" panose="02010600030101010101" pitchFamily="2" charset="-122"/>
                <a:cs typeface="Times New Roman" panose="02020603050405020304" pitchFamily="18" charset="0"/>
              </a:rPr>
              <a:t>使</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环路跟踪输入调频信号瞬时相位的变化</a:t>
            </a:r>
            <a:r>
              <a:rPr lang="en-US"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从环路滤波器输出端</a:t>
            </a:r>
            <a:r>
              <a:rPr lang="en-US"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(VCO</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控制端</a:t>
            </a:r>
            <a:r>
              <a:rPr lang="en-US"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引出</a:t>
            </a:r>
            <a:r>
              <a:rPr lang="zh-CN" altLang="zh-CN" sz="2400" kern="100" dirty="0" smtClean="0">
                <a:solidFill>
                  <a:schemeClr val="tx1"/>
                </a:solidFill>
                <a:latin typeface="Times" panose="02020603050405020304" pitchFamily="18" charset="0"/>
                <a:ea typeface="宋体" panose="02010600030101010101" pitchFamily="2" charset="-122"/>
                <a:cs typeface="Times New Roman" panose="02020603050405020304" pitchFamily="18" charset="0"/>
              </a:rPr>
              <a:t>控制电压</a:t>
            </a:r>
            <a:r>
              <a:rPr lang="zh-CN" altLang="en-US" sz="2400" kern="100" dirty="0" smtClean="0">
                <a:solidFill>
                  <a:schemeClr val="tx1"/>
                </a:solidFill>
                <a:latin typeface="Times" panose="02020603050405020304" pitchFamily="18" charset="0"/>
                <a:ea typeface="宋体" panose="02010600030101010101" pitchFamily="2" charset="-122"/>
                <a:cs typeface="Times New Roman" panose="02020603050405020304" pitchFamily="18" charset="0"/>
              </a:rPr>
              <a:t>，</a:t>
            </a:r>
            <a:r>
              <a:rPr lang="zh-CN" altLang="zh-CN" sz="2400" kern="100" dirty="0" smtClean="0">
                <a:solidFill>
                  <a:schemeClr val="tx1"/>
                </a:solidFill>
                <a:latin typeface="Times" panose="02020603050405020304" pitchFamily="18" charset="0"/>
                <a:ea typeface="宋体" panose="02010600030101010101" pitchFamily="2" charset="-122"/>
                <a:cs typeface="Times New Roman" panose="02020603050405020304" pitchFamily="18" charset="0"/>
              </a:rPr>
              <a:t>即</a:t>
            </a:r>
            <a:r>
              <a:rPr lang="zh-CN" altLang="zh-CN" sz="2400" kern="100" dirty="0">
                <a:solidFill>
                  <a:schemeClr val="tx1"/>
                </a:solidFill>
                <a:latin typeface="Times" panose="02020603050405020304" pitchFamily="18" charset="0"/>
                <a:ea typeface="宋体" panose="02010600030101010101" pitchFamily="2" charset="-122"/>
                <a:cs typeface="Times New Roman" panose="02020603050405020304" pitchFamily="18" charset="0"/>
              </a:rPr>
              <a:t>可得到调频波的解调信号。</a:t>
            </a:r>
          </a:p>
          <a:p>
            <a:endParaRPr lang="zh-CN" altLang="en-US" sz="2400" dirty="0"/>
          </a:p>
        </p:txBody>
      </p:sp>
      <p:pic>
        <p:nvPicPr>
          <p:cNvPr id="4" name="图片 3">
            <a:extLst>
              <a:ext uri="{FF2B5EF4-FFF2-40B4-BE49-F238E27FC236}">
                <a16:creationId xmlns="" xmlns:a16="http://schemas.microsoft.com/office/drawing/2014/main" id="{FBAA7361-1EBB-4D75-A54A-7EBDC2F43B8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021681" y="2534345"/>
            <a:ext cx="5666377" cy="2841289"/>
          </a:xfrm>
          <a:prstGeom prst="rect">
            <a:avLst/>
          </a:prstGeom>
          <a:noFill/>
          <a:ln>
            <a:noFill/>
          </a:ln>
        </p:spPr>
      </p:pic>
      <p:sp>
        <p:nvSpPr>
          <p:cNvPr id="5" name="矩形 4">
            <a:extLst>
              <a:ext uri="{FF2B5EF4-FFF2-40B4-BE49-F238E27FC236}">
                <a16:creationId xmlns="" xmlns:a16="http://schemas.microsoft.com/office/drawing/2014/main" id="{522F793B-9A28-4243-ABB5-A3B2CEFD2936}"/>
              </a:ext>
            </a:extLst>
          </p:cNvPr>
          <p:cNvSpPr/>
          <p:nvPr/>
        </p:nvSpPr>
        <p:spPr>
          <a:xfrm>
            <a:off x="3358307" y="5583903"/>
            <a:ext cx="2993127" cy="507831"/>
          </a:xfrm>
          <a:prstGeom prst="rect">
            <a:avLst/>
          </a:prstGeom>
        </p:spPr>
        <p:txBody>
          <a:bodyPr wrap="none">
            <a:spAutoFit/>
          </a:bodyPr>
          <a:lstStyle/>
          <a:p>
            <a:pPr indent="266700" algn="ctr">
              <a:lnSpc>
                <a:spcPct val="150000"/>
              </a:lnSpc>
              <a:spcAft>
                <a:spcPts val="0"/>
              </a:spcAft>
            </a:pPr>
            <a:r>
              <a:rPr lang="zh-CN" altLang="zh-CN" kern="100" dirty="0" smtClean="0">
                <a:latin typeface="Times" panose="02020603050405020304" pitchFamily="18" charset="0"/>
                <a:ea typeface="宋体" panose="02010600030101010101" pitchFamily="2" charset="-122"/>
                <a:cs typeface="Times New Roman" panose="02020603050405020304" pitchFamily="18" charset="0"/>
              </a:rPr>
              <a:t>锁相环路</a:t>
            </a:r>
            <a:r>
              <a:rPr lang="zh-CN" altLang="zh-CN" kern="100" dirty="0">
                <a:latin typeface="Times" panose="02020603050405020304" pitchFamily="18" charset="0"/>
                <a:ea typeface="宋体" panose="02010600030101010101" pitchFamily="2" charset="-122"/>
                <a:cs typeface="Times New Roman" panose="02020603050405020304" pitchFamily="18" charset="0"/>
              </a:rPr>
              <a:t>鉴频器组成框图</a:t>
            </a:r>
          </a:p>
        </p:txBody>
      </p:sp>
    </p:spTree>
    <p:extLst>
      <p:ext uri="{BB962C8B-B14F-4D97-AF65-F5344CB8AC3E}">
        <p14:creationId xmlns:p14="http://schemas.microsoft.com/office/powerpoint/2010/main" val="25851434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a:extLst>
              <a:ext uri="{FF2B5EF4-FFF2-40B4-BE49-F238E27FC236}">
                <a16:creationId xmlns="" xmlns:a16="http://schemas.microsoft.com/office/drawing/2014/main" id="{61B92015-23B7-42AE-8E35-98717A8EA44B}"/>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53171" y="722405"/>
            <a:ext cx="6126014" cy="4249089"/>
          </a:xfrm>
          <a:prstGeom prst="rect">
            <a:avLst/>
          </a:prstGeom>
          <a:noFill/>
          <a:ln>
            <a:noFill/>
          </a:ln>
        </p:spPr>
      </p:pic>
      <p:sp>
        <p:nvSpPr>
          <p:cNvPr id="5" name="矩形 4">
            <a:extLst>
              <a:ext uri="{FF2B5EF4-FFF2-40B4-BE49-F238E27FC236}">
                <a16:creationId xmlns="" xmlns:a16="http://schemas.microsoft.com/office/drawing/2014/main" id="{521396D7-63B1-400F-8ECE-6DAB3521FFAF}"/>
              </a:ext>
            </a:extLst>
          </p:cNvPr>
          <p:cNvSpPr/>
          <p:nvPr/>
        </p:nvSpPr>
        <p:spPr>
          <a:xfrm>
            <a:off x="3106790" y="5369623"/>
            <a:ext cx="3018775" cy="507831"/>
          </a:xfrm>
          <a:prstGeom prst="rect">
            <a:avLst/>
          </a:prstGeom>
        </p:spPr>
        <p:txBody>
          <a:bodyPr wrap="none">
            <a:spAutoFit/>
          </a:bodyPr>
          <a:lstStyle/>
          <a:p>
            <a:pPr indent="266700" algn="ctr">
              <a:lnSpc>
                <a:spcPct val="150000"/>
              </a:lnSpc>
              <a:spcAft>
                <a:spcPts val="0"/>
              </a:spcAft>
            </a:pPr>
            <a:r>
              <a:rPr lang="en-US" altLang="zh-CN" kern="100" dirty="0" smtClean="0">
                <a:latin typeface="Times" panose="02020603050405020304" pitchFamily="18" charset="0"/>
                <a:ea typeface="宋体" panose="02010600030101010101" pitchFamily="2" charset="-122"/>
                <a:cs typeface="Times New Roman" panose="02020603050405020304" pitchFamily="18" charset="0"/>
              </a:rPr>
              <a:t>L562</a:t>
            </a:r>
            <a:r>
              <a:rPr lang="zh-CN" altLang="zh-CN" kern="100" dirty="0">
                <a:latin typeface="Times" panose="02020603050405020304" pitchFamily="18" charset="0"/>
                <a:ea typeface="宋体" panose="02010600030101010101" pitchFamily="2" charset="-122"/>
                <a:cs typeface="Times New Roman" panose="02020603050405020304" pitchFamily="18" charset="0"/>
              </a:rPr>
              <a:t>锁相环路鉴频器电路</a:t>
            </a:r>
          </a:p>
        </p:txBody>
      </p:sp>
    </p:spTree>
    <p:extLst>
      <p:ext uri="{BB962C8B-B14F-4D97-AF65-F5344CB8AC3E}">
        <p14:creationId xmlns:p14="http://schemas.microsoft.com/office/powerpoint/2010/main" val="782302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B144071-2D38-458E-A35A-57B7F6313D6F}"/>
              </a:ext>
            </a:extLst>
          </p:cNvPr>
          <p:cNvSpPr>
            <a:spLocks noGrp="1"/>
          </p:cNvSpPr>
          <p:nvPr>
            <p:ph type="title"/>
          </p:nvPr>
        </p:nvSpPr>
        <p:spPr/>
        <p:txBody>
          <a:bodyPr/>
          <a:lstStyle/>
          <a:p>
            <a:r>
              <a:rPr lang="zh-CN" altLang="zh-CN" dirty="0"/>
              <a:t>锁相频率合成器</a:t>
            </a:r>
            <a:endParaRPr lang="zh-CN" altLang="en-US" dirty="0"/>
          </a:p>
        </p:txBody>
      </p:sp>
      <p:sp>
        <p:nvSpPr>
          <p:cNvPr id="3" name="内容占位符 2">
            <a:extLst>
              <a:ext uri="{FF2B5EF4-FFF2-40B4-BE49-F238E27FC236}">
                <a16:creationId xmlns="" xmlns:a16="http://schemas.microsoft.com/office/drawing/2014/main" id="{6333C231-535F-4044-BCCB-E90D7BAFA5B7}"/>
              </a:ext>
            </a:extLst>
          </p:cNvPr>
          <p:cNvSpPr>
            <a:spLocks noGrp="1"/>
          </p:cNvSpPr>
          <p:nvPr>
            <p:ph idx="1"/>
          </p:nvPr>
        </p:nvSpPr>
        <p:spPr>
          <a:xfrm>
            <a:off x="677334" y="1270000"/>
            <a:ext cx="8596668" cy="4924738"/>
          </a:xfrm>
        </p:spPr>
        <p:txBody>
          <a:bodyPr>
            <a:noAutofit/>
          </a:bodyPr>
          <a:lstStyle/>
          <a:p>
            <a:r>
              <a:rPr lang="zh-CN" altLang="zh-CN" sz="2400" dirty="0" smtClean="0">
                <a:latin typeface="宋体" panose="02010600030101010101" pitchFamily="2" charset="-122"/>
                <a:ea typeface="宋体" panose="02010600030101010101" pitchFamily="2" charset="-122"/>
              </a:rPr>
              <a:t>锁相</a:t>
            </a:r>
            <a:r>
              <a:rPr lang="zh-CN" altLang="zh-CN" sz="2400" dirty="0">
                <a:latin typeface="宋体" panose="02010600030101010101" pitchFamily="2" charset="-122"/>
                <a:ea typeface="宋体" panose="02010600030101010101" pitchFamily="2" charset="-122"/>
              </a:rPr>
              <a:t>频率合成技术就是一种广泛采用的频率合成技术</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它利用一个</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或多个</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高稳定度的由石英晶体振荡器产生的基准频率</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通过一定的变换与处理后</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产生出一系列的离散频率信号。</a:t>
            </a:r>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其优点是系统结构简单，输出频率成分的频谱稳定度高。现阶段广泛采用的全数字化频率合成器通过微机或其他数字存储单元进行选择和预置，可以迅速、精确地改变输出信号的频率。</a:t>
            </a:r>
          </a:p>
          <a:p>
            <a:r>
              <a:rPr lang="zh-CN" altLang="zh-CN" sz="2400" dirty="0">
                <a:latin typeface="宋体" panose="02010600030101010101" pitchFamily="2" charset="-122"/>
                <a:ea typeface="宋体" panose="02010600030101010101" pitchFamily="2" charset="-122"/>
              </a:rPr>
              <a:t>根据锁相频率合成器所用锁相环路的数量可分为</a:t>
            </a:r>
            <a:r>
              <a:rPr lang="zh-CN" altLang="zh-CN" sz="2400" b="1" dirty="0">
                <a:latin typeface="宋体" panose="02010600030101010101" pitchFamily="2" charset="-122"/>
                <a:ea typeface="宋体" panose="02010600030101010101" pitchFamily="2" charset="-122"/>
              </a:rPr>
              <a:t>单环锁相频率合成器</a:t>
            </a:r>
            <a:r>
              <a:rPr lang="zh-CN" altLang="zh-CN" sz="2400" dirty="0">
                <a:latin typeface="宋体" panose="02010600030101010101" pitchFamily="2" charset="-122"/>
                <a:ea typeface="宋体" panose="02010600030101010101" pitchFamily="2" charset="-122"/>
              </a:rPr>
              <a:t>和</a:t>
            </a:r>
            <a:r>
              <a:rPr lang="zh-CN" altLang="zh-CN" sz="2400" b="1" dirty="0">
                <a:latin typeface="宋体" panose="02010600030101010101" pitchFamily="2" charset="-122"/>
                <a:ea typeface="宋体" panose="02010600030101010101" pitchFamily="2" charset="-122"/>
              </a:rPr>
              <a:t>多环锁相频率合成器</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均在锁相环路中串入可编程程序分频器</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通过编程改变程序分频器的分频比</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从而获得与标准频率有相同稳定度的合成离散频率</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因此又称为数字式频率合成器。</a:t>
            </a:r>
          </a:p>
          <a:p>
            <a:endParaRPr lang="zh-CN" altLang="en-US" sz="2400" dirty="0"/>
          </a:p>
        </p:txBody>
      </p:sp>
    </p:spTree>
    <p:extLst>
      <p:ext uri="{BB962C8B-B14F-4D97-AF65-F5344CB8AC3E}">
        <p14:creationId xmlns:p14="http://schemas.microsoft.com/office/powerpoint/2010/main" val="42198609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12E09FB-7CB4-4387-88A1-520A21A45608}"/>
              </a:ext>
            </a:extLst>
          </p:cNvPr>
          <p:cNvSpPr>
            <a:spLocks noGrp="1"/>
          </p:cNvSpPr>
          <p:nvPr>
            <p:ph type="title"/>
          </p:nvPr>
        </p:nvSpPr>
        <p:spPr/>
        <p:txBody>
          <a:bodyPr/>
          <a:lstStyle/>
          <a:p>
            <a:r>
              <a:rPr lang="zh-CN" altLang="zh-CN" dirty="0"/>
              <a:t>频率合成器主要技术指标</a:t>
            </a:r>
            <a:endParaRPr lang="zh-CN" altLang="en-US" dirty="0"/>
          </a:p>
        </p:txBody>
      </p:sp>
      <p:sp>
        <p:nvSpPr>
          <p:cNvPr id="3" name="内容占位符 2">
            <a:extLst>
              <a:ext uri="{FF2B5EF4-FFF2-40B4-BE49-F238E27FC236}">
                <a16:creationId xmlns="" xmlns:a16="http://schemas.microsoft.com/office/drawing/2014/main" id="{B5C596E9-2A21-4EBE-AC84-26873F6A3DE9}"/>
              </a:ext>
            </a:extLst>
          </p:cNvPr>
          <p:cNvSpPr>
            <a:spLocks noGrp="1"/>
          </p:cNvSpPr>
          <p:nvPr>
            <p:ph idx="1"/>
          </p:nvPr>
        </p:nvSpPr>
        <p:spPr>
          <a:xfrm>
            <a:off x="677334" y="1363537"/>
            <a:ext cx="8596668" cy="5050142"/>
          </a:xfrm>
        </p:spPr>
        <p:txBody>
          <a:bodyPr>
            <a:noAutofit/>
          </a:bodyPr>
          <a:lstStyle/>
          <a:p>
            <a:pPr lvl="0"/>
            <a:r>
              <a:rPr lang="zh-CN" altLang="zh-CN" sz="2400" dirty="0">
                <a:latin typeface="宋体" panose="02010600030101010101" pitchFamily="2" charset="-122"/>
                <a:ea typeface="宋体" panose="02010600030101010101" pitchFamily="2" charset="-122"/>
              </a:rPr>
              <a:t>频率范围，是指频率合成器的工作频率范围</a:t>
            </a:r>
            <a:r>
              <a:rPr lang="zh-CN" altLang="zh-CN" sz="2400" dirty="0" smtClean="0">
                <a:latin typeface="宋体" panose="02010600030101010101" pitchFamily="2" charset="-122"/>
                <a:ea typeface="宋体" panose="02010600030101010101" pitchFamily="2" charset="-122"/>
              </a:rPr>
              <a:t>，频率</a:t>
            </a:r>
            <a:r>
              <a:rPr lang="zh-CN" altLang="zh-CN" sz="2400" dirty="0">
                <a:latin typeface="宋体" panose="02010600030101010101" pitchFamily="2" charset="-122"/>
                <a:ea typeface="宋体" panose="02010600030101010101" pitchFamily="2" charset="-122"/>
              </a:rPr>
              <a:t>覆盖范围越大，合成器性能越优越。</a:t>
            </a:r>
          </a:p>
          <a:p>
            <a:pPr lvl="0"/>
            <a:r>
              <a:rPr lang="zh-CN" altLang="zh-CN" sz="2400" dirty="0">
                <a:latin typeface="宋体" panose="02010600030101010101" pitchFamily="2" charset="-122"/>
                <a:ea typeface="宋体" panose="02010600030101010101" pitchFamily="2" charset="-122"/>
              </a:rPr>
              <a:t>频率间隔，是指相邻频率之间的最小间隔，又称为分辨力。频率间隔的大小随合成器用途的不同而不同</a:t>
            </a:r>
            <a:r>
              <a:rPr lang="zh-CN"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pPr lvl="0"/>
            <a:r>
              <a:rPr lang="zh-CN" altLang="zh-CN" sz="2400" dirty="0">
                <a:latin typeface="宋体" panose="02010600030101010101" pitchFamily="2" charset="-122"/>
                <a:ea typeface="宋体" panose="02010600030101010101" pitchFamily="2" charset="-122"/>
              </a:rPr>
              <a:t>频率转换时间，从一个工作频率转换到另一个工作频率并达到稳定工作所需要的时间</a:t>
            </a:r>
            <a:r>
              <a:rPr lang="zh-CN"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pPr lvl="0"/>
            <a:r>
              <a:rPr lang="zh-CN" altLang="zh-CN" sz="2400" dirty="0">
                <a:latin typeface="宋体" panose="02010600030101010101" pitchFamily="2" charset="-122"/>
                <a:ea typeface="宋体" panose="02010600030101010101" pitchFamily="2" charset="-122"/>
              </a:rPr>
              <a:t>频率稳定度</a:t>
            </a:r>
            <a:r>
              <a:rPr lang="zh-CN" altLang="zh-CN" sz="2400" dirty="0" smtClean="0">
                <a:latin typeface="宋体" panose="02010600030101010101" pitchFamily="2" charset="-122"/>
                <a:ea typeface="宋体" panose="02010600030101010101" pitchFamily="2" charset="-122"/>
              </a:rPr>
              <a:t>和准确度，其中稳定度是指在规定的观测时间内，合成器输出的频率偏离标称值的</a:t>
            </a:r>
            <a:r>
              <a:rPr lang="zh-CN" altLang="zh-CN" sz="2400" dirty="0">
                <a:latin typeface="宋体" panose="02010600030101010101" pitchFamily="2" charset="-122"/>
                <a:ea typeface="宋体" panose="02010600030101010101" pitchFamily="2" charset="-122"/>
              </a:rPr>
              <a:t>程度</a:t>
            </a:r>
            <a:r>
              <a:rPr lang="zh-CN" altLang="zh-CN" sz="2400" dirty="0" smtClean="0">
                <a:latin typeface="宋体" panose="02010600030101010101" pitchFamily="2" charset="-122"/>
                <a:ea typeface="宋体" panose="02010600030101010101" pitchFamily="2" charset="-122"/>
              </a:rPr>
              <a:t>。准确度</a:t>
            </a:r>
            <a:r>
              <a:rPr lang="zh-CN" altLang="zh-CN" sz="2400" dirty="0">
                <a:latin typeface="宋体" panose="02010600030101010101" pitchFamily="2" charset="-122"/>
                <a:ea typeface="宋体" panose="02010600030101010101" pitchFamily="2" charset="-122"/>
              </a:rPr>
              <a:t>则表示实际</a:t>
            </a:r>
            <a:r>
              <a:rPr lang="zh-CN" altLang="zh-CN" sz="2400" dirty="0" smtClean="0">
                <a:latin typeface="宋体" panose="02010600030101010101" pitchFamily="2" charset="-122"/>
                <a:ea typeface="宋体" panose="02010600030101010101" pitchFamily="2" charset="-122"/>
              </a:rPr>
              <a:t>工作</a:t>
            </a:r>
            <a:r>
              <a:rPr lang="zh-CN" altLang="zh-CN" sz="2400" dirty="0">
                <a:latin typeface="宋体" panose="02010600030101010101" pitchFamily="2" charset="-122"/>
                <a:ea typeface="宋体" panose="02010600030101010101" pitchFamily="2" charset="-122"/>
              </a:rPr>
              <a:t>频率与其标称频率值之间的偏差，又称频率误差。</a:t>
            </a:r>
          </a:p>
          <a:p>
            <a:pPr lvl="0"/>
            <a:r>
              <a:rPr lang="zh-CN" altLang="zh-CN" sz="2400" dirty="0">
                <a:latin typeface="宋体" panose="02010600030101010101" pitchFamily="2" charset="-122"/>
                <a:ea typeface="宋体" panose="02010600030101010101" pitchFamily="2" charset="-122"/>
              </a:rPr>
              <a:t>频率纯度，是指输出信号接近正弦波的程度，可以用输出端的有用信号电平与各寄生频率分量总电平之比的分贝数表示。</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210533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7383" y="304800"/>
            <a:ext cx="6100869" cy="615686"/>
          </a:xfrm>
        </p:spPr>
        <p:txBody>
          <a:bodyPr>
            <a:normAutofit fontScale="90000"/>
          </a:bodyPr>
          <a:lstStyle/>
          <a:p>
            <a:r>
              <a:rPr lang="en-US" altLang="zh-CN" dirty="0"/>
              <a:t>8.2  </a:t>
            </a:r>
            <a:r>
              <a:rPr lang="zh-CN" altLang="zh-CN" dirty="0"/>
              <a:t>自动增益控制电路</a:t>
            </a:r>
            <a:endParaRPr lang="zh-CN" altLang="en-US" dirty="0"/>
          </a:p>
        </p:txBody>
      </p:sp>
      <p:sp>
        <p:nvSpPr>
          <p:cNvPr id="3" name="内容占位符 2"/>
          <p:cNvSpPr>
            <a:spLocks noGrp="1"/>
          </p:cNvSpPr>
          <p:nvPr>
            <p:ph idx="1"/>
          </p:nvPr>
        </p:nvSpPr>
        <p:spPr>
          <a:xfrm>
            <a:off x="666688" y="1182241"/>
            <a:ext cx="8596668" cy="1033372"/>
          </a:xfrm>
        </p:spPr>
        <p:txBody>
          <a:bodyPr>
            <a:normAutofit/>
          </a:bodyPr>
          <a:lstStyle/>
          <a:p>
            <a:r>
              <a:rPr lang="zh-CN" altLang="zh-CN" b="1" dirty="0"/>
              <a:t> </a:t>
            </a:r>
            <a:r>
              <a:rPr lang="zh-CN" altLang="zh-CN" sz="2400" dirty="0">
                <a:latin typeface="宋体" panose="02010600030101010101" pitchFamily="2" charset="-122"/>
                <a:ea typeface="宋体" panose="02010600030101010101" pitchFamily="2" charset="-122"/>
              </a:rPr>
              <a:t>工作原理</a:t>
            </a:r>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4105405323"/>
              </p:ext>
            </p:extLst>
          </p:nvPr>
        </p:nvGraphicFramePr>
        <p:xfrm>
          <a:off x="3238634" y="4331519"/>
          <a:ext cx="1976080" cy="395216"/>
        </p:xfrm>
        <a:graphic>
          <a:graphicData uri="http://schemas.openxmlformats.org/presentationml/2006/ole">
            <mc:AlternateContent xmlns:mc="http://schemas.openxmlformats.org/markup-compatibility/2006">
              <mc:Choice xmlns:v="urn:schemas-microsoft-com:vml" Requires="v">
                <p:oleObj spid="_x0000_s1070" name="Equation" r:id="rId3" imgW="1028520" imgH="203040" progId="Equation.DSMT4">
                  <p:embed/>
                </p:oleObj>
              </mc:Choice>
              <mc:Fallback>
                <p:oleObj name="Equation" r:id="rId3" imgW="1028520" imgH="203040" progId="Equation.DSMT4">
                  <p:embed/>
                  <p:pic>
                    <p:nvPicPr>
                      <p:cNvPr id="0" name="对象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634" y="4331519"/>
                        <a:ext cx="1976080" cy="395216"/>
                      </a:xfrm>
                      <a:prstGeom prst="rect">
                        <a:avLst/>
                      </a:prstGeom>
                      <a:noFill/>
                    </p:spPr>
                  </p:pic>
                </p:oleObj>
              </mc:Fallback>
            </mc:AlternateContent>
          </a:graphicData>
        </a:graphic>
      </p:graphicFrame>
      <p:pic>
        <p:nvPicPr>
          <p:cNvPr id="27" name="图片 26"/>
          <p:cNvPicPr>
            <a:picLocks noChangeAspect="1"/>
          </p:cNvPicPr>
          <p:nvPr/>
        </p:nvPicPr>
        <p:blipFill>
          <a:blip r:embed="rId5"/>
          <a:stretch>
            <a:fillRect/>
          </a:stretch>
        </p:blipFill>
        <p:spPr>
          <a:xfrm>
            <a:off x="3250767" y="4839047"/>
            <a:ext cx="3124865" cy="378347"/>
          </a:xfrm>
          <a:prstGeom prst="rect">
            <a:avLst/>
          </a:prstGeom>
        </p:spPr>
      </p:pic>
      <p:pic>
        <p:nvPicPr>
          <p:cNvPr id="13" name="图片 12" descr="IMG_20180412_135559">
            <a:extLst>
              <a:ext uri="{FF2B5EF4-FFF2-40B4-BE49-F238E27FC236}">
                <a16:creationId xmlns="" xmlns:a16="http://schemas.microsoft.com/office/drawing/2014/main" id="{CCF0167A-2C4B-4175-ADE7-34618FC4B694}"/>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734772" y="1782662"/>
            <a:ext cx="8460499" cy="4228902"/>
          </a:xfrm>
          <a:prstGeom prst="rect">
            <a:avLst/>
          </a:prstGeom>
          <a:noFill/>
          <a:ln>
            <a:noFill/>
          </a:ln>
        </p:spPr>
      </p:pic>
      <p:sp>
        <p:nvSpPr>
          <p:cNvPr id="4" name="矩形 3">
            <a:extLst>
              <a:ext uri="{FF2B5EF4-FFF2-40B4-BE49-F238E27FC236}">
                <a16:creationId xmlns="" xmlns:a16="http://schemas.microsoft.com/office/drawing/2014/main" id="{010FFEDB-578F-4457-B1EB-F4CC168FB269}"/>
              </a:ext>
            </a:extLst>
          </p:cNvPr>
          <p:cNvSpPr/>
          <p:nvPr/>
        </p:nvSpPr>
        <p:spPr>
          <a:xfrm>
            <a:off x="2738071" y="5645837"/>
            <a:ext cx="4453899" cy="461665"/>
          </a:xfrm>
          <a:prstGeom prst="rect">
            <a:avLst/>
          </a:prstGeom>
        </p:spPr>
        <p:txBody>
          <a:bodyPr wrap="square">
            <a:spAutoFit/>
          </a:bodyPr>
          <a:lstStyle/>
          <a:p>
            <a:r>
              <a:rPr lang="zh-CN" altLang="zh-CN" sz="2400" dirty="0">
                <a:solidFill>
                  <a:schemeClr val="tx1">
                    <a:lumMod val="75000"/>
                    <a:lumOff val="25000"/>
                  </a:schemeClr>
                </a:solidFill>
                <a:latin typeface="宋体" panose="02010600030101010101" pitchFamily="2" charset="-122"/>
                <a:ea typeface="宋体" panose="02010600030101010101" pitchFamily="2" charset="-122"/>
              </a:rPr>
              <a:t>图</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8.2.1 </a:t>
            </a:r>
            <a:r>
              <a:rPr lang="zh-CN" altLang="en-US" sz="2400" dirty="0">
                <a:solidFill>
                  <a:schemeClr val="tx1">
                    <a:lumMod val="75000"/>
                    <a:lumOff val="25000"/>
                  </a:schemeClr>
                </a:solidFill>
                <a:latin typeface="宋体" panose="02010600030101010101" pitchFamily="2" charset="-122"/>
                <a:ea typeface="宋体" panose="02010600030101010101" pitchFamily="2" charset="-122"/>
              </a:rPr>
              <a:t>自动增益控制电路框图</a:t>
            </a:r>
          </a:p>
        </p:txBody>
      </p:sp>
    </p:spTree>
    <p:extLst>
      <p:ext uri="{BB962C8B-B14F-4D97-AF65-F5344CB8AC3E}">
        <p14:creationId xmlns:p14="http://schemas.microsoft.com/office/powerpoint/2010/main" val="4413448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1F9DCBE-2C5D-4BFC-884D-793160F573FD}"/>
              </a:ext>
            </a:extLst>
          </p:cNvPr>
          <p:cNvSpPr>
            <a:spLocks noGrp="1"/>
          </p:cNvSpPr>
          <p:nvPr>
            <p:ph type="title"/>
          </p:nvPr>
        </p:nvSpPr>
        <p:spPr/>
        <p:txBody>
          <a:bodyPr/>
          <a:lstStyle/>
          <a:p>
            <a:r>
              <a:rPr lang="zh-CN" altLang="zh-CN" dirty="0"/>
              <a:t>单环锁相频率合成器</a:t>
            </a:r>
            <a:endParaRPr lang="zh-CN" altLang="en-US" dirty="0"/>
          </a:p>
        </p:txBody>
      </p:sp>
      <mc:AlternateContent xmlns:mc="http://schemas.openxmlformats.org/markup-compatibility/2006">
        <mc:Choice xmlns:a14="http://schemas.microsoft.com/office/drawing/2010/main" Requires="a14">
          <p:sp>
            <p:nvSpPr>
              <p:cNvPr id="38" name="矩形 37">
                <a:extLst>
                  <a:ext uri="{FF2B5EF4-FFF2-40B4-BE49-F238E27FC236}">
                    <a16:creationId xmlns="" xmlns:a16="http://schemas.microsoft.com/office/drawing/2014/main" id="{E74B39F5-B198-43FC-BF7C-8E5C2CD652F0}"/>
                  </a:ext>
                </a:extLst>
              </p:cNvPr>
              <p:cNvSpPr/>
              <p:nvPr/>
            </p:nvSpPr>
            <p:spPr>
              <a:xfrm>
                <a:off x="677334" y="1287262"/>
                <a:ext cx="8466666" cy="3046988"/>
              </a:xfrm>
              <a:prstGeom prst="rect">
                <a:avLst/>
              </a:prstGeom>
            </p:spPr>
            <p:txBody>
              <a:bodyPr wrap="square">
                <a:spAutoFit/>
              </a:bodyPr>
              <a:lstStyle/>
              <a:p>
                <a:r>
                  <a:rPr lang="zh-CN" altLang="en-US" sz="2400" dirty="0" smtClean="0">
                    <a:solidFill>
                      <a:schemeClr val="tx1">
                        <a:lumMod val="75000"/>
                        <a:lumOff val="25000"/>
                      </a:schemeClr>
                    </a:solidFill>
                    <a:latin typeface="宋体" panose="02010600030101010101" pitchFamily="2" charset="-122"/>
                    <a:ea typeface="宋体" panose="02010600030101010101" pitchFamily="2" charset="-122"/>
                  </a:rPr>
                  <a:t>    图</a:t>
                </a:r>
                <a:r>
                  <a:rPr lang="zh-CN" altLang="en-US" sz="2400" dirty="0">
                    <a:solidFill>
                      <a:schemeClr val="tx1">
                        <a:lumMod val="75000"/>
                        <a:lumOff val="25000"/>
                      </a:schemeClr>
                    </a:solidFill>
                    <a:latin typeface="宋体" panose="02010600030101010101" pitchFamily="2" charset="-122"/>
                    <a:ea typeface="宋体" panose="02010600030101010101" pitchFamily="2" charset="-122"/>
                  </a:rPr>
                  <a:t>中晶体振荡器产生高稳定性的标准频率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𝑠</m:t>
                        </m:r>
                      </m:sub>
                    </m:sSub>
                    <m:r>
                      <a:rPr lang="zh-CN" altLang="en-US" sz="2400" i="1">
                        <a:latin typeface="Cambria Math" panose="02040503050406030204" pitchFamily="18" charset="0"/>
                      </a:rPr>
                      <m:t> </m:t>
                    </m:r>
                  </m:oMath>
                </a14:m>
                <a:r>
                  <a:rPr lang="zh-CN" altLang="en-US" sz="2400" dirty="0">
                    <a:solidFill>
                      <a:schemeClr val="tx1">
                        <a:lumMod val="75000"/>
                        <a:lumOff val="25000"/>
                      </a:schemeClr>
                    </a:solidFill>
                    <a:latin typeface="宋体" panose="02010600030101010101" pitchFamily="2" charset="-122"/>
                    <a:ea typeface="宋体" panose="02010600030101010101" pitchFamily="2" charset="-122"/>
                  </a:rPr>
                  <a:t>，由于鉴频器</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PD</a:t>
                </a:r>
                <a:r>
                  <a:rPr lang="zh-CN" altLang="en-US" sz="2400" dirty="0">
                    <a:solidFill>
                      <a:schemeClr val="tx1">
                        <a:lumMod val="75000"/>
                        <a:lumOff val="25000"/>
                      </a:schemeClr>
                    </a:solidFill>
                    <a:latin typeface="宋体" panose="02010600030101010101" pitchFamily="2" charset="-122"/>
                    <a:ea typeface="宋体" panose="02010600030101010101" pitchFamily="2" charset="-122"/>
                  </a:rPr>
                  <a:t>的工作频率较低，所以标准频率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𝑠</m:t>
                        </m:r>
                      </m:sub>
                    </m:sSub>
                  </m:oMath>
                </a14:m>
                <a:r>
                  <a:rPr lang="zh-CN" altLang="en-US" sz="2400" dirty="0">
                    <a:solidFill>
                      <a:schemeClr val="tx1">
                        <a:lumMod val="75000"/>
                        <a:lumOff val="25000"/>
                      </a:schemeClr>
                    </a:solidFill>
                    <a:latin typeface="宋体" panose="02010600030101010101" pitchFamily="2" charset="-122"/>
                    <a:ea typeface="宋体" panose="02010600030101010101" pitchFamily="2" charset="-122"/>
                  </a:rPr>
                  <a:t>经固定分频器除</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R</a:t>
                </a:r>
                <a:r>
                  <a:rPr lang="zh-CN" altLang="en-US" sz="2400" dirty="0">
                    <a:solidFill>
                      <a:schemeClr val="tx1">
                        <a:lumMod val="75000"/>
                        <a:lumOff val="25000"/>
                      </a:schemeClr>
                    </a:solidFill>
                    <a:latin typeface="宋体" panose="02010600030101010101" pitchFamily="2" charset="-122"/>
                    <a:ea typeface="宋体" panose="02010600030101010101" pitchFamily="2" charset="-122"/>
                  </a:rPr>
                  <a:t>分频后得到鉴相器所需的基准频率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𝑟</m:t>
                        </m:r>
                      </m:sub>
                    </m:sSub>
                    <m:r>
                      <a:rPr lang="zh-CN" altLang="en-US" sz="2400" i="1">
                        <a:latin typeface="Cambria Math" panose="02040503050406030204" pitchFamily="18" charset="0"/>
                      </a:rPr>
                      <m:t> </m:t>
                    </m:r>
                  </m:oMath>
                </a14:m>
                <a:r>
                  <a:rPr lang="zh-CN" altLang="en-US" sz="2400" dirty="0">
                    <a:solidFill>
                      <a:schemeClr val="tx1">
                        <a:lumMod val="75000"/>
                        <a:lumOff val="25000"/>
                      </a:schemeClr>
                    </a:solidFill>
                    <a:latin typeface="宋体" panose="02010600030101010101" pitchFamily="2" charset="-122"/>
                    <a:ea typeface="宋体" panose="02010600030101010101" pitchFamily="2" charset="-122"/>
                  </a:rPr>
                  <a:t>。压控振荡器</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VCO</a:t>
                </a:r>
                <a:r>
                  <a:rPr lang="zh-CN" altLang="en-US" sz="2400" dirty="0">
                    <a:solidFill>
                      <a:schemeClr val="tx1">
                        <a:lumMod val="75000"/>
                        <a:lumOff val="25000"/>
                      </a:schemeClr>
                    </a:solidFill>
                    <a:latin typeface="宋体" panose="02010600030101010101" pitchFamily="2" charset="-122"/>
                    <a:ea typeface="宋体" panose="02010600030101010101" pitchFamily="2" charset="-122"/>
                  </a:rPr>
                  <a:t>的输出频率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oMath>
                </a14:m>
                <a:r>
                  <a:rPr lang="zh-CN" altLang="en-US" sz="2400" dirty="0">
                    <a:solidFill>
                      <a:schemeClr val="tx1">
                        <a:lumMod val="75000"/>
                        <a:lumOff val="25000"/>
                      </a:schemeClr>
                    </a:solidFill>
                    <a:latin typeface="宋体" panose="02010600030101010101" pitchFamily="2" charset="-122"/>
                    <a:ea typeface="宋体" panose="02010600030101010101" pitchFamily="2" charset="-122"/>
                  </a:rPr>
                  <a:t>经程序分频器除</a:t>
                </a:r>
                <a:r>
                  <a:rPr lang="en-US" altLang="zh-CN" sz="2400" dirty="0">
                    <a:solidFill>
                      <a:schemeClr val="tx1">
                        <a:lumMod val="75000"/>
                        <a:lumOff val="25000"/>
                      </a:schemeClr>
                    </a:solidFill>
                    <a:latin typeface="宋体" panose="02010600030101010101" pitchFamily="2" charset="-122"/>
                    <a:ea typeface="宋体" panose="02010600030101010101" pitchFamily="2" charset="-122"/>
                  </a:rPr>
                  <a:t>N</a:t>
                </a:r>
                <a:r>
                  <a:rPr lang="zh-CN" altLang="en-US" sz="2400" dirty="0">
                    <a:solidFill>
                      <a:schemeClr val="tx1">
                        <a:lumMod val="75000"/>
                        <a:lumOff val="25000"/>
                      </a:schemeClr>
                    </a:solidFill>
                    <a:latin typeface="宋体" panose="02010600030101010101" pitchFamily="2" charset="-122"/>
                    <a:ea typeface="宋体" panose="02010600030101010101" pitchFamily="2" charset="-122"/>
                  </a:rPr>
                  <a:t>分频后得到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𝑉</m:t>
                        </m:r>
                      </m:sub>
                    </m:sSub>
                  </m:oMath>
                </a14:m>
                <a:r>
                  <a:rPr lang="zh-CN" altLang="en-US" sz="2400" dirty="0" smtClean="0">
                    <a:solidFill>
                      <a:schemeClr val="tx1">
                        <a:lumMod val="75000"/>
                        <a:lumOff val="25000"/>
                      </a:schemeClr>
                    </a:solidFill>
                    <a:latin typeface="宋体" panose="02010600030101010101" pitchFamily="2" charset="-122"/>
                    <a:ea typeface="宋体" panose="02010600030101010101" pitchFamily="2" charset="-122"/>
                  </a:rPr>
                  <a:t>，与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𝑟</m:t>
                        </m:r>
                      </m:sub>
                    </m:sSub>
                  </m:oMath>
                </a14:m>
                <a:r>
                  <a:rPr lang="zh-CN" altLang="en-US" sz="2400" dirty="0">
                    <a:solidFill>
                      <a:schemeClr val="tx1">
                        <a:lumMod val="75000"/>
                        <a:lumOff val="25000"/>
                      </a:schemeClr>
                    </a:solidFill>
                    <a:latin typeface="宋体" panose="02010600030101010101" pitchFamily="2" charset="-122"/>
                    <a:ea typeface="宋体" panose="02010600030101010101" pitchFamily="2" charset="-122"/>
                  </a:rPr>
                  <a:t>在鉴相器中进行相位比较，当环路进入锁定状态后</a:t>
                </a:r>
                <a:r>
                  <a:rPr lang="zh-CN" altLang="en-US" sz="2400" dirty="0" smtClean="0">
                    <a:solidFill>
                      <a:schemeClr val="tx1">
                        <a:lumMod val="75000"/>
                        <a:lumOff val="25000"/>
                      </a:schemeClr>
                    </a:solidFill>
                    <a:latin typeface="宋体" panose="02010600030101010101" pitchFamily="2" charset="-122"/>
                    <a:ea typeface="宋体" panose="02010600030101010101" pitchFamily="2" charset="-122"/>
                  </a:rPr>
                  <a:t>，      </a:t>
                </a:r>
                <a:r>
                  <a:rPr lang="zh-CN" altLang="en-US" sz="2400" dirty="0">
                    <a:solidFill>
                      <a:schemeClr val="tx1">
                        <a:lumMod val="75000"/>
                        <a:lumOff val="25000"/>
                      </a:schemeClr>
                    </a:solidFill>
                    <a:latin typeface="宋体" panose="02010600030101010101" pitchFamily="2" charset="-122"/>
                    <a:ea typeface="宋体" panose="02010600030101010101" pitchFamily="2" charset="-122"/>
                  </a:rPr>
                  <a:t>。所以，压控振荡器的输出频率为</a:t>
                </a:r>
                <a:endParaRPr lang="en-US" altLang="zh-CN" sz="2400" dirty="0">
                  <a:solidFill>
                    <a:schemeClr val="tx1">
                      <a:lumMod val="75000"/>
                      <a:lumOff val="25000"/>
                    </a:schemeClr>
                  </a:solidFill>
                  <a:latin typeface="宋体" panose="02010600030101010101" pitchFamily="2" charset="-122"/>
                  <a:ea typeface="宋体" panose="02010600030101010101" pitchFamily="2" charset="-122"/>
                </a:endParaRPr>
              </a:p>
              <a:p>
                <a:endParaRPr lang="en-US" altLang="zh-CN" sz="2400" dirty="0">
                  <a:solidFill>
                    <a:schemeClr val="tx1">
                      <a:lumMod val="75000"/>
                      <a:lumOff val="25000"/>
                    </a:schemeClr>
                  </a:solidFill>
                  <a:latin typeface="宋体" panose="02010600030101010101" pitchFamily="2" charset="-122"/>
                  <a:ea typeface="宋体" panose="02010600030101010101" pitchFamily="2" charset="-122"/>
                </a:endParaRPr>
              </a:p>
              <a:p>
                <a:r>
                  <a:rPr lang="en-US" altLang="zh-CN" sz="2400" dirty="0">
                    <a:solidFill>
                      <a:schemeClr val="tx1">
                        <a:lumMod val="75000"/>
                        <a:lumOff val="25000"/>
                      </a:schemeClr>
                    </a:solidFill>
                    <a:latin typeface="宋体" panose="02010600030101010101" pitchFamily="2" charset="-122"/>
                    <a:ea typeface="宋体" panose="02010600030101010101" pitchFamily="2" charset="-122"/>
                  </a:rPr>
                  <a:t>                                                  </a:t>
                </a:r>
              </a:p>
            </p:txBody>
          </p:sp>
        </mc:Choice>
        <mc:Fallback>
          <p:sp>
            <p:nvSpPr>
              <p:cNvPr id="38" name="矩形 37">
                <a:extLst>
                  <a:ext uri="{FF2B5EF4-FFF2-40B4-BE49-F238E27FC236}">
                    <a16:creationId xmlns="" xmlns:a16="http://schemas.microsoft.com/office/drawing/2014/main" xmlns:a14="http://schemas.microsoft.com/office/drawing/2010/main" id="{E74B39F5-B198-43FC-BF7C-8E5C2CD652F0}"/>
                  </a:ext>
                </a:extLst>
              </p:cNvPr>
              <p:cNvSpPr>
                <a:spLocks noRot="1" noChangeAspect="1" noMove="1" noResize="1" noEditPoints="1" noAdjustHandles="1" noChangeArrowheads="1" noChangeShapeType="1" noTextEdit="1"/>
              </p:cNvSpPr>
              <p:nvPr/>
            </p:nvSpPr>
            <p:spPr>
              <a:xfrm>
                <a:off x="677334" y="1287262"/>
                <a:ext cx="8466666" cy="3046988"/>
              </a:xfrm>
              <a:prstGeom prst="rect">
                <a:avLst/>
              </a:prstGeom>
              <a:blipFill rotWithShape="0">
                <a:blip r:embed="rId2"/>
                <a:stretch>
                  <a:fillRect l="-1080" t="-2200" r="-504"/>
                </a:stretch>
              </a:blipFill>
            </p:spPr>
            <p:txBody>
              <a:bodyPr/>
              <a:lstStyle/>
              <a:p>
                <a:r>
                  <a:rPr lang="zh-CN" altLang="en-US">
                    <a:noFill/>
                  </a:rPr>
                  <a:t> </a:t>
                </a:r>
              </a:p>
            </p:txBody>
          </p:sp>
        </mc:Fallback>
      </mc:AlternateContent>
      <p:pic>
        <p:nvPicPr>
          <p:cNvPr id="47" name="图片 46">
            <a:extLst>
              <a:ext uri="{FF2B5EF4-FFF2-40B4-BE49-F238E27FC236}">
                <a16:creationId xmlns="" xmlns:a16="http://schemas.microsoft.com/office/drawing/2014/main" id="{01DDF710-46A2-4D81-B109-DED42ABF7DE6}"/>
              </a:ext>
            </a:extLst>
          </p:cNvPr>
          <p:cNvPicPr>
            <a:picLocks noChangeAspect="1"/>
          </p:cNvPicPr>
          <p:nvPr/>
        </p:nvPicPr>
        <p:blipFill>
          <a:blip r:embed="rId3"/>
          <a:stretch>
            <a:fillRect/>
          </a:stretch>
        </p:blipFill>
        <p:spPr>
          <a:xfrm>
            <a:off x="4630561" y="2757697"/>
            <a:ext cx="950413" cy="473978"/>
          </a:xfrm>
          <a:prstGeom prst="rect">
            <a:avLst/>
          </a:prstGeom>
        </p:spPr>
      </p:pic>
      <p:pic>
        <p:nvPicPr>
          <p:cNvPr id="49" name="图片 48">
            <a:extLst>
              <a:ext uri="{FF2B5EF4-FFF2-40B4-BE49-F238E27FC236}">
                <a16:creationId xmlns="" xmlns:a16="http://schemas.microsoft.com/office/drawing/2014/main" id="{C354BC1C-3D5F-49BF-8032-DBA0BF01DAFD}"/>
              </a:ext>
            </a:extLst>
          </p:cNvPr>
          <p:cNvPicPr>
            <a:picLocks noChangeAspect="1"/>
          </p:cNvPicPr>
          <p:nvPr/>
        </p:nvPicPr>
        <p:blipFill>
          <a:blip r:embed="rId4"/>
          <a:stretch>
            <a:fillRect/>
          </a:stretch>
        </p:blipFill>
        <p:spPr>
          <a:xfrm>
            <a:off x="3975682" y="3475218"/>
            <a:ext cx="1999971" cy="516138"/>
          </a:xfrm>
          <a:prstGeom prst="rect">
            <a:avLst/>
          </a:prstGeom>
        </p:spPr>
      </p:pic>
      <p:pic>
        <p:nvPicPr>
          <p:cNvPr id="50" name="图片 49" descr="7012">
            <a:extLst>
              <a:ext uri="{FF2B5EF4-FFF2-40B4-BE49-F238E27FC236}">
                <a16:creationId xmlns="" xmlns:a16="http://schemas.microsoft.com/office/drawing/2014/main" id="{311DE992-F8CD-4120-9AA1-7B844830EF7A}"/>
              </a:ext>
            </a:extLst>
          </p:cNvPr>
          <p:cNvPicPr/>
          <p:nvPr/>
        </p:nvPicPr>
        <p:blipFill>
          <a:blip r:embed="rId5">
            <a:extLst>
              <a:ext uri="{BEBA8EAE-BF5A-486C-A8C5-ECC9F3942E4B}">
                <a14:imgProps xmlns:a14="http://schemas.microsoft.com/office/drawing/2010/main">
                  <a14:imgLayer r:embed="rId6">
                    <a14:imgEffect>
                      <a14:sharpenSoften amount="26000"/>
                    </a14:imgEffect>
                    <a14:imgEffect>
                      <a14:brightnessContrast bright="16000" contrast="15000"/>
                    </a14:imgEffect>
                  </a14:imgLayer>
                </a14:imgProps>
              </a:ext>
              <a:ext uri="{28A0092B-C50C-407E-A947-70E740481C1C}">
                <a14:useLocalDpi xmlns:a14="http://schemas.microsoft.com/office/drawing/2010/main" val="0"/>
              </a:ext>
            </a:extLst>
          </a:blip>
          <a:srcRect/>
          <a:stretch>
            <a:fillRect/>
          </a:stretch>
        </p:blipFill>
        <p:spPr bwMode="auto">
          <a:xfrm>
            <a:off x="1520794" y="4004465"/>
            <a:ext cx="6779744" cy="2014894"/>
          </a:xfrm>
          <a:prstGeom prst="rect">
            <a:avLst/>
          </a:prstGeom>
          <a:noFill/>
          <a:ln>
            <a:noFill/>
          </a:ln>
        </p:spPr>
      </p:pic>
      <p:sp>
        <p:nvSpPr>
          <p:cNvPr id="51" name="矩形 50">
            <a:extLst>
              <a:ext uri="{FF2B5EF4-FFF2-40B4-BE49-F238E27FC236}">
                <a16:creationId xmlns="" xmlns:a16="http://schemas.microsoft.com/office/drawing/2014/main" id="{368BEFCD-49CD-47F7-80A2-55318B25D60B}"/>
              </a:ext>
            </a:extLst>
          </p:cNvPr>
          <p:cNvSpPr/>
          <p:nvPr/>
        </p:nvSpPr>
        <p:spPr>
          <a:xfrm>
            <a:off x="2611911" y="6019359"/>
            <a:ext cx="4597509" cy="369332"/>
          </a:xfrm>
          <a:prstGeom prst="rect">
            <a:avLst/>
          </a:prstGeom>
        </p:spPr>
        <p:txBody>
          <a:bodyPr wrap="square">
            <a:spAutoFit/>
          </a:bodyPr>
          <a:lstStyle/>
          <a:p>
            <a:pPr indent="266700" algn="ctr">
              <a:spcAft>
                <a:spcPts val="0"/>
              </a:spcAft>
            </a:pPr>
            <a:r>
              <a:rPr lang="zh-CN" altLang="zh-CN" kern="100" dirty="0" smtClean="0">
                <a:latin typeface="Times" panose="02020603050405020304" pitchFamily="18" charset="0"/>
                <a:ea typeface="宋体" panose="02010600030101010101" pitchFamily="2" charset="-122"/>
                <a:cs typeface="Times New Roman" panose="02020603050405020304" pitchFamily="18" charset="0"/>
              </a:rPr>
              <a:t>基本</a:t>
            </a:r>
            <a:r>
              <a:rPr lang="zh-CN" altLang="zh-CN" kern="100" dirty="0">
                <a:latin typeface="Times" panose="02020603050405020304" pitchFamily="18" charset="0"/>
                <a:ea typeface="宋体" panose="02010600030101010101" pitchFamily="2" charset="-122"/>
                <a:cs typeface="Times New Roman" panose="02020603050405020304" pitchFamily="18" charset="0"/>
              </a:rPr>
              <a:t>单环锁相频率合成器框图</a:t>
            </a:r>
          </a:p>
        </p:txBody>
      </p:sp>
    </p:spTree>
    <p:extLst>
      <p:ext uri="{BB962C8B-B14F-4D97-AF65-F5344CB8AC3E}">
        <p14:creationId xmlns:p14="http://schemas.microsoft.com/office/powerpoint/2010/main" val="1858893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528E1B7-838E-41AE-B7AB-EE1D6F9979C5}"/>
              </a:ext>
            </a:extLst>
          </p:cNvPr>
          <p:cNvSpPr>
            <a:spLocks noGrp="1"/>
          </p:cNvSpPr>
          <p:nvPr>
            <p:ph type="title"/>
          </p:nvPr>
        </p:nvSpPr>
        <p:spPr>
          <a:xfrm>
            <a:off x="677334" y="609600"/>
            <a:ext cx="9008204" cy="1320800"/>
          </a:xfrm>
        </p:spPr>
        <p:txBody>
          <a:bodyPr>
            <a:normAutofit/>
          </a:bodyPr>
          <a:lstStyle/>
          <a:p>
            <a:r>
              <a:rPr lang="zh-CN" altLang="zh-CN" dirty="0"/>
              <a:t>多环锁相频率合成器</a:t>
            </a:r>
            <a:br>
              <a:rPr lang="zh-CN" altLang="zh-CN" dirty="0"/>
            </a:br>
            <a:endParaRPr lang="zh-CN" altLang="en-US" sz="3200" dirty="0"/>
          </a:p>
        </p:txBody>
      </p:sp>
      <p:sp>
        <p:nvSpPr>
          <p:cNvPr id="3" name="内容占位符 2">
            <a:extLst>
              <a:ext uri="{FF2B5EF4-FFF2-40B4-BE49-F238E27FC236}">
                <a16:creationId xmlns="" xmlns:a16="http://schemas.microsoft.com/office/drawing/2014/main" id="{DE95C418-5FB1-40AB-A769-5BDA45E81200}"/>
              </a:ext>
            </a:extLst>
          </p:cNvPr>
          <p:cNvSpPr>
            <a:spLocks noGrp="1"/>
          </p:cNvSpPr>
          <p:nvPr>
            <p:ph idx="1"/>
          </p:nvPr>
        </p:nvSpPr>
        <p:spPr>
          <a:xfrm>
            <a:off x="677334" y="1358283"/>
            <a:ext cx="8596668" cy="4683079"/>
          </a:xfrm>
        </p:spPr>
        <p:txBody>
          <a:bodyPr/>
          <a:lstStyle/>
          <a:p>
            <a:r>
              <a:rPr lang="zh-CN" altLang="en-US" sz="2400" dirty="0">
                <a:latin typeface="宋体" panose="02010600030101010101" pitchFamily="2" charset="-122"/>
                <a:ea typeface="宋体" panose="02010600030101010101" pitchFamily="2" charset="-122"/>
              </a:rPr>
              <a:t>为了减小频率间隔而又不降低参考频率 </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可采用多环构成的频率合成器</a:t>
            </a:r>
            <a:r>
              <a:rPr lang="zh-CN" altLang="en-US" dirty="0"/>
              <a:t>。</a:t>
            </a:r>
          </a:p>
        </p:txBody>
      </p:sp>
      <p:pic>
        <p:nvPicPr>
          <p:cNvPr id="7" name="图片 6">
            <a:extLst>
              <a:ext uri="{FF2B5EF4-FFF2-40B4-BE49-F238E27FC236}">
                <a16:creationId xmlns="" xmlns:a16="http://schemas.microsoft.com/office/drawing/2014/main" id="{EB0E1BD7-99E1-4F78-AB63-F57B88557743}"/>
              </a:ext>
            </a:extLst>
          </p:cNvPr>
          <p:cNvPicPr>
            <a:picLocks noChangeAspect="1"/>
          </p:cNvPicPr>
          <p:nvPr/>
        </p:nvPicPr>
        <p:blipFill>
          <a:blip r:embed="rId2"/>
          <a:stretch>
            <a:fillRect/>
          </a:stretch>
        </p:blipFill>
        <p:spPr>
          <a:xfrm>
            <a:off x="1612888" y="2097788"/>
            <a:ext cx="6102362" cy="3965946"/>
          </a:xfrm>
          <a:prstGeom prst="rect">
            <a:avLst/>
          </a:prstGeom>
        </p:spPr>
      </p:pic>
      <p:sp>
        <p:nvSpPr>
          <p:cNvPr id="8" name="矩形 7">
            <a:extLst>
              <a:ext uri="{FF2B5EF4-FFF2-40B4-BE49-F238E27FC236}">
                <a16:creationId xmlns="" xmlns:a16="http://schemas.microsoft.com/office/drawing/2014/main" id="{39BE000E-B303-4B73-94E3-A77151855D9B}"/>
              </a:ext>
            </a:extLst>
          </p:cNvPr>
          <p:cNvSpPr/>
          <p:nvPr/>
        </p:nvSpPr>
        <p:spPr>
          <a:xfrm>
            <a:off x="3862616" y="6063734"/>
            <a:ext cx="2069797" cy="369332"/>
          </a:xfrm>
          <a:prstGeom prst="rect">
            <a:avLst/>
          </a:prstGeom>
        </p:spPr>
        <p:txBody>
          <a:bodyPr wrap="none">
            <a:spAutoFit/>
          </a:bodyPr>
          <a:lstStyle/>
          <a:p>
            <a:pPr indent="266700" algn="ctr">
              <a:spcAft>
                <a:spcPts val="0"/>
              </a:spcAft>
            </a:pPr>
            <a:r>
              <a:rPr lang="zh-CN" altLang="zh-CN" kern="100" dirty="0" smtClean="0">
                <a:latin typeface="Times" panose="02020603050405020304" pitchFamily="18" charset="0"/>
                <a:ea typeface="宋体" panose="02010600030101010101" pitchFamily="2" charset="-122"/>
                <a:cs typeface="Times New Roman" panose="02020603050405020304" pitchFamily="18" charset="0"/>
              </a:rPr>
              <a:t>三</a:t>
            </a:r>
            <a:r>
              <a:rPr lang="zh-CN" altLang="zh-CN" kern="100" dirty="0">
                <a:latin typeface="Times" panose="02020603050405020304" pitchFamily="18" charset="0"/>
                <a:ea typeface="宋体" panose="02010600030101010101" pitchFamily="2" charset="-122"/>
                <a:cs typeface="Times New Roman" panose="02020603050405020304" pitchFamily="18" charset="0"/>
              </a:rPr>
              <a:t>环频率合成器</a:t>
            </a:r>
          </a:p>
        </p:txBody>
      </p:sp>
    </p:spTree>
    <p:extLst>
      <p:ext uri="{BB962C8B-B14F-4D97-AF65-F5344CB8AC3E}">
        <p14:creationId xmlns:p14="http://schemas.microsoft.com/office/powerpoint/2010/main" val="28758256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a:extLst>
                  <a:ext uri="{FF2B5EF4-FFF2-40B4-BE49-F238E27FC236}">
                    <a16:creationId xmlns="" xmlns:a16="http://schemas.microsoft.com/office/drawing/2014/main" id="{901626BE-081E-457D-8EDC-52AA1C301698}"/>
                  </a:ext>
                </a:extLst>
              </p:cNvPr>
              <p:cNvSpPr>
                <a:spLocks noGrp="1"/>
              </p:cNvSpPr>
              <p:nvPr>
                <p:ph idx="1"/>
              </p:nvPr>
            </p:nvSpPr>
            <p:spPr>
              <a:xfrm>
                <a:off x="745724" y="798240"/>
                <a:ext cx="8528278" cy="5319225"/>
              </a:xfrm>
            </p:spPr>
            <p:txBody>
              <a:bodyPr>
                <a:noAutofit/>
              </a:bodyPr>
              <a:lstStyle/>
              <a:p>
                <a:r>
                  <a:rPr lang="zh-CN" altLang="en-US" sz="2400" dirty="0">
                    <a:latin typeface="宋体" panose="02010600030101010101" pitchFamily="2" charset="-122"/>
                    <a:ea typeface="宋体" panose="02010600030101010101" pitchFamily="2" charset="-122"/>
                  </a:rPr>
                  <a:t>它由三个锁相环路组成</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环路</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和</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为单环频率合成器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参考频率均为</a:t>
                </a:r>
                <a:r>
                  <a:rPr lang="en-US" altLang="zh-CN" sz="2400" dirty="0">
                    <a:latin typeface="宋体" panose="02010600030101010101" pitchFamily="2" charset="-122"/>
                    <a:ea typeface="宋体" panose="02010600030101010101" pitchFamily="2" charset="-122"/>
                  </a:rPr>
                  <a:t>100kHz</a:t>
                </a:r>
                <a:r>
                  <a:rPr lang="en-US" altLang="zh-CN" sz="2400" dirty="0" smtClean="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𝑁</m:t>
                        </m:r>
                      </m:e>
                      <m:sub>
                        <m:r>
                          <a:rPr lang="zh-CN" altLang="en-US" sz="2400" i="1">
                            <a:latin typeface="Cambria Math" panose="02040503050406030204" pitchFamily="18" charset="0"/>
                          </a:rPr>
                          <m:t>𝐴</m:t>
                        </m:r>
                      </m:sub>
                    </m:sSub>
                    <m:r>
                      <a:rPr lang="zh-CN" altLang="en-US" sz="2400" i="1">
                        <a:latin typeface="Cambria Math" panose="02040503050406030204" pitchFamily="18" charset="0"/>
                      </a:rPr>
                      <m:t> </m:t>
                    </m:r>
                  </m:oMath>
                </a14:m>
                <a:r>
                  <a:rPr lang="zh-CN" altLang="en-US" sz="2400" dirty="0" smtClean="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𝑁</m:t>
                        </m:r>
                      </m:e>
                      <m:sub>
                        <m:r>
                          <a:rPr lang="zh-CN" altLang="en-US" sz="2400" i="1">
                            <a:latin typeface="Cambria Math" panose="02040503050406030204" pitchFamily="18" charset="0"/>
                          </a:rPr>
                          <m:t>𝐵</m:t>
                        </m:r>
                      </m:sub>
                    </m:sSub>
                  </m:oMath>
                </a14:m>
                <a:r>
                  <a:rPr lang="zh-CN" altLang="en-US" sz="2400" dirty="0">
                    <a:latin typeface="宋体" panose="02010600030101010101" pitchFamily="2" charset="-122"/>
                    <a:ea typeface="宋体" panose="02010600030101010101" pitchFamily="2" charset="-122"/>
                  </a:rPr>
                  <a:t>为两组可编程序分频器。</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环内含有取差频输出的混频器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称为混频环。输出信号频率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与</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环输出信号频率经混频器、带通滤波器得差频      信号输出至</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环鉴相器，由</a:t>
                </a:r>
                <a:r>
                  <a:rPr lang="en-US" altLang="zh-CN" sz="2400" dirty="0">
                    <a:latin typeface="宋体" panose="02010600030101010101" pitchFamily="2" charset="-122"/>
                    <a:ea typeface="宋体" panose="02010600030101010101" pitchFamily="2" charset="-122"/>
                  </a:rPr>
                  <a:t>A</a:t>
                </a:r>
                <a:r>
                  <a:rPr lang="zh-CN" altLang="en-US" sz="2400" dirty="0">
                    <a:latin typeface="宋体" panose="02010600030101010101" pitchFamily="2" charset="-122"/>
                    <a:ea typeface="宋体" panose="02010600030101010101" pitchFamily="2" charset="-122"/>
                  </a:rPr>
                  <a:t>环输出的</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𝐴</m:t>
                        </m:r>
                      </m:sub>
                    </m:sSub>
                  </m:oMath>
                </a14:m>
                <a:r>
                  <a:rPr lang="zh-CN" altLang="en-US" sz="2400" dirty="0">
                    <a:latin typeface="宋体" panose="02010600030101010101" pitchFamily="2" charset="-122"/>
                    <a:ea typeface="宋体" panose="02010600030101010101" pitchFamily="2" charset="-122"/>
                  </a:rPr>
                  <a:t>加到鉴相器的另一输入端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当环路锁定</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所以</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环输出信号频率等于</a:t>
                </a:r>
              </a:p>
              <a:p>
                <a:pPr marL="0" indent="0">
                  <a:buNone/>
                </a:pPr>
                <a:r>
                  <a:rPr lang="zh-CN" altLang="en-US" sz="2400" dirty="0">
                    <a:latin typeface="宋体" panose="02010600030101010101" pitchFamily="2" charset="-122"/>
                    <a:ea typeface="宋体" panose="02010600030101010101" pitchFamily="2" charset="-122"/>
                  </a:rPr>
                  <a:t>                                        </a:t>
                </a:r>
              </a:p>
              <a:p>
                <a:r>
                  <a:rPr lang="zh-CN" altLang="zh-CN" sz="2400" dirty="0">
                    <a:latin typeface="宋体" panose="02010600030101010101" pitchFamily="2" charset="-122"/>
                    <a:ea typeface="宋体" panose="02010600030101010101" pitchFamily="2" charset="-122"/>
                  </a:rPr>
                  <a:t>由</a:t>
                </a:r>
                <a:r>
                  <a:rPr lang="en-US" altLang="zh-CN" sz="2400" dirty="0">
                    <a:latin typeface="宋体" panose="02010600030101010101" pitchFamily="2" charset="-122"/>
                    <a:ea typeface="宋体" panose="02010600030101010101" pitchFamily="2" charset="-122"/>
                  </a:rPr>
                  <a:t>A</a:t>
                </a:r>
                <a:r>
                  <a:rPr lang="zh-CN" altLang="zh-CN" sz="2400" dirty="0">
                    <a:latin typeface="宋体" panose="02010600030101010101" pitchFamily="2" charset="-122"/>
                    <a:ea typeface="宋体" panose="02010600030101010101" pitchFamily="2" charset="-122"/>
                  </a:rPr>
                  <a:t>环和</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环可得</a:t>
                </a:r>
              </a:p>
              <a:p>
                <a:pPr marL="0" indent="0">
                  <a:buNone/>
                </a:pPr>
                <a14:m>
                  <m:oMathPara xmlns:m="http://schemas.openxmlformats.org/officeDocument/2006/math">
                    <m:oMathParaPr>
                      <m:jc m:val="centerGroup"/>
                    </m:oMathParaPr>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𝑓</m:t>
                          </m:r>
                        </m:e>
                        <m:sub>
                          <m:r>
                            <a:rPr lang="en-US" altLang="zh-CN" sz="2400" i="1">
                              <a:latin typeface="Cambria Math" panose="02040503050406030204" pitchFamily="18" charset="0"/>
                            </a:rPr>
                            <m:t>𝐴</m:t>
                          </m:r>
                        </m:sub>
                      </m:sSub>
                      <m:r>
                        <a:rPr lang="en-US" altLang="zh-CN" sz="2400">
                          <a:latin typeface="Cambria Math" panose="02040503050406030204" pitchFamily="18" charset="0"/>
                        </a:rPr>
                        <m:t>=</m:t>
                      </m:r>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𝑁</m:t>
                              </m:r>
                            </m:e>
                            <m:sub>
                              <m:r>
                                <a:rPr lang="en-US" altLang="zh-CN" sz="2400" i="1">
                                  <a:latin typeface="Cambria Math" panose="02040503050406030204" pitchFamily="18" charset="0"/>
                                </a:rPr>
                                <m:t>𝐴</m:t>
                              </m:r>
                            </m:sub>
                          </m:sSub>
                        </m:num>
                        <m:den>
                          <m:r>
                            <a:rPr lang="en-US" altLang="zh-CN" sz="2400" i="1">
                              <a:latin typeface="Cambria Math" panose="02040503050406030204" pitchFamily="18" charset="0"/>
                            </a:rPr>
                            <m:t>100</m:t>
                          </m:r>
                        </m:den>
                      </m:f>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𝑓</m:t>
                          </m:r>
                        </m:e>
                        <m:sub>
                          <m:r>
                            <a:rPr lang="en-US" altLang="zh-CN" sz="2400" i="1">
                              <a:latin typeface="Cambria Math" panose="02040503050406030204" pitchFamily="18" charset="0"/>
                            </a:rPr>
                            <m:t>𝑟</m:t>
                          </m:r>
                        </m:sub>
                      </m:sSub>
                      <m:r>
                        <a:rPr lang="zh-CN"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𝑓</m:t>
                          </m:r>
                        </m:e>
                        <m:sub>
                          <m:r>
                            <a:rPr lang="en-US" altLang="zh-CN" sz="2400" i="1">
                              <a:latin typeface="Cambria Math" panose="02040503050406030204" pitchFamily="18" charset="0"/>
                            </a:rPr>
                            <m:t>𝐵</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𝑁</m:t>
                          </m:r>
                        </m:e>
                        <m:sub>
                          <m:r>
                            <a:rPr lang="en-US" altLang="zh-CN" sz="2400" i="1">
                              <a:latin typeface="Cambria Math" panose="02040503050406030204" pitchFamily="18" charset="0"/>
                            </a:rPr>
                            <m:t>𝐵</m:t>
                          </m:r>
                        </m:sub>
                      </m:sSub>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𝑓</m:t>
                          </m:r>
                        </m:e>
                        <m:sub>
                          <m:r>
                            <a:rPr lang="en-US" altLang="zh-CN" sz="2400" i="1">
                              <a:latin typeface="Cambria Math" panose="02040503050406030204" pitchFamily="18" charset="0"/>
                            </a:rPr>
                            <m:t>𝑟</m:t>
                          </m:r>
                        </m:sub>
                      </m:sSub>
                    </m:oMath>
                  </m:oMathPara>
                </a14:m>
                <a:endParaRPr lang="zh-CN"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因此，由式</a:t>
                </a:r>
                <a:r>
                  <a:rPr lang="en-US" altLang="zh-CN" sz="2400" dirty="0">
                    <a:latin typeface="宋体" panose="02010600030101010101" pitchFamily="2" charset="-122"/>
                    <a:ea typeface="宋体" panose="02010600030101010101" pitchFamily="2" charset="-122"/>
                  </a:rPr>
                  <a:t>8.4.12</a:t>
                </a:r>
                <a:r>
                  <a:rPr lang="zh-CN" altLang="zh-CN" sz="2400" dirty="0">
                    <a:latin typeface="宋体" panose="02010600030101010101" pitchFamily="2" charset="-122"/>
                    <a:ea typeface="宋体" panose="02010600030101010101" pitchFamily="2" charset="-122"/>
                  </a:rPr>
                  <a:t>可得频率合成器输出频率</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𝑓</m:t>
                        </m:r>
                      </m:e>
                      <m:sub>
                        <m:r>
                          <a:rPr lang="en-US" altLang="zh-CN" sz="2400" i="1">
                            <a:latin typeface="Cambria Math" panose="02040503050406030204" pitchFamily="18" charset="0"/>
                          </a:rPr>
                          <m:t>𝑜</m:t>
                        </m:r>
                      </m:sub>
                    </m:sSub>
                  </m:oMath>
                </a14:m>
                <a:r>
                  <a:rPr lang="zh-CN" altLang="zh-CN" sz="2400" dirty="0">
                    <a:latin typeface="宋体" panose="02010600030101010101" pitchFamily="2" charset="-122"/>
                    <a:ea typeface="宋体" panose="02010600030101010101" pitchFamily="2" charset="-122"/>
                  </a:rPr>
                  <a:t>为</a:t>
                </a:r>
              </a:p>
              <a:p>
                <a:pPr marL="0" indent="0">
                  <a:buNone/>
                </a:pPr>
                <a14:m>
                  <m:oMathPara xmlns:m="http://schemas.openxmlformats.org/officeDocument/2006/math">
                    <m:oMathParaPr>
                      <m:jc m:val="centerGroup"/>
                    </m:oMathParaPr>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𝑓</m:t>
                          </m:r>
                        </m:e>
                        <m:sub>
                          <m:r>
                            <a:rPr lang="en-US" altLang="zh-CN" sz="2400" i="1">
                              <a:latin typeface="Cambria Math" panose="02040503050406030204" pitchFamily="18" charset="0"/>
                            </a:rPr>
                            <m:t>𝑜</m:t>
                          </m:r>
                        </m:sub>
                      </m:sSub>
                      <m:r>
                        <a:rPr lang="en-US" altLang="zh-CN" sz="2400">
                          <a:latin typeface="Cambria Math" panose="02040503050406030204" pitchFamily="18" charset="0"/>
                        </a:rPr>
                        <m:t>=</m:t>
                      </m:r>
                      <m:d>
                        <m:dPr>
                          <m:ctrlPr>
                            <a:rPr lang="zh-CN" altLang="zh-CN" sz="2400" i="1">
                              <a:latin typeface="Cambria Math" panose="02040503050406030204" pitchFamily="18" charset="0"/>
                            </a:rPr>
                          </m:ctrlPr>
                        </m:dPr>
                        <m:e>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𝑁</m:t>
                                  </m:r>
                                </m:e>
                                <m:sub>
                                  <m:r>
                                    <a:rPr lang="en-US" altLang="zh-CN" sz="2400" i="1">
                                      <a:latin typeface="Cambria Math" panose="02040503050406030204" pitchFamily="18" charset="0"/>
                                    </a:rPr>
                                    <m:t>𝐴</m:t>
                                  </m:r>
                                </m:sub>
                              </m:sSub>
                            </m:num>
                            <m:den>
                              <m:r>
                                <a:rPr lang="en-US" altLang="zh-CN" sz="2400" i="1">
                                  <a:latin typeface="Cambria Math" panose="02040503050406030204" pitchFamily="18" charset="0"/>
                                </a:rPr>
                                <m:t>100</m:t>
                              </m:r>
                            </m:den>
                          </m:f>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𝑁</m:t>
                              </m:r>
                            </m:e>
                            <m:sub>
                              <m:r>
                                <a:rPr lang="en-US" altLang="zh-CN" sz="2400" i="1">
                                  <a:latin typeface="Cambria Math" panose="02040503050406030204" pitchFamily="18" charset="0"/>
                                </a:rPr>
                                <m:t>𝐵</m:t>
                              </m:r>
                            </m:sub>
                          </m:sSub>
                        </m:e>
                      </m:d>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𝑓</m:t>
                          </m:r>
                        </m:e>
                        <m:sub>
                          <m:r>
                            <a:rPr lang="en-US" altLang="zh-CN" sz="2400" i="1">
                              <a:latin typeface="Cambria Math" panose="02040503050406030204" pitchFamily="18" charset="0"/>
                            </a:rPr>
                            <m:t>𝑟</m:t>
                          </m:r>
                        </m:sub>
                      </m:sSub>
                    </m:oMath>
                  </m:oMathPara>
                </a14:m>
                <a:endParaRPr lang="zh-CN" altLang="zh-CN" sz="2400" dirty="0">
                  <a:latin typeface="宋体" panose="02010600030101010101" pitchFamily="2" charset="-122"/>
                  <a:ea typeface="宋体" panose="02010600030101010101" pitchFamily="2" charset="-122"/>
                </a:endParaRPr>
              </a:p>
            </p:txBody>
          </p:sp>
        </mc:Choice>
        <mc:Fallback>
          <p:sp>
            <p:nvSpPr>
              <p:cNvPr id="3" name="内容占位符 2">
                <a:extLst>
                  <a:ext uri="{FF2B5EF4-FFF2-40B4-BE49-F238E27FC236}">
                    <a16:creationId xmlns="" xmlns:a16="http://schemas.microsoft.com/office/drawing/2014/main" xmlns:a14="http://schemas.microsoft.com/office/drawing/2010/main" id="{901626BE-081E-457D-8EDC-52AA1C301698}"/>
                  </a:ext>
                </a:extLst>
              </p:cNvPr>
              <p:cNvSpPr>
                <a:spLocks noGrp="1" noRot="1" noChangeAspect="1" noMove="1" noResize="1" noEditPoints="1" noAdjustHandles="1" noChangeArrowheads="1" noChangeShapeType="1" noTextEdit="1"/>
              </p:cNvSpPr>
              <p:nvPr>
                <p:ph idx="1"/>
              </p:nvPr>
            </p:nvSpPr>
            <p:spPr>
              <a:xfrm>
                <a:off x="745724" y="798240"/>
                <a:ext cx="8528278" cy="5319225"/>
              </a:xfrm>
              <a:blipFill rotWithShape="0">
                <a:blip r:embed="rId2"/>
                <a:stretch>
                  <a:fillRect l="-572" t="-916" r="-786"/>
                </a:stretch>
              </a:blipFill>
            </p:spPr>
            <p:txBody>
              <a:bodyPr/>
              <a:lstStyle/>
              <a:p>
                <a:r>
                  <a:rPr lang="zh-CN" altLang="en-US">
                    <a:noFill/>
                  </a:rPr>
                  <a:t> </a:t>
                </a:r>
              </a:p>
            </p:txBody>
          </p:sp>
        </mc:Fallback>
      </mc:AlternateContent>
      <p:pic>
        <p:nvPicPr>
          <p:cNvPr id="13" name="图片 12">
            <a:extLst>
              <a:ext uri="{FF2B5EF4-FFF2-40B4-BE49-F238E27FC236}">
                <a16:creationId xmlns="" xmlns:a16="http://schemas.microsoft.com/office/drawing/2014/main" id="{975B527B-6E7A-4498-8630-FBCB5CDFED57}"/>
              </a:ext>
            </a:extLst>
          </p:cNvPr>
          <p:cNvPicPr>
            <a:picLocks noChangeAspect="1"/>
          </p:cNvPicPr>
          <p:nvPr/>
        </p:nvPicPr>
        <p:blipFill>
          <a:blip r:embed="rId3"/>
          <a:stretch>
            <a:fillRect/>
          </a:stretch>
        </p:blipFill>
        <p:spPr>
          <a:xfrm>
            <a:off x="6718179" y="1943079"/>
            <a:ext cx="841720" cy="431433"/>
          </a:xfrm>
          <a:prstGeom prst="rect">
            <a:avLst/>
          </a:prstGeom>
        </p:spPr>
      </p:pic>
      <p:pic>
        <p:nvPicPr>
          <p:cNvPr id="16" name="图片 15">
            <a:extLst>
              <a:ext uri="{FF2B5EF4-FFF2-40B4-BE49-F238E27FC236}">
                <a16:creationId xmlns="" xmlns:a16="http://schemas.microsoft.com/office/drawing/2014/main" id="{8D31345A-5FCA-4BF2-8871-3B4EA1AE7AFE}"/>
              </a:ext>
            </a:extLst>
          </p:cNvPr>
          <p:cNvPicPr>
            <a:picLocks noChangeAspect="1"/>
          </p:cNvPicPr>
          <p:nvPr/>
        </p:nvPicPr>
        <p:blipFill>
          <a:blip r:embed="rId4"/>
          <a:stretch>
            <a:fillRect/>
          </a:stretch>
        </p:blipFill>
        <p:spPr>
          <a:xfrm>
            <a:off x="2294182" y="2671343"/>
            <a:ext cx="1383766" cy="429134"/>
          </a:xfrm>
          <a:prstGeom prst="rect">
            <a:avLst/>
          </a:prstGeom>
        </p:spPr>
      </p:pic>
      <p:pic>
        <p:nvPicPr>
          <p:cNvPr id="18" name="图片 17">
            <a:extLst>
              <a:ext uri="{FF2B5EF4-FFF2-40B4-BE49-F238E27FC236}">
                <a16:creationId xmlns="" xmlns:a16="http://schemas.microsoft.com/office/drawing/2014/main" id="{1183B756-EBA3-4FE5-9761-E5EFCED14249}"/>
              </a:ext>
            </a:extLst>
          </p:cNvPr>
          <p:cNvPicPr>
            <a:picLocks noChangeAspect="1"/>
          </p:cNvPicPr>
          <p:nvPr/>
        </p:nvPicPr>
        <p:blipFill>
          <a:blip r:embed="rId5"/>
          <a:stretch>
            <a:fillRect/>
          </a:stretch>
        </p:blipFill>
        <p:spPr>
          <a:xfrm>
            <a:off x="3963658" y="3087599"/>
            <a:ext cx="1671892" cy="518488"/>
          </a:xfrm>
          <a:prstGeom prst="rect">
            <a:avLst/>
          </a:prstGeom>
        </p:spPr>
      </p:pic>
    </p:spTree>
    <p:extLst>
      <p:ext uri="{BB962C8B-B14F-4D97-AF65-F5344CB8AC3E}">
        <p14:creationId xmlns:p14="http://schemas.microsoft.com/office/powerpoint/2010/main" val="34378192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133210" y="320226"/>
            <a:ext cx="6959838" cy="59549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zh-CN" altLang="en-US" sz="2400" dirty="0">
              <a:latin typeface="宋体" panose="02010600030101010101" pitchFamily="2" charset="-122"/>
              <a:ea typeface="宋体" panose="02010600030101010101" pitchFamily="2" charset="-122"/>
            </a:endParaRPr>
          </a:p>
        </p:txBody>
      </p:sp>
      <p:sp>
        <p:nvSpPr>
          <p:cNvPr id="11" name="内容占位符 2"/>
          <p:cNvSpPr txBox="1">
            <a:spLocks/>
          </p:cNvSpPr>
          <p:nvPr/>
        </p:nvSpPr>
        <p:spPr>
          <a:xfrm>
            <a:off x="901173" y="2499449"/>
            <a:ext cx="2480136" cy="59549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zh-CN" altLang="en-US" sz="2400" dirty="0">
              <a:latin typeface="宋体" panose="02010600030101010101" pitchFamily="2" charset="-122"/>
              <a:ea typeface="宋体" panose="02010600030101010101" pitchFamily="2" charset="-122"/>
            </a:endParaRPr>
          </a:p>
        </p:txBody>
      </p:sp>
      <mc:AlternateContent xmlns:mc="http://schemas.openxmlformats.org/markup-compatibility/2006" xmlns:a14="http://schemas.microsoft.com/office/drawing/2010/main">
        <mc:Choice Requires="a14">
          <p:sp>
            <p:nvSpPr>
              <p:cNvPr id="12" name="内容占位符 2">
                <a:extLst>
                  <a:ext uri="{FF2B5EF4-FFF2-40B4-BE49-F238E27FC236}">
                    <a16:creationId xmlns="" xmlns:a16="http://schemas.microsoft.com/office/drawing/2014/main" id="{8B79A40A-EA3B-4722-A1E0-89177368214E}"/>
                  </a:ext>
                </a:extLst>
              </p:cNvPr>
              <p:cNvSpPr txBox="1">
                <a:spLocks/>
              </p:cNvSpPr>
              <p:nvPr/>
            </p:nvSpPr>
            <p:spPr>
              <a:xfrm>
                <a:off x="280838" y="1789686"/>
                <a:ext cx="9422455" cy="454872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indent="457200"/>
                <a:r>
                  <a:rPr lang="zh-CN" altLang="en-US" sz="2400" dirty="0">
                    <a:latin typeface="宋体" panose="02010600030101010101" pitchFamily="2" charset="-122"/>
                    <a:ea typeface="宋体" panose="02010600030101010101" pitchFamily="2" charset="-122"/>
                  </a:rPr>
                  <a:t>当输入电压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的幅度增加而使得输出电压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𝑂</m:t>
                        </m:r>
                      </m:sub>
                    </m:sSub>
                  </m:oMath>
                </a14:m>
                <a:r>
                  <a:rPr lang="zh-CN" altLang="en-US" sz="2400" dirty="0">
                    <a:latin typeface="宋体" panose="02010600030101010101" pitchFamily="2" charset="-122"/>
                    <a:ea typeface="宋体" panose="02010600030101010101" pitchFamily="2" charset="-122"/>
                  </a:rPr>
                  <a:t>幅度增加时，通过反馈控制器产生一控制电压，使</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𝑢</m:t>
                        </m:r>
                      </m:sub>
                    </m:sSub>
                  </m:oMath>
                </a14:m>
                <a:r>
                  <a:rPr lang="zh-CN" altLang="en-US" sz="2400" dirty="0">
                    <a:latin typeface="宋体" panose="02010600030101010101" pitchFamily="2" charset="-122"/>
                    <a:ea typeface="宋体" panose="02010600030101010101" pitchFamily="2" charset="-122"/>
                  </a:rPr>
                  <a:t>减小；当</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幅度减小，使得</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𝑂</m:t>
                        </m:r>
                      </m:sub>
                    </m:sSub>
                  </m:oMath>
                </a14:m>
                <a:r>
                  <a:rPr lang="zh-CN" altLang="en-US" sz="2400" dirty="0">
                    <a:latin typeface="宋体" panose="02010600030101010101" pitchFamily="2" charset="-122"/>
                    <a:ea typeface="宋体" panose="02010600030101010101" pitchFamily="2" charset="-122"/>
                  </a:rPr>
                  <a:t>幅度减小时，反馈控制器即产生一控制信号使得</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𝑢</m:t>
                        </m:r>
                      </m:sub>
                    </m:sSub>
                  </m:oMath>
                </a14:m>
                <a:r>
                  <a:rPr lang="zh-CN" altLang="en-US" sz="2400" dirty="0">
                    <a:latin typeface="宋体" panose="02010600030101010101" pitchFamily="2" charset="-122"/>
                    <a:ea typeface="宋体" panose="02010600030101010101" pitchFamily="2" charset="-122"/>
                  </a:rPr>
                  <a:t>增加。这样，通过环路的反馈控制作用，可使输入信号</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幅度增大或减小时，输出信号幅度保持恒定或仅在很小范围内变化，这就是自动增益控制电路的作用</a:t>
                </a:r>
                <a:r>
                  <a:rPr lang="zh-CN" altLang="en-US" sz="2400" dirty="0"/>
                  <a:t>。</a:t>
                </a:r>
              </a:p>
            </p:txBody>
          </p:sp>
        </mc:Choice>
        <mc:Fallback xmlns="">
          <p:sp>
            <p:nvSpPr>
              <p:cNvPr id="12" name="内容占位符 2">
                <a:extLst>
                  <a:ext uri="{FF2B5EF4-FFF2-40B4-BE49-F238E27FC236}">
                    <a16:creationId xmlns:a16="http://schemas.microsoft.com/office/drawing/2014/main" xmlns="" id="{8B79A40A-EA3B-4722-A1E0-89177368214E}"/>
                  </a:ext>
                </a:extLst>
              </p:cNvPr>
              <p:cNvSpPr txBox="1">
                <a:spLocks noRot="1" noChangeAspect="1" noMove="1" noResize="1" noEditPoints="1" noAdjustHandles="1" noChangeArrowheads="1" noChangeShapeType="1" noTextEdit="1"/>
              </p:cNvSpPr>
              <p:nvPr/>
            </p:nvSpPr>
            <p:spPr>
              <a:xfrm>
                <a:off x="280838" y="1789686"/>
                <a:ext cx="9422455" cy="4548720"/>
              </a:xfrm>
              <a:prstGeom prst="rect">
                <a:avLst/>
              </a:prstGeom>
              <a:blipFill rotWithShape="0">
                <a:blip r:embed="rId2"/>
                <a:stretch>
                  <a:fillRect t="-1475" r="-9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10879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21148" y="399246"/>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3200" dirty="0"/>
              <a:t>应用举例</a:t>
            </a:r>
          </a:p>
        </p:txBody>
      </p:sp>
      <p:sp>
        <p:nvSpPr>
          <p:cNvPr id="5" name="内容占位符 2"/>
          <p:cNvSpPr txBox="1">
            <a:spLocks/>
          </p:cNvSpPr>
          <p:nvPr/>
        </p:nvSpPr>
        <p:spPr>
          <a:xfrm>
            <a:off x="458392" y="1210984"/>
            <a:ext cx="8596668" cy="14970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altLang="zh-CN" sz="2400" dirty="0">
                <a:latin typeface="宋体" panose="02010600030101010101" pitchFamily="2" charset="-122"/>
                <a:ea typeface="宋体" panose="02010600030101010101" pitchFamily="2" charset="-122"/>
              </a:rPr>
              <a:t>AGC</a:t>
            </a:r>
            <a:r>
              <a:rPr lang="zh-CN" altLang="zh-CN" sz="2400" dirty="0">
                <a:latin typeface="宋体" panose="02010600030101010101" pitchFamily="2" charset="-122"/>
                <a:ea typeface="宋体" panose="02010600030101010101" pitchFamily="2" charset="-122"/>
              </a:rPr>
              <a:t>电路的接收机的框图</a:t>
            </a:r>
            <a:endParaRPr lang="en-US" altLang="zh-CN" sz="2400" dirty="0">
              <a:latin typeface="宋体" panose="02010600030101010101" pitchFamily="2" charset="-122"/>
              <a:ea typeface="宋体" panose="02010600030101010101" pitchFamily="2" charset="-122"/>
            </a:endParaRPr>
          </a:p>
        </p:txBody>
      </p:sp>
      <p:pic>
        <p:nvPicPr>
          <p:cNvPr id="35" name="图片 34" descr="703">
            <a:extLst>
              <a:ext uri="{FF2B5EF4-FFF2-40B4-BE49-F238E27FC236}">
                <a16:creationId xmlns="" xmlns:a16="http://schemas.microsoft.com/office/drawing/2014/main" id="{65C19AF4-5029-447D-AAC8-DAEE4DBB5ACE}"/>
              </a:ext>
            </a:extLst>
          </p:cNvPr>
          <p:cNvPicPr/>
          <p:nvPr/>
        </p:nvPicPr>
        <p:blipFill>
          <a:blip r:embed="rId2">
            <a:extLst>
              <a:ext uri="{BEBA8EAE-BF5A-486C-A8C5-ECC9F3942E4B}">
                <a14:imgProps xmlns:a14="http://schemas.microsoft.com/office/drawing/2010/main">
                  <a14:imgLayer r:embed="rId3">
                    <a14:imgEffect>
                      <a14:brightnessContrast bright="6000"/>
                    </a14:imgEffect>
                  </a14:imgLayer>
                </a14:imgProps>
              </a:ext>
              <a:ext uri="{28A0092B-C50C-407E-A947-70E740481C1C}">
                <a14:useLocalDpi xmlns:a14="http://schemas.microsoft.com/office/drawing/2010/main" val="0"/>
              </a:ext>
            </a:extLst>
          </a:blip>
          <a:srcRect/>
          <a:stretch>
            <a:fillRect/>
          </a:stretch>
        </p:blipFill>
        <p:spPr bwMode="auto">
          <a:xfrm>
            <a:off x="383292" y="1818379"/>
            <a:ext cx="8991528" cy="4006304"/>
          </a:xfrm>
          <a:prstGeom prst="rect">
            <a:avLst/>
          </a:prstGeom>
          <a:noFill/>
          <a:ln>
            <a:noFill/>
          </a:ln>
        </p:spPr>
      </p:pic>
      <p:sp>
        <p:nvSpPr>
          <p:cNvPr id="2" name="矩形 1">
            <a:extLst>
              <a:ext uri="{FF2B5EF4-FFF2-40B4-BE49-F238E27FC236}">
                <a16:creationId xmlns="" xmlns:a16="http://schemas.microsoft.com/office/drawing/2014/main" id="{99E7F568-C907-49A1-837F-7750E7E5654D}"/>
              </a:ext>
            </a:extLst>
          </p:cNvPr>
          <p:cNvSpPr/>
          <p:nvPr/>
        </p:nvSpPr>
        <p:spPr>
          <a:xfrm>
            <a:off x="1290220" y="5925530"/>
            <a:ext cx="6264676" cy="455253"/>
          </a:xfrm>
          <a:prstGeom prst="rect">
            <a:avLst/>
          </a:prstGeom>
        </p:spPr>
        <p:txBody>
          <a:bodyPr wrap="square">
            <a:spAutoFit/>
          </a:bodyPr>
          <a:lstStyle/>
          <a:p>
            <a:pPr indent="266700" algn="ctr">
              <a:lnSpc>
                <a:spcPct val="150000"/>
              </a:lnSpc>
              <a:spcAft>
                <a:spcPts val="0"/>
              </a:spcAft>
            </a:pPr>
            <a:r>
              <a:rPr lang="en-US" altLang="zh-CN" kern="100" dirty="0">
                <a:latin typeface="Times" panose="02020603050405020304" pitchFamily="18" charset="0"/>
                <a:ea typeface="宋体" panose="02010600030101010101" pitchFamily="2" charset="-122"/>
                <a:cs typeface="Times New Roman" panose="02020603050405020304" pitchFamily="18" charset="0"/>
              </a:rPr>
              <a:t>a) </a:t>
            </a:r>
            <a:r>
              <a:rPr lang="zh-CN" altLang="zh-CN" kern="100" dirty="0">
                <a:latin typeface="Times" panose="02020603050405020304" pitchFamily="18" charset="0"/>
                <a:ea typeface="宋体" panose="02010600030101010101" pitchFamily="2" charset="-122"/>
                <a:cs typeface="Times New Roman" panose="02020603050405020304" pitchFamily="18" charset="0"/>
              </a:rPr>
              <a:t>超外差收音机框图</a:t>
            </a:r>
            <a:r>
              <a:rPr lang="en-US" altLang="zh-CN" kern="100" dirty="0">
                <a:latin typeface="Times" panose="02020603050405020304" pitchFamily="18" charset="0"/>
                <a:ea typeface="宋体" panose="02010600030101010101" pitchFamily="2" charset="-122"/>
                <a:cs typeface="Times New Roman" panose="02020603050405020304" pitchFamily="18" charset="0"/>
              </a:rPr>
              <a:t>  b) </a:t>
            </a:r>
            <a:r>
              <a:rPr lang="zh-CN" altLang="zh-CN" kern="100" dirty="0">
                <a:latin typeface="Times" panose="02020603050405020304" pitchFamily="18" charset="0"/>
                <a:ea typeface="宋体" panose="02010600030101010101" pitchFamily="2" charset="-122"/>
                <a:cs typeface="Times New Roman" panose="02020603050405020304" pitchFamily="18" charset="0"/>
              </a:rPr>
              <a:t>电视接收机框图</a:t>
            </a:r>
          </a:p>
        </p:txBody>
      </p:sp>
    </p:spTree>
    <p:extLst>
      <p:ext uri="{BB962C8B-B14F-4D97-AF65-F5344CB8AC3E}">
        <p14:creationId xmlns:p14="http://schemas.microsoft.com/office/powerpoint/2010/main" val="40136399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21148" y="399246"/>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zh-CN" dirty="0"/>
              <a:t>增益控制电路</a:t>
            </a:r>
            <a:endParaRPr lang="zh-CN" altLang="en-US" sz="3200" dirty="0"/>
          </a:p>
        </p:txBody>
      </p:sp>
      <mc:AlternateContent xmlns:mc="http://schemas.openxmlformats.org/markup-compatibility/2006" xmlns:a14="http://schemas.microsoft.com/office/drawing/2010/main">
        <mc:Choice Requires="a14">
          <p:sp>
            <p:nvSpPr>
              <p:cNvPr id="5" name="内容占位符 2"/>
              <p:cNvSpPr txBox="1">
                <a:spLocks/>
              </p:cNvSpPr>
              <p:nvPr/>
            </p:nvSpPr>
            <p:spPr>
              <a:xfrm>
                <a:off x="458392" y="1210984"/>
                <a:ext cx="8596668" cy="524777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zh-CN" sz="2400" dirty="0">
                    <a:latin typeface="宋体" panose="02010600030101010101" pitchFamily="2" charset="-122"/>
                    <a:ea typeface="宋体" panose="02010600030101010101" pitchFamily="2" charset="-122"/>
                  </a:rPr>
                  <a:t>根据系统对</a:t>
                </a:r>
                <a:r>
                  <a:rPr lang="en-US" altLang="zh-CN" sz="2400" dirty="0">
                    <a:latin typeface="宋体" panose="02010600030101010101" pitchFamily="2" charset="-122"/>
                    <a:ea typeface="宋体" panose="02010600030101010101" pitchFamily="2" charset="-122"/>
                  </a:rPr>
                  <a:t>AGC</a:t>
                </a:r>
                <a:r>
                  <a:rPr lang="zh-CN" altLang="zh-CN" sz="2400" dirty="0">
                    <a:latin typeface="宋体" panose="02010600030101010101" pitchFamily="2" charset="-122"/>
                    <a:ea typeface="宋体" panose="02010600030101010101" pitchFamily="2" charset="-122"/>
                  </a:rPr>
                  <a:t>的要求，可采用多种不同形式的控制电路</a:t>
                </a:r>
                <a:r>
                  <a:rPr lang="zh-CN" altLang="en-US" sz="2400" dirty="0">
                    <a:latin typeface="宋体" panose="02010600030101010101" pitchFamily="2" charset="-122"/>
                    <a:ea typeface="宋体" panose="02010600030101010101" pitchFamily="2" charset="-122"/>
                  </a:rPr>
                  <a:t>：</a:t>
                </a:r>
                <a:endParaRPr lang="en-US" altLang="zh-CN" dirty="0"/>
              </a:p>
              <a:p>
                <a:r>
                  <a:rPr lang="zh-CN" altLang="zh-CN" sz="2400" dirty="0">
                    <a:latin typeface="宋体" panose="02010600030101010101" pitchFamily="2" charset="-122"/>
                    <a:ea typeface="宋体" panose="02010600030101010101" pitchFamily="2" charset="-122"/>
                  </a:rPr>
                  <a:t>控制晶体管发射极电流实现增益控制</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高频放大器的谐振增益为</a:t>
                </a:r>
                <a:endParaRPr lang="en-US" altLang="zh-CN" sz="2400" dirty="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p>
              <a:p>
                <a:pPr marL="0" indent="0">
                  <a:buNone/>
                </a:pPr>
                <a:endParaRPr lang="zh-CN" altLang="zh-CN" sz="2400" dirty="0">
                  <a:latin typeface="宋体" panose="02010600030101010101" pitchFamily="2" charset="-122"/>
                  <a:ea typeface="宋体" panose="02010600030101010101" pitchFamily="2" charset="-122"/>
                </a:endParaRPr>
              </a:p>
              <a:p>
                <a:endParaRPr lang="en-US" altLang="zh-CN" dirty="0"/>
              </a:p>
              <a:p>
                <a:r>
                  <a:rPr lang="zh-CN" altLang="en-US" sz="2400" dirty="0">
                    <a:latin typeface="宋体" panose="02010600030101010101" pitchFamily="2" charset="-122"/>
                    <a:ea typeface="宋体" panose="02010600030101010101" pitchFamily="2" charset="-122"/>
                  </a:rPr>
                  <a:t>放大器的增益与晶体管的正向传输导纳</a:t>
                </a:r>
                <a14:m>
                  <m:oMath xmlns:m="http://schemas.openxmlformats.org/officeDocument/2006/math">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成正比，</a:t>
                </a:r>
                <a14:m>
                  <m:oMath xmlns:m="http://schemas.openxmlformats.org/officeDocument/2006/math">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的大小与工作点电流</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𝑄</m:t>
                        </m:r>
                      </m:sub>
                    </m:sSub>
                  </m:oMath>
                </a14:m>
                <a:r>
                  <a:rPr lang="zh-CN" altLang="en-US" sz="2400" dirty="0">
                    <a:latin typeface="宋体" panose="02010600030101010101" pitchFamily="2" charset="-122"/>
                    <a:ea typeface="宋体" panose="02010600030101010101" pitchFamily="2" charset="-122"/>
                  </a:rPr>
                  <a:t>有关。因此，改变发射极静态电流</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，可以改变 ，从而改变了电压增益</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𝑢</m:t>
                        </m:r>
                        <m:r>
                          <a:rPr lang="zh-CN" altLang="en-US" sz="2400">
                            <a:latin typeface="Cambria Math" panose="02040503050406030204" pitchFamily="18" charset="0"/>
                          </a:rPr>
                          <m:t>0</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p:txBody>
          </p:sp>
        </mc:Choice>
        <mc:Fallback xmlns="">
          <p:sp>
            <p:nvSpPr>
              <p:cNvPr id="5" name="内容占位符 2"/>
              <p:cNvSpPr txBox="1">
                <a:spLocks noRot="1" noChangeAspect="1" noMove="1" noResize="1" noEditPoints="1" noAdjustHandles="1" noChangeArrowheads="1" noChangeShapeType="1" noTextEdit="1"/>
              </p:cNvSpPr>
              <p:nvPr/>
            </p:nvSpPr>
            <p:spPr>
              <a:xfrm>
                <a:off x="458392" y="1210984"/>
                <a:ext cx="8596668" cy="5247770"/>
              </a:xfrm>
              <a:prstGeom prst="rect">
                <a:avLst/>
              </a:prstGeom>
              <a:blipFill rotWithShape="0">
                <a:blip r:embed="rId2"/>
                <a:stretch>
                  <a:fillRect l="-1064" t="-1278"/>
                </a:stretch>
              </a:blipFill>
            </p:spPr>
            <p:txBody>
              <a:bodyPr/>
              <a:lstStyle/>
              <a:p>
                <a:r>
                  <a:rPr lang="zh-CN" altLang="en-US">
                    <a:noFill/>
                  </a:rPr>
                  <a:t> </a:t>
                </a:r>
              </a:p>
            </p:txBody>
          </p:sp>
        </mc:Fallback>
      </mc:AlternateContent>
      <p:pic>
        <p:nvPicPr>
          <p:cNvPr id="10" name="图片 9">
            <a:extLst>
              <a:ext uri="{FF2B5EF4-FFF2-40B4-BE49-F238E27FC236}">
                <a16:creationId xmlns="" xmlns:a16="http://schemas.microsoft.com/office/drawing/2014/main" id="{8B30A6CB-3B4E-43F0-A5B1-7E3A03F121CF}"/>
              </a:ext>
            </a:extLst>
          </p:cNvPr>
          <p:cNvPicPr>
            <a:picLocks noChangeAspect="1"/>
          </p:cNvPicPr>
          <p:nvPr/>
        </p:nvPicPr>
        <p:blipFill>
          <a:blip r:embed="rId3"/>
          <a:stretch>
            <a:fillRect/>
          </a:stretch>
        </p:blipFill>
        <p:spPr>
          <a:xfrm>
            <a:off x="3047561" y="2757474"/>
            <a:ext cx="2394451" cy="1077395"/>
          </a:xfrm>
          <a:prstGeom prst="rect">
            <a:avLst/>
          </a:prstGeom>
        </p:spPr>
      </p:pic>
    </p:spTree>
    <p:extLst>
      <p:ext uri="{BB962C8B-B14F-4D97-AF65-F5344CB8AC3E}">
        <p14:creationId xmlns:p14="http://schemas.microsoft.com/office/powerpoint/2010/main" val="39889115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txBox="1">
                <a:spLocks/>
              </p:cNvSpPr>
              <p:nvPr/>
            </p:nvSpPr>
            <p:spPr>
              <a:xfrm>
                <a:off x="406877" y="244698"/>
                <a:ext cx="8994700" cy="637504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a:latin typeface="宋体" panose="02010600030101010101" pitchFamily="2" charset="-122"/>
                    <a:ea typeface="宋体" panose="02010600030101010101" pitchFamily="2" charset="-122"/>
                  </a:rPr>
                  <a:t>晶体管曲线特性</a:t>
                </a:r>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pPr marL="0" indent="0">
                  <a:buNone/>
                </a:pPr>
                <a:endParaRPr lang="en-US" altLang="zh-CN" sz="2400" dirty="0">
                  <a:latin typeface="宋体" panose="02010600030101010101" pitchFamily="2" charset="-122"/>
                  <a:ea typeface="宋体" panose="02010600030101010101" pitchFamily="2" charset="-122"/>
                </a:endParaRPr>
              </a:p>
              <a:p>
                <a:pPr marL="0" indent="0">
                  <a:buNone/>
                </a:pPr>
                <a:endParaRPr lang="en-US" altLang="zh-CN" sz="2400" dirty="0">
                  <a:latin typeface="宋体" panose="02010600030101010101" pitchFamily="2" charset="-122"/>
                  <a:ea typeface="宋体" panose="02010600030101010101" pitchFamily="2" charset="-122"/>
                </a:endParaRPr>
              </a:p>
              <a:p>
                <a:pPr marL="0" indent="0">
                  <a:buNone/>
                </a:pPr>
                <a:endParaRPr lang="en-US" altLang="zh-CN" dirty="0"/>
              </a:p>
              <a:p>
                <a:pPr marL="0" indent="0">
                  <a:buNone/>
                </a:pPr>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8.2.3 </a:t>
                </a:r>
                <a:r>
                  <a:rPr lang="zh-CN" altLang="zh-CN" dirty="0">
                    <a:latin typeface="宋体" panose="02010600030101010101" pitchFamily="2" charset="-122"/>
                    <a:ea typeface="宋体" panose="02010600030101010101" pitchFamily="2" charset="-122"/>
                  </a:rPr>
                  <a:t>晶体管</a:t>
                </a:r>
                <a14:m>
                  <m:oMath xmlns:m="http://schemas.openxmlformats.org/officeDocument/2006/math">
                    <m:r>
                      <a:rPr lang="zh-CN" altLang="en-US">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𝑦</m:t>
                        </m:r>
                      </m:e>
                      <m:sub>
                        <m:r>
                          <a:rPr lang="zh-CN" altLang="en-US" i="1">
                            <a:latin typeface="Cambria Math" panose="02040503050406030204" pitchFamily="18" charset="0"/>
                          </a:rPr>
                          <m:t>𝑓𝑒</m:t>
                        </m:r>
                      </m:sub>
                    </m:sSub>
                    <m:r>
                      <a:rPr lang="zh-CN" altLang="en-US">
                        <a:latin typeface="Cambria Math" panose="02040503050406030204" pitchFamily="18" charset="0"/>
                      </a:rPr>
                      <m:t>|</m:t>
                    </m:r>
                    <m:r>
                      <a:rPr lang="en-US" altLang="zh-CN" i="1">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𝐼</m:t>
                        </m:r>
                      </m:e>
                      <m:sub>
                        <m:r>
                          <a:rPr lang="zh-CN" altLang="en-US" i="1">
                            <a:latin typeface="Cambria Math" panose="02040503050406030204" pitchFamily="18" charset="0"/>
                          </a:rPr>
                          <m:t>𝐸</m:t>
                        </m:r>
                      </m:sub>
                    </m:sSub>
                  </m:oMath>
                </a14:m>
                <a:r>
                  <a:rPr lang="zh-CN" altLang="zh-CN" dirty="0">
                    <a:latin typeface="宋体" panose="02010600030101010101" pitchFamily="2" charset="-122"/>
                    <a:ea typeface="宋体" panose="02010600030101010101" pitchFamily="2" charset="-122"/>
                  </a:rPr>
                  <a:t>特性</a:t>
                </a:r>
                <a:endParaRPr lang="en-US" altLang="zh-CN"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由曲线可见，当</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较小时，</a:t>
                </a:r>
                <a:r>
                  <a:rPr lang="zh-CN" altLang="en-US" sz="2400" dirty="0"/>
                  <a:t> </a:t>
                </a:r>
                <a14:m>
                  <m:oMath xmlns:m="http://schemas.openxmlformats.org/officeDocument/2006/math">
                    <m:d>
                      <m:dPr>
                        <m:begChr m:val="|"/>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e>
                    </m:d>
                  </m:oMath>
                </a14:m>
                <a:r>
                  <a:rPr lang="zh-CN" altLang="en-US" sz="2400" dirty="0">
                    <a:latin typeface="宋体" panose="02010600030101010101" pitchFamily="2" charset="-122"/>
                    <a:ea typeface="宋体" panose="02010600030101010101" pitchFamily="2" charset="-122"/>
                  </a:rPr>
                  <a:t>随</a:t>
                </a:r>
                <a14:m>
                  <m:oMath xmlns:m="http://schemas.openxmlformats.org/officeDocument/2006/math">
                    <m:sSub>
                      <m:sSubPr>
                        <m:ctrlPr>
                          <a:rPr lang="zh-CN" altLang="en-US" sz="2400" i="1">
                            <a:latin typeface="Cambria Math" panose="02040503050406030204" pitchFamily="18" charset="0"/>
                          </a:rPr>
                        </m:ctrlPr>
                      </m:sSubPr>
                      <m:e>
                        <m:r>
                          <a:rPr lang="en-US" altLang="zh-CN" sz="2400" i="1">
                            <a:latin typeface="Cambria Math" panose="02040503050406030204" pitchFamily="18" charset="0"/>
                          </a:rPr>
                          <m:t>  </m:t>
                        </m:r>
                        <m:r>
                          <a:rPr lang="zh-CN" altLang="en-US" sz="2400" i="1">
                            <a:latin typeface="Cambria Math" panose="02040503050406030204" pitchFamily="18" charset="0"/>
                          </a:rPr>
                          <m:t>𝐼</m:t>
                        </m:r>
                      </m:e>
                      <m:sub>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的增加而增加，当</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增大到某一数值时，</a:t>
                </a:r>
                <a:r>
                  <a:rPr lang="zh-CN" altLang="en-US" sz="2400" dirty="0"/>
                  <a:t> </a:t>
                </a:r>
                <a14:m>
                  <m:oMath xmlns:m="http://schemas.openxmlformats.org/officeDocument/2006/math">
                    <m:d>
                      <m:dPr>
                        <m:begChr m:val="|"/>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e>
                    </m:d>
                  </m:oMath>
                </a14:m>
                <a:r>
                  <a:rPr lang="zh-CN" altLang="en-US" sz="2400" dirty="0">
                    <a:latin typeface="宋体" panose="02010600030101010101" pitchFamily="2" charset="-122"/>
                    <a:ea typeface="宋体" panose="02010600030101010101" pitchFamily="2" charset="-122"/>
                  </a:rPr>
                  <a:t>达最大值，然后随着</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的增大，曲线缓慢下降。若将静态工作点选在</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𝐸𝑄</m:t>
                        </m:r>
                      </m:sub>
                    </m:sSub>
                  </m:oMath>
                </a14:m>
                <a:r>
                  <a:rPr lang="zh-CN" altLang="en-US" sz="2400" dirty="0">
                    <a:latin typeface="宋体" panose="02010600030101010101" pitchFamily="2" charset="-122"/>
                    <a:ea typeface="宋体" panose="02010600030101010101" pitchFamily="2" charset="-122"/>
                  </a:rPr>
                  <a:t>点，当</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𝐸𝑄</m:t>
                        </m:r>
                      </m:sub>
                    </m:sSub>
                  </m:oMath>
                </a14:m>
                <a:r>
                  <a:rPr lang="zh-CN" altLang="en-US" sz="2400" dirty="0">
                    <a:latin typeface="宋体" panose="02010600030101010101" pitchFamily="2" charset="-122"/>
                    <a:ea typeface="宋体" panose="02010600030101010101" pitchFamily="2" charset="-122"/>
                  </a:rPr>
                  <a:t>时， 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减小而下降，</a:t>
                </a:r>
                <a:r>
                  <a:rPr lang="zh-CN" altLang="en-US" sz="2400" dirty="0" smtClean="0">
                    <a:latin typeface="宋体" panose="02010600030101010101" pitchFamily="2" charset="-122"/>
                    <a:ea typeface="宋体" panose="02010600030101010101" pitchFamily="2" charset="-122"/>
                  </a:rPr>
                  <a:t>称为</a:t>
                </a:r>
                <a:r>
                  <a:rPr lang="zh-CN" altLang="en-US" sz="2400" dirty="0">
                    <a:latin typeface="宋体" panose="02010600030101010101" pitchFamily="2" charset="-122"/>
                    <a:ea typeface="宋体" panose="02010600030101010101" pitchFamily="2" charset="-122"/>
                  </a:rPr>
                  <a:t>反向</a:t>
                </a:r>
                <a:r>
                  <a:rPr lang="en-US" altLang="zh-CN" sz="2400" dirty="0">
                    <a:latin typeface="宋体" panose="02010600030101010101" pitchFamily="2" charset="-122"/>
                    <a:ea typeface="宋体" panose="02010600030101010101" pitchFamily="2" charset="-122"/>
                  </a:rPr>
                  <a:t>AGC</a:t>
                </a:r>
                <a:r>
                  <a:rPr lang="zh-CN" altLang="en-US" sz="2400" dirty="0">
                    <a:latin typeface="宋体" panose="02010600030101010101" pitchFamily="2" charset="-122"/>
                    <a:ea typeface="宋体" panose="02010600030101010101" pitchFamily="2" charset="-122"/>
                  </a:rPr>
                  <a:t>；当</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𝐸𝑄</m:t>
                        </m:r>
                      </m:sub>
                    </m:sSub>
                  </m:oMath>
                </a14:m>
                <a:r>
                  <a:rPr lang="zh-CN" altLang="en-US" sz="2400" dirty="0">
                    <a:latin typeface="宋体" panose="02010600030101010101" pitchFamily="2" charset="-122"/>
                    <a:ea typeface="宋体" panose="02010600030101010101" pitchFamily="2" charset="-122"/>
                  </a:rPr>
                  <a:t>时， 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1">
                            <a:latin typeface="Cambria Math" panose="02040503050406030204" pitchFamily="18" charset="0"/>
                          </a:rPr>
                          <m:t>𝐸</m:t>
                        </m:r>
                      </m:sub>
                    </m:sSub>
                  </m:oMath>
                </a14:m>
                <a:r>
                  <a:rPr lang="zh-CN" altLang="en-US" sz="2400" dirty="0">
                    <a:latin typeface="宋体" panose="02010600030101010101" pitchFamily="2" charset="-122"/>
                    <a:ea typeface="宋体" panose="02010600030101010101" pitchFamily="2" charset="-122"/>
                  </a:rPr>
                  <a:t>增加而下降，称为正向</a:t>
                </a:r>
                <a:r>
                  <a:rPr lang="en-US" altLang="zh-CN" sz="2400" dirty="0">
                    <a:latin typeface="宋体" panose="02010600030101010101" pitchFamily="2" charset="-122"/>
                    <a:ea typeface="宋体" panose="02010600030101010101" pitchFamily="2" charset="-122"/>
                  </a:rPr>
                  <a:t>AGC</a:t>
                </a:r>
                <a:r>
                  <a:rPr lang="zh-CN" altLang="en-US" sz="2400" dirty="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p:txBody>
          </p:sp>
        </mc:Choice>
        <mc:Fallback xmlns="">
          <p:sp>
            <p:nvSpPr>
              <p:cNvPr id="4" name="内容占位符 2"/>
              <p:cNvSpPr txBox="1">
                <a:spLocks noRot="1" noChangeAspect="1" noMove="1" noResize="1" noEditPoints="1" noAdjustHandles="1" noChangeArrowheads="1" noChangeShapeType="1" noTextEdit="1"/>
              </p:cNvSpPr>
              <p:nvPr/>
            </p:nvSpPr>
            <p:spPr>
              <a:xfrm>
                <a:off x="406877" y="244698"/>
                <a:ext cx="8994700" cy="6375042"/>
              </a:xfrm>
              <a:prstGeom prst="rect">
                <a:avLst/>
              </a:prstGeom>
              <a:blipFill rotWithShape="0">
                <a:blip r:embed="rId2"/>
                <a:stretch>
                  <a:fillRect l="-542" t="-765" r="-407"/>
                </a:stretch>
              </a:blipFill>
            </p:spPr>
            <p:txBody>
              <a:bodyPr/>
              <a:lstStyle/>
              <a:p>
                <a:r>
                  <a:rPr lang="zh-CN" altLang="en-US">
                    <a:noFill/>
                  </a:rPr>
                  <a:t> </a:t>
                </a:r>
              </a:p>
            </p:txBody>
          </p:sp>
        </mc:Fallback>
      </mc:AlternateContent>
      <p:pic>
        <p:nvPicPr>
          <p:cNvPr id="3" name="图片 2" descr="704">
            <a:extLst>
              <a:ext uri="{FF2B5EF4-FFF2-40B4-BE49-F238E27FC236}">
                <a16:creationId xmlns="" xmlns:a16="http://schemas.microsoft.com/office/drawing/2014/main" id="{2419A569-5F69-42DE-8099-58DEAAD3DC5B}"/>
              </a:ext>
            </a:extLst>
          </p:cNvPr>
          <p:cNvPicPr/>
          <p:nvPr/>
        </p:nvPicPr>
        <p:blipFill>
          <a:blip r:embed="rId3">
            <a:extLst>
              <a:ext uri="{BEBA8EAE-BF5A-486C-A8C5-ECC9F3942E4B}">
                <a14:imgProps xmlns:a14="http://schemas.microsoft.com/office/drawing/2010/main">
                  <a14:imgLayer r:embed="rId4">
                    <a14:imgEffect>
                      <a14:brightnessContrast bright="8000"/>
                    </a14:imgEffect>
                  </a14:imgLayer>
                </a14:imgProps>
              </a:ext>
              <a:ext uri="{28A0092B-C50C-407E-A947-70E740481C1C}">
                <a14:useLocalDpi xmlns:a14="http://schemas.microsoft.com/office/drawing/2010/main" val="0"/>
              </a:ext>
            </a:extLst>
          </a:blip>
          <a:srcRect/>
          <a:stretch>
            <a:fillRect/>
          </a:stretch>
        </p:blipFill>
        <p:spPr bwMode="auto">
          <a:xfrm>
            <a:off x="1467651" y="986433"/>
            <a:ext cx="5261623" cy="2442567"/>
          </a:xfrm>
          <a:prstGeom prst="rect">
            <a:avLst/>
          </a:prstGeom>
          <a:noFill/>
          <a:ln>
            <a:noFill/>
          </a:ln>
        </p:spPr>
      </p:pic>
    </p:spTree>
    <p:extLst>
      <p:ext uri="{BB962C8B-B14F-4D97-AF65-F5344CB8AC3E}">
        <p14:creationId xmlns:p14="http://schemas.microsoft.com/office/powerpoint/2010/main" val="1461489125"/>
      </p:ext>
    </p:extLst>
  </p:cSld>
  <p:clrMapOvr>
    <a:masterClrMapping/>
  </p:clrMapOvr>
  <p:timing>
    <p:tnLst>
      <p:par>
        <p:cTn id="1" dur="indefinite" restart="never" nodeType="tmRoot"/>
      </p:par>
    </p:tnLst>
  </p:timing>
</p:sld>
</file>

<file path=ppt/theme/theme1.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19750</TotalTime>
  <Words>2854</Words>
  <Application>Microsoft Office PowerPoint</Application>
  <PresentationFormat>宽屏</PresentationFormat>
  <Paragraphs>235</Paragraphs>
  <Slides>52</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64" baseType="lpstr">
      <vt:lpstr>方正姚体</vt:lpstr>
      <vt:lpstr>华文新魏</vt:lpstr>
      <vt:lpstr>宋体</vt:lpstr>
      <vt:lpstr>微软雅黑</vt:lpstr>
      <vt:lpstr>Arial</vt:lpstr>
      <vt:lpstr>Cambria Math</vt:lpstr>
      <vt:lpstr>Times</vt:lpstr>
      <vt:lpstr>Times New Roman</vt:lpstr>
      <vt:lpstr>Trebuchet MS</vt:lpstr>
      <vt:lpstr>Wingdings 3</vt:lpstr>
      <vt:lpstr>平面</vt:lpstr>
      <vt:lpstr>Equation</vt:lpstr>
      <vt:lpstr>高频电子线路</vt:lpstr>
      <vt:lpstr>第八章 反馈控制电路</vt:lpstr>
      <vt:lpstr>PowerPoint 演示文稿</vt:lpstr>
      <vt:lpstr>反馈控制电路的分类</vt:lpstr>
      <vt:lpstr>8.2  自动增益控制电路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工作原理</vt:lpstr>
      <vt:lpstr>PowerPoint 演示文稿</vt:lpstr>
      <vt:lpstr>PowerPoint 演示文稿</vt:lpstr>
      <vt:lpstr>PowerPoint 演示文稿</vt:lpstr>
      <vt:lpstr>PowerPoint 演示文稿</vt:lpstr>
      <vt:lpstr>PowerPoint 演示文稿</vt:lpstr>
      <vt:lpstr>基本环路方程</vt:lpstr>
      <vt:lpstr>（一）鉴相器(PD)</vt:lpstr>
      <vt:lpstr>PowerPoint 演示文稿</vt:lpstr>
      <vt:lpstr>（二）环路滤波器（LF） </vt:lpstr>
      <vt:lpstr>PowerPoint 演示文稿</vt:lpstr>
      <vt:lpstr>（三）压控振荡器（VCO） </vt:lpstr>
      <vt:lpstr>PowerPoint 演示文稿</vt:lpstr>
      <vt:lpstr>（四）锁相环路的相位模型和基本方程 </vt:lpstr>
      <vt:lpstr>PowerPoint 演示文稿</vt:lpstr>
      <vt:lpstr>PowerPoint 演示文稿</vt:lpstr>
      <vt:lpstr>PowerPoint 演示文稿</vt:lpstr>
      <vt:lpstr>PowerPoint 演示文稿</vt:lpstr>
      <vt:lpstr>锁相环路的捕捉与跟踪 </vt:lpstr>
      <vt:lpstr>PowerPoint 演示文稿</vt:lpstr>
      <vt:lpstr>集成锁相环路</vt:lpstr>
      <vt:lpstr>单片集成锁相环L562</vt:lpstr>
      <vt:lpstr>PowerPoint 演示文稿</vt:lpstr>
      <vt:lpstr>PowerPoint 演示文稿</vt:lpstr>
      <vt:lpstr>锁相环路的应用</vt:lpstr>
      <vt:lpstr>PowerPoint 演示文稿</vt:lpstr>
      <vt:lpstr>PowerPoint 演示文稿</vt:lpstr>
      <vt:lpstr>锁相倍频、分频电路</vt:lpstr>
      <vt:lpstr>锁相调频和鉴频电路</vt:lpstr>
      <vt:lpstr>PowerPoint 演示文稿</vt:lpstr>
      <vt:lpstr>PowerPoint 演示文稿</vt:lpstr>
      <vt:lpstr>锁相频率合成器</vt:lpstr>
      <vt:lpstr>频率合成器主要技术指标</vt:lpstr>
      <vt:lpstr>单环锁相频率合成器</vt:lpstr>
      <vt:lpstr>多环锁相频率合成器 </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高频电子线路</dc:title>
  <dc:creator>任 婉婷</dc:creator>
  <cp:lastModifiedBy>任 婉婷</cp:lastModifiedBy>
  <cp:revision>81</cp:revision>
  <dcterms:created xsi:type="dcterms:W3CDTF">2018-09-15T07:19:02Z</dcterms:created>
  <dcterms:modified xsi:type="dcterms:W3CDTF">2018-11-04T06:28:38Z</dcterms:modified>
</cp:coreProperties>
</file>