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96" r:id="rId3"/>
    <p:sldId id="257" r:id="rId4"/>
    <p:sldId id="258" r:id="rId5"/>
    <p:sldId id="259" r:id="rId6"/>
    <p:sldId id="260" r:id="rId7"/>
    <p:sldId id="261" r:id="rId8"/>
    <p:sldId id="262"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80" r:id="rId25"/>
    <p:sldId id="281" r:id="rId26"/>
    <p:sldId id="282" r:id="rId27"/>
    <p:sldId id="283" r:id="rId28"/>
    <p:sldId id="284" r:id="rId29"/>
    <p:sldId id="285" r:id="rId30"/>
    <p:sldId id="286" r:id="rId31"/>
    <p:sldId id="287" r:id="rId32"/>
    <p:sldId id="289" r:id="rId33"/>
    <p:sldId id="290" r:id="rId34"/>
    <p:sldId id="291" r:id="rId35"/>
    <p:sldId id="292" r:id="rId36"/>
    <p:sldId id="293" r:id="rId37"/>
    <p:sldId id="294" r:id="rId38"/>
    <p:sldId id="295"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2A54C80-263E-416B-A8E0-580EDEADCBDC}" type="datetimeFigureOut">
              <a:rPr lang="en-US" dirty="0"/>
              <a:t>11/2/2018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11/2/2018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27.wmf"/><Relationship Id="rId4" Type="http://schemas.openxmlformats.org/officeDocument/2006/relationships/image" Target="../media/image26.wmf"/></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8.wmf"/><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高频电子线路</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0551084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1218246" y="3627012"/>
                <a:ext cx="7346204" cy="2917601"/>
              </a:xfrm>
            </p:spPr>
            <p:txBody>
              <a:bodyPr>
                <a:normAutofit/>
              </a:bodyPr>
              <a:lstStyle/>
              <a:p>
                <a:r>
                  <a:rPr lang="zh-CN" altLang="en-US" sz="2400" dirty="0">
                    <a:latin typeface="宋体" panose="02010600030101010101" pitchFamily="2" charset="-122"/>
                    <a:ea typeface="宋体" panose="02010600030101010101" pitchFamily="2" charset="-122"/>
                  </a:rPr>
                  <a:t>谐振频率</a:t>
                </a:r>
                <a:r>
                  <a:rPr lang="zh-CN" altLang="en-US" sz="2400" dirty="0" smtClean="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r>
                          <a:rPr lang="zh-CN" altLang="en-US" sz="2400" i="1">
                            <a:latin typeface="Cambria Math" panose="02040503050406030204" pitchFamily="18" charset="0"/>
                          </a:rPr>
                          <m:t>𝜋</m:t>
                        </m:r>
                        <m:rad>
                          <m:radPr>
                            <m:degHide m:val="on"/>
                            <m:ctrlPr>
                              <a:rPr lang="zh-CN" altLang="en-US" sz="2400" i="1">
                                <a:latin typeface="Cambria Math" panose="02040503050406030204" pitchFamily="18" charset="0"/>
                              </a:rPr>
                            </m:ctrlPr>
                          </m:radPr>
                          <m:deg/>
                          <m:e>
                            <m:r>
                              <a:rPr lang="zh-CN" altLang="en-US" sz="2400" i="1">
                                <a:latin typeface="Cambria Math" panose="02040503050406030204" pitchFamily="18" charset="0"/>
                              </a:rPr>
                              <m:t>𝐿</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𝐶</m:t>
                                </m:r>
                              </m:e>
                              <m:sup>
                                <m:r>
                                  <a:rPr lang="zh-CN" altLang="en-US" sz="2400">
                                    <a:latin typeface="Cambria Math" panose="02040503050406030204" pitchFamily="18" charset="0"/>
                                  </a:rPr>
                                  <m:t>′</m:t>
                                </m:r>
                              </m:sup>
                            </m:sSup>
                          </m:e>
                        </m:rad>
                      </m:den>
                    </m:f>
                  </m:oMath>
                </a14:m>
                <a:r>
                  <a:rPr lang="zh-CN" altLang="en-US" sz="2400" dirty="0"/>
                  <a:t> </a:t>
                </a:r>
                <a14:m>
                  <m:oMath xmlns:m="http://schemas.openxmlformats.org/officeDocument/2006/math">
                    <m:d>
                      <m:dPr>
                        <m:ctrlPr>
                          <a:rPr lang="zh-CN" altLang="en-US" sz="2400" i="1">
                            <a:latin typeface="Cambria Math" panose="02040503050406030204" pitchFamily="18" charset="0"/>
                          </a:rPr>
                        </m:ctrlPr>
                      </m:d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𝐶</m:t>
                            </m:r>
                          </m:e>
                          <m:sup>
                            <m:r>
                              <a:rPr lang="zh-CN" altLang="en-US" sz="2400">
                                <a:latin typeface="Cambria Math" panose="02040503050406030204" pitchFamily="18" charset="0"/>
                              </a:rPr>
                              <m:t>′</m:t>
                            </m:r>
                          </m:sup>
                        </m:sSup>
                        <m:r>
                          <a:rPr lang="zh-CN" altLang="en-US" sz="2400">
                            <a:latin typeface="Cambria Math" panose="02040503050406030204" pitchFamily="18" charset="0"/>
                          </a:rPr>
                          <m:t>=</m:t>
                        </m:r>
                        <m:r>
                          <a:rPr lang="zh-CN" altLang="en-US" sz="2400" i="1">
                            <a:latin typeface="Cambria Math" panose="02040503050406030204" pitchFamily="18" charset="0"/>
                          </a:rPr>
                          <m:t>𝐶</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𝐿</m:t>
                            </m:r>
                          </m:sub>
                        </m:sSub>
                      </m:e>
                    </m:d>
                  </m:oMath>
                </a14:m>
                <a:endParaRPr lang="en-US" altLang="zh-CN"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谐振阻抗</a:t>
                </a:r>
                <a:r>
                  <a:rPr lang="zh-CN" altLang="en-US" sz="2400" dirty="0" smtClean="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oMath>
                </a14:m>
                <a:r>
                  <a:rPr lang="zh-CN" altLang="en-US" sz="2400" dirty="0"/>
                  <a:t> </a:t>
                </a:r>
                <a14:m>
                  <m:oMath xmlns:m="http://schemas.openxmlformats.org/officeDocument/2006/math">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𝑜</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r>
                          <a:rPr lang="zh-CN" altLang="en-US" sz="2400" i="1">
                            <a:latin typeface="Cambria Math" panose="02040503050406030204" pitchFamily="18" charset="0"/>
                          </a:rPr>
                          <m:t>𝐿</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𝐶</m:t>
                                </m:r>
                              </m:e>
                              <m:sup>
                                <m:r>
                                  <a:rPr lang="zh-CN" altLang="en-US" sz="2400">
                                    <a:latin typeface="Cambria Math" panose="02040503050406030204" pitchFamily="18" charset="0"/>
                                  </a:rPr>
                                  <m:t>′</m:t>
                                </m:r>
                              </m:sup>
                            </m:sSup>
                          </m:den>
                        </m:f>
                      </m:e>
                    </m:d>
                  </m:oMath>
                </a14:m>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有载品质因数</a:t>
                </a:r>
                <a:r>
                  <a:rPr lang="zh-CN" altLang="en-US" sz="2400" dirty="0" smtClean="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𝑒</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r>
                          <a:rPr lang="zh-CN" altLang="en-US" sz="2400" i="1">
                            <a:latin typeface="Cambria Math" panose="02040503050406030204" pitchFamily="18" charset="0"/>
                          </a:rPr>
                          <m:t>𝐿</m:t>
                        </m:r>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𝑒</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𝐶</m:t>
                        </m:r>
                      </m:e>
                      <m:sup>
                        <m:r>
                          <a:rPr lang="zh-CN" altLang="en-US" sz="2400">
                            <a:latin typeface="Cambria Math" panose="02040503050406030204" pitchFamily="18" charset="0"/>
                          </a:rPr>
                          <m:t>′</m:t>
                        </m:r>
                      </m:sup>
                    </m:sSup>
                  </m:oMath>
                </a14:m>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通频带</a:t>
                </a:r>
                <a:r>
                  <a:rPr lang="zh-CN" altLang="en-US" sz="2400" dirty="0" smtClean="0">
                    <a:latin typeface="宋体" panose="02010600030101010101" pitchFamily="2" charset="-122"/>
                    <a:ea typeface="宋体" panose="02010600030101010101" pitchFamily="2" charset="-122"/>
                  </a:rPr>
                  <a:t>：</a:t>
                </a:r>
                <a14:m>
                  <m:oMath xmlns:m="http://schemas.openxmlformats.org/officeDocument/2006/math">
                    <m:r>
                      <a:rPr lang="zh-CN" altLang="en-US" sz="2400" i="1">
                        <a:latin typeface="Cambria Math" panose="02040503050406030204" pitchFamily="18" charset="0"/>
                      </a:rPr>
                      <m:t>𝐵</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𝑊</m:t>
                        </m:r>
                      </m:e>
                      <m:sub>
                        <m:r>
                          <a:rPr lang="zh-CN" altLang="en-US" sz="2400">
                            <a:latin typeface="Cambria Math" panose="02040503050406030204" pitchFamily="18" charset="0"/>
                          </a:rPr>
                          <m:t>0.7</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𝑒</m:t>
                            </m:r>
                          </m:sub>
                        </m:sSub>
                      </m:den>
                    </m:f>
                  </m:oMath>
                </a14:m>
                <a:endParaRPr lang="zh-CN" altLang="en-US" sz="2400" dirty="0"/>
              </a:p>
              <a:p>
                <a:endParaRPr lang="zh-CN" altLang="en-US" sz="2400" dirty="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1218246" y="3627012"/>
                <a:ext cx="7346204" cy="2917601"/>
              </a:xfrm>
              <a:blipFill rotWithShape="0">
                <a:blip r:embed="rId2"/>
                <a:stretch>
                  <a:fillRect l="-664"/>
                </a:stretch>
              </a:blipFill>
            </p:spPr>
            <p:txBody>
              <a:bodyPr/>
              <a:lstStyle/>
              <a:p>
                <a:r>
                  <a:rPr lang="zh-CN" altLang="en-US">
                    <a:noFill/>
                  </a:rPr>
                  <a:t> </a:t>
                </a:r>
              </a:p>
            </p:txBody>
          </p:sp>
        </mc:Fallback>
      </mc:AlternateContent>
      <p:sp>
        <p:nvSpPr>
          <p:cNvPr id="5" name="标题 1"/>
          <p:cNvSpPr>
            <a:spLocks noGrp="1"/>
          </p:cNvSpPr>
          <p:nvPr>
            <p:ph type="title"/>
          </p:nvPr>
        </p:nvSpPr>
        <p:spPr>
          <a:xfrm>
            <a:off x="1218246" y="491546"/>
            <a:ext cx="8093179" cy="716924"/>
          </a:xfrm>
        </p:spPr>
        <p:txBody>
          <a:bodyPr>
            <a:normAutofit fontScale="90000"/>
          </a:bodyPr>
          <a:lstStyle/>
          <a:p>
            <a:r>
              <a:rPr lang="zh-CN" altLang="en-US" dirty="0"/>
              <a:t>直接接入信号源和负载的</a:t>
            </a:r>
            <a:r>
              <a:rPr lang="en-US" altLang="zh-CN" dirty="0"/>
              <a:t>LC</a:t>
            </a:r>
            <a:r>
              <a:rPr lang="zh-CN" altLang="en-US" dirty="0"/>
              <a:t>并联谐振回路</a:t>
            </a:r>
          </a:p>
        </p:txBody>
      </p:sp>
      <p:pic>
        <p:nvPicPr>
          <p:cNvPr id="6" name="图片 5"/>
          <p:cNvPicPr/>
          <p:nvPr/>
        </p:nvPicPr>
        <p:blipFill>
          <a:blip r:embed="rId3" cstate="print"/>
          <a:srcRect/>
          <a:stretch>
            <a:fillRect/>
          </a:stretch>
        </p:blipFill>
        <p:spPr>
          <a:xfrm>
            <a:off x="370955" y="1242955"/>
            <a:ext cx="3144977" cy="2144189"/>
          </a:xfrm>
          <a:prstGeom prst="rect">
            <a:avLst/>
          </a:prstGeom>
          <a:noFill/>
          <a:ln cap="flat"/>
        </p:spPr>
      </p:pic>
      <p:pic>
        <p:nvPicPr>
          <p:cNvPr id="9" name="图片 8"/>
          <p:cNvPicPr/>
          <p:nvPr/>
        </p:nvPicPr>
        <p:blipFill>
          <a:blip r:embed="rId4" cstate="print"/>
          <a:srcRect/>
          <a:stretch>
            <a:fillRect/>
          </a:stretch>
        </p:blipFill>
        <p:spPr>
          <a:xfrm>
            <a:off x="4134581" y="1242954"/>
            <a:ext cx="3013194" cy="2144189"/>
          </a:xfrm>
          <a:prstGeom prst="rect">
            <a:avLst/>
          </a:prstGeom>
          <a:noFill/>
          <a:ln cap="flat"/>
        </p:spPr>
      </p:pic>
      <p:pic>
        <p:nvPicPr>
          <p:cNvPr id="10" name="图片 9"/>
          <p:cNvPicPr/>
          <p:nvPr/>
        </p:nvPicPr>
        <p:blipFill>
          <a:blip r:embed="rId5" cstate="print"/>
          <a:srcRect/>
          <a:stretch>
            <a:fillRect/>
          </a:stretch>
        </p:blipFill>
        <p:spPr>
          <a:xfrm>
            <a:off x="7612286" y="1448339"/>
            <a:ext cx="2742327" cy="1642591"/>
          </a:xfrm>
          <a:prstGeom prst="rect">
            <a:avLst/>
          </a:prstGeom>
          <a:noFill/>
          <a:ln cap="flat"/>
        </p:spPr>
      </p:pic>
    </p:spTree>
    <p:extLst>
      <p:ext uri="{BB962C8B-B14F-4D97-AF65-F5344CB8AC3E}">
        <p14:creationId xmlns:p14="http://schemas.microsoft.com/office/powerpoint/2010/main" val="16989910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649399" y="239870"/>
            <a:ext cx="8389394" cy="1898024"/>
          </a:xfrm>
        </p:spPr>
        <p:txBody>
          <a:bodyPr>
            <a:normAutofit/>
          </a:bodyPr>
          <a:lstStyle/>
          <a:p>
            <a:pPr marL="0" indent="0">
              <a:buNone/>
            </a:pPr>
            <a:r>
              <a:rPr lang="zh-CN" altLang="en-US" sz="2400" dirty="0">
                <a:latin typeface="宋体" panose="02010600030101010101" pitchFamily="2" charset="-122"/>
                <a:ea typeface="宋体" panose="02010600030101010101" pitchFamily="2" charset="-122"/>
              </a:rPr>
              <a:t>例：已知并联振荡回路的</a:t>
            </a:r>
            <a:r>
              <a:rPr lang="en-US" altLang="zh-CN" sz="2400" dirty="0" err="1">
                <a:latin typeface="宋体" panose="02010600030101010101" pitchFamily="2" charset="-122"/>
                <a:ea typeface="宋体" panose="02010600030101010101" pitchFamily="2" charset="-122"/>
              </a:rPr>
              <a:t>fo</a:t>
            </a:r>
            <a:r>
              <a:rPr lang="en-US" altLang="zh-CN" sz="2400" dirty="0">
                <a:latin typeface="宋体" panose="02010600030101010101" pitchFamily="2" charset="-122"/>
                <a:ea typeface="宋体" panose="02010600030101010101" pitchFamily="2" charset="-122"/>
              </a:rPr>
              <a:t>=465KHz</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C=200pF</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BW=8kHz</a:t>
            </a:r>
            <a:r>
              <a:rPr lang="zh-CN" altLang="en-US" sz="2400" dirty="0">
                <a:latin typeface="宋体" panose="02010600030101010101" pitchFamily="2" charset="-122"/>
                <a:ea typeface="宋体" panose="02010600030101010101" pitchFamily="2" charset="-122"/>
              </a:rPr>
              <a:t>，求</a:t>
            </a:r>
            <a:r>
              <a:rPr lang="en-US" altLang="zh-CN" sz="2400" dirty="0">
                <a:latin typeface="宋体" panose="02010600030101010101" pitchFamily="2" charset="-122"/>
                <a:ea typeface="宋体" panose="02010600030101010101" pitchFamily="2" charset="-122"/>
              </a:rPr>
              <a:t>:</a:t>
            </a:r>
          </a:p>
          <a:p>
            <a:pPr marL="0" indent="0">
              <a:buNone/>
            </a:pPr>
            <a:r>
              <a:rPr lang="en-US" altLang="zh-CN" sz="2400" dirty="0" smtClean="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1) </a:t>
            </a:r>
            <a:r>
              <a:rPr lang="zh-CN" altLang="en-US" sz="2400" dirty="0">
                <a:latin typeface="宋体" panose="02010600030101010101" pitchFamily="2" charset="-122"/>
                <a:ea typeface="宋体" panose="02010600030101010101" pitchFamily="2" charset="-122"/>
              </a:rPr>
              <a:t>回路的电感</a:t>
            </a:r>
            <a:r>
              <a:rPr lang="en-US" altLang="zh-CN" sz="2400" dirty="0">
                <a:latin typeface="宋体" panose="02010600030101010101" pitchFamily="2" charset="-122"/>
                <a:ea typeface="宋体" panose="02010600030101010101" pitchFamily="2" charset="-122"/>
              </a:rPr>
              <a:t>L</a:t>
            </a:r>
            <a:r>
              <a:rPr lang="zh-CN" altLang="en-US" sz="2400" dirty="0">
                <a:latin typeface="宋体" panose="02010600030101010101" pitchFamily="2" charset="-122"/>
                <a:ea typeface="宋体" panose="02010600030101010101" pitchFamily="2" charset="-122"/>
              </a:rPr>
              <a:t>和有载</a:t>
            </a:r>
            <a:r>
              <a:rPr lang="en-US" altLang="zh-CN" sz="2400" dirty="0">
                <a:latin typeface="宋体" panose="02010600030101010101" pitchFamily="2" charset="-122"/>
                <a:ea typeface="宋体" panose="02010600030101010101" pitchFamily="2" charset="-122"/>
              </a:rPr>
              <a:t>QL</a:t>
            </a:r>
            <a:r>
              <a:rPr lang="zh-CN" altLang="en-US" sz="2400" dirty="0">
                <a:latin typeface="宋体" panose="02010600030101010101" pitchFamily="2" charset="-122"/>
                <a:ea typeface="宋体" panose="02010600030101010101" pitchFamily="2" charset="-122"/>
              </a:rPr>
              <a:t>；</a:t>
            </a:r>
          </a:p>
          <a:p>
            <a:pPr marL="0" indent="0">
              <a:buNone/>
            </a:pPr>
            <a:r>
              <a:rPr lang="en-US" altLang="zh-CN" sz="2400" dirty="0" smtClean="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2) </a:t>
            </a:r>
            <a:r>
              <a:rPr lang="zh-CN" altLang="en-US" sz="2400" dirty="0">
                <a:latin typeface="宋体" panose="02010600030101010101" pitchFamily="2" charset="-122"/>
                <a:ea typeface="宋体" panose="02010600030101010101" pitchFamily="2" charset="-122"/>
              </a:rPr>
              <a:t>如将通频带加宽为</a:t>
            </a:r>
            <a:r>
              <a:rPr lang="en-US" altLang="zh-CN" sz="2400" dirty="0">
                <a:latin typeface="宋体" panose="02010600030101010101" pitchFamily="2" charset="-122"/>
                <a:ea typeface="宋体" panose="02010600030101010101" pitchFamily="2" charset="-122"/>
              </a:rPr>
              <a:t>10kHz</a:t>
            </a:r>
            <a:r>
              <a:rPr lang="zh-CN" altLang="en-US" sz="2400" dirty="0">
                <a:latin typeface="宋体" panose="02010600030101010101" pitchFamily="2" charset="-122"/>
                <a:ea typeface="宋体" panose="02010600030101010101" pitchFamily="2" charset="-122"/>
              </a:rPr>
              <a:t>，应在回路两端并接一个多大的电阻？</a:t>
            </a:r>
          </a:p>
          <a:p>
            <a:endParaRPr lang="zh-CN" altLang="en-US" sz="2400" dirty="0"/>
          </a:p>
        </p:txBody>
      </p:sp>
      <mc:AlternateContent xmlns:mc="http://schemas.openxmlformats.org/markup-compatibility/2006" xmlns:a14="http://schemas.microsoft.com/office/drawing/2010/main">
        <mc:Choice Requires="a14">
          <p:sp>
            <p:nvSpPr>
              <p:cNvPr id="5" name="内容占位符 2"/>
              <p:cNvSpPr txBox="1">
                <a:spLocks/>
              </p:cNvSpPr>
              <p:nvPr/>
            </p:nvSpPr>
            <p:spPr>
              <a:xfrm>
                <a:off x="649399" y="2137894"/>
                <a:ext cx="9293091" cy="400532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解</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a:t>
                </a:r>
                <a14:m>
                  <m:oMath xmlns:m="http://schemas.openxmlformats.org/officeDocument/2006/math">
                    <m:r>
                      <a:rPr lang="zh-CN" altLang="en-US" sz="2400" i="1">
                        <a:latin typeface="Cambria Math" panose="02040503050406030204" pitchFamily="18" charset="0"/>
                      </a:rPr>
                      <m:t>𝐿</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a:rPr lang="zh-CN" altLang="en-US" sz="2400">
                                    <a:latin typeface="Cambria Math" panose="02040503050406030204" pitchFamily="18" charset="0"/>
                                  </a:rPr>
                                  <m:t>2</m:t>
                                </m:r>
                                <m:r>
                                  <a:rPr lang="zh-CN" altLang="en-US" sz="2400" i="1">
                                    <a:latin typeface="Cambria Math" panose="02040503050406030204" pitchFamily="18" charset="0"/>
                                  </a:rPr>
                                  <m:t>𝜋</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𝑜</m:t>
                                    </m:r>
                                  </m:sub>
                                </m:sSub>
                              </m:e>
                            </m:d>
                          </m:e>
                          <m:sup>
                            <m:r>
                              <a:rPr lang="zh-CN" altLang="en-US" sz="2400">
                                <a:latin typeface="Cambria Math" panose="02040503050406030204" pitchFamily="18" charset="0"/>
                              </a:rPr>
                              <m:t>2</m:t>
                            </m:r>
                          </m:sup>
                        </m:sSup>
                        <m:r>
                          <a:rPr lang="zh-CN" altLang="en-US" sz="2400" i="1">
                            <a:latin typeface="Cambria Math" panose="02040503050406030204" pitchFamily="18" charset="0"/>
                          </a:rPr>
                          <m:t>𝐶</m:t>
                        </m:r>
                      </m:den>
                    </m:f>
                    <m:r>
                      <a:rPr lang="zh-CN" altLang="en-US" sz="2400">
                        <a:latin typeface="Cambria Math" panose="02040503050406030204" pitchFamily="18" charset="0"/>
                      </a:rPr>
                      <m:t>=580</m:t>
                    </m:r>
                    <m:r>
                      <a:rPr lang="zh-CN" altLang="en-US" sz="2400" i="1">
                        <a:latin typeface="Cambria Math" panose="02040503050406030204" pitchFamily="18" charset="0"/>
                      </a:rPr>
                      <m:t>𝜇</m:t>
                    </m:r>
                    <m:r>
                      <a:rPr lang="zh-CN" altLang="en-US" sz="2400" i="1">
                        <a:latin typeface="Cambria Math" panose="02040503050406030204" pitchFamily="18" charset="0"/>
                      </a:rPr>
                      <m:t>𝐻</m:t>
                    </m:r>
                  </m:oMath>
                </a14:m>
                <a:endParaRPr lang="en-US" altLang="zh-CN" sz="2400" dirty="0" smtClean="0">
                  <a:latin typeface="宋体" panose="02010600030101010101" pitchFamily="2" charset="-122"/>
                </a:endParaRPr>
              </a:p>
              <a:p>
                <a:pPr marL="0" indent="0">
                  <a:buNone/>
                </a:pPr>
                <a:r>
                  <a:rPr lang="en-US" altLang="zh-CN"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𝑜</m:t>
                            </m:r>
                          </m:sub>
                        </m:sSub>
                      </m:num>
                      <m:den>
                        <m:r>
                          <a:rPr lang="zh-CN" altLang="en-US" sz="2400" i="1">
                            <a:latin typeface="Cambria Math" panose="02040503050406030204" pitchFamily="18" charset="0"/>
                          </a:rPr>
                          <m:t>𝐵</m:t>
                        </m:r>
                      </m:den>
                    </m:f>
                    <m:r>
                      <a:rPr lang="zh-CN" altLang="en-US" sz="2400">
                        <a:latin typeface="Cambria Math" panose="02040503050406030204" pitchFamily="18" charset="0"/>
                      </a:rPr>
                      <m:t>=58.125</m:t>
                    </m:r>
                  </m:oMath>
                </a14:m>
                <a:endParaRPr lang="en-US" altLang="zh-CN" sz="2400" dirty="0" smtClean="0"/>
              </a:p>
              <a:p>
                <a:pPr marL="0" indent="0">
                  <a:buNone/>
                </a:pPr>
                <a:r>
                  <a:rPr lang="zh-CN" altLang="en-US" sz="2400" dirty="0" smtClean="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）谐振时的阻抗：</a:t>
                </a:r>
                <a14:m>
                  <m:oMath xmlns:m="http://schemas.openxmlformats.org/officeDocument/2006/math">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𝑅</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r>
                      <a:rPr lang="zh-CN" altLang="en-US" sz="2400" i="1">
                        <a:latin typeface="Cambria Math" panose="02040503050406030204" pitchFamily="18" charset="0"/>
                      </a:rPr>
                      <m:t>𝐿</m:t>
                    </m:r>
                    <m:r>
                      <a:rPr lang="zh-CN" altLang="en-US" sz="2400">
                        <a:latin typeface="Cambria Math" panose="02040503050406030204" pitchFamily="18" charset="0"/>
                      </a:rPr>
                      <m:t>≈98.4</m:t>
                    </m:r>
                    <m:r>
                      <a:rPr lang="zh-CN" altLang="en-US" sz="2400" i="1">
                        <a:latin typeface="Cambria Math" panose="02040503050406030204" pitchFamily="18" charset="0"/>
                      </a:rPr>
                      <m:t>𝐾</m:t>
                    </m:r>
                    <m:r>
                      <a:rPr lang="zh-CN" altLang="en-US" sz="2400" i="1">
                        <a:latin typeface="Cambria Math" panose="02040503050406030204" pitchFamily="18" charset="0"/>
                      </a:rPr>
                      <m:t>𝛺</m:t>
                    </m:r>
                  </m:oMath>
                </a14:m>
                <a:endParaRPr lang="en-US" altLang="zh-CN" sz="2400" dirty="0" smtClean="0">
                  <a:latin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设</a:t>
                </a:r>
                <a:r>
                  <a:rPr lang="zh-CN" altLang="en-US" sz="2400" dirty="0">
                    <a:latin typeface="宋体" panose="02010600030101010101" pitchFamily="2" charset="-122"/>
                    <a:ea typeface="宋体" panose="02010600030101010101" pitchFamily="2" charset="-122"/>
                  </a:rPr>
                  <a:t>要并接的电阻为</a:t>
                </a:r>
                <a:r>
                  <a:rPr lang="en-US" altLang="zh-CN" sz="2400" dirty="0">
                    <a:latin typeface="宋体" panose="02010600030101010101" pitchFamily="2" charset="-122"/>
                    <a:ea typeface="宋体" panose="02010600030101010101" pitchFamily="2" charset="-122"/>
                  </a:rPr>
                  <a:t>RL</a:t>
                </a:r>
                <a:r>
                  <a:rPr lang="zh-CN" altLang="en-US" sz="2400" dirty="0">
                    <a:latin typeface="宋体" panose="02010600030101010101" pitchFamily="2" charset="-122"/>
                    <a:ea typeface="宋体" panose="02010600030101010101" pitchFamily="2" charset="-122"/>
                  </a:rPr>
                  <a:t>，由题意知</a:t>
                </a:r>
              </a:p>
              <a:p>
                <a:pPr marL="0" indent="0">
                  <a:buNone/>
                </a:pP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𝑄</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𝑜</m:t>
                            </m:r>
                          </m:sub>
                        </m:sSub>
                      </m:num>
                      <m:den>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𝐵</m:t>
                            </m:r>
                          </m:e>
                          <m:sup>
                            <m:r>
                              <a:rPr lang="zh-CN" altLang="en-US" sz="2400">
                                <a:latin typeface="Cambria Math" panose="02040503050406030204" pitchFamily="18" charset="0"/>
                              </a:rPr>
                              <m:t>′</m:t>
                            </m:r>
                          </m:sup>
                        </m:sSup>
                      </m:den>
                    </m:f>
                    <m:r>
                      <a:rPr lang="zh-CN" altLang="en-US" sz="2400">
                        <a:latin typeface="Cambria Math" panose="02040503050406030204" pitchFamily="18" charset="0"/>
                      </a:rPr>
                      <m:t>=46.5</m:t>
                    </m:r>
                  </m:oMath>
                </a14:m>
                <a:r>
                  <a:rPr lang="zh-CN" altLang="en-US" sz="2400" dirty="0" smtClean="0"/>
                  <a:t>  </a:t>
                </a:r>
                <a14:m>
                  <m:oMath xmlns:m="http://schemas.openxmlformats.org/officeDocument/2006/math">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a:latin typeface="Cambria Math" panose="02040503050406030204" pitchFamily="18" charset="0"/>
                              </a:rPr>
                              <m:t>0</m:t>
                            </m:r>
                          </m:sub>
                        </m:sSub>
                      </m:den>
                    </m:f>
                    <m:r>
                      <a:rPr lang="zh-CN" altLang="en-US" sz="2400">
                        <a:latin typeface="Cambria Math" panose="02040503050406030204" pitchFamily="18" charset="0"/>
                      </a:rPr>
                      <m:t>=</m:t>
                    </m:r>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𝑅</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𝑜</m:t>
                            </m:r>
                          </m:sub>
                        </m:sSub>
                      </m:num>
                      <m:den>
                        <m:r>
                          <a:rPr lang="zh-CN" altLang="en-US" sz="2400">
                            <a:latin typeface="Cambria Math" panose="02040503050406030204" pitchFamily="18" charset="0"/>
                          </a:rPr>
                          <m:t>/</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𝑄</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r>
                      <a:rPr lang="zh-CN" altLang="en-US" sz="2400" i="1">
                        <a:latin typeface="Cambria Math" panose="02040503050406030204" pitchFamily="18" charset="0"/>
                      </a:rPr>
                      <m:t>𝐿</m:t>
                    </m:r>
                    <m:r>
                      <a:rPr lang="zh-CN" altLang="en-US" sz="2400">
                        <a:latin typeface="Cambria Math" panose="02040503050406030204" pitchFamily="18" charset="0"/>
                      </a:rPr>
                      <m:t>≈78.8</m:t>
                    </m:r>
                    <m:r>
                      <a:rPr lang="zh-CN" altLang="en-US" sz="2400" i="1">
                        <a:latin typeface="Cambria Math" panose="02040503050406030204" pitchFamily="18" charset="0"/>
                      </a:rPr>
                      <m:t>𝐾</m:t>
                    </m:r>
                    <m:r>
                      <a:rPr lang="zh-CN" altLang="en-US" sz="2400" i="1">
                        <a:latin typeface="Cambria Math" panose="02040503050406030204" pitchFamily="18" charset="0"/>
                      </a:rPr>
                      <m:t>𝛺</m:t>
                    </m:r>
                  </m:oMath>
                </a14:m>
                <a:endParaRPr lang="en-US" altLang="zh-CN" sz="2400" i="1" dirty="0" smtClean="0">
                  <a:latin typeface="Cambria Math" panose="02040503050406030204" pitchFamily="18" charset="0"/>
                </a:endParaRPr>
              </a:p>
              <a:p>
                <a:pPr marL="0" indent="0">
                  <a:buNone/>
                </a:pPr>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𝑅</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𝑜</m:t>
                                    </m:r>
                                  </m:sub>
                                </m:sSub>
                              </m:num>
                              <m:den>
                                <m:r>
                                  <a:rPr lang="zh-CN" altLang="en-US" sz="2400">
                                    <a:latin typeface="Cambria Math" panose="02040503050406030204" pitchFamily="18" charset="0"/>
                                  </a:rPr>
                                  <m:t>/</m:t>
                                </m:r>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𝑅</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𝑜</m:t>
                                </m:r>
                              </m:sub>
                            </m:sSub>
                          </m:den>
                        </m:f>
                      </m:den>
                    </m:f>
                    <m:r>
                      <a:rPr lang="zh-CN" altLang="en-US" sz="2400">
                        <a:latin typeface="Cambria Math" panose="02040503050406030204" pitchFamily="18" charset="0"/>
                      </a:rPr>
                      <m:t>≈395.6</m:t>
                    </m:r>
                    <m:r>
                      <a:rPr lang="zh-CN" altLang="en-US" sz="2400" i="1">
                        <a:latin typeface="Cambria Math" panose="02040503050406030204" pitchFamily="18" charset="0"/>
                      </a:rPr>
                      <m:t>𝐾</m:t>
                    </m:r>
                    <m:r>
                      <a:rPr lang="zh-CN" altLang="en-US" sz="2400" i="1">
                        <a:latin typeface="Cambria Math" panose="02040503050406030204" pitchFamily="18" charset="0"/>
                      </a:rPr>
                      <m:t>𝛺</m:t>
                    </m:r>
                  </m:oMath>
                </a14:m>
                <a:endParaRPr lang="zh-CN" altLang="en-US" sz="2400" dirty="0"/>
              </a:p>
              <a:p>
                <a:pPr marL="0" indent="0">
                  <a:buNone/>
                </a:pPr>
                <a:endParaRPr lang="zh-CN" altLang="en-US" sz="2400" dirty="0">
                  <a:latin typeface="宋体" panose="02010600030101010101" pitchFamily="2" charset="-122"/>
                  <a:ea typeface="宋体" panose="02010600030101010101" pitchFamily="2" charset="-122"/>
                </a:endParaRPr>
              </a:p>
              <a:p>
                <a:pPr marL="0" indent="0">
                  <a:buNone/>
                </a:pPr>
                <a:endParaRPr lang="zh-CN" altLang="en-US" sz="2400" dirty="0"/>
              </a:p>
            </p:txBody>
          </p:sp>
        </mc:Choice>
        <mc:Fallback xmlns="">
          <p:sp>
            <p:nvSpPr>
              <p:cNvPr id="5" name="内容占位符 2"/>
              <p:cNvSpPr txBox="1">
                <a:spLocks noRot="1" noChangeAspect="1" noMove="1" noResize="1" noEditPoints="1" noAdjustHandles="1" noChangeArrowheads="1" noChangeShapeType="1" noTextEdit="1"/>
              </p:cNvSpPr>
              <p:nvPr/>
            </p:nvSpPr>
            <p:spPr>
              <a:xfrm>
                <a:off x="649399" y="2137894"/>
                <a:ext cx="9293091" cy="4005329"/>
              </a:xfrm>
              <a:prstGeom prst="rect">
                <a:avLst/>
              </a:prstGeom>
              <a:blipFill rotWithShape="0">
                <a:blip r:embed="rId2"/>
                <a:stretch>
                  <a:fillRect l="-105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273075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2"/>
              <p:cNvSpPr>
                <a:spLocks noGrp="1"/>
              </p:cNvSpPr>
              <p:nvPr>
                <p:ph idx="1"/>
              </p:nvPr>
            </p:nvSpPr>
            <p:spPr>
              <a:xfrm>
                <a:off x="677334" y="1249251"/>
                <a:ext cx="4268154" cy="1859387"/>
              </a:xfrm>
            </p:spPr>
            <p:txBody>
              <a:bodyPr>
                <a:normAutofit/>
              </a:bodyPr>
              <a:lstStyle/>
              <a:p>
                <a:r>
                  <a:rPr lang="zh-CN" altLang="en-US" sz="2400" dirty="0">
                    <a:latin typeface="宋体" panose="02010600030101010101" pitchFamily="2" charset="-122"/>
                    <a:ea typeface="宋体" panose="02010600030101010101" pitchFamily="2" charset="-122"/>
                  </a:rPr>
                  <a:t>自耦变压器部分接入电路</a:t>
                </a:r>
                <a:endParaRPr lang="en-US" altLang="zh-CN" sz="2400" dirty="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接入</a:t>
                </a:r>
                <a:r>
                  <a:rPr lang="zh-CN" altLang="en-US" sz="2400" dirty="0">
                    <a:latin typeface="宋体" panose="02010600030101010101" pitchFamily="2" charset="-122"/>
                    <a:ea typeface="宋体" panose="02010600030101010101" pitchFamily="2" charset="-122"/>
                  </a:rPr>
                  <a:t>系数</a:t>
                </a:r>
                <a:r>
                  <a:rPr lang="zh-CN" altLang="en-US" sz="2400" dirty="0" smtClean="0">
                    <a:latin typeface="宋体" panose="02010600030101010101" pitchFamily="2" charset="-122"/>
                    <a:ea typeface="宋体" panose="02010600030101010101" pitchFamily="2" charset="-122"/>
                  </a:rPr>
                  <a:t>：</a:t>
                </a:r>
                <a14:m>
                  <m:oMath xmlns:m="http://schemas.openxmlformats.org/officeDocument/2006/math">
                    <m:r>
                      <a:rPr lang="zh-CN" altLang="en-US" sz="2400" i="1">
                        <a:latin typeface="Cambria Math" panose="02040503050406030204" pitchFamily="18" charset="0"/>
                      </a:rPr>
                      <m:t>𝑛</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𝑈</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𝑇</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𝐿</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r>
                          <a:rPr lang="zh-CN" altLang="en-US" sz="2400" i="1">
                            <a:latin typeface="Cambria Math" panose="02040503050406030204" pitchFamily="18" charset="0"/>
                          </a:rPr>
                          <m:t>𝑀</m:t>
                        </m:r>
                      </m:num>
                      <m:den>
                        <m:r>
                          <a:rPr lang="zh-CN" altLang="en-US" sz="2400" i="1">
                            <a:latin typeface="Cambria Math" panose="02040503050406030204" pitchFamily="18" charset="0"/>
                          </a:rPr>
                          <m:t>𝐿</m:t>
                        </m:r>
                      </m:den>
                    </m:f>
                  </m:oMath>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紧</a:t>
                </a:r>
                <a:r>
                  <a:rPr lang="zh-CN" altLang="en-US" sz="2400" dirty="0">
                    <a:latin typeface="宋体" panose="02010600030101010101" pitchFamily="2" charset="-122"/>
                    <a:ea typeface="宋体" panose="02010600030101010101" pitchFamily="2" charset="-122"/>
                  </a:rPr>
                  <a:t>耦合：</a:t>
                </a:r>
                <a14:m>
                  <m:oMath xmlns:m="http://schemas.openxmlformats.org/officeDocument/2006/math">
                    <m:r>
                      <a:rPr lang="zh-CN" altLang="en-US" sz="2400" i="1">
                        <a:latin typeface="Cambria Math" panose="02040503050406030204" pitchFamily="18" charset="0"/>
                      </a:rPr>
                      <m:t>𝑛</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𝑁</m:t>
                            </m:r>
                          </m:e>
                          <m:sub>
                            <m:r>
                              <a:rPr lang="zh-CN" altLang="en-US" sz="2400">
                                <a:latin typeface="Cambria Math" panose="02040503050406030204" pitchFamily="18" charset="0"/>
                              </a:rPr>
                              <m:t>23</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𝑁</m:t>
                            </m:r>
                          </m:e>
                          <m:sub>
                            <m:r>
                              <a:rPr lang="zh-CN" altLang="en-US" sz="2400">
                                <a:latin typeface="Cambria Math" panose="02040503050406030204" pitchFamily="18" charset="0"/>
                              </a:rPr>
                              <m:t>13</m:t>
                            </m:r>
                          </m:sub>
                        </m:sSub>
                      </m:den>
                    </m:f>
                  </m:oMath>
                </a14:m>
                <a:endParaRPr lang="zh-CN" altLang="en-US" sz="2400" dirty="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p:txBody>
          </p:sp>
        </mc:Choice>
        <mc:Fallback xmlns="">
          <p:sp>
            <p:nvSpPr>
              <p:cNvPr id="7" name="内容占位符 2"/>
              <p:cNvSpPr>
                <a:spLocks noGrp="1" noRot="1" noChangeAspect="1" noMove="1" noResize="1" noEditPoints="1" noAdjustHandles="1" noChangeArrowheads="1" noChangeShapeType="1" noTextEdit="1"/>
              </p:cNvSpPr>
              <p:nvPr>
                <p:ph idx="1"/>
              </p:nvPr>
            </p:nvSpPr>
            <p:spPr>
              <a:xfrm>
                <a:off x="677334" y="1249251"/>
                <a:ext cx="4268154" cy="1859387"/>
              </a:xfrm>
              <a:blipFill rotWithShape="0">
                <a:blip r:embed="rId2"/>
                <a:stretch>
                  <a:fillRect l="-1143" t="-26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内容占位符 2"/>
              <p:cNvSpPr txBox="1">
                <a:spLocks/>
              </p:cNvSpPr>
              <p:nvPr/>
            </p:nvSpPr>
            <p:spPr>
              <a:xfrm>
                <a:off x="1095897" y="3108637"/>
                <a:ext cx="4879900" cy="262246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当将</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R</m:t>
                        </m:r>
                      </m:e>
                      <m:sub>
                        <m:r>
                          <m:rPr>
                            <m:nor/>
                          </m:rPr>
                          <a:rPr lang="zh-CN" altLang="en-US" sz="2400" i="1">
                            <a:latin typeface="Cambria Math" panose="02040503050406030204" pitchFamily="18" charset="0"/>
                          </a:rPr>
                          <m:t>S</m:t>
                        </m:r>
                      </m:sub>
                    </m:sSub>
                  </m:oMath>
                </a14:m>
                <a:r>
                  <a:rPr lang="zh-CN" altLang="en-US" sz="2400" dirty="0" smtClean="0">
                    <a:latin typeface="宋体" panose="02010600030101010101" pitchFamily="2" charset="-122"/>
                    <a:ea typeface="宋体" panose="02010600030101010101" pitchFamily="2" charset="-122"/>
                  </a:rPr>
                  <a:t>折算到谐振回路两端时：</a:t>
                </a:r>
                <a:endParaRPr lang="en-US" altLang="zh-CN" sz="2400" dirty="0" smtClean="0">
                  <a:latin typeface="宋体" panose="02010600030101010101" pitchFamily="2" charset="-122"/>
                  <a:ea typeface="宋体" panose="02010600030101010101" pitchFamily="2" charset="-122"/>
                </a:endParaRPr>
              </a:p>
              <a:p>
                <a:pPr marL="0" indent="0">
                  <a:buNone/>
                </a:pPr>
                <a14:m>
                  <m:oMath xmlns:m="http://schemas.openxmlformats.org/officeDocument/2006/math">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𝑅</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𝑠</m:t>
                        </m:r>
                      </m:sub>
                    </m:sSub>
                    <m:r>
                      <a:rPr lang="zh-CN" altLang="en-US" sz="2400">
                        <a:latin typeface="Cambria Math" panose="02040503050406030204" pitchFamily="18" charset="0"/>
                      </a:rPr>
                      <m:t>=</m:t>
                    </m:r>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𝑠</m:t>
                            </m:r>
                          </m:sub>
                        </m:sSub>
                      </m:num>
                      <m:den>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𝑛</m:t>
                            </m:r>
                          </m:e>
                          <m:sup>
                            <m:r>
                              <a:rPr lang="zh-CN" altLang="en-US" sz="2400">
                                <a:latin typeface="Cambria Math" panose="02040503050406030204" pitchFamily="18" charset="0"/>
                              </a:rPr>
                              <m:t>2</m:t>
                            </m:r>
                          </m:sup>
                        </m:sSup>
                      </m:den>
                    </m:f>
                    <m:r>
                      <m:rPr>
                        <m:nor/>
                      </m:rPr>
                      <a:rPr lang="zh-CN" altLang="en-US" sz="2400" i="1">
                        <a:latin typeface="Cambria Math" panose="02040503050406030204" pitchFamily="18" charset="0"/>
                      </a:rPr>
                      <m:t> </m:t>
                    </m:r>
                  </m:oMath>
                </a14:m>
                <a:r>
                  <a:rPr lang="zh-CN" altLang="en-US" sz="2400" dirty="0" smtClean="0">
                    <a:latin typeface="宋体" panose="02010600030101010101" pitchFamily="2" charset="-122"/>
                    <a:ea typeface="宋体" panose="02010600030101010101" pitchFamily="2" charset="-122"/>
                  </a:rPr>
                  <a:t>部分到全部</a:t>
                </a:r>
                <a:r>
                  <a:rPr lang="en-US" altLang="zh-CN" sz="2400" dirty="0" smtClean="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增大</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当将</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a:latin typeface="Cambria Math" panose="02040503050406030204" pitchFamily="18" charset="0"/>
                          </a:rPr>
                          <m:t>0</m:t>
                        </m:r>
                      </m:sub>
                    </m:sSub>
                  </m:oMath>
                </a14:m>
                <a:r>
                  <a:rPr lang="zh-CN" altLang="en-US" sz="2400" dirty="0" smtClean="0">
                    <a:latin typeface="宋体" panose="02010600030101010101" pitchFamily="2" charset="-122"/>
                    <a:ea typeface="宋体" panose="02010600030101010101" pitchFamily="2" charset="-122"/>
                  </a:rPr>
                  <a:t>折算到信号源两端时：</a:t>
                </a:r>
                <a:endParaRPr lang="en-US" altLang="zh-CN" sz="2400" dirty="0" smtClean="0">
                  <a:latin typeface="宋体" panose="02010600030101010101" pitchFamily="2" charset="-122"/>
                  <a:ea typeface="宋体" panose="02010600030101010101" pitchFamily="2" charset="-122"/>
                </a:endParaRPr>
              </a:p>
              <a:p>
                <a:pPr marL="0" indent="0">
                  <a:buNone/>
                </a:pPr>
                <a14:m>
                  <m:oMath xmlns:m="http://schemas.openxmlformats.org/officeDocument/2006/math">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𝑅</m:t>
                            </m:r>
                          </m:e>
                          <m:sup>
                            <m:r>
                              <a:rPr lang="zh-CN" altLang="en-US" sz="2400">
                                <a:latin typeface="Cambria Math" panose="02040503050406030204" pitchFamily="18" charset="0"/>
                              </a:rPr>
                              <m:t>′</m:t>
                            </m:r>
                          </m:sup>
                        </m:sSup>
                      </m:e>
                      <m:sub>
                        <m:r>
                          <a:rPr lang="zh-CN" altLang="en-US" sz="2400">
                            <a:latin typeface="Cambria Math" panose="02040503050406030204" pitchFamily="18" charset="0"/>
                          </a:rPr>
                          <m:t>0</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𝑛</m:t>
                        </m:r>
                      </m:e>
                      <m:sup>
                        <m:r>
                          <a:rPr lang="zh-CN" altLang="en-US" sz="2400">
                            <a:latin typeface="Cambria Math" panose="02040503050406030204" pitchFamily="18" charset="0"/>
                          </a:rPr>
                          <m:t>2</m:t>
                        </m:r>
                      </m:sup>
                    </m:sSup>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a:latin typeface="Cambria Math" panose="02040503050406030204" pitchFamily="18" charset="0"/>
                          </a:rPr>
                          <m:t>0</m:t>
                        </m:r>
                      </m:sub>
                    </m:sSub>
                    <m:r>
                      <m:rPr>
                        <m:nor/>
                      </m:rPr>
                      <a:rPr lang="zh-CN" altLang="en-US" sz="2400" i="1">
                        <a:latin typeface="Cambria Math" panose="02040503050406030204" pitchFamily="18" charset="0"/>
                      </a:rPr>
                      <m:t> </m:t>
                    </m:r>
                  </m:oMath>
                </a14:m>
                <a:r>
                  <a:rPr lang="zh-CN" altLang="en-US" sz="2400" dirty="0" smtClean="0">
                    <a:latin typeface="宋体" panose="02010600030101010101" pitchFamily="2" charset="-122"/>
                    <a:ea typeface="宋体" panose="02010600030101010101" pitchFamily="2" charset="-122"/>
                  </a:rPr>
                  <a:t>全部到部分</a:t>
                </a:r>
                <a:r>
                  <a:rPr lang="en-US" altLang="zh-CN" sz="2400" dirty="0" smtClean="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减小</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信号源的匹配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𝑠</m:t>
                        </m:r>
                      </m:sub>
                    </m:sSub>
                  </m:oMath>
                </a14:m>
                <a:r>
                  <a:rPr lang="en-US" altLang="zh-CN" sz="2400" dirty="0">
                    <a:latin typeface="Cambria Math" panose="02040503050406030204" pitchFamily="18" charset="0"/>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a:latin typeface="Cambria Math" panose="02040503050406030204" pitchFamily="18" charset="0"/>
                          </a:rPr>
                          <m:t>0</m:t>
                        </m:r>
                      </m:sub>
                    </m:sSub>
                  </m:oMath>
                </a14:m>
                <a:r>
                  <a:rPr lang="en-US" altLang="zh-CN" sz="2400" dirty="0">
                    <a:latin typeface="Cambria Math" panose="02040503050406030204" pitchFamily="18" charset="0"/>
                  </a:rPr>
                  <a:t>'</a:t>
                </a:r>
                <a:endParaRPr lang="zh-CN" altLang="en-US" sz="2400" dirty="0">
                  <a:latin typeface="Cambria Math" panose="02040503050406030204" pitchFamily="18" charset="0"/>
                </a:endParaRPr>
              </a:p>
              <a:p>
                <a:endParaRPr lang="zh-CN" altLang="en-US" sz="2400" dirty="0">
                  <a:latin typeface="宋体" panose="02010600030101010101" pitchFamily="2" charset="-122"/>
                  <a:ea typeface="宋体" panose="02010600030101010101" pitchFamily="2" charset="-122"/>
                </a:endParaRPr>
              </a:p>
            </p:txBody>
          </p:sp>
        </mc:Choice>
        <mc:Fallback xmlns="">
          <p:sp>
            <p:nvSpPr>
              <p:cNvPr id="10" name="内容占位符 2"/>
              <p:cNvSpPr txBox="1">
                <a:spLocks noRot="1" noChangeAspect="1" noMove="1" noResize="1" noEditPoints="1" noAdjustHandles="1" noChangeArrowheads="1" noChangeShapeType="1" noTextEdit="1"/>
              </p:cNvSpPr>
              <p:nvPr/>
            </p:nvSpPr>
            <p:spPr>
              <a:xfrm>
                <a:off x="1095897" y="3108637"/>
                <a:ext cx="4879900" cy="2622461"/>
              </a:xfrm>
              <a:prstGeom prst="rect">
                <a:avLst/>
              </a:prstGeom>
              <a:blipFill rotWithShape="0">
                <a:blip r:embed="rId3"/>
                <a:stretch>
                  <a:fillRect l="-2000" t="-2791"/>
                </a:stretch>
              </a:blipFill>
            </p:spPr>
            <p:txBody>
              <a:bodyPr/>
              <a:lstStyle/>
              <a:p>
                <a:r>
                  <a:rPr lang="zh-CN" altLang="en-US">
                    <a:noFill/>
                  </a:rPr>
                  <a:t> </a:t>
                </a:r>
              </a:p>
            </p:txBody>
          </p:sp>
        </mc:Fallback>
      </mc:AlternateContent>
      <p:pic>
        <p:nvPicPr>
          <p:cNvPr id="14" name="图片 13"/>
          <p:cNvPicPr/>
          <p:nvPr/>
        </p:nvPicPr>
        <p:blipFill>
          <a:blip r:embed="rId4" cstate="print"/>
          <a:srcRect/>
          <a:stretch>
            <a:fillRect/>
          </a:stretch>
        </p:blipFill>
        <p:spPr>
          <a:xfrm>
            <a:off x="5975797" y="3642033"/>
            <a:ext cx="3052293" cy="2089066"/>
          </a:xfrm>
          <a:prstGeom prst="rect">
            <a:avLst/>
          </a:prstGeom>
          <a:noFill/>
          <a:ln cap="flat"/>
        </p:spPr>
      </p:pic>
      <p:pic>
        <p:nvPicPr>
          <p:cNvPr id="15" name="图片 14"/>
          <p:cNvPicPr/>
          <p:nvPr/>
        </p:nvPicPr>
        <p:blipFill>
          <a:blip r:embed="rId5" cstate="print"/>
          <a:srcRect/>
          <a:stretch>
            <a:fillRect/>
          </a:stretch>
        </p:blipFill>
        <p:spPr>
          <a:xfrm>
            <a:off x="5658958" y="901902"/>
            <a:ext cx="3685969" cy="2740130"/>
          </a:xfrm>
          <a:prstGeom prst="rect">
            <a:avLst/>
          </a:prstGeom>
          <a:noFill/>
          <a:ln cap="flat"/>
        </p:spPr>
      </p:pic>
      <p:sp>
        <p:nvSpPr>
          <p:cNvPr id="4" name="标题 1"/>
          <p:cNvSpPr>
            <a:spLocks noGrp="1"/>
          </p:cNvSpPr>
          <p:nvPr>
            <p:ph type="title"/>
          </p:nvPr>
        </p:nvSpPr>
        <p:spPr>
          <a:xfrm>
            <a:off x="677334" y="403538"/>
            <a:ext cx="5568920" cy="845713"/>
          </a:xfrm>
        </p:spPr>
        <p:txBody>
          <a:bodyPr>
            <a:normAutofit/>
          </a:bodyPr>
          <a:lstStyle/>
          <a:p>
            <a:r>
              <a:rPr lang="zh-CN" altLang="en-US" dirty="0"/>
              <a:t>部分接入的并联振荡回路</a:t>
            </a:r>
          </a:p>
        </p:txBody>
      </p:sp>
    </p:spTree>
    <p:extLst>
      <p:ext uri="{BB962C8B-B14F-4D97-AF65-F5344CB8AC3E}">
        <p14:creationId xmlns:p14="http://schemas.microsoft.com/office/powerpoint/2010/main" val="991193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445513" y="643942"/>
            <a:ext cx="3946183" cy="618188"/>
          </a:xfrm>
        </p:spPr>
        <p:txBody>
          <a:bodyPr>
            <a:normAutofit/>
          </a:bodyPr>
          <a:lstStyle/>
          <a:p>
            <a:r>
              <a:rPr lang="zh-CN" altLang="en-US" sz="2400" dirty="0">
                <a:latin typeface="宋体" panose="02010600030101010101" pitchFamily="2" charset="-122"/>
                <a:ea typeface="宋体" panose="02010600030101010101" pitchFamily="2" charset="-122"/>
              </a:rPr>
              <a:t>电容抽头部分接入</a:t>
            </a:r>
            <a:r>
              <a:rPr lang="zh-CN" altLang="en-US" sz="2400" dirty="0" smtClean="0">
                <a:latin typeface="宋体" panose="02010600030101010101" pitchFamily="2" charset="-122"/>
                <a:ea typeface="宋体" panose="02010600030101010101" pitchFamily="2" charset="-122"/>
              </a:rPr>
              <a:t>电路</a:t>
            </a:r>
            <a:endParaRPr lang="zh-CN" altLang="en-US" sz="2400" dirty="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p:txBody>
      </p:sp>
      <p:pic>
        <p:nvPicPr>
          <p:cNvPr id="6" name="图片 5"/>
          <p:cNvPicPr/>
          <p:nvPr/>
        </p:nvPicPr>
        <p:blipFill>
          <a:blip r:embed="rId2" cstate="print"/>
          <a:srcRect/>
          <a:stretch>
            <a:fillRect/>
          </a:stretch>
        </p:blipFill>
        <p:spPr>
          <a:xfrm>
            <a:off x="5679232" y="643942"/>
            <a:ext cx="3722343" cy="2459867"/>
          </a:xfrm>
          <a:prstGeom prst="rect">
            <a:avLst/>
          </a:prstGeom>
          <a:noFill/>
          <a:ln cap="flat"/>
        </p:spPr>
      </p:pic>
      <mc:AlternateContent xmlns:mc="http://schemas.openxmlformats.org/markup-compatibility/2006" xmlns:a14="http://schemas.microsoft.com/office/drawing/2010/main">
        <mc:Choice Requires="a14">
          <p:sp>
            <p:nvSpPr>
              <p:cNvPr id="10" name="内容占位符 2"/>
              <p:cNvSpPr txBox="1">
                <a:spLocks/>
              </p:cNvSpPr>
              <p:nvPr/>
            </p:nvSpPr>
            <p:spPr>
              <a:xfrm>
                <a:off x="445513" y="2251654"/>
                <a:ext cx="6509078" cy="273032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接入</a:t>
                </a:r>
                <a:r>
                  <a:rPr lang="zh-CN" altLang="en-US" sz="2400" dirty="0">
                    <a:latin typeface="宋体" panose="02010600030101010101" pitchFamily="2" charset="-122"/>
                    <a:ea typeface="宋体" panose="02010600030101010101" pitchFamily="2" charset="-122"/>
                  </a:rPr>
                  <a:t>系数</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Font typeface="Wingdings 3" charset="2"/>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𝑛</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𝑈</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𝑈</m:t>
                              </m:r>
                            </m:e>
                            <m:sub>
                              <m:r>
                                <a:rPr lang="zh-CN" altLang="en-US" sz="2400" i="1">
                                  <a:latin typeface="Cambria Math" panose="02040503050406030204" pitchFamily="18" charset="0"/>
                                </a:rPr>
                                <m:t>𝑇</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𝜔</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den>
                          </m:f>
                        </m:num>
                        <m:den>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𝜔</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2</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2</m:t>
                                      </m:r>
                                    </m:sub>
                                  </m:sSub>
                                </m:den>
                              </m:f>
                            </m:den>
                          </m:f>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2</m:t>
                              </m:r>
                            </m:sub>
                          </m:sSub>
                        </m:den>
                      </m:f>
                    </m:oMath>
                  </m:oMathPara>
                </a14:m>
                <a:endParaRPr lang="zh-CN" altLang="en-US" sz="2400" dirty="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p:txBody>
          </p:sp>
        </mc:Choice>
        <mc:Fallback xmlns="">
          <p:sp>
            <p:nvSpPr>
              <p:cNvPr id="10" name="内容占位符 2"/>
              <p:cNvSpPr txBox="1">
                <a:spLocks noRot="1" noChangeAspect="1" noMove="1" noResize="1" noEditPoints="1" noAdjustHandles="1" noChangeArrowheads="1" noChangeShapeType="1" noTextEdit="1"/>
              </p:cNvSpPr>
              <p:nvPr/>
            </p:nvSpPr>
            <p:spPr>
              <a:xfrm>
                <a:off x="445513" y="2251654"/>
                <a:ext cx="6509078" cy="2730324"/>
              </a:xfrm>
              <a:prstGeom prst="rect">
                <a:avLst/>
              </a:prstGeom>
              <a:blipFill rotWithShape="0">
                <a:blip r:embed="rId3"/>
                <a:stretch>
                  <a:fillRect t="-178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050528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txBox="1">
                <a:spLocks/>
              </p:cNvSpPr>
              <p:nvPr/>
            </p:nvSpPr>
            <p:spPr>
              <a:xfrm>
                <a:off x="445513" y="321973"/>
                <a:ext cx="5800740" cy="329699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负载部分接入电路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实现阻抗</a:t>
                </a:r>
                <a:r>
                  <a:rPr lang="zh-CN" altLang="en-US" sz="2400" dirty="0" smtClean="0">
                    <a:latin typeface="宋体" panose="02010600030101010101" pitchFamily="2" charset="-122"/>
                    <a:ea typeface="宋体" panose="02010600030101010101" pitchFamily="2" charset="-122"/>
                  </a:rPr>
                  <a:t>变换</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接入</a:t>
                </a:r>
                <a:r>
                  <a:rPr lang="zh-CN" altLang="en-US" sz="2400" dirty="0">
                    <a:latin typeface="宋体" panose="02010600030101010101" pitchFamily="2" charset="-122"/>
                    <a:ea typeface="宋体" panose="02010600030101010101" pitchFamily="2" charset="-122"/>
                  </a:rPr>
                  <a:t>系数</a:t>
                </a:r>
                <a:r>
                  <a:rPr lang="zh-CN" altLang="en-US" sz="2400" dirty="0" smtClean="0">
                    <a:latin typeface="宋体" panose="02010600030101010101" pitchFamily="2" charset="-122"/>
                    <a:ea typeface="宋体" panose="02010600030101010101" pitchFamily="2" charset="-122"/>
                  </a:rPr>
                  <a:t>：</a:t>
                </a:r>
                <a:endParaRPr lang="en-US" altLang="zh-CN" sz="2400" i="1" dirty="0">
                  <a:latin typeface="Cambria Math" panose="02040503050406030204" pitchFamily="18" charset="0"/>
                </a:endParaRPr>
              </a:p>
              <a:p>
                <a:pPr marL="0" indent="0">
                  <a:buNone/>
                </a:pPr>
                <a:r>
                  <a:rPr lang="en-US" altLang="zh-CN" sz="2400" i="1" dirty="0" smtClean="0">
                    <a:latin typeface="Cambria Math" panose="02040503050406030204" pitchFamily="18" charset="0"/>
                  </a:rPr>
                  <a:t>                          </a:t>
                </a:r>
                <a14:m>
                  <m:oMath xmlns:m="http://schemas.openxmlformats.org/officeDocument/2006/math">
                    <m:r>
                      <a:rPr lang="zh-CN" altLang="en-US" sz="2400" i="1">
                        <a:latin typeface="Cambria Math" panose="02040503050406030204" pitchFamily="18" charset="0"/>
                      </a:rPr>
                      <m:t>𝑛</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𝑁</m:t>
                            </m:r>
                          </m:e>
                          <m:sub>
                            <m:r>
                              <a:rPr lang="zh-CN" altLang="en-US" sz="2400">
                                <a:latin typeface="Cambria Math" panose="02040503050406030204" pitchFamily="18" charset="0"/>
                              </a:rPr>
                              <m:t>23</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𝑁</m:t>
                            </m:r>
                          </m:e>
                          <m:sub>
                            <m:r>
                              <a:rPr lang="zh-CN" altLang="en-US" sz="2400">
                                <a:latin typeface="Cambria Math" panose="02040503050406030204" pitchFamily="18" charset="0"/>
                              </a:rPr>
                              <m:t>13</m:t>
                            </m:r>
                          </m:sub>
                        </m:sSub>
                      </m:den>
                    </m:f>
                  </m:oMath>
                </a14:m>
                <a:endParaRPr lang="en-US" altLang="zh-CN" sz="2400" dirty="0" smtClean="0"/>
              </a:p>
              <a:p>
                <a:pPr marL="0" indent="0">
                  <a:buNone/>
                </a:pPr>
                <a:r>
                  <a:rPr lang="en-US" altLang="zh-CN" sz="2400" dirty="0"/>
                  <a:t> </a:t>
                </a:r>
                <a:r>
                  <a:rPr lang="en-US" altLang="zh-CN" sz="2400" dirty="0" smtClean="0"/>
                  <a:t>    </a:t>
                </a:r>
                <a:r>
                  <a:rPr lang="zh-CN" altLang="en-US" sz="2400" dirty="0">
                    <a:latin typeface="宋体" panose="02010600030101010101" pitchFamily="2" charset="-122"/>
                    <a:ea typeface="宋体" panose="02010600030101010101" pitchFamily="2" charset="-122"/>
                  </a:rPr>
                  <a:t>将</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折算到谐振回路两端时：</a:t>
                </a:r>
                <a:r>
                  <a:rPr lang="zh-CN" altLang="en-US" sz="2400" dirty="0"/>
                  <a:t> </a:t>
                </a:r>
                <a:endParaRPr lang="en-US" altLang="zh-CN" sz="2400" dirty="0"/>
              </a:p>
              <a:p>
                <a:pPr marL="0" indent="0">
                  <a:buNone/>
                </a:pPr>
                <a:r>
                  <a:rPr lang="en-US" altLang="zh-CN" sz="2400" i="1" dirty="0">
                    <a:latin typeface="Cambria Math" panose="02040503050406030204" pitchFamily="18" charset="0"/>
                  </a:rPr>
                  <a:t> </a:t>
                </a:r>
                <a:r>
                  <a:rPr lang="en-US" altLang="zh-CN" sz="2400" i="1" dirty="0" smtClean="0">
                    <a:latin typeface="Cambria Math" panose="02040503050406030204" pitchFamily="18" charset="0"/>
                  </a:rPr>
                  <a:t>                      </a:t>
                </a:r>
                <a14:m>
                  <m:oMath xmlns:m="http://schemas.openxmlformats.org/officeDocument/2006/math">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𝑅</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𝑛</m:t>
                            </m:r>
                          </m:e>
                          <m:sup>
                            <m:r>
                              <a:rPr lang="zh-CN" altLang="en-US" sz="2400">
                                <a:latin typeface="Cambria Math" panose="02040503050406030204" pitchFamily="18" charset="0"/>
                              </a:rPr>
                              <m:t>2</m:t>
                            </m:r>
                          </m:sup>
                        </m:sSup>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oMath>
                </a14:m>
                <a:endParaRPr lang="zh-CN" altLang="en-US" sz="2400" dirty="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p:txBody>
          </p:sp>
        </mc:Choice>
        <mc:Fallback xmlns="">
          <p:sp>
            <p:nvSpPr>
              <p:cNvPr id="4" name="内容占位符 2"/>
              <p:cNvSpPr txBox="1">
                <a:spLocks noRot="1" noChangeAspect="1" noMove="1" noResize="1" noEditPoints="1" noAdjustHandles="1" noChangeArrowheads="1" noChangeShapeType="1" noTextEdit="1"/>
              </p:cNvSpPr>
              <p:nvPr/>
            </p:nvSpPr>
            <p:spPr>
              <a:xfrm>
                <a:off x="445513" y="321973"/>
                <a:ext cx="5800740" cy="3296992"/>
              </a:xfrm>
              <a:prstGeom prst="rect">
                <a:avLst/>
              </a:prstGeom>
              <a:blipFill rotWithShape="0">
                <a:blip r:embed="rId2"/>
                <a:stretch>
                  <a:fillRect l="-840" t="-147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内容占位符 2"/>
              <p:cNvSpPr txBox="1">
                <a:spLocks/>
              </p:cNvSpPr>
              <p:nvPr/>
            </p:nvSpPr>
            <p:spPr>
              <a:xfrm>
                <a:off x="445513" y="3400024"/>
                <a:ext cx="5800740" cy="303941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接入</a:t>
                </a:r>
                <a:r>
                  <a:rPr lang="zh-CN" altLang="en-US" sz="2400" dirty="0">
                    <a:latin typeface="宋体" panose="02010600030101010101" pitchFamily="2" charset="-122"/>
                    <a:ea typeface="宋体" panose="02010600030101010101" pitchFamily="2" charset="-122"/>
                  </a:rPr>
                  <a:t>系数</a:t>
                </a:r>
                <a:r>
                  <a:rPr lang="zh-CN" altLang="en-US" sz="2400" dirty="0" smtClean="0">
                    <a:latin typeface="宋体" panose="02010600030101010101" pitchFamily="2" charset="-122"/>
                    <a:ea typeface="宋体" panose="02010600030101010101" pitchFamily="2" charset="-122"/>
                  </a:rPr>
                  <a:t>：</a:t>
                </a:r>
                <a:endParaRPr lang="en-US" altLang="zh-CN" sz="2400" i="1" dirty="0">
                  <a:latin typeface="Cambria Math" panose="02040503050406030204" pitchFamily="18" charset="0"/>
                </a:endParaRPr>
              </a:p>
              <a:p>
                <a:pPr marL="0" indent="0">
                  <a:buNone/>
                </a:pPr>
                <a:r>
                  <a:rPr lang="en-US" altLang="zh-CN" sz="2400" i="1" dirty="0">
                    <a:latin typeface="Cambria Math" panose="02040503050406030204" pitchFamily="18" charset="0"/>
                  </a:rPr>
                  <a:t> </a:t>
                </a:r>
                <a:r>
                  <a:rPr lang="en-US" altLang="zh-CN" sz="2400" i="1" dirty="0" smtClean="0">
                    <a:latin typeface="Cambria Math" panose="02040503050406030204" pitchFamily="18" charset="0"/>
                  </a:rPr>
                  <a:t>                        </a:t>
                </a:r>
                <a14:m>
                  <m:oMath xmlns:m="http://schemas.openxmlformats.org/officeDocument/2006/math">
                    <m:r>
                      <a:rPr lang="zh-CN" altLang="en-US" sz="2400" i="1">
                        <a:latin typeface="Cambria Math" panose="02040503050406030204" pitchFamily="18" charset="0"/>
                      </a:rPr>
                      <m:t>𝑛</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2</m:t>
                            </m:r>
                          </m:sub>
                        </m:sSub>
                      </m:den>
                    </m:f>
                  </m:oMath>
                </a14:m>
                <a:endParaRPr lang="en-US" altLang="zh-CN" sz="2400" dirty="0" smtClean="0"/>
              </a:p>
              <a:p>
                <a:pPr marL="0" indent="0">
                  <a:buNone/>
                </a:pPr>
                <a:r>
                  <a:rPr lang="en-US" altLang="zh-CN" sz="2400" dirty="0"/>
                  <a:t> </a:t>
                </a:r>
                <a:r>
                  <a:rPr lang="en-US" altLang="zh-CN" sz="2400" dirty="0" smtClean="0"/>
                  <a:t>    </a:t>
                </a:r>
                <a:r>
                  <a:rPr lang="zh-CN" altLang="en-US" sz="2400" dirty="0">
                    <a:latin typeface="宋体" panose="02010600030101010101" pitchFamily="2" charset="-122"/>
                    <a:ea typeface="宋体" panose="02010600030101010101" pitchFamily="2" charset="-122"/>
                  </a:rPr>
                  <a:t>将</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折算到谐振回路两端时：</a:t>
                </a:r>
                <a:r>
                  <a:rPr lang="zh-CN" altLang="en-US" sz="2400" dirty="0"/>
                  <a:t> </a:t>
                </a:r>
                <a:endParaRPr lang="en-US" altLang="zh-CN" sz="2400" dirty="0"/>
              </a:p>
              <a:p>
                <a:pPr marL="0" indent="0">
                  <a:buNone/>
                </a:pPr>
                <a:r>
                  <a:rPr lang="en-US" altLang="zh-CN" sz="2400" i="1" dirty="0">
                    <a:latin typeface="Cambria Math" panose="02040503050406030204" pitchFamily="18" charset="0"/>
                  </a:rPr>
                  <a:t> </a:t>
                </a:r>
                <a:r>
                  <a:rPr lang="en-US" altLang="zh-CN" sz="2400" i="1" dirty="0" smtClean="0">
                    <a:latin typeface="Cambria Math" panose="02040503050406030204" pitchFamily="18" charset="0"/>
                  </a:rPr>
                  <a:t>                      </a:t>
                </a:r>
                <a14:m>
                  <m:oMath xmlns:m="http://schemas.openxmlformats.org/officeDocument/2006/math">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𝑅</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𝑛</m:t>
                            </m:r>
                          </m:e>
                          <m:sup>
                            <m:r>
                              <a:rPr lang="zh-CN" altLang="en-US" sz="2400">
                                <a:latin typeface="Cambria Math" panose="02040503050406030204" pitchFamily="18" charset="0"/>
                              </a:rPr>
                              <m:t>2</m:t>
                            </m:r>
                          </m:sup>
                        </m:sSup>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oMath>
                </a14:m>
                <a:endParaRPr lang="zh-CN" altLang="en-US" sz="2400" dirty="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p:txBody>
          </p:sp>
        </mc:Choice>
        <mc:Fallback xmlns="">
          <p:sp>
            <p:nvSpPr>
              <p:cNvPr id="5" name="内容占位符 2"/>
              <p:cNvSpPr txBox="1">
                <a:spLocks noRot="1" noChangeAspect="1" noMove="1" noResize="1" noEditPoints="1" noAdjustHandles="1" noChangeArrowheads="1" noChangeShapeType="1" noTextEdit="1"/>
              </p:cNvSpPr>
              <p:nvPr/>
            </p:nvSpPr>
            <p:spPr>
              <a:xfrm>
                <a:off x="445513" y="3400024"/>
                <a:ext cx="5800740" cy="3039413"/>
              </a:xfrm>
              <a:prstGeom prst="rect">
                <a:avLst/>
              </a:prstGeom>
              <a:blipFill rotWithShape="0">
                <a:blip r:embed="rId3"/>
                <a:stretch>
                  <a:fillRect t="-2209"/>
                </a:stretch>
              </a:blipFill>
            </p:spPr>
            <p:txBody>
              <a:bodyPr/>
              <a:lstStyle/>
              <a:p>
                <a:r>
                  <a:rPr lang="zh-CN" altLang="en-US">
                    <a:noFill/>
                  </a:rPr>
                  <a:t> </a:t>
                </a:r>
              </a:p>
            </p:txBody>
          </p:sp>
        </mc:Fallback>
      </mc:AlternateContent>
      <p:pic>
        <p:nvPicPr>
          <p:cNvPr id="7" name="图片 6"/>
          <p:cNvPicPr/>
          <p:nvPr/>
        </p:nvPicPr>
        <p:blipFill>
          <a:blip r:embed="rId4" cstate="print"/>
          <a:srcRect/>
          <a:stretch>
            <a:fillRect/>
          </a:stretch>
        </p:blipFill>
        <p:spPr>
          <a:xfrm>
            <a:off x="6246253" y="831170"/>
            <a:ext cx="2975020" cy="1886272"/>
          </a:xfrm>
          <a:prstGeom prst="rect">
            <a:avLst/>
          </a:prstGeom>
          <a:noFill/>
          <a:ln cap="flat">
            <a:noFill/>
          </a:ln>
        </p:spPr>
      </p:pic>
      <p:pic>
        <p:nvPicPr>
          <p:cNvPr id="8" name="图片 7"/>
          <p:cNvPicPr/>
          <p:nvPr/>
        </p:nvPicPr>
        <p:blipFill>
          <a:blip r:embed="rId5" cstate="print"/>
          <a:srcRect/>
          <a:stretch>
            <a:fillRect/>
          </a:stretch>
        </p:blipFill>
        <p:spPr>
          <a:xfrm>
            <a:off x="6246253" y="3400024"/>
            <a:ext cx="2975020" cy="1906072"/>
          </a:xfrm>
          <a:prstGeom prst="rect">
            <a:avLst/>
          </a:prstGeom>
          <a:noFill/>
          <a:ln cap="flat">
            <a:noFill/>
          </a:ln>
        </p:spPr>
      </p:pic>
    </p:spTree>
    <p:extLst>
      <p:ext uri="{BB962C8B-B14F-4D97-AF65-F5344CB8AC3E}">
        <p14:creationId xmlns:p14="http://schemas.microsoft.com/office/powerpoint/2010/main" val="19358469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2" cstate="print"/>
          <a:srcRect/>
          <a:stretch>
            <a:fillRect/>
          </a:stretch>
        </p:blipFill>
        <p:spPr>
          <a:xfrm>
            <a:off x="5945952" y="1455314"/>
            <a:ext cx="3670072" cy="2084968"/>
          </a:xfrm>
          <a:prstGeom prst="rect">
            <a:avLst/>
          </a:prstGeom>
          <a:noFill/>
          <a:ln cap="flat">
            <a:noFill/>
          </a:ln>
        </p:spPr>
      </p:pic>
      <p:sp>
        <p:nvSpPr>
          <p:cNvPr id="4" name="内容占位符 2"/>
          <p:cNvSpPr>
            <a:spLocks noGrp="1"/>
          </p:cNvSpPr>
          <p:nvPr>
            <p:ph idx="1"/>
          </p:nvPr>
        </p:nvSpPr>
        <p:spPr>
          <a:xfrm>
            <a:off x="404701" y="239870"/>
            <a:ext cx="8249902" cy="1369990"/>
          </a:xfrm>
        </p:spPr>
        <p:txBody>
          <a:bodyPr>
            <a:normAutofit/>
          </a:bodyPr>
          <a:lstStyle/>
          <a:p>
            <a:pPr marL="0" indent="0">
              <a:buNone/>
            </a:pPr>
            <a:r>
              <a:rPr lang="zh-CN" altLang="en-US" sz="2400" dirty="0">
                <a:latin typeface="宋体" panose="02010600030101010101" pitchFamily="2" charset="-122"/>
                <a:ea typeface="宋体" panose="02010600030101010101" pitchFamily="2" charset="-122"/>
              </a:rPr>
              <a:t>例：</a:t>
            </a:r>
            <a:r>
              <a:rPr lang="zh-CN" altLang="en-US" sz="2400" dirty="0" smtClean="0">
                <a:latin typeface="宋体" panose="02010600030101010101" pitchFamily="2" charset="-122"/>
                <a:ea typeface="宋体" panose="02010600030101010101" pitchFamily="2" charset="-122"/>
              </a:rPr>
              <a:t>图中所</a:t>
            </a:r>
            <a:r>
              <a:rPr lang="zh-CN" altLang="en-US" sz="2400" dirty="0">
                <a:latin typeface="宋体" panose="02010600030101010101" pitchFamily="2" charset="-122"/>
                <a:ea typeface="宋体" panose="02010600030101010101" pitchFamily="2" charset="-122"/>
              </a:rPr>
              <a:t>示电路是一电容抽头的并联振荡回路，信号角</a:t>
            </a:r>
            <a:r>
              <a:rPr lang="zh-CN" altLang="en-US" sz="2400" dirty="0" smtClean="0">
                <a:latin typeface="宋体" panose="02010600030101010101" pitchFamily="2" charset="-122"/>
                <a:ea typeface="宋体" panose="02010600030101010101" pitchFamily="2" charset="-122"/>
              </a:rPr>
              <a:t>频  率</a:t>
            </a:r>
            <a:r>
              <a:rPr lang="en-US" altLang="zh-CN" sz="2400" dirty="0">
                <a:latin typeface="宋体" panose="02010600030101010101" pitchFamily="2" charset="-122"/>
                <a:ea typeface="宋体" panose="02010600030101010101" pitchFamily="2" charset="-122"/>
              </a:rPr>
              <a:t>ω=10×10</a:t>
            </a:r>
            <a:r>
              <a:rPr lang="en-US" altLang="zh-CN" sz="2400" baseline="30000" dirty="0">
                <a:latin typeface="宋体" panose="02010600030101010101" pitchFamily="2" charset="-122"/>
                <a:ea typeface="宋体" panose="02010600030101010101" pitchFamily="2" charset="-122"/>
              </a:rPr>
              <a:t>6</a:t>
            </a:r>
            <a:r>
              <a:rPr lang="en-US" altLang="zh-CN" sz="2400" dirty="0">
                <a:latin typeface="宋体" panose="02010600030101010101" pitchFamily="2" charset="-122"/>
                <a:ea typeface="宋体" panose="02010600030101010101" pitchFamily="2" charset="-122"/>
              </a:rPr>
              <a:t>rad/s</a:t>
            </a:r>
            <a:r>
              <a:rPr lang="zh-CN" altLang="en-US" sz="2400" dirty="0">
                <a:latin typeface="宋体" panose="02010600030101010101" pitchFamily="2" charset="-122"/>
                <a:ea typeface="宋体" panose="02010600030101010101" pitchFamily="2" charset="-122"/>
              </a:rPr>
              <a:t>。试计算谐振时回路电感</a:t>
            </a:r>
            <a:r>
              <a:rPr lang="en-US" altLang="zh-CN" sz="2400" dirty="0">
                <a:latin typeface="宋体" panose="02010600030101010101" pitchFamily="2" charset="-122"/>
                <a:ea typeface="宋体" panose="02010600030101010101" pitchFamily="2" charset="-122"/>
              </a:rPr>
              <a:t>L</a:t>
            </a:r>
            <a:r>
              <a:rPr lang="zh-CN" altLang="en-US" sz="2400" dirty="0">
                <a:latin typeface="宋体" panose="02010600030101010101" pitchFamily="2" charset="-122"/>
                <a:ea typeface="宋体" panose="02010600030101010101" pitchFamily="2" charset="-122"/>
              </a:rPr>
              <a:t>和有载</a:t>
            </a:r>
            <a:r>
              <a:rPr lang="en-US" altLang="zh-CN" sz="2400" dirty="0">
                <a:latin typeface="宋体" panose="02010600030101010101" pitchFamily="2" charset="-122"/>
                <a:ea typeface="宋体" panose="02010600030101010101" pitchFamily="2" charset="-122"/>
              </a:rPr>
              <a:t>Q</a:t>
            </a:r>
            <a:r>
              <a:rPr lang="en-US" altLang="zh-CN" sz="2400" baseline="-25000" dirty="0">
                <a:latin typeface="宋体" panose="02010600030101010101" pitchFamily="2" charset="-122"/>
                <a:ea typeface="宋体" panose="02010600030101010101" pitchFamily="2" charset="-122"/>
              </a:rPr>
              <a:t>L</a:t>
            </a:r>
            <a:r>
              <a:rPr lang="zh-CN" altLang="en-US" sz="2400" dirty="0">
                <a:latin typeface="宋体" panose="02010600030101010101" pitchFamily="2" charset="-122"/>
                <a:ea typeface="宋体" panose="02010600030101010101" pitchFamily="2" charset="-122"/>
              </a:rPr>
              <a:t>值（设线圈</a:t>
            </a:r>
            <a:r>
              <a:rPr lang="en-US" altLang="zh-CN" sz="2400" dirty="0" err="1">
                <a:latin typeface="宋体" panose="02010600030101010101" pitchFamily="2" charset="-122"/>
                <a:ea typeface="宋体" panose="02010600030101010101" pitchFamily="2" charset="-122"/>
              </a:rPr>
              <a:t>Q</a:t>
            </a:r>
            <a:r>
              <a:rPr lang="en-US" altLang="zh-CN" sz="2400" baseline="-25000" dirty="0" err="1">
                <a:latin typeface="宋体" panose="02010600030101010101" pitchFamily="2" charset="-122"/>
                <a:ea typeface="宋体" panose="02010600030101010101" pitchFamily="2" charset="-122"/>
              </a:rPr>
              <a:t>o</a:t>
            </a:r>
            <a:r>
              <a:rPr lang="zh-CN" altLang="en-US" sz="2400" dirty="0">
                <a:latin typeface="宋体" panose="02010600030101010101" pitchFamily="2" charset="-122"/>
                <a:ea typeface="宋体" panose="02010600030101010101" pitchFamily="2" charset="-122"/>
              </a:rPr>
              <a:t>值为</a:t>
            </a:r>
            <a:r>
              <a:rPr lang="en-US" altLang="zh-CN" sz="2400" dirty="0">
                <a:latin typeface="宋体" panose="02010600030101010101" pitchFamily="2" charset="-122"/>
                <a:ea typeface="宋体" panose="02010600030101010101" pitchFamily="2" charset="-122"/>
              </a:rPr>
              <a:t>100</a:t>
            </a:r>
            <a:r>
              <a:rPr lang="zh-CN" altLang="en-US" sz="2400" dirty="0">
                <a:latin typeface="宋体" panose="02010600030101010101" pitchFamily="2" charset="-122"/>
                <a:ea typeface="宋体" panose="02010600030101010101" pitchFamily="2" charset="-122"/>
              </a:rPr>
              <a:t>）；并计算输出电压与回路电压的相位差。</a:t>
            </a:r>
            <a:endParaRPr lang="zh-CN" altLang="en-US" sz="2400" dirty="0"/>
          </a:p>
        </p:txBody>
      </p:sp>
      <mc:AlternateContent xmlns:mc="http://schemas.openxmlformats.org/markup-compatibility/2006" xmlns:a14="http://schemas.microsoft.com/office/drawing/2010/main">
        <mc:Choice Requires="a14">
          <p:sp>
            <p:nvSpPr>
              <p:cNvPr id="6" name="内容占位符 2"/>
              <p:cNvSpPr txBox="1">
                <a:spLocks/>
              </p:cNvSpPr>
              <p:nvPr/>
            </p:nvSpPr>
            <p:spPr>
              <a:xfrm>
                <a:off x="404701" y="1429557"/>
                <a:ext cx="10001429" cy="5228820"/>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zh-CN" altLang="en-US" sz="2400" dirty="0" smtClean="0">
                    <a:latin typeface="宋体" panose="02010600030101010101" pitchFamily="2" charset="-122"/>
                    <a:ea typeface="宋体" panose="02010600030101010101" pitchFamily="2" charset="-122"/>
                  </a:rPr>
                  <a:t>解：由题意知</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=10×</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6</m:t>
                        </m:r>
                      </m:sup>
                    </m:sSup>
                    <m:r>
                      <a:rPr lang="zh-CN" altLang="en-US" sz="2400" i="1">
                        <a:latin typeface="Cambria Math" panose="02040503050406030204" pitchFamily="18" charset="0"/>
                      </a:rPr>
                      <m:t>𝑟𝑎</m:t>
                    </m:r>
                    <m:f>
                      <m:fPr>
                        <m:type m:val="lin"/>
                        <m:ctrlPr>
                          <a:rPr lang="zh-CN" altLang="en-US" sz="2400" i="1">
                            <a:latin typeface="Cambria Math" panose="02040503050406030204" pitchFamily="18" charset="0"/>
                          </a:rPr>
                        </m:ctrlPr>
                      </m:fPr>
                      <m:num>
                        <m:r>
                          <a:rPr lang="zh-CN" altLang="en-US" sz="2400" i="1">
                            <a:latin typeface="Cambria Math" panose="02040503050406030204" pitchFamily="18" charset="0"/>
                          </a:rPr>
                          <m:t>𝑑</m:t>
                        </m:r>
                      </m:num>
                      <m:den>
                        <m:r>
                          <a:rPr lang="zh-CN" altLang="en-US" sz="2400" i="1">
                            <a:latin typeface="Cambria Math" panose="02040503050406030204" pitchFamily="18" charset="0"/>
                          </a:rPr>
                          <m:t>𝑠</m:t>
                        </m:r>
                      </m:den>
                    </m:f>
                    <m:r>
                      <a:rPr lang="en-US" altLang="zh-CN" sz="2400" b="0" i="1" smtClean="0">
                        <a:latin typeface="Cambria Math" panose="02040503050406030204" pitchFamily="18" charset="0"/>
                      </a:rPr>
                      <m:t> </m:t>
                    </m:r>
                  </m:oMath>
                </a14:m>
                <a:endParaRPr lang="en-US" altLang="zh-CN" sz="2400" b="0" i="1" dirty="0" smtClean="0">
                  <a:latin typeface="Cambria Math" panose="02040503050406030204" pitchFamily="18" charset="0"/>
                </a:endParaRPr>
              </a:p>
              <a:p>
                <a:pPr marL="0" indent="0">
                  <a:buNone/>
                </a:pPr>
                <a:r>
                  <a:rPr lang="zh-CN" altLang="en-US" sz="2400" dirty="0" smtClean="0"/>
                  <a:t>       </a:t>
                </a:r>
                <a14:m>
                  <m:oMath xmlns:m="http://schemas.openxmlformats.org/officeDocument/2006/math">
                    <m:r>
                      <a:rPr lang="zh-CN" altLang="en-US" sz="2400" i="1">
                        <a:latin typeface="Cambria Math" panose="02040503050406030204" pitchFamily="18" charset="0"/>
                      </a:rPr>
                      <m:t>𝐶</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2</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2</m:t>
                            </m:r>
                          </m:sub>
                        </m:sSub>
                      </m:den>
                    </m:f>
                    <m:r>
                      <a:rPr lang="zh-CN" altLang="en-US" sz="2400">
                        <a:latin typeface="Cambria Math" panose="02040503050406030204" pitchFamily="18" charset="0"/>
                      </a:rPr>
                      <m:t>=80</m:t>
                    </m:r>
                    <m:r>
                      <a:rPr lang="zh-CN" altLang="en-US" sz="2400" i="1">
                        <a:latin typeface="Cambria Math" panose="02040503050406030204" pitchFamily="18" charset="0"/>
                      </a:rPr>
                      <m:t>𝜇</m:t>
                    </m:r>
                  </m:oMath>
                </a14:m>
                <a:r>
                  <a:rPr lang="zh-CN" altLang="en-US" sz="2400" dirty="0" smtClean="0"/>
                  <a:t>    </a:t>
                </a:r>
                <a14:m>
                  <m:oMath xmlns:m="http://schemas.openxmlformats.org/officeDocument/2006/math">
                    <m:r>
                      <a:rPr lang="zh-CN" altLang="en-US" sz="2400" i="1">
                        <a:latin typeface="Cambria Math" panose="02040503050406030204" pitchFamily="18" charset="0"/>
                      </a:rPr>
                      <m:t>𝐿</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up>
                            <m:r>
                              <a:rPr lang="zh-CN" altLang="en-US" sz="2400">
                                <a:latin typeface="Cambria Math" panose="02040503050406030204" pitchFamily="18" charset="0"/>
                              </a:rPr>
                              <m:t>2</m:t>
                            </m:r>
                          </m:sup>
                        </m:sSubSup>
                        <m:r>
                          <a:rPr lang="zh-CN" altLang="en-US" sz="2400" i="1">
                            <a:latin typeface="Cambria Math" panose="02040503050406030204" pitchFamily="18" charset="0"/>
                          </a:rPr>
                          <m:t>𝐶</m:t>
                        </m:r>
                      </m:den>
                    </m:f>
                    <m:r>
                      <a:rPr lang="zh-CN" altLang="en-US" sz="2400">
                        <a:latin typeface="Cambria Math" panose="02040503050406030204" pitchFamily="18" charset="0"/>
                      </a:rPr>
                      <m:t>=125</m:t>
                    </m:r>
                    <m:r>
                      <a:rPr lang="zh-CN" altLang="en-US" sz="2400" i="1">
                        <a:latin typeface="Cambria Math" panose="02040503050406030204" pitchFamily="18" charset="0"/>
                      </a:rPr>
                      <m:t>𝜇</m:t>
                    </m:r>
                    <m:r>
                      <a:rPr lang="zh-CN" altLang="en-US" sz="2400" i="1">
                        <a:latin typeface="Cambria Math" panose="02040503050406030204" pitchFamily="18" charset="0"/>
                      </a:rPr>
                      <m:t>𝐻</m:t>
                    </m:r>
                  </m:oMath>
                </a14:m>
                <a:endParaRPr lang="en-US" altLang="zh-CN" sz="2400" dirty="0" smtClean="0"/>
              </a:p>
              <a:p>
                <a:pPr marL="0" indent="0">
                  <a:buNone/>
                </a:pPr>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r>
                          <a:rPr lang="zh-CN" altLang="en-US" sz="2400" i="1">
                            <a:latin typeface="Cambria Math" panose="02040503050406030204" pitchFamily="18" charset="0"/>
                          </a:rPr>
                          <m:t>𝐶</m:t>
                        </m:r>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𝑜</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r>
                      <a:rPr lang="zh-CN" altLang="en-US" sz="2400" i="1">
                        <a:latin typeface="Cambria Math" panose="02040503050406030204" pitchFamily="18" charset="0"/>
                      </a:rPr>
                      <m:t>𝐿</m:t>
                    </m:r>
                    <m:r>
                      <a:rPr lang="zh-CN" altLang="en-US" sz="2400">
                        <a:latin typeface="Cambria Math" panose="02040503050406030204" pitchFamily="18" charset="0"/>
                      </a:rPr>
                      <m:t>=125</m:t>
                    </m:r>
                    <m:r>
                      <a:rPr lang="zh-CN" altLang="en-US" sz="2400" i="1">
                        <a:latin typeface="Cambria Math" panose="02040503050406030204" pitchFamily="18" charset="0"/>
                      </a:rPr>
                      <m:t>𝐾</m:t>
                    </m:r>
                    <m:r>
                      <a:rPr lang="zh-CN" altLang="en-US" sz="2400" i="1">
                        <a:latin typeface="Cambria Math" panose="02040503050406030204" pitchFamily="18" charset="0"/>
                      </a:rPr>
                      <m:t>𝛺</m:t>
                    </m:r>
                  </m:oMath>
                </a14:m>
                <a:endParaRPr lang="en-US" altLang="zh-CN" sz="2400" dirty="0" smtClean="0"/>
              </a:p>
              <a:p>
                <a:pPr marL="0" indent="0">
                  <a:buNone/>
                </a:pPr>
                <a:r>
                  <a:rPr lang="zh-CN" altLang="en-US" sz="2400" dirty="0" smtClean="0"/>
                  <a:t>       </a:t>
                </a:r>
                <a14:m>
                  <m:oMath xmlns:m="http://schemas.openxmlformats.org/officeDocument/2006/math">
                    <m:r>
                      <a:rPr lang="zh-CN" altLang="en-US" sz="2400" i="1">
                        <a:latin typeface="Cambria Math" panose="02040503050406030204" pitchFamily="18" charset="0"/>
                      </a:rPr>
                      <m:t>𝑛</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2</m:t>
                            </m:r>
                          </m:sub>
                        </m:sSub>
                      </m:den>
                    </m:f>
                    <m:r>
                      <a:rPr lang="zh-CN" altLang="en-US" sz="2400">
                        <a:latin typeface="Cambria Math" panose="02040503050406030204" pitchFamily="18" charset="0"/>
                      </a:rPr>
                      <m:t>=0.2</m:t>
                    </m:r>
                  </m:oMath>
                </a14:m>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𝑅</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𝑛</m:t>
                            </m:r>
                          </m:e>
                          <m:sup>
                            <m:r>
                              <a:rPr lang="zh-CN" altLang="en-US" sz="2400">
                                <a:latin typeface="Cambria Math" panose="02040503050406030204" pitchFamily="18" charset="0"/>
                              </a:rPr>
                              <m:t>2</m:t>
                            </m:r>
                          </m:sup>
                        </m:sSup>
                      </m:den>
                    </m:f>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=50</m:t>
                    </m:r>
                    <m:r>
                      <a:rPr lang="zh-CN" altLang="en-US" sz="2400" i="1">
                        <a:latin typeface="Cambria Math" panose="02040503050406030204" pitchFamily="18" charset="0"/>
                      </a:rPr>
                      <m:t>𝐾</m:t>
                    </m:r>
                    <m:r>
                      <a:rPr lang="zh-CN" altLang="en-US" sz="2400" i="1">
                        <a:latin typeface="Cambria Math" panose="02040503050406030204" pitchFamily="18" charset="0"/>
                      </a:rPr>
                      <m:t>𝛺</m:t>
                    </m:r>
                  </m:oMath>
                </a14:m>
                <a:endParaRPr lang="en-US" altLang="zh-CN" sz="2400" dirty="0" smtClean="0"/>
              </a:p>
              <a:p>
                <a:pPr marL="0" indent="0">
                  <a:buNone/>
                </a:pPr>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𝑜</m:t>
                                </m:r>
                              </m:sub>
                            </m:sSub>
                          </m:num>
                          <m:den>
                            <m:r>
                              <a:rPr lang="zh-CN" altLang="en-US" sz="2400">
                                <a:latin typeface="Cambria Math" panose="02040503050406030204" pitchFamily="18" charset="0"/>
                              </a:rPr>
                              <m:t>/</m:t>
                            </m:r>
                          </m:den>
                        </m:f>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𝑅</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r>
                          <a:rPr lang="zh-CN" altLang="en-US" sz="2400" i="1">
                            <a:latin typeface="Cambria Math" panose="02040503050406030204" pitchFamily="18" charset="0"/>
                          </a:rPr>
                          <m:t>𝐿</m:t>
                        </m:r>
                      </m:den>
                    </m:f>
                    <m:r>
                      <a:rPr lang="zh-CN" altLang="en-US" sz="2400">
                        <a:latin typeface="Cambria Math" panose="02040503050406030204" pitchFamily="18" charset="0"/>
                      </a:rPr>
                      <m:t>=(</m:t>
                    </m:r>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𝑜</m:t>
                            </m:r>
                          </m:sub>
                        </m:sSub>
                      </m:num>
                      <m:den>
                        <m:r>
                          <a:rPr lang="zh-CN" altLang="en-US" sz="2400">
                            <a:latin typeface="Cambria Math" panose="02040503050406030204" pitchFamily="18" charset="0"/>
                          </a:rPr>
                          <m:t>/</m:t>
                        </m:r>
                      </m:den>
                    </m:f>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𝑅</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r>
                      <a:rPr lang="zh-CN" altLang="en-US" sz="2400" i="1">
                        <a:latin typeface="Cambria Math" panose="02040503050406030204" pitchFamily="18" charset="0"/>
                      </a:rPr>
                      <m:t>𝐶</m:t>
                    </m:r>
                    <m:r>
                      <a:rPr lang="zh-CN" altLang="en-US" sz="2400">
                        <a:latin typeface="Cambria Math" panose="02040503050406030204" pitchFamily="18" charset="0"/>
                      </a:rPr>
                      <m:t>=28.57</m:t>
                    </m:r>
                  </m:oMath>
                </a14:m>
                <a:endParaRPr lang="zh-CN" altLang="en-US" sz="2400" dirty="0"/>
              </a:p>
              <a:p>
                <a:pPr marL="0" indent="0">
                  <a:buNone/>
                </a:pPr>
                <a:endParaRPr lang="zh-CN" altLang="en-US" sz="2400" dirty="0"/>
              </a:p>
              <a:p>
                <a:pPr marL="0" indent="0">
                  <a:buNone/>
                </a:pPr>
                <a:r>
                  <a:rPr lang="zh-CN" altLang="en-US" sz="2400" dirty="0" smtClean="0"/>
                  <a:t>       </a:t>
                </a:r>
                <a14:m>
                  <m:oMath xmlns:m="http://schemas.openxmlformats.org/officeDocument/2006/math">
                    <m:r>
                      <a:rPr lang="zh-CN" altLang="en-US" sz="2400" i="1">
                        <a:latin typeface="Cambria Math" panose="02040503050406030204" pitchFamily="18" charset="0"/>
                      </a:rPr>
                      <m:t>𝜙</m:t>
                    </m:r>
                    <m:r>
                      <a:rPr lang="zh-CN" altLang="en-US" sz="2400">
                        <a:latin typeface="Cambria Math" panose="02040503050406030204" pitchFamily="18" charset="0"/>
                      </a:rPr>
                      <m:t>=</m:t>
                    </m:r>
                    <m:r>
                      <a:rPr lang="zh-CN" altLang="en-US" sz="2400" i="1">
                        <a:latin typeface="Cambria Math" panose="02040503050406030204" pitchFamily="18" charset="0"/>
                      </a:rPr>
                      <m:t>𝑎𝑟𝑐𝑡𝑔</m:t>
                    </m:r>
                    <m:f>
                      <m:fPr>
                        <m:ctrlPr>
                          <a:rPr lang="zh-CN" altLang="en-US" sz="2400" i="1">
                            <a:latin typeface="Cambria Math" panose="02040503050406030204" pitchFamily="18" charset="0"/>
                          </a:rPr>
                        </m:ctrlPr>
                      </m:fPr>
                      <m:num>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𝜔</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den>
                        </m:f>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𝐿</m:t>
                            </m:r>
                          </m:sub>
                        </m:sSub>
                        <m:d>
                          <m:dPr>
                            <m:ctrlPr>
                              <a:rPr lang="zh-CN" altLang="en-US" sz="2400" i="1">
                                <a:latin typeface="Cambria Math" panose="02040503050406030204" pitchFamily="18" charset="0"/>
                              </a:rPr>
                            </m:ctrlPr>
                          </m:dPr>
                          <m:e>
                            <m:r>
                              <a:rPr lang="zh-CN" altLang="en-US" sz="2400">
                                <a:latin typeface="Cambria Math" panose="02040503050406030204" pitchFamily="18" charset="0"/>
                              </a:rPr>
                              <m:t>1+</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2</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den>
                            </m:f>
                          </m:e>
                        </m:d>
                      </m:den>
                    </m:f>
                    <m:r>
                      <a:rPr lang="zh-CN" altLang="en-US" sz="2400">
                        <a:latin typeface="Cambria Math" panose="02040503050406030204" pitchFamily="18" charset="0"/>
                      </a:rPr>
                      <m:t>=</m:t>
                    </m:r>
                    <m:r>
                      <a:rPr lang="zh-CN" altLang="en-US" sz="2400" i="1">
                        <a:latin typeface="Cambria Math" panose="02040503050406030204" pitchFamily="18" charset="0"/>
                      </a:rPr>
                      <m:t>𝑎𝑟𝑐𝑡𝑔</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10</m:t>
                        </m:r>
                      </m:den>
                    </m:f>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5.71</m:t>
                        </m:r>
                      </m:e>
                      <m:sup>
                        <m:r>
                          <a:rPr lang="zh-CN" altLang="en-US" sz="2400">
                            <a:latin typeface="Cambria Math" panose="02040503050406030204" pitchFamily="18" charset="0"/>
                          </a:rPr>
                          <m:t>∘</m:t>
                        </m:r>
                      </m:sup>
                    </m:sSup>
                  </m:oMath>
                </a14:m>
                <a:endParaRPr lang="zh-CN" altLang="en-US" sz="2400" dirty="0"/>
              </a:p>
              <a:p>
                <a:pPr marL="0" indent="0">
                  <a:buNone/>
                </a:pPr>
                <a:endParaRPr lang="zh-CN" altLang="en-US" sz="2400" dirty="0"/>
              </a:p>
              <a:p>
                <a:pPr marL="0" indent="0">
                  <a:buNone/>
                </a:pPr>
                <a:endParaRPr lang="zh-CN" altLang="en-US" sz="2400" dirty="0"/>
              </a:p>
            </p:txBody>
          </p:sp>
        </mc:Choice>
        <mc:Fallback xmlns="">
          <p:sp>
            <p:nvSpPr>
              <p:cNvPr id="6" name="内容占位符 2"/>
              <p:cNvSpPr txBox="1">
                <a:spLocks noRot="1" noChangeAspect="1" noMove="1" noResize="1" noEditPoints="1" noAdjustHandles="1" noChangeArrowheads="1" noChangeShapeType="1" noTextEdit="1"/>
              </p:cNvSpPr>
              <p:nvPr/>
            </p:nvSpPr>
            <p:spPr>
              <a:xfrm>
                <a:off x="404701" y="1429557"/>
                <a:ext cx="10001429" cy="5228820"/>
              </a:xfrm>
              <a:prstGeom prst="rect">
                <a:avLst/>
              </a:prstGeom>
              <a:blipFill rotWithShape="0">
                <a:blip r:embed="rId3"/>
                <a:stretch>
                  <a:fillRect l="-914" t="-28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p:cNvSpPr/>
              <p:nvPr/>
            </p:nvSpPr>
            <p:spPr>
              <a:xfrm>
                <a:off x="6238108" y="4039712"/>
                <a:ext cx="4832990" cy="211923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acc>
                                <m:accPr>
                                  <m:chr m:val="̇"/>
                                  <m:ctrlPr>
                                    <a:rPr lang="zh-CN" altLang="en-US" i="1">
                                      <a:latin typeface="Cambria Math" panose="02040503050406030204" pitchFamily="18" charset="0"/>
                                    </a:rPr>
                                  </m:ctrlPr>
                                </m:accPr>
                                <m:e>
                                  <m:r>
                                    <a:rPr lang="zh-CN" altLang="en-US" i="1">
                                      <a:latin typeface="Cambria Math" panose="02040503050406030204" pitchFamily="18" charset="0"/>
                                    </a:rPr>
                                    <m:t>𝑈</m:t>
                                  </m:r>
                                </m:e>
                              </m:acc>
                            </m:e>
                            <m:sub>
                              <m:r>
                                <a:rPr lang="zh-CN" altLang="en-US" i="1">
                                  <a:latin typeface="Cambria Math" panose="02040503050406030204" pitchFamily="18" charset="0"/>
                                </a:rPr>
                                <m:t>𝑜</m:t>
                              </m:r>
                            </m:sub>
                          </m:sSub>
                        </m:num>
                        <m:den>
                          <m:acc>
                            <m:accPr>
                              <m:chr m:val="̇"/>
                              <m:ctrlPr>
                                <a:rPr lang="zh-CN" altLang="en-US" i="1">
                                  <a:latin typeface="Cambria Math" panose="02040503050406030204" pitchFamily="18" charset="0"/>
                                </a:rPr>
                              </m:ctrlPr>
                            </m:accPr>
                            <m:e>
                              <m:r>
                                <a:rPr lang="zh-CN" altLang="en-US" i="1">
                                  <a:latin typeface="Cambria Math" panose="02040503050406030204" pitchFamily="18" charset="0"/>
                                </a:rPr>
                                <m:t>𝑈</m:t>
                              </m:r>
                            </m:e>
                          </m:acc>
                        </m:den>
                      </m:f>
                      <m:r>
                        <a:rPr lang="zh-CN" altLang="en-US" i="0">
                          <a:latin typeface="Cambria Math" panose="02040503050406030204" pitchFamily="18" charset="0"/>
                        </a:rPr>
                        <m:t>=</m:t>
                      </m:r>
                      <m:f>
                        <m:fPr>
                          <m:ctrlPr>
                            <a:rPr lang="zh-CN" altLang="en-US" i="1">
                              <a:latin typeface="Cambria Math" panose="02040503050406030204" pitchFamily="18" charset="0"/>
                            </a:rPr>
                          </m:ctrlPr>
                        </m:fPr>
                        <m:num>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r>
                                    <a:rPr lang="zh-CN" altLang="en-US" i="1">
                                      <a:latin typeface="Cambria Math" panose="02040503050406030204" pitchFamily="18" charset="0"/>
                                    </a:rPr>
                                    <m:t>𝑅</m:t>
                                  </m:r>
                                </m:e>
                                <m:sub>
                                  <m:r>
                                    <a:rPr lang="zh-CN" altLang="en-US" i="1">
                                      <a:latin typeface="Cambria Math" panose="02040503050406030204" pitchFamily="18" charset="0"/>
                                    </a:rPr>
                                    <m:t>𝐿</m:t>
                                  </m:r>
                                </m:sub>
                              </m:sSub>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r>
                                    <a:rPr lang="zh-CN" altLang="en-US" i="1">
                                      <a:latin typeface="Cambria Math" panose="02040503050406030204" pitchFamily="18" charset="0"/>
                                    </a:rPr>
                                    <m:t>𝑗</m:t>
                                  </m:r>
                                  <m:r>
                                    <a:rPr lang="zh-CN" altLang="en-US" i="1">
                                      <a:latin typeface="Cambria Math" panose="02040503050406030204" pitchFamily="18" charset="0"/>
                                    </a:rPr>
                                    <m:t>𝜔</m:t>
                                  </m:r>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2</m:t>
                                      </m:r>
                                    </m:sub>
                                  </m:sSub>
                                </m:den>
                              </m:f>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𝑅</m:t>
                                  </m:r>
                                </m:e>
                                <m:sub>
                                  <m:r>
                                    <a:rPr lang="zh-CN" altLang="en-US" i="1">
                                      <a:latin typeface="Cambria Math" panose="02040503050406030204" pitchFamily="18" charset="0"/>
                                    </a:rPr>
                                    <m:t>𝐿</m:t>
                                  </m:r>
                                </m:sub>
                              </m:sSub>
                              <m:r>
                                <a:rPr lang="zh-CN" altLang="en-US" i="0">
                                  <a:latin typeface="Cambria Math" panose="02040503050406030204" pitchFamily="18" charset="0"/>
                                </a:rPr>
                                <m:t>+</m:t>
                              </m:r>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r>
                                    <a:rPr lang="zh-CN" altLang="en-US" i="1">
                                      <a:latin typeface="Cambria Math" panose="02040503050406030204" pitchFamily="18" charset="0"/>
                                    </a:rPr>
                                    <m:t>𝑗</m:t>
                                  </m:r>
                                  <m:r>
                                    <a:rPr lang="zh-CN" altLang="en-US" i="1">
                                      <a:latin typeface="Cambria Math" panose="02040503050406030204" pitchFamily="18" charset="0"/>
                                    </a:rPr>
                                    <m:t>𝜔</m:t>
                                  </m:r>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2</m:t>
                                      </m:r>
                                    </m:sub>
                                  </m:sSub>
                                </m:den>
                              </m:f>
                            </m:den>
                          </m:f>
                        </m:num>
                        <m:den>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r>
                                <a:rPr lang="zh-CN" altLang="en-US" i="1">
                                  <a:latin typeface="Cambria Math" panose="02040503050406030204" pitchFamily="18" charset="0"/>
                                </a:rPr>
                                <m:t>𝑗</m:t>
                              </m:r>
                              <m:r>
                                <a:rPr lang="zh-CN" altLang="en-US" i="1">
                                  <a:latin typeface="Cambria Math" panose="02040503050406030204" pitchFamily="18" charset="0"/>
                                </a:rPr>
                                <m:t>𝜔</m:t>
                              </m:r>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1</m:t>
                                  </m:r>
                                </m:sub>
                              </m:sSub>
                            </m:den>
                          </m:f>
                          <m:r>
                            <a:rPr lang="zh-CN" altLang="en-US" i="0">
                              <a:latin typeface="Cambria Math" panose="02040503050406030204" pitchFamily="18" charset="0"/>
                            </a:rPr>
                            <m:t>+</m:t>
                          </m:r>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r>
                                    <a:rPr lang="zh-CN" altLang="en-US" i="1">
                                      <a:latin typeface="Cambria Math" panose="02040503050406030204" pitchFamily="18" charset="0"/>
                                    </a:rPr>
                                    <m:t>𝑅</m:t>
                                  </m:r>
                                </m:e>
                                <m:sub>
                                  <m:r>
                                    <a:rPr lang="zh-CN" altLang="en-US" i="1">
                                      <a:latin typeface="Cambria Math" panose="02040503050406030204" pitchFamily="18" charset="0"/>
                                    </a:rPr>
                                    <m:t>𝐿</m:t>
                                  </m:r>
                                </m:sub>
                              </m:sSub>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r>
                                    <a:rPr lang="zh-CN" altLang="en-US" i="1">
                                      <a:latin typeface="Cambria Math" panose="02040503050406030204" pitchFamily="18" charset="0"/>
                                    </a:rPr>
                                    <m:t>𝑗</m:t>
                                  </m:r>
                                  <m:r>
                                    <a:rPr lang="zh-CN" altLang="en-US" i="1">
                                      <a:latin typeface="Cambria Math" panose="02040503050406030204" pitchFamily="18" charset="0"/>
                                    </a:rPr>
                                    <m:t>𝜔</m:t>
                                  </m:r>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2</m:t>
                                      </m:r>
                                    </m:sub>
                                  </m:sSub>
                                </m:den>
                              </m:f>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𝑅</m:t>
                                  </m:r>
                                </m:e>
                                <m:sub>
                                  <m:r>
                                    <a:rPr lang="zh-CN" altLang="en-US" i="1">
                                      <a:latin typeface="Cambria Math" panose="02040503050406030204" pitchFamily="18" charset="0"/>
                                    </a:rPr>
                                    <m:t>𝐿</m:t>
                                  </m:r>
                                </m:sub>
                              </m:sSub>
                              <m:r>
                                <a:rPr lang="zh-CN" altLang="en-US" i="0">
                                  <a:latin typeface="Cambria Math" panose="02040503050406030204" pitchFamily="18" charset="0"/>
                                </a:rPr>
                                <m:t>+</m:t>
                              </m:r>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r>
                                    <a:rPr lang="zh-CN" altLang="en-US" i="1">
                                      <a:latin typeface="Cambria Math" panose="02040503050406030204" pitchFamily="18" charset="0"/>
                                    </a:rPr>
                                    <m:t>𝑗</m:t>
                                  </m:r>
                                  <m:r>
                                    <a:rPr lang="zh-CN" altLang="en-US" i="1">
                                      <a:latin typeface="Cambria Math" panose="02040503050406030204" pitchFamily="18" charset="0"/>
                                    </a:rPr>
                                    <m:t>𝜔</m:t>
                                  </m:r>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2</m:t>
                                      </m:r>
                                    </m:sub>
                                  </m:sSub>
                                </m:den>
                              </m:f>
                            </m:den>
                          </m:f>
                        </m:den>
                      </m:f>
                      <m:r>
                        <a:rPr lang="zh-CN" altLang="en-US" i="0">
                          <a:latin typeface="Cambria Math" panose="02040503050406030204" pitchFamily="18" charset="0"/>
                        </a:rPr>
                        <m:t>=</m:t>
                      </m:r>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r>
                                <a:rPr lang="zh-CN" altLang="en-US" i="1">
                                  <a:latin typeface="Cambria Math" panose="02040503050406030204" pitchFamily="18" charset="0"/>
                                </a:rPr>
                                <m:t>𝑅</m:t>
                              </m:r>
                            </m:e>
                            <m:sub>
                              <m:r>
                                <a:rPr lang="zh-CN" altLang="en-US" i="1">
                                  <a:latin typeface="Cambria Math" panose="02040503050406030204" pitchFamily="18" charset="0"/>
                                </a:rPr>
                                <m:t>𝐿</m:t>
                              </m:r>
                            </m:sub>
                          </m:sSub>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𝑅</m:t>
                              </m:r>
                            </m:e>
                            <m:sub>
                              <m:r>
                                <a:rPr lang="zh-CN" altLang="en-US" i="1">
                                  <a:latin typeface="Cambria Math" panose="02040503050406030204" pitchFamily="18" charset="0"/>
                                </a:rPr>
                                <m:t>𝐿</m:t>
                              </m:r>
                            </m:sub>
                          </m:sSub>
                          <m:d>
                            <m:dPr>
                              <m:ctrlPr>
                                <a:rPr lang="zh-CN" altLang="en-US" i="1">
                                  <a:latin typeface="Cambria Math" panose="02040503050406030204" pitchFamily="18" charset="0"/>
                                </a:rPr>
                              </m:ctrlPr>
                            </m:dPr>
                            <m:e>
                              <m:r>
                                <a:rPr lang="zh-CN" altLang="en-US" i="0">
                                  <a:latin typeface="Cambria Math" panose="02040503050406030204" pitchFamily="18" charset="0"/>
                                </a:rPr>
                                <m:t>1+</m:t>
                              </m:r>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2</m:t>
                                      </m:r>
                                    </m:sub>
                                  </m:sSub>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1</m:t>
                                      </m:r>
                                    </m:sub>
                                  </m:sSub>
                                </m:den>
                              </m:f>
                            </m:e>
                          </m:d>
                          <m:r>
                            <a:rPr lang="zh-CN" altLang="en-US" i="0">
                              <a:latin typeface="Cambria Math" panose="02040503050406030204" pitchFamily="18" charset="0"/>
                            </a:rPr>
                            <m:t>−</m:t>
                          </m:r>
                          <m:r>
                            <a:rPr lang="zh-CN" altLang="en-US" i="1">
                              <a:latin typeface="Cambria Math" panose="02040503050406030204" pitchFamily="18" charset="0"/>
                            </a:rPr>
                            <m:t>𝑗</m:t>
                          </m:r>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r>
                                <a:rPr lang="zh-CN" altLang="en-US" i="1">
                                  <a:latin typeface="Cambria Math" panose="02040503050406030204" pitchFamily="18" charset="0"/>
                                </a:rPr>
                                <m:t>𝜔</m:t>
                              </m:r>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1</m:t>
                                  </m:r>
                                </m:sub>
                              </m:sSub>
                            </m:den>
                          </m:f>
                        </m:den>
                      </m:f>
                    </m:oMath>
                  </m:oMathPara>
                </a14:m>
                <a:endParaRPr lang="zh-CN" altLang="en-US" dirty="0"/>
              </a:p>
            </p:txBody>
          </p:sp>
        </mc:Choice>
        <mc:Fallback xmlns="">
          <p:sp>
            <p:nvSpPr>
              <p:cNvPr id="14" name="矩形 13"/>
              <p:cNvSpPr>
                <a:spLocks noRot="1" noChangeAspect="1" noMove="1" noResize="1" noEditPoints="1" noAdjustHandles="1" noChangeArrowheads="1" noChangeShapeType="1" noTextEdit="1"/>
              </p:cNvSpPr>
              <p:nvPr/>
            </p:nvSpPr>
            <p:spPr>
              <a:xfrm>
                <a:off x="6238108" y="4039712"/>
                <a:ext cx="4832990" cy="2119234"/>
              </a:xfrm>
              <a:prstGeom prst="rect">
                <a:avLst/>
              </a:prstGeom>
              <a:blipFill rotWithShape="0">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200820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77334" y="403539"/>
            <a:ext cx="6702260" cy="781318"/>
          </a:xfrm>
        </p:spPr>
        <p:txBody>
          <a:bodyPr>
            <a:normAutofit/>
          </a:bodyPr>
          <a:lstStyle/>
          <a:p>
            <a:r>
              <a:rPr lang="zh-CN" altLang="en-US" dirty="0"/>
              <a:t>耦合谐振回路</a:t>
            </a:r>
            <a:r>
              <a:rPr lang="en-US" altLang="zh-CN" dirty="0"/>
              <a:t>——</a:t>
            </a:r>
            <a:r>
              <a:rPr lang="zh-CN" altLang="en-US" dirty="0"/>
              <a:t>双调谐回路</a:t>
            </a:r>
          </a:p>
        </p:txBody>
      </p:sp>
      <p:sp>
        <p:nvSpPr>
          <p:cNvPr id="5" name="内容占位符 2"/>
          <p:cNvSpPr>
            <a:spLocks noGrp="1"/>
          </p:cNvSpPr>
          <p:nvPr>
            <p:ph idx="1"/>
          </p:nvPr>
        </p:nvSpPr>
        <p:spPr>
          <a:xfrm>
            <a:off x="677332" y="1308815"/>
            <a:ext cx="9071975" cy="2786667"/>
          </a:xfrm>
        </p:spPr>
        <p:txBody>
          <a:bodyPr>
            <a:normAutofit/>
          </a:bodyPr>
          <a:lstStyle/>
          <a:p>
            <a:pPr marL="0" indent="0">
              <a:buNone/>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）单调谐回路中通频带和选择性问题</a:t>
            </a:r>
          </a:p>
          <a:p>
            <a:pPr marL="0" indent="0">
              <a:buNone/>
            </a:pPr>
            <a:r>
              <a:rPr lang="zh-CN" altLang="en-US" sz="2400" dirty="0" smtClean="0">
                <a:latin typeface="宋体" panose="02010600030101010101" pitchFamily="2" charset="-122"/>
                <a:ea typeface="宋体" panose="02010600030101010101" pitchFamily="2" charset="-122"/>
              </a:rPr>
              <a:t>    单</a:t>
            </a:r>
            <a:r>
              <a:rPr lang="zh-CN" altLang="en-US" sz="2400" dirty="0">
                <a:latin typeface="宋体" panose="02010600030101010101" pitchFamily="2" charset="-122"/>
                <a:ea typeface="宋体" panose="02010600030101010101" pitchFamily="2" charset="-122"/>
              </a:rPr>
              <a:t>调谐回路中</a:t>
            </a:r>
            <a:r>
              <a:rPr lang="en-US" altLang="zh-CN" sz="2400" dirty="0">
                <a:latin typeface="宋体" panose="02010600030101010101" pitchFamily="2" charset="-122"/>
                <a:ea typeface="宋体" panose="02010600030101010101" pitchFamily="2" charset="-122"/>
              </a:rPr>
              <a:t>Q</a:t>
            </a:r>
            <a:r>
              <a:rPr lang="zh-CN" altLang="en-US" sz="2400" dirty="0">
                <a:latin typeface="宋体" panose="02010600030101010101" pitchFamily="2" charset="-122"/>
                <a:ea typeface="宋体" panose="02010600030101010101" pitchFamily="2" charset="-122"/>
              </a:rPr>
              <a:t>值越高，谐振曲线越尖锐，通频带越窄，选择有用信号的能力越强</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即选择性越好。但在需要保证一定通频带的条件下，又要选择性好，对于单调谐回路来说是难以胜任的。采用耦合振荡</a:t>
            </a:r>
            <a:r>
              <a:rPr lang="zh-CN" altLang="en-US" sz="2400" dirty="0" smtClean="0">
                <a:latin typeface="宋体" panose="02010600030101010101" pitchFamily="2" charset="-122"/>
                <a:ea typeface="宋体" panose="02010600030101010101" pitchFamily="2" charset="-122"/>
              </a:rPr>
              <a:t>回路就</a:t>
            </a:r>
            <a:r>
              <a:rPr lang="zh-CN" altLang="en-US" sz="2400" dirty="0">
                <a:latin typeface="宋体" panose="02010600030101010101" pitchFamily="2" charset="-122"/>
                <a:ea typeface="宋体" panose="02010600030101010101" pitchFamily="2" charset="-122"/>
              </a:rPr>
              <a:t>可以解决单调谐回路中通频带和选择性的矛盾。</a:t>
            </a:r>
          </a:p>
        </p:txBody>
      </p:sp>
      <p:sp>
        <p:nvSpPr>
          <p:cNvPr id="6" name="内容占位符 2"/>
          <p:cNvSpPr txBox="1">
            <a:spLocks/>
          </p:cNvSpPr>
          <p:nvPr/>
        </p:nvSpPr>
        <p:spPr>
          <a:xfrm>
            <a:off x="677332" y="3387144"/>
            <a:ext cx="4411969" cy="48939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latin typeface="宋体" panose="02010600030101010101" pitchFamily="2" charset="-122"/>
                <a:ea typeface="宋体" panose="02010600030101010101" pitchFamily="2" charset="-122"/>
              </a:rPr>
              <a:t>（</a:t>
            </a:r>
            <a:r>
              <a:rPr lang="en-US" altLang="zh-CN" sz="2400" dirty="0" smtClean="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）耦合谐振回路及特性分析</a:t>
            </a:r>
          </a:p>
        </p:txBody>
      </p:sp>
      <p:pic>
        <p:nvPicPr>
          <p:cNvPr id="7" name="图片 6"/>
          <p:cNvPicPr/>
          <p:nvPr/>
        </p:nvPicPr>
        <p:blipFill>
          <a:blip r:embed="rId2" cstate="print"/>
          <a:srcRect/>
          <a:stretch>
            <a:fillRect/>
          </a:stretch>
        </p:blipFill>
        <p:spPr>
          <a:xfrm>
            <a:off x="677332" y="3876542"/>
            <a:ext cx="4264243" cy="2037723"/>
          </a:xfrm>
          <a:prstGeom prst="rect">
            <a:avLst/>
          </a:prstGeom>
          <a:noFill/>
          <a:ln cap="flat"/>
        </p:spPr>
      </p:pic>
      <p:pic>
        <p:nvPicPr>
          <p:cNvPr id="8" name="图片 7"/>
          <p:cNvPicPr/>
          <p:nvPr/>
        </p:nvPicPr>
        <p:blipFill>
          <a:blip r:embed="rId3" cstate="print"/>
          <a:srcRect/>
          <a:stretch>
            <a:fillRect/>
          </a:stretch>
        </p:blipFill>
        <p:spPr>
          <a:xfrm>
            <a:off x="5474886" y="3876542"/>
            <a:ext cx="3741110" cy="1989162"/>
          </a:xfrm>
          <a:prstGeom prst="rect">
            <a:avLst/>
          </a:prstGeom>
          <a:noFill/>
          <a:ln cap="flat"/>
        </p:spPr>
      </p:pic>
    </p:spTree>
    <p:extLst>
      <p:ext uri="{BB962C8B-B14F-4D97-AF65-F5344CB8AC3E}">
        <p14:creationId xmlns:p14="http://schemas.microsoft.com/office/powerpoint/2010/main" val="40970351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432633" y="1236373"/>
                <a:ext cx="9406826" cy="4919728"/>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耦合系数</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反映两回路的相对耦合程度。定义为耦合元件电抗的绝对值与初、次级回路中同性质元件电抗值的几何平均值之比</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𝑘</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𝐶</m:t>
                              </m:r>
                            </m:sub>
                          </m:sSub>
                        </m:num>
                        <m:den>
                          <m:rad>
                            <m:radPr>
                              <m:degHide m:val="on"/>
                              <m:ctrlPr>
                                <a:rPr lang="zh-CN" altLang="en-US" sz="2400" i="1">
                                  <a:latin typeface="Cambria Math" panose="02040503050406030204" pitchFamily="18" charset="0"/>
                                </a:rPr>
                              </m:ctrlPr>
                            </m:radPr>
                            <m:deg/>
                            <m:e>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𝐶</m:t>
                                      </m:r>
                                    </m:sub>
                                  </m:sSub>
                                </m:e>
                              </m:d>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𝐶</m:t>
                                      </m:r>
                                    </m:sub>
                                  </m:sSub>
                                </m:e>
                              </m:d>
                            </m:e>
                          </m:rad>
                        </m:den>
                      </m:f>
                    </m:oMath>
                  </m:oMathPara>
                </a14:m>
                <a:endParaRPr lang="en-US" altLang="zh-CN" sz="2400" dirty="0" smtClean="0"/>
              </a:p>
              <a:p>
                <a:pPr marL="0" indent="0">
                  <a:buNone/>
                </a:pPr>
                <a:endParaRPr lang="en-US" altLang="zh-CN" sz="2400" dirty="0" smtClean="0"/>
              </a:p>
              <a:p>
                <a:pPr marL="0" indent="0">
                  <a:buNone/>
                </a:pPr>
                <a:r>
                  <a:rPr lang="zh-CN" altLang="en-US" sz="2400" dirty="0" smtClean="0">
                    <a:latin typeface="宋体" panose="02010600030101010101" pitchFamily="2" charset="-122"/>
                    <a:ea typeface="宋体" panose="02010600030101010101" pitchFamily="2" charset="-122"/>
                  </a:rPr>
                  <a:t>    耦合系数</a:t>
                </a:r>
                <a:r>
                  <a:rPr lang="en-US" altLang="zh-CN" sz="2400" dirty="0">
                    <a:latin typeface="宋体" panose="02010600030101010101" pitchFamily="2" charset="-122"/>
                    <a:ea typeface="宋体" panose="02010600030101010101" pitchFamily="2" charset="-122"/>
                  </a:rPr>
                  <a:t>k</a:t>
                </a:r>
                <a:r>
                  <a:rPr lang="zh-CN" altLang="en-US" sz="2400" dirty="0">
                    <a:latin typeface="宋体" panose="02010600030101010101" pitchFamily="2" charset="-122"/>
                    <a:ea typeface="宋体" panose="02010600030101010101" pitchFamily="2" charset="-122"/>
                  </a:rPr>
                  <a:t>通常在</a:t>
                </a:r>
                <a:r>
                  <a:rPr lang="en-US" altLang="zh-CN" sz="2400" dirty="0">
                    <a:latin typeface="宋体" panose="02010600030101010101" pitchFamily="2" charset="-122"/>
                    <a:ea typeface="宋体" panose="02010600030101010101" pitchFamily="2" charset="-122"/>
                  </a:rPr>
                  <a:t>0</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之间，</a:t>
                </a:r>
                <a:r>
                  <a:rPr lang="en-US" altLang="zh-CN" sz="2400" dirty="0">
                    <a:latin typeface="宋体" panose="02010600030101010101" pitchFamily="2" charset="-122"/>
                    <a:ea typeface="宋体" panose="02010600030101010101" pitchFamily="2" charset="-122"/>
                  </a:rPr>
                  <a:t>k&lt;0.05</a:t>
                </a:r>
                <a:r>
                  <a:rPr lang="zh-CN" altLang="en-US" sz="2400" dirty="0">
                    <a:latin typeface="宋体" panose="02010600030101010101" pitchFamily="2" charset="-122"/>
                    <a:ea typeface="宋体" panose="02010600030101010101" pitchFamily="2" charset="-122"/>
                  </a:rPr>
                  <a:t>称为弱耦合；</a:t>
                </a:r>
              </a:p>
              <a:p>
                <a:pPr marL="0" indent="0">
                  <a:buNone/>
                </a:pPr>
                <a:r>
                  <a:rPr lang="en-US" altLang="zh-CN" sz="2400" dirty="0" smtClean="0">
                    <a:latin typeface="宋体" panose="02010600030101010101" pitchFamily="2" charset="-122"/>
                    <a:ea typeface="宋体" panose="02010600030101010101" pitchFamily="2" charset="-122"/>
                  </a:rPr>
                  <a:t>    k&gt;0.05</a:t>
                </a:r>
                <a:r>
                  <a:rPr lang="zh-CN" altLang="en-US" sz="2400" dirty="0">
                    <a:latin typeface="宋体" panose="02010600030101010101" pitchFamily="2" charset="-122"/>
                    <a:ea typeface="宋体" panose="02010600030101010101" pitchFamily="2" charset="-122"/>
                  </a:rPr>
                  <a:t>称为强耦合； </a:t>
                </a:r>
                <a:r>
                  <a:rPr lang="en-US" altLang="zh-CN" sz="2400" dirty="0">
                    <a:latin typeface="宋体" panose="02010600030101010101" pitchFamily="2" charset="-122"/>
                    <a:ea typeface="宋体" panose="02010600030101010101" pitchFamily="2" charset="-122"/>
                  </a:rPr>
                  <a:t>k=1</a:t>
                </a:r>
                <a:r>
                  <a:rPr lang="zh-CN" altLang="en-US" sz="2400" dirty="0">
                    <a:latin typeface="宋体" panose="02010600030101010101" pitchFamily="2" charset="-122"/>
                    <a:ea typeface="宋体" panose="02010600030101010101" pitchFamily="2" charset="-122"/>
                  </a:rPr>
                  <a:t>称为全耦合</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在等振等</a:t>
                </a:r>
                <a:r>
                  <a:rPr lang="en-US" altLang="zh-CN" sz="2400" dirty="0" smtClean="0">
                    <a:latin typeface="宋体" panose="02010600030101010101" pitchFamily="2" charset="-122"/>
                    <a:ea typeface="宋体" panose="02010600030101010101" pitchFamily="2" charset="-122"/>
                  </a:rPr>
                  <a:t>Q</a:t>
                </a:r>
                <a:r>
                  <a:rPr lang="zh-CN" altLang="en-US" sz="2400" dirty="0" smtClean="0">
                    <a:latin typeface="宋体" panose="02010600030101010101" pitchFamily="2" charset="-122"/>
                    <a:ea typeface="宋体" panose="02010600030101010101" pitchFamily="2" charset="-122"/>
                  </a:rPr>
                  <a:t>电路中：</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𝜂</m:t>
                      </m:r>
                      <m:r>
                        <a:rPr lang="zh-CN" altLang="en-US">
                          <a:latin typeface="Cambria Math" panose="02040503050406030204" pitchFamily="18" charset="0"/>
                        </a:rPr>
                        <m:t>=</m:t>
                      </m:r>
                      <m:r>
                        <a:rPr lang="zh-CN" altLang="en-US" i="1">
                          <a:latin typeface="Cambria Math" panose="02040503050406030204" pitchFamily="18" charset="0"/>
                        </a:rPr>
                        <m:t>𝑘𝑄</m:t>
                      </m:r>
                      <m:r>
                        <a:rPr lang="zh-CN" altLang="en-US">
                          <a:latin typeface="Cambria Math" panose="02040503050406030204" pitchFamily="18" charset="0"/>
                        </a:rPr>
                        <m:t>=</m:t>
                      </m:r>
                      <m:f>
                        <m:fPr>
                          <m:ctrlPr>
                            <a:rPr lang="zh-CN" altLang="en-US" i="1">
                              <a:latin typeface="Cambria Math" panose="02040503050406030204" pitchFamily="18" charset="0"/>
                            </a:rPr>
                          </m:ctrlPr>
                        </m:fPr>
                        <m:num>
                          <m:r>
                            <a:rPr lang="zh-CN" altLang="en-US" i="1">
                              <a:latin typeface="Cambria Math" panose="02040503050406030204" pitchFamily="18" charset="0"/>
                            </a:rPr>
                            <m:t>𝜔</m:t>
                          </m:r>
                          <m:r>
                            <a:rPr lang="zh-CN" altLang="en-US" i="1">
                              <a:latin typeface="Cambria Math" panose="02040503050406030204" pitchFamily="18" charset="0"/>
                            </a:rPr>
                            <m:t>𝑀</m:t>
                          </m:r>
                        </m:num>
                        <m:den>
                          <m:rad>
                            <m:radPr>
                              <m:degHide m:val="on"/>
                              <m:ctrlPr>
                                <a:rPr lang="zh-CN" altLang="en-US" i="1">
                                  <a:latin typeface="Cambria Math" panose="02040503050406030204" pitchFamily="18" charset="0"/>
                                </a:rPr>
                              </m:ctrlPr>
                            </m:radPr>
                            <m:deg/>
                            <m:e>
                              <m:sSub>
                                <m:sSubPr>
                                  <m:ctrlPr>
                                    <a:rPr lang="zh-CN" altLang="en-US" i="1">
                                      <a:latin typeface="Cambria Math" panose="02040503050406030204" pitchFamily="18" charset="0"/>
                                    </a:rPr>
                                  </m:ctrlPr>
                                </m:sSubPr>
                                <m:e>
                                  <m:r>
                                    <a:rPr lang="zh-CN" altLang="en-US" i="1">
                                      <a:latin typeface="Cambria Math" panose="02040503050406030204" pitchFamily="18" charset="0"/>
                                    </a:rPr>
                                    <m:t>𝑟</m:t>
                                  </m:r>
                                </m:e>
                                <m:sub>
                                  <m:r>
                                    <a:rPr lang="zh-CN" altLang="en-US">
                                      <a:latin typeface="Cambria Math" panose="02040503050406030204" pitchFamily="18" charset="0"/>
                                    </a:rPr>
                                    <m:t>1</m:t>
                                  </m:r>
                                </m:sub>
                              </m:sSub>
                              <m:r>
                                <a:rPr lang="zh-CN" altLang="en-US">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𝑟</m:t>
                                  </m:r>
                                </m:e>
                                <m:sub>
                                  <m:r>
                                    <a:rPr lang="zh-CN" altLang="en-US">
                                      <a:latin typeface="Cambria Math" panose="02040503050406030204" pitchFamily="18" charset="0"/>
                                    </a:rPr>
                                    <m:t>2</m:t>
                                  </m:r>
                                </m:sub>
                              </m:sSub>
                            </m:e>
                          </m:rad>
                        </m:den>
                      </m:f>
                    </m:oMath>
                  </m:oMathPara>
                </a14:m>
                <a:endParaRPr lang="en-US" altLang="zh-CN" sz="2400" dirty="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432633" y="1236373"/>
                <a:ext cx="9406826" cy="4919728"/>
              </a:xfrm>
              <a:blipFill rotWithShape="0">
                <a:blip r:embed="rId2"/>
                <a:stretch>
                  <a:fillRect l="-1037" t="-991" r="-130"/>
                </a:stretch>
              </a:blipFill>
            </p:spPr>
            <p:txBody>
              <a:bodyPr/>
              <a:lstStyle/>
              <a:p>
                <a:r>
                  <a:rPr lang="zh-CN" altLang="en-US">
                    <a:noFill/>
                  </a:rPr>
                  <a:t> </a:t>
                </a:r>
              </a:p>
            </p:txBody>
          </p:sp>
        </mc:Fallback>
      </mc:AlternateContent>
      <p:sp>
        <p:nvSpPr>
          <p:cNvPr id="7" name="标题 1"/>
          <p:cNvSpPr txBox="1">
            <a:spLocks/>
          </p:cNvSpPr>
          <p:nvPr/>
        </p:nvSpPr>
        <p:spPr>
          <a:xfrm>
            <a:off x="432633" y="283336"/>
            <a:ext cx="2035685"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sz="3200" dirty="0"/>
              <a:t>两个概念</a:t>
            </a:r>
          </a:p>
        </p:txBody>
      </p:sp>
    </p:spTree>
    <p:extLst>
      <p:ext uri="{BB962C8B-B14F-4D97-AF65-F5344CB8AC3E}">
        <p14:creationId xmlns:p14="http://schemas.microsoft.com/office/powerpoint/2010/main" val="37062481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432633" y="283335"/>
            <a:ext cx="3006026" cy="721217"/>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sz="3200" dirty="0"/>
              <a:t>频率特性分析</a:t>
            </a:r>
          </a:p>
        </p:txBody>
      </p:sp>
      <p:sp>
        <p:nvSpPr>
          <p:cNvPr id="5" name="内容占位符 2"/>
          <p:cNvSpPr>
            <a:spLocks noGrp="1"/>
          </p:cNvSpPr>
          <p:nvPr>
            <p:ph idx="1"/>
          </p:nvPr>
        </p:nvSpPr>
        <p:spPr>
          <a:xfrm>
            <a:off x="136419" y="950054"/>
            <a:ext cx="9406826" cy="965916"/>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设</a:t>
            </a:r>
            <a:r>
              <a:rPr lang="zh-CN" altLang="en-US" sz="2400" dirty="0">
                <a:latin typeface="宋体" panose="02010600030101010101" pitchFamily="2" charset="-122"/>
                <a:ea typeface="宋体" panose="02010600030101010101" pitchFamily="2" charset="-122"/>
              </a:rPr>
              <a:t>初级回路总阻抗为</a:t>
            </a:r>
            <a:r>
              <a:rPr lang="en-US" altLang="zh-CN" sz="2400" dirty="0">
                <a:latin typeface="宋体" panose="02010600030101010101" pitchFamily="2" charset="-122"/>
                <a:ea typeface="宋体" panose="02010600030101010101" pitchFamily="2" charset="-122"/>
              </a:rPr>
              <a:t>Z</a:t>
            </a:r>
            <a:r>
              <a:rPr lang="en-US" altLang="zh-CN" sz="2400" baseline="-250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，次级回路总阻抗为</a:t>
            </a:r>
            <a:r>
              <a:rPr lang="en-US" altLang="zh-CN" sz="2400" dirty="0">
                <a:latin typeface="宋体" panose="02010600030101010101" pitchFamily="2" charset="-122"/>
                <a:ea typeface="宋体" panose="02010600030101010101" pitchFamily="2" charset="-122"/>
              </a:rPr>
              <a:t>Z</a:t>
            </a:r>
            <a:r>
              <a:rPr lang="en-US" altLang="zh-CN" sz="2400" baseline="-250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，两回路之间的耦合阻抗为</a:t>
            </a:r>
            <a:r>
              <a:rPr lang="en-US" altLang="zh-CN" sz="2400" dirty="0" err="1">
                <a:latin typeface="宋体" panose="02010600030101010101" pitchFamily="2" charset="-122"/>
                <a:ea typeface="宋体" panose="02010600030101010101" pitchFamily="2" charset="-122"/>
              </a:rPr>
              <a:t>Z</a:t>
            </a:r>
            <a:r>
              <a:rPr lang="en-US" altLang="zh-CN" sz="2400" baseline="-25000" dirty="0" err="1">
                <a:latin typeface="宋体" panose="02010600030101010101" pitchFamily="2" charset="-122"/>
                <a:ea typeface="宋体" panose="02010600030101010101" pitchFamily="2" charset="-122"/>
              </a:rPr>
              <a:t>m</a:t>
            </a:r>
            <a:r>
              <a:rPr lang="zh-CN" altLang="en-US" sz="2400" dirty="0">
                <a:latin typeface="宋体" panose="02010600030101010101" pitchFamily="2" charset="-122"/>
                <a:ea typeface="宋体" panose="02010600030101010101" pitchFamily="2" charset="-122"/>
              </a:rPr>
              <a:t>，则两回路方程为：</a:t>
            </a:r>
          </a:p>
        </p:txBody>
      </p:sp>
      <p:pic>
        <p:nvPicPr>
          <p:cNvPr id="6" name="图片 5"/>
          <p:cNvPicPr/>
          <p:nvPr/>
        </p:nvPicPr>
        <p:blipFill>
          <a:blip r:embed="rId2" cstate="print"/>
          <a:srcRect/>
          <a:stretch>
            <a:fillRect/>
          </a:stretch>
        </p:blipFill>
        <p:spPr>
          <a:xfrm>
            <a:off x="5739086" y="1481601"/>
            <a:ext cx="3263247" cy="1883294"/>
          </a:xfrm>
          <a:prstGeom prst="rect">
            <a:avLst/>
          </a:prstGeom>
          <a:noFill/>
          <a:ln cap="flat"/>
        </p:spPr>
      </p:pic>
      <mc:AlternateContent xmlns:mc="http://schemas.openxmlformats.org/markup-compatibility/2006" xmlns:a14="http://schemas.microsoft.com/office/drawing/2010/main">
        <mc:Choice Requires="a14">
          <p:sp>
            <p:nvSpPr>
              <p:cNvPr id="9" name="矩形 8"/>
              <p:cNvSpPr/>
              <p:nvPr/>
            </p:nvSpPr>
            <p:spPr>
              <a:xfrm>
                <a:off x="607295" y="1882135"/>
                <a:ext cx="3017312" cy="84754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zh-CN" altLang="en-US" sz="2200" i="1" smtClean="0">
                              <a:latin typeface="Cambria Math" panose="02040503050406030204" pitchFamily="18" charset="0"/>
                            </a:rPr>
                          </m:ctrlPr>
                        </m:dPr>
                        <m:e>
                          <m:m>
                            <m:mPr>
                              <m:mcs>
                                <m:mc>
                                  <m:mcPr>
                                    <m:count m:val="1"/>
                                    <m:mcJc m:val="center"/>
                                  </m:mcPr>
                                </m:mc>
                              </m:mcs>
                              <m:ctrlPr>
                                <a:rPr lang="zh-CN" altLang="en-US" sz="2200" i="1">
                                  <a:latin typeface="Cambria Math" panose="02040503050406030204" pitchFamily="18" charset="0"/>
                                </a:rPr>
                              </m:ctrlPr>
                            </m:mPr>
                            <m:mr>
                              <m:e>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𝐼</m:t>
                                    </m:r>
                                  </m:e>
                                  <m:sub>
                                    <m:r>
                                      <a:rPr lang="zh-CN" altLang="en-US" sz="2200" i="0">
                                        <a:latin typeface="Cambria Math" panose="02040503050406030204" pitchFamily="18" charset="0"/>
                                      </a:rPr>
                                      <m:t>1</m:t>
                                    </m:r>
                                  </m:sub>
                                </m:sSub>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𝑍</m:t>
                                    </m:r>
                                  </m:e>
                                  <m:sub>
                                    <m:r>
                                      <a:rPr lang="zh-CN" altLang="en-US" sz="2200" i="0">
                                        <a:latin typeface="Cambria Math" panose="02040503050406030204" pitchFamily="18" charset="0"/>
                                      </a:rPr>
                                      <m:t>1</m:t>
                                    </m:r>
                                  </m:sub>
                                </m:sSub>
                                <m:r>
                                  <a:rPr lang="zh-CN" altLang="en-US" sz="2200" i="0">
                                    <a:latin typeface="Cambria Math" panose="02040503050406030204" pitchFamily="18" charset="0"/>
                                  </a:rPr>
                                  <m:t>−</m:t>
                                </m:r>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𝐼</m:t>
                                    </m:r>
                                  </m:e>
                                  <m:sub>
                                    <m:r>
                                      <a:rPr lang="zh-CN" altLang="en-US" sz="2200">
                                        <a:latin typeface="Cambria Math" panose="02040503050406030204" pitchFamily="18" charset="0"/>
                                      </a:rPr>
                                      <m:t>2</m:t>
                                    </m:r>
                                  </m:sub>
                                </m:sSub>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𝑍</m:t>
                                    </m:r>
                                  </m:e>
                                  <m:sub>
                                    <m:r>
                                      <m:rPr>
                                        <m:sty m:val="p"/>
                                      </m:rPr>
                                      <a:rPr lang="en-US" altLang="zh-CN" sz="2200" b="0" i="0" smtClean="0">
                                        <a:latin typeface="Cambria Math" panose="02040503050406030204" pitchFamily="18" charset="0"/>
                                      </a:rPr>
                                      <m:t>m</m:t>
                                    </m:r>
                                  </m:sub>
                                </m:sSub>
                                <m:r>
                                  <a:rPr lang="zh-CN" altLang="en-US" sz="2200" i="0">
                                    <a:latin typeface="Cambria Math" panose="02040503050406030204" pitchFamily="18" charset="0"/>
                                  </a:rPr>
                                  <m:t>=</m:t>
                                </m:r>
                                <m:r>
                                  <a:rPr lang="zh-CN" altLang="en-US" sz="2200" i="1">
                                    <a:latin typeface="Cambria Math" panose="02040503050406030204" pitchFamily="18" charset="0"/>
                                  </a:rPr>
                                  <m:t>𝐸</m:t>
                                </m:r>
                              </m:e>
                            </m:mr>
                            <m:mr>
                              <m:e>
                                <m:r>
                                  <a:rPr lang="zh-CN" altLang="en-US" sz="2200" i="0">
                                    <a:latin typeface="Cambria Math" panose="02040503050406030204" pitchFamily="18" charset="0"/>
                                  </a:rPr>
                                  <m:t>−</m:t>
                                </m:r>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𝐼</m:t>
                                    </m:r>
                                  </m:e>
                                  <m:sub>
                                    <m:r>
                                      <a:rPr lang="zh-CN" altLang="en-US" sz="2200" i="0">
                                        <a:latin typeface="Cambria Math" panose="02040503050406030204" pitchFamily="18" charset="0"/>
                                      </a:rPr>
                                      <m:t>1</m:t>
                                    </m:r>
                                  </m:sub>
                                </m:sSub>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𝑍</m:t>
                                    </m:r>
                                  </m:e>
                                  <m:sub>
                                    <m:r>
                                      <a:rPr lang="zh-CN" altLang="en-US" sz="2200" i="1">
                                        <a:latin typeface="Cambria Math" panose="02040503050406030204" pitchFamily="18" charset="0"/>
                                      </a:rPr>
                                      <m:t>𝑚</m:t>
                                    </m:r>
                                  </m:sub>
                                </m:sSub>
                                <m:r>
                                  <a:rPr lang="zh-CN" altLang="en-US" sz="2200" i="0">
                                    <a:latin typeface="Cambria Math" panose="02040503050406030204" pitchFamily="18" charset="0"/>
                                  </a:rPr>
                                  <m:t>+</m:t>
                                </m:r>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𝐼</m:t>
                                    </m:r>
                                  </m:e>
                                  <m:sub>
                                    <m:r>
                                      <a:rPr lang="zh-CN" altLang="en-US" sz="2200" i="0">
                                        <a:latin typeface="Cambria Math" panose="02040503050406030204" pitchFamily="18" charset="0"/>
                                      </a:rPr>
                                      <m:t>2</m:t>
                                    </m:r>
                                  </m:sub>
                                </m:sSub>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𝑍</m:t>
                                    </m:r>
                                  </m:e>
                                  <m:sub>
                                    <m:r>
                                      <a:rPr lang="zh-CN" altLang="en-US" sz="2200" i="0">
                                        <a:latin typeface="Cambria Math" panose="02040503050406030204" pitchFamily="18" charset="0"/>
                                      </a:rPr>
                                      <m:t>2</m:t>
                                    </m:r>
                                  </m:sub>
                                </m:sSub>
                                <m:r>
                                  <a:rPr lang="zh-CN" altLang="en-US" sz="2200" i="0">
                                    <a:latin typeface="Cambria Math" panose="02040503050406030204" pitchFamily="18" charset="0"/>
                                  </a:rPr>
                                  <m:t>=0</m:t>
                                </m:r>
                              </m:e>
                            </m:mr>
                          </m:m>
                        </m:e>
                      </m:d>
                    </m:oMath>
                  </m:oMathPara>
                </a14:m>
                <a:endParaRPr lang="zh-CN" altLang="en-US" sz="2200" dirty="0"/>
              </a:p>
            </p:txBody>
          </p:sp>
        </mc:Choice>
        <mc:Fallback xmlns="">
          <p:sp>
            <p:nvSpPr>
              <p:cNvPr id="9" name="矩形 8"/>
              <p:cNvSpPr>
                <a:spLocks noRot="1" noChangeAspect="1" noMove="1" noResize="1" noEditPoints="1" noAdjustHandles="1" noChangeArrowheads="1" noChangeShapeType="1" noTextEdit="1"/>
              </p:cNvSpPr>
              <p:nvPr/>
            </p:nvSpPr>
            <p:spPr>
              <a:xfrm>
                <a:off x="607295" y="1882135"/>
                <a:ext cx="3017312" cy="847540"/>
              </a:xfrm>
              <a:prstGeom prst="rect">
                <a:avLst/>
              </a:prstGeom>
              <a:blipFill rotWithShape="0">
                <a:blip r:embed="rId3"/>
                <a:stretch>
                  <a:fillRect/>
                </a:stretch>
              </a:blipFill>
            </p:spPr>
            <p:txBody>
              <a:bodyPr/>
              <a:lstStyle/>
              <a:p>
                <a:r>
                  <a:rPr lang="zh-CN" altLang="en-US">
                    <a:noFill/>
                  </a:rPr>
                  <a:t> </a:t>
                </a:r>
              </a:p>
            </p:txBody>
          </p:sp>
        </mc:Fallback>
      </mc:AlternateContent>
      <p:sp>
        <p:nvSpPr>
          <p:cNvPr id="10" name="内容占位符 2"/>
          <p:cNvSpPr txBox="1">
            <a:spLocks/>
          </p:cNvSpPr>
          <p:nvPr/>
        </p:nvSpPr>
        <p:spPr>
          <a:xfrm>
            <a:off x="136419" y="2878957"/>
            <a:ext cx="2645418" cy="48593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整理</a:t>
            </a:r>
            <a:r>
              <a:rPr lang="zh-CN" altLang="en-US" sz="2400" dirty="0">
                <a:latin typeface="宋体" panose="02010600030101010101" pitchFamily="2" charset="-122"/>
                <a:ea typeface="宋体" panose="02010600030101010101" pitchFamily="2" charset="-122"/>
              </a:rPr>
              <a:t>可得：</a:t>
            </a:r>
          </a:p>
        </p:txBody>
      </p:sp>
      <mc:AlternateContent xmlns:mc="http://schemas.openxmlformats.org/markup-compatibility/2006" xmlns:a14="http://schemas.microsoft.com/office/drawing/2010/main">
        <mc:Choice Requires="a14">
          <p:sp>
            <p:nvSpPr>
              <p:cNvPr id="11" name="矩形 10"/>
              <p:cNvSpPr/>
              <p:nvPr/>
            </p:nvSpPr>
            <p:spPr>
              <a:xfrm>
                <a:off x="995489" y="3298547"/>
                <a:ext cx="2629118" cy="112024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2200" i="1" smtClean="0">
                              <a:latin typeface="Cambria Math" panose="02040503050406030204" pitchFamily="18" charset="0"/>
                            </a:rPr>
                          </m:ctrlPr>
                        </m:sSubPr>
                        <m:e>
                          <m:r>
                            <a:rPr lang="zh-CN" altLang="en-US" sz="2200" i="1">
                              <a:latin typeface="Cambria Math" panose="02040503050406030204" pitchFamily="18" charset="0"/>
                            </a:rPr>
                            <m:t>𝐼</m:t>
                          </m:r>
                        </m:e>
                        <m:sub>
                          <m:r>
                            <a:rPr lang="zh-CN" altLang="en-US" sz="2200" i="0">
                              <a:latin typeface="Cambria Math" panose="02040503050406030204" pitchFamily="18" charset="0"/>
                            </a:rPr>
                            <m:t>2</m:t>
                          </m:r>
                        </m:sub>
                      </m:sSub>
                      <m:r>
                        <a:rPr lang="zh-CN" altLang="en-US" sz="2200" i="0">
                          <a:latin typeface="Cambria Math" panose="02040503050406030204" pitchFamily="18" charset="0"/>
                        </a:rPr>
                        <m:t>=</m:t>
                      </m:r>
                      <m:f>
                        <m:fPr>
                          <m:ctrlPr>
                            <a:rPr lang="zh-CN" altLang="en-US" sz="2200" i="1">
                              <a:latin typeface="Cambria Math" panose="02040503050406030204" pitchFamily="18" charset="0"/>
                            </a:rPr>
                          </m:ctrlPr>
                        </m:fPr>
                        <m:num>
                          <m:d>
                            <m:dPr>
                              <m:begChr m:val=""/>
                              <m:ctrlPr>
                                <a:rPr lang="zh-CN" altLang="en-US" sz="2200" i="1">
                                  <a:latin typeface="Cambria Math" panose="02040503050406030204" pitchFamily="18" charset="0"/>
                                </a:rPr>
                              </m:ctrlPr>
                            </m:dPr>
                            <m:e>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𝑍</m:t>
                                  </m:r>
                                </m:e>
                                <m:sub>
                                  <m:r>
                                    <a:rPr lang="zh-CN" altLang="en-US" sz="2200" i="1">
                                      <a:latin typeface="Cambria Math" panose="02040503050406030204" pitchFamily="18" charset="0"/>
                                    </a:rPr>
                                    <m:t>𝑚</m:t>
                                  </m:r>
                                </m:sub>
                              </m:sSub>
                              <m:r>
                                <a:rPr lang="zh-CN" altLang="en-US" sz="2200" i="0">
                                  <a:latin typeface="Cambria Math" panose="02040503050406030204" pitchFamily="18" charset="0"/>
                                </a:rPr>
                                <m:t>(</m:t>
                              </m:r>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𝑍</m:t>
                                  </m:r>
                                </m:e>
                                <m:sub>
                                  <m:r>
                                    <a:rPr lang="zh-CN" altLang="en-US" sz="2200" i="0">
                                      <a:latin typeface="Cambria Math" panose="02040503050406030204" pitchFamily="18" charset="0"/>
                                    </a:rPr>
                                    <m:t>1</m:t>
                                  </m:r>
                                </m:sub>
                              </m:sSub>
                              <m:r>
                                <a:rPr lang="zh-CN" altLang="en-US" sz="2200" i="0">
                                  <a:latin typeface="Cambria Math" panose="02040503050406030204" pitchFamily="18" charset="0"/>
                                </a:rPr>
                                <m:t>−</m:t>
                              </m:r>
                              <m:f>
                                <m:fPr>
                                  <m:ctrlPr>
                                    <a:rPr lang="zh-CN" altLang="en-US" sz="2200" i="1">
                                      <a:latin typeface="Cambria Math" panose="02040503050406030204" pitchFamily="18" charset="0"/>
                                    </a:rPr>
                                  </m:ctrlPr>
                                </m:fPr>
                                <m:num>
                                  <m:sSubSup>
                                    <m:sSubSupPr>
                                      <m:ctrlPr>
                                        <a:rPr lang="zh-CN" altLang="en-US" sz="2200" i="1">
                                          <a:latin typeface="Cambria Math" panose="02040503050406030204" pitchFamily="18" charset="0"/>
                                        </a:rPr>
                                      </m:ctrlPr>
                                    </m:sSubSupPr>
                                    <m:e>
                                      <m:r>
                                        <a:rPr lang="zh-CN" altLang="en-US" sz="2200" i="1">
                                          <a:latin typeface="Cambria Math" panose="02040503050406030204" pitchFamily="18" charset="0"/>
                                        </a:rPr>
                                        <m:t>𝑍</m:t>
                                      </m:r>
                                    </m:e>
                                    <m:sub>
                                      <m:r>
                                        <a:rPr lang="zh-CN" altLang="en-US" sz="2200" i="1">
                                          <a:latin typeface="Cambria Math" panose="02040503050406030204" pitchFamily="18" charset="0"/>
                                        </a:rPr>
                                        <m:t>𝑚</m:t>
                                      </m:r>
                                    </m:sub>
                                    <m:sup>
                                      <m:r>
                                        <a:rPr lang="zh-CN" altLang="en-US" sz="2200" i="0">
                                          <a:latin typeface="Cambria Math" panose="02040503050406030204" pitchFamily="18" charset="0"/>
                                        </a:rPr>
                                        <m:t>2</m:t>
                                      </m:r>
                                    </m:sup>
                                  </m:sSubSup>
                                </m:num>
                                <m:den>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𝑍</m:t>
                                      </m:r>
                                    </m:e>
                                    <m:sub>
                                      <m:r>
                                        <a:rPr lang="zh-CN" altLang="en-US" sz="2200" i="0">
                                          <a:latin typeface="Cambria Math" panose="02040503050406030204" pitchFamily="18" charset="0"/>
                                        </a:rPr>
                                        <m:t>2</m:t>
                                      </m:r>
                                    </m:sub>
                                  </m:sSub>
                                </m:den>
                              </m:f>
                            </m:e>
                          </m:d>
                        </m:num>
                        <m:den>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𝑍</m:t>
                              </m:r>
                            </m:e>
                            <m:sub>
                              <m:r>
                                <a:rPr lang="zh-CN" altLang="en-US" sz="2200">
                                  <a:latin typeface="Cambria Math" panose="02040503050406030204" pitchFamily="18" charset="0"/>
                                </a:rPr>
                                <m:t>1</m:t>
                              </m:r>
                            </m:sub>
                          </m:sSub>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𝑍</m:t>
                              </m:r>
                            </m:e>
                            <m:sub>
                              <m:r>
                                <a:rPr lang="zh-CN" altLang="en-US" sz="2200">
                                  <a:latin typeface="Cambria Math" panose="02040503050406030204" pitchFamily="18" charset="0"/>
                                </a:rPr>
                                <m:t>2</m:t>
                              </m:r>
                            </m:sub>
                          </m:sSub>
                          <m:r>
                            <a:rPr lang="zh-CN" altLang="en-US" sz="2200" i="0">
                              <a:latin typeface="Cambria Math" panose="02040503050406030204" pitchFamily="18" charset="0"/>
                            </a:rPr>
                            <m:t>−</m:t>
                          </m:r>
                          <m:sSubSup>
                            <m:sSubSupPr>
                              <m:ctrlPr>
                                <a:rPr lang="zh-CN" altLang="en-US" sz="2200" i="1">
                                  <a:latin typeface="Cambria Math" panose="02040503050406030204" pitchFamily="18" charset="0"/>
                                </a:rPr>
                              </m:ctrlPr>
                            </m:sSubSupPr>
                            <m:e>
                              <m:r>
                                <a:rPr lang="zh-CN" altLang="en-US" sz="2200" i="1">
                                  <a:latin typeface="Cambria Math" panose="02040503050406030204" pitchFamily="18" charset="0"/>
                                </a:rPr>
                                <m:t>𝑍</m:t>
                              </m:r>
                            </m:e>
                            <m:sub>
                              <m:r>
                                <a:rPr lang="zh-CN" altLang="en-US" sz="2200" i="1">
                                  <a:latin typeface="Cambria Math" panose="02040503050406030204" pitchFamily="18" charset="0"/>
                                </a:rPr>
                                <m:t>𝑚</m:t>
                              </m:r>
                            </m:sub>
                            <m:sup>
                              <m:r>
                                <a:rPr lang="zh-CN" altLang="en-US" sz="2200" i="0">
                                  <a:latin typeface="Cambria Math" panose="02040503050406030204" pitchFamily="18" charset="0"/>
                                </a:rPr>
                                <m:t>2</m:t>
                              </m:r>
                            </m:sup>
                          </m:sSubSup>
                        </m:den>
                      </m:f>
                      <m:sSub>
                        <m:sSubPr>
                          <m:ctrlPr>
                            <a:rPr lang="zh-CN" altLang="en-US" sz="2200" i="1">
                              <a:latin typeface="Cambria Math" panose="02040503050406030204" pitchFamily="18" charset="0"/>
                            </a:rPr>
                          </m:ctrlPr>
                        </m:sSubPr>
                        <m:e>
                          <m:r>
                            <a:rPr lang="zh-CN" altLang="en-US" sz="2200" i="1">
                              <a:latin typeface="Cambria Math" panose="02040503050406030204" pitchFamily="18" charset="0"/>
                            </a:rPr>
                            <m:t>𝐼</m:t>
                          </m:r>
                        </m:e>
                        <m:sub>
                          <m:r>
                            <a:rPr lang="zh-CN" altLang="en-US" sz="2200" i="0">
                              <a:latin typeface="Cambria Math" panose="02040503050406030204" pitchFamily="18" charset="0"/>
                            </a:rPr>
                            <m:t>1</m:t>
                          </m:r>
                        </m:sub>
                      </m:sSub>
                    </m:oMath>
                  </m:oMathPara>
                </a14:m>
                <a:endParaRPr lang="zh-CN" altLang="en-US" sz="2200" dirty="0"/>
              </a:p>
            </p:txBody>
          </p:sp>
        </mc:Choice>
        <mc:Fallback xmlns="">
          <p:sp>
            <p:nvSpPr>
              <p:cNvPr id="11" name="矩形 10"/>
              <p:cNvSpPr>
                <a:spLocks noRot="1" noChangeAspect="1" noMove="1" noResize="1" noEditPoints="1" noAdjustHandles="1" noChangeArrowheads="1" noChangeShapeType="1" noTextEdit="1"/>
              </p:cNvSpPr>
              <p:nvPr/>
            </p:nvSpPr>
            <p:spPr>
              <a:xfrm>
                <a:off x="995489" y="3298547"/>
                <a:ext cx="2629118" cy="1120243"/>
              </a:xfrm>
              <a:prstGeom prst="rect">
                <a:avLst/>
              </a:prstGeom>
              <a:blipFill rotWithShape="0">
                <a:blip r:embed="rId4"/>
                <a:stretch>
                  <a:fillRect/>
                </a:stretch>
              </a:blipFill>
            </p:spPr>
            <p:txBody>
              <a:bodyPr/>
              <a:lstStyle/>
              <a:p>
                <a:r>
                  <a:rPr lang="zh-CN" altLang="en-US">
                    <a:noFill/>
                  </a:rPr>
                  <a:t> </a:t>
                </a:r>
              </a:p>
            </p:txBody>
          </p:sp>
        </mc:Fallback>
      </mc:AlternateContent>
      <p:sp>
        <p:nvSpPr>
          <p:cNvPr id="12" name="内容占位符 2"/>
          <p:cNvSpPr txBox="1">
            <a:spLocks/>
          </p:cNvSpPr>
          <p:nvPr/>
        </p:nvSpPr>
        <p:spPr>
          <a:xfrm>
            <a:off x="432633" y="4458146"/>
            <a:ext cx="5306453" cy="161146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latin typeface="宋体" panose="02010600030101010101" pitchFamily="2" charset="-122"/>
                <a:ea typeface="宋体" panose="02010600030101010101" pitchFamily="2" charset="-122"/>
              </a:rPr>
              <a:t>为了简化分析，只讨论等振、等</a:t>
            </a:r>
            <a:r>
              <a:rPr lang="en-US" altLang="zh-CN" sz="2400" dirty="0">
                <a:latin typeface="宋体" panose="02010600030101010101" pitchFamily="2" charset="-122"/>
                <a:ea typeface="宋体" panose="02010600030101010101" pitchFamily="2" charset="-122"/>
              </a:rPr>
              <a:t>Q</a:t>
            </a:r>
            <a:r>
              <a:rPr lang="zh-CN" altLang="en-US" sz="2400" dirty="0">
                <a:latin typeface="宋体" panose="02010600030101010101" pitchFamily="2" charset="-122"/>
                <a:ea typeface="宋体" panose="02010600030101010101" pitchFamily="2" charset="-122"/>
              </a:rPr>
              <a:t>路。</a:t>
            </a:r>
          </a:p>
          <a:p>
            <a:pPr marL="0" indent="0">
              <a:buNone/>
            </a:pPr>
            <a:r>
              <a:rPr lang="zh-CN" altLang="en-US" sz="2400" dirty="0">
                <a:latin typeface="宋体" panose="02010600030101010101" pitchFamily="2" charset="-122"/>
                <a:ea typeface="宋体" panose="02010600030101010101" pitchFamily="2" charset="-122"/>
              </a:rPr>
              <a:t>等振：指初、次级回路谐振频率相等；</a:t>
            </a:r>
          </a:p>
          <a:p>
            <a:pPr marL="0" indent="0">
              <a:buNone/>
            </a:pPr>
            <a:r>
              <a:rPr lang="zh-CN" altLang="en-US" sz="2400" dirty="0">
                <a:latin typeface="宋体" panose="02010600030101010101" pitchFamily="2" charset="-122"/>
                <a:ea typeface="宋体" panose="02010600030101010101" pitchFamily="2" charset="-122"/>
              </a:rPr>
              <a:t>等</a:t>
            </a:r>
            <a:r>
              <a:rPr lang="en-US" altLang="zh-CN" sz="2400" dirty="0">
                <a:latin typeface="宋体" panose="02010600030101010101" pitchFamily="2" charset="-122"/>
                <a:ea typeface="宋体" panose="02010600030101010101" pitchFamily="2" charset="-122"/>
              </a:rPr>
              <a:t>Q</a:t>
            </a:r>
            <a:r>
              <a:rPr lang="zh-CN" altLang="en-US" sz="2400" dirty="0">
                <a:latin typeface="宋体" panose="02010600030101010101" pitchFamily="2" charset="-122"/>
                <a:ea typeface="宋体" panose="02010600030101010101" pitchFamily="2" charset="-122"/>
              </a:rPr>
              <a:t>：指初、次级回路</a:t>
            </a:r>
            <a:r>
              <a:rPr lang="en-US" altLang="zh-CN" sz="2400" dirty="0">
                <a:latin typeface="宋体" panose="02010600030101010101" pitchFamily="2" charset="-122"/>
                <a:ea typeface="宋体" panose="02010600030101010101" pitchFamily="2" charset="-122"/>
              </a:rPr>
              <a:t>Q</a:t>
            </a:r>
            <a:r>
              <a:rPr lang="zh-CN" altLang="en-US" sz="2400" dirty="0">
                <a:latin typeface="宋体" panose="02010600030101010101" pitchFamily="2" charset="-122"/>
                <a:ea typeface="宋体" panose="02010600030101010101" pitchFamily="2" charset="-122"/>
              </a:rPr>
              <a:t>相等。</a:t>
            </a:r>
          </a:p>
        </p:txBody>
      </p:sp>
      <mc:AlternateContent xmlns:mc="http://schemas.openxmlformats.org/markup-compatibility/2006" xmlns:a14="http://schemas.microsoft.com/office/drawing/2010/main">
        <mc:Choice Requires="a14">
          <p:sp>
            <p:nvSpPr>
              <p:cNvPr id="16" name="内容占位符 2"/>
              <p:cNvSpPr txBox="1">
                <a:spLocks/>
              </p:cNvSpPr>
              <p:nvPr/>
            </p:nvSpPr>
            <p:spPr>
              <a:xfrm>
                <a:off x="5427489" y="3644441"/>
                <a:ext cx="4463485" cy="231792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14:m>
                  <m:oMathPara xmlns:m="http://schemas.openxmlformats.org/officeDocument/2006/math">
                    <m:oMathParaPr>
                      <m:jc m:val="centerGroup"/>
                    </m:oMathParaPr>
                    <m:oMath xmlns:m="http://schemas.openxmlformats.org/officeDocument/2006/math">
                      <m:m>
                        <m:mPr>
                          <m:mcs>
                            <m:mc>
                              <m:mcPr>
                                <m:count m:val="1"/>
                                <m:mcJc m:val="center"/>
                              </m:mcPr>
                            </m:mc>
                          </m:mcs>
                          <m:ctrlPr>
                            <a:rPr lang="zh-CN" altLang="en-US" sz="2000" i="1">
                              <a:latin typeface="Cambria Math" panose="02040503050406030204" pitchFamily="18" charset="0"/>
                            </a:rPr>
                          </m:ctrlPr>
                        </m:mPr>
                        <m:mr>
                          <m:e>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𝜔</m:t>
                                </m:r>
                              </m:e>
                              <m:sub>
                                <m:r>
                                  <a:rPr lang="zh-CN" altLang="en-US" sz="2000">
                                    <a:latin typeface="Cambria Math" panose="02040503050406030204" pitchFamily="18" charset="0"/>
                                  </a:rPr>
                                  <m:t>01</m:t>
                                </m:r>
                              </m:sub>
                            </m:sSub>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𝜔</m:t>
                                </m:r>
                              </m:e>
                              <m:sub>
                                <m:r>
                                  <a:rPr lang="zh-CN" altLang="en-US" sz="2000">
                                    <a:latin typeface="Cambria Math" panose="02040503050406030204" pitchFamily="18" charset="0"/>
                                  </a:rPr>
                                  <m:t>02</m:t>
                                </m:r>
                              </m:sub>
                            </m:sSub>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𝜔</m:t>
                                </m:r>
                              </m:e>
                              <m:sub>
                                <m:r>
                                  <a:rPr lang="zh-CN" altLang="en-US" sz="2000">
                                    <a:latin typeface="Cambria Math" panose="02040503050406030204" pitchFamily="18" charset="0"/>
                                  </a:rPr>
                                  <m:t>0</m:t>
                                </m:r>
                              </m:sub>
                            </m:sSub>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𝑄</m:t>
                                </m:r>
                              </m:e>
                              <m:sub>
                                <m:r>
                                  <a:rPr lang="zh-CN" altLang="en-US" sz="2000" i="1">
                                    <a:latin typeface="Cambria Math" panose="02040503050406030204" pitchFamily="18" charset="0"/>
                                  </a:rPr>
                                  <m:t>𝑒</m:t>
                                </m:r>
                                <m:r>
                                  <a:rPr lang="zh-CN" altLang="en-US" sz="2000">
                                    <a:latin typeface="Cambria Math" panose="02040503050406030204" pitchFamily="18" charset="0"/>
                                  </a:rPr>
                                  <m:t>1</m:t>
                                </m:r>
                              </m:sub>
                            </m:sSub>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𝑄</m:t>
                                </m:r>
                              </m:e>
                              <m:sub>
                                <m:r>
                                  <a:rPr lang="zh-CN" altLang="en-US" sz="2000" i="1">
                                    <a:latin typeface="Cambria Math" panose="02040503050406030204" pitchFamily="18" charset="0"/>
                                  </a:rPr>
                                  <m:t>𝑒</m:t>
                                </m:r>
                                <m:r>
                                  <a:rPr lang="zh-CN" altLang="en-US" sz="2000">
                                    <a:latin typeface="Cambria Math" panose="02040503050406030204" pitchFamily="18" charset="0"/>
                                  </a:rPr>
                                  <m:t>2</m:t>
                                </m:r>
                              </m:sub>
                            </m:sSub>
                            <m:r>
                              <a:rPr lang="zh-CN" altLang="en-US" sz="2000">
                                <a:latin typeface="Cambria Math" panose="02040503050406030204" pitchFamily="18" charset="0"/>
                              </a:rPr>
                              <m:t>=</m:t>
                            </m:r>
                            <m:r>
                              <a:rPr lang="zh-CN" altLang="en-US" sz="2000" i="1">
                                <a:latin typeface="Cambria Math" panose="02040503050406030204" pitchFamily="18" charset="0"/>
                              </a:rPr>
                              <m:t>𝑄</m:t>
                            </m:r>
                          </m:e>
                        </m:mr>
                        <m:mr>
                          <m:e>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𝑍</m:t>
                                </m:r>
                              </m:e>
                              <m:sub>
                                <m:r>
                                  <a:rPr lang="zh-CN" altLang="en-US" sz="2000">
                                    <a:latin typeface="Cambria Math" panose="02040503050406030204" pitchFamily="18" charset="0"/>
                                  </a:rPr>
                                  <m:t>1</m:t>
                                </m:r>
                              </m:sub>
                            </m:sSub>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𝑟</m:t>
                                </m:r>
                              </m:e>
                              <m:sub>
                                <m:r>
                                  <a:rPr lang="zh-CN" altLang="en-US" sz="2000">
                                    <a:latin typeface="Cambria Math" panose="02040503050406030204" pitchFamily="18" charset="0"/>
                                  </a:rPr>
                                  <m:t>1</m:t>
                                </m:r>
                              </m:sub>
                            </m:sSub>
                            <m:r>
                              <a:rPr lang="zh-CN" altLang="en-US" sz="2000">
                                <a:latin typeface="Cambria Math" panose="02040503050406030204" pitchFamily="18" charset="0"/>
                              </a:rPr>
                              <m:t>+</m:t>
                            </m:r>
                            <m:r>
                              <a:rPr lang="zh-CN" altLang="en-US" sz="2000" i="1">
                                <a:latin typeface="Cambria Math" panose="02040503050406030204" pitchFamily="18" charset="0"/>
                              </a:rPr>
                              <m:t>𝑗</m:t>
                            </m:r>
                            <m:r>
                              <a:rPr lang="zh-CN" altLang="en-US" sz="2000">
                                <a:latin typeface="Cambria Math" panose="02040503050406030204" pitchFamily="18" charset="0"/>
                              </a:rPr>
                              <m:t>(</m:t>
                            </m:r>
                            <m:r>
                              <a:rPr lang="zh-CN" altLang="en-US" sz="2000" i="1">
                                <a:latin typeface="Cambria Math" panose="02040503050406030204" pitchFamily="18" charset="0"/>
                              </a:rPr>
                              <m:t>𝜔</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𝐿</m:t>
                                </m:r>
                              </m:e>
                              <m:sub>
                                <m:r>
                                  <a:rPr lang="zh-CN" altLang="en-US" sz="2000">
                                    <a:latin typeface="Cambria Math" panose="02040503050406030204" pitchFamily="18" charset="0"/>
                                  </a:rPr>
                                  <m:t>1</m:t>
                                </m:r>
                              </m:sub>
                            </m:sSub>
                            <m:r>
                              <a:rPr lang="zh-CN" altLang="en-US" sz="2000">
                                <a:latin typeface="Cambria Math" panose="02040503050406030204" pitchFamily="18" charset="0"/>
                              </a:rPr>
                              <m:t>−</m:t>
                            </m:r>
                            <m:f>
                              <m:fPr>
                                <m:type m:val="skw"/>
                                <m:ctrlPr>
                                  <a:rPr lang="zh-CN" altLang="en-US" sz="2000" i="1">
                                    <a:latin typeface="Cambria Math" panose="02040503050406030204" pitchFamily="18" charset="0"/>
                                  </a:rPr>
                                </m:ctrlPr>
                              </m:fPr>
                              <m:num>
                                <m:r>
                                  <a:rPr lang="zh-CN" altLang="en-US" sz="2000">
                                    <a:latin typeface="Cambria Math" panose="02040503050406030204" pitchFamily="18" charset="0"/>
                                  </a:rPr>
                                  <m:t>1</m:t>
                                </m:r>
                              </m:num>
                              <m:den>
                                <m:r>
                                  <a:rPr lang="zh-CN" altLang="en-US" sz="2000" i="1">
                                    <a:latin typeface="Cambria Math" panose="02040503050406030204" pitchFamily="18" charset="0"/>
                                  </a:rPr>
                                  <m:t>𝜔</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𝐶</m:t>
                                    </m:r>
                                  </m:e>
                                  <m:sub>
                                    <m:r>
                                      <a:rPr lang="zh-CN" altLang="en-US" sz="2000">
                                        <a:latin typeface="Cambria Math" panose="02040503050406030204" pitchFamily="18" charset="0"/>
                                      </a:rPr>
                                      <m:t>1</m:t>
                                    </m:r>
                                  </m:sub>
                                </m:sSub>
                              </m:den>
                            </m:f>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𝑟</m:t>
                                </m:r>
                              </m:e>
                              <m:sub>
                                <m:r>
                                  <a:rPr lang="zh-CN" altLang="en-US" sz="2000">
                                    <a:latin typeface="Cambria Math" panose="02040503050406030204" pitchFamily="18" charset="0"/>
                                  </a:rPr>
                                  <m:t>1</m:t>
                                </m:r>
                              </m:sub>
                            </m:sSub>
                            <m:r>
                              <a:rPr lang="zh-CN" altLang="en-US" sz="2000">
                                <a:latin typeface="Cambria Math" panose="02040503050406030204" pitchFamily="18" charset="0"/>
                              </a:rPr>
                              <m:t>(1+</m:t>
                            </m:r>
                            <m:r>
                              <a:rPr lang="zh-CN" altLang="en-US" sz="2000" i="1">
                                <a:latin typeface="Cambria Math" panose="02040503050406030204" pitchFamily="18" charset="0"/>
                              </a:rPr>
                              <m:t>𝑗</m:t>
                            </m:r>
                            <m:r>
                              <a:rPr lang="zh-CN" altLang="en-US" sz="2000" i="1">
                                <a:latin typeface="Cambria Math" panose="02040503050406030204" pitchFamily="18" charset="0"/>
                              </a:rPr>
                              <m:t>𝜉</m:t>
                            </m:r>
                            <m:r>
                              <a:rPr lang="zh-CN" altLang="en-US" sz="2000">
                                <a:latin typeface="Cambria Math" panose="02040503050406030204" pitchFamily="18" charset="0"/>
                              </a:rPr>
                              <m:t>),</m:t>
                            </m:r>
                          </m:e>
                        </m:mr>
                        <m:mr>
                          <m:e>
                            <m:d>
                              <m:dPr>
                                <m:begChr m:val=""/>
                                <m:ctrlPr>
                                  <a:rPr lang="zh-CN" altLang="en-US" sz="2000" i="1">
                                    <a:latin typeface="Cambria Math" panose="02040503050406030204" pitchFamily="18" charset="0"/>
                                  </a:rPr>
                                </m:ctrlPr>
                              </m:dPr>
                              <m:e>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𝑍</m:t>
                                    </m:r>
                                  </m:e>
                                  <m:sub>
                                    <m:r>
                                      <a:rPr lang="zh-CN" altLang="en-US" sz="2000">
                                        <a:latin typeface="Cambria Math" panose="02040503050406030204" pitchFamily="18" charset="0"/>
                                      </a:rPr>
                                      <m:t>2</m:t>
                                    </m:r>
                                  </m:sub>
                                </m:sSub>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𝑟</m:t>
                                    </m:r>
                                  </m:e>
                                  <m:sub>
                                    <m:r>
                                      <a:rPr lang="zh-CN" altLang="en-US" sz="2000">
                                        <a:latin typeface="Cambria Math" panose="02040503050406030204" pitchFamily="18" charset="0"/>
                                      </a:rPr>
                                      <m:t>2</m:t>
                                    </m:r>
                                  </m:sub>
                                </m:sSub>
                                <m:r>
                                  <a:rPr lang="zh-CN" altLang="en-US" sz="2000">
                                    <a:latin typeface="Cambria Math" panose="02040503050406030204" pitchFamily="18" charset="0"/>
                                  </a:rPr>
                                  <m:t>+</m:t>
                                </m:r>
                                <m:r>
                                  <a:rPr lang="zh-CN" altLang="en-US" sz="2000" i="1">
                                    <a:latin typeface="Cambria Math" panose="02040503050406030204" pitchFamily="18" charset="0"/>
                                  </a:rPr>
                                  <m:t>𝑗</m:t>
                                </m:r>
                                <m:r>
                                  <a:rPr lang="zh-CN" altLang="en-US" sz="2000">
                                    <a:latin typeface="Cambria Math" panose="02040503050406030204" pitchFamily="18" charset="0"/>
                                  </a:rPr>
                                  <m:t>(</m:t>
                                </m:r>
                                <m:r>
                                  <a:rPr lang="zh-CN" altLang="en-US" sz="2000" i="1">
                                    <a:latin typeface="Cambria Math" panose="02040503050406030204" pitchFamily="18" charset="0"/>
                                  </a:rPr>
                                  <m:t>𝜔</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𝐿</m:t>
                                    </m:r>
                                  </m:e>
                                  <m:sub>
                                    <m:r>
                                      <a:rPr lang="zh-CN" altLang="en-US" sz="2000">
                                        <a:latin typeface="Cambria Math" panose="02040503050406030204" pitchFamily="18" charset="0"/>
                                      </a:rPr>
                                      <m:t>2</m:t>
                                    </m:r>
                                  </m:sub>
                                </m:sSub>
                                <m:r>
                                  <a:rPr lang="zh-CN" altLang="en-US" sz="2000">
                                    <a:latin typeface="Cambria Math" panose="02040503050406030204" pitchFamily="18" charset="0"/>
                                  </a:rPr>
                                  <m:t>−</m:t>
                                </m:r>
                                <m:f>
                                  <m:fPr>
                                    <m:type m:val="skw"/>
                                    <m:ctrlPr>
                                      <a:rPr lang="zh-CN" altLang="en-US" sz="2000" i="1">
                                        <a:latin typeface="Cambria Math" panose="02040503050406030204" pitchFamily="18" charset="0"/>
                                      </a:rPr>
                                    </m:ctrlPr>
                                  </m:fPr>
                                  <m:num>
                                    <m:r>
                                      <a:rPr lang="zh-CN" altLang="en-US" sz="2000">
                                        <a:latin typeface="Cambria Math" panose="02040503050406030204" pitchFamily="18" charset="0"/>
                                      </a:rPr>
                                      <m:t>1</m:t>
                                    </m:r>
                                  </m:num>
                                  <m:den>
                                    <m:r>
                                      <a:rPr lang="zh-CN" altLang="en-US" sz="2000" i="1">
                                        <a:latin typeface="Cambria Math" panose="02040503050406030204" pitchFamily="18" charset="0"/>
                                      </a:rPr>
                                      <m:t>𝜔</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𝐶</m:t>
                                        </m:r>
                                      </m:e>
                                      <m:sub>
                                        <m:r>
                                          <a:rPr lang="zh-CN" altLang="en-US" sz="2000">
                                            <a:latin typeface="Cambria Math" panose="02040503050406030204" pitchFamily="18" charset="0"/>
                                          </a:rPr>
                                          <m:t>2</m:t>
                                        </m:r>
                                      </m:sub>
                                    </m:sSub>
                                  </m:den>
                                </m:f>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𝑟</m:t>
                                    </m:r>
                                  </m:e>
                                  <m:sub>
                                    <m:r>
                                      <a:rPr lang="zh-CN" altLang="en-US" sz="2000">
                                        <a:latin typeface="Cambria Math" panose="02040503050406030204" pitchFamily="18" charset="0"/>
                                      </a:rPr>
                                      <m:t>2</m:t>
                                    </m:r>
                                  </m:sub>
                                </m:sSub>
                                <m:r>
                                  <a:rPr lang="zh-CN" altLang="en-US" sz="2000">
                                    <a:latin typeface="Cambria Math" panose="02040503050406030204" pitchFamily="18" charset="0"/>
                                  </a:rPr>
                                  <m:t>(1+</m:t>
                                </m:r>
                                <m:r>
                                  <a:rPr lang="zh-CN" altLang="en-US" sz="2000" i="1">
                                    <a:latin typeface="Cambria Math" panose="02040503050406030204" pitchFamily="18" charset="0"/>
                                  </a:rPr>
                                  <m:t>𝑗</m:t>
                                </m:r>
                                <m:r>
                                  <a:rPr lang="zh-CN" altLang="en-US" sz="2000" i="1">
                                    <a:latin typeface="Cambria Math" panose="02040503050406030204" pitchFamily="18" charset="0"/>
                                  </a:rPr>
                                  <m:t>𝜉</m:t>
                                </m:r>
                              </m:e>
                            </m:d>
                          </m:e>
                        </m:mr>
                        <m:mr>
                          <m:e>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𝑍</m:t>
                                </m:r>
                              </m:e>
                              <m:sub>
                                <m:r>
                                  <a:rPr lang="zh-CN" altLang="en-US" sz="2000" i="1">
                                    <a:latin typeface="Cambria Math" panose="02040503050406030204" pitchFamily="18" charset="0"/>
                                  </a:rPr>
                                  <m:t>𝑚</m:t>
                                </m:r>
                              </m:sub>
                            </m:sSub>
                            <m:r>
                              <a:rPr lang="zh-CN" altLang="en-US" sz="2000">
                                <a:latin typeface="Cambria Math" panose="02040503050406030204" pitchFamily="18" charset="0"/>
                              </a:rPr>
                              <m:t>=</m:t>
                            </m:r>
                            <m:r>
                              <a:rPr lang="zh-CN" altLang="en-US" sz="2000" i="1">
                                <a:latin typeface="Cambria Math" panose="02040503050406030204" pitchFamily="18" charset="0"/>
                              </a:rPr>
                              <m:t>𝑗</m:t>
                            </m:r>
                            <m:r>
                              <a:rPr lang="zh-CN" altLang="en-US" sz="2000" i="1">
                                <a:latin typeface="Cambria Math" panose="02040503050406030204" pitchFamily="18" charset="0"/>
                              </a:rPr>
                              <m:t>𝜔</m:t>
                            </m:r>
                            <m:r>
                              <a:rPr lang="zh-CN" altLang="en-US" sz="2000" i="1">
                                <a:latin typeface="Cambria Math" panose="02040503050406030204" pitchFamily="18" charset="0"/>
                              </a:rPr>
                              <m:t>𝑀</m:t>
                            </m:r>
                          </m:e>
                        </m:mr>
                      </m:m>
                    </m:oMath>
                  </m:oMathPara>
                </a14:m>
                <a:endParaRPr lang="en-US" altLang="zh-CN" sz="2000" dirty="0" smtClean="0">
                  <a:latin typeface="宋体" panose="02010600030101010101" pitchFamily="2" charset="-122"/>
                  <a:ea typeface="宋体" panose="02010600030101010101" pitchFamily="2" charset="-122"/>
                </a:endParaRPr>
              </a:p>
              <a:p>
                <a:pPr marL="0" indent="0" algn="ctr">
                  <a:buNone/>
                </a:pPr>
                <a:r>
                  <a:rPr lang="zh-CN" altLang="en-US" sz="2000" dirty="0" smtClean="0">
                    <a:latin typeface="宋体" panose="02010600030101010101" pitchFamily="2" charset="-122"/>
                    <a:ea typeface="宋体" panose="02010600030101010101" pitchFamily="2" charset="-122"/>
                  </a:rPr>
                  <a:t>代入</a:t>
                </a:r>
                <a14:m>
                  <m:oMath xmlns:m="http://schemas.openxmlformats.org/officeDocument/2006/math">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𝐼</m:t>
                        </m:r>
                      </m:e>
                      <m:sub>
                        <m:r>
                          <a:rPr lang="zh-CN" altLang="en-US" sz="2000">
                            <a:latin typeface="Cambria Math" panose="02040503050406030204" pitchFamily="18" charset="0"/>
                          </a:rPr>
                          <m:t>2</m:t>
                        </m:r>
                      </m:sub>
                    </m:sSub>
                  </m:oMath>
                </a14:m>
                <a:r>
                  <a:rPr lang="zh-CN" altLang="en-US" sz="2000" dirty="0" smtClean="0">
                    <a:latin typeface="宋体" panose="02010600030101010101" pitchFamily="2" charset="-122"/>
                    <a:ea typeface="宋体" panose="02010600030101010101" pitchFamily="2" charset="-122"/>
                  </a:rPr>
                  <a:t>的表达式，可以得到</a:t>
                </a:r>
                <a:endParaRPr lang="zh-CN" altLang="en-US" sz="2000" dirty="0">
                  <a:latin typeface="宋体" panose="02010600030101010101" pitchFamily="2" charset="-122"/>
                  <a:ea typeface="宋体" panose="02010600030101010101" pitchFamily="2" charset="-122"/>
                </a:endParaRPr>
              </a:p>
            </p:txBody>
          </p:sp>
        </mc:Choice>
        <mc:Fallback xmlns="">
          <p:sp>
            <p:nvSpPr>
              <p:cNvPr id="16" name="内容占位符 2"/>
              <p:cNvSpPr txBox="1">
                <a:spLocks noRot="1" noChangeAspect="1" noMove="1" noResize="1" noEditPoints="1" noAdjustHandles="1" noChangeArrowheads="1" noChangeShapeType="1" noTextEdit="1"/>
              </p:cNvSpPr>
              <p:nvPr/>
            </p:nvSpPr>
            <p:spPr>
              <a:xfrm>
                <a:off x="5427489" y="3644441"/>
                <a:ext cx="4463485" cy="2317925"/>
              </a:xfrm>
              <a:prstGeom prst="rect">
                <a:avLst/>
              </a:prstGeom>
              <a:blipFill rotWithShape="0">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517051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cstate="print"/>
          <a:srcRect/>
          <a:stretch>
            <a:fillRect/>
          </a:stretch>
        </p:blipFill>
        <p:spPr>
          <a:xfrm>
            <a:off x="6878257" y="2051668"/>
            <a:ext cx="3025596" cy="2499172"/>
          </a:xfrm>
          <a:prstGeom prst="rect">
            <a:avLst/>
          </a:prstGeom>
          <a:noFill/>
          <a:ln cap="flat"/>
        </p:spPr>
      </p:pic>
      <mc:AlternateContent xmlns:mc="http://schemas.openxmlformats.org/markup-compatibility/2006" xmlns:a14="http://schemas.microsoft.com/office/drawing/2010/main">
        <mc:Choice Requires="a14">
          <p:sp>
            <p:nvSpPr>
              <p:cNvPr id="5" name="矩形 4"/>
              <p:cNvSpPr/>
              <p:nvPr/>
            </p:nvSpPr>
            <p:spPr>
              <a:xfrm>
                <a:off x="506507" y="462968"/>
                <a:ext cx="4735194" cy="91832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0">
                              <a:latin typeface="Cambria Math" panose="02040503050406030204" pitchFamily="18" charset="0"/>
                            </a:rPr>
                            <m:t>2</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𝜂</m:t>
                          </m:r>
                          <m:r>
                            <a:rPr lang="zh-CN" altLang="en-US" sz="2400" i="0">
                              <a:latin typeface="Cambria Math" panose="02040503050406030204" pitchFamily="18" charset="0"/>
                            </a:rPr>
                            <m:t>|</m:t>
                          </m:r>
                          <m:r>
                            <a:rPr lang="zh-CN" altLang="en-US" sz="2400" i="1">
                              <a:latin typeface="Cambria Math" panose="02040503050406030204" pitchFamily="18" charset="0"/>
                            </a:rPr>
                            <m:t>𝐸</m:t>
                          </m:r>
                          <m:r>
                            <a:rPr lang="zh-CN" altLang="en-US" sz="2400" i="0">
                              <a:latin typeface="Cambria Math" panose="02040503050406030204" pitchFamily="18" charset="0"/>
                            </a:rPr>
                            <m:t>|</m:t>
                          </m:r>
                        </m:num>
                        <m:den>
                          <m:rad>
                            <m:radPr>
                              <m:degHide m:val="on"/>
                              <m:ctrlPr>
                                <a:rPr lang="zh-CN" altLang="en-US" sz="2400" i="1">
                                  <a:latin typeface="Cambria Math" panose="02040503050406030204" pitchFamily="18" charset="0"/>
                                </a:rPr>
                              </m:ctrlPr>
                            </m:radPr>
                            <m:deg/>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𝑟</m:t>
                                  </m:r>
                                </m:e>
                                <m:sub>
                                  <m:r>
                                    <a:rPr lang="zh-CN" altLang="en-US" sz="2400" i="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𝑟</m:t>
                                  </m:r>
                                </m:e>
                                <m:sub>
                                  <m:r>
                                    <a:rPr lang="zh-CN" altLang="en-US" sz="2400" i="0">
                                      <a:latin typeface="Cambria Math" panose="02040503050406030204" pitchFamily="18" charset="0"/>
                                    </a:rPr>
                                    <m:t>2</m:t>
                                  </m:r>
                                </m:sub>
                              </m:sSub>
                            </m:e>
                          </m:rad>
                          <m:d>
                            <m:dPr>
                              <m:begChr m:val="["/>
                              <m:endChr m:val="]"/>
                              <m:ctrlPr>
                                <a:rPr lang="zh-CN" altLang="en-US" sz="2400" i="1">
                                  <a:latin typeface="Cambria Math" panose="02040503050406030204" pitchFamily="18" charset="0"/>
                                </a:rPr>
                              </m:ctrlPr>
                            </m:dPr>
                            <m:e>
                              <m:d>
                                <m:dPr>
                                  <m:endChr m:val=""/>
                                  <m:ctrlPr>
                                    <a:rPr lang="zh-CN" altLang="en-US" sz="2400" i="1">
                                      <a:latin typeface="Cambria Math" panose="02040503050406030204" pitchFamily="18" charset="0"/>
                                    </a:rPr>
                                  </m:ctrlPr>
                                </m:dPr>
                                <m:e>
                                  <m:r>
                                    <a:rPr lang="zh-CN" altLang="en-US" sz="2400" i="0">
                                      <a:latin typeface="Cambria Math" panose="02040503050406030204" pitchFamily="18" charset="0"/>
                                    </a:rPr>
                                    <m:t>1−</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𝜉</m:t>
                                      </m:r>
                                    </m:e>
                                    <m:sup>
                                      <m:r>
                                        <a:rPr lang="zh-CN" altLang="en-US" sz="2400" i="0">
                                          <a:latin typeface="Cambria Math" panose="02040503050406030204" pitchFamily="18" charset="0"/>
                                        </a:rPr>
                                        <m:t>2</m:t>
                                      </m:r>
                                    </m:sup>
                                  </m:sSup>
                                  <m:r>
                                    <a:rPr lang="zh-CN" altLang="en-US" sz="2400" i="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𝜂</m:t>
                                      </m:r>
                                    </m:e>
                                    <m:sup>
                                      <m:r>
                                        <a:rPr lang="zh-CN" altLang="en-US" sz="2400" i="0">
                                          <a:latin typeface="Cambria Math" panose="02040503050406030204" pitchFamily="18" charset="0"/>
                                        </a:rPr>
                                        <m:t>2</m:t>
                                      </m:r>
                                    </m:sup>
                                  </m:sSup>
                                  <m:r>
                                    <a:rPr lang="zh-CN" altLang="en-US" sz="2400" i="0">
                                      <a:latin typeface="Cambria Math" panose="02040503050406030204" pitchFamily="18" charset="0"/>
                                    </a:rPr>
                                    <m:t>)+4</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𝜉</m:t>
                                      </m:r>
                                    </m:e>
                                    <m:sup>
                                      <m:r>
                                        <a:rPr lang="zh-CN" altLang="en-US" sz="2400" i="0">
                                          <a:latin typeface="Cambria Math" panose="02040503050406030204" pitchFamily="18" charset="0"/>
                                        </a:rPr>
                                        <m:t>2</m:t>
                                      </m:r>
                                    </m:sup>
                                  </m:sSup>
                                </m:e>
                              </m:d>
                            </m:e>
                          </m:d>
                        </m:den>
                      </m:f>
                    </m:oMath>
                  </m:oMathPara>
                </a14:m>
                <a:endParaRPr lang="zh-CN" altLang="en-US" sz="2400" dirty="0"/>
              </a:p>
            </p:txBody>
          </p:sp>
        </mc:Choice>
        <mc:Fallback xmlns="">
          <p:sp>
            <p:nvSpPr>
              <p:cNvPr id="5" name="矩形 4"/>
              <p:cNvSpPr>
                <a:spLocks noRot="1" noChangeAspect="1" noMove="1" noResize="1" noEditPoints="1" noAdjustHandles="1" noChangeArrowheads="1" noChangeShapeType="1" noTextEdit="1"/>
              </p:cNvSpPr>
              <p:nvPr/>
            </p:nvSpPr>
            <p:spPr>
              <a:xfrm>
                <a:off x="506507" y="462968"/>
                <a:ext cx="4735194" cy="918328"/>
              </a:xfrm>
              <a:prstGeom prst="rect">
                <a:avLst/>
              </a:prstGeom>
              <a:blipFill rotWithShape="0">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内容占位符 2"/>
              <p:cNvSpPr txBox="1">
                <a:spLocks/>
              </p:cNvSpPr>
              <p:nvPr/>
            </p:nvSpPr>
            <p:spPr>
              <a:xfrm>
                <a:off x="506507" y="1381296"/>
                <a:ext cx="7526511" cy="83387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当</a:t>
                </a:r>
                <a14:m>
                  <m:oMath xmlns:m="http://schemas.openxmlformats.org/officeDocument/2006/math">
                    <m:r>
                      <a:rPr lang="zh-CN" altLang="en-US" sz="2400" i="1">
                        <a:latin typeface="Cambria Math" panose="02040503050406030204" pitchFamily="18" charset="0"/>
                      </a:rPr>
                      <m:t>𝜂</m:t>
                    </m:r>
                    <m:r>
                      <a:rPr lang="zh-CN" altLang="en-US" sz="2400">
                        <a:latin typeface="Cambria Math" panose="02040503050406030204" pitchFamily="18" charset="0"/>
                      </a:rPr>
                      <m:t>＝</m:t>
                    </m:r>
                    <m:r>
                      <a:rPr lang="zh-CN" altLang="en-US" sz="2400">
                        <a:latin typeface="Cambria Math" panose="02040503050406030204" pitchFamily="18" charset="0"/>
                      </a:rPr>
                      <m:t>1</m:t>
                    </m:r>
                    <m:r>
                      <a:rPr lang="zh-CN" altLang="en-US" sz="2400">
                        <a:latin typeface="Cambria Math" panose="02040503050406030204" pitchFamily="18" charset="0"/>
                      </a:rPr>
                      <m:t>，</m:t>
                    </m:r>
                    <m:r>
                      <a:rPr lang="zh-CN" altLang="en-US" sz="2400" i="1">
                        <a:latin typeface="Cambria Math" panose="02040503050406030204" pitchFamily="18" charset="0"/>
                      </a:rPr>
                      <m:t>𝜉</m:t>
                    </m:r>
                    <m:r>
                      <a:rPr lang="zh-CN" altLang="en-US" sz="2400">
                        <a:latin typeface="Cambria Math" panose="02040503050406030204" pitchFamily="18" charset="0"/>
                      </a:rPr>
                      <m:t>＝</m:t>
                    </m:r>
                    <m:r>
                      <a:rPr lang="zh-CN" altLang="en-US" sz="2400">
                        <a:latin typeface="Cambria Math" panose="02040503050406030204" pitchFamily="18" charset="0"/>
                      </a:rPr>
                      <m:t>0</m:t>
                    </m:r>
                  </m:oMath>
                </a14:m>
                <a:r>
                  <a:rPr lang="zh-CN" altLang="en-US" sz="2400" dirty="0" smtClean="0">
                    <a:latin typeface="宋体" panose="02010600030101010101" pitchFamily="2" charset="-122"/>
                    <a:ea typeface="宋体" panose="02010600030101010101" pitchFamily="2" charset="-122"/>
                  </a:rPr>
                  <a:t>时，</a:t>
                </a:r>
                <a:r>
                  <a:rPr lang="zh-CN" altLang="en-US" sz="2400" dirty="0"/>
                  <a:t> </a:t>
                </a:r>
                <a14:m>
                  <m:oMath xmlns:m="http://schemas.openxmlformats.org/officeDocument/2006/math">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oMath>
                </a14:m>
                <a:r>
                  <a:rPr lang="zh-CN" altLang="en-US" sz="2400" dirty="0" smtClean="0">
                    <a:latin typeface="宋体" panose="02010600030101010101" pitchFamily="2" charset="-122"/>
                    <a:ea typeface="宋体" panose="02010600030101010101" pitchFamily="2" charset="-122"/>
                  </a:rPr>
                  <a:t>达到最大值，为</a:t>
                </a:r>
                <a14:m>
                  <m:oMath xmlns:m="http://schemas.openxmlformats.org/officeDocument/2006/math">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e>
                      <m:sub>
                        <m:r>
                          <m:rPr>
                            <m:sty m:val="p"/>
                          </m:rPr>
                          <a:rPr lang="zh-CN" altLang="en-US" sz="2400">
                            <a:latin typeface="Cambria Math" panose="02040503050406030204" pitchFamily="18" charset="0"/>
                          </a:rPr>
                          <m:t>max</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m:t>
                        </m:r>
                        <m:r>
                          <a:rPr lang="zh-CN" altLang="en-US" sz="2400" i="1">
                            <a:latin typeface="Cambria Math" panose="02040503050406030204" pitchFamily="18" charset="0"/>
                          </a:rPr>
                          <m:t>𝐸</m:t>
                        </m:r>
                        <m:r>
                          <a:rPr lang="zh-CN" altLang="en-US" sz="2400">
                            <a:latin typeface="Cambria Math" panose="02040503050406030204" pitchFamily="18" charset="0"/>
                          </a:rPr>
                          <m:t>|</m:t>
                        </m:r>
                      </m:num>
                      <m:den>
                        <m:r>
                          <a:rPr lang="zh-CN" altLang="en-US" sz="2400">
                            <a:latin typeface="Cambria Math" panose="02040503050406030204" pitchFamily="18" charset="0"/>
                          </a:rPr>
                          <m:t>2</m:t>
                        </m:r>
                        <m:rad>
                          <m:radPr>
                            <m:degHide m:val="on"/>
                            <m:ctrlPr>
                              <a:rPr lang="zh-CN" altLang="en-US" sz="2400" i="1">
                                <a:latin typeface="Cambria Math" panose="02040503050406030204" pitchFamily="18" charset="0"/>
                              </a:rPr>
                            </m:ctrlPr>
                          </m:radPr>
                          <m:deg/>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𝑟</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𝑟</m:t>
                                </m:r>
                              </m:e>
                              <m:sub>
                                <m:r>
                                  <a:rPr lang="zh-CN" altLang="en-US" sz="2400">
                                    <a:latin typeface="Cambria Math" panose="02040503050406030204" pitchFamily="18" charset="0"/>
                                  </a:rPr>
                                  <m:t>2</m:t>
                                </m:r>
                              </m:sub>
                            </m:sSub>
                          </m:e>
                        </m:rad>
                      </m:den>
                    </m:f>
                  </m:oMath>
                </a14:m>
                <a:endParaRPr lang="zh-CN" altLang="en-US" sz="2400" dirty="0">
                  <a:latin typeface="宋体" panose="02010600030101010101" pitchFamily="2" charset="-122"/>
                  <a:ea typeface="宋体" panose="02010600030101010101" pitchFamily="2" charset="-122"/>
                </a:endParaRPr>
              </a:p>
            </p:txBody>
          </p:sp>
        </mc:Choice>
        <mc:Fallback xmlns="">
          <p:sp>
            <p:nvSpPr>
              <p:cNvPr id="6" name="内容占位符 2"/>
              <p:cNvSpPr txBox="1">
                <a:spLocks noRot="1" noChangeAspect="1" noMove="1" noResize="1" noEditPoints="1" noAdjustHandles="1" noChangeArrowheads="1" noChangeShapeType="1" noTextEdit="1"/>
              </p:cNvSpPr>
              <p:nvPr/>
            </p:nvSpPr>
            <p:spPr>
              <a:xfrm>
                <a:off x="506507" y="1381296"/>
                <a:ext cx="7526511" cy="833870"/>
              </a:xfrm>
              <a:prstGeom prst="rect">
                <a:avLst/>
              </a:prstGeom>
              <a:blipFill rotWithShape="0">
                <a:blip r:embed="rId4"/>
                <a:stretch>
                  <a:fillRect l="-1215"/>
                </a:stretch>
              </a:blipFill>
            </p:spPr>
            <p:txBody>
              <a:bodyPr/>
              <a:lstStyle/>
              <a:p>
                <a:r>
                  <a:rPr lang="zh-CN" altLang="en-US">
                    <a:noFill/>
                  </a:rPr>
                  <a:t> </a:t>
                </a:r>
              </a:p>
            </p:txBody>
          </p:sp>
        </mc:Fallback>
      </mc:AlternateContent>
      <p:sp>
        <p:nvSpPr>
          <p:cNvPr id="8" name="内容占位符 2"/>
          <p:cNvSpPr txBox="1">
            <a:spLocks/>
          </p:cNvSpPr>
          <p:nvPr/>
        </p:nvSpPr>
        <p:spPr>
          <a:xfrm>
            <a:off x="506507" y="2051668"/>
            <a:ext cx="3576097" cy="67865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a:latin typeface="宋体" panose="02010600030101010101" pitchFamily="2" charset="-122"/>
                <a:ea typeface="宋体" panose="02010600030101010101" pitchFamily="2" charset="-122"/>
              </a:rPr>
              <a:t>得到归一化幅频特性：</a:t>
            </a:r>
          </a:p>
        </p:txBody>
      </p:sp>
      <mc:AlternateContent xmlns:mc="http://schemas.openxmlformats.org/markup-compatibility/2006" xmlns:a14="http://schemas.microsoft.com/office/drawing/2010/main">
        <mc:Choice Requires="a14">
          <p:sp>
            <p:nvSpPr>
              <p:cNvPr id="9" name="矩形 8"/>
              <p:cNvSpPr/>
              <p:nvPr/>
            </p:nvSpPr>
            <p:spPr>
              <a:xfrm>
                <a:off x="994880" y="2577260"/>
                <a:ext cx="4432111" cy="94872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zh-CN" altLang="en-US" sz="2400" i="1">
                              <a:latin typeface="Cambria Math" panose="02040503050406030204" pitchFamily="18" charset="0"/>
                            </a:rPr>
                          </m:ctrlPr>
                        </m:fPr>
                        <m:num>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0">
                                  <a:latin typeface="Cambria Math" panose="02040503050406030204" pitchFamily="18" charset="0"/>
                                </a:rPr>
                                <m:t>2</m:t>
                              </m:r>
                            </m:sub>
                          </m:sSub>
                          <m:r>
                            <a:rPr lang="zh-CN" altLang="en-US" sz="2400" i="0">
                              <a:latin typeface="Cambria Math" panose="02040503050406030204" pitchFamily="18" charset="0"/>
                            </a:rPr>
                            <m:t>|</m:t>
                          </m:r>
                        </m:num>
                        <m:den>
                          <m:sSub>
                            <m:sSubPr>
                              <m:ctrlPr>
                                <a:rPr lang="zh-CN" altLang="en-US" sz="2400" i="1">
                                  <a:latin typeface="Cambria Math" panose="02040503050406030204" pitchFamily="18" charset="0"/>
                                </a:rPr>
                              </m:ctrlPr>
                            </m:sSubPr>
                            <m:e>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a:rPr lang="zh-CN" altLang="en-US" sz="2400" i="0">
                                      <a:latin typeface="Cambria Math" panose="02040503050406030204" pitchFamily="18" charset="0"/>
                                    </a:rPr>
                                    <m:t>2</m:t>
                                  </m:r>
                                </m:sub>
                              </m:sSub>
                              <m:r>
                                <a:rPr lang="zh-CN" altLang="en-US" sz="2400" i="0">
                                  <a:latin typeface="Cambria Math" panose="02040503050406030204" pitchFamily="18" charset="0"/>
                                </a:rPr>
                                <m:t>|</m:t>
                              </m:r>
                            </m:e>
                            <m:sub>
                              <m:r>
                                <m:rPr>
                                  <m:sty m:val="p"/>
                                </m:rPr>
                                <a:rPr lang="zh-CN" altLang="en-US" sz="2400" i="0">
                                  <a:latin typeface="Cambria Math" panose="02040503050406030204" pitchFamily="18" charset="0"/>
                                </a:rPr>
                                <m:t>max</m:t>
                              </m:r>
                            </m:sub>
                          </m:sSub>
                        </m:den>
                      </m:f>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2</m:t>
                          </m:r>
                          <m:r>
                            <a:rPr lang="zh-CN" altLang="en-US" sz="2400" i="1">
                              <a:latin typeface="Cambria Math" panose="02040503050406030204" pitchFamily="18" charset="0"/>
                            </a:rPr>
                            <m:t>𝜂</m:t>
                          </m:r>
                        </m:num>
                        <m:den>
                          <m:rad>
                            <m:radPr>
                              <m:degHide m:val="on"/>
                              <m:ctrlPr>
                                <a:rPr lang="zh-CN" altLang="en-US" sz="2400" i="1">
                                  <a:latin typeface="Cambria Math" panose="02040503050406030204" pitchFamily="18" charset="0"/>
                                </a:rPr>
                              </m:ctrlPr>
                            </m:radPr>
                            <m:deg/>
                            <m:e>
                              <m:d>
                                <m:dPr>
                                  <m:ctrlPr>
                                    <a:rPr lang="zh-CN" altLang="en-US" sz="2400" i="1">
                                      <a:latin typeface="Cambria Math" panose="02040503050406030204" pitchFamily="18" charset="0"/>
                                    </a:rPr>
                                  </m:ctrlPr>
                                </m:dPr>
                                <m:e>
                                  <m:r>
                                    <a:rPr lang="zh-CN" altLang="en-US" sz="2400" i="0">
                                      <a:latin typeface="Cambria Math" panose="02040503050406030204" pitchFamily="18" charset="0"/>
                                    </a:rPr>
                                    <m:t>1−</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𝜉</m:t>
                                      </m:r>
                                    </m:e>
                                    <m:sup>
                                      <m:r>
                                        <a:rPr lang="zh-CN" altLang="en-US" sz="2400" i="0">
                                          <a:latin typeface="Cambria Math" panose="02040503050406030204" pitchFamily="18" charset="0"/>
                                        </a:rPr>
                                        <m:t>2</m:t>
                                      </m:r>
                                    </m:sup>
                                  </m:sSup>
                                  <m:r>
                                    <a:rPr lang="zh-CN" altLang="en-US" sz="2400" i="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𝜂</m:t>
                                      </m:r>
                                    </m:e>
                                    <m:sup>
                                      <m:r>
                                        <a:rPr lang="zh-CN" altLang="en-US" sz="2400" i="0">
                                          <a:latin typeface="Cambria Math" panose="02040503050406030204" pitchFamily="18" charset="0"/>
                                        </a:rPr>
                                        <m:t>2</m:t>
                                      </m:r>
                                    </m:sup>
                                  </m:sSup>
                                </m:e>
                              </m:d>
                              <m:r>
                                <a:rPr lang="zh-CN" altLang="en-US" sz="2400" i="0">
                                  <a:latin typeface="Cambria Math" panose="02040503050406030204" pitchFamily="18" charset="0"/>
                                </a:rPr>
                                <m:t>+4</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𝜉</m:t>
                                  </m:r>
                                </m:e>
                                <m:sup>
                                  <m:r>
                                    <a:rPr lang="zh-CN" altLang="en-US" sz="2400" i="0">
                                      <a:latin typeface="Cambria Math" panose="02040503050406030204" pitchFamily="18" charset="0"/>
                                    </a:rPr>
                                    <m:t>2</m:t>
                                  </m:r>
                                </m:sup>
                              </m:sSup>
                            </m:e>
                          </m:rad>
                        </m:den>
                      </m:f>
                    </m:oMath>
                  </m:oMathPara>
                </a14:m>
                <a:endParaRPr lang="zh-CN" altLang="en-US" sz="2400" dirty="0"/>
              </a:p>
            </p:txBody>
          </p:sp>
        </mc:Choice>
        <mc:Fallback xmlns="">
          <p:sp>
            <p:nvSpPr>
              <p:cNvPr id="9" name="矩形 8"/>
              <p:cNvSpPr>
                <a:spLocks noRot="1" noChangeAspect="1" noMove="1" noResize="1" noEditPoints="1" noAdjustHandles="1" noChangeArrowheads="1" noChangeShapeType="1" noTextEdit="1"/>
              </p:cNvSpPr>
              <p:nvPr/>
            </p:nvSpPr>
            <p:spPr>
              <a:xfrm>
                <a:off x="994880" y="2577260"/>
                <a:ext cx="4432111" cy="948721"/>
              </a:xfrm>
              <a:prstGeom prst="rect">
                <a:avLst/>
              </a:prstGeom>
              <a:blipFill rotWithShape="0">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内容占位符 2"/>
              <p:cNvSpPr txBox="1">
                <a:spLocks/>
              </p:cNvSpPr>
              <p:nvPr/>
            </p:nvSpPr>
            <p:spPr>
              <a:xfrm>
                <a:off x="506507" y="3624947"/>
                <a:ext cx="6346078" cy="296903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altLang="zh-CN" sz="2400" dirty="0" smtClean="0">
                    <a:latin typeface="宋体" panose="02010600030101010101" pitchFamily="2" charset="-122"/>
                    <a:ea typeface="宋体" panose="02010600030101010101" pitchFamily="2" charset="-122"/>
                  </a:rPr>
                  <a:t>η=1</a:t>
                </a:r>
                <a:r>
                  <a:rPr lang="zh-CN" altLang="en-US" sz="2400" dirty="0">
                    <a:latin typeface="宋体" panose="02010600030101010101" pitchFamily="2" charset="-122"/>
                    <a:ea typeface="宋体" panose="02010600030101010101" pitchFamily="2" charset="-122"/>
                  </a:rPr>
                  <a:t>，称为临界耦合，曲线为单峰</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𝐵</m:t>
                        </m:r>
                      </m:e>
                      <m:sub>
                        <m:r>
                          <a:rPr lang="zh-CN" altLang="en-US" sz="2400">
                            <a:latin typeface="Cambria Math" panose="02040503050406030204" pitchFamily="18" charset="0"/>
                          </a:rPr>
                          <m:t>0.7</m:t>
                        </m:r>
                      </m:sub>
                    </m:sSub>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r>
                          <a:rPr lang="zh-CN" altLang="en-US" sz="2400">
                            <a:latin typeface="Cambria Math" panose="02040503050406030204" pitchFamily="18" charset="0"/>
                          </a:rPr>
                          <m:t>2</m:t>
                        </m:r>
                      </m:e>
                    </m:rad>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𝑜</m:t>
                            </m:r>
                          </m:sub>
                        </m:sSub>
                      </m:num>
                      <m:den>
                        <m:r>
                          <a:rPr lang="zh-CN" altLang="en-US" sz="2400" i="1">
                            <a:latin typeface="Cambria Math" panose="02040503050406030204" pitchFamily="18" charset="0"/>
                          </a:rPr>
                          <m:t>𝑄</m:t>
                        </m:r>
                      </m:den>
                    </m:f>
                    <m:r>
                      <a:rPr lang="en-US" altLang="zh-CN" sz="2400" b="0" i="0" smtClean="0">
                        <a:latin typeface="Cambria Math" panose="02040503050406030204" pitchFamily="18" charset="0"/>
                      </a:rPr>
                      <m:t>   </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a:rPr lang="zh-CN" altLang="en-US" sz="2400">
                            <a:latin typeface="Cambria Math" panose="02040503050406030204" pitchFamily="18" charset="0"/>
                          </a:rPr>
                          <m:t>0.1</m:t>
                        </m:r>
                      </m:sub>
                    </m:sSub>
                    <m:r>
                      <a:rPr lang="zh-CN" altLang="en-US" sz="2400">
                        <a:latin typeface="Cambria Math" panose="02040503050406030204" pitchFamily="18" charset="0"/>
                      </a:rPr>
                      <m:t>=3.15</m:t>
                    </m:r>
                  </m:oMath>
                </a14:m>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η&gt;1</a:t>
                </a:r>
                <a:r>
                  <a:rPr lang="zh-CN" altLang="en-US" sz="2400" dirty="0">
                    <a:latin typeface="宋体" panose="02010600030101010101" pitchFamily="2" charset="-122"/>
                    <a:ea typeface="宋体" panose="02010600030101010101" pitchFamily="2" charset="-122"/>
                  </a:rPr>
                  <a:t>，称为过耦合，曲线为双峰。</a:t>
                </a:r>
                <a:r>
                  <a:rPr lang="en-US" altLang="zh-CN" sz="2400" dirty="0">
                    <a:latin typeface="宋体" panose="02010600030101010101" pitchFamily="2" charset="-122"/>
                    <a:ea typeface="宋体" panose="02010600030101010101" pitchFamily="2" charset="-122"/>
                  </a:rPr>
                  <a:t>η =2.41</a:t>
                </a:r>
                <a:r>
                  <a:rPr lang="zh-CN" altLang="en-US" sz="2400" dirty="0" smtClean="0">
                    <a:latin typeface="宋体" panose="02010600030101010101" pitchFamily="2" charset="-122"/>
                    <a:ea typeface="宋体" panose="02010600030101010101" pitchFamily="2" charset="-122"/>
                  </a:rPr>
                  <a:t>时</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𝐵</m:t>
                        </m:r>
                      </m:e>
                      <m:sub>
                        <m:r>
                          <a:rPr lang="zh-CN" altLang="en-US" sz="2400">
                            <a:latin typeface="Cambria Math" panose="02040503050406030204" pitchFamily="18" charset="0"/>
                          </a:rPr>
                          <m:t>0.7</m:t>
                        </m:r>
                      </m:sub>
                    </m:sSub>
                    <m:r>
                      <a:rPr lang="zh-CN" altLang="en-US" sz="2400">
                        <a:latin typeface="Cambria Math" panose="02040503050406030204" pitchFamily="18" charset="0"/>
                      </a:rPr>
                      <m:t>=3.1×</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𝑜</m:t>
                            </m:r>
                          </m:sub>
                        </m:sSub>
                      </m:num>
                      <m:den>
                        <m:r>
                          <a:rPr lang="zh-CN" altLang="en-US" sz="2400" i="1">
                            <a:latin typeface="Cambria Math" panose="02040503050406030204" pitchFamily="18" charset="0"/>
                          </a:rPr>
                          <m:t>𝑄</m:t>
                        </m:r>
                      </m:den>
                    </m:f>
                  </m:oMath>
                </a14:m>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a:rPr lang="zh-CN" altLang="en-US" sz="2400">
                            <a:latin typeface="Cambria Math" panose="02040503050406030204" pitchFamily="18" charset="0"/>
                          </a:rPr>
                          <m:t>0.1</m:t>
                        </m:r>
                      </m:sub>
                    </m:sSub>
                    <m:r>
                      <a:rPr lang="zh-CN" altLang="en-US" sz="2400">
                        <a:latin typeface="Cambria Math" panose="02040503050406030204" pitchFamily="18" charset="0"/>
                      </a:rPr>
                      <m:t>=2.34</m:t>
                    </m:r>
                  </m:oMath>
                </a14:m>
                <a:endParaRPr lang="en-US" altLang="zh-CN" sz="2400" dirty="0" smtClean="0">
                  <a:latin typeface="宋体" panose="02010600030101010101" pitchFamily="2" charset="-122"/>
                  <a:ea typeface="宋体" panose="02010600030101010101" pitchFamily="2" charset="-122"/>
                </a:endParaRPr>
              </a:p>
              <a:p>
                <a:pPr marL="0" indent="0">
                  <a:buNone/>
                </a:pPr>
                <a:r>
                  <a:rPr lang="el-GR" altLang="zh-CN" sz="2400" dirty="0">
                    <a:latin typeface="宋体" panose="02010600030101010101" pitchFamily="2" charset="-122"/>
                    <a:ea typeface="宋体" panose="02010600030101010101" pitchFamily="2" charset="-122"/>
                  </a:rPr>
                  <a:t>η&lt;1</a:t>
                </a:r>
                <a:r>
                  <a:rPr lang="zh-CN" altLang="el-GR"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称为欠耦合</a:t>
                </a:r>
              </a:p>
            </p:txBody>
          </p:sp>
        </mc:Choice>
        <mc:Fallback xmlns="">
          <p:sp>
            <p:nvSpPr>
              <p:cNvPr id="10" name="内容占位符 2"/>
              <p:cNvSpPr txBox="1">
                <a:spLocks noRot="1" noChangeAspect="1" noMove="1" noResize="1" noEditPoints="1" noAdjustHandles="1" noChangeArrowheads="1" noChangeShapeType="1" noTextEdit="1"/>
              </p:cNvSpPr>
              <p:nvPr/>
            </p:nvSpPr>
            <p:spPr>
              <a:xfrm>
                <a:off x="506507" y="3624947"/>
                <a:ext cx="6346078" cy="2969036"/>
              </a:xfrm>
              <a:prstGeom prst="rect">
                <a:avLst/>
              </a:prstGeom>
              <a:blipFill rotWithShape="0">
                <a:blip r:embed="rId6"/>
                <a:stretch>
                  <a:fillRect l="-1441" t="-1643" r="-48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611005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585901" y="570964"/>
            <a:ext cx="6836881" cy="832834"/>
          </a:xfrm>
        </p:spPr>
        <p:txBody>
          <a:bodyPr>
            <a:normAutofit/>
          </a:bodyPr>
          <a:lstStyle/>
          <a:p>
            <a:pPr algn="ctr"/>
            <a:r>
              <a:rPr lang="zh-CN" altLang="en-US" dirty="0"/>
              <a:t>第二章通信电子线路的基础</a:t>
            </a:r>
          </a:p>
        </p:txBody>
      </p:sp>
      <p:sp>
        <p:nvSpPr>
          <p:cNvPr id="5" name="标题 1"/>
          <p:cNvSpPr txBox="1">
            <a:spLocks/>
          </p:cNvSpPr>
          <p:nvPr/>
        </p:nvSpPr>
        <p:spPr>
          <a:xfrm>
            <a:off x="2845409" y="1719335"/>
            <a:ext cx="6022303"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a:t>2.1  </a:t>
            </a:r>
            <a:r>
              <a:rPr lang="zh-CN" altLang="en-US" sz="3200" dirty="0"/>
              <a:t>无源谐振电路</a:t>
            </a:r>
          </a:p>
        </p:txBody>
      </p:sp>
      <p:sp>
        <p:nvSpPr>
          <p:cNvPr id="6" name="标题 1"/>
          <p:cNvSpPr txBox="1">
            <a:spLocks/>
          </p:cNvSpPr>
          <p:nvPr/>
        </p:nvSpPr>
        <p:spPr>
          <a:xfrm>
            <a:off x="2815913" y="2343959"/>
            <a:ext cx="4898531" cy="61818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smtClean="0"/>
              <a:t>2.2  </a:t>
            </a:r>
            <a:r>
              <a:rPr lang="zh-CN" altLang="en-US" sz="3200" dirty="0" smtClean="0"/>
              <a:t>常用</a:t>
            </a:r>
            <a:r>
              <a:rPr lang="zh-CN" altLang="en-US" sz="3200" dirty="0"/>
              <a:t>无源固体器件</a:t>
            </a:r>
          </a:p>
        </p:txBody>
      </p:sp>
      <p:sp>
        <p:nvSpPr>
          <p:cNvPr id="7" name="标题 1"/>
          <p:cNvSpPr txBox="1">
            <a:spLocks/>
          </p:cNvSpPr>
          <p:nvPr/>
        </p:nvSpPr>
        <p:spPr>
          <a:xfrm>
            <a:off x="2815914" y="2971806"/>
            <a:ext cx="2782659" cy="68258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smtClean="0"/>
              <a:t>2.3  </a:t>
            </a:r>
            <a:r>
              <a:rPr lang="zh-CN" altLang="en-US" sz="3200" dirty="0" smtClean="0"/>
              <a:t>干扰</a:t>
            </a:r>
            <a:endParaRPr lang="zh-CN" altLang="en-US" sz="3200" dirty="0"/>
          </a:p>
        </p:txBody>
      </p:sp>
      <p:sp>
        <p:nvSpPr>
          <p:cNvPr id="8" name="标题 1"/>
          <p:cNvSpPr txBox="1">
            <a:spLocks/>
          </p:cNvSpPr>
          <p:nvPr/>
        </p:nvSpPr>
        <p:spPr>
          <a:xfrm>
            <a:off x="2815914" y="3664045"/>
            <a:ext cx="3851606" cy="68258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smtClean="0"/>
              <a:t>2.4  </a:t>
            </a:r>
            <a:r>
              <a:rPr lang="zh-CN" altLang="en-US" sz="3200" dirty="0" smtClean="0"/>
              <a:t>放大器</a:t>
            </a:r>
            <a:r>
              <a:rPr lang="zh-CN" altLang="en-US" sz="3200" dirty="0"/>
              <a:t>中的噪声</a:t>
            </a:r>
          </a:p>
        </p:txBody>
      </p:sp>
      <p:sp>
        <p:nvSpPr>
          <p:cNvPr id="9" name="标题 1"/>
          <p:cNvSpPr txBox="1">
            <a:spLocks/>
          </p:cNvSpPr>
          <p:nvPr/>
        </p:nvSpPr>
        <p:spPr>
          <a:xfrm>
            <a:off x="2845408" y="4365945"/>
            <a:ext cx="5358433" cy="61818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smtClean="0"/>
              <a:t>2.5  </a:t>
            </a:r>
            <a:r>
              <a:rPr lang="zh-CN" altLang="en-US" sz="3200" dirty="0" smtClean="0"/>
              <a:t>噪声</a:t>
            </a:r>
            <a:r>
              <a:rPr lang="zh-CN" altLang="en-US" sz="3200" dirty="0"/>
              <a:t>的表示和计算方法</a:t>
            </a:r>
          </a:p>
        </p:txBody>
      </p:sp>
    </p:spTree>
    <p:extLst>
      <p:ext uri="{BB962C8B-B14F-4D97-AF65-F5344CB8AC3E}">
        <p14:creationId xmlns:p14="http://schemas.microsoft.com/office/powerpoint/2010/main" val="33487259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43121" y="334851"/>
            <a:ext cx="4250850" cy="61818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a:t>2.2</a:t>
            </a:r>
            <a:r>
              <a:rPr lang="zh-CN" altLang="en-US" sz="3200" dirty="0"/>
              <a:t>常用无源固体器件</a:t>
            </a:r>
          </a:p>
        </p:txBody>
      </p:sp>
      <p:sp>
        <p:nvSpPr>
          <p:cNvPr id="5" name="标题 1"/>
          <p:cNvSpPr txBox="1">
            <a:spLocks/>
          </p:cNvSpPr>
          <p:nvPr/>
        </p:nvSpPr>
        <p:spPr>
          <a:xfrm>
            <a:off x="643121" y="953037"/>
            <a:ext cx="2859933" cy="658968"/>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石英晶体谐振器</a:t>
            </a:r>
          </a:p>
        </p:txBody>
      </p:sp>
      <p:sp>
        <p:nvSpPr>
          <p:cNvPr id="6" name="内容占位符 2"/>
          <p:cNvSpPr>
            <a:spLocks noGrp="1"/>
          </p:cNvSpPr>
          <p:nvPr>
            <p:ph idx="1"/>
          </p:nvPr>
        </p:nvSpPr>
        <p:spPr>
          <a:xfrm>
            <a:off x="643121" y="1558345"/>
            <a:ext cx="6543290" cy="1777283"/>
          </a:xfrm>
        </p:spPr>
        <p:txBody>
          <a:bodyPr>
            <a:normAutofit/>
          </a:bodyPr>
          <a:lstStyle/>
          <a:p>
            <a:r>
              <a:rPr lang="zh-CN" altLang="en-US" sz="2400" dirty="0">
                <a:latin typeface="宋体" panose="02010600030101010101" pitchFamily="2" charset="-122"/>
                <a:ea typeface="宋体" panose="02010600030101010101" pitchFamily="2" charset="-122"/>
              </a:rPr>
              <a:t>电器</a:t>
            </a:r>
            <a:r>
              <a:rPr lang="zh-CN" altLang="en-US" sz="2400" dirty="0" smtClean="0">
                <a:latin typeface="宋体" panose="02010600030101010101" pitchFamily="2" charset="-122"/>
                <a:ea typeface="宋体" panose="02010600030101010101" pitchFamily="2" charset="-122"/>
              </a:rPr>
              <a:t>特性</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利用</a:t>
            </a:r>
            <a:r>
              <a:rPr lang="zh-CN" altLang="en-US" sz="2400" dirty="0">
                <a:latin typeface="宋体" panose="02010600030101010101" pitchFamily="2" charset="-122"/>
                <a:ea typeface="宋体" panose="02010600030101010101" pitchFamily="2" charset="-122"/>
              </a:rPr>
              <a:t>石英晶体的压电效应和逆压电效应可以将其制成晶体谐振器。通常把基频谐振称为基音谐振，把高次谐波上的谐振称为泛音谐振</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p:txBody>
      </p:sp>
      <p:sp>
        <p:nvSpPr>
          <p:cNvPr id="7" name="内容占位符 2"/>
          <p:cNvSpPr txBox="1">
            <a:spLocks/>
          </p:cNvSpPr>
          <p:nvPr/>
        </p:nvSpPr>
        <p:spPr>
          <a:xfrm>
            <a:off x="861986" y="5458496"/>
            <a:ext cx="4669546" cy="60745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应用：振荡器高频窄带滤波器</a:t>
            </a:r>
          </a:p>
          <a:p>
            <a:endParaRPr lang="zh-CN" altLang="en-US" sz="2400" dirty="0">
              <a:latin typeface="宋体" panose="02010600030101010101" pitchFamily="2" charset="-122"/>
              <a:ea typeface="宋体" panose="02010600030101010101" pitchFamily="2" charset="-122"/>
            </a:endParaRPr>
          </a:p>
        </p:txBody>
      </p:sp>
      <mc:AlternateContent xmlns:mc="http://schemas.openxmlformats.org/markup-compatibility/2006" xmlns:a14="http://schemas.microsoft.com/office/drawing/2010/main">
        <mc:Choice Requires="a14">
          <p:sp>
            <p:nvSpPr>
              <p:cNvPr id="8" name="矩形 7"/>
              <p:cNvSpPr/>
              <p:nvPr/>
            </p:nvSpPr>
            <p:spPr>
              <a:xfrm>
                <a:off x="861986" y="3176375"/>
                <a:ext cx="5883149" cy="2039982"/>
              </a:xfrm>
              <a:prstGeom prst="rect">
                <a:avLst/>
              </a:prstGeom>
            </p:spPr>
            <p:txBody>
              <a:bodyPr wrap="none">
                <a:spAutoFit/>
              </a:bodyPr>
              <a:lstStyle/>
              <a:p>
                <a:pPr algn="just"/>
                <a14:m>
                  <m:oMathPara xmlns:m="http://schemas.openxmlformats.org/officeDocument/2006/math">
                    <m:oMathParaPr>
                      <m:jc m:val="centerGroup"/>
                    </m:oMathParaPr>
                    <m:oMath xmlns:m="http://schemas.openxmlformats.org/officeDocument/2006/math">
                      <m:m>
                        <m:mPr>
                          <m:mcs>
                            <m:mc>
                              <m:mcPr>
                                <m:count m:val="1"/>
                                <m:mcJc m:val="center"/>
                              </m:mcPr>
                            </m:mc>
                          </m:mcs>
                          <m:ctrlPr>
                            <a:rPr lang="zh-CN" altLang="en-US" i="1">
                              <a:latin typeface="Cambria Math" panose="02040503050406030204" pitchFamily="18" charset="0"/>
                            </a:rPr>
                          </m:ctrlPr>
                        </m:mPr>
                        <m:mr>
                          <m:e>
                            <m:sSub>
                              <m:sSubPr>
                                <m:ctrlPr>
                                  <a:rPr lang="zh-CN" altLang="en-US" i="1">
                                    <a:latin typeface="Cambria Math" panose="02040503050406030204" pitchFamily="18" charset="0"/>
                                  </a:rPr>
                                </m:ctrlPr>
                              </m:sSubPr>
                              <m:e>
                                <m:r>
                                  <a:rPr lang="zh-CN" altLang="en-US" i="1">
                                    <a:latin typeface="Cambria Math" panose="02040503050406030204" pitchFamily="18" charset="0"/>
                                  </a:rPr>
                                  <m:t>𝑓</m:t>
                                </m:r>
                              </m:e>
                              <m:sub>
                                <m:r>
                                  <a:rPr lang="zh-CN" altLang="en-US" i="1">
                                    <a:latin typeface="Cambria Math" panose="02040503050406030204" pitchFamily="18" charset="0"/>
                                  </a:rPr>
                                  <m:t>𝑠</m:t>
                                </m:r>
                                <m:r>
                                  <a:rPr lang="zh-CN" altLang="en-US" i="0">
                                    <a:latin typeface="Cambria Math" panose="02040503050406030204" pitchFamily="18" charset="0"/>
                                  </a:rPr>
                                  <m:t>串</m:t>
                                </m:r>
                              </m:sub>
                            </m:sSub>
                            <m:r>
                              <a:rPr lang="zh-CN" altLang="en-US" i="0">
                                <a:latin typeface="Cambria Math" panose="02040503050406030204" pitchFamily="18" charset="0"/>
                              </a:rPr>
                              <m:t>=</m:t>
                            </m:r>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r>
                                  <a:rPr lang="zh-CN" altLang="en-US" i="0">
                                    <a:latin typeface="Cambria Math" panose="02040503050406030204" pitchFamily="18" charset="0"/>
                                  </a:rPr>
                                  <m:t>2</m:t>
                                </m:r>
                                <m:r>
                                  <a:rPr lang="zh-CN" altLang="en-US" i="1">
                                    <a:latin typeface="Cambria Math" panose="02040503050406030204" pitchFamily="18" charset="0"/>
                                  </a:rPr>
                                  <m:t>𝜋</m:t>
                                </m:r>
                                <m:rad>
                                  <m:radPr>
                                    <m:degHide m:val="on"/>
                                    <m:ctrlPr>
                                      <a:rPr lang="zh-CN" altLang="en-US" i="1">
                                        <a:latin typeface="Cambria Math" panose="02040503050406030204" pitchFamily="18" charset="0"/>
                                      </a:rPr>
                                    </m:ctrlPr>
                                  </m:radPr>
                                  <m:deg/>
                                  <m:e>
                                    <m:sSub>
                                      <m:sSubPr>
                                        <m:ctrlPr>
                                          <a:rPr lang="zh-CN" altLang="en-US" i="1">
                                            <a:latin typeface="Cambria Math" panose="02040503050406030204" pitchFamily="18" charset="0"/>
                                          </a:rPr>
                                        </m:ctrlPr>
                                      </m:sSubPr>
                                      <m:e>
                                        <m:r>
                                          <a:rPr lang="zh-CN" altLang="en-US" i="1">
                                            <a:latin typeface="Cambria Math" panose="02040503050406030204" pitchFamily="18" charset="0"/>
                                          </a:rPr>
                                          <m:t>𝐿</m:t>
                                        </m:r>
                                      </m:e>
                                      <m:sub>
                                        <m:r>
                                          <a:rPr lang="zh-CN" altLang="en-US" i="1">
                                            <a:latin typeface="Cambria Math" panose="02040503050406030204" pitchFamily="18" charset="0"/>
                                          </a:rPr>
                                          <m:t>𝑞</m:t>
                                        </m:r>
                                      </m:sub>
                                    </m:sSub>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1">
                                            <a:latin typeface="Cambria Math" panose="02040503050406030204" pitchFamily="18" charset="0"/>
                                          </a:rPr>
                                          <m:t>𝑞</m:t>
                                        </m:r>
                                      </m:sub>
                                    </m:sSub>
                                  </m:e>
                                </m:rad>
                              </m:den>
                            </m:f>
                          </m:e>
                        </m:mr>
                        <m:mr>
                          <m:e>
                            <m:sSub>
                              <m:sSubPr>
                                <m:ctrlPr>
                                  <a:rPr lang="zh-CN" altLang="en-US" i="1">
                                    <a:latin typeface="Cambria Math" panose="02040503050406030204" pitchFamily="18" charset="0"/>
                                  </a:rPr>
                                </m:ctrlPr>
                              </m:sSubPr>
                              <m:e>
                                <m:r>
                                  <a:rPr lang="zh-CN" altLang="en-US" i="1">
                                    <a:latin typeface="Cambria Math" panose="02040503050406030204" pitchFamily="18" charset="0"/>
                                  </a:rPr>
                                  <m:t>𝑓</m:t>
                                </m:r>
                              </m:e>
                              <m:sub>
                                <m:r>
                                  <a:rPr lang="zh-CN" altLang="en-US" i="1">
                                    <a:latin typeface="Cambria Math" panose="02040503050406030204" pitchFamily="18" charset="0"/>
                                  </a:rPr>
                                  <m:t>𝑝</m:t>
                                </m:r>
                                <m:r>
                                  <a:rPr lang="zh-CN" altLang="en-US" i="0">
                                    <a:latin typeface="Cambria Math" panose="02040503050406030204" pitchFamily="18" charset="0"/>
                                  </a:rPr>
                                  <m:t>并</m:t>
                                </m:r>
                              </m:sub>
                            </m:sSub>
                            <m:r>
                              <a:rPr lang="zh-CN" altLang="en-US" i="0">
                                <a:latin typeface="Cambria Math" panose="02040503050406030204" pitchFamily="18" charset="0"/>
                              </a:rPr>
                              <m:t>=</m:t>
                            </m:r>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r>
                                  <a:rPr lang="zh-CN" altLang="en-US" i="0">
                                    <a:latin typeface="Cambria Math" panose="02040503050406030204" pitchFamily="18" charset="0"/>
                                  </a:rPr>
                                  <m:t>2</m:t>
                                </m:r>
                                <m:r>
                                  <a:rPr lang="zh-CN" altLang="en-US" i="1">
                                    <a:latin typeface="Cambria Math" panose="02040503050406030204" pitchFamily="18" charset="0"/>
                                  </a:rPr>
                                  <m:t>𝜋</m:t>
                                </m:r>
                                <m:rad>
                                  <m:radPr>
                                    <m:degHide m:val="on"/>
                                    <m:ctrlPr>
                                      <a:rPr lang="zh-CN" altLang="en-US" i="1">
                                        <a:latin typeface="Cambria Math" panose="02040503050406030204" pitchFamily="18" charset="0"/>
                                      </a:rPr>
                                    </m:ctrlPr>
                                  </m:radPr>
                                  <m:deg/>
                                  <m:e>
                                    <m:sSub>
                                      <m:sSubPr>
                                        <m:ctrlPr>
                                          <a:rPr lang="zh-CN" altLang="en-US" i="1">
                                            <a:latin typeface="Cambria Math" panose="02040503050406030204" pitchFamily="18" charset="0"/>
                                          </a:rPr>
                                        </m:ctrlPr>
                                      </m:sSubPr>
                                      <m:e>
                                        <m:r>
                                          <a:rPr lang="zh-CN" altLang="en-US" i="1">
                                            <a:latin typeface="Cambria Math" panose="02040503050406030204" pitchFamily="18" charset="0"/>
                                          </a:rPr>
                                          <m:t>𝐿</m:t>
                                        </m:r>
                                      </m:e>
                                      <m:sub>
                                        <m:r>
                                          <a:rPr lang="zh-CN" altLang="en-US" i="1">
                                            <a:latin typeface="Cambria Math" panose="02040503050406030204" pitchFamily="18" charset="0"/>
                                          </a:rPr>
                                          <m:t>𝑞</m:t>
                                        </m:r>
                                      </m:sub>
                                    </m:sSub>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0</m:t>
                                            </m:r>
                                          </m:sub>
                                        </m:sSub>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1">
                                                <a:latin typeface="Cambria Math" panose="02040503050406030204" pitchFamily="18" charset="0"/>
                                              </a:rPr>
                                              <m:t>𝑞</m:t>
                                            </m:r>
                                          </m:sub>
                                        </m:sSub>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0</m:t>
                                            </m:r>
                                          </m:sub>
                                        </m:sSub>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1">
                                                <a:latin typeface="Cambria Math" panose="02040503050406030204" pitchFamily="18" charset="0"/>
                                              </a:rPr>
                                              <m:t>𝑞</m:t>
                                            </m:r>
                                          </m:sub>
                                        </m:sSub>
                                      </m:den>
                                    </m:f>
                                  </m:e>
                                </m:rad>
                              </m:den>
                            </m:f>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𝑓</m:t>
                                </m:r>
                              </m:e>
                              <m:sub>
                                <m:r>
                                  <a:rPr lang="zh-CN" altLang="en-US" i="1">
                                    <a:latin typeface="Cambria Math" panose="02040503050406030204" pitchFamily="18" charset="0"/>
                                  </a:rPr>
                                  <m:t>𝑠</m:t>
                                </m:r>
                                <m:r>
                                  <a:rPr lang="zh-CN" altLang="en-US" i="0">
                                    <a:latin typeface="Cambria Math" panose="02040503050406030204" pitchFamily="18" charset="0"/>
                                  </a:rPr>
                                  <m:t>串</m:t>
                                </m:r>
                              </m:sub>
                            </m:sSub>
                            <m:rad>
                              <m:radPr>
                                <m:degHide m:val="on"/>
                                <m:ctrlPr>
                                  <a:rPr lang="zh-CN" altLang="en-US" i="1">
                                    <a:latin typeface="Cambria Math" panose="02040503050406030204" pitchFamily="18" charset="0"/>
                                  </a:rPr>
                                </m:ctrlPr>
                              </m:radPr>
                              <m:deg/>
                              <m:e>
                                <m:r>
                                  <a:rPr lang="zh-CN" altLang="en-US" i="0">
                                    <a:latin typeface="Cambria Math" panose="02040503050406030204" pitchFamily="18" charset="0"/>
                                  </a:rPr>
                                  <m:t>1+</m:t>
                                </m:r>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1">
                                            <a:latin typeface="Cambria Math" panose="02040503050406030204" pitchFamily="18" charset="0"/>
                                          </a:rPr>
                                          <m:t>𝑞</m:t>
                                        </m:r>
                                      </m:sub>
                                    </m:sSub>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0</m:t>
                                        </m:r>
                                      </m:sub>
                                    </m:sSub>
                                  </m:den>
                                </m:f>
                              </m:e>
                            </m:rad>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𝑓</m:t>
                                </m:r>
                              </m:e>
                              <m:sub>
                                <m:r>
                                  <a:rPr lang="zh-CN" altLang="en-US" i="1">
                                    <a:latin typeface="Cambria Math" panose="02040503050406030204" pitchFamily="18" charset="0"/>
                                  </a:rPr>
                                  <m:t>𝑠</m:t>
                                </m:r>
                                <m:r>
                                  <a:rPr lang="zh-CN" altLang="en-US" i="0">
                                    <a:latin typeface="Cambria Math" panose="02040503050406030204" pitchFamily="18" charset="0"/>
                                  </a:rPr>
                                  <m:t>串</m:t>
                                </m:r>
                              </m:sub>
                            </m:sSub>
                            <m:r>
                              <a:rPr lang="zh-CN" altLang="en-US" i="0">
                                <a:latin typeface="Cambria Math" panose="02040503050406030204" pitchFamily="18" charset="0"/>
                              </a:rPr>
                              <m:t>（</m:t>
                            </m:r>
                            <m:r>
                              <a:rPr lang="zh-CN" altLang="en-US" i="0">
                                <a:latin typeface="Cambria Math" panose="02040503050406030204" pitchFamily="18" charset="0"/>
                              </a:rPr>
                              <m:t>1+</m:t>
                            </m:r>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1">
                                        <a:latin typeface="Cambria Math" panose="02040503050406030204" pitchFamily="18" charset="0"/>
                                      </a:rPr>
                                      <m:t>𝑞</m:t>
                                    </m:r>
                                  </m:sub>
                                </m:sSub>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0">
                                        <a:latin typeface="Cambria Math" panose="02040503050406030204" pitchFamily="18" charset="0"/>
                                      </a:rPr>
                                      <m:t>0</m:t>
                                    </m:r>
                                  </m:sub>
                                </m:sSub>
                              </m:den>
                            </m:f>
                            <m:r>
                              <a:rPr lang="zh-CN" altLang="en-US" i="0">
                                <a:latin typeface="Cambria Math" panose="02040503050406030204" pitchFamily="18" charset="0"/>
                              </a:rPr>
                              <m:t>）</m:t>
                            </m:r>
                          </m:e>
                        </m:mr>
                      </m:m>
                    </m:oMath>
                  </m:oMathPara>
                </a14:m>
                <a:endParaRPr lang="zh-CN" altLang="en-US" dirty="0"/>
              </a:p>
            </p:txBody>
          </p:sp>
        </mc:Choice>
        <mc:Fallback xmlns="">
          <p:sp>
            <p:nvSpPr>
              <p:cNvPr id="8" name="矩形 7"/>
              <p:cNvSpPr>
                <a:spLocks noRot="1" noChangeAspect="1" noMove="1" noResize="1" noEditPoints="1" noAdjustHandles="1" noChangeArrowheads="1" noChangeShapeType="1" noTextEdit="1"/>
              </p:cNvSpPr>
              <p:nvPr/>
            </p:nvSpPr>
            <p:spPr>
              <a:xfrm>
                <a:off x="861986" y="3176375"/>
                <a:ext cx="5883149" cy="2039982"/>
              </a:xfrm>
              <a:prstGeom prst="rect">
                <a:avLst/>
              </a:prstGeom>
              <a:blipFill rotWithShape="0">
                <a:blip r:embed="rId2"/>
                <a:stretch>
                  <a:fillRect/>
                </a:stretch>
              </a:blipFill>
            </p:spPr>
            <p:txBody>
              <a:bodyPr/>
              <a:lstStyle/>
              <a:p>
                <a:r>
                  <a:rPr lang="zh-CN" altLang="en-US">
                    <a:noFill/>
                  </a:rPr>
                  <a:t> </a:t>
                </a:r>
              </a:p>
            </p:txBody>
          </p:sp>
        </mc:Fallback>
      </mc:AlternateContent>
      <p:pic>
        <p:nvPicPr>
          <p:cNvPr id="9" name="图片 8"/>
          <p:cNvPicPr/>
          <p:nvPr/>
        </p:nvPicPr>
        <p:blipFill>
          <a:blip r:embed="rId3" cstate="print"/>
          <a:srcRect/>
          <a:stretch>
            <a:fillRect/>
          </a:stretch>
        </p:blipFill>
        <p:spPr>
          <a:xfrm>
            <a:off x="7186411" y="1425829"/>
            <a:ext cx="4347121" cy="2042313"/>
          </a:xfrm>
          <a:prstGeom prst="rect">
            <a:avLst/>
          </a:prstGeom>
          <a:noFill/>
          <a:ln cap="flat"/>
        </p:spPr>
      </p:pic>
      <p:sp>
        <p:nvSpPr>
          <p:cNvPr id="10" name="内容占位符 2"/>
          <p:cNvSpPr txBox="1">
            <a:spLocks/>
          </p:cNvSpPr>
          <p:nvPr/>
        </p:nvSpPr>
        <p:spPr>
          <a:xfrm>
            <a:off x="8300711" y="3468142"/>
            <a:ext cx="2118520" cy="3825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1600" dirty="0">
                <a:latin typeface="宋体" panose="02010600030101010101" pitchFamily="2" charset="-122"/>
                <a:ea typeface="宋体" panose="02010600030101010101" pitchFamily="2" charset="-122"/>
              </a:rPr>
              <a:t>石英晶体模拟电特性</a:t>
            </a:r>
          </a:p>
        </p:txBody>
      </p:sp>
      <p:pic>
        <p:nvPicPr>
          <p:cNvPr id="11" name="图片 10"/>
          <p:cNvPicPr/>
          <p:nvPr/>
        </p:nvPicPr>
        <p:blipFill>
          <a:blip r:embed="rId4" cstate="print"/>
          <a:srcRect b="17116"/>
          <a:stretch>
            <a:fillRect/>
          </a:stretch>
        </p:blipFill>
        <p:spPr>
          <a:xfrm>
            <a:off x="7186411" y="3850723"/>
            <a:ext cx="3606085" cy="2262540"/>
          </a:xfrm>
          <a:prstGeom prst="rect">
            <a:avLst/>
          </a:prstGeom>
          <a:noFill/>
          <a:ln cap="flat">
            <a:noFill/>
          </a:ln>
        </p:spPr>
      </p:pic>
      <p:sp>
        <p:nvSpPr>
          <p:cNvPr id="12" name="内容占位符 2"/>
          <p:cNvSpPr txBox="1">
            <a:spLocks/>
          </p:cNvSpPr>
          <p:nvPr/>
        </p:nvSpPr>
        <p:spPr>
          <a:xfrm>
            <a:off x="8300711" y="6110612"/>
            <a:ext cx="2118520" cy="3825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1600" dirty="0">
                <a:latin typeface="宋体" panose="02010600030101010101" pitchFamily="2" charset="-122"/>
                <a:ea typeface="宋体" panose="02010600030101010101" pitchFamily="2" charset="-122"/>
              </a:rPr>
              <a:t>差接桥式带通滤波器</a:t>
            </a:r>
          </a:p>
        </p:txBody>
      </p:sp>
    </p:spTree>
    <p:extLst>
      <p:ext uri="{BB962C8B-B14F-4D97-AF65-F5344CB8AC3E}">
        <p14:creationId xmlns:p14="http://schemas.microsoft.com/office/powerpoint/2010/main" val="18887273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01454" y="347730"/>
            <a:ext cx="5255403" cy="73409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陶瓷滤波器和声表面波滤波器</a:t>
            </a:r>
          </a:p>
        </p:txBody>
      </p:sp>
      <p:sp>
        <p:nvSpPr>
          <p:cNvPr id="5" name="内容占位符 2"/>
          <p:cNvSpPr>
            <a:spLocks noGrp="1"/>
          </p:cNvSpPr>
          <p:nvPr>
            <p:ph idx="1"/>
          </p:nvPr>
        </p:nvSpPr>
        <p:spPr>
          <a:xfrm>
            <a:off x="501454" y="1081827"/>
            <a:ext cx="10819076" cy="2047740"/>
          </a:xfrm>
        </p:spPr>
        <p:txBody>
          <a:bodyPr>
            <a:normAutofit/>
          </a:bodyPr>
          <a:lstStyle/>
          <a:p>
            <a:r>
              <a:rPr lang="zh-CN" altLang="en-US" sz="2400" dirty="0">
                <a:latin typeface="宋体" panose="02010600030101010101" pitchFamily="2" charset="-122"/>
                <a:ea typeface="宋体" panose="02010600030101010101" pitchFamily="2" charset="-122"/>
              </a:rPr>
              <a:t>陶瓷滤波器（带通滤波器</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工艺</a:t>
            </a:r>
            <a:r>
              <a:rPr lang="zh-CN" altLang="en-US" sz="2400" dirty="0">
                <a:latin typeface="宋体" panose="02010600030101010101" pitchFamily="2" charset="-122"/>
                <a:ea typeface="宋体" panose="02010600030101010101" pitchFamily="2" charset="-122"/>
              </a:rPr>
              <a:t>：由压电陶瓷制成。但</a:t>
            </a:r>
            <a:r>
              <a:rPr lang="en-US" altLang="zh-CN" sz="2400" dirty="0">
                <a:latin typeface="宋体" panose="02010600030101010101" pitchFamily="2" charset="-122"/>
                <a:ea typeface="宋体" panose="02010600030101010101" pitchFamily="2" charset="-122"/>
              </a:rPr>
              <a:t>Q</a:t>
            </a:r>
            <a:r>
              <a:rPr lang="zh-CN" altLang="en-US" sz="2400" dirty="0">
                <a:latin typeface="宋体" panose="02010600030101010101" pitchFamily="2" charset="-122"/>
                <a:ea typeface="宋体" panose="02010600030101010101" pitchFamily="2" charset="-122"/>
              </a:rPr>
              <a:t>值低于石英晶体，约为几百，高于</a:t>
            </a:r>
            <a:r>
              <a:rPr lang="en-US" altLang="zh-CN" sz="2400" dirty="0">
                <a:latin typeface="宋体" panose="02010600030101010101" pitchFamily="2" charset="-122"/>
                <a:ea typeface="宋体" panose="02010600030101010101" pitchFamily="2" charset="-122"/>
              </a:rPr>
              <a:t>LC</a:t>
            </a:r>
            <a:r>
              <a:rPr lang="zh-CN" altLang="en-US" sz="2400" dirty="0">
                <a:latin typeface="宋体" panose="02010600030101010101" pitchFamily="2" charset="-122"/>
                <a:ea typeface="宋体" panose="02010600030101010101" pitchFamily="2" charset="-122"/>
              </a:rPr>
              <a:t>谐振电路</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优点</a:t>
            </a:r>
            <a:r>
              <a:rPr lang="zh-CN" altLang="en-US" sz="2400" dirty="0">
                <a:latin typeface="宋体" panose="02010600030101010101" pitchFamily="2" charset="-122"/>
                <a:ea typeface="宋体" panose="02010600030101010101" pitchFamily="2" charset="-122"/>
              </a:rPr>
              <a:t>：体积小、成本低、通带衰耗小和矩形系数小等</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缺点</a:t>
            </a:r>
            <a:r>
              <a:rPr lang="zh-CN" altLang="en-US" sz="2400" dirty="0">
                <a:latin typeface="宋体" panose="02010600030101010101" pitchFamily="2" charset="-122"/>
                <a:ea typeface="宋体" panose="02010600030101010101" pitchFamily="2" charset="-122"/>
              </a:rPr>
              <a:t>：一致性差。频率特性离散性大，通频带不够</a:t>
            </a:r>
            <a:r>
              <a:rPr lang="zh-CN" altLang="en-US" sz="2400" dirty="0" smtClean="0">
                <a:latin typeface="宋体" panose="02010600030101010101" pitchFamily="2" charset="-122"/>
                <a:ea typeface="宋体" panose="02010600030101010101" pitchFamily="2" charset="-122"/>
              </a:rPr>
              <a:t>宽</a:t>
            </a:r>
            <a:r>
              <a:rPr lang="zh-CN" altLang="en-US" sz="2400" dirty="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p:txBody>
      </p:sp>
      <p:sp>
        <p:nvSpPr>
          <p:cNvPr id="6" name="内容占位符 2"/>
          <p:cNvSpPr txBox="1">
            <a:spLocks/>
          </p:cNvSpPr>
          <p:nvPr/>
        </p:nvSpPr>
        <p:spPr>
          <a:xfrm>
            <a:off x="501454" y="3129567"/>
            <a:ext cx="5255403" cy="327123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声表面波滤波器</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选</a:t>
            </a:r>
            <a:r>
              <a:rPr lang="zh-CN" altLang="en-US" sz="2400" dirty="0">
                <a:latin typeface="宋体" panose="02010600030101010101" pitchFamily="2" charset="-122"/>
                <a:ea typeface="宋体" panose="02010600030101010101" pitchFamily="2" charset="-122"/>
              </a:rPr>
              <a:t>频特性：当叉指换能器的几何参数以及发端</a:t>
            </a:r>
            <a:r>
              <a:rPr lang="zh-CN" altLang="en-US" sz="2400" dirty="0" smtClean="0">
                <a:latin typeface="宋体" panose="02010600030101010101" pitchFamily="2" charset="-122"/>
                <a:ea typeface="宋体" panose="02010600030101010101" pitchFamily="2" charset="-122"/>
              </a:rPr>
              <a:t>换能器的</a:t>
            </a:r>
            <a:r>
              <a:rPr lang="zh-CN" altLang="en-US" sz="2400" dirty="0">
                <a:latin typeface="宋体" panose="02010600030101010101" pitchFamily="2" charset="-122"/>
                <a:ea typeface="宋体" panose="02010600030101010101" pitchFamily="2" charset="-122"/>
              </a:rPr>
              <a:t>距离一定时，它就具有选择某一频率信号输出的能力。</a:t>
            </a:r>
          </a:p>
          <a:p>
            <a:pPr marL="0" indent="0">
              <a:buNone/>
            </a:pPr>
            <a:r>
              <a:rPr lang="zh-CN" altLang="en-US" sz="2400" dirty="0" smtClean="0">
                <a:latin typeface="宋体" panose="02010600030101010101" pitchFamily="2" charset="-122"/>
                <a:ea typeface="宋体" panose="02010600030101010101" pitchFamily="2" charset="-122"/>
              </a:rPr>
              <a:t>    特点</a:t>
            </a:r>
            <a:r>
              <a:rPr lang="zh-CN" altLang="en-US" sz="2400" dirty="0">
                <a:latin typeface="宋体" panose="02010600030101010101" pitchFamily="2" charset="-122"/>
                <a:ea typeface="宋体" panose="02010600030101010101" pitchFamily="2" charset="-122"/>
              </a:rPr>
              <a:t>：可满足多种频率特性、性能稳定、工作频率高</a:t>
            </a:r>
            <a:r>
              <a:rPr lang="zh-CN" altLang="en-US" sz="2400" dirty="0" smtClean="0">
                <a:latin typeface="宋体" panose="02010600030101010101" pitchFamily="2" charset="-122"/>
                <a:ea typeface="宋体" panose="02010600030101010101" pitchFamily="2" charset="-122"/>
              </a:rPr>
              <a:t>、体积</a:t>
            </a:r>
            <a:r>
              <a:rPr lang="zh-CN" altLang="en-US" sz="2400" dirty="0">
                <a:latin typeface="宋体" panose="02010600030101010101" pitchFamily="2" charset="-122"/>
                <a:ea typeface="宋体" panose="02010600030101010101" pitchFamily="2" charset="-122"/>
              </a:rPr>
              <a:t>小、可靠性高等</a:t>
            </a:r>
          </a:p>
          <a:p>
            <a:pPr marL="0" indent="0">
              <a:buNone/>
            </a:pPr>
            <a:endParaRPr lang="en-US" altLang="zh-CN" sz="2400" dirty="0" smtClean="0">
              <a:latin typeface="宋体" panose="02010600030101010101" pitchFamily="2" charset="-122"/>
              <a:ea typeface="宋体" panose="02010600030101010101" pitchFamily="2" charset="-122"/>
            </a:endParaRPr>
          </a:p>
        </p:txBody>
      </p:sp>
      <p:pic>
        <p:nvPicPr>
          <p:cNvPr id="7" name="图片 6"/>
          <p:cNvPicPr/>
          <p:nvPr/>
        </p:nvPicPr>
        <p:blipFill>
          <a:blip r:embed="rId2" cstate="print"/>
          <a:srcRect/>
          <a:stretch>
            <a:fillRect/>
          </a:stretch>
        </p:blipFill>
        <p:spPr>
          <a:xfrm>
            <a:off x="9074915" y="1944208"/>
            <a:ext cx="1215305" cy="1533088"/>
          </a:xfrm>
          <a:prstGeom prst="rect">
            <a:avLst/>
          </a:prstGeom>
          <a:noFill/>
          <a:ln cap="flat"/>
        </p:spPr>
      </p:pic>
      <p:pic>
        <p:nvPicPr>
          <p:cNvPr id="8" name="图片 7"/>
          <p:cNvPicPr/>
          <p:nvPr/>
        </p:nvPicPr>
        <p:blipFill>
          <a:blip r:embed="rId3" cstate="print"/>
          <a:srcRect/>
          <a:stretch>
            <a:fillRect/>
          </a:stretch>
        </p:blipFill>
        <p:spPr>
          <a:xfrm>
            <a:off x="6170523" y="3477296"/>
            <a:ext cx="3748163" cy="2104261"/>
          </a:xfrm>
          <a:prstGeom prst="rect">
            <a:avLst/>
          </a:prstGeom>
          <a:noFill/>
          <a:ln cap="flat"/>
        </p:spPr>
      </p:pic>
    </p:spTree>
    <p:extLst>
      <p:ext uri="{BB962C8B-B14F-4D97-AF65-F5344CB8AC3E}">
        <p14:creationId xmlns:p14="http://schemas.microsoft.com/office/powerpoint/2010/main" val="23011065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43121" y="334851"/>
            <a:ext cx="2782659" cy="68258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a:t>2.3</a:t>
            </a:r>
            <a:r>
              <a:rPr lang="zh-CN" altLang="en-US" sz="3200" dirty="0"/>
              <a:t>干扰</a:t>
            </a:r>
          </a:p>
        </p:txBody>
      </p:sp>
      <p:sp>
        <p:nvSpPr>
          <p:cNvPr id="5" name="内容占位符 2"/>
          <p:cNvSpPr>
            <a:spLocks noGrp="1"/>
          </p:cNvSpPr>
          <p:nvPr>
            <p:ph idx="1"/>
          </p:nvPr>
        </p:nvSpPr>
        <p:spPr>
          <a:xfrm>
            <a:off x="643121" y="3030827"/>
            <a:ext cx="3478118" cy="448616"/>
          </a:xfrm>
        </p:spPr>
        <p:txBody>
          <a:bodyPr>
            <a:normAutofit lnSpcReduction="10000"/>
          </a:bodyPr>
          <a:lstStyle/>
          <a:p>
            <a:r>
              <a:rPr lang="zh-CN" altLang="en-US" sz="2400" dirty="0">
                <a:latin typeface="宋体" panose="02010600030101010101" pitchFamily="2" charset="-122"/>
                <a:ea typeface="宋体" panose="02010600030101010101" pitchFamily="2" charset="-122"/>
              </a:rPr>
              <a:t>电源干扰的抑制</a:t>
            </a:r>
            <a:r>
              <a:rPr lang="zh-CN" altLang="en-US" sz="2400" dirty="0" smtClean="0">
                <a:latin typeface="宋体" panose="02010600030101010101" pitchFamily="2" charset="-122"/>
                <a:ea typeface="宋体" panose="02010600030101010101" pitchFamily="2" charset="-122"/>
              </a:rPr>
              <a:t>方法</a:t>
            </a:r>
            <a:endParaRPr lang="en-US" altLang="zh-CN" sz="2400" dirty="0" smtClean="0">
              <a:latin typeface="宋体" panose="02010600030101010101" pitchFamily="2" charset="-122"/>
              <a:ea typeface="宋体" panose="02010600030101010101" pitchFamily="2" charset="-122"/>
            </a:endParaRPr>
          </a:p>
        </p:txBody>
      </p:sp>
      <p:sp>
        <p:nvSpPr>
          <p:cNvPr id="6" name="标题 1"/>
          <p:cNvSpPr txBox="1">
            <a:spLocks/>
          </p:cNvSpPr>
          <p:nvPr/>
        </p:nvSpPr>
        <p:spPr>
          <a:xfrm>
            <a:off x="643121" y="953037"/>
            <a:ext cx="2859933" cy="658968"/>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外部干扰的来源</a:t>
            </a:r>
          </a:p>
        </p:txBody>
      </p:sp>
      <p:sp>
        <p:nvSpPr>
          <p:cNvPr id="7" name="内容占位符 2"/>
          <p:cNvSpPr txBox="1">
            <a:spLocks/>
          </p:cNvSpPr>
          <p:nvPr/>
        </p:nvSpPr>
        <p:spPr>
          <a:xfrm>
            <a:off x="643121" y="1612005"/>
            <a:ext cx="9406826" cy="96591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外部</a:t>
            </a:r>
            <a:r>
              <a:rPr lang="zh-CN" altLang="en-US" sz="2400" dirty="0">
                <a:latin typeface="宋体" panose="02010600030101010101" pitchFamily="2" charset="-122"/>
                <a:ea typeface="宋体" panose="02010600030101010101" pitchFamily="2" charset="-122"/>
              </a:rPr>
              <a:t>干扰分为自然干扰和人为干扰。自然干扰是大气中的各种扰动。人为干扰是各种电器设备和电子设备产生的干扰。</a:t>
            </a:r>
          </a:p>
        </p:txBody>
      </p:sp>
      <p:sp>
        <p:nvSpPr>
          <p:cNvPr id="8" name="标题 1"/>
          <p:cNvSpPr txBox="1">
            <a:spLocks/>
          </p:cNvSpPr>
          <p:nvPr/>
        </p:nvSpPr>
        <p:spPr>
          <a:xfrm>
            <a:off x="643121" y="2513527"/>
            <a:ext cx="3632665" cy="658968"/>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消除外部干扰的方法</a:t>
            </a:r>
          </a:p>
        </p:txBody>
      </p:sp>
      <p:pic>
        <p:nvPicPr>
          <p:cNvPr id="9" name="图片 8"/>
          <p:cNvPicPr/>
          <p:nvPr/>
        </p:nvPicPr>
        <p:blipFill>
          <a:blip r:embed="rId2" cstate="print"/>
          <a:srcRect/>
          <a:stretch>
            <a:fillRect/>
          </a:stretch>
        </p:blipFill>
        <p:spPr>
          <a:xfrm>
            <a:off x="1238725" y="3932349"/>
            <a:ext cx="3474944" cy="1919234"/>
          </a:xfrm>
          <a:prstGeom prst="rect">
            <a:avLst/>
          </a:prstGeom>
          <a:noFill/>
          <a:ln cap="flat"/>
        </p:spPr>
      </p:pic>
      <p:pic>
        <p:nvPicPr>
          <p:cNvPr id="10" name="图片 9"/>
          <p:cNvPicPr/>
          <p:nvPr/>
        </p:nvPicPr>
        <p:blipFill>
          <a:blip r:embed="rId3" cstate="print"/>
          <a:srcRect/>
          <a:stretch>
            <a:fillRect/>
          </a:stretch>
        </p:blipFill>
        <p:spPr>
          <a:xfrm>
            <a:off x="5692332" y="3932349"/>
            <a:ext cx="3567578" cy="1919234"/>
          </a:xfrm>
          <a:prstGeom prst="rect">
            <a:avLst/>
          </a:prstGeom>
          <a:noFill/>
          <a:ln cap="flat"/>
        </p:spPr>
      </p:pic>
      <p:sp>
        <p:nvSpPr>
          <p:cNvPr id="11" name="内容占位符 2"/>
          <p:cNvSpPr txBox="1">
            <a:spLocks/>
          </p:cNvSpPr>
          <p:nvPr/>
        </p:nvSpPr>
        <p:spPr>
          <a:xfrm>
            <a:off x="2350564" y="5660292"/>
            <a:ext cx="1251266" cy="3825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altLang="zh-CN" sz="1600" dirty="0">
                <a:latin typeface="宋体" panose="02010600030101010101" pitchFamily="2" charset="-122"/>
                <a:ea typeface="宋体" panose="02010600030101010101" pitchFamily="2" charset="-122"/>
              </a:rPr>
              <a:t>RC</a:t>
            </a:r>
            <a:r>
              <a:rPr lang="zh-CN" altLang="en-US" sz="1600" dirty="0">
                <a:latin typeface="宋体" panose="02010600030101010101" pitchFamily="2" charset="-122"/>
                <a:ea typeface="宋体" panose="02010600030101010101" pitchFamily="2" charset="-122"/>
              </a:rPr>
              <a:t>去耦电路</a:t>
            </a:r>
          </a:p>
        </p:txBody>
      </p:sp>
      <p:sp>
        <p:nvSpPr>
          <p:cNvPr id="12" name="内容占位符 2"/>
          <p:cNvSpPr txBox="1">
            <a:spLocks/>
          </p:cNvSpPr>
          <p:nvPr/>
        </p:nvSpPr>
        <p:spPr>
          <a:xfrm>
            <a:off x="6850488" y="5660291"/>
            <a:ext cx="1251266" cy="3825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altLang="zh-CN" sz="1600" dirty="0" smtClean="0">
                <a:latin typeface="宋体" panose="02010600030101010101" pitchFamily="2" charset="-122"/>
                <a:ea typeface="宋体" panose="02010600030101010101" pitchFamily="2" charset="-122"/>
              </a:rPr>
              <a:t>LC</a:t>
            </a:r>
            <a:r>
              <a:rPr lang="zh-CN" altLang="en-US" sz="1600" dirty="0">
                <a:latin typeface="宋体" panose="02010600030101010101" pitchFamily="2" charset="-122"/>
                <a:ea typeface="宋体" panose="02010600030101010101" pitchFamily="2" charset="-122"/>
              </a:rPr>
              <a:t>去耦电路</a:t>
            </a:r>
          </a:p>
        </p:txBody>
      </p:sp>
    </p:spTree>
    <p:extLst>
      <p:ext uri="{BB962C8B-B14F-4D97-AF65-F5344CB8AC3E}">
        <p14:creationId xmlns:p14="http://schemas.microsoft.com/office/powerpoint/2010/main" val="11667419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643120" y="360608"/>
            <a:ext cx="4444035" cy="605308"/>
          </a:xfrm>
        </p:spPr>
        <p:txBody>
          <a:bodyPr>
            <a:normAutofit/>
          </a:bodyPr>
          <a:lstStyle/>
          <a:p>
            <a:r>
              <a:rPr lang="zh-CN" altLang="en-US" sz="2400" dirty="0">
                <a:latin typeface="宋体" panose="02010600030101010101" pitchFamily="2" charset="-122"/>
                <a:ea typeface="宋体" panose="02010600030101010101" pitchFamily="2" charset="-122"/>
              </a:rPr>
              <a:t>电路接地不当的干扰及消除</a:t>
            </a:r>
            <a:endParaRPr lang="en-US" altLang="zh-CN" sz="2400" dirty="0" smtClean="0">
              <a:latin typeface="宋体" panose="02010600030101010101" pitchFamily="2" charset="-122"/>
              <a:ea typeface="宋体" panose="02010600030101010101" pitchFamily="2" charset="-122"/>
            </a:endParaRPr>
          </a:p>
        </p:txBody>
      </p:sp>
      <p:sp>
        <p:nvSpPr>
          <p:cNvPr id="5" name="内容占位符 2"/>
          <p:cNvSpPr txBox="1">
            <a:spLocks/>
          </p:cNvSpPr>
          <p:nvPr/>
        </p:nvSpPr>
        <p:spPr>
          <a:xfrm>
            <a:off x="643121" y="965915"/>
            <a:ext cx="8977398" cy="1532585"/>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电路</a:t>
            </a:r>
            <a:r>
              <a:rPr lang="zh-CN" altLang="en-US" sz="2400" dirty="0">
                <a:latin typeface="宋体" panose="02010600030101010101" pitchFamily="2" charset="-122"/>
                <a:ea typeface="宋体" panose="02010600030101010101" pitchFamily="2" charset="-122"/>
              </a:rPr>
              <a:t>中接地不当会形成严重的干扰，消除这些干扰的方法是正确的接地，即在电路中要采用一点接地、数字电路的地线和模拟电路的地线要完全分开，有条件时在多层印制板中要分别安排数字地层和模拟地层。</a:t>
            </a:r>
          </a:p>
        </p:txBody>
      </p:sp>
      <p:sp>
        <p:nvSpPr>
          <p:cNvPr id="6" name="标题 1"/>
          <p:cNvSpPr txBox="1">
            <a:spLocks/>
          </p:cNvSpPr>
          <p:nvPr/>
        </p:nvSpPr>
        <p:spPr>
          <a:xfrm>
            <a:off x="643121" y="2513527"/>
            <a:ext cx="5654648" cy="757707"/>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电磁兼容性和空间电磁耦合干扰</a:t>
            </a:r>
          </a:p>
        </p:txBody>
      </p:sp>
      <p:sp>
        <p:nvSpPr>
          <p:cNvPr id="7" name="内容占位符 2"/>
          <p:cNvSpPr txBox="1">
            <a:spLocks/>
          </p:cNvSpPr>
          <p:nvPr/>
        </p:nvSpPr>
        <p:spPr>
          <a:xfrm>
            <a:off x="649148" y="3271234"/>
            <a:ext cx="6738620" cy="2539285"/>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空间</a:t>
            </a:r>
            <a:r>
              <a:rPr lang="zh-CN" altLang="en-US" sz="2400" dirty="0">
                <a:latin typeface="宋体" panose="02010600030101010101" pitchFamily="2" charset="-122"/>
                <a:ea typeface="宋体" panose="02010600030101010101" pitchFamily="2" charset="-122"/>
              </a:rPr>
              <a:t>电磁耦合对电路的影响分为静电耦合干扰和交变磁场耦合干扰，防止这两种干扰的基本方法是：接地、滤波、隔离、电磁屏蔽</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微弱</a:t>
            </a:r>
            <a:r>
              <a:rPr lang="zh-CN" altLang="en-US" sz="2400" dirty="0">
                <a:latin typeface="宋体" panose="02010600030101010101" pitchFamily="2" charset="-122"/>
                <a:ea typeface="宋体" panose="02010600030101010101" pitchFamily="2" charset="-122"/>
              </a:rPr>
              <a:t>信号的传输导线易受到干扰，通常采用屏蔽线作为引线，使用屏蔽线时，切忌将网状金属层当成导线使用，即不能将金属网两端都接地，只能取一端接地。</a:t>
            </a:r>
          </a:p>
        </p:txBody>
      </p:sp>
      <p:pic>
        <p:nvPicPr>
          <p:cNvPr id="8" name="图片 7"/>
          <p:cNvPicPr/>
          <p:nvPr/>
        </p:nvPicPr>
        <p:blipFill>
          <a:blip r:embed="rId2" cstate="print"/>
          <a:srcRect/>
          <a:stretch>
            <a:fillRect/>
          </a:stretch>
        </p:blipFill>
        <p:spPr>
          <a:xfrm>
            <a:off x="7425402" y="2513527"/>
            <a:ext cx="4165584" cy="2552695"/>
          </a:xfrm>
          <a:prstGeom prst="rect">
            <a:avLst/>
          </a:prstGeom>
          <a:noFill/>
          <a:ln cap="flat"/>
        </p:spPr>
      </p:pic>
      <p:sp>
        <p:nvSpPr>
          <p:cNvPr id="9" name="内容占位符 2"/>
          <p:cNvSpPr txBox="1">
            <a:spLocks/>
          </p:cNvSpPr>
          <p:nvPr/>
        </p:nvSpPr>
        <p:spPr>
          <a:xfrm>
            <a:off x="7425402" y="4890478"/>
            <a:ext cx="1069221" cy="38154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1600" dirty="0">
                <a:latin typeface="宋体" panose="02010600030101010101" pitchFamily="2" charset="-122"/>
                <a:ea typeface="宋体" panose="02010600030101010101" pitchFamily="2" charset="-122"/>
              </a:rPr>
              <a:t>静电屏蔽</a:t>
            </a:r>
          </a:p>
        </p:txBody>
      </p:sp>
      <p:sp>
        <p:nvSpPr>
          <p:cNvPr id="10" name="内容占位符 2"/>
          <p:cNvSpPr txBox="1">
            <a:spLocks/>
          </p:cNvSpPr>
          <p:nvPr/>
        </p:nvSpPr>
        <p:spPr>
          <a:xfrm>
            <a:off x="10140698" y="4942534"/>
            <a:ext cx="1450288" cy="45317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1600" dirty="0">
                <a:latin typeface="宋体" panose="02010600030101010101" pitchFamily="2" charset="-122"/>
                <a:ea typeface="宋体" panose="02010600030101010101" pitchFamily="2" charset="-122"/>
              </a:rPr>
              <a:t>交变磁场屏蔽</a:t>
            </a:r>
          </a:p>
        </p:txBody>
      </p:sp>
    </p:spTree>
    <p:extLst>
      <p:ext uri="{BB962C8B-B14F-4D97-AF65-F5344CB8AC3E}">
        <p14:creationId xmlns:p14="http://schemas.microsoft.com/office/powerpoint/2010/main" val="19400467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43121" y="811369"/>
            <a:ext cx="3851606" cy="68258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a:t>2.4</a:t>
            </a:r>
            <a:r>
              <a:rPr lang="zh-CN" altLang="en-US" sz="3200" dirty="0"/>
              <a:t>放大器中的噪声</a:t>
            </a:r>
          </a:p>
        </p:txBody>
      </p:sp>
      <p:sp>
        <p:nvSpPr>
          <p:cNvPr id="5" name="内容占位符 2"/>
          <p:cNvSpPr txBox="1">
            <a:spLocks/>
          </p:cNvSpPr>
          <p:nvPr/>
        </p:nvSpPr>
        <p:spPr>
          <a:xfrm>
            <a:off x="643121" y="1944710"/>
            <a:ext cx="8771335" cy="349017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干扰</a:t>
            </a:r>
            <a:r>
              <a:rPr lang="zh-CN" altLang="en-US" sz="2400" dirty="0">
                <a:latin typeface="宋体" panose="02010600030101010101" pitchFamily="2" charset="-122"/>
                <a:ea typeface="宋体" panose="02010600030101010101" pitchFamily="2" charset="-122"/>
              </a:rPr>
              <a:t>与噪声的分类如下</a:t>
            </a:r>
            <a:r>
              <a:rPr lang="en-US" altLang="zh-CN" sz="2400" dirty="0">
                <a:latin typeface="宋体" panose="02010600030101010101" pitchFamily="2" charset="-122"/>
                <a:ea typeface="宋体" panose="02010600030101010101" pitchFamily="2" charset="-122"/>
              </a:rPr>
              <a:t>:</a:t>
            </a:r>
          </a:p>
          <a:p>
            <a:pPr marL="0" indent="0">
              <a:buNone/>
            </a:pPr>
            <a:r>
              <a:rPr lang="zh-CN" altLang="en-US" sz="2400" dirty="0" smtClean="0">
                <a:latin typeface="宋体" panose="02010600030101010101" pitchFamily="2" charset="-122"/>
                <a:ea typeface="宋体" panose="02010600030101010101" pitchFamily="2" charset="-122"/>
              </a:rPr>
              <a:t>    干扰</a:t>
            </a:r>
            <a:r>
              <a:rPr lang="zh-CN" altLang="en-US" sz="2400" dirty="0">
                <a:latin typeface="宋体" panose="02010600030101010101" pitchFamily="2" charset="-122"/>
                <a:ea typeface="宋体" panose="02010600030101010101" pitchFamily="2" charset="-122"/>
              </a:rPr>
              <a:t>一般指外部干扰</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可分为自然的和人为的干扰。 自然干扰有天电干扰、宇宙干扰和大地干扰等。人为干扰主要有工业干扰和无线电台的干扰。</a:t>
            </a:r>
          </a:p>
          <a:p>
            <a:pPr marL="0" indent="0">
              <a:buNone/>
            </a:pPr>
            <a:r>
              <a:rPr lang="zh-CN" altLang="en-US" sz="2400" dirty="0" smtClean="0">
                <a:latin typeface="宋体" panose="02010600030101010101" pitchFamily="2" charset="-122"/>
                <a:ea typeface="宋体" panose="02010600030101010101" pitchFamily="2" charset="-122"/>
              </a:rPr>
              <a:t>    噪声</a:t>
            </a:r>
            <a:r>
              <a:rPr lang="zh-CN" altLang="en-US" sz="2400" dirty="0">
                <a:latin typeface="宋体" panose="02010600030101010101" pitchFamily="2" charset="-122"/>
                <a:ea typeface="宋体" panose="02010600030101010101" pitchFamily="2" charset="-122"/>
              </a:rPr>
              <a:t>一般指内部噪声</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也可分为自然的和人为的噪声。 自然噪声有热噪声、散粒噪声和闪烁噪声等；人为噪声有交流哼声、感应噪声、接触不良噪声等 。</a:t>
            </a:r>
          </a:p>
        </p:txBody>
      </p:sp>
    </p:spTree>
    <p:extLst>
      <p:ext uri="{BB962C8B-B14F-4D97-AF65-F5344CB8AC3E}">
        <p14:creationId xmlns:p14="http://schemas.microsoft.com/office/powerpoint/2010/main" val="6408937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40090" y="401392"/>
            <a:ext cx="3928879" cy="61603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内部噪声的来源与特点</a:t>
            </a:r>
          </a:p>
        </p:txBody>
      </p:sp>
      <p:sp>
        <p:nvSpPr>
          <p:cNvPr id="5" name="内容占位符 2"/>
          <p:cNvSpPr txBox="1">
            <a:spLocks/>
          </p:cNvSpPr>
          <p:nvPr/>
        </p:nvSpPr>
        <p:spPr>
          <a:xfrm>
            <a:off x="102619" y="1017431"/>
            <a:ext cx="8732699" cy="131364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放大器</a:t>
            </a:r>
            <a:r>
              <a:rPr lang="zh-CN" altLang="en-US" sz="2400" dirty="0">
                <a:latin typeface="宋体" panose="02010600030101010101" pitchFamily="2" charset="-122"/>
                <a:ea typeface="宋体" panose="02010600030101010101" pitchFamily="2" charset="-122"/>
              </a:rPr>
              <a:t>的内部噪声主要是由电路中的电阻、谐振回路和电子器件</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电子管、晶体管、场效应管、集成块等</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内部所具有的带电微粒无规则运动所产生</a:t>
            </a:r>
            <a:r>
              <a:rPr lang="zh-CN" altLang="en-US" sz="2400" dirty="0" smtClean="0">
                <a:latin typeface="宋体" panose="02010600030101010101" pitchFamily="2" charset="-122"/>
                <a:ea typeface="宋体" panose="02010600030101010101" pitchFamily="2" charset="-122"/>
              </a:rPr>
              <a:t>的。</a:t>
            </a:r>
            <a:endParaRPr lang="zh-CN" altLang="en-US" sz="2400" dirty="0">
              <a:latin typeface="宋体" panose="02010600030101010101" pitchFamily="2" charset="-122"/>
              <a:ea typeface="宋体" panose="02010600030101010101" pitchFamily="2" charset="-122"/>
            </a:endParaRPr>
          </a:p>
        </p:txBody>
      </p:sp>
      <mc:AlternateContent xmlns:mc="http://schemas.openxmlformats.org/markup-compatibility/2006" xmlns:a14="http://schemas.microsoft.com/office/drawing/2010/main">
        <mc:Choice Requires="a14">
          <p:sp>
            <p:nvSpPr>
              <p:cNvPr id="6" name="内容占位符 2"/>
              <p:cNvSpPr>
                <a:spLocks noGrp="1"/>
              </p:cNvSpPr>
              <p:nvPr>
                <p:ph idx="1"/>
              </p:nvPr>
            </p:nvSpPr>
            <p:spPr>
              <a:xfrm>
                <a:off x="540090" y="2331074"/>
                <a:ext cx="9518310" cy="4340181"/>
              </a:xfrm>
            </p:spPr>
            <p:txBody>
              <a:bodyPr>
                <a:normAutofit fontScale="92500"/>
              </a:bodyPr>
              <a:lstStyle/>
              <a:p>
                <a:r>
                  <a:rPr lang="zh-CN" altLang="en-US" sz="2400" dirty="0">
                    <a:latin typeface="宋体" panose="02010600030101010101" pitchFamily="2" charset="-122"/>
                    <a:ea typeface="宋体" panose="02010600030101010101" pitchFamily="2" charset="-122"/>
                  </a:rPr>
                  <a:t>起伏噪声电压的平均值起伏噪声的</a:t>
                </a:r>
                <a:r>
                  <a:rPr lang="zh-CN" altLang="en-US" sz="2400" dirty="0" smtClean="0">
                    <a:latin typeface="宋体" panose="02010600030101010101" pitchFamily="2" charset="-122"/>
                    <a:ea typeface="宋体" panose="02010600030101010101" pitchFamily="2" charset="-122"/>
                  </a:rPr>
                  <a:t>平均值</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acc>
                            <m:accPr>
                              <m:chr m:val="̅"/>
                              <m:ctrlPr>
                                <a:rPr lang="zh-CN" altLang="en-US" sz="2400" i="1">
                                  <a:latin typeface="Cambria Math" panose="02040503050406030204" pitchFamily="18" charset="0"/>
                                </a:rPr>
                              </m:ctrlPr>
                            </m:accPr>
                            <m:e>
                              <m:r>
                                <a:rPr lang="zh-CN" altLang="en-US" sz="2400" i="1">
                                  <a:latin typeface="Cambria Math" panose="02040503050406030204" pitchFamily="18" charset="0"/>
                                </a:rPr>
                                <m:t>𝑣</m:t>
                              </m:r>
                            </m:e>
                          </m:acc>
                        </m:e>
                        <m:sub>
                          <m:r>
                            <m:rPr>
                              <m:nor/>
                            </m:rPr>
                            <a:rPr lang="zh-CN" altLang="en-US" sz="2400" i="1">
                              <a:latin typeface="Cambria Math" panose="02040503050406030204" pitchFamily="18" charset="0"/>
                            </a:rPr>
                            <m:t>n</m:t>
                          </m:r>
                        </m:sub>
                      </m:sSub>
                      <m:r>
                        <a:rPr lang="zh-CN" altLang="en-US" sz="2400">
                          <a:latin typeface="Cambria Math" panose="02040503050406030204" pitchFamily="18" charset="0"/>
                        </a:rPr>
                        <m:t>=</m:t>
                      </m:r>
                      <m:limLow>
                        <m:limLowPr>
                          <m:ctrlPr>
                            <a:rPr lang="zh-CN" altLang="en-US" sz="2400" i="1">
                              <a:latin typeface="Cambria Math" panose="02040503050406030204" pitchFamily="18" charset="0"/>
                            </a:rPr>
                          </m:ctrlPr>
                        </m:limLowPr>
                        <m:e>
                          <m:r>
                            <m:rPr>
                              <m:sty m:val="p"/>
                            </m:rPr>
                            <a:rPr lang="zh-CN" altLang="en-US" sz="2400">
                              <a:latin typeface="Cambria Math" panose="02040503050406030204" pitchFamily="18" charset="0"/>
                            </a:rPr>
                            <m:t>lim</m:t>
                          </m:r>
                        </m:e>
                        <m:lim>
                          <m:r>
                            <a:rPr lang="zh-CN" altLang="en-US" sz="2400" i="1">
                              <a:latin typeface="Cambria Math" panose="02040503050406030204" pitchFamily="18" charset="0"/>
                            </a:rPr>
                            <m:t>𝑇</m:t>
                          </m:r>
                          <m:r>
                            <a:rPr lang="zh-CN" altLang="en-US" sz="2400">
                              <a:latin typeface="Cambria Math" panose="02040503050406030204" pitchFamily="18" charset="0"/>
                            </a:rPr>
                            <m:t>→∞</m:t>
                          </m:r>
                        </m:lim>
                      </m:limLow>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𝑇</m:t>
                          </m:r>
                        </m:den>
                      </m:f>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i="1">
                              <a:latin typeface="Cambria Math" panose="02040503050406030204" pitchFamily="18" charset="0"/>
                            </a:rPr>
                            <m:t>𝑇</m:t>
                          </m:r>
                        </m:sup>
                        <m:e>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𝑣</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r>
                                <a:rPr lang="zh-CN" altLang="en-US" sz="2400" i="1">
                                  <a:latin typeface="Cambria Math" panose="02040503050406030204" pitchFamily="18" charset="0"/>
                                </a:rPr>
                                <m:t>𝑡</m:t>
                              </m:r>
                            </m:e>
                          </m:d>
                        </m:e>
                      </m:nary>
                      <m:r>
                        <a:rPr lang="zh-CN" altLang="en-US" sz="2400" i="1">
                          <a:latin typeface="Cambria Math" panose="02040503050406030204" pitchFamily="18" charset="0"/>
                        </a:rPr>
                        <m:t>𝑑𝑡</m:t>
                      </m:r>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r>
                  <a:rPr lang="en-US" altLang="zh-CN"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𝑣</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r>
                          <a:rPr lang="zh-CN" altLang="en-US" sz="2400" i="1">
                            <a:latin typeface="Cambria Math" panose="02040503050406030204" pitchFamily="18" charset="0"/>
                          </a:rPr>
                          <m:t>𝑡</m:t>
                        </m:r>
                      </m:e>
                    </m:d>
                  </m:oMath>
                </a14:m>
                <a:r>
                  <a:rPr lang="zh-CN" altLang="en-US" sz="2400" dirty="0">
                    <a:latin typeface="宋体" panose="02010600030101010101" pitchFamily="2" charset="-122"/>
                    <a:ea typeface="宋体" panose="02010600030101010101" pitchFamily="2" charset="-122"/>
                  </a:rPr>
                  <a:t>为起伏噪声电压。</a:t>
                </a:r>
                <a14:m>
                  <m:oMath xmlns:m="http://schemas.openxmlformats.org/officeDocument/2006/math">
                    <m:sSub>
                      <m:sSubPr>
                        <m:ctrlPr>
                          <a:rPr lang="zh-CN" altLang="en-US" sz="2400" i="1">
                            <a:latin typeface="Cambria Math" panose="02040503050406030204" pitchFamily="18" charset="0"/>
                          </a:rPr>
                        </m:ctrlPr>
                      </m:sSubPr>
                      <m:e>
                        <m:acc>
                          <m:accPr>
                            <m:chr m:val="̅"/>
                            <m:ctrlPr>
                              <a:rPr lang="zh-CN" altLang="en-US" sz="2400" i="1">
                                <a:latin typeface="Cambria Math" panose="02040503050406030204" pitchFamily="18" charset="0"/>
                              </a:rPr>
                            </m:ctrlPr>
                          </m:accPr>
                          <m:e>
                            <m:r>
                              <a:rPr lang="zh-CN" altLang="en-US" sz="2400" i="1">
                                <a:latin typeface="Cambria Math" panose="02040503050406030204" pitchFamily="18" charset="0"/>
                              </a:rPr>
                              <m:t>𝑣</m:t>
                            </m:r>
                          </m:e>
                        </m:acc>
                      </m:e>
                      <m:sub>
                        <m:r>
                          <m:rPr>
                            <m:nor/>
                          </m:rPr>
                          <a:rPr lang="zh-CN" altLang="en-US" sz="2400" i="1">
                            <a:latin typeface="Cambria Math" panose="02040503050406030204" pitchFamily="18" charset="0"/>
                          </a:rPr>
                          <m:t>n</m:t>
                        </m:r>
                      </m:sub>
                    </m:sSub>
                  </m:oMath>
                </a14:m>
                <a:r>
                  <a:rPr lang="zh-CN" altLang="en-US" sz="2400" dirty="0">
                    <a:latin typeface="宋体" panose="02010600030101010101" pitchFamily="2" charset="-122"/>
                    <a:ea typeface="宋体" panose="02010600030101010101" pitchFamily="2" charset="-122"/>
                  </a:rPr>
                  <a:t>为平均值</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它代表</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𝑣</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r>
                          <a:rPr lang="zh-CN" altLang="en-US" sz="2400" i="1">
                            <a:latin typeface="Cambria Math" panose="02040503050406030204" pitchFamily="18" charset="0"/>
                          </a:rPr>
                          <m:t>𝑡</m:t>
                        </m:r>
                      </m:e>
                    </m:d>
                  </m:oMath>
                </a14:m>
                <a:r>
                  <a:rPr lang="zh-CN" altLang="en-US" sz="2400" dirty="0">
                    <a:latin typeface="宋体" panose="02010600030101010101" pitchFamily="2" charset="-122"/>
                    <a:ea typeface="宋体" panose="02010600030101010101" pitchFamily="2" charset="-122"/>
                  </a:rPr>
                  <a:t>的直流分量。</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起伏噪声电压的均方</a:t>
                </a:r>
                <a:r>
                  <a:rPr lang="zh-CN" altLang="en-US" sz="2400" dirty="0" smtClean="0">
                    <a:latin typeface="宋体" panose="02010600030101010101" pitchFamily="2" charset="-122"/>
                    <a:ea typeface="宋体" panose="02010600030101010101" pitchFamily="2" charset="-122"/>
                  </a:rPr>
                  <a:t>值</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m:t>
                      </m:r>
                      <m:limLow>
                        <m:limLowPr>
                          <m:ctrlPr>
                            <a:rPr lang="zh-CN" altLang="en-US" sz="2400" i="1">
                              <a:latin typeface="Cambria Math" panose="02040503050406030204" pitchFamily="18" charset="0"/>
                            </a:rPr>
                          </m:ctrlPr>
                        </m:limLowPr>
                        <m:e>
                          <m:r>
                            <m:rPr>
                              <m:sty m:val="p"/>
                            </m:rPr>
                            <a:rPr lang="zh-CN" altLang="en-US" sz="2400">
                              <a:latin typeface="Cambria Math" panose="02040503050406030204" pitchFamily="18" charset="0"/>
                            </a:rPr>
                            <m:t>lim</m:t>
                          </m:r>
                        </m:e>
                        <m:lim>
                          <m:r>
                            <a:rPr lang="zh-CN" altLang="en-US" sz="2400" i="1">
                              <a:latin typeface="Cambria Math" panose="02040503050406030204" pitchFamily="18" charset="0"/>
                            </a:rPr>
                            <m:t>𝑇</m:t>
                          </m:r>
                          <m:r>
                            <a:rPr lang="zh-CN" altLang="en-US" sz="2400">
                              <a:latin typeface="Cambria Math" panose="02040503050406030204" pitchFamily="18" charset="0"/>
                            </a:rPr>
                            <m:t>→∞</m:t>
                          </m:r>
                        </m:lim>
                      </m:limLow>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𝑇</m:t>
                          </m:r>
                        </m:den>
                      </m:f>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i="1">
                              <a:latin typeface="Cambria Math" panose="02040503050406030204" pitchFamily="18" charset="0"/>
                            </a:rPr>
                            <m:t>𝑇</m:t>
                          </m:r>
                        </m:sup>
                        <m:e>
                          <m:d>
                            <m:dPr>
                              <m:begChr m:val=""/>
                              <m:ctrlPr>
                                <a:rPr lang="zh-CN" altLang="en-US" sz="2400" i="1">
                                  <a:latin typeface="Cambria Math" panose="02040503050406030204" pitchFamily="18" charset="0"/>
                                </a:rPr>
                              </m:ctrlPr>
                            </m:d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a:rPr lang="zh-CN" altLang="en-US" sz="2400" i="1">
                                      <a:latin typeface="Cambria Math" panose="02040503050406030204" pitchFamily="18" charset="0"/>
                                    </a:rPr>
                                    <m:t>𝑛</m:t>
                                  </m:r>
                                </m:sub>
                                <m:sup>
                                  <m:r>
                                    <a:rPr lang="zh-CN" altLang="en-US" sz="2400">
                                      <a:latin typeface="Cambria Math" panose="02040503050406030204" pitchFamily="18" charset="0"/>
                                    </a:rPr>
                                    <m:t>2</m:t>
                                  </m:r>
                                </m:sup>
                              </m:sSubSup>
                              <m:r>
                                <a:rPr lang="zh-CN" altLang="en-US" sz="2400">
                                  <a:latin typeface="Cambria Math" panose="02040503050406030204" pitchFamily="18" charset="0"/>
                                </a:rPr>
                                <m:t>(</m:t>
                              </m:r>
                              <m:r>
                                <a:rPr lang="zh-CN" altLang="en-US" sz="2400" i="1">
                                  <a:latin typeface="Cambria Math" panose="02040503050406030204" pitchFamily="18" charset="0"/>
                                </a:rPr>
                                <m:t>𝑡</m:t>
                              </m:r>
                            </m:e>
                          </m:d>
                        </m:e>
                      </m:nary>
                      <m:r>
                        <a:rPr lang="zh-CN" altLang="en-US" sz="2400" i="1">
                          <a:latin typeface="Cambria Math" panose="02040503050406030204" pitchFamily="18" charset="0"/>
                        </a:rPr>
                        <m:t>𝑑𝑡</m:t>
                      </m:r>
                    </m:oMath>
                  </m:oMathPara>
                </a14:m>
                <a:endParaRPr lang="zh-CN" altLang="en-US" sz="2400" dirty="0"/>
              </a:p>
              <a:p>
                <a:pPr marL="0" indent="0">
                  <a:buNone/>
                </a:pPr>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r>
                  <a:rPr lang="zh-CN" altLang="en-US" sz="2400" dirty="0"/>
                  <a:t> </a:t>
                </a:r>
                <a14:m>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e>
                    </m:acc>
                  </m:oMath>
                </a14:m>
                <a:r>
                  <a:rPr lang="zh-CN" altLang="en-US" sz="2400" dirty="0">
                    <a:latin typeface="宋体" panose="02010600030101010101" pitchFamily="2" charset="-122"/>
                    <a:ea typeface="宋体" panose="02010600030101010101" pitchFamily="2" charset="-122"/>
                  </a:rPr>
                  <a:t>表示起伏噪声电压的均方值</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它代表功率的大小</a:t>
                </a:r>
                <a:r>
                  <a:rPr lang="zh-CN" altLang="en-US" sz="2400" dirty="0" smtClean="0">
                    <a:latin typeface="宋体" panose="02010600030101010101" pitchFamily="2" charset="-122"/>
                    <a:ea typeface="宋体" panose="02010600030101010101" pitchFamily="2" charset="-122"/>
                  </a:rPr>
                  <a:t>。均方</a:t>
                </a:r>
                <a:r>
                  <a:rPr lang="zh-CN" altLang="en-US" sz="2400" dirty="0">
                    <a:latin typeface="宋体" panose="02010600030101010101" pitchFamily="2" charset="-122"/>
                    <a:ea typeface="宋体" panose="02010600030101010101" pitchFamily="2" charset="-122"/>
                  </a:rPr>
                  <a:t>根值</a:t>
                </a:r>
                <a14:m>
                  <m:oMath xmlns:m="http://schemas.openxmlformats.org/officeDocument/2006/math">
                    <m:rad>
                      <m:radPr>
                        <m:degHide m:val="on"/>
                        <m:ctrlPr>
                          <a:rPr lang="zh-CN" altLang="en-US" sz="2400" i="1">
                            <a:latin typeface="Cambria Math" panose="02040503050406030204" pitchFamily="18" charset="0"/>
                          </a:rPr>
                        </m:ctrlPr>
                      </m:radPr>
                      <m:deg/>
                      <m:e>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e>
                        </m:acc>
                      </m:e>
                    </m:rad>
                  </m:oMath>
                </a14:m>
                <a:r>
                  <a:rPr lang="zh-CN" altLang="en-US" sz="2400" dirty="0">
                    <a:latin typeface="宋体" panose="02010600030101010101" pitchFamily="2" charset="-122"/>
                    <a:ea typeface="宋体" panose="02010600030101010101" pitchFamily="2" charset="-122"/>
                  </a:rPr>
                  <a:t>则表示起伏噪声电压交流分量的有效值</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通常用它与信号电压的大小作比较</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称为信号噪声比</a:t>
                </a:r>
                <a:endParaRPr lang="en-US" altLang="zh-CN" sz="2400" dirty="0" smtClean="0">
                  <a:latin typeface="宋体" panose="02010600030101010101" pitchFamily="2" charset="-122"/>
                  <a:ea typeface="宋体" panose="02010600030101010101" pitchFamily="2" charset="-122"/>
                </a:endParaRPr>
              </a:p>
            </p:txBody>
          </p:sp>
        </mc:Choice>
        <mc:Fallback xmlns="">
          <p:sp>
            <p:nvSpPr>
              <p:cNvPr id="6" name="内容占位符 2"/>
              <p:cNvSpPr>
                <a:spLocks noGrp="1" noRot="1" noChangeAspect="1" noMove="1" noResize="1" noEditPoints="1" noAdjustHandles="1" noChangeArrowheads="1" noChangeShapeType="1" noTextEdit="1"/>
              </p:cNvSpPr>
              <p:nvPr>
                <p:ph idx="1"/>
              </p:nvPr>
            </p:nvSpPr>
            <p:spPr>
              <a:xfrm>
                <a:off x="540090" y="2331074"/>
                <a:ext cx="9518310" cy="4340181"/>
              </a:xfrm>
              <a:blipFill rotWithShape="0">
                <a:blip r:embed="rId2"/>
                <a:stretch>
                  <a:fillRect l="-833" t="-983" b="-280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316422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346907" y="244698"/>
                <a:ext cx="9003156" cy="4752305"/>
              </a:xfrm>
            </p:spPr>
            <p:txBody>
              <a:bodyPr>
                <a:noAutofit/>
              </a:bodyPr>
              <a:lstStyle/>
              <a:p>
                <a:r>
                  <a:rPr lang="zh-CN" altLang="en-US" sz="2200" dirty="0" smtClean="0">
                    <a:latin typeface="宋体" panose="02010600030101010101" pitchFamily="2" charset="-122"/>
                    <a:ea typeface="宋体" panose="02010600030101010101" pitchFamily="2" charset="-122"/>
                  </a:rPr>
                  <a:t>非周期噪声电压的频谱</a:t>
                </a:r>
                <a:endParaRPr lang="en-US" altLang="zh-CN" sz="2200" dirty="0" smtClean="0">
                  <a:latin typeface="宋体" panose="02010600030101010101" pitchFamily="2" charset="-122"/>
                  <a:ea typeface="宋体" panose="02010600030101010101" pitchFamily="2" charset="-122"/>
                </a:endParaRPr>
              </a:p>
              <a:p>
                <a:pPr marL="0" indent="0">
                  <a:buNone/>
                </a:pPr>
                <a:r>
                  <a:rPr lang="zh-CN" altLang="en-US" sz="2200" dirty="0" smtClean="0">
                    <a:latin typeface="宋体" panose="02010600030101010101" pitchFamily="2" charset="-122"/>
                    <a:ea typeface="宋体" panose="02010600030101010101" pitchFamily="2" charset="-122"/>
                  </a:rPr>
                  <a:t>    对于</a:t>
                </a:r>
                <a:r>
                  <a:rPr lang="zh-CN" altLang="en-US" sz="2200" dirty="0">
                    <a:latin typeface="宋体" panose="02010600030101010101" pitchFamily="2" charset="-122"/>
                    <a:ea typeface="宋体" panose="02010600030101010101" pitchFamily="2" charset="-122"/>
                  </a:rPr>
                  <a:t>一个脉冲宽度为  </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振幅为</a:t>
                </a:r>
                <a:r>
                  <a:rPr lang="en-US" altLang="zh-CN" sz="2200" dirty="0">
                    <a:latin typeface="宋体" panose="02010600030101010101" pitchFamily="2" charset="-122"/>
                    <a:ea typeface="宋体" panose="02010600030101010101" pitchFamily="2" charset="-122"/>
                  </a:rPr>
                  <a:t>1</a:t>
                </a:r>
                <a:r>
                  <a:rPr lang="zh-CN" altLang="en-US" sz="2200" dirty="0">
                    <a:latin typeface="宋体" panose="02010600030101010101" pitchFamily="2" charset="-122"/>
                    <a:ea typeface="宋体" panose="02010600030101010101" pitchFamily="2" charset="-122"/>
                  </a:rPr>
                  <a:t>的单个噪声脉冲</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波形如</a:t>
                </a:r>
                <a:r>
                  <a:rPr lang="zh-CN" altLang="en-US" sz="2200" dirty="0" smtClean="0">
                    <a:latin typeface="宋体" panose="02010600030101010101" pitchFamily="2" charset="-122"/>
                    <a:ea typeface="宋体" panose="02010600030101010101" pitchFamily="2" charset="-122"/>
                  </a:rPr>
                  <a:t>图</a:t>
                </a:r>
                <a:r>
                  <a:rPr lang="en-US" altLang="zh-CN" sz="2200" dirty="0" smtClean="0">
                    <a:latin typeface="宋体" panose="02010600030101010101" pitchFamily="2" charset="-122"/>
                    <a:ea typeface="宋体" panose="02010600030101010101" pitchFamily="2" charset="-122"/>
                  </a:rPr>
                  <a:t>(</a:t>
                </a:r>
                <a:r>
                  <a:rPr lang="en-US" altLang="zh-CN" sz="2200" dirty="0">
                    <a:latin typeface="宋体" panose="02010600030101010101" pitchFamily="2" charset="-122"/>
                    <a:ea typeface="宋体" panose="02010600030101010101" pitchFamily="2" charset="-122"/>
                  </a:rPr>
                  <a:t>a)</a:t>
                </a:r>
                <a:r>
                  <a:rPr lang="zh-CN" altLang="en-US" sz="2200" dirty="0">
                    <a:latin typeface="宋体" panose="02010600030101010101" pitchFamily="2" charset="-122"/>
                    <a:ea typeface="宋体" panose="02010600030101010101" pitchFamily="2" charset="-122"/>
                  </a:rPr>
                  <a:t>所示</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可用下式求得其振幅频谱密度</a:t>
                </a:r>
                <a:r>
                  <a:rPr lang="zh-CN" altLang="en-US" sz="2200" dirty="0" smtClean="0">
                    <a:latin typeface="宋体" panose="02010600030101010101" pitchFamily="2" charset="-122"/>
                    <a:ea typeface="宋体" panose="02010600030101010101" pitchFamily="2" charset="-122"/>
                  </a:rPr>
                  <a:t>为</a:t>
                </a:r>
                <a:endParaRPr lang="en-US" altLang="zh-CN" sz="22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d>
                        <m:dPr>
                          <m:begChr m:val="|"/>
                          <m:endChr m:val="|"/>
                          <m:ctrlPr>
                            <a:rPr lang="zh-CN" altLang="en-US" sz="2200" i="1">
                              <a:latin typeface="Cambria Math" panose="02040503050406030204" pitchFamily="18" charset="0"/>
                            </a:rPr>
                          </m:ctrlPr>
                        </m:dPr>
                        <m:e>
                          <m:d>
                            <m:dPr>
                              <m:begChr m:val=""/>
                              <m:ctrlPr>
                                <a:rPr lang="zh-CN" altLang="en-US" sz="2200" i="1">
                                  <a:latin typeface="Cambria Math" panose="02040503050406030204" pitchFamily="18" charset="0"/>
                                </a:rPr>
                              </m:ctrlPr>
                            </m:dPr>
                            <m:e>
                              <m:r>
                                <a:rPr lang="zh-CN" altLang="en-US" sz="2200" i="1">
                                  <a:latin typeface="Cambria Math" panose="02040503050406030204" pitchFamily="18" charset="0"/>
                                </a:rPr>
                                <m:t>𝐹</m:t>
                              </m:r>
                              <m:r>
                                <a:rPr lang="zh-CN" altLang="en-US" sz="2200">
                                  <a:latin typeface="Cambria Math" panose="02040503050406030204" pitchFamily="18" charset="0"/>
                                </a:rPr>
                                <m:t>(</m:t>
                              </m:r>
                              <m:r>
                                <a:rPr lang="zh-CN" altLang="en-US" sz="2200" i="1">
                                  <a:latin typeface="Cambria Math" panose="02040503050406030204" pitchFamily="18" charset="0"/>
                                </a:rPr>
                                <m:t>𝜔</m:t>
                              </m:r>
                            </m:e>
                          </m:d>
                        </m:e>
                      </m:d>
                      <m:r>
                        <a:rPr lang="zh-CN" altLang="en-US" sz="2200">
                          <a:latin typeface="Cambria Math" panose="02040503050406030204" pitchFamily="18" charset="0"/>
                        </a:rPr>
                        <m:t>=</m:t>
                      </m:r>
                      <m:r>
                        <a:rPr lang="zh-CN" altLang="en-US" sz="2200" i="1">
                          <a:latin typeface="Cambria Math" panose="02040503050406030204" pitchFamily="18" charset="0"/>
                        </a:rPr>
                        <m:t>𝜏</m:t>
                      </m:r>
                      <m:f>
                        <m:fPr>
                          <m:ctrlPr>
                            <a:rPr lang="zh-CN" altLang="en-US" sz="2200" i="1">
                              <a:latin typeface="Cambria Math" panose="02040503050406030204" pitchFamily="18" charset="0"/>
                            </a:rPr>
                          </m:ctrlPr>
                        </m:fPr>
                        <m:num>
                          <m:d>
                            <m:dPr>
                              <m:begChr m:val=""/>
                              <m:ctrlPr>
                                <a:rPr lang="zh-CN" altLang="en-US" sz="2200" i="1">
                                  <a:latin typeface="Cambria Math" panose="02040503050406030204" pitchFamily="18" charset="0"/>
                                </a:rPr>
                              </m:ctrlPr>
                            </m:dPr>
                            <m:e>
                              <m:r>
                                <m:rPr>
                                  <m:sty m:val="p"/>
                                </m:rPr>
                                <a:rPr lang="zh-CN" altLang="en-US" sz="2200">
                                  <a:latin typeface="Cambria Math" panose="02040503050406030204" pitchFamily="18" charset="0"/>
                                </a:rPr>
                                <m:t>sin</m:t>
                              </m:r>
                              <m:r>
                                <a:rPr lang="zh-CN" altLang="en-US" sz="2200" i="1">
                                  <a:latin typeface="Cambria Math" panose="02040503050406030204" pitchFamily="18" charset="0"/>
                                </a:rPr>
                                <m:t>⁡</m:t>
                              </m:r>
                              <m:r>
                                <a:rPr lang="zh-CN" altLang="en-US" sz="2200">
                                  <a:latin typeface="Cambria Math" panose="02040503050406030204" pitchFamily="18" charset="0"/>
                                </a:rPr>
                                <m:t>(</m:t>
                              </m:r>
                              <m:r>
                                <a:rPr lang="zh-CN" altLang="en-US" sz="2200" i="1">
                                  <a:latin typeface="Cambria Math" panose="02040503050406030204" pitchFamily="18" charset="0"/>
                                </a:rPr>
                                <m:t>𝜔</m:t>
                              </m:r>
                              <m:f>
                                <m:fPr>
                                  <m:type m:val="lin"/>
                                  <m:ctrlPr>
                                    <a:rPr lang="zh-CN" altLang="en-US" sz="2200" i="1">
                                      <a:latin typeface="Cambria Math" panose="02040503050406030204" pitchFamily="18" charset="0"/>
                                    </a:rPr>
                                  </m:ctrlPr>
                                </m:fPr>
                                <m:num>
                                  <m:r>
                                    <a:rPr lang="zh-CN" altLang="en-US" sz="2200" i="1">
                                      <a:latin typeface="Cambria Math" panose="02040503050406030204" pitchFamily="18" charset="0"/>
                                    </a:rPr>
                                    <m:t>𝜏</m:t>
                                  </m:r>
                                </m:num>
                                <m:den>
                                  <m:r>
                                    <a:rPr lang="zh-CN" altLang="en-US" sz="2200">
                                      <a:latin typeface="Cambria Math" panose="02040503050406030204" pitchFamily="18" charset="0"/>
                                    </a:rPr>
                                    <m:t>2</m:t>
                                  </m:r>
                                </m:den>
                              </m:f>
                            </m:e>
                          </m:d>
                        </m:num>
                        <m:den>
                          <m:r>
                            <a:rPr lang="zh-CN" altLang="en-US" sz="2200" i="1">
                              <a:latin typeface="Cambria Math" panose="02040503050406030204" pitchFamily="18" charset="0"/>
                            </a:rPr>
                            <m:t>𝜔</m:t>
                          </m:r>
                          <m:f>
                            <m:fPr>
                              <m:type m:val="lin"/>
                              <m:ctrlPr>
                                <a:rPr lang="zh-CN" altLang="en-US" sz="2200" i="1">
                                  <a:latin typeface="Cambria Math" panose="02040503050406030204" pitchFamily="18" charset="0"/>
                                </a:rPr>
                              </m:ctrlPr>
                            </m:fPr>
                            <m:num>
                              <m:r>
                                <a:rPr lang="zh-CN" altLang="en-US" sz="2200" i="1">
                                  <a:latin typeface="Cambria Math" panose="02040503050406030204" pitchFamily="18" charset="0"/>
                                </a:rPr>
                                <m:t>𝜏</m:t>
                              </m:r>
                            </m:num>
                            <m:den>
                              <m:r>
                                <a:rPr lang="zh-CN" altLang="en-US" sz="2200">
                                  <a:latin typeface="Cambria Math" panose="02040503050406030204" pitchFamily="18" charset="0"/>
                                </a:rPr>
                                <m:t>2</m:t>
                              </m:r>
                            </m:den>
                          </m:f>
                        </m:den>
                      </m:f>
                      <m:r>
                        <a:rPr lang="zh-CN" altLang="en-US" sz="2200">
                          <a:latin typeface="Cambria Math" panose="02040503050406030204" pitchFamily="18" charset="0"/>
                        </a:rPr>
                        <m:t>=</m:t>
                      </m:r>
                      <m:f>
                        <m:fPr>
                          <m:ctrlPr>
                            <a:rPr lang="zh-CN" altLang="en-US" sz="2200" i="1">
                              <a:latin typeface="Cambria Math" panose="02040503050406030204" pitchFamily="18" charset="0"/>
                            </a:rPr>
                          </m:ctrlPr>
                        </m:fPr>
                        <m:num>
                          <m:r>
                            <a:rPr lang="zh-CN" altLang="en-US" sz="2200">
                              <a:latin typeface="Cambria Math" panose="02040503050406030204" pitchFamily="18" charset="0"/>
                            </a:rPr>
                            <m:t>1</m:t>
                          </m:r>
                        </m:num>
                        <m:den>
                          <m:r>
                            <a:rPr lang="zh-CN" altLang="en-US" sz="2200" i="1">
                              <a:latin typeface="Cambria Math" panose="02040503050406030204" pitchFamily="18" charset="0"/>
                            </a:rPr>
                            <m:t>𝜋</m:t>
                          </m:r>
                          <m:r>
                            <a:rPr lang="zh-CN" altLang="en-US" sz="2200" i="1">
                              <a:latin typeface="Cambria Math" panose="02040503050406030204" pitchFamily="18" charset="0"/>
                            </a:rPr>
                            <m:t>𝑓</m:t>
                          </m:r>
                        </m:den>
                      </m:f>
                      <m:r>
                        <m:rPr>
                          <m:sty m:val="p"/>
                        </m:rPr>
                        <a:rPr lang="zh-CN" altLang="en-US" sz="2200">
                          <a:latin typeface="Cambria Math" panose="02040503050406030204" pitchFamily="18" charset="0"/>
                        </a:rPr>
                        <m:t>sin</m:t>
                      </m:r>
                      <m:r>
                        <a:rPr lang="zh-CN" altLang="en-US" sz="2200" i="1">
                          <a:latin typeface="Cambria Math" panose="02040503050406030204" pitchFamily="18" charset="0"/>
                        </a:rPr>
                        <m:t>𝜋</m:t>
                      </m:r>
                      <m:r>
                        <a:rPr lang="zh-CN" altLang="en-US" sz="2200" i="1">
                          <a:latin typeface="Cambria Math" panose="02040503050406030204" pitchFamily="18" charset="0"/>
                        </a:rPr>
                        <m:t>𝑓</m:t>
                      </m:r>
                      <m:r>
                        <a:rPr lang="zh-CN" altLang="en-US" sz="2200" i="1">
                          <a:latin typeface="Cambria Math" panose="02040503050406030204" pitchFamily="18" charset="0"/>
                        </a:rPr>
                        <m:t>𝜏</m:t>
                      </m:r>
                    </m:oMath>
                  </m:oMathPara>
                </a14:m>
                <a:endParaRPr lang="en-US" altLang="zh-CN" sz="2200" dirty="0" smtClean="0">
                  <a:latin typeface="宋体" panose="02010600030101010101" pitchFamily="2" charset="-122"/>
                </a:endParaRPr>
              </a:p>
              <a:p>
                <a:pPr marL="0" indent="0">
                  <a:buNone/>
                </a:pPr>
                <a:r>
                  <a:rPr lang="zh-CN" altLang="en-US" sz="2200" dirty="0" smtClean="0"/>
                  <a:t>      </a:t>
                </a:r>
                <a14:m>
                  <m:oMath xmlns:m="http://schemas.openxmlformats.org/officeDocument/2006/math">
                    <m:d>
                      <m:dPr>
                        <m:begChr m:val="|"/>
                        <m:endChr m:val="|"/>
                        <m:ctrlPr>
                          <a:rPr lang="zh-CN" altLang="en-US" sz="2200" i="1">
                            <a:latin typeface="Cambria Math" panose="02040503050406030204" pitchFamily="18" charset="0"/>
                          </a:rPr>
                        </m:ctrlPr>
                      </m:dPr>
                      <m:e>
                        <m:d>
                          <m:dPr>
                            <m:begChr m:val=""/>
                            <m:ctrlPr>
                              <a:rPr lang="zh-CN" altLang="en-US" sz="2200" i="1">
                                <a:latin typeface="Cambria Math" panose="02040503050406030204" pitchFamily="18" charset="0"/>
                              </a:rPr>
                            </m:ctrlPr>
                          </m:dPr>
                          <m:e>
                            <m:r>
                              <a:rPr lang="zh-CN" altLang="en-US" sz="2200" i="1">
                                <a:latin typeface="Cambria Math" panose="02040503050406030204" pitchFamily="18" charset="0"/>
                              </a:rPr>
                              <m:t>𝐹</m:t>
                            </m:r>
                            <m:r>
                              <a:rPr lang="zh-CN" altLang="en-US" sz="2200">
                                <a:latin typeface="Cambria Math" panose="02040503050406030204" pitchFamily="18" charset="0"/>
                              </a:rPr>
                              <m:t>(</m:t>
                            </m:r>
                            <m:r>
                              <a:rPr lang="zh-CN" altLang="en-US" sz="2200" i="1">
                                <a:latin typeface="Cambria Math" panose="02040503050406030204" pitchFamily="18" charset="0"/>
                              </a:rPr>
                              <m:t>𝜔</m:t>
                            </m:r>
                          </m:e>
                        </m:d>
                      </m:e>
                    </m:d>
                  </m:oMath>
                </a14:m>
                <a:r>
                  <a:rPr lang="zh-CN" altLang="en-US" sz="2200" dirty="0" smtClean="0">
                    <a:latin typeface="宋体" panose="02010600030101010101" pitchFamily="2" charset="-122"/>
                    <a:ea typeface="宋体" panose="02010600030101010101" pitchFamily="2" charset="-122"/>
                  </a:rPr>
                  <a:t>与</a:t>
                </a:r>
                <a:r>
                  <a:rPr lang="zh-CN" altLang="en-US" sz="2200" dirty="0">
                    <a:latin typeface="宋体" panose="02010600030101010101" pitchFamily="2" charset="-122"/>
                    <a:ea typeface="宋体" panose="02010600030101010101" pitchFamily="2" charset="-122"/>
                  </a:rPr>
                  <a:t>频率</a:t>
                </a:r>
                <a:r>
                  <a:rPr lang="en-US" altLang="zh-CN" sz="2200" dirty="0">
                    <a:latin typeface="宋体" panose="02010600030101010101" pitchFamily="2" charset="-122"/>
                    <a:ea typeface="宋体" panose="02010600030101010101" pitchFamily="2" charset="-122"/>
                  </a:rPr>
                  <a:t>f</a:t>
                </a:r>
                <a:r>
                  <a:rPr lang="zh-CN" altLang="en-US" sz="2200" dirty="0">
                    <a:latin typeface="宋体" panose="02010600030101010101" pitchFamily="2" charset="-122"/>
                    <a:ea typeface="宋体" panose="02010600030101010101" pitchFamily="2" charset="-122"/>
                  </a:rPr>
                  <a:t>的关系曲线如</a:t>
                </a:r>
                <a:r>
                  <a:rPr lang="zh-CN" altLang="en-US" sz="2200" dirty="0" smtClean="0">
                    <a:latin typeface="宋体" panose="02010600030101010101" pitchFamily="2" charset="-122"/>
                    <a:ea typeface="宋体" panose="02010600030101010101" pitchFamily="2" charset="-122"/>
                  </a:rPr>
                  <a:t>图</a:t>
                </a:r>
                <a:r>
                  <a:rPr lang="en-US" altLang="zh-CN" sz="2200" dirty="0" smtClean="0">
                    <a:latin typeface="宋体" panose="02010600030101010101" pitchFamily="2" charset="-122"/>
                    <a:ea typeface="宋体" panose="02010600030101010101" pitchFamily="2" charset="-122"/>
                  </a:rPr>
                  <a:t>(</a:t>
                </a:r>
                <a:r>
                  <a:rPr lang="en-US" altLang="zh-CN" sz="2200" dirty="0">
                    <a:latin typeface="宋体" panose="02010600030101010101" pitchFamily="2" charset="-122"/>
                    <a:ea typeface="宋体" panose="02010600030101010101" pitchFamily="2" charset="-122"/>
                  </a:rPr>
                  <a:t>b)</a:t>
                </a:r>
                <a:r>
                  <a:rPr lang="zh-CN" altLang="en-US" sz="2200" dirty="0">
                    <a:latin typeface="宋体" panose="02010600030101010101" pitchFamily="2" charset="-122"/>
                    <a:ea typeface="宋体" panose="02010600030101010101" pitchFamily="2" charset="-122"/>
                  </a:rPr>
                  <a:t>所示</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它的第一个零值点在</a:t>
                </a:r>
                <a14:m>
                  <m:oMath xmlns:m="http://schemas.openxmlformats.org/officeDocument/2006/math">
                    <m:f>
                      <m:fPr>
                        <m:type m:val="lin"/>
                        <m:ctrlPr>
                          <a:rPr lang="zh-CN" altLang="en-US" sz="2200" i="1">
                            <a:latin typeface="Cambria Math" panose="02040503050406030204" pitchFamily="18" charset="0"/>
                          </a:rPr>
                        </m:ctrlPr>
                      </m:fPr>
                      <m:num>
                        <m:r>
                          <a:rPr lang="zh-CN" altLang="en-US" sz="2200">
                            <a:latin typeface="Cambria Math" panose="02040503050406030204" pitchFamily="18" charset="0"/>
                          </a:rPr>
                          <m:t>1</m:t>
                        </m:r>
                      </m:num>
                      <m:den>
                        <m:r>
                          <a:rPr lang="zh-CN" altLang="en-US" sz="2200" i="1">
                            <a:latin typeface="Cambria Math" panose="02040503050406030204" pitchFamily="18" charset="0"/>
                          </a:rPr>
                          <m:t>𝜏</m:t>
                        </m:r>
                      </m:den>
                    </m:f>
                  </m:oMath>
                </a14:m>
                <a:r>
                  <a:rPr lang="zh-CN" altLang="en-US" sz="2200" dirty="0">
                    <a:latin typeface="宋体" panose="02010600030101010101" pitchFamily="2" charset="-122"/>
                    <a:ea typeface="宋体" panose="02010600030101010101" pitchFamily="2" charset="-122"/>
                  </a:rPr>
                  <a:t>处</a:t>
                </a:r>
                <a:r>
                  <a:rPr lang="zh-CN" altLang="en-US" sz="2200" dirty="0" smtClean="0">
                    <a:latin typeface="宋体" panose="02010600030101010101" pitchFamily="2" charset="-122"/>
                    <a:ea typeface="宋体" panose="02010600030101010101" pitchFamily="2" charset="-122"/>
                  </a:rPr>
                  <a:t>。由于</a:t>
                </a:r>
                <a:r>
                  <a:rPr lang="zh-CN" altLang="en-US" sz="2200" dirty="0">
                    <a:latin typeface="宋体" panose="02010600030101010101" pitchFamily="2" charset="-122"/>
                    <a:ea typeface="宋体" panose="02010600030101010101" pitchFamily="2" charset="-122"/>
                  </a:rPr>
                  <a:t>电阻和电子器件噪声所产生的单个脉冲宽度</a:t>
                </a:r>
                <a14:m>
                  <m:oMath xmlns:m="http://schemas.openxmlformats.org/officeDocument/2006/math">
                    <m:r>
                      <a:rPr lang="zh-CN" altLang="en-US" sz="2200" i="1">
                        <a:latin typeface="Cambria Math" panose="02040503050406030204" pitchFamily="18" charset="0"/>
                      </a:rPr>
                      <m:t>𝜏</m:t>
                    </m:r>
                  </m:oMath>
                </a14:m>
                <a:r>
                  <a:rPr lang="zh-CN" altLang="en-US" sz="2200" dirty="0">
                    <a:latin typeface="宋体" panose="02010600030101010101" pitchFamily="2" charset="-122"/>
                    <a:ea typeface="宋体" panose="02010600030101010101" pitchFamily="2" charset="-122"/>
                  </a:rPr>
                  <a:t>极小</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在整个无线电频率</a:t>
                </a:r>
                <a:r>
                  <a:rPr lang="en-US" altLang="zh-CN" sz="2200" dirty="0">
                    <a:latin typeface="宋体" panose="02010600030101010101" pitchFamily="2" charset="-122"/>
                    <a:ea typeface="宋体" panose="02010600030101010101" pitchFamily="2" charset="-122"/>
                  </a:rPr>
                  <a:t>f</a:t>
                </a:r>
                <a:r>
                  <a:rPr lang="zh-CN" altLang="en-US" sz="2200" dirty="0">
                    <a:latin typeface="宋体" panose="02010600030101010101" pitchFamily="2" charset="-122"/>
                    <a:ea typeface="宋体" panose="02010600030101010101" pitchFamily="2" charset="-122"/>
                  </a:rPr>
                  <a:t>范围内</a:t>
                </a:r>
                <a:r>
                  <a:rPr lang="en-US" altLang="zh-CN" sz="2200" dirty="0">
                    <a:latin typeface="宋体" panose="02010600030101010101" pitchFamily="2" charset="-122"/>
                    <a:ea typeface="宋体" panose="02010600030101010101" pitchFamily="2" charset="-122"/>
                  </a:rPr>
                  <a:t>,</a:t>
                </a:r>
                <a14:m>
                  <m:oMath xmlns:m="http://schemas.openxmlformats.org/officeDocument/2006/math">
                    <m:r>
                      <a:rPr lang="zh-CN" altLang="en-US" sz="2200" i="1">
                        <a:latin typeface="Cambria Math" panose="02040503050406030204" pitchFamily="18" charset="0"/>
                      </a:rPr>
                      <m:t>𝜏</m:t>
                    </m:r>
                  </m:oMath>
                </a14:m>
                <a:r>
                  <a:rPr lang="zh-CN" altLang="en-US" sz="2200" dirty="0">
                    <a:latin typeface="宋体" panose="02010600030101010101" pitchFamily="2" charset="-122"/>
                    <a:ea typeface="宋体" panose="02010600030101010101" pitchFamily="2" charset="-122"/>
                  </a:rPr>
                  <a:t>远小于</a:t>
                </a:r>
                <a:r>
                  <a:rPr lang="zh-CN" altLang="en-US" sz="2200" dirty="0" smtClean="0">
                    <a:latin typeface="宋体" panose="02010600030101010101" pitchFamily="2" charset="-122"/>
                    <a:ea typeface="宋体" panose="02010600030101010101" pitchFamily="2" charset="-122"/>
                  </a:rPr>
                  <a:t>信号周期</a:t>
                </a:r>
                <a:r>
                  <a:rPr lang="en-US" altLang="zh-CN" sz="2200" i="1" dirty="0">
                    <a:latin typeface="Cambria Math" panose="02040503050406030204" pitchFamily="18" charset="0"/>
                  </a:rPr>
                  <a:t>T</a:t>
                </a:r>
                <a:r>
                  <a:rPr lang="zh-CN" altLang="en-US" sz="2200" dirty="0" smtClean="0">
                    <a:latin typeface="宋体" panose="02010600030101010101" pitchFamily="2" charset="-122"/>
                    <a:ea typeface="宋体" panose="02010600030101010101" pitchFamily="2" charset="-122"/>
                  </a:rPr>
                  <a:t>，</a:t>
                </a:r>
                <a14:m>
                  <m:oMath xmlns:m="http://schemas.openxmlformats.org/officeDocument/2006/math">
                    <m:r>
                      <a:rPr lang="zh-CN" altLang="en-US" sz="2200" i="1">
                        <a:latin typeface="Cambria Math" panose="02040503050406030204" pitchFamily="18" charset="0"/>
                      </a:rPr>
                      <m:t>𝑇</m:t>
                    </m:r>
                    <m:r>
                      <a:rPr lang="zh-CN" altLang="en-US" sz="2200">
                        <a:latin typeface="Cambria Math" panose="02040503050406030204" pitchFamily="18" charset="0"/>
                      </a:rPr>
                      <m:t>=</m:t>
                    </m:r>
                    <m:f>
                      <m:fPr>
                        <m:type m:val="lin"/>
                        <m:ctrlPr>
                          <a:rPr lang="zh-CN" altLang="en-US" sz="2200" i="1">
                            <a:latin typeface="Cambria Math" panose="02040503050406030204" pitchFamily="18" charset="0"/>
                          </a:rPr>
                        </m:ctrlPr>
                      </m:fPr>
                      <m:num>
                        <m:r>
                          <a:rPr lang="zh-CN" altLang="en-US" sz="2200">
                            <a:latin typeface="Cambria Math" panose="02040503050406030204" pitchFamily="18" charset="0"/>
                          </a:rPr>
                          <m:t>1</m:t>
                        </m:r>
                      </m:num>
                      <m:den>
                        <m:r>
                          <a:rPr lang="zh-CN" altLang="en-US" sz="2200" i="1">
                            <a:latin typeface="Cambria Math" panose="02040503050406030204" pitchFamily="18" charset="0"/>
                          </a:rPr>
                          <m:t>𝑓</m:t>
                        </m:r>
                      </m:den>
                    </m:f>
                    <m:r>
                      <a:rPr lang="zh-CN" altLang="en-US" sz="2200" i="1">
                        <a:latin typeface="Cambria Math" panose="02040503050406030204" pitchFamily="18" charset="0"/>
                      </a:rPr>
                      <m:t> </m:t>
                    </m:r>
                  </m:oMath>
                </a14:m>
                <a:r>
                  <a:rPr lang="zh-CN" altLang="en-US" sz="2200" dirty="0">
                    <a:latin typeface="宋体" panose="02010600030101010101" pitchFamily="2" charset="-122"/>
                    <a:ea typeface="宋体" panose="02010600030101010101" pitchFamily="2" charset="-122"/>
                  </a:rPr>
                  <a:t>，因此</a:t>
                </a:r>
                <a14:m>
                  <m:oMath xmlns:m="http://schemas.openxmlformats.org/officeDocument/2006/math">
                    <m:r>
                      <a:rPr lang="zh-CN" altLang="en-US" sz="2200" i="1">
                        <a:latin typeface="Cambria Math" panose="02040503050406030204" pitchFamily="18" charset="0"/>
                      </a:rPr>
                      <m:t>𝜋</m:t>
                    </m:r>
                    <m:r>
                      <m:rPr>
                        <m:nor/>
                      </m:rPr>
                      <a:rPr lang="zh-CN" altLang="en-US" sz="2200" i="1">
                        <a:latin typeface="Cambria Math" panose="02040503050406030204" pitchFamily="18" charset="0"/>
                      </a:rPr>
                      <m:t>f</m:t>
                    </m:r>
                    <m:r>
                      <a:rPr lang="en-US" altLang="zh-CN" sz="2200" b="0" i="1" smtClean="0">
                        <a:latin typeface="Cambria Math" panose="02040503050406030204" pitchFamily="18" charset="0"/>
                      </a:rPr>
                      <m:t> </m:t>
                    </m:r>
                    <m:r>
                      <a:rPr lang="zh-CN" altLang="en-US" sz="2200" i="1">
                        <a:latin typeface="Cambria Math" panose="02040503050406030204" pitchFamily="18" charset="0"/>
                      </a:rPr>
                      <m:t>𝜏</m:t>
                    </m:r>
                    <m:r>
                      <a:rPr lang="zh-CN" altLang="en-US" sz="2200">
                        <a:latin typeface="Cambria Math" panose="02040503050406030204" pitchFamily="18" charset="0"/>
                      </a:rPr>
                      <m:t>=</m:t>
                    </m:r>
                    <m:r>
                      <a:rPr lang="zh-CN" altLang="en-US" sz="2200" i="1">
                        <a:latin typeface="Cambria Math" panose="02040503050406030204" pitchFamily="18" charset="0"/>
                      </a:rPr>
                      <m:t>𝜋</m:t>
                    </m:r>
                    <m:f>
                      <m:fPr>
                        <m:type m:val="lin"/>
                        <m:ctrlPr>
                          <a:rPr lang="zh-CN" altLang="en-US" sz="2200" i="1">
                            <a:latin typeface="Cambria Math" panose="02040503050406030204" pitchFamily="18" charset="0"/>
                          </a:rPr>
                        </m:ctrlPr>
                      </m:fPr>
                      <m:num>
                        <m:r>
                          <a:rPr lang="zh-CN" altLang="en-US" sz="2200" i="1">
                            <a:latin typeface="Cambria Math" panose="02040503050406030204" pitchFamily="18" charset="0"/>
                          </a:rPr>
                          <m:t>𝜏</m:t>
                        </m:r>
                      </m:num>
                      <m:den>
                        <m:r>
                          <a:rPr lang="zh-CN" altLang="en-US" sz="2200" i="1">
                            <a:latin typeface="Cambria Math" panose="02040503050406030204" pitchFamily="18" charset="0"/>
                          </a:rPr>
                          <m:t>𝑇</m:t>
                        </m:r>
                      </m:den>
                    </m:f>
                    <m:r>
                      <a:rPr lang="zh-CN" altLang="en-US" sz="2200">
                        <a:latin typeface="Cambria Math" panose="02040503050406030204" pitchFamily="18" charset="0"/>
                      </a:rPr>
                      <m:t>&lt;&lt;1</m:t>
                    </m:r>
                  </m:oMath>
                </a14:m>
                <a:r>
                  <a:rPr lang="zh-CN" altLang="en-US" sz="2200" dirty="0">
                    <a:latin typeface="宋体" panose="02010600030101010101" pitchFamily="2" charset="-122"/>
                    <a:ea typeface="宋体" panose="02010600030101010101" pitchFamily="2" charset="-122"/>
                  </a:rPr>
                  <a:t>，这时</a:t>
                </a:r>
                <a14:m>
                  <m:oMath xmlns:m="http://schemas.openxmlformats.org/officeDocument/2006/math">
                    <m:r>
                      <m:rPr>
                        <m:sty m:val="p"/>
                      </m:rPr>
                      <a:rPr lang="zh-CN" altLang="en-US" sz="2200">
                        <a:latin typeface="Cambria Math" panose="02040503050406030204" pitchFamily="18" charset="0"/>
                      </a:rPr>
                      <m:t>sin</m:t>
                    </m:r>
                    <m:r>
                      <a:rPr lang="zh-CN" altLang="en-US" sz="2200" i="1">
                        <a:latin typeface="Cambria Math" panose="02040503050406030204" pitchFamily="18" charset="0"/>
                      </a:rPr>
                      <m:t>𝜋</m:t>
                    </m:r>
                    <m:r>
                      <m:rPr>
                        <m:nor/>
                      </m:rPr>
                      <a:rPr lang="zh-CN" altLang="en-US" sz="2200" i="1">
                        <a:latin typeface="Cambria Math" panose="02040503050406030204" pitchFamily="18" charset="0"/>
                      </a:rPr>
                      <m:t>f</m:t>
                    </m:r>
                    <m:r>
                      <a:rPr lang="en-US" altLang="zh-CN" sz="2200" b="0" i="1" smtClean="0">
                        <a:latin typeface="Cambria Math" panose="02040503050406030204" pitchFamily="18" charset="0"/>
                      </a:rPr>
                      <m:t> </m:t>
                    </m:r>
                    <m:r>
                      <a:rPr lang="zh-CN" altLang="en-US" sz="2200" i="1">
                        <a:latin typeface="Cambria Math" panose="02040503050406030204" pitchFamily="18" charset="0"/>
                      </a:rPr>
                      <m:t>𝜏</m:t>
                    </m:r>
                    <m:r>
                      <a:rPr lang="zh-CN" altLang="en-US" sz="2200">
                        <a:latin typeface="Cambria Math" panose="02040503050406030204" pitchFamily="18" charset="0"/>
                      </a:rPr>
                      <m:t>≈</m:t>
                    </m:r>
                    <m:r>
                      <a:rPr lang="zh-CN" altLang="en-US" sz="2200" i="1">
                        <a:latin typeface="Cambria Math" panose="02040503050406030204" pitchFamily="18" charset="0"/>
                      </a:rPr>
                      <m:t>𝜋</m:t>
                    </m:r>
                    <m:r>
                      <m:rPr>
                        <m:nor/>
                      </m:rPr>
                      <a:rPr lang="zh-CN" altLang="en-US" sz="2200" i="1">
                        <a:latin typeface="Cambria Math" panose="02040503050406030204" pitchFamily="18" charset="0"/>
                      </a:rPr>
                      <m:t>f</m:t>
                    </m:r>
                    <m:r>
                      <a:rPr lang="en-US" altLang="zh-CN" sz="2200" b="0" i="1" smtClean="0">
                        <a:latin typeface="Cambria Math" panose="02040503050406030204" pitchFamily="18" charset="0"/>
                      </a:rPr>
                      <m:t> </m:t>
                    </m:r>
                    <m:r>
                      <a:rPr lang="zh-CN" altLang="en-US" sz="2200" i="1">
                        <a:latin typeface="Cambria Math" panose="02040503050406030204" pitchFamily="18" charset="0"/>
                      </a:rPr>
                      <m:t>𝜏</m:t>
                    </m:r>
                  </m:oMath>
                </a14:m>
                <a:r>
                  <a:rPr lang="en-US" altLang="zh-CN" sz="2200" dirty="0" smtClean="0">
                    <a:latin typeface="宋体" panose="02010600030101010101" pitchFamily="2" charset="-122"/>
                    <a:ea typeface="宋体" panose="02010600030101010101" pitchFamily="2" charset="-122"/>
                  </a:rPr>
                  <a:t>,</a:t>
                </a:r>
                <a:r>
                  <a:rPr lang="zh-CN" altLang="en-US" sz="2200" dirty="0" smtClean="0">
                    <a:latin typeface="宋体" panose="02010600030101010101" pitchFamily="2" charset="-122"/>
                    <a:ea typeface="宋体" panose="02010600030101010101" pitchFamily="2" charset="-122"/>
                  </a:rPr>
                  <a:t> 上式变为</a:t>
                </a:r>
                <a:endParaRPr lang="en-US" altLang="zh-CN" sz="22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a:rPr lang="zh-CN" altLang="en-US" sz="2200">
                          <a:latin typeface="Cambria Math" panose="02040503050406030204" pitchFamily="18" charset="0"/>
                        </a:rPr>
                        <m:t>|</m:t>
                      </m:r>
                      <m:d>
                        <m:dPr>
                          <m:begChr m:val=""/>
                          <m:ctrlPr>
                            <a:rPr lang="zh-CN" altLang="en-US" sz="2200" i="1">
                              <a:latin typeface="Cambria Math" panose="02040503050406030204" pitchFamily="18" charset="0"/>
                            </a:rPr>
                          </m:ctrlPr>
                        </m:dPr>
                        <m:e>
                          <m:r>
                            <a:rPr lang="zh-CN" altLang="en-US" sz="2200" i="1">
                              <a:latin typeface="Cambria Math" panose="02040503050406030204" pitchFamily="18" charset="0"/>
                            </a:rPr>
                            <m:t>𝐹</m:t>
                          </m:r>
                          <m:r>
                            <a:rPr lang="zh-CN" altLang="en-US" sz="2200">
                              <a:latin typeface="Cambria Math" panose="02040503050406030204" pitchFamily="18" charset="0"/>
                            </a:rPr>
                            <m:t>(</m:t>
                          </m:r>
                          <m:r>
                            <a:rPr lang="zh-CN" altLang="en-US" sz="2200" i="1">
                              <a:latin typeface="Cambria Math" panose="02040503050406030204" pitchFamily="18" charset="0"/>
                            </a:rPr>
                            <m:t>𝜔</m:t>
                          </m:r>
                        </m:e>
                      </m:d>
                      <m:r>
                        <a:rPr lang="zh-CN" altLang="en-US" sz="2200">
                          <a:latin typeface="Cambria Math" panose="02040503050406030204" pitchFamily="18" charset="0"/>
                        </a:rPr>
                        <m:t>|≈</m:t>
                      </m:r>
                      <m:r>
                        <a:rPr lang="zh-CN" altLang="en-US" sz="2200" i="1">
                          <a:latin typeface="Cambria Math" panose="02040503050406030204" pitchFamily="18" charset="0"/>
                        </a:rPr>
                        <m:t>𝜏</m:t>
                      </m:r>
                    </m:oMath>
                  </m:oMathPara>
                </a14:m>
                <a:endParaRPr lang="en-US" altLang="zh-CN" sz="2200" dirty="0" smtClean="0"/>
              </a:p>
              <a:p>
                <a:pPr marL="0" indent="0">
                  <a:buNone/>
                </a:pPr>
                <a:r>
                  <a:rPr lang="zh-CN" altLang="en-US" sz="2200" dirty="0" smtClean="0">
                    <a:latin typeface="宋体" panose="02010600030101010101" pitchFamily="2" charset="-122"/>
                    <a:ea typeface="宋体" panose="02010600030101010101" pitchFamily="2" charset="-122"/>
                  </a:rPr>
                  <a:t>    表明</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单个噪声脉冲电压的振幅频谱密度</a:t>
                </a:r>
                <a14:m>
                  <m:oMath xmlns:m="http://schemas.openxmlformats.org/officeDocument/2006/math">
                    <m:r>
                      <a:rPr lang="zh-CN" altLang="en-US" sz="2200">
                        <a:latin typeface="Cambria Math" panose="02040503050406030204" pitchFamily="18" charset="0"/>
                      </a:rPr>
                      <m:t>|</m:t>
                    </m:r>
                    <m:d>
                      <m:dPr>
                        <m:begChr m:val=""/>
                        <m:ctrlPr>
                          <a:rPr lang="zh-CN" altLang="en-US" sz="2200" i="1">
                            <a:latin typeface="Cambria Math" panose="02040503050406030204" pitchFamily="18" charset="0"/>
                          </a:rPr>
                        </m:ctrlPr>
                      </m:dPr>
                      <m:e>
                        <m:r>
                          <a:rPr lang="zh-CN" altLang="en-US" sz="2200" i="1">
                            <a:latin typeface="Cambria Math" panose="02040503050406030204" pitchFamily="18" charset="0"/>
                          </a:rPr>
                          <m:t>𝐹</m:t>
                        </m:r>
                        <m:r>
                          <a:rPr lang="zh-CN" altLang="en-US" sz="2200">
                            <a:latin typeface="Cambria Math" panose="02040503050406030204" pitchFamily="18" charset="0"/>
                          </a:rPr>
                          <m:t>(</m:t>
                        </m:r>
                        <m:r>
                          <a:rPr lang="zh-CN" altLang="en-US" sz="2200" i="1">
                            <a:latin typeface="Cambria Math" panose="02040503050406030204" pitchFamily="18" charset="0"/>
                          </a:rPr>
                          <m:t>𝜔</m:t>
                        </m:r>
                      </m:e>
                    </m:d>
                    <m:r>
                      <a:rPr lang="zh-CN" altLang="en-US" sz="2200">
                        <a:latin typeface="Cambria Math" panose="02040503050406030204" pitchFamily="18" charset="0"/>
                      </a:rPr>
                      <m:t>|</m:t>
                    </m:r>
                  </m:oMath>
                </a14:m>
                <a:r>
                  <a:rPr lang="zh-CN" altLang="en-US" sz="2200" dirty="0">
                    <a:latin typeface="宋体" panose="02010600030101010101" pitchFamily="2" charset="-122"/>
                    <a:ea typeface="宋体" panose="02010600030101010101" pitchFamily="2" charset="-122"/>
                  </a:rPr>
                  <a:t>在整个无线电频率范围内可看成是均等</a:t>
                </a:r>
                <a:r>
                  <a:rPr lang="zh-CN" altLang="en-US" sz="2200" dirty="0" smtClean="0">
                    <a:latin typeface="宋体" panose="02010600030101010101" pitchFamily="2" charset="-122"/>
                    <a:ea typeface="宋体" panose="02010600030101010101" pitchFamily="2" charset="-122"/>
                  </a:rPr>
                  <a:t>的。</a:t>
                </a:r>
                <a:endParaRPr lang="zh-CN" altLang="en-US" sz="2200" dirty="0">
                  <a:latin typeface="宋体" panose="02010600030101010101" pitchFamily="2" charset="-122"/>
                  <a:ea typeface="宋体" panose="02010600030101010101" pitchFamily="2" charset="-122"/>
                </a:endParaRPr>
              </a:p>
              <a:p>
                <a:pPr marL="0" indent="0">
                  <a:buNone/>
                </a:pPr>
                <a:endParaRPr lang="en-US" altLang="zh-CN" sz="2200" dirty="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346907" y="244698"/>
                <a:ext cx="9003156" cy="4752305"/>
              </a:xfrm>
              <a:blipFill rotWithShape="0">
                <a:blip r:embed="rId2"/>
                <a:stretch>
                  <a:fillRect l="-880" t="-1026" r="-3995" b="-5897"/>
                </a:stretch>
              </a:blipFill>
            </p:spPr>
            <p:txBody>
              <a:bodyPr/>
              <a:lstStyle/>
              <a:p>
                <a:r>
                  <a:rPr lang="zh-CN" altLang="en-US">
                    <a:noFill/>
                  </a:rPr>
                  <a:t> </a:t>
                </a:r>
              </a:p>
            </p:txBody>
          </p:sp>
        </mc:Fallback>
      </mc:AlternateContent>
      <p:pic>
        <p:nvPicPr>
          <p:cNvPr id="8" name="图片 7" descr="12"/>
          <p:cNvPicPr/>
          <p:nvPr/>
        </p:nvPicPr>
        <p:blipFill>
          <a:blip r:embed="rId3" cstate="print"/>
          <a:stretch>
            <a:fillRect/>
          </a:stretch>
        </p:blipFill>
        <p:spPr>
          <a:xfrm>
            <a:off x="2441873" y="4726546"/>
            <a:ext cx="4813224" cy="2131454"/>
          </a:xfrm>
          <a:prstGeom prst="rect">
            <a:avLst/>
          </a:prstGeom>
          <a:ln cap="flat"/>
        </p:spPr>
      </p:pic>
    </p:spTree>
    <p:extLst>
      <p:ext uri="{BB962C8B-B14F-4D97-AF65-F5344CB8AC3E}">
        <p14:creationId xmlns:p14="http://schemas.microsoft.com/office/powerpoint/2010/main" val="2308767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346907" y="476518"/>
                <a:ext cx="9338006" cy="6284891"/>
              </a:xfrm>
            </p:spPr>
            <p:txBody>
              <a:bodyPr>
                <a:noAutofit/>
              </a:bodyPr>
              <a:lstStyle/>
              <a:p>
                <a:r>
                  <a:rPr lang="zh-CN" altLang="en-US" sz="2200" dirty="0">
                    <a:latin typeface="宋体" panose="02010600030101010101" pitchFamily="2" charset="-122"/>
                    <a:ea typeface="宋体" panose="02010600030101010101" pitchFamily="2" charset="-122"/>
                  </a:rPr>
                  <a:t>起伏噪声的</a:t>
                </a:r>
                <a:r>
                  <a:rPr lang="zh-CN" altLang="en-US" sz="2200" dirty="0" smtClean="0">
                    <a:latin typeface="宋体" panose="02010600030101010101" pitchFamily="2" charset="-122"/>
                    <a:ea typeface="宋体" panose="02010600030101010101" pitchFamily="2" charset="-122"/>
                  </a:rPr>
                  <a:t>功率谱</a:t>
                </a:r>
                <a:endParaRPr lang="en-US" altLang="zh-CN" sz="22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e>
                      </m:acc>
                      <m:r>
                        <a:rPr lang="zh-CN" altLang="en-US" sz="2400">
                          <a:latin typeface="Cambria Math" panose="02040503050406030204" pitchFamily="18" charset="0"/>
                        </a:rPr>
                        <m:t>=</m:t>
                      </m:r>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m:t>
                      </m:r>
                      <m:limLow>
                        <m:limLowPr>
                          <m:ctrlPr>
                            <a:rPr lang="zh-CN" altLang="en-US" sz="2400" i="1">
                              <a:latin typeface="Cambria Math" panose="02040503050406030204" pitchFamily="18" charset="0"/>
                            </a:rPr>
                          </m:ctrlPr>
                        </m:limLowPr>
                        <m:e>
                          <m:r>
                            <m:rPr>
                              <m:sty m:val="p"/>
                            </m:rPr>
                            <a:rPr lang="zh-CN" altLang="en-US" sz="2400">
                              <a:latin typeface="Cambria Math" panose="02040503050406030204" pitchFamily="18" charset="0"/>
                            </a:rPr>
                            <m:t>lim</m:t>
                          </m:r>
                        </m:e>
                        <m:lim>
                          <m:r>
                            <a:rPr lang="zh-CN" altLang="en-US" sz="2400" i="1">
                              <a:latin typeface="Cambria Math" panose="02040503050406030204" pitchFamily="18" charset="0"/>
                            </a:rPr>
                            <m:t>𝑇</m:t>
                          </m:r>
                          <m:r>
                            <a:rPr lang="zh-CN" altLang="en-US" sz="2400">
                              <a:latin typeface="Cambria Math" panose="02040503050406030204" pitchFamily="18" charset="0"/>
                            </a:rPr>
                            <m:t>→∞</m:t>
                          </m:r>
                        </m:lim>
                      </m:limLow>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𝑇</m:t>
                          </m:r>
                        </m:den>
                      </m:f>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i="1">
                              <a:latin typeface="Cambria Math" panose="02040503050406030204" pitchFamily="18" charset="0"/>
                            </a:rPr>
                            <m:t>𝑇</m:t>
                          </m:r>
                        </m:sup>
                        <m:e>
                          <m:d>
                            <m:dPr>
                              <m:begChr m:val=""/>
                              <m:ctrlPr>
                                <a:rPr lang="zh-CN" altLang="en-US" sz="2400" i="1">
                                  <a:latin typeface="Cambria Math" panose="02040503050406030204" pitchFamily="18" charset="0"/>
                                </a:rPr>
                              </m:ctrlPr>
                            </m:d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a:rPr lang="zh-CN" altLang="en-US" sz="2400" i="1">
                                      <a:latin typeface="Cambria Math" panose="02040503050406030204" pitchFamily="18" charset="0"/>
                                    </a:rPr>
                                    <m:t>𝑛</m:t>
                                  </m:r>
                                </m:sub>
                                <m:sup>
                                  <m:r>
                                    <a:rPr lang="zh-CN" altLang="en-US" sz="2400">
                                      <a:latin typeface="Cambria Math" panose="02040503050406030204" pitchFamily="18" charset="0"/>
                                    </a:rPr>
                                    <m:t>2</m:t>
                                  </m:r>
                                </m:sup>
                              </m:sSubSup>
                              <m:r>
                                <a:rPr lang="zh-CN" altLang="en-US" sz="2400">
                                  <a:latin typeface="Cambria Math" panose="02040503050406030204" pitchFamily="18" charset="0"/>
                                </a:rPr>
                                <m:t>(</m:t>
                              </m:r>
                              <m:r>
                                <a:rPr lang="zh-CN" altLang="en-US" sz="2400" i="1">
                                  <a:latin typeface="Cambria Math" panose="02040503050406030204" pitchFamily="18" charset="0"/>
                                </a:rPr>
                                <m:t>𝑡</m:t>
                              </m:r>
                            </m:e>
                          </m:d>
                        </m:e>
                      </m:nary>
                      <m:r>
                        <a:rPr lang="zh-CN" altLang="en-US" sz="2400" i="1">
                          <a:latin typeface="Cambria Math" panose="02040503050406030204" pitchFamily="18" charset="0"/>
                        </a:rPr>
                        <m:t>𝑑𝑡</m:t>
                      </m:r>
                    </m:oMath>
                  </m:oMathPara>
                </a14:m>
                <a:endParaRPr lang="zh-CN" altLang="en-US" sz="2400" dirty="0"/>
              </a:p>
              <a:p>
                <a:pPr marL="0" indent="0">
                  <a:buNone/>
                </a:pPr>
                <a:r>
                  <a:rPr lang="zh-CN" altLang="en-US" sz="2200" dirty="0" smtClean="0">
                    <a:latin typeface="宋体" panose="02010600030101010101" pitchFamily="2" charset="-122"/>
                    <a:ea typeface="宋体" panose="02010600030101010101" pitchFamily="2" charset="-122"/>
                  </a:rPr>
                  <a:t>    对于</a:t>
                </a:r>
                <a:r>
                  <a:rPr lang="zh-CN" altLang="en-US" sz="2200" dirty="0">
                    <a:latin typeface="宋体" panose="02010600030101010101" pitchFamily="2" charset="-122"/>
                    <a:ea typeface="宋体" panose="02010600030101010101" pitchFamily="2" charset="-122"/>
                  </a:rPr>
                  <a:t>起伏噪声而言</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当时间无限增长时</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平均功率 趋近于一个常数</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且等于起伏噪声电压的均方值</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方差</a:t>
                </a:r>
                <a:r>
                  <a:rPr lang="en-US" altLang="zh-CN" sz="2200" dirty="0" smtClean="0">
                    <a:latin typeface="宋体" panose="02010600030101010101" pitchFamily="2" charset="-122"/>
                    <a:ea typeface="宋体" panose="02010600030101010101" pitchFamily="2" charset="-122"/>
                  </a:rPr>
                  <a:t>)</a:t>
                </a:r>
                <a:r>
                  <a:rPr lang="zh-CN" altLang="en-US" sz="2200" dirty="0" smtClean="0">
                    <a:latin typeface="宋体" panose="02010600030101010101" pitchFamily="2" charset="-122"/>
                    <a:ea typeface="宋体" panose="02010600030101010101" pitchFamily="2" charset="-122"/>
                  </a:rPr>
                  <a:t>。亦即</a:t>
                </a:r>
                <a:endParaRPr lang="en-US" altLang="zh-CN" sz="22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t</m:t>
                          </m:r>
                          <m:r>
                            <m:rPr>
                              <m:nor/>
                            </m:rPr>
                            <a:rPr lang="zh-CN" altLang="en-US" sz="2400" i="1">
                              <a:latin typeface="Cambria Math" panose="02040503050406030204" pitchFamily="18" charset="0"/>
                            </a:rPr>
                            <m:t>)</m:t>
                          </m:r>
                        </m:e>
                      </m:acc>
                      <m:r>
                        <a:rPr lang="zh-CN" altLang="en-US" sz="2400">
                          <a:latin typeface="Cambria Math" panose="02040503050406030204" pitchFamily="18" charset="0"/>
                        </a:rPr>
                        <m:t>=</m:t>
                      </m:r>
                      <m:limLow>
                        <m:limLowPr>
                          <m:ctrlPr>
                            <a:rPr lang="zh-CN" altLang="en-US" sz="2400" i="1">
                              <a:latin typeface="Cambria Math" panose="02040503050406030204" pitchFamily="18" charset="0"/>
                            </a:rPr>
                          </m:ctrlPr>
                        </m:limLowPr>
                        <m:e>
                          <m:r>
                            <m:rPr>
                              <m:sty m:val="p"/>
                            </m:rPr>
                            <a:rPr lang="zh-CN" altLang="en-US" sz="2400">
                              <a:latin typeface="Cambria Math" panose="02040503050406030204" pitchFamily="18" charset="0"/>
                            </a:rPr>
                            <m:t>lim</m:t>
                          </m:r>
                        </m:e>
                        <m:lim>
                          <m:r>
                            <a:rPr lang="zh-CN" altLang="en-US" sz="2400" i="1">
                              <a:latin typeface="Cambria Math" panose="02040503050406030204" pitchFamily="18" charset="0"/>
                            </a:rPr>
                            <m:t>𝑇</m:t>
                          </m:r>
                          <m:r>
                            <a:rPr lang="zh-CN" altLang="en-US" sz="2400">
                              <a:latin typeface="Cambria Math" panose="02040503050406030204" pitchFamily="18" charset="0"/>
                            </a:rPr>
                            <m:t>→∞</m:t>
                          </m:r>
                        </m:lim>
                      </m:limLow>
                      <m:r>
                        <a:rPr lang="zh-CN" altLang="en-US" sz="2400" i="1">
                          <a:latin typeface="Cambria Math" panose="02040503050406030204" pitchFamily="18" charset="0"/>
                        </a:rPr>
                        <m:t>𝑃</m:t>
                      </m:r>
                      <m:r>
                        <a:rPr lang="zh-CN" altLang="en-US" sz="2400">
                          <a:latin typeface="Cambria Math" panose="02040503050406030204" pitchFamily="18" charset="0"/>
                        </a:rPr>
                        <m:t>=</m:t>
                      </m:r>
                      <m:limLow>
                        <m:limLowPr>
                          <m:ctrlPr>
                            <a:rPr lang="zh-CN" altLang="en-US" sz="2400" i="1">
                              <a:latin typeface="Cambria Math" panose="02040503050406030204" pitchFamily="18" charset="0"/>
                            </a:rPr>
                          </m:ctrlPr>
                        </m:limLowPr>
                        <m:e>
                          <m:r>
                            <m:rPr>
                              <m:sty m:val="p"/>
                            </m:rPr>
                            <a:rPr lang="zh-CN" altLang="en-US" sz="2400">
                              <a:latin typeface="Cambria Math" panose="02040503050406030204" pitchFamily="18" charset="0"/>
                            </a:rPr>
                            <m:t>lim</m:t>
                          </m:r>
                        </m:e>
                        <m:lim>
                          <m:r>
                            <a:rPr lang="zh-CN" altLang="en-US" sz="2400" i="1">
                              <a:latin typeface="Cambria Math" panose="02040503050406030204" pitchFamily="18" charset="0"/>
                            </a:rPr>
                            <m:t>𝑇</m:t>
                          </m:r>
                          <m:r>
                            <a:rPr lang="zh-CN" altLang="en-US" sz="2400">
                              <a:latin typeface="Cambria Math" panose="02040503050406030204" pitchFamily="18" charset="0"/>
                            </a:rPr>
                            <m:t>→∞</m:t>
                          </m:r>
                        </m:lim>
                      </m:limLow>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𝑇</m:t>
                          </m:r>
                        </m:den>
                      </m:f>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i="1">
                              <a:latin typeface="Cambria Math" panose="02040503050406030204" pitchFamily="18" charset="0"/>
                            </a:rPr>
                            <m:t>𝑇</m:t>
                          </m:r>
                        </m:sup>
                        <m:e>
                          <m:d>
                            <m:dPr>
                              <m:begChr m:val=""/>
                              <m:ctrlPr>
                                <a:rPr lang="zh-CN" altLang="en-US" sz="2400" i="1">
                                  <a:latin typeface="Cambria Math" panose="02040503050406030204" pitchFamily="18" charset="0"/>
                                </a:rPr>
                              </m:ctrlPr>
                            </m:d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a:rPr lang="zh-CN" altLang="en-US" sz="2400" i="1">
                                      <a:latin typeface="Cambria Math" panose="02040503050406030204" pitchFamily="18" charset="0"/>
                                    </a:rPr>
                                    <m:t>𝑛</m:t>
                                  </m:r>
                                </m:sub>
                                <m:sup>
                                  <m:r>
                                    <a:rPr lang="zh-CN" altLang="en-US" sz="2400">
                                      <a:latin typeface="Cambria Math" panose="02040503050406030204" pitchFamily="18" charset="0"/>
                                    </a:rPr>
                                    <m:t>2</m:t>
                                  </m:r>
                                </m:sup>
                              </m:sSubSup>
                              <m:r>
                                <a:rPr lang="zh-CN" altLang="en-US" sz="2400">
                                  <a:latin typeface="Cambria Math" panose="02040503050406030204" pitchFamily="18" charset="0"/>
                                </a:rPr>
                                <m:t>(</m:t>
                              </m:r>
                              <m:r>
                                <a:rPr lang="zh-CN" altLang="en-US" sz="2400" i="1">
                                  <a:latin typeface="Cambria Math" panose="02040503050406030204" pitchFamily="18" charset="0"/>
                                </a:rPr>
                                <m:t>𝑡</m:t>
                              </m:r>
                            </m:e>
                          </m:d>
                        </m:e>
                      </m:nary>
                      <m:r>
                        <a:rPr lang="zh-CN" altLang="en-US" sz="2400" i="1">
                          <a:latin typeface="Cambria Math" panose="02040503050406030204" pitchFamily="18" charset="0"/>
                        </a:rPr>
                        <m:t>𝑑𝑡</m:t>
                      </m:r>
                    </m:oMath>
                  </m:oMathPara>
                </a14:m>
                <a:endParaRPr lang="en-US" altLang="zh-CN" sz="2400" dirty="0" smtClean="0"/>
              </a:p>
              <a:p>
                <a:pPr marL="0" indent="0">
                  <a:buNone/>
                </a:pPr>
                <a:r>
                  <a:rPr lang="zh-CN" altLang="en-US" sz="2200" dirty="0" smtClean="0">
                    <a:latin typeface="宋体" panose="02010600030101010101" pitchFamily="2" charset="-122"/>
                    <a:ea typeface="宋体" panose="02010600030101010101" pitchFamily="2" charset="-122"/>
                  </a:rPr>
                  <a:t>    若</a:t>
                </a:r>
                <a:r>
                  <a:rPr lang="zh-CN" altLang="en-US" sz="2200" dirty="0">
                    <a:latin typeface="宋体" panose="02010600030101010101" pitchFamily="2" charset="-122"/>
                    <a:ea typeface="宋体" panose="02010600030101010101" pitchFamily="2" charset="-122"/>
                  </a:rPr>
                  <a:t>以</a:t>
                </a:r>
                <a14:m>
                  <m:oMath xmlns:m="http://schemas.openxmlformats.org/officeDocument/2006/math">
                    <m:r>
                      <a:rPr lang="zh-CN" altLang="en-US" sz="2400" i="1">
                        <a:latin typeface="Cambria Math" panose="02040503050406030204" pitchFamily="18" charset="0"/>
                      </a:rPr>
                      <m:t>𝑆</m:t>
                    </m:r>
                    <m:d>
                      <m:dPr>
                        <m:ctrlPr>
                          <a:rPr lang="zh-CN" altLang="en-US" sz="2400" i="1">
                            <a:latin typeface="Cambria Math" panose="02040503050406030204" pitchFamily="18" charset="0"/>
                          </a:rPr>
                        </m:ctrlPr>
                      </m:dPr>
                      <m:e>
                        <m:r>
                          <a:rPr lang="zh-CN" altLang="en-US" sz="2400" i="1">
                            <a:latin typeface="Cambria Math" panose="02040503050406030204" pitchFamily="18" charset="0"/>
                          </a:rPr>
                          <m:t>𝑓</m:t>
                        </m:r>
                      </m:e>
                    </m:d>
                    <m:r>
                      <m:rPr>
                        <m:nor/>
                      </m:rPr>
                      <a:rPr lang="zh-CN" altLang="en-US" sz="2400" i="1">
                        <a:latin typeface="Cambria Math" panose="02040503050406030204" pitchFamily="18" charset="0"/>
                      </a:rPr>
                      <m:t>d</m:t>
                    </m:r>
                    <m:r>
                      <a:rPr lang="zh-CN" altLang="en-US" sz="2400" i="1">
                        <a:latin typeface="Cambria Math" panose="02040503050406030204" pitchFamily="18" charset="0"/>
                      </a:rPr>
                      <m:t>𝑓</m:t>
                    </m:r>
                  </m:oMath>
                </a14:m>
                <a:r>
                  <a:rPr lang="zh-CN" altLang="en-US" sz="2200" dirty="0">
                    <a:latin typeface="宋体" panose="02010600030101010101" pitchFamily="2" charset="-122"/>
                    <a:ea typeface="宋体" panose="02010600030101010101" pitchFamily="2" charset="-122"/>
                  </a:rPr>
                  <a:t>表示频率在</a:t>
                </a:r>
                <a14:m>
                  <m:oMath xmlns:m="http://schemas.openxmlformats.org/officeDocument/2006/math">
                    <m:r>
                      <a:rPr lang="zh-CN" altLang="en-US" sz="2400" i="1">
                        <a:latin typeface="Cambria Math" panose="02040503050406030204" pitchFamily="18" charset="0"/>
                      </a:rPr>
                      <m:t>𝑓</m:t>
                    </m:r>
                  </m:oMath>
                </a14:m>
                <a:r>
                  <a:rPr lang="zh-CN" altLang="en-US" sz="2200" dirty="0">
                    <a:latin typeface="宋体" panose="02010600030101010101" pitchFamily="2" charset="-122"/>
                    <a:ea typeface="宋体" panose="02010600030101010101" pitchFamily="2" charset="-122"/>
                  </a:rPr>
                  <a:t>与</a:t>
                </a:r>
                <a14:m>
                  <m:oMath xmlns:m="http://schemas.openxmlformats.org/officeDocument/2006/math">
                    <m:r>
                      <a:rPr lang="zh-CN" altLang="en-US" sz="2400" i="1">
                        <a:latin typeface="Cambria Math" panose="02040503050406030204" pitchFamily="18" charset="0"/>
                      </a:rPr>
                      <m:t>𝑓</m:t>
                    </m:r>
                    <m:r>
                      <a:rPr lang="zh-CN" altLang="en-US" sz="2400">
                        <a:latin typeface="Cambria Math" panose="02040503050406030204" pitchFamily="18" charset="0"/>
                      </a:rPr>
                      <m:t>+</m:t>
                    </m:r>
                    <m:r>
                      <m:rPr>
                        <m:nor/>
                      </m:rPr>
                      <a:rPr lang="zh-CN" altLang="en-US" sz="2400" i="1">
                        <a:latin typeface="Cambria Math" panose="02040503050406030204" pitchFamily="18" charset="0"/>
                      </a:rPr>
                      <m:t>d</m:t>
                    </m:r>
                    <m:r>
                      <a:rPr lang="zh-CN" altLang="en-US" sz="2400" i="1">
                        <a:latin typeface="Cambria Math" panose="02040503050406030204" pitchFamily="18" charset="0"/>
                      </a:rPr>
                      <m:t>𝑓</m:t>
                    </m:r>
                  </m:oMath>
                </a14:m>
                <a:r>
                  <a:rPr lang="zh-CN" altLang="en-US" sz="2200" dirty="0">
                    <a:latin typeface="宋体" panose="02010600030101010101" pitchFamily="2" charset="-122"/>
                    <a:ea typeface="宋体" panose="02010600030101010101" pitchFamily="2" charset="-122"/>
                  </a:rPr>
                  <a:t>之间的平均功率</a:t>
                </a:r>
                <a:r>
                  <a:rPr lang="en-US" altLang="zh-CN" sz="2200" dirty="0">
                    <a:latin typeface="宋体" panose="02010600030101010101" pitchFamily="2" charset="-122"/>
                    <a:ea typeface="宋体" panose="02010600030101010101" pitchFamily="2" charset="-122"/>
                  </a:rPr>
                  <a:t>,</a:t>
                </a:r>
                <a:r>
                  <a:rPr lang="zh-CN" altLang="en-US" sz="2200" dirty="0">
                    <a:latin typeface="宋体" panose="02010600030101010101" pitchFamily="2" charset="-122"/>
                    <a:ea typeface="宋体" panose="02010600030101010101" pitchFamily="2" charset="-122"/>
                  </a:rPr>
                  <a:t>则总的平均功率</a:t>
                </a:r>
                <a:r>
                  <a:rPr lang="zh-CN" altLang="en-US" sz="2200" dirty="0" smtClean="0">
                    <a:latin typeface="宋体" panose="02010600030101010101" pitchFamily="2" charset="-122"/>
                    <a:ea typeface="宋体" panose="02010600030101010101" pitchFamily="2" charset="-122"/>
                  </a:rPr>
                  <a:t>为</a:t>
                </a:r>
                <a:endParaRPr lang="en-US" altLang="zh-CN" sz="22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𝑃</m:t>
                      </m:r>
                      <m:r>
                        <a:rPr lang="zh-CN" altLang="en-US" sz="2400">
                          <a:latin typeface="Cambria Math" panose="02040503050406030204" pitchFamily="18" charset="0"/>
                        </a:rPr>
                        <m:t>=</m:t>
                      </m:r>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a:latin typeface="Cambria Math" panose="02040503050406030204" pitchFamily="18" charset="0"/>
                            </a:rPr>
                            <m:t>∞</m:t>
                          </m:r>
                        </m:sup>
                        <m:e>
                          <m:r>
                            <a:rPr lang="zh-CN" altLang="en-US" sz="2400">
                              <a:latin typeface="Cambria Math" panose="02040503050406030204" pitchFamily="18" charset="0"/>
                            </a:rPr>
                            <m:t> </m:t>
                          </m:r>
                          <m:r>
                            <a:rPr lang="zh-CN" altLang="en-US" sz="2400" i="1">
                              <a:latin typeface="Cambria Math" panose="02040503050406030204" pitchFamily="18" charset="0"/>
                            </a:rPr>
                            <m:t>𝑆</m:t>
                          </m:r>
                          <m:d>
                            <m:dPr>
                              <m:ctrlPr>
                                <a:rPr lang="zh-CN" altLang="en-US" sz="2400" i="1">
                                  <a:latin typeface="Cambria Math" panose="02040503050406030204" pitchFamily="18" charset="0"/>
                                </a:rPr>
                              </m:ctrlPr>
                            </m:dPr>
                            <m:e>
                              <m:r>
                                <a:rPr lang="zh-CN" altLang="en-US" sz="2400" i="1">
                                  <a:latin typeface="Cambria Math" panose="02040503050406030204" pitchFamily="18" charset="0"/>
                                </a:rPr>
                                <m:t>𝑓</m:t>
                              </m:r>
                            </m:e>
                          </m:d>
                          <m:r>
                            <m:rPr>
                              <m:nor/>
                            </m:rPr>
                            <a:rPr lang="zh-CN" altLang="en-US" sz="2400" i="1">
                              <a:latin typeface="Cambria Math" panose="02040503050406030204" pitchFamily="18" charset="0"/>
                            </a:rPr>
                            <m:t>d</m:t>
                          </m:r>
                          <m:r>
                            <a:rPr lang="zh-CN" altLang="en-US" sz="2400" i="1">
                              <a:latin typeface="Cambria Math" panose="02040503050406030204" pitchFamily="18" charset="0"/>
                            </a:rPr>
                            <m:t>𝑓</m:t>
                          </m:r>
                        </m:e>
                      </m:nary>
                    </m:oMath>
                  </m:oMathPara>
                </a14:m>
                <a:endParaRPr lang="en-US" altLang="zh-CN" sz="2200" dirty="0" smtClean="0">
                  <a:latin typeface="宋体" panose="02010600030101010101" pitchFamily="2" charset="-122"/>
                  <a:ea typeface="宋体" panose="02010600030101010101" pitchFamily="2" charset="-122"/>
                </a:endParaRPr>
              </a:p>
              <a:p>
                <a:pPr marL="0" indent="0">
                  <a:buNone/>
                </a:pPr>
                <a:r>
                  <a:rPr lang="zh-CN" altLang="en-US" sz="2200" dirty="0" smtClean="0">
                    <a:latin typeface="宋体" panose="02010600030101010101" pitchFamily="2" charset="-122"/>
                    <a:ea typeface="宋体" panose="02010600030101010101" pitchFamily="2" charset="-122"/>
                  </a:rPr>
                  <a:t>    因此</a:t>
                </a:r>
                <a:r>
                  <a:rPr lang="zh-CN" altLang="en-US" sz="2200" dirty="0">
                    <a:latin typeface="宋体" panose="02010600030101010101" pitchFamily="2" charset="-122"/>
                    <a:ea typeface="宋体" panose="02010600030101010101" pitchFamily="2" charset="-122"/>
                  </a:rPr>
                  <a:t>最后</a:t>
                </a:r>
                <a:r>
                  <a:rPr lang="zh-CN" altLang="en-US" sz="2200" dirty="0" smtClean="0">
                    <a:latin typeface="宋体" panose="02010600030101010101" pitchFamily="2" charset="-122"/>
                    <a:ea typeface="宋体" panose="02010600030101010101" pitchFamily="2" charset="-122"/>
                  </a:rPr>
                  <a:t>得</a:t>
                </a:r>
                <a:endParaRPr lang="en-US" altLang="zh-CN" sz="22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m:t>
                      </m:r>
                      <m:limLow>
                        <m:limLowPr>
                          <m:ctrlPr>
                            <a:rPr lang="zh-CN" altLang="en-US" sz="2400" i="1">
                              <a:latin typeface="Cambria Math" panose="02040503050406030204" pitchFamily="18" charset="0"/>
                            </a:rPr>
                          </m:ctrlPr>
                        </m:limLowPr>
                        <m:e>
                          <m:r>
                            <m:rPr>
                              <m:sty m:val="p"/>
                            </m:rPr>
                            <a:rPr lang="zh-CN" altLang="en-US" sz="2400">
                              <a:latin typeface="Cambria Math" panose="02040503050406030204" pitchFamily="18" charset="0"/>
                            </a:rPr>
                            <m:t>lim</m:t>
                          </m:r>
                        </m:e>
                        <m:lim>
                          <m:r>
                            <a:rPr lang="zh-CN" altLang="en-US" sz="2400" i="1">
                              <a:latin typeface="Cambria Math" panose="02040503050406030204" pitchFamily="18" charset="0"/>
                            </a:rPr>
                            <m:t>𝑇</m:t>
                          </m:r>
                          <m:r>
                            <a:rPr lang="zh-CN" altLang="en-US" sz="2400">
                              <a:latin typeface="Cambria Math" panose="02040503050406030204" pitchFamily="18" charset="0"/>
                            </a:rPr>
                            <m:t>→∞</m:t>
                          </m:r>
                        </m:lim>
                      </m:limLow>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𝑇</m:t>
                          </m:r>
                        </m:den>
                      </m:f>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i="1">
                              <a:latin typeface="Cambria Math" panose="02040503050406030204" pitchFamily="18" charset="0"/>
                            </a:rPr>
                            <m:t>𝑇</m:t>
                          </m:r>
                        </m:sup>
                        <m:e>
                          <m:d>
                            <m:dPr>
                              <m:begChr m:val=""/>
                              <m:ctrlPr>
                                <a:rPr lang="zh-CN" altLang="en-US" sz="2400" i="1">
                                  <a:latin typeface="Cambria Math" panose="02040503050406030204" pitchFamily="18" charset="0"/>
                                </a:rPr>
                              </m:ctrlPr>
                            </m:d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a:rPr lang="zh-CN" altLang="en-US" sz="2400" i="1">
                                      <a:latin typeface="Cambria Math" panose="02040503050406030204" pitchFamily="18" charset="0"/>
                                    </a:rPr>
                                    <m:t>𝑛</m:t>
                                  </m:r>
                                </m:sub>
                                <m:sup>
                                  <m:r>
                                    <a:rPr lang="zh-CN" altLang="en-US" sz="2400">
                                      <a:latin typeface="Cambria Math" panose="02040503050406030204" pitchFamily="18" charset="0"/>
                                    </a:rPr>
                                    <m:t>2</m:t>
                                  </m:r>
                                </m:sup>
                              </m:sSubSup>
                              <m:r>
                                <a:rPr lang="zh-CN" altLang="en-US" sz="2400">
                                  <a:latin typeface="Cambria Math" panose="02040503050406030204" pitchFamily="18" charset="0"/>
                                </a:rPr>
                                <m:t>(</m:t>
                              </m:r>
                              <m:r>
                                <a:rPr lang="zh-CN" altLang="en-US" sz="2400" i="1">
                                  <a:latin typeface="Cambria Math" panose="02040503050406030204" pitchFamily="18" charset="0"/>
                                </a:rPr>
                                <m:t>𝑡</m:t>
                              </m:r>
                            </m:e>
                          </m:d>
                        </m:e>
                      </m:nary>
                      <m:r>
                        <a:rPr lang="zh-CN" altLang="en-US" sz="2400" i="1">
                          <a:latin typeface="Cambria Math" panose="02040503050406030204" pitchFamily="18" charset="0"/>
                        </a:rPr>
                        <m:t>𝑑𝑡</m:t>
                      </m:r>
                      <m:r>
                        <a:rPr lang="zh-CN" altLang="en-US" sz="2400">
                          <a:latin typeface="Cambria Math" panose="02040503050406030204" pitchFamily="18" charset="0"/>
                        </a:rPr>
                        <m:t>=</m:t>
                      </m:r>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a:latin typeface="Cambria Math" panose="02040503050406030204" pitchFamily="18" charset="0"/>
                            </a:rPr>
                            <m:t>∞</m:t>
                          </m:r>
                        </m:sup>
                        <m:e>
                          <m:r>
                            <a:rPr lang="zh-CN" altLang="en-US" sz="2400">
                              <a:latin typeface="Cambria Math" panose="02040503050406030204" pitchFamily="18" charset="0"/>
                            </a:rPr>
                            <m:t> </m:t>
                          </m:r>
                          <m:r>
                            <a:rPr lang="zh-CN" altLang="en-US" sz="2400" i="1">
                              <a:latin typeface="Cambria Math" panose="02040503050406030204" pitchFamily="18" charset="0"/>
                            </a:rPr>
                            <m:t>𝑆</m:t>
                          </m:r>
                          <m:d>
                            <m:dPr>
                              <m:ctrlPr>
                                <a:rPr lang="zh-CN" altLang="en-US" sz="2400" i="1">
                                  <a:latin typeface="Cambria Math" panose="02040503050406030204" pitchFamily="18" charset="0"/>
                                </a:rPr>
                              </m:ctrlPr>
                            </m:dPr>
                            <m:e>
                              <m:r>
                                <a:rPr lang="zh-CN" altLang="en-US" sz="2400" i="1">
                                  <a:latin typeface="Cambria Math" panose="02040503050406030204" pitchFamily="18" charset="0"/>
                                </a:rPr>
                                <m:t>𝑓</m:t>
                              </m:r>
                            </m:e>
                          </m:d>
                          <m:r>
                            <m:rPr>
                              <m:nor/>
                            </m:rPr>
                            <a:rPr lang="zh-CN" altLang="en-US" sz="2400" i="1">
                              <a:latin typeface="Cambria Math" panose="02040503050406030204" pitchFamily="18" charset="0"/>
                            </a:rPr>
                            <m:t>d</m:t>
                          </m:r>
                          <m:r>
                            <a:rPr lang="zh-CN" altLang="en-US" sz="2400" i="1">
                              <a:latin typeface="Cambria Math" panose="02040503050406030204" pitchFamily="18" charset="0"/>
                            </a:rPr>
                            <m:t>𝑓</m:t>
                          </m:r>
                        </m:e>
                      </m:nary>
                    </m:oMath>
                  </m:oMathPara>
                </a14:m>
                <a:endParaRPr lang="zh-CN" altLang="en-US" sz="2200" dirty="0">
                  <a:latin typeface="宋体" panose="02010600030101010101" pitchFamily="2" charset="-122"/>
                  <a:ea typeface="宋体" panose="02010600030101010101" pitchFamily="2" charset="-122"/>
                </a:endParaRPr>
              </a:p>
              <a:p>
                <a:pPr marL="0" indent="0">
                  <a:buNone/>
                </a:pPr>
                <a:endParaRPr lang="en-US" altLang="zh-CN" sz="2200" dirty="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346907" y="476518"/>
                <a:ext cx="9338006" cy="6284891"/>
              </a:xfrm>
              <a:blipFill rotWithShape="0">
                <a:blip r:embed="rId2"/>
                <a:stretch>
                  <a:fillRect l="-849" t="-776" r="-78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577740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40090" y="401392"/>
            <a:ext cx="2035685" cy="61603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电阻热噪声</a:t>
            </a:r>
          </a:p>
        </p:txBody>
      </p:sp>
      <mc:AlternateContent xmlns:mc="http://schemas.openxmlformats.org/markup-compatibility/2006" xmlns:a14="http://schemas.microsoft.com/office/drawing/2010/main">
        <mc:Choice Requires="a14">
          <p:sp>
            <p:nvSpPr>
              <p:cNvPr id="5" name="内容占位符 2"/>
              <p:cNvSpPr>
                <a:spLocks noGrp="1"/>
              </p:cNvSpPr>
              <p:nvPr>
                <p:ph idx="1"/>
              </p:nvPr>
            </p:nvSpPr>
            <p:spPr>
              <a:xfrm>
                <a:off x="540091" y="1202026"/>
                <a:ext cx="9170580" cy="5314684"/>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电阻</a:t>
                </a:r>
                <a:r>
                  <a:rPr lang="zh-CN" altLang="en-US" sz="2400" dirty="0">
                    <a:latin typeface="宋体" panose="02010600030101010101" pitchFamily="2" charset="-122"/>
                    <a:ea typeface="宋体" panose="02010600030101010101" pitchFamily="2" charset="-122"/>
                  </a:rPr>
                  <a:t>中的带电微粒</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白由电子</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在一定温度下</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受到热激发后</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在导体内部作大小和方向都无规则的运动</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热骚动</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以</a:t>
                </a:r>
                <a14:m>
                  <m:oMath xmlns:m="http://schemas.openxmlformats.org/officeDocument/2006/math">
                    <m:r>
                      <a:rPr lang="zh-CN" altLang="en-US" sz="2400" i="1">
                        <a:latin typeface="Cambria Math" panose="02040503050406030204" pitchFamily="18" charset="0"/>
                      </a:rPr>
                      <m:t>𝑆</m:t>
                    </m:r>
                    <m:d>
                      <m:dPr>
                        <m:ctrlPr>
                          <a:rPr lang="zh-CN" altLang="en-US" sz="2400" i="1">
                            <a:latin typeface="Cambria Math" panose="02040503050406030204" pitchFamily="18" charset="0"/>
                          </a:rPr>
                        </m:ctrlPr>
                      </m:dPr>
                      <m:e>
                        <m:r>
                          <a:rPr lang="zh-CN" altLang="en-US" sz="2400" i="1">
                            <a:latin typeface="Cambria Math" panose="02040503050406030204" pitchFamily="18" charset="0"/>
                          </a:rPr>
                          <m:t>𝑓</m:t>
                        </m:r>
                      </m:e>
                    </m:d>
                  </m:oMath>
                </a14:m>
                <a:r>
                  <a:rPr lang="zh-CN" altLang="en-US" sz="2400" dirty="0">
                    <a:latin typeface="宋体" panose="02010600030101010101" pitchFamily="2" charset="-122"/>
                    <a:ea typeface="宋体" panose="02010600030101010101" pitchFamily="2" charset="-122"/>
                  </a:rPr>
                  <a:t>表示噪声的功率谱密度</a:t>
                </a:r>
                <a:r>
                  <a:rPr lang="en-US" altLang="zh-CN" sz="2400" dirty="0" smtClean="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 电阻</a:t>
                </a:r>
                <a:r>
                  <a:rPr lang="zh-CN" altLang="en-US" sz="2400" dirty="0">
                    <a:latin typeface="宋体" panose="02010600030101010101" pitchFamily="2" charset="-122"/>
                    <a:ea typeface="宋体" panose="02010600030101010101" pitchFamily="2" charset="-122"/>
                  </a:rPr>
                  <a:t>的</a:t>
                </a:r>
                <a:r>
                  <a:rPr lang="zh-CN" altLang="en-US" sz="2400" dirty="0" smtClean="0">
                    <a:latin typeface="宋体" panose="02010600030101010101" pitchFamily="2" charset="-122"/>
                    <a:ea typeface="宋体" panose="02010600030101010101" pitchFamily="2" charset="-122"/>
                  </a:rPr>
                  <a:t>热噪声功率</a:t>
                </a:r>
                <a:r>
                  <a:rPr lang="zh-CN" altLang="en-US" sz="2400" dirty="0">
                    <a:latin typeface="宋体" panose="02010600030101010101" pitchFamily="2" charset="-122"/>
                    <a:ea typeface="宋体" panose="02010600030101010101" pitchFamily="2" charset="-122"/>
                  </a:rPr>
                  <a:t>谱</a:t>
                </a:r>
                <a:r>
                  <a:rPr lang="zh-CN" altLang="en-US" sz="2400" dirty="0" smtClean="0">
                    <a:latin typeface="宋体" panose="02010600030101010101" pitchFamily="2" charset="-122"/>
                    <a:ea typeface="宋体" panose="02010600030101010101" pitchFamily="2" charset="-122"/>
                  </a:rPr>
                  <a:t>密度</a:t>
                </a:r>
                <a:endParaRPr lang="en-US" altLang="zh-CN" sz="24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𝑆</m:t>
                      </m:r>
                      <m:r>
                        <a:rPr lang="zh-CN" altLang="en-US" sz="2400">
                          <a:latin typeface="Cambria Math" panose="02040503050406030204" pitchFamily="18" charset="0"/>
                        </a:rPr>
                        <m:t>(</m:t>
                      </m:r>
                      <m:r>
                        <a:rPr lang="zh-CN" altLang="en-US" sz="2400" i="1">
                          <a:latin typeface="Cambria Math" panose="02040503050406030204" pitchFamily="18" charset="0"/>
                        </a:rPr>
                        <m:t>𝑓</m:t>
                      </m:r>
                      <m:r>
                        <a:rPr lang="zh-CN" altLang="en-US" sz="2400">
                          <a:latin typeface="Cambria Math" panose="02040503050406030204" pitchFamily="18" charset="0"/>
                        </a:rPr>
                        <m:t>)=4</m:t>
                      </m:r>
                      <m:r>
                        <a:rPr lang="zh-CN" altLang="en-US" sz="2400" i="1">
                          <a:latin typeface="Cambria Math" panose="02040503050406030204" pitchFamily="18" charset="0"/>
                        </a:rPr>
                        <m:t>𝑘𝑇𝑅</m:t>
                      </m:r>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噪声电压的均方值</a:t>
                </a:r>
                <a14:m>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e>
                    </m:acc>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噪声功率</a:t>
                </a:r>
                <a:r>
                  <a:rPr lang="en-US" altLang="zh-CN" sz="2400" dirty="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=4</m:t>
                      </m:r>
                      <m:r>
                        <a:rPr lang="zh-CN" altLang="en-US" sz="2400" i="1">
                          <a:latin typeface="Cambria Math" panose="02040503050406030204" pitchFamily="18" charset="0"/>
                        </a:rPr>
                        <m:t>𝑘𝑇𝑅</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噪声电流的均方</a:t>
                </a:r>
                <a:r>
                  <a:rPr lang="zh-CN" altLang="en-US" sz="2400" dirty="0" smtClean="0">
                    <a:latin typeface="宋体" panose="02010600030101010101" pitchFamily="2" charset="-122"/>
                    <a:ea typeface="宋体" panose="02010600030101010101" pitchFamily="2" charset="-122"/>
                  </a:rPr>
                  <a:t>值</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𝑖</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=4</m:t>
                      </m:r>
                      <m:r>
                        <a:rPr lang="zh-CN" altLang="en-US" sz="2400" i="1">
                          <a:latin typeface="Cambria Math" panose="02040503050406030204" pitchFamily="18" charset="0"/>
                        </a:rPr>
                        <m:t>𝑘𝑇𝐺</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以上</a:t>
                </a:r>
                <a:r>
                  <a:rPr lang="zh-CN" altLang="en-US" sz="2400" dirty="0">
                    <a:latin typeface="宋体" panose="02010600030101010101" pitchFamily="2" charset="-122"/>
                    <a:ea typeface="宋体" panose="02010600030101010101" pitchFamily="2" charset="-122"/>
                  </a:rPr>
                  <a:t>各式中</a:t>
                </a:r>
                <a:r>
                  <a:rPr lang="en-US" altLang="zh-CN" sz="2400" dirty="0">
                    <a:latin typeface="宋体" panose="02010600030101010101" pitchFamily="2" charset="-122"/>
                    <a:ea typeface="宋体" panose="02010600030101010101" pitchFamily="2" charset="-122"/>
                  </a:rPr>
                  <a:t>,</a:t>
                </a:r>
                <a14:m>
                  <m:oMath xmlns:m="http://schemas.openxmlformats.org/officeDocument/2006/math">
                    <m:r>
                      <a:rPr lang="zh-CN" altLang="en-US" sz="2400" i="1">
                        <a:latin typeface="Cambria Math" panose="02040503050406030204" pitchFamily="18" charset="0"/>
                      </a:rPr>
                      <m:t>𝑘</m:t>
                    </m:r>
                  </m:oMath>
                </a14:m>
                <a:r>
                  <a:rPr lang="zh-CN" altLang="en-US" sz="2400" dirty="0">
                    <a:latin typeface="宋体" panose="02010600030101010101" pitchFamily="2" charset="-122"/>
                    <a:ea typeface="宋体" panose="02010600030101010101" pitchFamily="2" charset="-122"/>
                  </a:rPr>
                  <a:t>为玻耳兹曼常数 </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等于</a:t>
                </a:r>
                <a14:m>
                  <m:oMath xmlns:m="http://schemas.openxmlformats.org/officeDocument/2006/math">
                    <m:r>
                      <a:rPr lang="zh-CN" altLang="en-US" sz="2400">
                        <a:latin typeface="Cambria Math" panose="02040503050406030204" pitchFamily="18" charset="0"/>
                      </a:rPr>
                      <m:t>1.</m:t>
                    </m:r>
                    <m:r>
                      <m:rPr>
                        <m:nor/>
                      </m:rPr>
                      <a:rPr lang="zh-CN" altLang="en-US" sz="2400" i="1">
                        <a:latin typeface="Cambria Math" panose="02040503050406030204" pitchFamily="18" charset="0"/>
                      </a:rPr>
                      <m:t> </m:t>
                    </m:r>
                    <m:r>
                      <a:rPr lang="zh-CN" altLang="en-US" sz="2400">
                        <a:latin typeface="Cambria Math" panose="02040503050406030204" pitchFamily="18" charset="0"/>
                      </a:rPr>
                      <m:t>38</m:t>
                    </m:r>
                    <m:r>
                      <m:rPr>
                        <m:nor/>
                      </m:rPr>
                      <a:rPr lang="zh-CN" altLang="en-US" sz="2400" i="1">
                        <a:latin typeface="Cambria Math" panose="02040503050406030204" pitchFamily="18" charset="0"/>
                      </a:rPr>
                      <m:t> </m:t>
                    </m:r>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−23</m:t>
                        </m:r>
                      </m:sup>
                    </m:sSup>
                    <m:r>
                      <m:rPr>
                        <m:nor/>
                      </m:rPr>
                      <a:rPr lang="zh-CN" altLang="en-US" sz="2400" i="1">
                        <a:latin typeface="Cambria Math" panose="02040503050406030204" pitchFamily="18" charset="0"/>
                      </a:rPr>
                      <m:t> </m:t>
                    </m:r>
                    <m:f>
                      <m:fPr>
                        <m:type m:val="lin"/>
                        <m:ctrlPr>
                          <a:rPr lang="zh-CN" altLang="en-US" sz="2400" i="1">
                            <a:latin typeface="Cambria Math" panose="02040503050406030204" pitchFamily="18" charset="0"/>
                          </a:rPr>
                        </m:ctrlPr>
                      </m:fPr>
                      <m:num>
                        <m:r>
                          <a:rPr lang="zh-CN" altLang="en-US" sz="2400" i="1">
                            <a:latin typeface="Cambria Math" panose="02040503050406030204" pitchFamily="18" charset="0"/>
                          </a:rPr>
                          <m:t>𝐽</m:t>
                        </m:r>
                      </m:num>
                      <m:den>
                        <m:r>
                          <a:rPr lang="zh-CN" altLang="en-US" sz="2400" i="1">
                            <a:latin typeface="Cambria Math" panose="02040503050406030204" pitchFamily="18" charset="0"/>
                          </a:rPr>
                          <m:t>𝐾</m:t>
                        </m:r>
                      </m:den>
                    </m:f>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r>
                      <a:rPr lang="zh-CN" altLang="en-US" sz="2400" i="1">
                        <a:latin typeface="Cambria Math" panose="02040503050406030204" pitchFamily="18" charset="0"/>
                      </a:rPr>
                      <m:t>𝑇</m:t>
                    </m:r>
                  </m:oMath>
                </a14:m>
                <a:r>
                  <a:rPr lang="zh-CN" altLang="en-US" sz="2400" dirty="0">
                    <a:latin typeface="宋体" panose="02010600030101010101" pitchFamily="2" charset="-122"/>
                    <a:ea typeface="宋体" panose="02010600030101010101" pitchFamily="2" charset="-122"/>
                  </a:rPr>
                  <a:t>为电阻的绝对温度</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单位为</a:t>
                </a:r>
                <a14:m>
                  <m:oMath xmlns:m="http://schemas.openxmlformats.org/officeDocument/2006/math">
                    <m:r>
                      <a:rPr lang="en-US" altLang="zh-CN" sz="2400" b="0" i="1" smtClean="0">
                        <a:latin typeface="Cambria Math" panose="02040503050406030204" pitchFamily="18" charset="0"/>
                      </a:rPr>
                      <m:t>𝐾</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f</m:t>
                        </m:r>
                      </m:e>
                      <m:sub>
                        <m:r>
                          <a:rPr lang="zh-CN" altLang="en-US" sz="2400" i="1">
                            <a:latin typeface="Cambria Math" panose="02040503050406030204" pitchFamily="18" charset="0"/>
                          </a:rPr>
                          <m:t>𝑛</m:t>
                        </m:r>
                      </m:sub>
                    </m:sSub>
                  </m:oMath>
                </a14:m>
                <a:r>
                  <a:rPr lang="zh-CN" altLang="en-US" sz="2400" dirty="0">
                    <a:latin typeface="宋体" panose="02010600030101010101" pitchFamily="2" charset="-122"/>
                    <a:ea typeface="宋体" panose="02010600030101010101" pitchFamily="2" charset="-122"/>
                  </a:rPr>
                  <a:t>为带宽或电路的等效噪声带宽；</a:t>
                </a:r>
                <a:r>
                  <a:rPr lang="en-US" altLang="zh-CN" sz="2400" dirty="0">
                    <a:latin typeface="宋体" panose="02010600030101010101" pitchFamily="2" charset="-122"/>
                    <a:ea typeface="宋体" panose="02010600030101010101" pitchFamily="2" charset="-122"/>
                  </a:rPr>
                  <a:t>R(</a:t>
                </a:r>
                <a:r>
                  <a:rPr lang="zh-CN" altLang="en-US" sz="2400" dirty="0">
                    <a:latin typeface="宋体" panose="02010600030101010101" pitchFamily="2" charset="-122"/>
                    <a:ea typeface="宋体" panose="02010600030101010101" pitchFamily="2" charset="-122"/>
                  </a:rPr>
                  <a:t>或 </a:t>
                </a:r>
                <a:r>
                  <a:rPr lang="en-US" altLang="zh-CN" sz="2400" dirty="0">
                    <a:latin typeface="宋体" panose="02010600030101010101" pitchFamily="2" charset="-122"/>
                    <a:ea typeface="宋体" panose="02010600030101010101" pitchFamily="2" charset="-122"/>
                  </a:rPr>
                  <a:t>G)</a:t>
                </a:r>
                <a:r>
                  <a:rPr lang="zh-CN" altLang="en-US" sz="2400" dirty="0">
                    <a:latin typeface="宋体" panose="02010600030101010101" pitchFamily="2" charset="-122"/>
                    <a:ea typeface="宋体" panose="02010600030101010101" pitchFamily="2" charset="-122"/>
                  </a:rPr>
                  <a:t>为</a:t>
                </a:r>
                <a14:m>
                  <m:oMath xmlns:m="http://schemas.openxmlformats.org/officeDocument/2006/math">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f</m:t>
                        </m:r>
                      </m:e>
                      <m:sub>
                        <m:r>
                          <a:rPr lang="zh-CN" altLang="en-US" sz="2400" i="1">
                            <a:latin typeface="Cambria Math" panose="02040503050406030204" pitchFamily="18" charset="0"/>
                          </a:rPr>
                          <m:t>𝑛</m:t>
                        </m:r>
                      </m:sub>
                    </m:sSub>
                  </m:oMath>
                </a14:m>
                <a:r>
                  <a:rPr lang="zh-CN" altLang="en-US" sz="2400" dirty="0">
                    <a:latin typeface="宋体" panose="02010600030101010101" pitchFamily="2" charset="-122"/>
                    <a:ea typeface="宋体" panose="02010600030101010101" pitchFamily="2" charset="-122"/>
                  </a:rPr>
                  <a:t>内的电阻</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或电导</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值</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单位为</a:t>
                </a:r>
                <a14:m>
                  <m:oMath xmlns:m="http://schemas.openxmlformats.org/officeDocument/2006/math">
                    <m:r>
                      <a:rPr lang="zh-CN" altLang="en-US" sz="2400" i="1">
                        <a:latin typeface="Cambria Math" panose="02040503050406030204" pitchFamily="18" charset="0"/>
                      </a:rPr>
                      <m:t>𝛺</m:t>
                    </m:r>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a:t>
                </a:r>
                <a14:m>
                  <m:oMath xmlns:m="http://schemas.openxmlformats.org/officeDocument/2006/math">
                    <m:r>
                      <a:rPr lang="en-US" altLang="zh-CN" sz="2400" b="0" i="1" smtClean="0">
                        <a:latin typeface="Cambria Math" panose="02040503050406030204" pitchFamily="18" charset="0"/>
                      </a:rPr>
                      <m:t>𝑆</m:t>
                    </m:r>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p:txBody>
          </p:sp>
        </mc:Choice>
        <mc:Fallback xmlns="">
          <p:sp>
            <p:nvSpPr>
              <p:cNvPr id="5" name="内容占位符 2"/>
              <p:cNvSpPr>
                <a:spLocks noGrp="1" noRot="1" noChangeAspect="1" noMove="1" noResize="1" noEditPoints="1" noAdjustHandles="1" noChangeArrowheads="1" noChangeShapeType="1" noTextEdit="1"/>
              </p:cNvSpPr>
              <p:nvPr>
                <p:ph idx="1"/>
              </p:nvPr>
            </p:nvSpPr>
            <p:spPr>
              <a:xfrm>
                <a:off x="540091" y="1202026"/>
                <a:ext cx="9170580" cy="5314684"/>
              </a:xfrm>
              <a:blipFill rotWithShape="0">
                <a:blip r:embed="rId2"/>
                <a:stretch>
                  <a:fillRect l="-1064" t="-91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413607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462817" y="828537"/>
                <a:ext cx="9170580" cy="5121503"/>
              </a:xfrm>
            </p:spPr>
            <p:txBody>
              <a:bodyPr>
                <a:normAutofit/>
              </a:bodyPr>
              <a:lstStyle/>
              <a:p>
                <a:r>
                  <a:rPr lang="zh-CN" altLang="en-US" sz="2400" dirty="0" smtClean="0">
                    <a:latin typeface="宋体" panose="02010600030101010101" pitchFamily="2" charset="-122"/>
                    <a:ea typeface="宋体" panose="02010600030101010101" pitchFamily="2" charset="-122"/>
                  </a:rPr>
                  <a:t>噪声电压的有效值</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ad>
                        <m:radPr>
                          <m:degHide m:val="on"/>
                          <m:ctrlPr>
                            <a:rPr lang="zh-CN" altLang="en-US" sz="2400" i="1">
                              <a:latin typeface="Cambria Math" panose="02040503050406030204" pitchFamily="18" charset="0"/>
                            </a:rPr>
                          </m:ctrlPr>
                        </m:radPr>
                        <m:deg/>
                        <m:e>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e>
                          </m:acc>
                        </m:e>
                      </m:rad>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r>
                            <a:rPr lang="zh-CN" altLang="en-US" sz="2400">
                              <a:latin typeface="Cambria Math" panose="02040503050406030204" pitchFamily="18" charset="0"/>
                            </a:rPr>
                            <m:t>4</m:t>
                          </m:r>
                          <m:r>
                            <a:rPr lang="zh-CN" altLang="en-US" sz="2400" i="1">
                              <a:latin typeface="Cambria Math" panose="02040503050406030204" pitchFamily="18" charset="0"/>
                            </a:rPr>
                            <m:t>𝑘𝑇𝑅</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e>
                      </m:rad>
                    </m:oMath>
                  </m:oMathPara>
                </a14:m>
                <a:endParaRPr lang="en-US" altLang="zh-CN"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由线圏与电容组成的并联谐振电路所产生的噪声电压均方</a:t>
                </a:r>
                <a:r>
                  <a:rPr lang="zh-CN" altLang="en-US" sz="2400" dirty="0" smtClean="0">
                    <a:latin typeface="宋体" panose="02010600030101010101" pitchFamily="2" charset="-122"/>
                    <a:ea typeface="宋体" panose="02010600030101010101" pitchFamily="2" charset="-122"/>
                  </a:rPr>
                  <a:t>值</a:t>
                </a:r>
                <a:endParaRPr lang="en-US" altLang="zh-CN" sz="24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=4</m:t>
                      </m:r>
                      <m:r>
                        <a:rPr lang="zh-CN" altLang="en-US" sz="2400" i="1">
                          <a:latin typeface="Cambria Math" panose="02040503050406030204" pitchFamily="18" charset="0"/>
                        </a:rPr>
                        <m:t>𝑘𝑇</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m:rPr>
                              <m:nor/>
                            </m:rPr>
                            <a:rPr lang="zh-CN" altLang="en-US" sz="2400" i="1">
                              <a:latin typeface="Cambria Math" panose="02040503050406030204" pitchFamily="18" charset="0"/>
                            </a:rPr>
                            <m:t>p</m:t>
                          </m:r>
                        </m:sub>
                      </m:sSub>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r>
                  <a:rPr lang="en-US" altLang="zh-CN"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m:rPr>
                            <m:nor/>
                          </m:rPr>
                          <a:rPr lang="zh-CN" altLang="en-US" sz="2400" i="1">
                            <a:latin typeface="Cambria Math" panose="02040503050406030204" pitchFamily="18" charset="0"/>
                          </a:rPr>
                          <m:t>p</m:t>
                        </m:r>
                      </m:sub>
                    </m:sSub>
                  </m:oMath>
                </a14:m>
                <a:r>
                  <a:rPr lang="zh-CN" altLang="en-US" sz="2400" dirty="0">
                    <a:latin typeface="宋体" panose="02010600030101010101" pitchFamily="2" charset="-122"/>
                    <a:ea typeface="宋体" panose="02010600030101010101" pitchFamily="2" charset="-122"/>
                  </a:rPr>
                  <a:t>为谐振电路的谐振电阻。</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对于</a:t>
                </a:r>
                <a:r>
                  <a:rPr lang="zh-CN" altLang="en-US" sz="2400" dirty="0" smtClean="0">
                    <a:latin typeface="宋体" panose="02010600030101010101" pitchFamily="2" charset="-122"/>
                    <a:ea typeface="宋体" panose="02010600030101010101" pitchFamily="2" charset="-122"/>
                  </a:rPr>
                  <a:t>图</a:t>
                </a:r>
                <a:r>
                  <a:rPr lang="en-US" altLang="zh-CN" sz="2400" dirty="0" smtClean="0">
                    <a:latin typeface="宋体" panose="02010600030101010101" pitchFamily="2" charset="-122"/>
                    <a:ea typeface="宋体" panose="02010600030101010101" pitchFamily="2" charset="-122"/>
                  </a:rPr>
                  <a:t>(a</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所</a:t>
                </a:r>
                <a:r>
                  <a:rPr lang="zh-CN" altLang="en-US" sz="2400" dirty="0" smtClean="0">
                    <a:latin typeface="宋体" panose="02010600030101010101" pitchFamily="2" charset="-122"/>
                    <a:ea typeface="宋体" panose="02010600030101010101" pitchFamily="2" charset="-122"/>
                  </a:rPr>
                  <a:t>示电路</a:t>
                </a:r>
                <a:r>
                  <a:rPr lang="en-US" altLang="zh-CN" sz="2400" dirty="0" smtClean="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损耗电阻</a:t>
                </a:r>
                <a14:m>
                  <m:oMath xmlns:m="http://schemas.openxmlformats.org/officeDocument/2006/math">
                    <m:r>
                      <a:rPr lang="en-US" altLang="zh-CN" sz="2400" b="0" i="1" smtClean="0">
                        <a:latin typeface="Cambria Math" panose="02040503050406030204" pitchFamily="18" charset="0"/>
                      </a:rPr>
                      <m:t>𝑟</m:t>
                    </m:r>
                  </m:oMath>
                </a14:m>
                <a:r>
                  <a:rPr lang="zh-CN" altLang="en-US" sz="2400" dirty="0">
                    <a:latin typeface="宋体" panose="02010600030101010101" pitchFamily="2" charset="-122"/>
                    <a:ea typeface="宋体" panose="02010600030101010101" pitchFamily="2" charset="-122"/>
                  </a:rPr>
                  <a:t>所产生的噪声电压</a:t>
                </a:r>
                <a:r>
                  <a:rPr lang="zh-CN" altLang="en-US" sz="2400" dirty="0" smtClean="0">
                    <a:latin typeface="宋体" panose="02010600030101010101" pitchFamily="2" charset="-122"/>
                    <a:ea typeface="宋体" panose="02010600030101010101" pitchFamily="2" charset="-122"/>
                  </a:rPr>
                  <a:t>均方值</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nr</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=4</m:t>
                      </m:r>
                      <m:r>
                        <a:rPr lang="zh-CN" altLang="en-US" sz="2400" i="1">
                          <a:latin typeface="Cambria Math" panose="02040503050406030204" pitchFamily="18" charset="0"/>
                        </a:rPr>
                        <m:t>𝑘𝑇𝑟</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在谐振时</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折算到 </a:t>
                </a:r>
                <a:r>
                  <a:rPr lang="en-US" altLang="zh-CN" sz="2400" dirty="0">
                    <a:latin typeface="宋体" panose="02010600030101010101" pitchFamily="2" charset="-122"/>
                    <a:ea typeface="宋体" panose="02010600030101010101" pitchFamily="2" charset="-122"/>
                  </a:rPr>
                  <a:t>ab</a:t>
                </a:r>
                <a:r>
                  <a:rPr lang="zh-CN" altLang="en-US" sz="2400" dirty="0">
                    <a:latin typeface="宋体" panose="02010600030101010101" pitchFamily="2" charset="-122"/>
                    <a:ea typeface="宋体" panose="02010600030101010101" pitchFamily="2" charset="-122"/>
                  </a:rPr>
                  <a:t>两端的电压均方</a:t>
                </a:r>
                <a:r>
                  <a:rPr lang="zh-CN" altLang="en-US" sz="2400" dirty="0" smtClean="0">
                    <a:latin typeface="宋体" panose="02010600030101010101" pitchFamily="2" charset="-122"/>
                    <a:ea typeface="宋体" panose="02010600030101010101" pitchFamily="2" charset="-122"/>
                  </a:rPr>
                  <a:t>值</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t>     </a:t>
                </a:r>
                <a14:m>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m:t>
                    </m:r>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m:rPr>
                                <m:nor/>
                              </m:rPr>
                              <a:rPr lang="zh-CN" altLang="en-US" sz="2400" i="1">
                                <a:latin typeface="Cambria Math" panose="02040503050406030204" pitchFamily="18" charset="0"/>
                              </a:rPr>
                              <m:t>nr</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𝑄</m:t>
                        </m:r>
                      </m:e>
                      <m:sup>
                        <m:r>
                          <a:rPr lang="zh-CN" altLang="en-US" sz="2400">
                            <a:latin typeface="Cambria Math" panose="02040503050406030204" pitchFamily="18" charset="0"/>
                          </a:rPr>
                          <m:t>2</m:t>
                        </m:r>
                      </m:sup>
                    </m:sSup>
                  </m:oMath>
                </a14:m>
                <a:r>
                  <a:rPr lang="zh-CN" altLang="en-US" sz="2400" dirty="0"/>
                  <a:t> </a:t>
                </a:r>
                <a14:m>
                  <m:oMath xmlns:m="http://schemas.openxmlformats.org/officeDocument/2006/math">
                    <m:r>
                      <m:rPr>
                        <m:nor/>
                      </m:rPr>
                      <a:rPr lang="zh-CN" altLang="en-US" sz="2400"/>
                      <m:t>=</m:t>
                    </m:r>
                    <m:r>
                      <a:rPr lang="zh-CN" altLang="en-US" sz="2400">
                        <a:latin typeface="Cambria Math" panose="02040503050406030204" pitchFamily="18" charset="0"/>
                      </a:rPr>
                      <m:t>4</m:t>
                    </m:r>
                    <m:r>
                      <a:rPr lang="zh-CN" altLang="en-US" sz="2400" i="1">
                        <a:latin typeface="Cambria Math" panose="02040503050406030204" pitchFamily="18" charset="0"/>
                      </a:rPr>
                      <m:t>𝑘𝑇𝑟</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𝜔</m:t>
                                </m:r>
                                <m:r>
                                  <a:rPr lang="zh-CN" altLang="en-US" sz="2400" i="1">
                                    <a:latin typeface="Cambria Math" panose="02040503050406030204" pitchFamily="18" charset="0"/>
                                  </a:rPr>
                                  <m:t>𝐿</m:t>
                                </m:r>
                              </m:num>
                              <m:den>
                                <m:r>
                                  <a:rPr lang="zh-CN" altLang="en-US" sz="2400" i="1">
                                    <a:latin typeface="Cambria Math" panose="02040503050406030204" pitchFamily="18" charset="0"/>
                                  </a:rPr>
                                  <m:t>𝑟</m:t>
                                </m:r>
                              </m:den>
                            </m:f>
                          </m:e>
                        </m:d>
                      </m:e>
                      <m:sup>
                        <m:r>
                          <a:rPr lang="zh-CN" altLang="en-US" sz="2400">
                            <a:latin typeface="Cambria Math" panose="02040503050406030204" pitchFamily="18" charset="0"/>
                          </a:rPr>
                          <m:t>2</m:t>
                        </m:r>
                      </m:sup>
                    </m:sSup>
                  </m:oMath>
                </a14:m>
                <a:r>
                  <a:rPr lang="zh-CN" altLang="en-US" sz="2400" dirty="0"/>
                  <a:t> </a:t>
                </a:r>
                <a14:m>
                  <m:oMath xmlns:m="http://schemas.openxmlformats.org/officeDocument/2006/math">
                    <m:r>
                      <m:rPr>
                        <m:nor/>
                      </m:rPr>
                      <a:rPr lang="zh-CN" altLang="en-US" sz="2400"/>
                      <m:t>=</m:t>
                    </m:r>
                    <m:r>
                      <a:rPr lang="zh-CN" altLang="en-US" sz="2400">
                        <a:latin typeface="Cambria Math" panose="02040503050406030204" pitchFamily="18" charset="0"/>
                      </a:rPr>
                      <m:t>4</m:t>
                    </m:r>
                    <m:r>
                      <a:rPr lang="zh-CN" altLang="en-US" sz="2400" i="1">
                        <a:latin typeface="Cambria Math" panose="02040503050406030204" pitchFamily="18" charset="0"/>
                      </a:rPr>
                      <m:t>𝑘𝑇</m:t>
                    </m:r>
                    <m:d>
                      <m:dPr>
                        <m:ctrlPr>
                          <a:rPr lang="zh-CN" altLang="en-US" sz="2400" i="1">
                            <a:latin typeface="Cambria Math" panose="02040503050406030204" pitchFamily="18" charset="0"/>
                          </a:rPr>
                        </m:ctrlPr>
                      </m:dPr>
                      <m:e>
                        <m:f>
                          <m:fPr>
                            <m:ctrlPr>
                              <a:rPr lang="zh-CN" altLang="en-US" sz="2400" i="1">
                                <a:latin typeface="Cambria Math" panose="02040503050406030204" pitchFamily="18" charset="0"/>
                              </a:rPr>
                            </m:ctrlPr>
                          </m:fPr>
                          <m:num>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𝜔</m:t>
                                </m:r>
                              </m:e>
                              <m:sup>
                                <m:r>
                                  <a:rPr lang="zh-CN" altLang="en-US" sz="2400">
                                    <a:latin typeface="Cambria Math" panose="02040503050406030204" pitchFamily="18" charset="0"/>
                                  </a:rPr>
                                  <m:t>2</m:t>
                                </m:r>
                              </m:sup>
                            </m:sSup>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𝐿</m:t>
                                </m:r>
                              </m:e>
                              <m:sup>
                                <m:r>
                                  <a:rPr lang="zh-CN" altLang="en-US" sz="2400">
                                    <a:latin typeface="Cambria Math" panose="02040503050406030204" pitchFamily="18" charset="0"/>
                                  </a:rPr>
                                  <m:t>2</m:t>
                                </m:r>
                              </m:sup>
                            </m:sSup>
                          </m:num>
                          <m:den>
                            <m:r>
                              <a:rPr lang="zh-CN" altLang="en-US" sz="2400" i="1">
                                <a:latin typeface="Cambria Math" panose="02040503050406030204" pitchFamily="18" charset="0"/>
                              </a:rPr>
                              <m:t>𝑟</m:t>
                            </m:r>
                          </m:den>
                        </m:f>
                      </m:e>
                    </m:d>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a14:m>
                <a:r>
                  <a:rPr lang="zh-CN" altLang="en-US" sz="2400" dirty="0"/>
                  <a:t> </a:t>
                </a:r>
                <a14:m>
                  <m:oMath xmlns:m="http://schemas.openxmlformats.org/officeDocument/2006/math">
                    <m:r>
                      <m:rPr>
                        <m:nor/>
                      </m:rPr>
                      <a:rPr lang="zh-CN" altLang="en-US" sz="2400"/>
                      <m:t>=</m:t>
                    </m:r>
                    <m:r>
                      <a:rPr lang="zh-CN" altLang="en-US" sz="2400">
                        <a:latin typeface="Cambria Math" panose="02040503050406030204" pitchFamily="18" charset="0"/>
                      </a:rPr>
                      <m:t>4</m:t>
                    </m:r>
                    <m:r>
                      <a:rPr lang="zh-CN" altLang="en-US" sz="2400" i="1">
                        <a:latin typeface="Cambria Math" panose="02040503050406030204" pitchFamily="18" charset="0"/>
                      </a:rPr>
                      <m:t>𝑘𝑇</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m:rPr>
                            <m:nor/>
                          </m:rPr>
                          <a:rPr lang="zh-CN" altLang="en-US" sz="2400" i="1">
                            <a:latin typeface="Cambria Math" panose="02040503050406030204" pitchFamily="18" charset="0"/>
                          </a:rPr>
                          <m:t>p</m:t>
                        </m:r>
                      </m:sub>
                    </m:sSub>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a14:m>
                <a:endParaRPr lang="en-US" altLang="zh-CN" sz="2400" dirty="0" smtClean="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462817" y="828537"/>
                <a:ext cx="9170580" cy="5121503"/>
              </a:xfrm>
              <a:blipFill rotWithShape="0">
                <a:blip r:embed="rId2"/>
                <a:stretch>
                  <a:fillRect l="-532" t="-952"/>
                </a:stretch>
              </a:blipFill>
            </p:spPr>
            <p:txBody>
              <a:bodyPr/>
              <a:lstStyle/>
              <a:p>
                <a:r>
                  <a:rPr lang="zh-CN" altLang="en-US">
                    <a:noFill/>
                  </a:rPr>
                  <a:t> </a:t>
                </a:r>
              </a:p>
            </p:txBody>
          </p:sp>
        </mc:Fallback>
      </mc:AlternateContent>
      <p:pic>
        <p:nvPicPr>
          <p:cNvPr id="9" name="图片 8" descr="12"/>
          <p:cNvPicPr/>
          <p:nvPr/>
        </p:nvPicPr>
        <p:blipFill>
          <a:blip r:embed="rId3" cstate="print"/>
          <a:stretch>
            <a:fillRect/>
          </a:stretch>
        </p:blipFill>
        <p:spPr>
          <a:xfrm>
            <a:off x="8859125" y="1672040"/>
            <a:ext cx="2925043" cy="2932221"/>
          </a:xfrm>
          <a:prstGeom prst="rect">
            <a:avLst/>
          </a:prstGeom>
          <a:ln cap="flat"/>
        </p:spPr>
      </p:pic>
    </p:spTree>
    <p:extLst>
      <p:ext uri="{BB962C8B-B14F-4D97-AF65-F5344CB8AC3E}">
        <p14:creationId xmlns:p14="http://schemas.microsoft.com/office/powerpoint/2010/main" val="20838994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585901" y="570964"/>
            <a:ext cx="6836881" cy="832834"/>
          </a:xfrm>
        </p:spPr>
        <p:txBody>
          <a:bodyPr>
            <a:normAutofit/>
          </a:bodyPr>
          <a:lstStyle/>
          <a:p>
            <a:pPr algn="ctr"/>
            <a:r>
              <a:rPr lang="zh-CN" altLang="en-US" dirty="0"/>
              <a:t>第二章通信电子线路的基础</a:t>
            </a:r>
          </a:p>
        </p:txBody>
      </p:sp>
      <p:sp>
        <p:nvSpPr>
          <p:cNvPr id="5" name="标题 1"/>
          <p:cNvSpPr txBox="1">
            <a:spLocks/>
          </p:cNvSpPr>
          <p:nvPr/>
        </p:nvSpPr>
        <p:spPr>
          <a:xfrm>
            <a:off x="604484" y="1403798"/>
            <a:ext cx="6022303" cy="55379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a:t>2.1  </a:t>
            </a:r>
            <a:r>
              <a:rPr lang="zh-CN" altLang="en-US" sz="3200" dirty="0"/>
              <a:t>无源谐振电路</a:t>
            </a:r>
          </a:p>
        </p:txBody>
      </p:sp>
      <p:sp>
        <p:nvSpPr>
          <p:cNvPr id="6" name="内容占位符 2"/>
          <p:cNvSpPr>
            <a:spLocks noGrp="1"/>
          </p:cNvSpPr>
          <p:nvPr>
            <p:ph idx="1"/>
          </p:nvPr>
        </p:nvSpPr>
        <p:spPr>
          <a:xfrm>
            <a:off x="677333" y="2160589"/>
            <a:ext cx="8556819" cy="3918239"/>
          </a:xfrm>
        </p:spPr>
        <p:txBody>
          <a:bodyPr>
            <a:normAutofit/>
          </a:bodyPr>
          <a:lstStyle/>
          <a:p>
            <a:pPr marL="0" indent="0">
              <a:buNone/>
            </a:pPr>
            <a:r>
              <a:rPr lang="en-US" altLang="zh-CN" sz="2400" dirty="0" smtClean="0">
                <a:latin typeface="宋体" panose="02010600030101010101" pitchFamily="2" charset="-122"/>
                <a:ea typeface="宋体" panose="02010600030101010101" pitchFamily="2" charset="-122"/>
              </a:rPr>
              <a:t>    LC</a:t>
            </a:r>
            <a:r>
              <a:rPr lang="zh-CN" altLang="en-US" sz="2400" dirty="0">
                <a:latin typeface="宋体" panose="02010600030101010101" pitchFamily="2" charset="-122"/>
                <a:ea typeface="宋体" panose="02010600030101010101" pitchFamily="2" charset="-122"/>
              </a:rPr>
              <a:t>谐振回路是高频电路里最常用的无源网络，包括并联回路和串联回路两种结构类型。</a:t>
            </a:r>
          </a:p>
          <a:p>
            <a:pPr marL="0" indent="0">
              <a:buNone/>
            </a:pPr>
            <a:r>
              <a:rPr lang="zh-CN" altLang="en-US" sz="2400" dirty="0" smtClean="0">
                <a:latin typeface="宋体" panose="02010600030101010101" pitchFamily="2" charset="-122"/>
                <a:ea typeface="宋体" panose="02010600030101010101" pitchFamily="2" charset="-122"/>
              </a:rPr>
              <a:t>    利用</a:t>
            </a:r>
            <a:r>
              <a:rPr lang="en-US" altLang="zh-CN" sz="2400" dirty="0">
                <a:latin typeface="宋体" panose="02010600030101010101" pitchFamily="2" charset="-122"/>
                <a:ea typeface="宋体" panose="02010600030101010101" pitchFamily="2" charset="-122"/>
              </a:rPr>
              <a:t>LC</a:t>
            </a:r>
            <a:r>
              <a:rPr lang="zh-CN" altLang="en-US" sz="2400" dirty="0">
                <a:latin typeface="宋体" panose="02010600030101010101" pitchFamily="2" charset="-122"/>
                <a:ea typeface="宋体" panose="02010600030101010101" pitchFamily="2" charset="-122"/>
              </a:rPr>
              <a:t>谐振回路的幅频特性和相频特性，不仅可以进行选频，即从输入信号中选择出有用频率分量而抑制掉无用频率分量或噪声</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例如在选频放大器和正弦波振荡器中</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，而且还可以进行信号的频幅转换和频相转换</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例如在斜率鉴频和相位鉴频电路里</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。另外，用</a:t>
            </a:r>
            <a:r>
              <a:rPr lang="en-US" altLang="zh-CN" sz="2400" dirty="0">
                <a:latin typeface="宋体" panose="02010600030101010101" pitchFamily="2" charset="-122"/>
                <a:ea typeface="宋体" panose="02010600030101010101" pitchFamily="2" charset="-122"/>
              </a:rPr>
              <a:t>L</a:t>
            </a:r>
            <a:r>
              <a:rPr lang="zh-CN" altLang="en-US" sz="2400"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元件还可以组成各种形式的阻抗变换电路和匹配电路。所以，</a:t>
            </a:r>
            <a:r>
              <a:rPr lang="en-US" altLang="zh-CN" sz="2400" dirty="0">
                <a:latin typeface="宋体" panose="02010600030101010101" pitchFamily="2" charset="-122"/>
                <a:ea typeface="宋体" panose="02010600030101010101" pitchFamily="2" charset="-122"/>
              </a:rPr>
              <a:t>LC</a:t>
            </a:r>
            <a:r>
              <a:rPr lang="zh-CN" altLang="en-US" sz="2400" dirty="0">
                <a:latin typeface="宋体" panose="02010600030101010101" pitchFamily="2" charset="-122"/>
                <a:ea typeface="宋体" panose="02010600030101010101" pitchFamily="2" charset="-122"/>
              </a:rPr>
              <a:t>谐振回路虽然结构简单，但是在高频电路里却是不可缺少的重要组成部分，在本书所介绍的各种功能的高频电路单元里几乎都离不开它。</a:t>
            </a:r>
          </a:p>
          <a:p>
            <a:endParaRPr lang="zh-CN" altLang="en-US" sz="2400" dirty="0"/>
          </a:p>
        </p:txBody>
      </p:sp>
    </p:spTree>
    <p:extLst>
      <p:ext uri="{BB962C8B-B14F-4D97-AF65-F5344CB8AC3E}">
        <p14:creationId xmlns:p14="http://schemas.microsoft.com/office/powerpoint/2010/main" val="18554016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40090" y="401392"/>
            <a:ext cx="2035685" cy="61603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天线热噪声</a:t>
            </a:r>
          </a:p>
        </p:txBody>
      </p:sp>
      <mc:AlternateContent xmlns:mc="http://schemas.openxmlformats.org/markup-compatibility/2006" xmlns:a14="http://schemas.microsoft.com/office/drawing/2010/main">
        <mc:Choice Requires="a14">
          <p:sp>
            <p:nvSpPr>
              <p:cNvPr id="5" name="内容占位符 2"/>
              <p:cNvSpPr>
                <a:spLocks noGrp="1"/>
              </p:cNvSpPr>
              <p:nvPr>
                <p:ph idx="1"/>
              </p:nvPr>
            </p:nvSpPr>
            <p:spPr>
              <a:xfrm>
                <a:off x="540090" y="1017431"/>
                <a:ext cx="9170580" cy="5314684"/>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天线</a:t>
                </a:r>
                <a:r>
                  <a:rPr lang="zh-CN" altLang="en-US" sz="2400" dirty="0">
                    <a:latin typeface="宋体" panose="02010600030101010101" pitchFamily="2" charset="-122"/>
                    <a:ea typeface="宋体" panose="02010600030101010101" pitchFamily="2" charset="-122"/>
                  </a:rPr>
                  <a:t>等效电路由</a:t>
                </a:r>
                <a:r>
                  <a:rPr lang="zh-CN" altLang="en-US" sz="2400" dirty="0" smtClean="0">
                    <a:latin typeface="宋体" panose="02010600030101010101" pitchFamily="2" charset="-122"/>
                    <a:ea typeface="宋体" panose="02010600030101010101" pitchFamily="2" charset="-122"/>
                  </a:rPr>
                  <a:t>辐射电阻</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𝐴</m:t>
                        </m:r>
                      </m:sub>
                    </m:sSub>
                  </m:oMath>
                </a14:m>
                <a:r>
                  <a:rPr lang="zh-CN" altLang="en-US" sz="2400" dirty="0" smtClean="0">
                    <a:latin typeface="宋体" panose="02010600030101010101" pitchFamily="2" charset="-122"/>
                    <a:ea typeface="宋体" panose="02010600030101010101" pitchFamily="2" charset="-122"/>
                  </a:rPr>
                  <a:t>和</a:t>
                </a:r>
                <a:r>
                  <a:rPr lang="zh-CN" altLang="en-US" sz="2400" dirty="0">
                    <a:latin typeface="宋体" panose="02010600030101010101" pitchFamily="2" charset="-122"/>
                    <a:ea typeface="宋体" panose="02010600030101010101" pitchFamily="2" charset="-122"/>
                  </a:rPr>
                  <a:t>电抗</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𝑋</m:t>
                        </m:r>
                      </m:e>
                      <m:sub>
                        <m:r>
                          <a:rPr lang="zh-CN" altLang="en-US" sz="2400" i="1">
                            <a:latin typeface="Cambria Math" panose="02040503050406030204" pitchFamily="18" charset="0"/>
                          </a:rPr>
                          <m:t>𝐴</m:t>
                        </m:r>
                      </m:sub>
                    </m:sSub>
                  </m:oMath>
                </a14:m>
                <a:r>
                  <a:rPr lang="zh-CN" altLang="en-US" sz="2400" dirty="0">
                    <a:latin typeface="宋体" panose="02010600030101010101" pitchFamily="2" charset="-122"/>
                    <a:ea typeface="宋体" panose="02010600030101010101" pitchFamily="2" charset="-122"/>
                  </a:rPr>
                  <a:t>组成</a:t>
                </a:r>
                <a:r>
                  <a:rPr lang="zh-CN" altLang="en-US" sz="2400" dirty="0" smtClean="0">
                    <a:latin typeface="宋体" panose="02010600030101010101" pitchFamily="2" charset="-122"/>
                    <a:ea typeface="宋体" panose="02010600030101010101" pitchFamily="2" charset="-122"/>
                  </a:rPr>
                  <a:t>。当</a:t>
                </a:r>
                <a:r>
                  <a:rPr lang="zh-CN" altLang="en-US" sz="2400" dirty="0">
                    <a:latin typeface="宋体" panose="02010600030101010101" pitchFamily="2" charset="-122"/>
                    <a:ea typeface="宋体" panose="02010600030101010101" pitchFamily="2" charset="-122"/>
                  </a:rPr>
                  <a:t>接收与辐射的噪声功率相等时</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天线和周围介质处于热平衡状态</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因此天线中存在噪声的</a:t>
                </a:r>
                <a:r>
                  <a:rPr lang="zh-CN" altLang="en-US" sz="2400" dirty="0" smtClean="0">
                    <a:latin typeface="宋体" panose="02010600030101010101" pitchFamily="2" charset="-122"/>
                    <a:ea typeface="宋体" panose="02010600030101010101" pitchFamily="2" charset="-122"/>
                  </a:rPr>
                  <a:t>作用。</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热平衡状态下</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天线中热噪声</a:t>
                </a:r>
                <a:r>
                  <a:rPr lang="zh-CN" altLang="en-US" sz="2400" dirty="0" smtClean="0">
                    <a:latin typeface="宋体" panose="02010600030101010101" pitchFamily="2" charset="-122"/>
                    <a:ea typeface="宋体" panose="02010600030101010101" pitchFamily="2" charset="-122"/>
                  </a:rPr>
                  <a:t>电压</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m:rPr>
                                  <m:nor/>
                                </m:rPr>
                                <a:rPr lang="zh-CN" altLang="en-US" sz="2400"/>
                                <m:t>v</m:t>
                              </m:r>
                            </m:e>
                            <m:sub>
                              <m:r>
                                <a:rPr lang="zh-CN" altLang="en-US" sz="2400" i="1">
                                  <a:latin typeface="Cambria Math" panose="02040503050406030204" pitchFamily="18" charset="0"/>
                                </a:rPr>
                                <m:t>𝑛</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=4</m:t>
                      </m:r>
                      <m:r>
                        <a:rPr lang="zh-CN" altLang="en-US" sz="2400" i="1">
                          <a:latin typeface="Cambria Math" panose="02040503050406030204" pitchFamily="18" charset="0"/>
                        </a:rPr>
                        <m:t>𝑘</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𝐴</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𝐴</m:t>
                          </m:r>
                        </m:sub>
                      </m:sSub>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r>
                  <a:rPr lang="en-US" altLang="zh-CN"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𝐴</m:t>
                        </m:r>
                      </m:sub>
                    </m:sSub>
                  </m:oMath>
                </a14:m>
                <a:r>
                  <a:rPr lang="zh-CN" altLang="en-US" sz="2400" dirty="0">
                    <a:latin typeface="宋体" panose="02010600030101010101" pitchFamily="2" charset="-122"/>
                    <a:ea typeface="宋体" panose="02010600030101010101" pitchFamily="2" charset="-122"/>
                  </a:rPr>
                  <a:t>为天线辐射电阻</a:t>
                </a:r>
                <a:r>
                  <a:rPr lang="en-US" altLang="zh-CN"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𝐴</m:t>
                        </m:r>
                      </m:sub>
                    </m:sSub>
                  </m:oMath>
                </a14:m>
                <a:r>
                  <a:rPr lang="zh-CN" altLang="en-US" sz="2400" dirty="0">
                    <a:latin typeface="宋体" panose="02010600030101010101" pitchFamily="2" charset="-122"/>
                    <a:ea typeface="宋体" panose="02010600030101010101" pitchFamily="2" charset="-122"/>
                  </a:rPr>
                  <a:t>为天线等效噪声温度</a:t>
                </a:r>
                <a:endParaRPr lang="en-US" altLang="zh-CN"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天线无方向性</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且处于绝对温度为</a:t>
                </a:r>
                <a:r>
                  <a:rPr lang="en-US" altLang="zh-CN" sz="2400" dirty="0">
                    <a:latin typeface="宋体" panose="02010600030101010101" pitchFamily="2" charset="-122"/>
                    <a:ea typeface="宋体" panose="02010600030101010101" pitchFamily="2" charset="-122"/>
                  </a:rPr>
                  <a:t>T</a:t>
                </a:r>
                <a:r>
                  <a:rPr lang="zh-CN" altLang="en-US" sz="2400" dirty="0">
                    <a:latin typeface="宋体" panose="02010600030101010101" pitchFamily="2" charset="-122"/>
                    <a:ea typeface="宋体" panose="02010600030101010101" pitchFamily="2" charset="-122"/>
                  </a:rPr>
                  <a:t>的无界限均匀介质</a:t>
                </a:r>
                <a:r>
                  <a:rPr lang="zh-CN" altLang="en-US" sz="2400" dirty="0" smtClean="0">
                    <a:latin typeface="宋体" panose="02010600030101010101" pitchFamily="2" charset="-122"/>
                    <a:ea typeface="宋体" panose="02010600030101010101" pitchFamily="2" charset="-122"/>
                  </a:rPr>
                  <a:t>中：</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𝐴</m:t>
                          </m:r>
                        </m:sub>
                      </m:sSub>
                      <m:r>
                        <a:rPr lang="zh-CN" altLang="en-US" sz="2400">
                          <a:latin typeface="Cambria Math" panose="02040503050406030204" pitchFamily="18" charset="0"/>
                        </a:rPr>
                        <m:t>=</m:t>
                      </m:r>
                      <m:r>
                        <a:rPr lang="zh-CN" altLang="en-US" sz="2400" i="1">
                          <a:latin typeface="Cambria Math" panose="02040503050406030204" pitchFamily="18" charset="0"/>
                        </a:rPr>
                        <m:t>𝑇</m:t>
                      </m:r>
                      <m:r>
                        <a:rPr lang="zh-CN" altLang="en-US" sz="2400">
                          <a:latin typeface="Cambria Math" panose="02040503050406030204" pitchFamily="18" charset="0"/>
                        </a:rPr>
                        <m:t>,</m:t>
                      </m:r>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m:rPr>
                                  <m:nor/>
                                </m:rPr>
                                <a:rPr lang="zh-CN" altLang="en-US" sz="2400" i="1">
                                  <a:latin typeface="Cambria Math" panose="02040503050406030204" pitchFamily="18" charset="0"/>
                                </a:rPr>
                                <m:t>v</m:t>
                              </m:r>
                            </m:e>
                            <m:sub>
                              <m:r>
                                <a:rPr lang="zh-CN" altLang="en-US" sz="2400" i="1">
                                  <a:latin typeface="Cambria Math" panose="02040503050406030204" pitchFamily="18" charset="0"/>
                                </a:rPr>
                                <m:t>𝑛</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=4</m:t>
                      </m:r>
                      <m:r>
                        <a:rPr lang="zh-CN" altLang="en-US" sz="2400" i="1">
                          <a:latin typeface="Cambria Math" panose="02040503050406030204" pitchFamily="18" charset="0"/>
                        </a:rPr>
                        <m:t>𝑘𝑇</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𝐴</m:t>
                          </m:r>
                        </m:sub>
                      </m:sSub>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m:oMathPara>
                </a14:m>
                <a:endParaRPr lang="zh-CN" altLang="en-US" sz="2400" dirty="0">
                  <a:latin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天线</a:t>
                </a:r>
                <a:r>
                  <a:rPr lang="zh-CN" altLang="en-US" sz="2400" dirty="0">
                    <a:latin typeface="宋体" panose="02010600030101010101" pitchFamily="2" charset="-122"/>
                    <a:ea typeface="宋体" panose="02010600030101010101" pitchFamily="2" charset="-122"/>
                  </a:rPr>
                  <a:t>的等效噪声温度</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𝐴</m:t>
                        </m:r>
                      </m:sub>
                    </m:sSub>
                  </m:oMath>
                </a14:m>
                <a:r>
                  <a:rPr lang="zh-CN" altLang="en-US" sz="2400" dirty="0">
                    <a:latin typeface="宋体" panose="02010600030101010101" pitchFamily="2" charset="-122"/>
                    <a:ea typeface="宋体" panose="02010600030101010101" pitchFamily="2" charset="-122"/>
                  </a:rPr>
                  <a:t>与天线周围介质的密度和温度分布以及天线的方向性有关</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p:txBody>
          </p:sp>
        </mc:Choice>
        <mc:Fallback xmlns="">
          <p:sp>
            <p:nvSpPr>
              <p:cNvPr id="5" name="内容占位符 2"/>
              <p:cNvSpPr>
                <a:spLocks noGrp="1" noRot="1" noChangeAspect="1" noMove="1" noResize="1" noEditPoints="1" noAdjustHandles="1" noChangeArrowheads="1" noChangeShapeType="1" noTextEdit="1"/>
              </p:cNvSpPr>
              <p:nvPr>
                <p:ph idx="1"/>
              </p:nvPr>
            </p:nvSpPr>
            <p:spPr>
              <a:xfrm>
                <a:off x="540090" y="1017431"/>
                <a:ext cx="9170580" cy="5314684"/>
              </a:xfrm>
              <a:blipFill rotWithShape="0">
                <a:blip r:embed="rId2"/>
                <a:stretch>
                  <a:fillRect l="-1064" t="-126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881913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40090" y="401392"/>
            <a:ext cx="2705386" cy="61603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晶体管的噪声</a:t>
            </a:r>
          </a:p>
        </p:txBody>
      </p:sp>
      <mc:AlternateContent xmlns:mc="http://schemas.openxmlformats.org/markup-compatibility/2006" xmlns:a14="http://schemas.microsoft.com/office/drawing/2010/main">
        <mc:Choice Requires="a14">
          <p:sp>
            <p:nvSpPr>
              <p:cNvPr id="5" name="内容占位符 2"/>
              <p:cNvSpPr>
                <a:spLocks noGrp="1"/>
              </p:cNvSpPr>
              <p:nvPr>
                <p:ph idx="1"/>
              </p:nvPr>
            </p:nvSpPr>
            <p:spPr>
              <a:xfrm>
                <a:off x="540090" y="888643"/>
                <a:ext cx="9054671" cy="5769734"/>
              </a:xfrm>
            </p:spPr>
            <p:txBody>
              <a:bodyPr>
                <a:normAutofit fontScale="92500"/>
              </a:bodyPr>
              <a:lstStyle/>
              <a:p>
                <a:r>
                  <a:rPr lang="zh-CN" altLang="en-US" sz="2400" dirty="0">
                    <a:latin typeface="宋体" panose="02010600030101010101" pitchFamily="2" charset="-122"/>
                    <a:ea typeface="宋体" panose="02010600030101010101" pitchFamily="2" charset="-122"/>
                  </a:rPr>
                  <a:t>热噪声</a:t>
                </a:r>
                <a:r>
                  <a:rPr lang="en-US" altLang="zh-CN" sz="2400" dirty="0">
                    <a:latin typeface="宋体" panose="02010600030101010101" pitchFamily="2" charset="-122"/>
                    <a:ea typeface="宋体" panose="02010600030101010101" pitchFamily="2" charset="-122"/>
                  </a:rPr>
                  <a:t>(thermal noise</a:t>
                </a:r>
                <a:r>
                  <a:rPr lang="en-US" altLang="zh-CN" sz="2400" dirty="0" smtClean="0">
                    <a:latin typeface="宋体" panose="02010600030101010101" pitchFamily="2" charset="-122"/>
                    <a:ea typeface="宋体" panose="02010600030101010101" pitchFamily="2" charset="-122"/>
                  </a:rPr>
                  <a:t>)</a:t>
                </a:r>
              </a:p>
              <a:p>
                <a:pPr marL="0" indent="0">
                  <a:buNone/>
                </a:pPr>
                <a:r>
                  <a:rPr lang="zh-CN" altLang="en-US" sz="2400" dirty="0" smtClean="0">
                    <a:latin typeface="宋体" panose="02010600030101010101" pitchFamily="2" charset="-122"/>
                    <a:ea typeface="宋体" panose="02010600030101010101" pitchFamily="2" charset="-122"/>
                  </a:rPr>
                  <a:t>    在</a:t>
                </a:r>
                <a:r>
                  <a:rPr lang="zh-CN" altLang="en-US" sz="2400" dirty="0">
                    <a:latin typeface="宋体" panose="02010600030101010101" pitchFamily="2" charset="-122"/>
                    <a:ea typeface="宋体" panose="02010600030101010101" pitchFamily="2" charset="-122"/>
                  </a:rPr>
                  <a:t>晶体管中</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电子不规则的</a:t>
                </a:r>
                <a:r>
                  <a:rPr lang="zh-CN" altLang="en-US" sz="2400" dirty="0" smtClean="0">
                    <a:latin typeface="宋体" panose="02010600030101010101" pitchFamily="2" charset="-122"/>
                    <a:ea typeface="宋体" panose="02010600030101010101" pitchFamily="2" charset="-122"/>
                  </a:rPr>
                  <a:t>热运动会</a:t>
                </a:r>
                <a:r>
                  <a:rPr lang="zh-CN" altLang="en-US" sz="2400" dirty="0">
                    <a:latin typeface="宋体" panose="02010600030101010101" pitchFamily="2" charset="-122"/>
                    <a:ea typeface="宋体" panose="02010600030101010101" pitchFamily="2" charset="-122"/>
                  </a:rPr>
                  <a:t>产生热噪声</a:t>
                </a:r>
                <a:r>
                  <a:rPr lang="zh-CN" altLang="en-US" sz="2400" dirty="0" smtClean="0">
                    <a:latin typeface="宋体" panose="02010600030101010101" pitchFamily="2" charset="-122"/>
                    <a:ea typeface="宋体" panose="02010600030101010101" pitchFamily="2" charset="-122"/>
                  </a:rPr>
                  <a:t>。这</a:t>
                </a:r>
                <a:r>
                  <a:rPr lang="zh-CN" altLang="en-US" sz="2400" dirty="0">
                    <a:latin typeface="宋体" panose="02010600030101010101" pitchFamily="2" charset="-122"/>
                    <a:ea typeface="宋体" panose="02010600030101010101" pitchFamily="2" charset="-122"/>
                  </a:rPr>
                  <a:t>类由电子热运动所产生的噪声</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主要存在于基极电阻</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𝑟</m:t>
                        </m:r>
                      </m:e>
                      <m:sub>
                        <m:r>
                          <a:rPr lang="zh-CN" altLang="en-US" sz="2400" i="1">
                            <a:latin typeface="Cambria Math" panose="02040503050406030204" pitchFamily="18" charset="0"/>
                          </a:rPr>
                          <m:t>𝑏</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𝑏</m:t>
                            </m:r>
                          </m:e>
                          <m:sup>
                            <m:r>
                              <a:rPr lang="zh-CN" altLang="en-US" sz="2400">
                                <a:latin typeface="Cambria Math" panose="02040503050406030204" pitchFamily="18" charset="0"/>
                              </a:rPr>
                              <m:t>′</m:t>
                            </m:r>
                          </m:sup>
                        </m:sSup>
                      </m:sub>
                    </m:sSub>
                  </m:oMath>
                </a14:m>
                <a:r>
                  <a:rPr lang="zh-CN" altLang="en-US" sz="2400" dirty="0" smtClean="0">
                    <a:latin typeface="宋体" panose="02010600030101010101" pitchFamily="2" charset="-122"/>
                    <a:ea typeface="宋体" panose="02010600030101010101" pitchFamily="2" charset="-122"/>
                  </a:rPr>
                  <a:t>内。发射极</a:t>
                </a:r>
                <a:r>
                  <a:rPr lang="zh-CN" altLang="en-US" sz="2400" dirty="0">
                    <a:latin typeface="宋体" panose="02010600030101010101" pitchFamily="2" charset="-122"/>
                    <a:ea typeface="宋体" panose="02010600030101010101" pitchFamily="2" charset="-122"/>
                  </a:rPr>
                  <a:t>和集电极电阻的热噪声一般很小</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可以忽略。</a:t>
                </a:r>
                <a:endParaRPr lang="en-US" altLang="zh-CN"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散粒噪声</a:t>
                </a:r>
                <a:r>
                  <a:rPr lang="en-US" altLang="zh-CN" sz="2400" dirty="0">
                    <a:latin typeface="宋体" panose="02010600030101010101" pitchFamily="2" charset="-122"/>
                    <a:ea typeface="宋体" panose="02010600030101010101" pitchFamily="2" charset="-122"/>
                  </a:rPr>
                  <a:t>(shot noise</a:t>
                </a:r>
                <a:r>
                  <a:rPr lang="en-US" altLang="zh-CN" sz="2400" dirty="0" smtClean="0">
                    <a:latin typeface="宋体" panose="02010600030101010101" pitchFamily="2" charset="-122"/>
                    <a:ea typeface="宋体" panose="02010600030101010101" pitchFamily="2" charset="-122"/>
                  </a:rPr>
                  <a:t>)</a:t>
                </a:r>
              </a:p>
              <a:p>
                <a:pPr marL="0" indent="0">
                  <a:buNone/>
                </a:pPr>
                <a:r>
                  <a:rPr lang="zh-CN" altLang="en-US" sz="2400" dirty="0" smtClean="0">
                    <a:latin typeface="宋体" panose="02010600030101010101" pitchFamily="2" charset="-122"/>
                    <a:ea typeface="宋体" panose="02010600030101010101" pitchFamily="2" charset="-122"/>
                  </a:rPr>
                  <a:t>    具体</a:t>
                </a:r>
                <a:r>
                  <a:rPr lang="zh-CN" altLang="en-US" sz="2400" dirty="0">
                    <a:latin typeface="宋体" panose="02010600030101010101" pitchFamily="2" charset="-122"/>
                    <a:ea typeface="宋体" panose="02010600030101010101" pitchFamily="2" charset="-122"/>
                  </a:rPr>
                  <a:t>表现为发射极电流以及集电极电流的起伏现象</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即单位时间内注入的载流子数目不同</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因而到达集电极的载流子数目也不同</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由此引起的噪声称为散粒噪声。</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分配噪声</a:t>
                </a:r>
                <a:r>
                  <a:rPr lang="en-US" altLang="zh-CN" sz="2400" dirty="0">
                    <a:latin typeface="宋体" panose="02010600030101010101" pitchFamily="2" charset="-122"/>
                    <a:ea typeface="宋体" panose="02010600030101010101" pitchFamily="2" charset="-122"/>
                  </a:rPr>
                  <a:t>( distribution noise)</a:t>
                </a:r>
              </a:p>
              <a:p>
                <a:pPr marL="0" indent="0">
                  <a:buNone/>
                </a:pPr>
                <a:r>
                  <a:rPr lang="zh-CN" altLang="en-US" sz="2400" dirty="0" smtClean="0">
                    <a:latin typeface="宋体" panose="02010600030101010101" pitchFamily="2" charset="-122"/>
                    <a:ea typeface="宋体" panose="02010600030101010101" pitchFamily="2" charset="-122"/>
                  </a:rPr>
                  <a:t>    集电极</a:t>
                </a:r>
                <a:r>
                  <a:rPr lang="zh-CN" altLang="en-US" sz="2400" dirty="0">
                    <a:latin typeface="宋体" panose="02010600030101010101" pitchFamily="2" charset="-122"/>
                    <a:ea typeface="宋体" panose="02010600030101010101" pitchFamily="2" charset="-122"/>
                  </a:rPr>
                  <a:t>电流随基区载流子复合数量的变化而变化所引起的噪声。亦即由发射极发出的载流子分配到基极和集电极的数量随机变化而引起。</a:t>
                </a:r>
                <a:endParaRPr lang="en-US" altLang="zh-CN" sz="2400" dirty="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1/f</a:t>
                </a:r>
                <a:r>
                  <a:rPr lang="zh-CN" altLang="en-US" sz="2400" dirty="0">
                    <a:latin typeface="宋体" panose="02010600030101010101" pitchFamily="2" charset="-122"/>
                    <a:ea typeface="宋体" panose="02010600030101010101" pitchFamily="2" charset="-122"/>
                  </a:rPr>
                  <a:t>噪声</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或称闪烁噪声</a:t>
                </a:r>
                <a:r>
                  <a:rPr lang="en-US" altLang="zh-CN" sz="2400" dirty="0">
                    <a:latin typeface="宋体" panose="02010600030101010101" pitchFamily="2" charset="-122"/>
                    <a:ea typeface="宋体" panose="02010600030101010101" pitchFamily="2" charset="-122"/>
                  </a:rPr>
                  <a:t>(flicker noise)]</a:t>
                </a:r>
              </a:p>
              <a:p>
                <a:pPr marL="0" indent="0">
                  <a:buNone/>
                </a:pPr>
                <a:r>
                  <a:rPr lang="zh-CN" altLang="en-US" sz="2400" dirty="0">
                    <a:latin typeface="宋体" panose="02010600030101010101" pitchFamily="2" charset="-122"/>
                    <a:ea typeface="宋体" panose="02010600030101010101" pitchFamily="2" charset="-122"/>
                  </a:rPr>
                  <a:t>    它主要在低频范围产生影响</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它的噪声频谱与频率</a:t>
                </a:r>
                <a:r>
                  <a:rPr lang="en-US" altLang="zh-CN" sz="2400" dirty="0">
                    <a:latin typeface="宋体" panose="02010600030101010101" pitchFamily="2" charset="-122"/>
                    <a:ea typeface="宋体" panose="02010600030101010101" pitchFamily="2" charset="-122"/>
                  </a:rPr>
                  <a:t>f</a:t>
                </a:r>
                <a:r>
                  <a:rPr lang="zh-CN" altLang="en-US" sz="2400" dirty="0">
                    <a:latin typeface="宋体" panose="02010600030101010101" pitchFamily="2" charset="-122"/>
                    <a:ea typeface="宋体" panose="02010600030101010101" pitchFamily="2" charset="-122"/>
                  </a:rPr>
                  <a:t>近似成反比</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。它的产生原因目前尚有不同见解</a:t>
                </a:r>
                <a:r>
                  <a:rPr lang="zh-CN" altLang="en-US" sz="2400" dirty="0" smtClean="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p:txBody>
          </p:sp>
        </mc:Choice>
        <mc:Fallback xmlns="">
          <p:sp>
            <p:nvSpPr>
              <p:cNvPr id="5" name="内容占位符 2"/>
              <p:cNvSpPr>
                <a:spLocks noGrp="1" noRot="1" noChangeAspect="1" noMove="1" noResize="1" noEditPoints="1" noAdjustHandles="1" noChangeArrowheads="1" noChangeShapeType="1" noTextEdit="1"/>
              </p:cNvSpPr>
              <p:nvPr>
                <p:ph idx="1"/>
              </p:nvPr>
            </p:nvSpPr>
            <p:spPr>
              <a:xfrm>
                <a:off x="540090" y="888643"/>
                <a:ext cx="9054671" cy="5769734"/>
              </a:xfrm>
              <a:blipFill rotWithShape="0">
                <a:blip r:embed="rId2"/>
                <a:stretch>
                  <a:fillRect l="-875" t="-846" r="-337" b="-52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33587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40090" y="401392"/>
            <a:ext cx="2705386" cy="61603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场效应管的噪声</a:t>
            </a:r>
          </a:p>
        </p:txBody>
      </p:sp>
      <mc:AlternateContent xmlns:mc="http://schemas.openxmlformats.org/markup-compatibility/2006" xmlns:a14="http://schemas.microsoft.com/office/drawing/2010/main">
        <mc:Choice Requires="a14">
          <p:sp>
            <p:nvSpPr>
              <p:cNvPr id="5" name="内容占位符 2"/>
              <p:cNvSpPr>
                <a:spLocks noGrp="1"/>
              </p:cNvSpPr>
              <p:nvPr>
                <p:ph idx="1"/>
              </p:nvPr>
            </p:nvSpPr>
            <p:spPr>
              <a:xfrm>
                <a:off x="540090" y="1236372"/>
                <a:ext cx="9170580" cy="4881093"/>
              </a:xfrm>
            </p:spPr>
            <p:txBody>
              <a:bodyPr>
                <a:normAutofit/>
              </a:bodyPr>
              <a:lstStyle/>
              <a:p>
                <a:r>
                  <a:rPr lang="zh-CN" altLang="en-US" sz="2400" dirty="0">
                    <a:latin typeface="宋体" panose="02010600030101010101" pitchFamily="2" charset="-122"/>
                    <a:ea typeface="宋体" panose="02010600030101010101" pitchFamily="2" charset="-122"/>
                  </a:rPr>
                  <a:t>由栅极内的电荷不规则起伏所引起的</a:t>
                </a:r>
                <a:r>
                  <a:rPr lang="zh-CN" altLang="en-US" sz="2400" dirty="0" smtClean="0">
                    <a:latin typeface="宋体" panose="02010600030101010101" pitchFamily="2" charset="-122"/>
                    <a:ea typeface="宋体" panose="02010600030101010101" pitchFamily="2" charset="-122"/>
                  </a:rPr>
                  <a:t>噪声</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又称为散粒噪声。对</a:t>
                </a:r>
                <a:r>
                  <a:rPr lang="zh-CN" altLang="en-US" sz="2400" dirty="0">
                    <a:latin typeface="宋体" panose="02010600030101010101" pitchFamily="2" charset="-122"/>
                    <a:ea typeface="宋体" panose="02010600030101010101" pitchFamily="2" charset="-122"/>
                  </a:rPr>
                  <a:t>结型场效应管来说，由</a:t>
                </a:r>
                <a:r>
                  <a:rPr lang="zh-CN" altLang="en-US" sz="2400" dirty="0" smtClean="0">
                    <a:latin typeface="宋体" panose="02010600030101010101" pitchFamily="2" charset="-122"/>
                    <a:ea typeface="宋体" panose="02010600030101010101" pitchFamily="2" charset="-122"/>
                  </a:rPr>
                  <a:t>通过</a:t>
                </a:r>
                <a:r>
                  <a:rPr lang="en-US" altLang="zh-CN" sz="2400" dirty="0" smtClean="0">
                    <a:latin typeface="宋体" panose="02010600030101010101" pitchFamily="2" charset="-122"/>
                    <a:ea typeface="宋体" panose="02010600030101010101" pitchFamily="2" charset="-122"/>
                  </a:rPr>
                  <a:t>PN</a:t>
                </a:r>
                <a:r>
                  <a:rPr lang="zh-CN" altLang="en-US" sz="2400" dirty="0" smtClean="0">
                    <a:latin typeface="宋体" panose="02010600030101010101" pitchFamily="2" charset="-122"/>
                    <a:ea typeface="宋体" panose="02010600030101010101" pitchFamily="2" charset="-122"/>
                  </a:rPr>
                  <a:t>结</a:t>
                </a:r>
                <a:r>
                  <a:rPr lang="zh-CN" altLang="en-US" sz="2400" dirty="0">
                    <a:latin typeface="宋体" panose="02010600030101010101" pitchFamily="2" charset="-122"/>
                    <a:ea typeface="宋体" panose="02010600030101010101" pitchFamily="2" charset="-122"/>
                  </a:rPr>
                  <a:t>的漏泄电流引起的噪声电流均方值</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𝑖</m:t>
                              </m:r>
                            </m:e>
                            <m:sup>
                              <m:r>
                                <a:rPr lang="zh-CN" altLang="en-US" sz="2400">
                                  <a:latin typeface="Cambria Math" panose="02040503050406030204" pitchFamily="18" charset="0"/>
                                </a:rPr>
                                <m:t>2</m:t>
                              </m:r>
                            </m:sup>
                          </m:sSup>
                          <m:r>
                            <a:rPr lang="zh-CN" altLang="en-US" sz="2400" i="1">
                              <a:latin typeface="Cambria Math" panose="02040503050406030204" pitchFamily="18" charset="0"/>
                            </a:rPr>
                            <m:t>𝑛𝑔</m:t>
                          </m:r>
                        </m:e>
                      </m:acc>
                      <m:r>
                        <a:rPr lang="zh-CN" altLang="en-US" sz="2400">
                          <a:latin typeface="Cambria Math" panose="02040503050406030204" pitchFamily="18" charset="0"/>
                        </a:rPr>
                        <m:t>=2</m:t>
                      </m:r>
                      <m:r>
                        <a:rPr lang="zh-CN" altLang="en-US" sz="2400" i="1">
                          <a:latin typeface="Cambria Math" panose="02040503050406030204" pitchFamily="18" charset="0"/>
                        </a:rPr>
                        <m:t>𝑞𝐼𝐺</m:t>
                      </m:r>
                      <m:r>
                        <a:rPr lang="zh-CN" altLang="en-US" sz="2400" i="1">
                          <a:latin typeface="Cambria Math" panose="02040503050406030204" pitchFamily="18" charset="0"/>
                        </a:rPr>
                        <m:t>𝛥</m:t>
                      </m:r>
                      <m:r>
                        <a:rPr lang="zh-CN" altLang="en-US" sz="2400" i="1">
                          <a:latin typeface="Cambria Math" panose="02040503050406030204" pitchFamily="18" charset="0"/>
                        </a:rPr>
                        <m:t>𝑓𝑛</m:t>
                      </m:r>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r>
                  <a:rPr lang="en-US" altLang="zh-CN" sz="2400" dirty="0">
                    <a:latin typeface="宋体" panose="02010600030101010101" pitchFamily="2" charset="-122"/>
                    <a:ea typeface="宋体" panose="02010600030101010101" pitchFamily="2" charset="-122"/>
                  </a:rPr>
                  <a:t>q</a:t>
                </a:r>
                <a:r>
                  <a:rPr lang="zh-CN" altLang="en-US" sz="2400" dirty="0">
                    <a:latin typeface="宋体" panose="02010600030101010101" pitchFamily="2" charset="-122"/>
                    <a:ea typeface="宋体" panose="02010600030101010101" pitchFamily="2" charset="-122"/>
                  </a:rPr>
                  <a:t>为电子电荷量；</a:t>
                </a:r>
                <a:r>
                  <a:rPr lang="en-US" altLang="zh-CN" sz="2400" dirty="0">
                    <a:latin typeface="宋体" panose="02010600030101010101" pitchFamily="2" charset="-122"/>
                    <a:ea typeface="宋体" panose="02010600030101010101" pitchFamily="2" charset="-122"/>
                  </a:rPr>
                  <a:t>IG</a:t>
                </a:r>
                <a:r>
                  <a:rPr lang="zh-CN" altLang="en-US" sz="2400" dirty="0">
                    <a:latin typeface="宋体" panose="02010600030101010101" pitchFamily="2" charset="-122"/>
                    <a:ea typeface="宋体" panose="02010600030101010101" pitchFamily="2" charset="-122"/>
                  </a:rPr>
                  <a:t>为栅极</a:t>
                </a:r>
                <a:r>
                  <a:rPr lang="zh-CN" altLang="en-US" sz="2400" dirty="0" smtClean="0">
                    <a:latin typeface="宋体" panose="02010600030101010101" pitchFamily="2" charset="-122"/>
                    <a:ea typeface="宋体" panose="02010600030101010101" pitchFamily="2" charset="-122"/>
                  </a:rPr>
                  <a:t>漏泄电流</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沟道内的电子不规则热运动所引起的</a:t>
                </a:r>
                <a:r>
                  <a:rPr lang="zh-CN" altLang="en-US" sz="2400" dirty="0" smtClean="0">
                    <a:latin typeface="宋体" panose="02010600030101010101" pitchFamily="2" charset="-122"/>
                    <a:ea typeface="宋体" panose="02010600030101010101" pitchFamily="2" charset="-122"/>
                  </a:rPr>
                  <a:t>热噪声</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场效应</a:t>
                </a:r>
                <a:r>
                  <a:rPr lang="zh-CN" altLang="en-US" sz="2400" dirty="0">
                    <a:latin typeface="宋体" panose="02010600030101010101" pitchFamily="2" charset="-122"/>
                    <a:ea typeface="宋体" panose="02010600030101010101" pitchFamily="2" charset="-122"/>
                  </a:rPr>
                  <a:t>管的沟道电阻由栅极</a:t>
                </a:r>
                <a:r>
                  <a:rPr lang="zh-CN" altLang="en-US" sz="2400" dirty="0" smtClean="0">
                    <a:latin typeface="宋体" panose="02010600030101010101" pitchFamily="2" charset="-122"/>
                    <a:ea typeface="宋体" panose="02010600030101010101" pitchFamily="2" charset="-122"/>
                  </a:rPr>
                  <a:t>电压控制</a:t>
                </a:r>
                <a:r>
                  <a:rPr lang="zh-CN" altLang="en-US" sz="2400" dirty="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可用</a:t>
                </a:r>
                <a:r>
                  <a:rPr lang="zh-CN" altLang="en-US" sz="2400" dirty="0">
                    <a:latin typeface="宋体" panose="02010600030101010101" pitchFamily="2" charset="-122"/>
                    <a:ea typeface="宋体" panose="02010600030101010101" pitchFamily="2" charset="-122"/>
                  </a:rPr>
                  <a:t>一个与输出阻抗并联的噪声电流源来表示</a:t>
                </a:r>
                <a:r>
                  <a:rPr lang="en-US" altLang="zh-CN" sz="2400" dirty="0" smtClean="0">
                    <a:latin typeface="宋体" panose="02010600030101010101" pitchFamily="2" charset="-122"/>
                    <a:ea typeface="宋体" panose="02010600030101010101" pitchFamily="2" charset="-122"/>
                  </a:rPr>
                  <a:t>:</a:t>
                </a: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𝑖</m:t>
                              </m:r>
                            </m:e>
                            <m:sup>
                              <m:r>
                                <a:rPr lang="zh-CN" altLang="en-US" sz="2400">
                                  <a:latin typeface="Cambria Math" panose="02040503050406030204" pitchFamily="18" charset="0"/>
                                </a:rPr>
                                <m:t>2</m:t>
                              </m:r>
                            </m:sup>
                          </m:sSup>
                          <m:r>
                            <a:rPr lang="zh-CN" altLang="en-US" sz="2400" i="1">
                              <a:latin typeface="Cambria Math" panose="02040503050406030204" pitchFamily="18" charset="0"/>
                            </a:rPr>
                            <m:t>𝑛𝑑</m:t>
                          </m:r>
                        </m:e>
                      </m:acc>
                      <m:r>
                        <a:rPr lang="zh-CN" altLang="en-US" sz="2400">
                          <a:latin typeface="Cambria Math" panose="02040503050406030204" pitchFamily="18" charset="0"/>
                        </a:rPr>
                        <m:t>=4</m:t>
                      </m:r>
                      <m:r>
                        <a:rPr lang="zh-CN" altLang="en-US" sz="2400" i="1">
                          <a:latin typeface="Cambria Math" panose="02040503050406030204" pitchFamily="18" charset="0"/>
                        </a:rPr>
                        <m:t>𝑘𝑇</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m:rPr>
                              <m:nor/>
                            </m:rPr>
                            <a:rPr lang="zh-CN" altLang="en-US" sz="2400" i="1">
                              <a:latin typeface="Cambria Math" panose="02040503050406030204" pitchFamily="18" charset="0"/>
                            </a:rPr>
                            <m:t>fs</m:t>
                          </m:r>
                        </m:sub>
                      </m:sSub>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m:rPr>
                            <m:nor/>
                          </m:rPr>
                          <a:rPr lang="zh-CN" altLang="en-US" sz="2400" i="1">
                            <a:latin typeface="Cambria Math" panose="02040503050406030204" pitchFamily="18" charset="0"/>
                          </a:rPr>
                          <m:t>fs</m:t>
                        </m:r>
                      </m:sub>
                    </m:sSub>
                  </m:oMath>
                </a14:m>
                <a:r>
                  <a:rPr lang="zh-CN" altLang="en-US" sz="2400" dirty="0">
                    <a:latin typeface="宋体" panose="02010600030101010101" pitchFamily="2" charset="-122"/>
                    <a:ea typeface="宋体" panose="02010600030101010101" pitchFamily="2" charset="-122"/>
                  </a:rPr>
                  <a:t>为场效应管的</a:t>
                </a:r>
                <a:r>
                  <a:rPr lang="zh-CN" altLang="en-US" sz="2400" dirty="0" smtClean="0">
                    <a:latin typeface="宋体" panose="02010600030101010101" pitchFamily="2" charset="-122"/>
                    <a:ea typeface="宋体" panose="02010600030101010101" pitchFamily="2" charset="-122"/>
                  </a:rPr>
                  <a:t>跨导</a:t>
                </a:r>
                <a:endParaRPr lang="en-US" altLang="zh-CN" sz="2400" dirty="0">
                  <a:latin typeface="宋体" panose="02010600030101010101" pitchFamily="2" charset="-122"/>
                  <a:ea typeface="宋体" panose="02010600030101010101" pitchFamily="2" charset="-122"/>
                </a:endParaRPr>
              </a:p>
            </p:txBody>
          </p:sp>
        </mc:Choice>
        <mc:Fallback xmlns="">
          <p:sp>
            <p:nvSpPr>
              <p:cNvPr id="5" name="内容占位符 2"/>
              <p:cNvSpPr>
                <a:spLocks noGrp="1" noRot="1" noChangeAspect="1" noMove="1" noResize="1" noEditPoints="1" noAdjustHandles="1" noChangeArrowheads="1" noChangeShapeType="1" noTextEdit="1"/>
              </p:cNvSpPr>
              <p:nvPr>
                <p:ph idx="1"/>
              </p:nvPr>
            </p:nvSpPr>
            <p:spPr>
              <a:xfrm>
                <a:off x="540090" y="1236372"/>
                <a:ext cx="9170580" cy="4881093"/>
              </a:xfrm>
              <a:blipFill rotWithShape="0">
                <a:blip r:embed="rId2"/>
                <a:stretch>
                  <a:fillRect l="-1064" t="-99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364541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424181" y="528034"/>
                <a:ext cx="9170580" cy="5847008"/>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也</a:t>
                </a:r>
                <a:r>
                  <a:rPr lang="zh-CN" altLang="en-US" sz="2400" dirty="0">
                    <a:latin typeface="宋体" panose="02010600030101010101" pitchFamily="2" charset="-122"/>
                    <a:ea typeface="宋体" panose="02010600030101010101" pitchFamily="2" charset="-122"/>
                  </a:rPr>
                  <a:t>可将这种噪声折合到栅极来计算</a:t>
                </a:r>
                <a:r>
                  <a:rPr lang="zh-CN" altLang="en-US" sz="2400" dirty="0" smtClean="0">
                    <a:latin typeface="宋体" panose="02010600030101010101" pitchFamily="2" charset="-122"/>
                    <a:ea typeface="宋体" panose="02010600030101010101" pitchFamily="2" charset="-122"/>
                  </a:rPr>
                  <a:t>。引入</a:t>
                </a:r>
                <a:r>
                  <a:rPr lang="zh-CN" altLang="en-US" sz="2400" dirty="0">
                    <a:latin typeface="宋体" panose="02010600030101010101" pitchFamily="2" charset="-122"/>
                    <a:ea typeface="宋体" panose="02010600030101010101" pitchFamily="2" charset="-122"/>
                  </a:rPr>
                  <a:t>等效噪声电阻</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m:rPr>
                            <m:nor/>
                          </m:rPr>
                          <a:rPr lang="zh-CN" altLang="en-US" sz="2400" i="1">
                            <a:latin typeface="Cambria Math" panose="02040503050406030204" pitchFamily="18" charset="0"/>
                          </a:rPr>
                          <m:t>n</m:t>
                        </m:r>
                      </m:sub>
                    </m:sSub>
                    <m:r>
                      <a:rPr lang="zh-CN" altLang="en-US" sz="2400" i="1">
                        <a:latin typeface="Cambria Math" panose="02040503050406030204" pitchFamily="18" charset="0"/>
                      </a:rPr>
                      <m:t> </m:t>
                    </m:r>
                  </m:oMath>
                </a14:m>
                <a:r>
                  <a:rPr lang="zh-CN" altLang="en-US" sz="2400" dirty="0" smtClean="0">
                    <a:latin typeface="宋体" panose="02010600030101010101" pitchFamily="2" charset="-122"/>
                    <a:ea typeface="宋体" panose="02010600030101010101" pitchFamily="2" charset="-122"/>
                  </a:rPr>
                  <a:t>，在其两端</a:t>
                </a:r>
                <a:r>
                  <a:rPr lang="zh-CN" altLang="en-US" sz="2400" dirty="0">
                    <a:latin typeface="宋体" panose="02010600030101010101" pitchFamily="2" charset="-122"/>
                    <a:ea typeface="宋体" panose="02010600030101010101" pitchFamily="2" charset="-122"/>
                  </a:rPr>
                  <a:t>所产生的噪声电压均方值为</a:t>
                </a:r>
                <a14:m>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a:rPr lang="zh-CN" altLang="en-US" sz="2400" i="1">
                                <a:latin typeface="Cambria Math" panose="02040503050406030204" pitchFamily="18" charset="0"/>
                              </a:rPr>
                              <m:t>𝑛</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=4</m:t>
                    </m:r>
                    <m:r>
                      <a:rPr lang="zh-CN" altLang="en-US" sz="2400" i="1">
                        <a:latin typeface="Cambria Math" panose="02040503050406030204" pitchFamily="18" charset="0"/>
                      </a:rPr>
                      <m:t>𝑘𝑇</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𝑛</m:t>
                        </m:r>
                      </m:sub>
                    </m:sSub>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折合</a:t>
                </a:r>
                <a:r>
                  <a:rPr lang="zh-CN" altLang="en-US" sz="2400" dirty="0">
                    <a:latin typeface="宋体" panose="02010600030101010101" pitchFamily="2" charset="-122"/>
                    <a:ea typeface="宋体" panose="02010600030101010101" pitchFamily="2" charset="-122"/>
                  </a:rPr>
                  <a:t>到栅极时，沟道热噪声也可用噪声电压源表示</a:t>
                </a:r>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a:rPr lang="zh-CN" altLang="en-US" sz="2400" i="1">
                                  <a:latin typeface="Cambria Math" panose="02040503050406030204" pitchFamily="18" charset="0"/>
                                </a:rPr>
                                <m:t>𝑛</m:t>
                              </m:r>
                              <m:r>
                                <a:rPr lang="zh-CN" altLang="en-US" sz="2400">
                                  <a:latin typeface="Cambria Math" panose="02040503050406030204" pitchFamily="18" charset="0"/>
                                </a:rPr>
                                <m:t>1</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=4</m:t>
                      </m:r>
                      <m:r>
                        <a:rPr lang="zh-CN" altLang="en-US" sz="2400" i="1">
                          <a:latin typeface="Cambria Math" panose="02040503050406030204" pitchFamily="18" charset="0"/>
                        </a:rPr>
                        <m:t>𝑘𝑇</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𝑓𝑠</m:t>
                              </m:r>
                            </m:sub>
                          </m:sSub>
                        </m:den>
                      </m:f>
                      <m:r>
                        <a:rPr lang="zh-CN" altLang="en-US" sz="2400">
                          <a:latin typeface="Cambria Math" panose="02040503050406030204" pitchFamily="18" charset="0"/>
                        </a:rPr>
                        <m:t>)</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漏极</a:t>
                </a:r>
                <a:r>
                  <a:rPr lang="zh-CN" altLang="en-US" sz="2400" dirty="0">
                    <a:latin typeface="宋体" panose="02010600030101010101" pitchFamily="2" charset="-122"/>
                    <a:ea typeface="宋体" panose="02010600030101010101" pitchFamily="2" charset="-122"/>
                  </a:rPr>
                  <a:t>和源极之间的等效电阻</a:t>
                </a:r>
                <a:r>
                  <a:rPr lang="zh-CN" altLang="en-US" sz="2400" dirty="0" smtClean="0">
                    <a:latin typeface="宋体" panose="02010600030101010101" pitchFamily="2" charset="-122"/>
                    <a:ea typeface="宋体" panose="02010600030101010101" pitchFamily="2" charset="-122"/>
                  </a:rPr>
                  <a:t>噪声</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在</a:t>
                </a:r>
                <a:r>
                  <a:rPr lang="zh-CN" altLang="en-US" sz="2400" dirty="0">
                    <a:latin typeface="宋体" panose="02010600030101010101" pitchFamily="2" charset="-122"/>
                    <a:ea typeface="宋体" panose="02010600030101010101" pitchFamily="2" charset="-122"/>
                  </a:rPr>
                  <a:t>漏极和源极之间，栅极的作用达不到的部分可用</a:t>
                </a:r>
                <a:r>
                  <a:rPr lang="zh-CN" altLang="en-US" sz="2400" dirty="0" smtClean="0">
                    <a:latin typeface="宋体" panose="02010600030101010101" pitchFamily="2" charset="-122"/>
                    <a:ea typeface="宋体" panose="02010600030101010101" pitchFamily="2" charset="-122"/>
                  </a:rPr>
                  <a:t>等效串联电阻</a:t>
                </a:r>
                <a14:m>
                  <m:oMath xmlns:m="http://schemas.openxmlformats.org/officeDocument/2006/math">
                    <m:r>
                      <a:rPr lang="zh-CN" altLang="en-US" sz="2400" i="1">
                        <a:latin typeface="Cambria Math" panose="02040503050406030204" pitchFamily="18" charset="0"/>
                      </a:rPr>
                      <m:t>𝑅</m:t>
                    </m:r>
                  </m:oMath>
                </a14:m>
                <a:r>
                  <a:rPr lang="zh-CN" altLang="en-US" sz="2400" dirty="0" smtClean="0">
                    <a:latin typeface="宋体" panose="02010600030101010101" pitchFamily="2" charset="-122"/>
                    <a:ea typeface="宋体" panose="02010600030101010101" pitchFamily="2" charset="-122"/>
                  </a:rPr>
                  <a:t>表示，其噪声大小如下</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𝑣</m:t>
                              </m:r>
                            </m:e>
                            <m:sub>
                              <m:r>
                                <a:rPr lang="zh-CN" altLang="en-US" sz="2400" i="1">
                                  <a:latin typeface="Cambria Math" panose="02040503050406030204" pitchFamily="18" charset="0"/>
                                </a:rPr>
                                <m:t>𝑛</m:t>
                              </m:r>
                              <m:r>
                                <a:rPr lang="zh-CN" altLang="en-US" sz="2400">
                                  <a:latin typeface="Cambria Math" panose="02040503050406030204" pitchFamily="18" charset="0"/>
                                </a:rPr>
                                <m:t>2</m:t>
                              </m:r>
                            </m:sub>
                            <m:sup>
                              <m:r>
                                <a:rPr lang="zh-CN" altLang="en-US" sz="2400">
                                  <a:latin typeface="Cambria Math" panose="02040503050406030204" pitchFamily="18" charset="0"/>
                                </a:rPr>
                                <m:t>2</m:t>
                              </m:r>
                            </m:sup>
                          </m:sSubSup>
                        </m:e>
                      </m:acc>
                      <m:r>
                        <a:rPr lang="zh-CN" altLang="en-US" sz="2400">
                          <a:latin typeface="Cambria Math" panose="02040503050406030204" pitchFamily="18" charset="0"/>
                        </a:rPr>
                        <m:t>=4</m:t>
                      </m:r>
                      <m:r>
                        <a:rPr lang="zh-CN" altLang="en-US" sz="2400" i="1">
                          <a:latin typeface="Cambria Math" panose="02040503050406030204" pitchFamily="18" charset="0"/>
                        </a:rPr>
                        <m:t>𝑘𝑇𝑅</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闪烁</a:t>
                </a:r>
                <a:r>
                  <a:rPr lang="zh-CN" altLang="en-US" sz="2400" dirty="0">
                    <a:latin typeface="宋体" panose="02010600030101010101" pitchFamily="2" charset="-122"/>
                    <a:ea typeface="宋体" panose="02010600030101010101" pitchFamily="2" charset="-122"/>
                  </a:rPr>
                  <a:t>噪声</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a:t>
                </a:r>
                <a:r>
                  <a:rPr lang="zh-CN" altLang="en-US" sz="2400" dirty="0" smtClean="0">
                    <a:latin typeface="宋体" panose="02010600030101010101" pitchFamily="2" charset="-122"/>
                    <a:ea typeface="宋体" panose="02010600030101010101" pitchFamily="2" charset="-122"/>
                  </a:rPr>
                  <a:t>称</a:t>
                </a:r>
                <a:r>
                  <a:rPr lang="en-US" altLang="zh-CN" sz="2400" dirty="0">
                    <a:latin typeface="宋体" panose="02010600030101010101" pitchFamily="2" charset="-122"/>
                    <a:ea typeface="宋体" panose="02010600030101010101" pitchFamily="2" charset="-122"/>
                  </a:rPr>
                  <a:t>1/f</a:t>
                </a:r>
                <a:r>
                  <a:rPr lang="zh-CN" altLang="en-US" sz="2400" dirty="0" smtClean="0">
                    <a:latin typeface="宋体" panose="02010600030101010101" pitchFamily="2" charset="-122"/>
                    <a:ea typeface="宋体" panose="02010600030101010101" pitchFamily="2" charset="-122"/>
                  </a:rPr>
                  <a:t>噪声</a:t>
                </a:r>
                <a:r>
                  <a:rPr lang="en-US" altLang="zh-CN" sz="2400" dirty="0" smtClean="0">
                    <a:latin typeface="宋体" panose="02010600030101010101" pitchFamily="2" charset="-122"/>
                    <a:ea typeface="宋体" panose="02010600030101010101" pitchFamily="2" charset="-122"/>
                  </a:rPr>
                  <a:t>)</a:t>
                </a:r>
              </a:p>
              <a:p>
                <a:pPr marL="0" indent="0">
                  <a:buNone/>
                </a:pPr>
                <a:r>
                  <a:rPr lang="zh-CN" altLang="en-US" sz="2400" dirty="0" smtClean="0">
                    <a:latin typeface="宋体" panose="02010600030101010101" pitchFamily="2" charset="-122"/>
                    <a:ea typeface="宋体" panose="02010600030101010101" pitchFamily="2" charset="-122"/>
                  </a:rPr>
                  <a:t>    和</a:t>
                </a:r>
                <a:r>
                  <a:rPr lang="zh-CN" altLang="en-US" sz="2400" dirty="0">
                    <a:latin typeface="宋体" panose="02010600030101010101" pitchFamily="2" charset="-122"/>
                    <a:ea typeface="宋体" panose="02010600030101010101" pitchFamily="2" charset="-122"/>
                  </a:rPr>
                  <a:t>晶体管相同，在低频端、噪声功率与频率成反比地增大。关于它的产生机理，目前还有不同的见解。定性地说，这种噪声是由于</a:t>
                </a:r>
                <a:r>
                  <a:rPr lang="en-US" altLang="zh-CN" sz="2400" dirty="0">
                    <a:latin typeface="宋体" panose="02010600030101010101" pitchFamily="2" charset="-122"/>
                    <a:ea typeface="宋体" panose="02010600030101010101" pitchFamily="2" charset="-122"/>
                  </a:rPr>
                  <a:t>PN</a:t>
                </a:r>
                <a:r>
                  <a:rPr lang="zh-CN" altLang="en-US" sz="2400" dirty="0">
                    <a:latin typeface="宋体" panose="02010600030101010101" pitchFamily="2" charset="-122"/>
                    <a:ea typeface="宋体" panose="02010600030101010101" pitchFamily="2" charset="-122"/>
                  </a:rPr>
                  <a:t>结的表面发生复合、雪崩等引起的。</a:t>
                </a:r>
                <a:endParaRPr lang="en-US" altLang="zh-CN" sz="2400" dirty="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424181" y="528034"/>
                <a:ext cx="9170580" cy="5847008"/>
              </a:xfrm>
              <a:blipFill rotWithShape="0">
                <a:blip r:embed="rId2"/>
                <a:stretch>
                  <a:fillRect l="-1064" t="-1147" r="-8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525681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43121" y="334851"/>
            <a:ext cx="5010704" cy="61818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n-US" altLang="zh-CN" sz="3200" dirty="0"/>
              <a:t>2.5</a:t>
            </a:r>
            <a:r>
              <a:rPr lang="zh-CN" altLang="en-US" sz="3200" dirty="0"/>
              <a:t>噪声的表示和计算方法</a:t>
            </a:r>
          </a:p>
        </p:txBody>
      </p:sp>
      <p:sp>
        <p:nvSpPr>
          <p:cNvPr id="5" name="标题 1"/>
          <p:cNvSpPr txBox="1">
            <a:spLocks/>
          </p:cNvSpPr>
          <p:nvPr/>
        </p:nvSpPr>
        <p:spPr>
          <a:xfrm>
            <a:off x="643121" y="953037"/>
            <a:ext cx="1687955" cy="61603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噪声系数</a:t>
            </a:r>
          </a:p>
        </p:txBody>
      </p:sp>
      <mc:AlternateContent xmlns:mc="http://schemas.openxmlformats.org/markup-compatibility/2006" xmlns:a14="http://schemas.microsoft.com/office/drawing/2010/main">
        <mc:Choice Requires="a14">
          <p:sp>
            <p:nvSpPr>
              <p:cNvPr id="6" name="内容占位符 2"/>
              <p:cNvSpPr>
                <a:spLocks noGrp="1"/>
              </p:cNvSpPr>
              <p:nvPr>
                <p:ph idx="1"/>
              </p:nvPr>
            </p:nvSpPr>
            <p:spPr>
              <a:xfrm>
                <a:off x="643121" y="1504680"/>
                <a:ext cx="9170580" cy="5153697"/>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在</a:t>
                </a:r>
                <a:r>
                  <a:rPr lang="zh-CN" altLang="en-US" sz="2400" dirty="0">
                    <a:latin typeface="宋体" panose="02010600030101010101" pitchFamily="2" charset="-122"/>
                    <a:ea typeface="宋体" panose="02010600030101010101" pitchFamily="2" charset="-122"/>
                  </a:rPr>
                  <a:t>电路某一指定点处的信号功率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𝑠</m:t>
                        </m:r>
                      </m:sub>
                    </m:sSub>
                  </m:oMath>
                </a14:m>
                <a:r>
                  <a:rPr lang="zh-CN" altLang="en-US" sz="2400" dirty="0">
                    <a:latin typeface="宋体" panose="02010600030101010101" pitchFamily="2" charset="-122"/>
                    <a:ea typeface="宋体" panose="02010600030101010101" pitchFamily="2" charset="-122"/>
                  </a:rPr>
                  <a:t>与噪声功率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m:t>
                        </m:r>
                      </m:sub>
                    </m:sSub>
                  </m:oMath>
                </a14:m>
                <a:r>
                  <a:rPr lang="zh-CN" altLang="en-US" sz="2400" dirty="0">
                    <a:latin typeface="宋体" panose="02010600030101010101" pitchFamily="2" charset="-122"/>
                    <a:ea typeface="宋体" panose="02010600030101010101" pitchFamily="2" charset="-122"/>
                  </a:rPr>
                  <a:t>之比，称为信号噪声比</a:t>
                </a:r>
                <a:r>
                  <a:rPr lang="zh-CN" altLang="en-US" sz="2400" dirty="0" smtClean="0">
                    <a:latin typeface="宋体" panose="02010600030101010101" pitchFamily="2" charset="-122"/>
                    <a:ea typeface="宋体" panose="02010600030101010101" pitchFamily="2" charset="-122"/>
                  </a:rPr>
                  <a:t>，简称信噪比，</a:t>
                </a:r>
                <a:r>
                  <a:rPr lang="zh-CN" altLang="en-US" sz="2400" dirty="0">
                    <a:latin typeface="宋体" panose="02010600030101010101" pitchFamily="2" charset="-122"/>
                    <a:ea typeface="宋体" panose="02010600030101010101" pitchFamily="2" charset="-122"/>
                  </a:rPr>
                  <a:t>以</a:t>
                </a:r>
                <a14:m>
                  <m:oMath xmlns:m="http://schemas.openxmlformats.org/officeDocument/2006/math">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m:rPr>
                                <m:nor/>
                              </m:rPr>
                              <a:rPr lang="zh-CN" altLang="en-US" sz="2400" i="1">
                                <a:latin typeface="Cambria Math" panose="02040503050406030204" pitchFamily="18" charset="0"/>
                              </a:rPr>
                              <m:t>s</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m:t>
                            </m:r>
                          </m:sub>
                        </m:sSub>
                      </m:den>
                    </m:f>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a:t>
                </a:r>
                <a14:m>
                  <m:oMath xmlns:m="http://schemas.openxmlformats.org/officeDocument/2006/math">
                    <m:f>
                      <m:fPr>
                        <m:type m:val="lin"/>
                        <m:ctrlPr>
                          <a:rPr lang="zh-CN" altLang="en-US" sz="2400" i="1">
                            <a:latin typeface="Cambria Math" panose="02040503050406030204" pitchFamily="18" charset="0"/>
                          </a:rPr>
                        </m:ctrlPr>
                      </m:fPr>
                      <m:num>
                        <m:r>
                          <a:rPr lang="en-US" altLang="zh-CN" sz="2400" b="0" i="1" smtClean="0">
                            <a:latin typeface="Cambria Math" panose="02040503050406030204" pitchFamily="18" charset="0"/>
                          </a:rPr>
                          <m:t>𝑆</m:t>
                        </m:r>
                      </m:num>
                      <m:den>
                        <m:r>
                          <a:rPr lang="en-US" altLang="zh-CN" sz="2400" b="0" i="1" smtClean="0">
                            <a:latin typeface="Cambria Math" panose="02040503050406030204" pitchFamily="18" charset="0"/>
                          </a:rPr>
                          <m:t>𝑁</m:t>
                        </m:r>
                      </m:den>
                    </m:f>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表示。</a:t>
                </a:r>
              </a:p>
              <a:p>
                <a:pPr marL="0" indent="0">
                  <a:buNone/>
                </a:pPr>
                <a:r>
                  <a:rPr lang="zh-CN" altLang="en-US" sz="2400" dirty="0" smtClean="0">
                    <a:latin typeface="宋体" panose="02010600030101010101" pitchFamily="2" charset="-122"/>
                    <a:ea typeface="宋体" panose="02010600030101010101" pitchFamily="2" charset="-122"/>
                  </a:rPr>
                  <a:t>    放大器噪声系数</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𝐹</m:t>
                        </m:r>
                      </m:e>
                      <m:sub>
                        <m:r>
                          <a:rPr lang="zh-CN" altLang="en-US" sz="2400" i="1">
                            <a:latin typeface="Cambria Math" panose="02040503050406030204" pitchFamily="18" charset="0"/>
                          </a:rPr>
                          <m:t>𝑛</m:t>
                        </m:r>
                      </m:sub>
                    </m:sSub>
                  </m:oMath>
                </a14:m>
                <a:r>
                  <a:rPr lang="zh-CN" altLang="en-US" sz="2400" dirty="0" smtClean="0">
                    <a:latin typeface="宋体" panose="02010600030101010101" pitchFamily="2" charset="-122"/>
                    <a:ea typeface="宋体" panose="02010600030101010101" pitchFamily="2" charset="-122"/>
                  </a:rPr>
                  <a:t>是</a:t>
                </a:r>
                <a:r>
                  <a:rPr lang="zh-CN" altLang="en-US" sz="2400" dirty="0">
                    <a:latin typeface="宋体" panose="02010600030101010101" pitchFamily="2" charset="-122"/>
                    <a:ea typeface="宋体" panose="02010600030101010101" pitchFamily="2" charset="-122"/>
                  </a:rPr>
                  <a:t>指放大器输人端信号噪声比</a:t>
                </a:r>
                <a14:m>
                  <m:oMath xmlns:m="http://schemas.openxmlformats.org/officeDocument/2006/math">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m:rPr>
                                <m:nor/>
                              </m:rPr>
                              <a:rPr lang="zh-CN" altLang="en-US" sz="2400" i="1">
                                <a:latin typeface="Cambria Math" panose="02040503050406030204" pitchFamily="18" charset="0"/>
                              </a:rPr>
                              <m:t>s</m:t>
                            </m:r>
                            <m:r>
                              <m:rPr>
                                <m:nor/>
                              </m:rPr>
                              <a:rPr lang="en-US" altLang="zh-CN" sz="2400" b="0" i="1" smtClean="0">
                                <a:latin typeface="Cambria Math" panose="02040503050406030204" pitchFamily="18" charset="0"/>
                              </a:rPr>
                              <m:t>i</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m:t>
                            </m:r>
                            <m:r>
                              <a:rPr lang="en-US" altLang="zh-CN" sz="2400" b="0" i="1" smtClean="0">
                                <a:latin typeface="Cambria Math" panose="02040503050406030204" pitchFamily="18" charset="0"/>
                              </a:rPr>
                              <m:t>𝑖</m:t>
                            </m:r>
                          </m:sub>
                        </m:sSub>
                      </m:den>
                    </m:f>
                  </m:oMath>
                </a14:m>
                <a:r>
                  <a:rPr lang="zh-CN" altLang="en-US" sz="2400" dirty="0">
                    <a:latin typeface="宋体" panose="02010600030101010101" pitchFamily="2" charset="-122"/>
                    <a:ea typeface="宋体" panose="02010600030101010101" pitchFamily="2" charset="-122"/>
                  </a:rPr>
                  <a:t>与输出端信号噪声比</a:t>
                </a:r>
                <a14:m>
                  <m:oMath xmlns:m="http://schemas.openxmlformats.org/officeDocument/2006/math">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m:rPr>
                                <m:nor/>
                              </m:rPr>
                              <a:rPr lang="zh-CN" altLang="en-US" sz="2400" i="1">
                                <a:latin typeface="Cambria Math" panose="02040503050406030204" pitchFamily="18" charset="0"/>
                              </a:rPr>
                              <m:t>s</m:t>
                            </m:r>
                            <m:r>
                              <m:rPr>
                                <m:nor/>
                              </m:rPr>
                              <a:rPr lang="en-US" altLang="zh-CN" sz="2400" b="0" i="1" smtClean="0">
                                <a:latin typeface="Cambria Math" panose="02040503050406030204" pitchFamily="18" charset="0"/>
                              </a:rPr>
                              <m:t>o</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m:t>
                            </m:r>
                            <m:r>
                              <a:rPr lang="en-US" altLang="zh-CN" sz="2400" b="0" i="1" smtClean="0">
                                <a:latin typeface="Cambria Math" panose="02040503050406030204" pitchFamily="18" charset="0"/>
                              </a:rPr>
                              <m:t>𝑜</m:t>
                            </m:r>
                          </m:sub>
                        </m:sSub>
                      </m:den>
                    </m:f>
                  </m:oMath>
                </a14:m>
                <a:r>
                  <a:rPr lang="zh-CN" altLang="en-US" sz="2400" dirty="0">
                    <a:latin typeface="宋体" panose="02010600030101010101" pitchFamily="2" charset="-122"/>
                    <a:ea typeface="宋体" panose="02010600030101010101" pitchFamily="2" charset="-122"/>
                  </a:rPr>
                  <a:t>的比值，</a:t>
                </a:r>
                <a:r>
                  <a:rPr lang="zh-CN" altLang="en-US" sz="2400" dirty="0" smtClean="0">
                    <a:latin typeface="宋体" panose="02010600030101010101" pitchFamily="2" charset="-122"/>
                    <a:ea typeface="宋体" panose="02010600030101010101" pitchFamily="2" charset="-122"/>
                  </a:rPr>
                  <a:t>有</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𝐹</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𝑠𝑖</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𝑛𝑖</m:t>
                                  </m:r>
                                </m:sub>
                              </m:sSub>
                            </m:den>
                          </m:f>
                        </m:num>
                        <m:den>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𝑠𝑜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𝑛𝑜</m:t>
                                  </m:r>
                                </m:sub>
                              </m:sSub>
                            </m:den>
                          </m:f>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输入端信噪比</m:t>
                          </m:r>
                        </m:num>
                        <m:den>
                          <m:r>
                            <a:rPr lang="zh-CN" altLang="en-US" sz="2400">
                              <a:latin typeface="Cambria Math" panose="02040503050406030204" pitchFamily="18" charset="0"/>
                            </a:rPr>
                            <m:t>输出端信噪比</m:t>
                          </m:r>
                        </m:den>
                      </m:f>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用</a:t>
                </a:r>
                <a:r>
                  <a:rPr lang="zh-CN" altLang="en-US" sz="2400" dirty="0">
                    <a:latin typeface="宋体" panose="02010600030101010101" pitchFamily="2" charset="-122"/>
                    <a:ea typeface="宋体" panose="02010600030101010101" pitchFamily="2" charset="-122"/>
                  </a:rPr>
                  <a:t>分贝数</a:t>
                </a:r>
                <a:r>
                  <a:rPr lang="zh-CN" altLang="en-US" sz="2400" dirty="0" smtClean="0">
                    <a:latin typeface="宋体" panose="02010600030101010101" pitchFamily="2" charset="-122"/>
                    <a:ea typeface="宋体" panose="02010600030101010101" pitchFamily="2" charset="-122"/>
                  </a:rPr>
                  <a:t>表示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𝐹</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r>
                        <a:rPr lang="zh-CN" altLang="en-US" sz="2400" i="1">
                          <a:latin typeface="Cambria Math" panose="02040503050406030204" pitchFamily="18" charset="0"/>
                        </a:rPr>
                        <m:t>𝑑𝐵</m:t>
                      </m:r>
                      <m:r>
                        <a:rPr lang="zh-CN" altLang="en-US" sz="2400">
                          <a:latin typeface="Cambria Math" panose="02040503050406030204" pitchFamily="18" charset="0"/>
                        </a:rPr>
                        <m:t>)=10</m:t>
                      </m:r>
                      <m:r>
                        <m:rPr>
                          <m:sty m:val="p"/>
                        </m:rPr>
                        <a:rPr lang="zh-CN" altLang="en-US" sz="2400">
                          <a:latin typeface="Cambria Math" panose="02040503050406030204" pitchFamily="18" charset="0"/>
                        </a:rPr>
                        <m:t>lg</m:t>
                      </m:r>
                      <m:f>
                        <m:fPr>
                          <m:ctrlPr>
                            <a:rPr lang="zh-CN" altLang="en-US" sz="2400" i="1">
                              <a:latin typeface="Cambria Math" panose="02040503050406030204" pitchFamily="18" charset="0"/>
                            </a:rPr>
                          </m:ctrlPr>
                        </m:fPr>
                        <m:num>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𝑠𝑖</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𝑛𝑖</m:t>
                                  </m:r>
                                </m:sub>
                              </m:sSub>
                            </m:den>
                          </m:f>
                        </m:num>
                        <m:den>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𝑠𝑜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𝑛𝑜</m:t>
                                  </m:r>
                                </m:sub>
                              </m:sSub>
                            </m:den>
                          </m:f>
                        </m:den>
                      </m:f>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另一种形式</a:t>
                </a:r>
                <a:endParaRPr lang="en-US" altLang="zh-CN" sz="2400" dirty="0" smtClean="0">
                  <a:latin typeface="宋体" panose="02010600030101010101" pitchFamily="2" charset="-122"/>
                  <a:ea typeface="宋体" panose="02010600030101010101" pitchFamily="2" charset="-122"/>
                </a:endParaRPr>
              </a:p>
              <a:p>
                <a:pPr marL="0" indent="0" algn="ctr">
                  <a:buNone/>
                </a:pP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𝐹</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𝑛𝑖</m:t>
                                </m:r>
                              </m:sub>
                            </m:sSub>
                          </m:den>
                        </m:f>
                      </m:num>
                      <m:den>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𝑠𝑜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𝑠𝑖</m:t>
                                </m:r>
                              </m:sub>
                            </m:sSub>
                          </m:den>
                        </m:f>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𝑛𝑖</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𝑝</m:t>
                            </m:r>
                          </m:sub>
                        </m:sSub>
                      </m:den>
                    </m:f>
                  </m:oMath>
                </a14:m>
                <a:r>
                  <a:rPr lang="zh-CN" altLang="en-US" sz="2400" dirty="0" smtClean="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𝑝</m:t>
                        </m:r>
                      </m:sub>
                    </m:sSub>
                    <m:r>
                      <a:rPr lang="zh-CN" altLang="en-US" sz="2400">
                        <a:latin typeface="Cambria Math" panose="02040503050406030204" pitchFamily="18" charset="0"/>
                      </a:rPr>
                      <m:t>=</m:t>
                    </m:r>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𝑠𝑜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𝑠𝑖</m:t>
                            </m:r>
                          </m:sub>
                        </m:sSub>
                      </m:den>
                    </m:f>
                  </m:oMath>
                </a14:m>
                <a:endParaRPr lang="zh-CN" altLang="en-US" sz="2400" dirty="0"/>
              </a:p>
            </p:txBody>
          </p:sp>
        </mc:Choice>
        <mc:Fallback xmlns="">
          <p:sp>
            <p:nvSpPr>
              <p:cNvPr id="6" name="内容占位符 2"/>
              <p:cNvSpPr>
                <a:spLocks noGrp="1" noRot="1" noChangeAspect="1" noMove="1" noResize="1" noEditPoints="1" noAdjustHandles="1" noChangeArrowheads="1" noChangeShapeType="1" noTextEdit="1"/>
              </p:cNvSpPr>
              <p:nvPr>
                <p:ph idx="1"/>
              </p:nvPr>
            </p:nvSpPr>
            <p:spPr>
              <a:xfrm>
                <a:off x="643121" y="1504680"/>
                <a:ext cx="9170580" cy="5153697"/>
              </a:xfrm>
              <a:blipFill rotWithShape="0">
                <a:blip r:embed="rId2"/>
                <a:stretch>
                  <a:fillRect l="-997" t="-390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525026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475694" y="1195588"/>
                <a:ext cx="9325127" cy="4715816"/>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放大器</a:t>
                </a:r>
                <a:r>
                  <a:rPr lang="zh-CN" altLang="en-US" sz="2400" dirty="0">
                    <a:latin typeface="宋体" panose="02010600030101010101" pitchFamily="2" charset="-122"/>
                    <a:ea typeface="宋体" panose="02010600030101010101" pitchFamily="2" charset="-122"/>
                  </a:rPr>
                  <a:t>的输出噪声功率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𝑛𝑜</m:t>
                        </m:r>
                      </m:sub>
                    </m:sSub>
                  </m:oMath>
                </a14:m>
                <a:r>
                  <a:rPr lang="zh-CN" altLang="en-US" sz="2400" dirty="0">
                    <a:latin typeface="宋体" panose="02010600030101010101" pitchFamily="2" charset="-122"/>
                    <a:ea typeface="宋体" panose="02010600030101010101" pitchFamily="2" charset="-122"/>
                  </a:rPr>
                  <a:t>是由两部分组成的</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一部分是</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𝑛𝑜</m:t>
                        </m:r>
                      </m:sub>
                    </m:sSub>
                    <m:sSub>
                      <m:sSubPr>
                        <m:ctrlPr>
                          <a:rPr lang="zh-CN" altLang="en-US" sz="2400" i="1">
                            <a:latin typeface="Cambria Math" panose="02040503050406030204" pitchFamily="18" charset="0"/>
                          </a:rPr>
                        </m:ctrlPr>
                      </m:sSubPr>
                      <m:e>
                        <m:r>
                          <a:rPr lang="en-US" altLang="zh-CN" sz="2400" i="1" smtClean="0">
                            <a:latin typeface="Cambria Math" panose="02040503050406030204" pitchFamily="18" charset="0"/>
                          </a:rPr>
                          <m:t>=</m:t>
                        </m:r>
                        <m:r>
                          <a:rPr lang="zh-CN" altLang="en-US" sz="2400" i="1">
                            <a:latin typeface="Cambria Math" panose="02040503050406030204" pitchFamily="18" charset="0"/>
                          </a:rPr>
                          <m:t>𝑃</m:t>
                        </m:r>
                      </m:e>
                      <m:sub>
                        <m:r>
                          <a:rPr lang="zh-CN" altLang="en-US" sz="2400" i="1">
                            <a:latin typeface="Cambria Math" panose="02040503050406030204" pitchFamily="18" charset="0"/>
                          </a:rPr>
                          <m:t>𝑛𝑖</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𝑝</m:t>
                        </m:r>
                      </m:sub>
                    </m:sSub>
                  </m:oMath>
                </a14:m>
                <a:r>
                  <a:rPr lang="zh-CN" altLang="en-US" sz="2400" dirty="0">
                    <a:latin typeface="宋体" panose="02010600030101010101" pitchFamily="2" charset="-122"/>
                    <a:ea typeface="宋体" panose="02010600030101010101" pitchFamily="2" charset="-122"/>
                  </a:rPr>
                  <a:t>；另一部分是放大器本身</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内部</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产生的噪声在输出端上呈现的噪声功率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𝑛𝑜𝐼𝐼</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即</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𝑛𝑜</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smtClean="0">
                              <a:latin typeface="Cambria Math" panose="02040503050406030204" pitchFamily="18" charset="0"/>
                            </a:rPr>
                            <m:t>𝑛𝑜𝐼</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𝑛𝑜𝐼𝐼</m:t>
                          </m:r>
                        </m:sub>
                      </m:sSub>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则</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𝐹𝑛</m:t>
                      </m:r>
                      <m:r>
                        <a:rPr lang="zh-CN" altLang="en-US" sz="2400">
                          <a:latin typeface="Cambria Math" panose="02040503050406030204" pitchFamily="18" charset="0"/>
                        </a:rPr>
                        <m:t>=1+</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𝑛𝑜𝐼𝐼</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𝑛𝑜𝐼</m:t>
                              </m:r>
                            </m:sub>
                          </m:sSub>
                        </m:den>
                      </m:f>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噪声系数</a:t>
                </a:r>
                <a:r>
                  <a:rPr lang="zh-CN" altLang="en-US" sz="2400" dirty="0">
                    <a:latin typeface="宋体" panose="02010600030101010101" pitchFamily="2" charset="-122"/>
                    <a:ea typeface="宋体" panose="02010600030101010101" pitchFamily="2" charset="-122"/>
                  </a:rPr>
                  <a:t>的概念仅仅适用于线性电路，因此可用功率增益来描述。对于非线性电路，由于信号和噪声、噪声和噪声之问会相互作用，即使电路本身不产生噪声，在输出端的信噪比也会和输入端的信噪比不同。因此，噪声系数的概念就不能适用。</a:t>
                </a:r>
                <a:endParaRPr lang="en-US" altLang="zh-CN" sz="2400" dirty="0" smtClean="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475694" y="1195588"/>
                <a:ext cx="9325127" cy="4715816"/>
              </a:xfrm>
              <a:blipFill rotWithShape="0">
                <a:blip r:embed="rId2"/>
                <a:stretch>
                  <a:fillRect l="-980" t="-142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552120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462817" y="347730"/>
            <a:ext cx="1687955" cy="61603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噪声温度</a:t>
            </a:r>
          </a:p>
        </p:txBody>
      </p:sp>
      <mc:AlternateContent xmlns:mc="http://schemas.openxmlformats.org/markup-compatibility/2006" xmlns:a14="http://schemas.microsoft.com/office/drawing/2010/main">
        <mc:Choice Requires="a14">
          <p:sp>
            <p:nvSpPr>
              <p:cNvPr id="5" name="内容占位符 2"/>
              <p:cNvSpPr>
                <a:spLocks noGrp="1"/>
              </p:cNvSpPr>
              <p:nvPr>
                <p:ph idx="1"/>
              </p:nvPr>
            </p:nvSpPr>
            <p:spPr>
              <a:xfrm>
                <a:off x="462817" y="1262131"/>
                <a:ext cx="9157701" cy="4662151"/>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表示</a:t>
                </a:r>
                <a:r>
                  <a:rPr lang="zh-CN" altLang="en-US" sz="2400" dirty="0">
                    <a:latin typeface="宋体" panose="02010600030101010101" pitchFamily="2" charset="-122"/>
                    <a:ea typeface="宋体" panose="02010600030101010101" pitchFamily="2" charset="-122"/>
                  </a:rPr>
                  <a:t>放大器</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四端网络</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内部噪声的另一种方法是将内部噪声折算到输入端，放大器本身则被</a:t>
                </a:r>
                <a:r>
                  <a:rPr lang="zh-CN" altLang="en-US" sz="2400" dirty="0" smtClean="0">
                    <a:latin typeface="宋体" panose="02010600030101010101" pitchFamily="2" charset="-122"/>
                    <a:ea typeface="宋体" panose="02010600030101010101" pitchFamily="2" charset="-122"/>
                  </a:rPr>
                  <a:t>认为</a:t>
                </a:r>
                <a:r>
                  <a:rPr lang="zh-CN" altLang="en-US" sz="2400" dirty="0">
                    <a:latin typeface="宋体" panose="02010600030101010101" pitchFamily="2" charset="-122"/>
                    <a:ea typeface="宋体" panose="02010600030101010101" pitchFamily="2" charset="-122"/>
                  </a:rPr>
                  <a:t>是没有噪声的理想器件</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lgn="ctr">
                  <a:buNone/>
                </a:pP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𝐹</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𝑃</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𝑛𝑜</m:t>
                            </m:r>
                          </m:sub>
                        </m:sSub>
                      </m:num>
                      <m:den>
                        <m:r>
                          <a:rPr lang="zh-CN" altLang="en-US" sz="2400" i="1">
                            <a:latin typeface="Cambria Math" panose="02040503050406030204" pitchFamily="18" charset="0"/>
                          </a:rPr>
                          <m:t>𝑃</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𝑛𝑜</m:t>
                            </m:r>
                            <m:r>
                              <a:rPr lang="zh-CN" altLang="en-US" sz="2400">
                                <a:latin typeface="Cambria Math" panose="02040503050406030204" pitchFamily="18" charset="0"/>
                              </a:rPr>
                              <m:t>1</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𝑃</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𝑛𝑜</m:t>
                            </m:r>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𝑃</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𝑛𝑜</m:t>
                            </m:r>
                            <m:r>
                              <a:rPr lang="zh-CN" altLang="en-US" sz="2400">
                                <a:latin typeface="Cambria Math" panose="02040503050406030204" pitchFamily="18" charset="0"/>
                              </a:rPr>
                              <m:t>2</m:t>
                            </m:r>
                          </m:sub>
                        </m:sSub>
                      </m:num>
                      <m:den>
                        <m:r>
                          <a:rPr lang="zh-CN" altLang="en-US" sz="2400" i="1">
                            <a:latin typeface="Cambria Math" panose="02040503050406030204" pitchFamily="18" charset="0"/>
                          </a:rPr>
                          <m:t>𝑃</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𝑛𝑜</m:t>
                            </m:r>
                            <m:r>
                              <a:rPr lang="zh-CN" altLang="en-US" sz="2400">
                                <a:latin typeface="Cambria Math" panose="02040503050406030204" pitchFamily="18" charset="0"/>
                              </a:rPr>
                              <m:t>1</m:t>
                            </m:r>
                          </m:sub>
                        </m:sSub>
                      </m:den>
                    </m:f>
                    <m:r>
                      <a:rPr lang="zh-CN" altLang="en-US" sz="2400">
                        <a:latin typeface="Cambria Math" panose="02040503050406030204" pitchFamily="18" charset="0"/>
                      </a:rPr>
                      <m:t>=1+</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𝑃</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𝑛𝑜</m:t>
                            </m:r>
                            <m:r>
                              <a:rPr lang="zh-CN" altLang="en-US" sz="2400">
                                <a:latin typeface="Cambria Math" panose="02040503050406030204" pitchFamily="18" charset="0"/>
                              </a:rPr>
                              <m:t>2</m:t>
                            </m:r>
                          </m:sub>
                        </m:sSub>
                      </m:num>
                      <m:den>
                        <m:r>
                          <a:rPr lang="zh-CN" altLang="en-US" sz="2400" i="1">
                            <a:latin typeface="Cambria Math" panose="02040503050406030204" pitchFamily="18" charset="0"/>
                          </a:rPr>
                          <m:t>𝑃</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𝑛𝑜</m:t>
                            </m:r>
                            <m:r>
                              <a:rPr lang="zh-CN" altLang="en-US" sz="2400">
                                <a:latin typeface="Cambria Math" panose="02040503050406030204" pitchFamily="18" charset="0"/>
                              </a:rPr>
                              <m:t>1</m:t>
                            </m:r>
                          </m:sub>
                        </m:sSub>
                      </m:den>
                    </m:f>
                  </m:oMath>
                </a14:m>
                <a:r>
                  <a:rPr lang="en-US" altLang="zh-CN" sz="2400" dirty="0" smtClean="0"/>
                  <a:t>=</a:t>
                </a:r>
                <a:r>
                  <a:rPr lang="zh-CN" altLang="en-US" sz="2400" dirty="0"/>
                  <a:t> </a:t>
                </a:r>
                <a14:m>
                  <m:oMath xmlns:m="http://schemas.openxmlformats.org/officeDocument/2006/math">
                    <m:r>
                      <a:rPr lang="zh-CN" altLang="en-US" sz="2400">
                        <a:latin typeface="Cambria Math" panose="02040503050406030204" pitchFamily="18" charset="0"/>
                      </a:rPr>
                      <m:t>1+</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𝑝𝐻</m:t>
                            </m:r>
                          </m:sub>
                        </m:sSub>
                        <m:r>
                          <a:rPr lang="zh-CN" altLang="en-US" sz="2400" i="1">
                            <a:latin typeface="Cambria Math" panose="02040503050406030204" pitchFamily="18" charset="0"/>
                          </a:rPr>
                          <m:t>𝑘</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𝑖</m:t>
                            </m:r>
                          </m:sub>
                        </m:sSub>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𝑝𝐻</m:t>
                            </m:r>
                          </m:sub>
                        </m:sSub>
                        <m:r>
                          <a:rPr lang="zh-CN" altLang="en-US" sz="2400" i="1">
                            <a:latin typeface="Cambria Math" panose="02040503050406030204" pitchFamily="18" charset="0"/>
                          </a:rPr>
                          <m:t>𝑘𝑇</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den>
                    </m:f>
                    <m:r>
                      <a:rPr lang="zh-CN" altLang="en-US" sz="2400">
                        <a:latin typeface="Cambria Math" panose="02040503050406030204" pitchFamily="18" charset="0"/>
                      </a:rPr>
                      <m:t>=1+</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𝑖</m:t>
                            </m:r>
                          </m:sub>
                        </m:sSub>
                      </m:num>
                      <m:den>
                        <m:r>
                          <a:rPr lang="zh-CN" altLang="en-US" sz="2400" i="1">
                            <a:latin typeface="Cambria Math" panose="02040503050406030204" pitchFamily="18" charset="0"/>
                          </a:rPr>
                          <m:t>𝑇</m:t>
                        </m:r>
                      </m:den>
                    </m:f>
                  </m:oMath>
                </a14:m>
                <a:endParaRPr lang="zh-CN" altLang="en-US" sz="2400" dirty="0"/>
              </a:p>
              <a:p>
                <a:pPr marL="0" indent="0">
                  <a:buNone/>
                </a:pPr>
                <a:r>
                  <a:rPr lang="zh-CN" altLang="en-US" sz="2400" dirty="0" smtClean="0">
                    <a:latin typeface="宋体" panose="02010600030101010101" pitchFamily="2" charset="-122"/>
                    <a:ea typeface="宋体" panose="02010600030101010101" pitchFamily="2" charset="-122"/>
                  </a:rPr>
                  <a:t>    此处</a:t>
                </a:r>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𝑖</m:t>
                        </m:r>
                      </m:sub>
                    </m:sSub>
                  </m:oMath>
                </a14:m>
                <a:r>
                  <a:rPr lang="zh-CN" altLang="en-US" sz="2400" dirty="0">
                    <a:latin typeface="宋体" panose="02010600030101010101" pitchFamily="2" charset="-122"/>
                    <a:ea typeface="宋体" panose="02010600030101010101" pitchFamily="2" charset="-122"/>
                  </a:rPr>
                  <a:t>称为噪声温度</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总</a:t>
                </a:r>
                <a:r>
                  <a:rPr lang="zh-CN" altLang="en-US" sz="2400" dirty="0">
                    <a:latin typeface="宋体" panose="02010600030101010101" pitchFamily="2" charset="-122"/>
                    <a:ea typeface="宋体" panose="02010600030101010101" pitchFamily="2" charset="-122"/>
                  </a:rPr>
                  <a:t>的输出端噪声功率</a:t>
                </a:r>
                <a:r>
                  <a:rPr lang="zh-CN" altLang="en-US" sz="2400" dirty="0" smtClean="0">
                    <a:latin typeface="宋体" panose="02010600030101010101" pitchFamily="2" charset="-122"/>
                    <a:ea typeface="宋体" panose="02010600030101010101" pitchFamily="2" charset="-122"/>
                  </a:rPr>
                  <a:t>为</a:t>
                </a:r>
                <a:endParaRPr lang="en-US" altLang="zh-CN" sz="24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𝑃</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𝑛𝑜</m:t>
                          </m:r>
                        </m:sub>
                      </m:sSub>
                      <m:r>
                        <a:rPr lang="zh-CN" altLang="en-US" sz="2400">
                          <a:latin typeface="Cambria Math" panose="02040503050406030204" pitchFamily="18" charset="0"/>
                        </a:rPr>
                        <m:t>=</m:t>
                      </m:r>
                      <m:r>
                        <a:rPr lang="zh-CN" altLang="en-US" sz="2400" i="1">
                          <a:latin typeface="Cambria Math" panose="02040503050406030204" pitchFamily="18" charset="0"/>
                        </a:rPr>
                        <m:t>𝑃</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𝑛𝑜</m:t>
                          </m:r>
                          <m:r>
                            <a:rPr lang="zh-CN" altLang="en-US" sz="2400">
                              <a:latin typeface="Cambria Math" panose="02040503050406030204" pitchFamily="18" charset="0"/>
                            </a:rPr>
                            <m:t>1</m:t>
                          </m:r>
                        </m:sub>
                      </m:sSub>
                      <m:r>
                        <a:rPr lang="zh-CN" altLang="en-US" sz="2400">
                          <a:latin typeface="Cambria Math" panose="02040503050406030204" pitchFamily="18" charset="0"/>
                        </a:rPr>
                        <m:t>+</m:t>
                      </m:r>
                      <m:r>
                        <a:rPr lang="zh-CN" altLang="en-US" sz="2400" i="1">
                          <a:latin typeface="Cambria Math" panose="02040503050406030204" pitchFamily="18" charset="0"/>
                        </a:rPr>
                        <m:t>𝑃</m:t>
                      </m:r>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m:t>
                          </m:r>
                        </m:e>
                        <m:sub>
                          <m:r>
                            <a:rPr lang="zh-CN" altLang="en-US" sz="2400" i="1">
                              <a:latin typeface="Cambria Math" panose="02040503050406030204" pitchFamily="18" charset="0"/>
                            </a:rPr>
                            <m:t>𝑛𝑜</m:t>
                          </m:r>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𝑝𝐻</m:t>
                          </m:r>
                        </m:sub>
                      </m:sSub>
                      <m:r>
                        <a:rPr lang="zh-CN" altLang="en-US" sz="2400" i="1">
                          <a:latin typeface="Cambria Math" panose="02040503050406030204" pitchFamily="18" charset="0"/>
                        </a:rPr>
                        <m:t>𝑘𝑇</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𝑝𝐻</m:t>
                          </m:r>
                        </m:sub>
                      </m:sSub>
                      <m:r>
                        <a:rPr lang="zh-CN" altLang="en-US" sz="2400" i="1">
                          <a:latin typeface="Cambria Math" panose="02040503050406030204" pitchFamily="18" charset="0"/>
                        </a:rPr>
                        <m:t>𝑘</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𝑖</m:t>
                          </m:r>
                        </m:sub>
                      </m:sSub>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𝑝𝐻</m:t>
                          </m:r>
                        </m:sub>
                      </m:sSub>
                      <m:r>
                        <a:rPr lang="zh-CN" altLang="en-US" sz="2400" i="1">
                          <a:latin typeface="Cambria Math" panose="02040503050406030204" pitchFamily="18" charset="0"/>
                        </a:rPr>
                        <m:t>𝑘</m:t>
                      </m:r>
                      <m:r>
                        <a:rPr lang="zh-CN" altLang="en-US" sz="2400">
                          <a:latin typeface="Cambria Math" panose="02040503050406030204" pitchFamily="18" charset="0"/>
                        </a:rPr>
                        <m:t>(</m:t>
                      </m:r>
                      <m:r>
                        <a:rPr lang="zh-CN" altLang="en-US" sz="2400" i="1">
                          <a:latin typeface="Cambria Math" panose="02040503050406030204" pitchFamily="18" charset="0"/>
                        </a:rPr>
                        <m:t>𝑇</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𝑖</m:t>
                          </m:r>
                        </m:sub>
                      </m:sSub>
                      <m:r>
                        <a:rPr lang="zh-CN" altLang="en-US" sz="2400">
                          <a:latin typeface="Cambria Math" panose="02040503050406030204" pitchFamily="18" charset="0"/>
                        </a:rPr>
                        <m:t>)</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𝑛</m:t>
                          </m:r>
                        </m:sub>
                      </m:sSub>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放大器</a:t>
                </a:r>
                <a:r>
                  <a:rPr lang="zh-CN" altLang="en-US" sz="2400" dirty="0">
                    <a:latin typeface="宋体" panose="02010600030101010101" pitchFamily="2" charset="-122"/>
                    <a:ea typeface="宋体" panose="02010600030101010101" pitchFamily="2" charset="-122"/>
                  </a:rPr>
                  <a:t>内部产生的噪声功率，可看作是由它的输入端接上一个温度为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𝑖</m:t>
                        </m:r>
                      </m:sub>
                    </m:sSub>
                  </m:oMath>
                </a14:m>
                <a:r>
                  <a:rPr lang="zh-CN" altLang="en-US" sz="2400" dirty="0">
                    <a:latin typeface="宋体" panose="02010600030101010101" pitchFamily="2" charset="-122"/>
                    <a:ea typeface="宋体" panose="02010600030101010101" pitchFamily="2" charset="-122"/>
                  </a:rPr>
                  <a:t>的匹配电阻所产生的</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或者看作与放大器匹配的噪声源内阻</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𝑅</m:t>
                        </m:r>
                      </m:e>
                      <m:sub>
                        <m:r>
                          <a:rPr lang="en-US" altLang="zh-CN" sz="2400" b="0" i="1" smtClean="0">
                            <a:latin typeface="Cambria Math" panose="02040503050406030204" pitchFamily="18" charset="0"/>
                          </a:rPr>
                          <m:t>𝑠</m:t>
                        </m:r>
                      </m:sub>
                    </m:sSub>
                  </m:oMath>
                </a14:m>
                <a:r>
                  <a:rPr lang="zh-CN" altLang="en-US" sz="2400" dirty="0">
                    <a:latin typeface="宋体" panose="02010600030101010101" pitchFamily="2" charset="-122"/>
                    <a:ea typeface="宋体" panose="02010600030101010101" pitchFamily="2" charset="-122"/>
                  </a:rPr>
                  <a:t>在</a:t>
                </a:r>
                <a:r>
                  <a:rPr lang="zh-CN" altLang="en-US" sz="2400" dirty="0" smtClean="0">
                    <a:latin typeface="宋体" panose="02010600030101010101" pitchFamily="2" charset="-122"/>
                    <a:ea typeface="宋体" panose="02010600030101010101" pitchFamily="2" charset="-122"/>
                  </a:rPr>
                  <a:t>工作温度</a:t>
                </a:r>
                <a14:m>
                  <m:oMath xmlns:m="http://schemas.openxmlformats.org/officeDocument/2006/math">
                    <m:r>
                      <a:rPr lang="zh-CN" altLang="en-US" sz="2400" i="1">
                        <a:latin typeface="Cambria Math" panose="02040503050406030204" pitchFamily="18" charset="0"/>
                      </a:rPr>
                      <m:t>𝑇</m:t>
                    </m:r>
                  </m:oMath>
                </a14:m>
                <a:r>
                  <a:rPr lang="zh-CN" altLang="en-US" sz="2400" dirty="0" smtClean="0">
                    <a:latin typeface="宋体" panose="02010600030101010101" pitchFamily="2" charset="-122"/>
                    <a:ea typeface="宋体" panose="02010600030101010101" pitchFamily="2" charset="-122"/>
                  </a:rPr>
                  <a:t>上</a:t>
                </a:r>
                <a:r>
                  <a:rPr lang="zh-CN" altLang="en-US" sz="2400" dirty="0">
                    <a:latin typeface="宋体" panose="02010600030101010101" pitchFamily="2" charset="-122"/>
                    <a:ea typeface="宋体" panose="02010600030101010101" pitchFamily="2" charset="-122"/>
                  </a:rPr>
                  <a:t>再加一温度</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𝑖</m:t>
                        </m:r>
                      </m:sub>
                    </m:sSub>
                  </m:oMath>
                </a14:m>
                <a:r>
                  <a:rPr lang="zh-CN" altLang="en-US" sz="2400" dirty="0">
                    <a:latin typeface="宋体" panose="02010600030101010101" pitchFamily="2" charset="-122"/>
                    <a:ea typeface="宋体" panose="02010600030101010101" pitchFamily="2" charset="-122"/>
                  </a:rPr>
                  <a:t>后，所增加的输出噪声功率。这就是噪声温度</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𝑇</m:t>
                        </m:r>
                      </m:e>
                      <m:sub>
                        <m:r>
                          <a:rPr lang="zh-CN" altLang="en-US" sz="2400" i="1">
                            <a:latin typeface="Cambria Math" panose="02040503050406030204" pitchFamily="18" charset="0"/>
                          </a:rPr>
                          <m:t>𝑖</m:t>
                        </m:r>
                      </m:sub>
                    </m:sSub>
                  </m:oMath>
                </a14:m>
                <a:r>
                  <a:rPr lang="zh-CN" altLang="en-US" sz="2400" dirty="0">
                    <a:latin typeface="宋体" panose="02010600030101010101" pitchFamily="2" charset="-122"/>
                    <a:ea typeface="宋体" panose="02010600030101010101" pitchFamily="2" charset="-122"/>
                  </a:rPr>
                  <a:t>所代表的物理意义。</a:t>
                </a:r>
                <a:endParaRPr lang="en-US" altLang="zh-CN" sz="2400" dirty="0">
                  <a:latin typeface="宋体" panose="02010600030101010101" pitchFamily="2" charset="-122"/>
                  <a:ea typeface="宋体" panose="02010600030101010101" pitchFamily="2" charset="-122"/>
                </a:endParaRPr>
              </a:p>
            </p:txBody>
          </p:sp>
        </mc:Choice>
        <mc:Fallback xmlns="">
          <p:sp>
            <p:nvSpPr>
              <p:cNvPr id="5" name="内容占位符 2"/>
              <p:cNvSpPr>
                <a:spLocks noGrp="1" noRot="1" noChangeAspect="1" noMove="1" noResize="1" noEditPoints="1" noAdjustHandles="1" noChangeArrowheads="1" noChangeShapeType="1" noTextEdit="1"/>
              </p:cNvSpPr>
              <p:nvPr>
                <p:ph idx="1"/>
              </p:nvPr>
            </p:nvSpPr>
            <p:spPr>
              <a:xfrm>
                <a:off x="462817" y="1262131"/>
                <a:ext cx="9157701" cy="4662151"/>
              </a:xfrm>
              <a:blipFill rotWithShape="0">
                <a:blip r:embed="rId2"/>
                <a:stretch>
                  <a:fillRect l="-1065" t="-1046" r="-533" b="-26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914227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462817" y="347730"/>
            <a:ext cx="3387966" cy="61603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等效噪声频带宽度</a:t>
            </a:r>
          </a:p>
        </p:txBody>
      </p:sp>
      <mc:AlternateContent xmlns:mc="http://schemas.openxmlformats.org/markup-compatibility/2006" xmlns:a14="http://schemas.microsoft.com/office/drawing/2010/main">
        <mc:Choice Requires="a14">
          <p:sp>
            <p:nvSpPr>
              <p:cNvPr id="5" name="内容占位符 2"/>
              <p:cNvSpPr>
                <a:spLocks noGrp="1"/>
              </p:cNvSpPr>
              <p:nvPr>
                <p:ph idx="1"/>
              </p:nvPr>
            </p:nvSpPr>
            <p:spPr>
              <a:xfrm>
                <a:off x="397085" y="963769"/>
                <a:ext cx="7844056" cy="5374250"/>
              </a:xfrm>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    设</a:t>
                </a:r>
                <a:r>
                  <a:rPr lang="zh-CN" altLang="en-US" sz="2400" dirty="0">
                    <a:latin typeface="宋体" panose="02010600030101010101" pitchFamily="2" charset="-122"/>
                    <a:ea typeface="宋体" panose="02010600030101010101" pitchFamily="2" charset="-122"/>
                  </a:rPr>
                  <a:t>四端网络的电压传输系数为</a:t>
                </a:r>
                <a14:m>
                  <m:oMath xmlns:m="http://schemas.openxmlformats.org/officeDocument/2006/math">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𝐴</m:t>
                        </m:r>
                        <m:r>
                          <a:rPr lang="zh-CN" altLang="en-US" sz="2400">
                            <a:latin typeface="Cambria Math" panose="02040503050406030204" pitchFamily="18" charset="0"/>
                          </a:rPr>
                          <m:t>(</m:t>
                        </m:r>
                        <m:r>
                          <a:rPr lang="zh-CN" altLang="en-US" sz="2400" i="1">
                            <a:latin typeface="Cambria Math" panose="02040503050406030204" pitchFamily="18" charset="0"/>
                          </a:rPr>
                          <m:t>𝑓</m:t>
                        </m:r>
                      </m:e>
                    </m:d>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，输入端的噪声功率谱密度为</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𝑆</m:t>
                            </m:r>
                          </m:e>
                          <m:sub>
                            <m:r>
                              <a:rPr lang="zh-CN" altLang="en-US" sz="2400" i="1">
                                <a:latin typeface="Cambria Math" panose="02040503050406030204" pitchFamily="18" charset="0"/>
                              </a:rPr>
                              <m:t>𝑖</m:t>
                            </m:r>
                          </m:sub>
                        </m:sSub>
                        <m:r>
                          <a:rPr lang="zh-CN" altLang="en-US" sz="2400">
                            <a:latin typeface="Cambria Math" panose="02040503050406030204" pitchFamily="18" charset="0"/>
                          </a:rPr>
                          <m:t>(</m:t>
                        </m:r>
                        <m:r>
                          <a:rPr lang="zh-CN" altLang="en-US" sz="2400" i="1">
                            <a:latin typeface="Cambria Math" panose="02040503050406030204" pitchFamily="18" charset="0"/>
                          </a:rPr>
                          <m:t>𝑓</m:t>
                        </m:r>
                      </m:e>
                    </m:d>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，则输出端的噪声功率谱密度</a:t>
                </a:r>
                <a14:m>
                  <m:oMath xmlns:m="http://schemas.openxmlformats.org/officeDocument/2006/math">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𝑆</m:t>
                            </m:r>
                          </m:e>
                          <m:sub>
                            <m:r>
                              <m:rPr>
                                <m:sty m:val="p"/>
                              </m:rPr>
                              <a:rPr lang="en-US" altLang="zh-CN" sz="2400" i="1">
                                <a:latin typeface="Cambria Math" panose="02040503050406030204" pitchFamily="18" charset="0"/>
                              </a:rPr>
                              <m:t>o</m:t>
                            </m:r>
                          </m:sub>
                        </m:sSub>
                        <m:r>
                          <a:rPr lang="zh-CN" altLang="en-US" sz="2400">
                            <a:latin typeface="Cambria Math" panose="02040503050406030204" pitchFamily="18" charset="0"/>
                          </a:rPr>
                          <m:t>(</m:t>
                        </m:r>
                        <m:r>
                          <a:rPr lang="zh-CN" altLang="en-US" sz="2400" i="1">
                            <a:latin typeface="Cambria Math" panose="02040503050406030204" pitchFamily="18" charset="0"/>
                          </a:rPr>
                          <m:t>𝑓</m:t>
                        </m:r>
                      </m:e>
                    </m:d>
                  </m:oMath>
                </a14:m>
                <a:r>
                  <a:rPr lang="zh-CN" altLang="en-US" sz="2400" dirty="0" smtClean="0">
                    <a:latin typeface="宋体" panose="02010600030101010101" pitchFamily="2" charset="-122"/>
                    <a:ea typeface="宋体" panose="02010600030101010101" pitchFamily="2" charset="-122"/>
                  </a:rPr>
                  <a:t>为</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𝑆</m:t>
                          </m:r>
                          <m:r>
                            <a:rPr lang="zh-CN" altLang="en-US" sz="2400" i="1" baseline="-25000">
                              <a:latin typeface="Cambria Math" panose="02040503050406030204" pitchFamily="18" charset="0"/>
                            </a:rPr>
                            <m:t>𝑜</m:t>
                          </m:r>
                          <m:r>
                            <a:rPr lang="zh-CN" altLang="en-US" sz="2400">
                              <a:latin typeface="Cambria Math" panose="02040503050406030204" pitchFamily="18" charset="0"/>
                            </a:rPr>
                            <m:t>(</m:t>
                          </m:r>
                          <m:r>
                            <a:rPr lang="zh-CN" altLang="en-US" sz="2400" i="1">
                              <a:latin typeface="Cambria Math" panose="02040503050406030204" pitchFamily="18" charset="0"/>
                            </a:rPr>
                            <m:t>𝑓</m:t>
                          </m:r>
                          <m:r>
                            <a:rPr lang="zh-CN" altLang="en-US" sz="2400">
                              <a:latin typeface="Cambria Math" panose="02040503050406030204" pitchFamily="18" charset="0"/>
                            </a:rPr>
                            <m:t>)=</m:t>
                          </m:r>
                          <m:r>
                            <a:rPr lang="zh-CN" altLang="en-US" sz="2400" i="1">
                              <a:latin typeface="Cambria Math" panose="02040503050406030204" pitchFamily="18" charset="0"/>
                            </a:rPr>
                            <m:t>𝐴</m:t>
                          </m:r>
                          <m:r>
                            <a:rPr lang="zh-CN" altLang="en-US" sz="2400" baseline="-25000">
                              <a:latin typeface="Cambria Math" panose="02040503050406030204" pitchFamily="18" charset="0"/>
                            </a:rPr>
                            <m:t>2</m:t>
                          </m:r>
                          <m:r>
                            <a:rPr lang="zh-CN" altLang="en-US" sz="2400">
                              <a:latin typeface="Cambria Math" panose="02040503050406030204" pitchFamily="18" charset="0"/>
                            </a:rPr>
                            <m:t>(</m:t>
                          </m:r>
                          <m:r>
                            <a:rPr lang="zh-CN" altLang="en-US" sz="2400" i="1">
                              <a:latin typeface="Cambria Math" panose="02040503050406030204" pitchFamily="18" charset="0"/>
                            </a:rPr>
                            <m:t>𝑓</m:t>
                          </m:r>
                          <m:r>
                            <a:rPr lang="zh-CN" altLang="en-US" sz="2400">
                              <a:latin typeface="Cambria Math" panose="02040503050406030204" pitchFamily="18" charset="0"/>
                            </a:rPr>
                            <m:t>)</m:t>
                          </m:r>
                          <m:r>
                            <a:rPr lang="zh-CN" altLang="en-US" sz="2400" i="1">
                              <a:latin typeface="Cambria Math" panose="02040503050406030204" pitchFamily="18" charset="0"/>
                            </a:rPr>
                            <m:t>𝑆</m:t>
                          </m:r>
                          <m:r>
                            <a:rPr lang="zh-CN" altLang="en-US" sz="2400" i="1" baseline="-25000">
                              <a:latin typeface="Cambria Math" panose="02040503050406030204" pitchFamily="18" charset="0"/>
                            </a:rPr>
                            <m:t>𝑖</m:t>
                          </m:r>
                          <m:r>
                            <a:rPr lang="zh-CN" altLang="en-US" sz="2400">
                              <a:latin typeface="Cambria Math" panose="02040503050406030204" pitchFamily="18" charset="0"/>
                            </a:rPr>
                            <m:t>(</m:t>
                          </m:r>
                          <m:r>
                            <a:rPr lang="zh-CN" altLang="en-US" sz="2400" i="1">
                              <a:latin typeface="Cambria Math" panose="02040503050406030204" pitchFamily="18" charset="0"/>
                            </a:rPr>
                            <m:t>𝑓</m:t>
                          </m:r>
                        </m:e>
                      </m:d>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输出</a:t>
                </a:r>
                <a:r>
                  <a:rPr lang="zh-CN" altLang="en-US" sz="2400" dirty="0">
                    <a:latin typeface="宋体" panose="02010600030101010101" pitchFamily="2" charset="-122"/>
                    <a:ea typeface="宋体" panose="02010600030101010101" pitchFamily="2" charset="-122"/>
                  </a:rPr>
                  <a:t>端的噪声电压均方值为</a:t>
                </a:r>
                <a:endParaRPr lang="en-US" altLang="zh-CN" sz="2400" dirty="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𝑣</m:t>
                              </m:r>
                            </m:e>
                            <m:sup>
                              <m:r>
                                <a:rPr lang="zh-CN" altLang="en-US" sz="2400">
                                  <a:latin typeface="Cambria Math" panose="02040503050406030204" pitchFamily="18" charset="0"/>
                                </a:rPr>
                                <m:t>2</m:t>
                              </m:r>
                            </m:sup>
                          </m:sSup>
                          <m:r>
                            <a:rPr lang="zh-CN" altLang="en-US" sz="2400" i="1" baseline="-25000">
                              <a:latin typeface="Cambria Math" panose="02040503050406030204" pitchFamily="18" charset="0"/>
                            </a:rPr>
                            <m:t>𝑛𝑜</m:t>
                          </m:r>
                        </m:e>
                      </m:acc>
                      <m:r>
                        <a:rPr lang="zh-CN" altLang="en-US" sz="2400">
                          <a:latin typeface="Cambria Math" panose="02040503050406030204" pitchFamily="18" charset="0"/>
                        </a:rPr>
                        <m:t>=</m:t>
                      </m:r>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a:latin typeface="Cambria Math" panose="02040503050406030204" pitchFamily="18" charset="0"/>
                            </a:rPr>
                            <m:t>∞</m:t>
                          </m:r>
                        </m:sup>
                        <m:e>
                          <m:r>
                            <a:rPr lang="zh-CN" altLang="en-US" sz="2400" i="1">
                              <a:latin typeface="Cambria Math" panose="02040503050406030204" pitchFamily="18" charset="0"/>
                            </a:rPr>
                            <m:t>𝑆</m:t>
                          </m:r>
                          <m:r>
                            <a:rPr lang="zh-CN" altLang="en-US" sz="2400" i="1" baseline="-25000">
                              <a:latin typeface="Cambria Math" panose="02040503050406030204" pitchFamily="18" charset="0"/>
                            </a:rPr>
                            <m:t>𝑜</m:t>
                          </m:r>
                          <m:r>
                            <a:rPr lang="zh-CN" altLang="en-US" sz="2400">
                              <a:latin typeface="Cambria Math" panose="02040503050406030204" pitchFamily="18" charset="0"/>
                            </a:rPr>
                            <m:t>(</m:t>
                          </m:r>
                          <m:r>
                            <a:rPr lang="zh-CN" altLang="en-US" sz="2400" i="1">
                              <a:latin typeface="Cambria Math" panose="02040503050406030204" pitchFamily="18" charset="0"/>
                            </a:rPr>
                            <m:t>𝑓</m:t>
                          </m:r>
                          <m:r>
                            <a:rPr lang="zh-CN" altLang="en-US" sz="2400">
                              <a:latin typeface="Cambria Math" panose="02040503050406030204" pitchFamily="18" charset="0"/>
                            </a:rPr>
                            <m:t>)</m:t>
                          </m:r>
                          <m:r>
                            <a:rPr lang="zh-CN" altLang="en-US" sz="2400" i="1">
                              <a:latin typeface="Cambria Math" panose="02040503050406030204" pitchFamily="18" charset="0"/>
                            </a:rPr>
                            <m:t>𝑑𝑓</m:t>
                          </m:r>
                          <m:r>
                            <a:rPr lang="zh-CN" altLang="en-US" sz="2400">
                              <a:latin typeface="Cambria Math" panose="02040503050406030204" pitchFamily="18" charset="0"/>
                            </a:rPr>
                            <m:t>=</m:t>
                          </m:r>
                        </m:e>
                      </m:nary>
                      <m:nary>
                        <m:naryPr>
                          <m:limLoc m:val="subSup"/>
                          <m:grow m:val="on"/>
                          <m:ctrlPr>
                            <a:rPr lang="zh-CN" altLang="en-US" sz="2400" i="1">
                              <a:latin typeface="Cambria Math" panose="02040503050406030204" pitchFamily="18" charset="0"/>
                            </a:rPr>
                          </m:ctrlPr>
                        </m:naryPr>
                        <m:sub>
                          <m:r>
                            <a:rPr lang="zh-CN" altLang="en-US" sz="2400">
                              <a:latin typeface="Cambria Math" panose="02040503050406030204" pitchFamily="18" charset="0"/>
                            </a:rPr>
                            <m:t>0</m:t>
                          </m:r>
                        </m:sub>
                        <m:sup>
                          <m:r>
                            <a:rPr lang="zh-CN" altLang="en-US" sz="2400">
                              <a:latin typeface="Cambria Math" panose="02040503050406030204" pitchFamily="18" charset="0"/>
                            </a:rPr>
                            <m:t>∞</m:t>
                          </m:r>
                        </m:sup>
                        <m:e>
                          <m:r>
                            <a:rPr lang="zh-CN" altLang="en-US" sz="2400" i="1">
                              <a:latin typeface="Cambria Math" panose="02040503050406030204" pitchFamily="18" charset="0"/>
                            </a:rPr>
                            <m:t>𝑆</m:t>
                          </m:r>
                          <m:r>
                            <a:rPr lang="zh-CN" altLang="en-US" sz="2400" i="1" baseline="-25000">
                              <a:latin typeface="Cambria Math" panose="02040503050406030204" pitchFamily="18" charset="0"/>
                            </a:rPr>
                            <m:t>𝑖</m:t>
                          </m:r>
                          <m:r>
                            <a:rPr lang="zh-CN" altLang="en-US" sz="2400">
                              <a:latin typeface="Cambria Math" panose="02040503050406030204" pitchFamily="18" charset="0"/>
                            </a:rPr>
                            <m:t>(</m:t>
                          </m:r>
                          <m:r>
                            <a:rPr lang="zh-CN" altLang="en-US" sz="2400" i="1">
                              <a:latin typeface="Cambria Math" panose="02040503050406030204" pitchFamily="18" charset="0"/>
                            </a:rPr>
                            <m:t>𝑓</m:t>
                          </m:r>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𝐴</m:t>
                              </m:r>
                            </m:e>
                            <m:sup>
                              <m:r>
                                <a:rPr lang="zh-CN" altLang="en-US" sz="2400">
                                  <a:latin typeface="Cambria Math" panose="02040503050406030204" pitchFamily="18" charset="0"/>
                                </a:rPr>
                                <m:t>2</m:t>
                              </m:r>
                            </m:sup>
                          </m:sSup>
                          <m:r>
                            <a:rPr lang="zh-CN" altLang="en-US" sz="2400">
                              <a:latin typeface="Cambria Math" panose="02040503050406030204" pitchFamily="18" charset="0"/>
                            </a:rPr>
                            <m:t>(</m:t>
                          </m:r>
                          <m:r>
                            <a:rPr lang="zh-CN" altLang="en-US" sz="2400" i="1">
                              <a:latin typeface="Cambria Math" panose="02040503050406030204" pitchFamily="18" charset="0"/>
                            </a:rPr>
                            <m:t>𝑓</m:t>
                          </m:r>
                          <m:r>
                            <a:rPr lang="zh-CN" altLang="en-US" sz="2400">
                              <a:latin typeface="Cambria Math" panose="02040503050406030204" pitchFamily="18" charset="0"/>
                            </a:rPr>
                            <m:t>)</m:t>
                          </m:r>
                          <m:r>
                            <a:rPr lang="zh-CN" altLang="en-US" sz="2400" i="1">
                              <a:latin typeface="Cambria Math" panose="02040503050406030204" pitchFamily="18" charset="0"/>
                            </a:rPr>
                            <m:t>𝑑𝑓</m:t>
                          </m:r>
                        </m:e>
                      </m:nary>
                    </m:oMath>
                  </m:oMathPara>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等效</a:t>
                </a:r>
                <a:r>
                  <a:rPr lang="zh-CN" altLang="en-US" sz="2400" dirty="0">
                    <a:latin typeface="宋体" panose="02010600030101010101" pitchFamily="2" charset="-122"/>
                    <a:ea typeface="宋体" panose="02010600030101010101" pitchFamily="2" charset="-122"/>
                  </a:rPr>
                  <a:t>噪声带宽是按照噪声功率相等</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几何意义即面积相等</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来等效的。由于面积相等，所以起伏噪声通过这样两个特性不同的网络后，具有相同的输出均方值电压</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acc>
                        <m:accPr>
                          <m:chr m:val="̅"/>
                          <m:ctrlPr>
                            <a:rPr lang="zh-CN" altLang="en-US" sz="2400" i="1">
                              <a:latin typeface="Cambria Math" panose="02040503050406030204" pitchFamily="18" charset="0"/>
                            </a:rPr>
                          </m:ctrlPr>
                        </m:acc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𝑣</m:t>
                              </m:r>
                            </m:e>
                            <m:sup>
                              <m:r>
                                <a:rPr lang="zh-CN" altLang="en-US" sz="2400">
                                  <a:latin typeface="Cambria Math" panose="02040503050406030204" pitchFamily="18" charset="0"/>
                                </a:rPr>
                                <m:t>2</m:t>
                              </m:r>
                            </m:sup>
                          </m:sSup>
                          <m:r>
                            <a:rPr lang="zh-CN" altLang="en-US" sz="2400" i="1" baseline="-25000">
                              <a:latin typeface="Cambria Math" panose="02040503050406030204" pitchFamily="18" charset="0"/>
                            </a:rPr>
                            <m:t>𝑛𝑜</m:t>
                          </m:r>
                        </m:e>
                      </m:acc>
                      <m:r>
                        <a:rPr lang="zh-CN" altLang="en-US" sz="2400">
                          <a:latin typeface="Cambria Math" panose="02040503050406030204" pitchFamily="18" charset="0"/>
                        </a:rPr>
                        <m:t>=4</m:t>
                      </m:r>
                      <m:r>
                        <a:rPr lang="zh-CN" altLang="en-US" sz="2400" i="1">
                          <a:latin typeface="Cambria Math" panose="02040503050406030204" pitchFamily="18" charset="0"/>
                        </a:rPr>
                        <m:t>𝑘𝑇𝑅</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𝐴</m:t>
                          </m:r>
                        </m:e>
                        <m:sup>
                          <m:r>
                            <a:rPr lang="zh-CN" altLang="en-US" sz="2400">
                              <a:latin typeface="Cambria Math" panose="02040503050406030204" pitchFamily="18" charset="0"/>
                            </a:rPr>
                            <m:t>2</m:t>
                          </m:r>
                        </m:sup>
                      </m:sSup>
                      <m:r>
                        <a:rPr lang="zh-CN" altLang="en-US" sz="2400">
                          <a:latin typeface="Cambria Math" panose="02040503050406030204" pitchFamily="18" charset="0"/>
                        </a:rPr>
                        <m:t>(</m:t>
                      </m:r>
                      <m:r>
                        <a:rPr lang="zh-CN" altLang="en-US" sz="2400" i="1">
                          <a:latin typeface="Cambria Math" panose="02040503050406030204" pitchFamily="18" charset="0"/>
                        </a:rPr>
                        <m:t>𝑓</m:t>
                      </m:r>
                      <m:r>
                        <a:rPr lang="zh-CN" altLang="en-US" sz="2400" baseline="-25000">
                          <a:latin typeface="Cambria Math" panose="02040503050406030204" pitchFamily="18" charset="0"/>
                        </a:rPr>
                        <m:t>0</m:t>
                      </m:r>
                      <m:r>
                        <a:rPr lang="zh-CN" altLang="en-US" sz="2400">
                          <a:latin typeface="Cambria Math" panose="02040503050406030204" pitchFamily="18" charset="0"/>
                        </a:rPr>
                        <m:t>)</m:t>
                      </m:r>
                      <m:r>
                        <a:rPr lang="zh-CN" altLang="en-US" sz="2400" i="1">
                          <a:latin typeface="Cambria Math" panose="02040503050406030204" pitchFamily="18" charset="0"/>
                        </a:rPr>
                        <m:t>𝛥</m:t>
                      </m:r>
                      <m:r>
                        <a:rPr lang="zh-CN" altLang="en-US" sz="2400" i="1">
                          <a:latin typeface="Cambria Math" panose="02040503050406030204" pitchFamily="18" charset="0"/>
                        </a:rPr>
                        <m:t>𝑓</m:t>
                      </m:r>
                      <m:r>
                        <m:rPr>
                          <m:sty m:val="p"/>
                        </m:rPr>
                        <a:rPr lang="en-US" altLang="zh-CN" sz="2400" i="1" baseline="-25000">
                          <a:latin typeface="Cambria Math" panose="02040503050406030204" pitchFamily="18" charset="0"/>
                        </a:rPr>
                        <m:t>n</m:t>
                      </m:r>
                    </m:oMath>
                  </m:oMathPara>
                </a14:m>
                <a:endParaRPr lang="zh-CN" altLang="en-US" sz="2400" baseline="-25000" dirty="0"/>
              </a:p>
              <a:p>
                <a:pPr marL="0" indent="0">
                  <a:buNone/>
                </a:pPr>
                <a:r>
                  <a:rPr lang="zh-CN" altLang="en-US" sz="2400" dirty="0" smtClean="0">
                    <a:latin typeface="宋体" panose="02010600030101010101" pitchFamily="2" charset="-122"/>
                    <a:ea typeface="宋体" panose="02010600030101010101" pitchFamily="2" charset="-122"/>
                  </a:rPr>
                  <a:t>    对于</a:t>
                </a:r>
                <a:r>
                  <a:rPr lang="zh-CN" altLang="en-US" sz="2400" dirty="0">
                    <a:latin typeface="宋体" panose="02010600030101010101" pitchFamily="2" charset="-122"/>
                    <a:ea typeface="宋体" panose="02010600030101010101" pitchFamily="2" charset="-122"/>
                  </a:rPr>
                  <a:t>其他</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例如晶体管</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噪声源来说，</a:t>
                </a:r>
                <a:r>
                  <a:rPr lang="zh-CN" altLang="en-US" sz="2400" dirty="0" smtClean="0">
                    <a:latin typeface="宋体" panose="02010600030101010101" pitchFamily="2" charset="-122"/>
                    <a:ea typeface="宋体" panose="02010600030101010101" pitchFamily="2" charset="-122"/>
                  </a:rPr>
                  <a:t>只要噪声功率</a:t>
                </a:r>
                <a:r>
                  <a:rPr lang="zh-CN" altLang="en-US" sz="2400" dirty="0">
                    <a:latin typeface="宋体" panose="02010600030101010101" pitchFamily="2" charset="-122"/>
                    <a:ea typeface="宋体" panose="02010600030101010101" pitchFamily="2" charset="-122"/>
                  </a:rPr>
                  <a:t>谱密度为均匀的</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白噪声</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，都可以用</a:t>
                </a:r>
                <a14:m>
                  <m:oMath xmlns:m="http://schemas.openxmlformats.org/officeDocument/2006/math">
                    <m:r>
                      <a:rPr lang="zh-CN" altLang="en-US" sz="2400" i="1">
                        <a:latin typeface="Cambria Math" panose="02040503050406030204" pitchFamily="18" charset="0"/>
                      </a:rPr>
                      <m:t>𝛥</m:t>
                    </m:r>
                    <m:r>
                      <a:rPr lang="zh-CN" altLang="en-US" sz="2400" i="1">
                        <a:latin typeface="Cambria Math" panose="02040503050406030204" pitchFamily="18" charset="0"/>
                      </a:rPr>
                      <m:t>𝑓</m:t>
                    </m:r>
                    <m:r>
                      <m:rPr>
                        <m:sty m:val="p"/>
                      </m:rPr>
                      <a:rPr lang="en-US" altLang="zh-CN" sz="2400" i="1" baseline="-25000">
                        <a:latin typeface="Cambria Math" panose="02040503050406030204" pitchFamily="18" charset="0"/>
                      </a:rPr>
                      <m:t>n</m:t>
                    </m:r>
                  </m:oMath>
                </a14:m>
                <a:r>
                  <a:rPr lang="zh-CN" altLang="en-US" sz="2400" dirty="0">
                    <a:latin typeface="宋体" panose="02010600030101010101" pitchFamily="2" charset="-122"/>
                    <a:ea typeface="宋体" panose="02010600030101010101" pitchFamily="2" charset="-122"/>
                  </a:rPr>
                  <a:t>来计算其通过线性网络后输出端噪声电压的均方值。</a:t>
                </a:r>
                <a:endParaRPr lang="en-US" altLang="zh-CN" sz="2400" dirty="0">
                  <a:latin typeface="宋体" panose="02010600030101010101" pitchFamily="2" charset="-122"/>
                  <a:ea typeface="宋体" panose="02010600030101010101" pitchFamily="2" charset="-122"/>
                </a:endParaRPr>
              </a:p>
            </p:txBody>
          </p:sp>
        </mc:Choice>
        <mc:Fallback xmlns="">
          <p:sp>
            <p:nvSpPr>
              <p:cNvPr id="5" name="内容占位符 2"/>
              <p:cNvSpPr>
                <a:spLocks noGrp="1" noRot="1" noChangeAspect="1" noMove="1" noResize="1" noEditPoints="1" noAdjustHandles="1" noChangeArrowheads="1" noChangeShapeType="1" noTextEdit="1"/>
              </p:cNvSpPr>
              <p:nvPr>
                <p:ph idx="1"/>
              </p:nvPr>
            </p:nvSpPr>
            <p:spPr>
              <a:xfrm>
                <a:off x="397085" y="963769"/>
                <a:ext cx="7844056" cy="5374250"/>
              </a:xfrm>
              <a:blipFill rotWithShape="0">
                <a:blip r:embed="rId2"/>
                <a:stretch>
                  <a:fillRect l="-1166" t="-10998" r="-4196" b="-1361"/>
                </a:stretch>
              </a:blipFill>
            </p:spPr>
            <p:txBody>
              <a:bodyPr/>
              <a:lstStyle/>
              <a:p>
                <a:r>
                  <a:rPr lang="zh-CN" altLang="en-US">
                    <a:noFill/>
                  </a:rPr>
                  <a:t> </a:t>
                </a:r>
              </a:p>
            </p:txBody>
          </p:sp>
        </mc:Fallback>
      </mc:AlternateContent>
      <p:pic>
        <p:nvPicPr>
          <p:cNvPr id="10" name="图片 9" descr="12"/>
          <p:cNvPicPr/>
          <p:nvPr/>
        </p:nvPicPr>
        <p:blipFill>
          <a:blip r:embed="rId3" cstate="print"/>
          <a:stretch>
            <a:fillRect/>
          </a:stretch>
        </p:blipFill>
        <p:spPr>
          <a:xfrm>
            <a:off x="8241141" y="1637771"/>
            <a:ext cx="3105146" cy="2625136"/>
          </a:xfrm>
          <a:prstGeom prst="rect">
            <a:avLst/>
          </a:prstGeom>
          <a:ln cap="flat"/>
        </p:spPr>
      </p:pic>
    </p:spTree>
    <p:extLst>
      <p:ext uri="{BB962C8B-B14F-4D97-AF65-F5344CB8AC3E}">
        <p14:creationId xmlns:p14="http://schemas.microsoft.com/office/powerpoint/2010/main" val="22409943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462817" y="347730"/>
            <a:ext cx="3387966" cy="61603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zh-CN" altLang="en-US" sz="2800" dirty="0"/>
              <a:t>减小噪声系数的措施</a:t>
            </a:r>
          </a:p>
        </p:txBody>
      </p:sp>
      <mc:AlternateContent xmlns:mc="http://schemas.openxmlformats.org/markup-compatibility/2006" xmlns:a14="http://schemas.microsoft.com/office/drawing/2010/main">
        <mc:Choice Requires="a14">
          <p:sp>
            <p:nvSpPr>
              <p:cNvPr id="6" name="内容占位符 2"/>
              <p:cNvSpPr>
                <a:spLocks noGrp="1"/>
              </p:cNvSpPr>
              <p:nvPr>
                <p:ph idx="1"/>
              </p:nvPr>
            </p:nvSpPr>
            <p:spPr>
              <a:xfrm>
                <a:off x="462817" y="963769"/>
                <a:ext cx="9170580" cy="5254580"/>
              </a:xfrm>
            </p:spPr>
            <p:txBody>
              <a:bodyPr>
                <a:normAutofit/>
              </a:bodyPr>
              <a:lstStyle/>
              <a:p>
                <a:r>
                  <a:rPr lang="zh-CN" altLang="en-US" sz="2400" dirty="0" smtClean="0">
                    <a:latin typeface="宋体" panose="02010600030101010101" pitchFamily="2" charset="-122"/>
                    <a:ea typeface="宋体" panose="02010600030101010101" pitchFamily="2" charset="-122"/>
                  </a:rPr>
                  <a:t>选用低噪声元、器件</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在</a:t>
                </a:r>
                <a:r>
                  <a:rPr lang="zh-CN" altLang="en-US" sz="2400" dirty="0">
                    <a:latin typeface="宋体" panose="02010600030101010101" pitchFamily="2" charset="-122"/>
                    <a:ea typeface="宋体" panose="02010600030101010101" pitchFamily="2" charset="-122"/>
                  </a:rPr>
                  <a:t>放大或其他电路中，电子器件的内部噪声起着重要</a:t>
                </a:r>
                <a:r>
                  <a:rPr lang="zh-CN" altLang="en-US" sz="2400" dirty="0" smtClean="0">
                    <a:latin typeface="宋体" panose="02010600030101010101" pitchFamily="2" charset="-122"/>
                    <a:ea typeface="宋体" panose="02010600030101010101" pitchFamily="2" charset="-122"/>
                  </a:rPr>
                  <a:t>作用。因此</a:t>
                </a:r>
                <a:r>
                  <a:rPr lang="zh-CN" altLang="en-US" sz="2400" dirty="0">
                    <a:latin typeface="宋体" panose="02010600030101010101" pitchFamily="2" charset="-122"/>
                    <a:ea typeface="宋体" panose="02010600030101010101" pitchFamily="2" charset="-122"/>
                  </a:rPr>
                  <a:t>，改进电子器件的噪声性能和选用低噪声的电子器件，就能大大降低电路的噪声系数。</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选择合适的信号源内阻</a:t>
                </a:r>
                <a:r>
                  <a:rPr lang="zh-CN" altLang="en-US" sz="2400" dirty="0" smtClean="0">
                    <a:latin typeface="宋体" panose="02010600030101010101" pitchFamily="2" charset="-122"/>
                    <a:ea typeface="宋体" panose="02010600030101010101" pitchFamily="2" charset="-122"/>
                  </a:rPr>
                  <a:t>量</a:t>
                </a:r>
                <a14:m>
                  <m:oMath xmlns:m="http://schemas.openxmlformats.org/officeDocument/2006/math">
                    <m:sSub>
                      <m:sSubPr>
                        <m:ctrlPr>
                          <a:rPr lang="zh-CN" altLang="en-US" sz="2400" i="1">
                            <a:latin typeface="Cambria Math" panose="02040503050406030204" pitchFamily="18" charset="0"/>
                          </a:rPr>
                        </m:ctrlPr>
                      </m:sSubPr>
                      <m:e>
                        <m:r>
                          <a:rPr lang="en-US" altLang="zh-CN" sz="2400" b="0" i="1" smtClean="0">
                            <a:latin typeface="Cambria Math" panose="02040503050406030204" pitchFamily="18" charset="0"/>
                          </a:rPr>
                          <m:t>𝑅</m:t>
                        </m:r>
                      </m:e>
                      <m:sub>
                        <m:r>
                          <a:rPr lang="en-US" altLang="zh-CN" sz="2400" b="0" i="1" smtClean="0">
                            <a:latin typeface="Cambria Math" panose="02040503050406030204" pitchFamily="18" charset="0"/>
                          </a:rPr>
                          <m:t>𝑠</m:t>
                        </m:r>
                      </m:sub>
                    </m:sSub>
                  </m:oMath>
                </a14:m>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在</a:t>
                </a:r>
                <a:r>
                  <a:rPr lang="zh-CN" altLang="en-US" sz="2400" dirty="0">
                    <a:latin typeface="宋体" panose="02010600030101010101" pitchFamily="2" charset="-122"/>
                    <a:ea typeface="宋体" panose="02010600030101010101" pitchFamily="2" charset="-122"/>
                  </a:rPr>
                  <a:t>较高频工作时，最佳内阻和共基极放大器的输入电阻相近，因此，可用共基极放大器，使最佳内阻值与输入电阻相等，这样就同时获得最小噪声系数和最大功率增益。</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选择合适的工作</a:t>
                </a:r>
                <a:r>
                  <a:rPr lang="zh-CN" altLang="en-US" sz="2400" dirty="0" smtClean="0">
                    <a:latin typeface="宋体" panose="02010600030101010101" pitchFamily="2" charset="-122"/>
                    <a:ea typeface="宋体" panose="02010600030101010101" pitchFamily="2" charset="-122"/>
                  </a:rPr>
                  <a:t>带宽</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必须严格选择接收机或放大器的带宽，使之既不过窄，以能满足信号通过时对失真的要求，又不致过宽，以免信噪比下降。</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选用合适的放大电路</a:t>
                </a:r>
                <a:endParaRPr lang="en-US" altLang="zh-CN" sz="2400" dirty="0">
                  <a:latin typeface="宋体" panose="02010600030101010101" pitchFamily="2" charset="-122"/>
                  <a:ea typeface="宋体" panose="02010600030101010101" pitchFamily="2" charset="-122"/>
                </a:endParaRPr>
              </a:p>
            </p:txBody>
          </p:sp>
        </mc:Choice>
        <mc:Fallback xmlns="">
          <p:sp>
            <p:nvSpPr>
              <p:cNvPr id="6" name="内容占位符 2"/>
              <p:cNvSpPr>
                <a:spLocks noGrp="1" noRot="1" noChangeAspect="1" noMove="1" noResize="1" noEditPoints="1" noAdjustHandles="1" noChangeArrowheads="1" noChangeShapeType="1" noTextEdit="1"/>
              </p:cNvSpPr>
              <p:nvPr>
                <p:ph idx="1"/>
              </p:nvPr>
            </p:nvSpPr>
            <p:spPr>
              <a:xfrm>
                <a:off x="462817" y="963769"/>
                <a:ext cx="9170580" cy="5254580"/>
              </a:xfrm>
              <a:blipFill rotWithShape="0">
                <a:blip r:embed="rId2"/>
                <a:stretch>
                  <a:fillRect l="-1064" t="-928" b="-243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376937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77334" y="403538"/>
            <a:ext cx="4036334" cy="845713"/>
          </a:xfrm>
        </p:spPr>
        <p:txBody>
          <a:bodyPr>
            <a:normAutofit/>
          </a:bodyPr>
          <a:lstStyle/>
          <a:p>
            <a:r>
              <a:rPr lang="en-US" altLang="zh-CN" dirty="0"/>
              <a:t>LC</a:t>
            </a:r>
            <a:r>
              <a:rPr lang="zh-CN" altLang="en-US" dirty="0"/>
              <a:t>串联谐振回路</a:t>
            </a:r>
          </a:p>
        </p:txBody>
      </p:sp>
      <mc:AlternateContent xmlns:mc="http://schemas.openxmlformats.org/markup-compatibility/2006" xmlns:a14="http://schemas.microsoft.com/office/drawing/2010/main">
        <mc:Choice Requires="a14">
          <p:sp>
            <p:nvSpPr>
              <p:cNvPr id="6" name="内容占位符 2"/>
              <p:cNvSpPr>
                <a:spLocks noGrp="1"/>
              </p:cNvSpPr>
              <p:nvPr>
                <p:ph idx="1"/>
              </p:nvPr>
            </p:nvSpPr>
            <p:spPr>
              <a:xfrm>
                <a:off x="677334" y="2202964"/>
                <a:ext cx="7513629" cy="3850107"/>
              </a:xfrm>
            </p:spPr>
            <p:txBody>
              <a:bodyPr>
                <a:normAutofit/>
              </a:bodyPr>
              <a:lstStyle/>
              <a:p>
                <a:r>
                  <a:rPr lang="zh-CN" altLang="en-US" sz="2400" dirty="0" smtClean="0">
                    <a:latin typeface="宋体" panose="02010600030101010101" pitchFamily="2" charset="-122"/>
                    <a:ea typeface="宋体" panose="02010600030101010101" pitchFamily="2" charset="-122"/>
                  </a:rPr>
                  <a:t>串联</a:t>
                </a:r>
                <a:r>
                  <a:rPr lang="zh-CN" altLang="en-US" sz="2400" dirty="0">
                    <a:latin typeface="宋体" panose="02010600030101010101" pitchFamily="2" charset="-122"/>
                    <a:ea typeface="宋体" panose="02010600030101010101" pitchFamily="2" charset="-122"/>
                  </a:rPr>
                  <a:t>谐振频率</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ad>
                          <m:radPr>
                            <m:degHide m:val="on"/>
                            <m:ctrlPr>
                              <a:rPr lang="zh-CN" altLang="en-US" sz="2400" i="1">
                                <a:latin typeface="Cambria Math" panose="02040503050406030204" pitchFamily="18" charset="0"/>
                              </a:rPr>
                            </m:ctrlPr>
                          </m:radPr>
                          <m:deg/>
                          <m:e>
                            <m:r>
                              <a:rPr lang="zh-CN" altLang="en-US" sz="2400" i="1">
                                <a:latin typeface="Cambria Math" panose="02040503050406030204" pitchFamily="18" charset="0"/>
                              </a:rPr>
                              <m:t>𝐿𝐶</m:t>
                            </m:r>
                          </m:e>
                        </m:rad>
                      </m:den>
                    </m:f>
                  </m:oMath>
                </a14:m>
                <a:endParaRPr lang="zh-CN" altLang="en-US"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品质因数：回路谐振时无功功率与损耗功率之比</a:t>
                </a:r>
                <a:r>
                  <a:rPr lang="zh-CN" altLang="en-US" sz="2400" dirty="0" smtClean="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a:p>
                <a:pPr marL="0" indent="0" algn="just">
                  <a:buNone/>
                </a:pPr>
                <a:r>
                  <a:rPr lang="zh-CN" altLang="en-US" sz="2400" dirty="0" smtClean="0"/>
                  <a:t>                     </a:t>
                </a:r>
                <a14:m>
                  <m:oMath xmlns:m="http://schemas.openxmlformats.org/officeDocument/2006/math">
                    <m:r>
                      <a:rPr lang="zh-CN" altLang="en-US" sz="2400" i="1">
                        <a:latin typeface="Cambria Math" panose="02040503050406030204" pitchFamily="18" charset="0"/>
                      </a:rPr>
                      <m:t>𝑄</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r>
                          <a:rPr lang="zh-CN" altLang="en-US" sz="2400" i="1">
                            <a:latin typeface="Cambria Math" panose="02040503050406030204" pitchFamily="18" charset="0"/>
                          </a:rPr>
                          <m:t>𝐿</m:t>
                        </m:r>
                      </m:num>
                      <m:den>
                        <m:r>
                          <a:rPr lang="zh-CN" altLang="en-US" sz="2400" i="1">
                            <a:latin typeface="Cambria Math" panose="02040503050406030204" pitchFamily="18" charset="0"/>
                          </a:rPr>
                          <m:t>𝑟</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𝑟</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r>
                          <a:rPr lang="zh-CN" altLang="en-US" sz="2400" i="1">
                            <a:latin typeface="Cambria Math" panose="02040503050406030204" pitchFamily="18" charset="0"/>
                          </a:rPr>
                          <m:t>𝐶</m:t>
                        </m:r>
                      </m:den>
                    </m:f>
                  </m:oMath>
                </a14:m>
                <a:endParaRPr lang="zh-CN" altLang="en-US"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特性阻抗</a:t>
                </a:r>
                <a:r>
                  <a:rPr lang="en-US" altLang="zh-CN" sz="2400" dirty="0">
                    <a:latin typeface="宋体" panose="02010600030101010101" pitchFamily="2" charset="-122"/>
                    <a:ea typeface="宋体" panose="02010600030101010101" pitchFamily="2" charset="-122"/>
                  </a:rPr>
                  <a:t>ρ</a:t>
                </a:r>
                <a:r>
                  <a:rPr lang="zh-CN" altLang="en-US" sz="2400" dirty="0">
                    <a:latin typeface="宋体" panose="02010600030101010101" pitchFamily="2" charset="-122"/>
                    <a:ea typeface="宋体" panose="02010600030101010101" pitchFamily="2" charset="-122"/>
                  </a:rPr>
                  <a:t>：谐振时容抗或感抗的值</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smtClean="0">
                    <a:latin typeface="宋体" panose="02010600030101010101" pitchFamily="2" charset="-122"/>
                    <a:ea typeface="宋体" panose="02010600030101010101" pitchFamily="2" charset="-122"/>
                  </a:rPr>
                  <a:t>             </a:t>
                </a:r>
                <a14:m>
                  <m:oMath xmlns:m="http://schemas.openxmlformats.org/officeDocument/2006/math">
                    <m:r>
                      <a:rPr lang="zh-CN" altLang="en-US" sz="2400" i="1">
                        <a:latin typeface="Cambria Math" panose="02040503050406030204" pitchFamily="18" charset="0"/>
                      </a:rPr>
                      <m:t>𝜌</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r>
                      <a:rPr lang="zh-CN" altLang="en-US" sz="2400" i="1">
                        <a:latin typeface="Cambria Math" panose="02040503050406030204" pitchFamily="18" charset="0"/>
                      </a:rPr>
                      <m:t>𝐿</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r>
                          <a:rPr lang="zh-CN" altLang="en-US" sz="2400" i="1">
                            <a:latin typeface="Cambria Math" panose="02040503050406030204" pitchFamily="18" charset="0"/>
                          </a:rPr>
                          <m:t>𝐶</m:t>
                        </m:r>
                      </m:den>
                    </m:f>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𝐿</m:t>
                            </m:r>
                          </m:num>
                          <m:den>
                            <m:r>
                              <a:rPr lang="zh-CN" altLang="en-US" sz="2400" i="1">
                                <a:latin typeface="Cambria Math" panose="02040503050406030204" pitchFamily="18" charset="0"/>
                              </a:rPr>
                              <m:t>𝐶</m:t>
                            </m:r>
                          </m:den>
                        </m:f>
                      </m:e>
                    </m:rad>
                  </m:oMath>
                </a14:m>
                <a:endParaRPr lang="en-US" altLang="zh-CN" sz="2400" dirty="0" smtClean="0">
                  <a:latin typeface="宋体" panose="02010600030101010101" pitchFamily="2" charset="-122"/>
                  <a:ea typeface="宋体" panose="02010600030101010101" pitchFamily="2" charset="-122"/>
                </a:endParaRPr>
              </a:p>
            </p:txBody>
          </p:sp>
        </mc:Choice>
        <mc:Fallback xmlns="">
          <p:sp>
            <p:nvSpPr>
              <p:cNvPr id="6" name="内容占位符 2"/>
              <p:cNvSpPr>
                <a:spLocks noGrp="1" noRot="1" noChangeAspect="1" noMove="1" noResize="1" noEditPoints="1" noAdjustHandles="1" noChangeArrowheads="1" noChangeShapeType="1" noTextEdit="1"/>
              </p:cNvSpPr>
              <p:nvPr>
                <p:ph idx="1"/>
              </p:nvPr>
            </p:nvSpPr>
            <p:spPr>
              <a:xfrm>
                <a:off x="677334" y="2202964"/>
                <a:ext cx="7513629" cy="3850107"/>
              </a:xfrm>
              <a:blipFill rotWithShape="0">
                <a:blip r:embed="rId2"/>
                <a:stretch>
                  <a:fillRect l="-649" t="-126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p:cNvSpPr/>
              <p:nvPr/>
            </p:nvSpPr>
            <p:spPr>
              <a:xfrm>
                <a:off x="2185629" y="1164067"/>
                <a:ext cx="5580078" cy="851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a:latin typeface="Cambria Math" panose="02040503050406030204" pitchFamily="18" charset="0"/>
                            </a:rPr>
                            <m:t>𝑧</m:t>
                          </m:r>
                        </m:e>
                        <m:sub>
                          <m:r>
                            <a:rPr lang="zh-CN" altLang="en-US" sz="2400">
                              <a:latin typeface="Cambria Math" panose="02040503050406030204" pitchFamily="18" charset="0"/>
                            </a:rPr>
                            <m:t>𝑠</m:t>
                          </m:r>
                        </m:sub>
                      </m:sSub>
                      <m:r>
                        <a:rPr lang="zh-CN" altLang="en-US" sz="2400">
                          <a:latin typeface="Cambria Math" panose="02040503050406030204" pitchFamily="18" charset="0"/>
                        </a:rPr>
                        <m:t>=</m:t>
                      </m:r>
                      <m:r>
                        <a:rPr lang="zh-CN" altLang="en-US" sz="2400">
                          <a:latin typeface="Cambria Math" panose="02040503050406030204" pitchFamily="18" charset="0"/>
                        </a:rPr>
                        <m:t>𝑟</m:t>
                      </m:r>
                      <m:r>
                        <a:rPr lang="zh-CN" altLang="en-US" sz="2400">
                          <a:latin typeface="Cambria Math" panose="02040503050406030204" pitchFamily="18" charset="0"/>
                        </a:rPr>
                        <m:t>+</m:t>
                      </m:r>
                      <m:r>
                        <a:rPr lang="zh-CN" altLang="en-US" sz="2400">
                          <a:latin typeface="Cambria Math" panose="02040503050406030204" pitchFamily="18" charset="0"/>
                        </a:rPr>
                        <m:t>𝑗</m:t>
                      </m:r>
                      <m:r>
                        <a:rPr lang="zh-CN" altLang="en-US" sz="2400">
                          <a:latin typeface="Cambria Math" panose="02040503050406030204" pitchFamily="18" charset="0"/>
                        </a:rPr>
                        <m:t>𝜔</m:t>
                      </m:r>
                      <m:r>
                        <a:rPr lang="zh-CN" altLang="en-US" sz="2400">
                          <a:latin typeface="Cambria Math" panose="02040503050406030204" pitchFamily="18" charset="0"/>
                        </a:rPr>
                        <m:t>𝐿</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𝑗</m:t>
                          </m:r>
                          <m:r>
                            <a:rPr lang="zh-CN" altLang="en-US" sz="2400">
                              <a:latin typeface="Cambria Math" panose="02040503050406030204" pitchFamily="18" charset="0"/>
                            </a:rPr>
                            <m:t>𝜔</m:t>
                          </m:r>
                          <m:r>
                            <a:rPr lang="zh-CN" altLang="en-US" sz="2400">
                              <a:latin typeface="Cambria Math" panose="02040503050406030204" pitchFamily="18" charset="0"/>
                            </a:rPr>
                            <m:t>𝐶</m:t>
                          </m:r>
                        </m:den>
                      </m:f>
                      <m:r>
                        <a:rPr lang="zh-CN" altLang="en-US" sz="2400">
                          <a:latin typeface="Cambria Math" panose="02040503050406030204" pitchFamily="18" charset="0"/>
                        </a:rPr>
                        <m:t>=</m:t>
                      </m:r>
                      <m:r>
                        <a:rPr lang="zh-CN" altLang="en-US" sz="2400">
                          <a:latin typeface="Cambria Math" panose="02040503050406030204" pitchFamily="18" charset="0"/>
                        </a:rPr>
                        <m:t>𝑟</m:t>
                      </m:r>
                      <m:r>
                        <a:rPr lang="zh-CN" altLang="en-US" sz="2400">
                          <a:latin typeface="Cambria Math" panose="02040503050406030204" pitchFamily="18" charset="0"/>
                        </a:rPr>
                        <m:t>+</m:t>
                      </m:r>
                      <m:r>
                        <a:rPr lang="zh-CN" altLang="en-US" sz="2400">
                          <a:latin typeface="Cambria Math" panose="02040503050406030204" pitchFamily="18" charset="0"/>
                        </a:rPr>
                        <m:t>𝑗</m:t>
                      </m:r>
                      <m:r>
                        <a:rPr lang="zh-CN" altLang="en-US" sz="2400">
                          <a:latin typeface="Cambria Math" panose="02040503050406030204" pitchFamily="18" charset="0"/>
                        </a:rPr>
                        <m:t>(</m:t>
                      </m:r>
                      <m:r>
                        <a:rPr lang="zh-CN" altLang="en-US" sz="2400">
                          <a:latin typeface="Cambria Math" panose="02040503050406030204" pitchFamily="18" charset="0"/>
                        </a:rPr>
                        <m:t>𝜔</m:t>
                      </m:r>
                      <m:r>
                        <a:rPr lang="zh-CN" altLang="en-US" sz="2400">
                          <a:latin typeface="Cambria Math" panose="02040503050406030204" pitchFamily="18" charset="0"/>
                        </a:rPr>
                        <m:t>𝐿</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𝜔</m:t>
                          </m:r>
                          <m:r>
                            <a:rPr lang="zh-CN" altLang="en-US" sz="2400">
                              <a:latin typeface="Cambria Math" panose="02040503050406030204" pitchFamily="18" charset="0"/>
                            </a:rPr>
                            <m:t>𝐶</m:t>
                          </m:r>
                        </m:den>
                      </m:f>
                      <m:r>
                        <a:rPr lang="en-US" altLang="zh-CN" sz="2400">
                          <a:latin typeface="Cambria Math" panose="02040503050406030204" pitchFamily="18" charset="0"/>
                        </a:rPr>
                        <m:t>)</m:t>
                      </m:r>
                    </m:oMath>
                  </m:oMathPara>
                </a14:m>
                <a:endParaRPr lang="zh-CN" altLang="en-US" sz="2400" dirty="0">
                  <a:latin typeface="+mn-ea"/>
                </a:endParaRPr>
              </a:p>
            </p:txBody>
          </p:sp>
        </mc:Choice>
        <mc:Fallback xmlns="">
          <p:sp>
            <p:nvSpPr>
              <p:cNvPr id="9" name="矩形 8"/>
              <p:cNvSpPr>
                <a:spLocks noRot="1" noChangeAspect="1" noMove="1" noResize="1" noEditPoints="1" noAdjustHandles="1" noChangeArrowheads="1" noChangeShapeType="1" noTextEdit="1"/>
              </p:cNvSpPr>
              <p:nvPr/>
            </p:nvSpPr>
            <p:spPr>
              <a:xfrm>
                <a:off x="2185629" y="1164067"/>
                <a:ext cx="5580078" cy="851002"/>
              </a:xfrm>
              <a:prstGeom prst="rect">
                <a:avLst/>
              </a:prstGeom>
              <a:blipFill rotWithShape="0">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787231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1068946" y="454146"/>
            <a:ext cx="6676503" cy="53752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a:latin typeface="宋体" panose="02010600030101010101" pitchFamily="2" charset="-122"/>
                <a:ea typeface="宋体" panose="02010600030101010101" pitchFamily="2" charset="-122"/>
              </a:rPr>
              <a:t>广义失谐</a:t>
            </a:r>
            <a:r>
              <a:rPr lang="en-US" altLang="zh-CN" sz="2400" dirty="0">
                <a:latin typeface="宋体" panose="02010600030101010101" pitchFamily="2" charset="-122"/>
                <a:ea typeface="宋体" panose="02010600030101010101" pitchFamily="2" charset="-122"/>
              </a:rPr>
              <a:t>ξ</a:t>
            </a:r>
            <a:r>
              <a:rPr lang="zh-CN" altLang="en-US" sz="2400" dirty="0">
                <a:latin typeface="宋体" panose="02010600030101010101" pitchFamily="2" charset="-122"/>
                <a:ea typeface="宋体" panose="02010600030101010101" pitchFamily="2" charset="-122"/>
              </a:rPr>
              <a:t>：能够清楚的反映失谐的</a:t>
            </a:r>
            <a:r>
              <a:rPr lang="zh-CN" altLang="en-US" sz="2400" dirty="0" smtClean="0">
                <a:latin typeface="宋体" panose="02010600030101010101" pitchFamily="2" charset="-122"/>
                <a:ea typeface="宋体" panose="02010600030101010101" pitchFamily="2" charset="-122"/>
              </a:rPr>
              <a:t>大小</a:t>
            </a:r>
            <a:endParaRPr lang="zh-CN" altLang="en-US" sz="2400" dirty="0">
              <a:latin typeface="宋体" panose="02010600030101010101" pitchFamily="2" charset="-122"/>
              <a:ea typeface="宋体" panose="02010600030101010101" pitchFamily="2" charset="-122"/>
            </a:endParaRPr>
          </a:p>
        </p:txBody>
      </p:sp>
      <p:pic>
        <p:nvPicPr>
          <p:cNvPr id="12" name="图片 11"/>
          <p:cNvPicPr>
            <a:picLocks noChangeAspect="1"/>
          </p:cNvPicPr>
          <p:nvPr/>
        </p:nvPicPr>
        <p:blipFill>
          <a:blip r:embed="rId2"/>
          <a:stretch>
            <a:fillRect/>
          </a:stretch>
        </p:blipFill>
        <p:spPr>
          <a:xfrm>
            <a:off x="1361134" y="991674"/>
            <a:ext cx="8228325" cy="1873414"/>
          </a:xfrm>
          <a:prstGeom prst="rect">
            <a:avLst/>
          </a:prstGeom>
        </p:spPr>
      </p:pic>
      <mc:AlternateContent xmlns:mc="http://schemas.openxmlformats.org/markup-compatibility/2006" xmlns:a14="http://schemas.microsoft.com/office/drawing/2010/main">
        <mc:Choice Requires="a14">
          <p:sp>
            <p:nvSpPr>
              <p:cNvPr id="13" name="内容占位符 2"/>
              <p:cNvSpPr txBox="1">
                <a:spLocks/>
              </p:cNvSpPr>
              <p:nvPr/>
            </p:nvSpPr>
            <p:spPr>
              <a:xfrm>
                <a:off x="1322497" y="3194009"/>
                <a:ext cx="3107835" cy="537528"/>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其中，</a:t>
                </a:r>
                <a:r>
                  <a:rPr lang="zh-CN" altLang="en-US" sz="2400" dirty="0"/>
                  <a:t> </a:t>
                </a:r>
                <a14:m>
                  <m:oMath xmlns:m="http://schemas.openxmlformats.org/officeDocument/2006/math">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𝜉</m:t>
                        </m:r>
                        <m:r>
                          <a:rPr lang="zh-CN" altLang="en-US" sz="2400">
                            <a:latin typeface="Cambria Math" panose="02040503050406030204" pitchFamily="18" charset="0"/>
                          </a:rPr>
                          <m:t>=</m:t>
                        </m:r>
                        <m:r>
                          <a:rPr lang="zh-CN" altLang="en-US" sz="2400" i="1">
                            <a:latin typeface="Cambria Math" panose="02040503050406030204" pitchFamily="18" charset="0"/>
                          </a:rPr>
                          <m:t>𝑄</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𝜔</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num>
                          <m:den>
                            <m:r>
                              <a:rPr lang="zh-CN" altLang="en-US" sz="2400" i="1">
                                <a:latin typeface="Cambria Math" panose="02040503050406030204" pitchFamily="18" charset="0"/>
                              </a:rPr>
                              <m:t>𝜔</m:t>
                            </m:r>
                          </m:den>
                        </m:f>
                      </m:e>
                    </m:d>
                  </m:oMath>
                </a14:m>
                <a:endParaRPr lang="zh-CN" altLang="en-US" sz="2400" dirty="0">
                  <a:latin typeface="宋体" panose="02010600030101010101" pitchFamily="2" charset="-122"/>
                  <a:ea typeface="宋体" panose="02010600030101010101" pitchFamily="2" charset="-122"/>
                </a:endParaRPr>
              </a:p>
            </p:txBody>
          </p:sp>
        </mc:Choice>
        <mc:Fallback xmlns="">
          <p:sp>
            <p:nvSpPr>
              <p:cNvPr id="13" name="内容占位符 2"/>
              <p:cNvSpPr txBox="1">
                <a:spLocks noRot="1" noChangeAspect="1" noMove="1" noResize="1" noEditPoints="1" noAdjustHandles="1" noChangeArrowheads="1" noChangeShapeType="1" noTextEdit="1"/>
              </p:cNvSpPr>
              <p:nvPr/>
            </p:nvSpPr>
            <p:spPr>
              <a:xfrm>
                <a:off x="1322497" y="3194009"/>
                <a:ext cx="3107835" cy="537528"/>
              </a:xfrm>
              <a:prstGeom prst="rect">
                <a:avLst/>
              </a:prstGeom>
              <a:blipFill rotWithShape="0">
                <a:blip r:embed="rId3"/>
                <a:stretch>
                  <a:fillRect l="-2549" t="-125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内容占位符 2"/>
              <p:cNvSpPr txBox="1">
                <a:spLocks/>
              </p:cNvSpPr>
              <p:nvPr/>
            </p:nvSpPr>
            <p:spPr>
              <a:xfrm>
                <a:off x="1322497" y="4060458"/>
                <a:ext cx="4629688" cy="114712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当</a:t>
                </a:r>
                <a14:m>
                  <m:oMath xmlns:m="http://schemas.openxmlformats.org/officeDocument/2006/math">
                    <m:r>
                      <a:rPr lang="zh-CN" altLang="en-US" sz="2400" i="1">
                        <a:latin typeface="Cambria Math" panose="02040503050406030204" pitchFamily="18" charset="0"/>
                      </a:rPr>
                      <m:t>𝜉</m:t>
                    </m:r>
                    <m:r>
                      <a:rPr lang="zh-CN" altLang="en-US" sz="2400">
                        <a:latin typeface="Cambria Math" panose="02040503050406030204" pitchFamily="18" charset="0"/>
                      </a:rPr>
                      <m:t>=0</m:t>
                    </m:r>
                  </m:oMath>
                </a14:m>
                <a:r>
                  <a:rPr lang="zh-CN" altLang="en-US" sz="2400" dirty="0" smtClean="0">
                    <a:latin typeface="宋体" panose="02010600030101010101" pitchFamily="2" charset="-122"/>
                    <a:ea typeface="宋体" panose="02010600030101010101" pitchFamily="2" charset="-122"/>
                  </a:rPr>
                  <a:t>时，</a:t>
                </a:r>
                <a14:m>
                  <m:oMath xmlns:m="http://schemas.openxmlformats.org/officeDocument/2006/math">
                    <m:r>
                      <a:rPr lang="zh-CN" altLang="en-US" sz="2400" i="1">
                        <a:latin typeface="Cambria Math" panose="02040503050406030204" pitchFamily="18" charset="0"/>
                      </a:rPr>
                      <m:t>𝑍</m:t>
                    </m:r>
                    <m:r>
                      <a:rPr lang="zh-CN" altLang="en-US" sz="2400">
                        <a:latin typeface="Cambria Math" panose="02040503050406030204" pitchFamily="18" charset="0"/>
                      </a:rPr>
                      <m:t>=</m:t>
                    </m:r>
                    <m:r>
                      <a:rPr lang="zh-CN" altLang="en-US" sz="2400" i="1">
                        <a:latin typeface="Cambria Math" panose="02040503050406030204" pitchFamily="18" charset="0"/>
                      </a:rPr>
                      <m:t>𝑟</m:t>
                    </m:r>
                  </m:oMath>
                </a14:m>
                <a:r>
                  <a:rPr lang="zh-CN" altLang="en-US" sz="2400" dirty="0" smtClean="0">
                    <a:latin typeface="宋体" panose="02010600030101010101" pitchFamily="2" charset="-122"/>
                    <a:ea typeface="宋体" panose="02010600030101010101" pitchFamily="2" charset="-122"/>
                  </a:rPr>
                  <a:t>，电路谐振；</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rPr>
                  <a:t>当</a:t>
                </a:r>
                <a14:m>
                  <m:oMath xmlns:m="http://schemas.openxmlformats.org/officeDocument/2006/math">
                    <m:r>
                      <a:rPr lang="zh-CN" altLang="en-US" sz="2400" i="1">
                        <a:latin typeface="Cambria Math" panose="02040503050406030204" pitchFamily="18" charset="0"/>
                      </a:rPr>
                      <m:t>𝜉</m:t>
                    </m:r>
                    <m:r>
                      <a:rPr lang="zh-CN" altLang="en-US" sz="2400">
                        <a:latin typeface="Cambria Math" panose="02040503050406030204" pitchFamily="18" charset="0"/>
                      </a:rPr>
                      <m:t>≠0</m:t>
                    </m:r>
                  </m:oMath>
                </a14:m>
                <a:r>
                  <a:rPr lang="zh-CN" altLang="en-US" sz="2400" dirty="0">
                    <a:latin typeface="宋体" panose="02010600030101010101" pitchFamily="2" charset="-122"/>
                    <a:ea typeface="宋体" panose="02010600030101010101" pitchFamily="2" charset="-122"/>
                  </a:rPr>
                  <a:t>时，</a:t>
                </a:r>
                <a14:m>
                  <m:oMath xmlns:m="http://schemas.openxmlformats.org/officeDocument/2006/math">
                    <m:r>
                      <a:rPr lang="zh-CN" altLang="en-US" sz="2400">
                        <a:latin typeface="Cambria Math" panose="02040503050406030204" pitchFamily="18" charset="0"/>
                      </a:rPr>
                      <m:t>|</m:t>
                    </m:r>
                    <m:r>
                      <a:rPr lang="zh-CN" altLang="en-US" sz="2400" i="1">
                        <a:latin typeface="Cambria Math" panose="02040503050406030204" pitchFamily="18" charset="0"/>
                      </a:rPr>
                      <m:t>𝑍</m:t>
                    </m:r>
                    <m:r>
                      <a:rPr lang="zh-CN" altLang="en-US" sz="2400">
                        <a:latin typeface="Cambria Math" panose="02040503050406030204" pitchFamily="18" charset="0"/>
                      </a:rPr>
                      <m:t>|&gt;</m:t>
                    </m:r>
                    <m:r>
                      <a:rPr lang="zh-CN" altLang="en-US" sz="2400" i="1">
                        <a:latin typeface="Cambria Math" panose="02040503050406030204" pitchFamily="18" charset="0"/>
                      </a:rPr>
                      <m:t>𝑟</m:t>
                    </m:r>
                  </m:oMath>
                </a14:m>
                <a:r>
                  <a:rPr lang="zh-CN" altLang="en-US" sz="2400" dirty="0">
                    <a:latin typeface="宋体" panose="02010600030101010101" pitchFamily="2" charset="-122"/>
                    <a:ea typeface="宋体" panose="02010600030101010101" pitchFamily="2" charset="-122"/>
                  </a:rPr>
                  <a:t>，电路</a:t>
                </a:r>
                <a:r>
                  <a:rPr lang="zh-CN" altLang="en-US" sz="2400" dirty="0" smtClean="0">
                    <a:latin typeface="宋体" panose="02010600030101010101" pitchFamily="2" charset="-122"/>
                    <a:ea typeface="宋体" panose="02010600030101010101" pitchFamily="2" charset="-122"/>
                  </a:rPr>
                  <a:t>失谐。</a:t>
                </a:r>
                <a:endParaRPr lang="zh-CN" altLang="en-US" sz="2400" dirty="0">
                  <a:latin typeface="宋体" panose="02010600030101010101" pitchFamily="2" charset="-122"/>
                  <a:ea typeface="宋体" panose="02010600030101010101" pitchFamily="2" charset="-122"/>
                </a:endParaRPr>
              </a:p>
            </p:txBody>
          </p:sp>
        </mc:Choice>
        <mc:Fallback xmlns="">
          <p:sp>
            <p:nvSpPr>
              <p:cNvPr id="15" name="内容占位符 2"/>
              <p:cNvSpPr txBox="1">
                <a:spLocks noRot="1" noChangeAspect="1" noMove="1" noResize="1" noEditPoints="1" noAdjustHandles="1" noChangeArrowheads="1" noChangeShapeType="1" noTextEdit="1"/>
              </p:cNvSpPr>
              <p:nvPr/>
            </p:nvSpPr>
            <p:spPr>
              <a:xfrm>
                <a:off x="1322497" y="4060458"/>
                <a:ext cx="4629688" cy="1147129"/>
              </a:xfrm>
              <a:prstGeom prst="rect">
                <a:avLst/>
              </a:prstGeom>
              <a:blipFill rotWithShape="0">
                <a:blip r:embed="rId4"/>
                <a:stretch>
                  <a:fillRect l="-2108" t="-5851" r="-10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1" name="内容占位符 2"/>
              <p:cNvSpPr txBox="1">
                <a:spLocks/>
              </p:cNvSpPr>
              <p:nvPr/>
            </p:nvSpPr>
            <p:spPr>
              <a:xfrm>
                <a:off x="6235520" y="4060458"/>
                <a:ext cx="3217572" cy="114712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14:m>
                  <m:oMath xmlns:m="http://schemas.openxmlformats.org/officeDocument/2006/math">
                    <m:r>
                      <a:rPr lang="zh-CN" altLang="en-US" sz="2400" i="1">
                        <a:latin typeface="Cambria Math" panose="02040503050406030204" pitchFamily="18" charset="0"/>
                      </a:rPr>
                      <m:t>𝜉</m:t>
                    </m:r>
                    <m:r>
                      <a:rPr lang="zh-CN" altLang="en-US" sz="2400">
                        <a:latin typeface="Cambria Math" panose="02040503050406030204" pitchFamily="18" charset="0"/>
                      </a:rPr>
                      <m:t>&lt;0</m:t>
                    </m:r>
                  </m:oMath>
                </a14:m>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Z</a:t>
                </a:r>
                <a:r>
                  <a:rPr lang="zh-CN" altLang="en-US" sz="2400" dirty="0">
                    <a:latin typeface="宋体" panose="02010600030101010101" pitchFamily="2" charset="-122"/>
                    <a:ea typeface="宋体" panose="02010600030101010101" pitchFamily="2" charset="-122"/>
                  </a:rPr>
                  <a:t>为容性阻抗</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14:m>
                  <m:oMath xmlns:m="http://schemas.openxmlformats.org/officeDocument/2006/math">
                    <m:r>
                      <a:rPr lang="zh-CN" altLang="en-US" sz="2400" i="1">
                        <a:latin typeface="Cambria Math" panose="02040503050406030204" pitchFamily="18" charset="0"/>
                      </a:rPr>
                      <m:t>𝜉</m:t>
                    </m:r>
                    <m:r>
                      <a:rPr lang="zh-CN" altLang="en-US" sz="2400">
                        <a:latin typeface="Cambria Math" panose="02040503050406030204" pitchFamily="18" charset="0"/>
                      </a:rPr>
                      <m:t>&gt;0</m:t>
                    </m:r>
                  </m:oMath>
                </a14:m>
                <a:r>
                  <a:rPr lang="zh-CN" altLang="en-US" sz="2400" dirty="0" smtClean="0">
                    <a:latin typeface="宋体" panose="02010600030101010101" pitchFamily="2" charset="-122"/>
                    <a:ea typeface="宋体" panose="02010600030101010101" pitchFamily="2" charset="-122"/>
                  </a:rPr>
                  <a:t>，</a:t>
                </a:r>
                <a:r>
                  <a:rPr lang="en-US" altLang="zh-CN" sz="2400" dirty="0" smtClean="0">
                    <a:latin typeface="宋体" panose="02010600030101010101" pitchFamily="2" charset="-122"/>
                    <a:ea typeface="宋体" panose="02010600030101010101" pitchFamily="2" charset="-122"/>
                  </a:rPr>
                  <a:t>Z</a:t>
                </a:r>
                <a:r>
                  <a:rPr lang="zh-CN" altLang="en-US" sz="2400" dirty="0">
                    <a:latin typeface="宋体" panose="02010600030101010101" pitchFamily="2" charset="-122"/>
                    <a:ea typeface="宋体" panose="02010600030101010101" pitchFamily="2" charset="-122"/>
                  </a:rPr>
                  <a:t>为感性</a:t>
                </a:r>
                <a:r>
                  <a:rPr lang="zh-CN" altLang="en-US" sz="2400" dirty="0" smtClean="0">
                    <a:latin typeface="宋体" panose="02010600030101010101" pitchFamily="2" charset="-122"/>
                    <a:ea typeface="宋体" panose="02010600030101010101" pitchFamily="2" charset="-122"/>
                  </a:rPr>
                  <a:t>阻抗。</a:t>
                </a:r>
                <a:endParaRPr lang="zh-CN" altLang="en-US" sz="2400" dirty="0">
                  <a:latin typeface="宋体" panose="02010600030101010101" pitchFamily="2" charset="-122"/>
                  <a:ea typeface="宋体" panose="02010600030101010101" pitchFamily="2" charset="-122"/>
                </a:endParaRPr>
              </a:p>
            </p:txBody>
          </p:sp>
        </mc:Choice>
        <mc:Fallback xmlns="">
          <p:sp>
            <p:nvSpPr>
              <p:cNvPr id="21" name="内容占位符 2"/>
              <p:cNvSpPr txBox="1">
                <a:spLocks noRot="1" noChangeAspect="1" noMove="1" noResize="1" noEditPoints="1" noAdjustHandles="1" noChangeArrowheads="1" noChangeShapeType="1" noTextEdit="1"/>
              </p:cNvSpPr>
              <p:nvPr/>
            </p:nvSpPr>
            <p:spPr>
              <a:xfrm>
                <a:off x="6235520" y="4060458"/>
                <a:ext cx="3217572" cy="1147129"/>
              </a:xfrm>
              <a:prstGeom prst="rect">
                <a:avLst/>
              </a:prstGeom>
              <a:blipFill rotWithShape="0">
                <a:blip r:embed="rId5"/>
                <a:stretch>
                  <a:fillRect l="-1705" t="-5851" r="-208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270962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499233" y="1570442"/>
            <a:ext cx="6717488" cy="1935335"/>
          </a:xfrm>
          <a:prstGeom prst="rect">
            <a:avLst/>
          </a:prstGeom>
        </p:spPr>
      </p:pic>
      <p:sp>
        <p:nvSpPr>
          <p:cNvPr id="5" name="标题 1"/>
          <p:cNvSpPr>
            <a:spLocks noGrp="1"/>
          </p:cNvSpPr>
          <p:nvPr>
            <p:ph type="title"/>
          </p:nvPr>
        </p:nvSpPr>
        <p:spPr>
          <a:xfrm>
            <a:off x="677334" y="403538"/>
            <a:ext cx="4036334" cy="845713"/>
          </a:xfrm>
        </p:spPr>
        <p:txBody>
          <a:bodyPr>
            <a:normAutofit/>
          </a:bodyPr>
          <a:lstStyle/>
          <a:p>
            <a:r>
              <a:rPr lang="en-US" altLang="zh-CN" dirty="0" smtClean="0"/>
              <a:t>LC</a:t>
            </a:r>
            <a:r>
              <a:rPr lang="zh-CN" altLang="en-US" dirty="0" smtClean="0"/>
              <a:t>并联</a:t>
            </a:r>
            <a:r>
              <a:rPr lang="zh-CN" altLang="en-US" dirty="0"/>
              <a:t>谐振回路</a:t>
            </a:r>
          </a:p>
        </p:txBody>
      </p:sp>
      <mc:AlternateContent xmlns:mc="http://schemas.openxmlformats.org/markup-compatibility/2006" xmlns:a14="http://schemas.microsoft.com/office/drawing/2010/main">
        <mc:Choice Requires="a14">
          <p:sp>
            <p:nvSpPr>
              <p:cNvPr id="10" name="矩形 9"/>
              <p:cNvSpPr/>
              <p:nvPr/>
            </p:nvSpPr>
            <p:spPr>
              <a:xfrm>
                <a:off x="903902" y="3711059"/>
                <a:ext cx="7312819" cy="1764266"/>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2000" i="1" smtClean="0">
                          <a:latin typeface="Cambria Math" panose="02040503050406030204" pitchFamily="18" charset="0"/>
                        </a:rPr>
                        <m:t>𝑦</m:t>
                      </m:r>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𝑔</m:t>
                          </m:r>
                        </m:e>
                        <m:sub>
                          <m:r>
                            <a:rPr lang="zh-CN" altLang="en-US" sz="2000">
                              <a:latin typeface="Cambria Math" panose="02040503050406030204" pitchFamily="18" charset="0"/>
                            </a:rPr>
                            <m:t>0</m:t>
                          </m:r>
                        </m:sub>
                      </m:sSub>
                      <m:r>
                        <a:rPr lang="zh-CN" altLang="en-US" sz="2000">
                          <a:latin typeface="Cambria Math" panose="02040503050406030204" pitchFamily="18" charset="0"/>
                        </a:rPr>
                        <m:t>+</m:t>
                      </m:r>
                      <m:r>
                        <a:rPr lang="zh-CN" altLang="en-US" sz="2000" i="1">
                          <a:latin typeface="Cambria Math" panose="02040503050406030204" pitchFamily="18" charset="0"/>
                        </a:rPr>
                        <m:t>𝑗</m:t>
                      </m:r>
                      <m:r>
                        <a:rPr lang="zh-CN" altLang="en-US" sz="2000" i="1">
                          <a:latin typeface="Cambria Math" panose="02040503050406030204" pitchFamily="18" charset="0"/>
                        </a:rPr>
                        <m:t>𝜔</m:t>
                      </m:r>
                      <m:r>
                        <a:rPr lang="zh-CN" altLang="en-US" sz="2000" i="1">
                          <a:latin typeface="Cambria Math" panose="02040503050406030204" pitchFamily="18" charset="0"/>
                        </a:rPr>
                        <m:t>𝐶</m:t>
                      </m:r>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a:latin typeface="Cambria Math" panose="02040503050406030204" pitchFamily="18" charset="0"/>
                            </a:rPr>
                            <m:t>1</m:t>
                          </m:r>
                        </m:num>
                        <m:den>
                          <m:r>
                            <a:rPr lang="zh-CN" altLang="en-US" sz="2000" i="1">
                              <a:latin typeface="Cambria Math" panose="02040503050406030204" pitchFamily="18" charset="0"/>
                            </a:rPr>
                            <m:t>𝑗</m:t>
                          </m:r>
                          <m:r>
                            <a:rPr lang="zh-CN" altLang="en-US" sz="2000" i="1">
                              <a:latin typeface="Cambria Math" panose="02040503050406030204" pitchFamily="18" charset="0"/>
                            </a:rPr>
                            <m:t>𝜔</m:t>
                          </m:r>
                          <m:r>
                            <a:rPr lang="zh-CN" altLang="en-US" sz="2000" i="1">
                              <a:latin typeface="Cambria Math" panose="02040503050406030204" pitchFamily="18" charset="0"/>
                            </a:rPr>
                            <m:t>𝐿</m:t>
                          </m:r>
                        </m:den>
                      </m:f>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𝑔</m:t>
                          </m:r>
                        </m:e>
                        <m:sub>
                          <m:r>
                            <a:rPr lang="zh-CN" altLang="en-US" sz="2000">
                              <a:latin typeface="Cambria Math" panose="02040503050406030204" pitchFamily="18" charset="0"/>
                            </a:rPr>
                            <m:t>0</m:t>
                          </m:r>
                        </m:sub>
                      </m:sSub>
                      <m:r>
                        <a:rPr lang="zh-CN" altLang="en-US" sz="2000">
                          <a:latin typeface="Cambria Math" panose="02040503050406030204" pitchFamily="18" charset="0"/>
                        </a:rPr>
                        <m:t>+</m:t>
                      </m:r>
                      <m:r>
                        <a:rPr lang="zh-CN" altLang="en-US" sz="2000" i="1">
                          <a:latin typeface="Cambria Math" panose="02040503050406030204" pitchFamily="18" charset="0"/>
                        </a:rPr>
                        <m:t>𝑗</m:t>
                      </m:r>
                      <m:d>
                        <m:dPr>
                          <m:ctrlPr>
                            <a:rPr lang="zh-CN" altLang="en-US" sz="2000" i="1">
                              <a:latin typeface="Cambria Math" panose="02040503050406030204" pitchFamily="18" charset="0"/>
                            </a:rPr>
                          </m:ctrlPr>
                        </m:dPr>
                        <m:e>
                          <m:r>
                            <a:rPr lang="zh-CN" altLang="en-US" sz="2000" i="1">
                              <a:latin typeface="Cambria Math" panose="02040503050406030204" pitchFamily="18" charset="0"/>
                            </a:rPr>
                            <m:t>𝜔</m:t>
                          </m:r>
                          <m:r>
                            <a:rPr lang="zh-CN" altLang="en-US" sz="2000" i="1">
                              <a:latin typeface="Cambria Math" panose="02040503050406030204" pitchFamily="18" charset="0"/>
                            </a:rPr>
                            <m:t>𝐶</m:t>
                          </m:r>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a:latin typeface="Cambria Math" panose="02040503050406030204" pitchFamily="18" charset="0"/>
                                </a:rPr>
                                <m:t>1</m:t>
                              </m:r>
                            </m:num>
                            <m:den>
                              <m:r>
                                <a:rPr lang="zh-CN" altLang="en-US" sz="2000" i="1">
                                  <a:latin typeface="Cambria Math" panose="02040503050406030204" pitchFamily="18" charset="0"/>
                                </a:rPr>
                                <m:t>𝜔</m:t>
                              </m:r>
                              <m:r>
                                <a:rPr lang="zh-CN" altLang="en-US" sz="2000" i="1">
                                  <a:latin typeface="Cambria Math" panose="02040503050406030204" pitchFamily="18" charset="0"/>
                                </a:rPr>
                                <m:t>𝐿</m:t>
                              </m:r>
                            </m:den>
                          </m:f>
                        </m:e>
                      </m:d>
                    </m:oMath>
                  </m:oMathPara>
                </a14:m>
                <a:endParaRPr lang="en-US" altLang="zh-CN" sz="2000" dirty="0" smtClean="0">
                  <a:latin typeface="+mn-ea"/>
                </a:endParaRPr>
              </a:p>
              <a:p>
                <a:r>
                  <a:rPr lang="zh-CN" altLang="en-US" sz="2000" dirty="0" smtClean="0"/>
                  <a:t>                    </a:t>
                </a:r>
                <a14:m>
                  <m:oMath xmlns:m="http://schemas.openxmlformats.org/officeDocument/2006/math">
                    <m:r>
                      <a:rPr lang="zh-CN" altLang="en-US" sz="2000" smtClean="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𝑔</m:t>
                        </m:r>
                      </m:e>
                      <m:sub>
                        <m:r>
                          <a:rPr lang="zh-CN" altLang="en-US" sz="2000">
                            <a:latin typeface="Cambria Math" panose="02040503050406030204" pitchFamily="18" charset="0"/>
                          </a:rPr>
                          <m:t>0</m:t>
                        </m:r>
                      </m:sub>
                    </m:sSub>
                    <m:d>
                      <m:dPr>
                        <m:begChr m:val="["/>
                        <m:endChr m:val="]"/>
                        <m:ctrlPr>
                          <a:rPr lang="zh-CN" altLang="en-US" sz="2000" i="1">
                            <a:latin typeface="Cambria Math" panose="02040503050406030204" pitchFamily="18" charset="0"/>
                          </a:rPr>
                        </m:ctrlPr>
                      </m:dPr>
                      <m:e>
                        <m:r>
                          <a:rPr lang="zh-CN" altLang="en-US" sz="2000">
                            <a:latin typeface="Cambria Math" panose="02040503050406030204" pitchFamily="18" charset="0"/>
                          </a:rPr>
                          <m:t>1+</m:t>
                        </m:r>
                        <m:r>
                          <a:rPr lang="zh-CN" altLang="en-US" sz="2000" i="1">
                            <a:latin typeface="Cambria Math" panose="02040503050406030204" pitchFamily="18" charset="0"/>
                          </a:rPr>
                          <m:t>𝑗</m:t>
                        </m:r>
                        <m:f>
                          <m:fPr>
                            <m:ctrlPr>
                              <a:rPr lang="zh-CN" altLang="en-US" sz="2000" i="1">
                                <a:latin typeface="Cambria Math" panose="02040503050406030204" pitchFamily="18" charset="0"/>
                              </a:rPr>
                            </m:ctrlPr>
                          </m:fPr>
                          <m:num>
                            <m:r>
                              <a:rPr lang="zh-CN" altLang="en-US" sz="2000">
                                <a:latin typeface="Cambria Math" panose="02040503050406030204" pitchFamily="18" charset="0"/>
                              </a:rPr>
                              <m:t>1</m:t>
                            </m:r>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𝑔</m:t>
                                </m:r>
                              </m:e>
                              <m:sub>
                                <m:r>
                                  <a:rPr lang="zh-CN" altLang="en-US" sz="2000">
                                    <a:latin typeface="Cambria Math" panose="02040503050406030204" pitchFamily="18" charset="0"/>
                                  </a:rPr>
                                  <m:t>0</m:t>
                                </m:r>
                              </m:sub>
                            </m:sSub>
                          </m:den>
                        </m:f>
                        <m:r>
                          <a:rPr lang="zh-CN" altLang="en-US" sz="2000">
                            <a:latin typeface="Cambria Math" panose="02040503050406030204" pitchFamily="18" charset="0"/>
                          </a:rPr>
                          <m:t>(</m:t>
                        </m:r>
                        <m:r>
                          <a:rPr lang="zh-CN" altLang="en-US" sz="2000" i="1">
                            <a:latin typeface="Cambria Math" panose="02040503050406030204" pitchFamily="18" charset="0"/>
                          </a:rPr>
                          <m:t>𝜔</m:t>
                        </m:r>
                        <m:r>
                          <a:rPr lang="zh-CN" altLang="en-US" sz="2000" i="1">
                            <a:latin typeface="Cambria Math" panose="02040503050406030204" pitchFamily="18" charset="0"/>
                          </a:rPr>
                          <m:t>𝐶</m:t>
                        </m:r>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a:latin typeface="Cambria Math" panose="02040503050406030204" pitchFamily="18" charset="0"/>
                              </a:rPr>
                              <m:t>1</m:t>
                            </m:r>
                          </m:num>
                          <m:den>
                            <m:r>
                              <a:rPr lang="zh-CN" altLang="en-US" sz="2000" i="1">
                                <a:latin typeface="Cambria Math" panose="02040503050406030204" pitchFamily="18" charset="0"/>
                              </a:rPr>
                              <m:t>𝜔</m:t>
                            </m:r>
                            <m:r>
                              <a:rPr lang="zh-CN" altLang="en-US" sz="2000" i="1">
                                <a:latin typeface="Cambria Math" panose="02040503050406030204" pitchFamily="18" charset="0"/>
                              </a:rPr>
                              <m:t>𝐿</m:t>
                            </m:r>
                          </m:den>
                        </m:f>
                        <m:r>
                          <a:rPr lang="en-US" altLang="zh-CN" sz="2000">
                            <a:latin typeface="Cambria Math" panose="02040503050406030204" pitchFamily="18" charset="0"/>
                          </a:rPr>
                          <m:t>)</m:t>
                        </m:r>
                      </m:e>
                    </m:d>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𝑔</m:t>
                        </m:r>
                      </m:e>
                      <m:sub>
                        <m:r>
                          <a:rPr lang="zh-CN" altLang="en-US" sz="2000">
                            <a:latin typeface="Cambria Math" panose="02040503050406030204" pitchFamily="18" charset="0"/>
                          </a:rPr>
                          <m:t>0</m:t>
                        </m:r>
                      </m:sub>
                    </m:sSub>
                    <m:d>
                      <m:dPr>
                        <m:begChr m:val="["/>
                        <m:endChr m:val="]"/>
                        <m:ctrlPr>
                          <a:rPr lang="zh-CN" altLang="en-US" sz="2000" i="1">
                            <a:latin typeface="Cambria Math" panose="02040503050406030204" pitchFamily="18" charset="0"/>
                          </a:rPr>
                        </m:ctrlPr>
                      </m:dPr>
                      <m:e>
                        <m:r>
                          <a:rPr lang="zh-CN" altLang="en-US" sz="2000">
                            <a:latin typeface="Cambria Math" panose="02040503050406030204" pitchFamily="18" charset="0"/>
                          </a:rPr>
                          <m:t>1+</m:t>
                        </m:r>
                        <m:r>
                          <a:rPr lang="zh-CN" altLang="en-US" sz="2000" i="1">
                            <a:latin typeface="Cambria Math" panose="02040503050406030204" pitchFamily="18" charset="0"/>
                          </a:rPr>
                          <m:t>𝑗</m:t>
                        </m:r>
                        <m:f>
                          <m:fPr>
                            <m:ctrlPr>
                              <a:rPr lang="zh-CN" altLang="en-US" sz="2000" i="1">
                                <a:latin typeface="Cambria Math" panose="02040503050406030204" pitchFamily="18" charset="0"/>
                              </a:rPr>
                            </m:ctrlPr>
                          </m:fPr>
                          <m:num>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𝜔</m:t>
                                </m:r>
                              </m:e>
                              <m:sub>
                                <m:r>
                                  <a:rPr lang="zh-CN" altLang="en-US" sz="2000">
                                    <a:latin typeface="Cambria Math" panose="02040503050406030204" pitchFamily="18" charset="0"/>
                                  </a:rPr>
                                  <m:t>0</m:t>
                                </m:r>
                              </m:sub>
                            </m:sSub>
                            <m:r>
                              <a:rPr lang="zh-CN" altLang="en-US" sz="2000" i="1">
                                <a:latin typeface="Cambria Math" panose="02040503050406030204" pitchFamily="18" charset="0"/>
                              </a:rPr>
                              <m:t>𝐶</m:t>
                            </m:r>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𝑔</m:t>
                                </m:r>
                              </m:e>
                              <m:sub>
                                <m:r>
                                  <a:rPr lang="zh-CN" altLang="en-US" sz="2000">
                                    <a:latin typeface="Cambria Math" panose="02040503050406030204" pitchFamily="18" charset="0"/>
                                  </a:rPr>
                                  <m:t>0</m:t>
                                </m:r>
                              </m:sub>
                            </m:sSub>
                          </m:den>
                        </m:f>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i="1">
                                <a:latin typeface="Cambria Math" panose="02040503050406030204" pitchFamily="18" charset="0"/>
                              </a:rPr>
                              <m:t>𝜔</m:t>
                            </m:r>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𝜔</m:t>
                                </m:r>
                              </m:e>
                              <m:sub>
                                <m:r>
                                  <a:rPr lang="zh-CN" altLang="en-US" sz="2000">
                                    <a:latin typeface="Cambria Math" panose="02040503050406030204" pitchFamily="18" charset="0"/>
                                  </a:rPr>
                                  <m:t>0</m:t>
                                </m:r>
                              </m:sub>
                            </m:sSub>
                          </m:den>
                        </m:f>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𝜔</m:t>
                                </m:r>
                              </m:e>
                              <m:sub>
                                <m:r>
                                  <a:rPr lang="zh-CN" altLang="en-US" sz="2000">
                                    <a:latin typeface="Cambria Math" panose="02040503050406030204" pitchFamily="18" charset="0"/>
                                  </a:rPr>
                                  <m:t>0</m:t>
                                </m:r>
                              </m:sub>
                            </m:sSub>
                          </m:num>
                          <m:den>
                            <m:r>
                              <a:rPr lang="zh-CN" altLang="en-US" sz="2000" i="1">
                                <a:latin typeface="Cambria Math" panose="02040503050406030204" pitchFamily="18" charset="0"/>
                              </a:rPr>
                              <m:t>𝜔</m:t>
                            </m:r>
                          </m:den>
                        </m:f>
                        <m:r>
                          <a:rPr lang="en-US" altLang="zh-CN" sz="2000">
                            <a:latin typeface="Cambria Math" panose="02040503050406030204" pitchFamily="18" charset="0"/>
                          </a:rPr>
                          <m:t>)</m:t>
                        </m:r>
                      </m:e>
                    </m:d>
                  </m:oMath>
                </a14:m>
                <a:endParaRPr lang="en-US" altLang="zh-CN" sz="2000" dirty="0" smtClean="0">
                  <a:latin typeface="+mn-ea"/>
                </a:endParaRPr>
              </a:p>
              <a:p>
                <a14:m>
                  <m:oMath xmlns:m="http://schemas.openxmlformats.org/officeDocument/2006/math">
                    <m:r>
                      <a:rPr lang="en-US" altLang="zh-CN" sz="2000" b="0" i="0" smtClean="0">
                        <a:latin typeface="Cambria Math" panose="02040503050406030204" pitchFamily="18" charset="0"/>
                      </a:rPr>
                      <m:t>                           </m:t>
                    </m:r>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𝑔</m:t>
                        </m:r>
                      </m:e>
                      <m:sub>
                        <m:r>
                          <a:rPr lang="zh-CN" altLang="en-US" sz="2000">
                            <a:latin typeface="Cambria Math" panose="02040503050406030204" pitchFamily="18" charset="0"/>
                          </a:rPr>
                          <m:t>0</m:t>
                        </m:r>
                      </m:sub>
                    </m:sSub>
                    <m:d>
                      <m:dPr>
                        <m:begChr m:val="["/>
                        <m:endChr m:val="]"/>
                        <m:ctrlPr>
                          <a:rPr lang="zh-CN" altLang="en-US" sz="2000" i="1">
                            <a:latin typeface="Cambria Math" panose="02040503050406030204" pitchFamily="18" charset="0"/>
                          </a:rPr>
                        </m:ctrlPr>
                      </m:dPr>
                      <m:e>
                        <m:r>
                          <a:rPr lang="zh-CN" altLang="en-US" sz="2000">
                            <a:latin typeface="Cambria Math" panose="02040503050406030204" pitchFamily="18" charset="0"/>
                          </a:rPr>
                          <m:t>1+</m:t>
                        </m:r>
                        <m:r>
                          <a:rPr lang="zh-CN" altLang="en-US" sz="2000" i="1">
                            <a:latin typeface="Cambria Math" panose="02040503050406030204" pitchFamily="18" charset="0"/>
                          </a:rPr>
                          <m:t>𝑗𝑄</m:t>
                        </m:r>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r>
                              <a:rPr lang="zh-CN" altLang="en-US" sz="2000" i="1">
                                <a:latin typeface="Cambria Math" panose="02040503050406030204" pitchFamily="18" charset="0"/>
                              </a:rPr>
                              <m:t>𝜔</m:t>
                            </m:r>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𝜔</m:t>
                                </m:r>
                              </m:e>
                              <m:sub>
                                <m:r>
                                  <a:rPr lang="zh-CN" altLang="en-US" sz="2000">
                                    <a:latin typeface="Cambria Math" panose="02040503050406030204" pitchFamily="18" charset="0"/>
                                  </a:rPr>
                                  <m:t>0</m:t>
                                </m:r>
                              </m:sub>
                            </m:sSub>
                          </m:den>
                        </m:f>
                        <m:r>
                          <a:rPr lang="zh-CN" altLang="en-US" sz="2000">
                            <a:latin typeface="Cambria Math" panose="02040503050406030204" pitchFamily="18" charset="0"/>
                          </a:rPr>
                          <m:t>−</m:t>
                        </m:r>
                        <m:f>
                          <m:fPr>
                            <m:ctrlPr>
                              <a:rPr lang="zh-CN" altLang="en-US" sz="2000" i="1">
                                <a:latin typeface="Cambria Math" panose="02040503050406030204" pitchFamily="18" charset="0"/>
                              </a:rPr>
                            </m:ctrlPr>
                          </m:fPr>
                          <m:num>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𝜔</m:t>
                                </m:r>
                              </m:e>
                              <m:sub>
                                <m:r>
                                  <a:rPr lang="zh-CN" altLang="en-US" sz="2000">
                                    <a:latin typeface="Cambria Math" panose="02040503050406030204" pitchFamily="18" charset="0"/>
                                  </a:rPr>
                                  <m:t>0</m:t>
                                </m:r>
                              </m:sub>
                            </m:sSub>
                          </m:num>
                          <m:den>
                            <m:r>
                              <a:rPr lang="zh-CN" altLang="en-US" sz="2000" i="1">
                                <a:latin typeface="Cambria Math" panose="02040503050406030204" pitchFamily="18" charset="0"/>
                              </a:rPr>
                              <m:t>𝜔</m:t>
                            </m:r>
                          </m:den>
                        </m:f>
                        <m:r>
                          <a:rPr lang="en-US" altLang="zh-CN" sz="2000">
                            <a:latin typeface="Cambria Math" panose="02040503050406030204" pitchFamily="18" charset="0"/>
                          </a:rPr>
                          <m:t>)</m:t>
                        </m:r>
                      </m:e>
                    </m:d>
                  </m:oMath>
                </a14:m>
                <a:r>
                  <a:rPr lang="zh-CN" altLang="en-US" sz="2000" dirty="0"/>
                  <a:t> </a:t>
                </a:r>
                <a14:m>
                  <m:oMath xmlns:m="http://schemas.openxmlformats.org/officeDocument/2006/math">
                    <m:d>
                      <m:dPr>
                        <m:begChr m:val=""/>
                        <m:ctrlPr>
                          <a:rPr lang="zh-CN" altLang="en-US" sz="2000" i="1">
                            <a:latin typeface="Cambria Math" panose="02040503050406030204" pitchFamily="18" charset="0"/>
                          </a:rPr>
                        </m:ctrlPr>
                      </m:dPr>
                      <m:e>
                        <m:r>
                          <a:rPr lang="zh-CN" altLang="en-US" sz="2000">
                            <a:latin typeface="Cambria Math" panose="02040503050406030204" pitchFamily="18" charset="0"/>
                          </a:rPr>
                          <m:t>=</m:t>
                        </m:r>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𝑔</m:t>
                            </m:r>
                          </m:e>
                          <m:sub>
                            <m:r>
                              <a:rPr lang="zh-CN" altLang="en-US" sz="2000">
                                <a:latin typeface="Cambria Math" panose="02040503050406030204" pitchFamily="18" charset="0"/>
                              </a:rPr>
                              <m:t>0</m:t>
                            </m:r>
                          </m:sub>
                        </m:sSub>
                        <m:r>
                          <a:rPr lang="zh-CN" altLang="en-US" sz="2000">
                            <a:latin typeface="Cambria Math" panose="02040503050406030204" pitchFamily="18" charset="0"/>
                          </a:rPr>
                          <m:t>(1+</m:t>
                        </m:r>
                        <m:r>
                          <a:rPr lang="zh-CN" altLang="en-US" sz="2000" i="1">
                            <a:latin typeface="Cambria Math" panose="02040503050406030204" pitchFamily="18" charset="0"/>
                          </a:rPr>
                          <m:t>𝑗</m:t>
                        </m:r>
                        <m:r>
                          <a:rPr lang="zh-CN" altLang="en-US" sz="2000" i="1">
                            <a:latin typeface="Cambria Math" panose="02040503050406030204" pitchFamily="18" charset="0"/>
                          </a:rPr>
                          <m:t>𝜉</m:t>
                        </m:r>
                      </m:e>
                    </m:d>
                  </m:oMath>
                </a14:m>
                <a:endParaRPr lang="zh-CN" altLang="en-US" sz="2000" dirty="0">
                  <a:latin typeface="+mn-ea"/>
                </a:endParaRPr>
              </a:p>
            </p:txBody>
          </p:sp>
        </mc:Choice>
        <mc:Fallback xmlns="">
          <p:sp>
            <p:nvSpPr>
              <p:cNvPr id="10" name="矩形 9"/>
              <p:cNvSpPr>
                <a:spLocks noRot="1" noChangeAspect="1" noMove="1" noResize="1" noEditPoints="1" noAdjustHandles="1" noChangeArrowheads="1" noChangeShapeType="1" noTextEdit="1"/>
              </p:cNvSpPr>
              <p:nvPr/>
            </p:nvSpPr>
            <p:spPr>
              <a:xfrm>
                <a:off x="903902" y="3711059"/>
                <a:ext cx="7312819" cy="1764266"/>
              </a:xfrm>
              <a:prstGeom prst="rect">
                <a:avLst/>
              </a:prstGeom>
              <a:blipFill rotWithShape="0">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996793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1462946" y="1159776"/>
                <a:ext cx="7513629" cy="3850107"/>
              </a:xfrm>
            </p:spPr>
            <p:txBody>
              <a:bodyPr>
                <a:normAutofit/>
              </a:bodyPr>
              <a:lstStyle/>
              <a:p>
                <a:r>
                  <a:rPr lang="zh-CN" altLang="en-US" sz="2400" dirty="0" smtClean="0">
                    <a:latin typeface="宋体" panose="02010600030101010101" pitchFamily="2" charset="-122"/>
                    <a:ea typeface="宋体" panose="02010600030101010101" pitchFamily="2" charset="-122"/>
                  </a:rPr>
                  <a:t>并联</a:t>
                </a:r>
                <a:r>
                  <a:rPr lang="zh-CN" altLang="en-US" sz="2400" dirty="0">
                    <a:latin typeface="宋体" panose="02010600030101010101" pitchFamily="2" charset="-122"/>
                    <a:ea typeface="宋体" panose="02010600030101010101" pitchFamily="2" charset="-122"/>
                  </a:rPr>
                  <a:t>谐振频率</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ad>
                          <m:radPr>
                            <m:degHide m:val="on"/>
                            <m:ctrlPr>
                              <a:rPr lang="zh-CN" altLang="en-US" sz="2400" i="1">
                                <a:latin typeface="Cambria Math" panose="02040503050406030204" pitchFamily="18" charset="0"/>
                              </a:rPr>
                            </m:ctrlPr>
                          </m:radPr>
                          <m:deg/>
                          <m:e>
                            <m:r>
                              <a:rPr lang="zh-CN" altLang="en-US" sz="2400" i="1">
                                <a:latin typeface="Cambria Math" panose="02040503050406030204" pitchFamily="18" charset="0"/>
                              </a:rPr>
                              <m:t>𝐿𝐶</m:t>
                            </m:r>
                          </m:e>
                        </m:rad>
                      </m:den>
                    </m:f>
                  </m:oMath>
                </a14:m>
                <a:r>
                  <a:rPr lang="zh-CN" altLang="en-US" sz="2400" dirty="0" smtClean="0">
                    <a:latin typeface="宋体" panose="02010600030101010101" pitchFamily="2" charset="-122"/>
                    <a:ea typeface="宋体" panose="02010600030101010101" pitchFamily="2" charset="-122"/>
                  </a:rPr>
                  <a:t> 或</a:t>
                </a:r>
                <a14:m>
                  <m:oMath xmlns:m="http://schemas.openxmlformats.org/officeDocument/2006/math">
                    <m:r>
                      <a:rPr lang="en-US" altLang="zh-CN" sz="2400" b="0" i="0" smtClean="0">
                        <a:latin typeface="Cambria Math" panose="02040503050406030204" pitchFamily="18" charset="0"/>
                      </a:rPr>
                      <m:t> </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𝑜</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r>
                          <a:rPr lang="zh-CN" altLang="en-US" sz="2400" i="1">
                            <a:latin typeface="Cambria Math" panose="02040503050406030204" pitchFamily="18" charset="0"/>
                          </a:rPr>
                          <m:t>𝜋</m:t>
                        </m:r>
                        <m:rad>
                          <m:radPr>
                            <m:degHide m:val="on"/>
                            <m:ctrlPr>
                              <a:rPr lang="zh-CN" altLang="en-US" sz="2400" i="1">
                                <a:latin typeface="Cambria Math" panose="02040503050406030204" pitchFamily="18" charset="0"/>
                              </a:rPr>
                            </m:ctrlPr>
                          </m:radPr>
                          <m:deg/>
                          <m:e>
                            <m:r>
                              <a:rPr lang="zh-CN" altLang="en-US" sz="2400" i="1">
                                <a:latin typeface="Cambria Math" panose="02040503050406030204" pitchFamily="18" charset="0"/>
                              </a:rPr>
                              <m:t>𝐿𝐶</m:t>
                            </m:r>
                          </m:e>
                        </m:rad>
                      </m:den>
                    </m:f>
                  </m:oMath>
                </a14:m>
                <a:endParaRPr lang="zh-CN" altLang="en-US"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品质因数</a:t>
                </a:r>
                <a:r>
                  <a:rPr lang="zh-CN" altLang="en-US" sz="2400" dirty="0" smtClean="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a:p>
                <a:pPr marL="0" indent="0" algn="just">
                  <a:buNone/>
                </a:pPr>
                <a:r>
                  <a:rPr lang="zh-CN" altLang="en-US" sz="2400" dirty="0" smtClean="0"/>
                  <a:t>                          </a:t>
                </a:r>
                <a14:m>
                  <m:oMath xmlns:m="http://schemas.openxmlformats.org/officeDocument/2006/math">
                    <m:r>
                      <a:rPr lang="zh-CN" altLang="en-US" sz="2400" i="1">
                        <a:latin typeface="Cambria Math" panose="02040503050406030204" pitchFamily="18" charset="0"/>
                      </a:rPr>
                      <m:t>𝑄</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r>
                          <a:rPr lang="zh-CN" altLang="en-US" sz="2400" i="1">
                            <a:latin typeface="Cambria Math" panose="02040503050406030204" pitchFamily="18" charset="0"/>
                          </a:rPr>
                          <m:t>𝐿</m:t>
                        </m:r>
                      </m:num>
                      <m:den>
                        <m:r>
                          <a:rPr lang="zh-CN" altLang="en-US" sz="2400" i="1">
                            <a:latin typeface="Cambria Math" panose="02040503050406030204" pitchFamily="18" charset="0"/>
                          </a:rPr>
                          <m:t>𝑟</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𝑟</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r>
                          <a:rPr lang="zh-CN" altLang="en-US" sz="2400" i="1">
                            <a:latin typeface="Cambria Math" panose="02040503050406030204" pitchFamily="18" charset="0"/>
                          </a:rPr>
                          <m:t>𝐶</m:t>
                        </m:r>
                      </m:den>
                    </m:f>
                  </m:oMath>
                </a14:m>
                <a:endParaRPr lang="zh-CN" altLang="en-US"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广义失谐</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marL="0" indent="0">
                  <a:buNone/>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𝜉</m:t>
                      </m:r>
                      <m:r>
                        <a:rPr lang="zh-CN" altLang="en-US" sz="2400">
                          <a:latin typeface="Cambria Math" panose="02040503050406030204" pitchFamily="18" charset="0"/>
                        </a:rPr>
                        <m:t>=</m:t>
                      </m:r>
                      <m:r>
                        <a:rPr lang="zh-CN" altLang="en-US" sz="2400" i="1">
                          <a:latin typeface="Cambria Math" panose="02040503050406030204" pitchFamily="18" charset="0"/>
                        </a:rPr>
                        <m:t>𝑄</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𝜔</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num>
                        <m:den>
                          <m:r>
                            <a:rPr lang="zh-CN" altLang="en-US" sz="2400" i="1">
                              <a:latin typeface="Cambria Math" panose="02040503050406030204" pitchFamily="18" charset="0"/>
                            </a:rPr>
                            <m:t>𝜔</m:t>
                          </m:r>
                        </m:den>
                      </m:f>
                      <m:r>
                        <a:rPr lang="zh-CN" altLang="en-US" sz="2400">
                          <a:latin typeface="Cambria Math" panose="02040503050406030204" pitchFamily="18" charset="0"/>
                        </a:rPr>
                        <m:t>)≈2</m:t>
                      </m:r>
                      <m:r>
                        <a:rPr lang="zh-CN" altLang="en-US" sz="2400" i="1">
                          <a:latin typeface="Cambria Math" panose="02040503050406030204" pitchFamily="18" charset="0"/>
                        </a:rPr>
                        <m:t>𝑄</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𝛥𝜔</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den>
                      </m:f>
                    </m:oMath>
                  </m:oMathPara>
                </a14:m>
                <a:endParaRPr lang="en-US" altLang="zh-CN" sz="2400" dirty="0" smtClean="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1462946" y="1159776"/>
                <a:ext cx="7513629" cy="3850107"/>
              </a:xfrm>
              <a:blipFill rotWithShape="0">
                <a:blip r:embed="rId2"/>
                <a:stretch>
                  <a:fillRect l="-649" t="-126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696498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2056829" y="139016"/>
            <a:ext cx="5618980" cy="2993289"/>
          </a:xfrm>
          <a:prstGeom prst="rect">
            <a:avLst/>
          </a:prstGeom>
        </p:spPr>
      </p:pic>
      <mc:AlternateContent xmlns:mc="http://schemas.openxmlformats.org/markup-compatibility/2006" xmlns:a14="http://schemas.microsoft.com/office/drawing/2010/main">
        <mc:Choice Requires="a14">
          <p:sp>
            <p:nvSpPr>
              <p:cNvPr id="8" name="内容占位符 2"/>
              <p:cNvSpPr>
                <a:spLocks noGrp="1"/>
              </p:cNvSpPr>
              <p:nvPr>
                <p:ph idx="1"/>
              </p:nvPr>
            </p:nvSpPr>
            <p:spPr>
              <a:xfrm>
                <a:off x="806851" y="3132305"/>
                <a:ext cx="8118936" cy="978116"/>
              </a:xfrm>
            </p:spPr>
            <p:txBody>
              <a:bodyPr>
                <a:normAutofit/>
              </a:bodyPr>
              <a:lstStyle/>
              <a:p>
                <a:pPr marL="0" indent="0">
                  <a:buNone/>
                </a:pPr>
                <a:r>
                  <a:rPr lang="zh-CN" altLang="en-US" sz="2400" dirty="0">
                    <a:latin typeface="宋体" panose="02010600030101010101" pitchFamily="2" charset="-122"/>
                    <a:ea typeface="宋体" panose="02010600030101010101" pitchFamily="2" charset="-122"/>
                  </a:rPr>
                  <a:t>曲线越窄，选频特性越好，定义当</a:t>
                </a:r>
                <a:r>
                  <a:rPr lang="en-US" altLang="zh-CN" sz="2400" dirty="0">
                    <a:latin typeface="宋体" panose="02010600030101010101" pitchFamily="2" charset="-122"/>
                    <a:ea typeface="宋体" panose="02010600030101010101" pitchFamily="2" charset="-122"/>
                  </a:rPr>
                  <a:t>U</a:t>
                </a:r>
                <a:r>
                  <a:rPr lang="zh-CN" altLang="en-US" sz="2400" dirty="0">
                    <a:latin typeface="宋体" panose="02010600030101010101" pitchFamily="2" charset="-122"/>
                    <a:ea typeface="宋体" panose="02010600030101010101" pitchFamily="2" charset="-122"/>
                  </a:rPr>
                  <a:t>下降到</a:t>
                </a:r>
                <a14:m>
                  <m:oMath xmlns:m="http://schemas.openxmlformats.org/officeDocument/2006/math">
                    <m:f>
                      <m:fPr>
                        <m:type m:val="lin"/>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ad>
                          <m:radPr>
                            <m:degHide m:val="on"/>
                            <m:ctrlPr>
                              <a:rPr lang="zh-CN" altLang="en-US" sz="2400" i="1">
                                <a:latin typeface="Cambria Math" panose="02040503050406030204" pitchFamily="18" charset="0"/>
                              </a:rPr>
                            </m:ctrlPr>
                          </m:radPr>
                          <m:deg/>
                          <m:e>
                            <m:r>
                              <a:rPr lang="zh-CN" altLang="en-US" sz="2400">
                                <a:latin typeface="Cambria Math" panose="02040503050406030204" pitchFamily="18" charset="0"/>
                              </a:rPr>
                              <m:t>2</m:t>
                            </m:r>
                          </m:e>
                        </m:rad>
                      </m:den>
                    </m:f>
                    <m:r>
                      <a:rPr lang="zh-CN" altLang="en-US" sz="2400" i="1">
                        <a:latin typeface="Cambria Math" panose="02040503050406030204" pitchFamily="18" charset="0"/>
                      </a:rPr>
                      <m:t> </m:t>
                    </m:r>
                  </m:oMath>
                </a14:m>
                <a:r>
                  <a:rPr lang="en-US" altLang="zh-CN" sz="2400" dirty="0">
                    <a:latin typeface="宋体" panose="02010600030101010101" pitchFamily="2" charset="-122"/>
                    <a:ea typeface="宋体" panose="02010600030101010101" pitchFamily="2" charset="-122"/>
                  </a:rPr>
                  <a:t>U0 </a:t>
                </a:r>
                <a:r>
                  <a:rPr lang="zh-CN" altLang="en-US" sz="2400" dirty="0">
                    <a:latin typeface="宋体" panose="02010600030101010101" pitchFamily="2" charset="-122"/>
                    <a:ea typeface="宋体" panose="02010600030101010101" pitchFamily="2" charset="-122"/>
                  </a:rPr>
                  <a:t>时，对应的频率范围为通频带</a:t>
                </a:r>
                <a:r>
                  <a:rPr lang="en-US" altLang="zh-CN" sz="2400" dirty="0">
                    <a:latin typeface="宋体" panose="02010600030101010101" pitchFamily="2" charset="-122"/>
                    <a:ea typeface="宋体" panose="02010600030101010101" pitchFamily="2" charset="-122"/>
                  </a:rPr>
                  <a:t>——BW0.7</a:t>
                </a:r>
                <a:endParaRPr lang="en-US" altLang="zh-CN" sz="2400" dirty="0" smtClean="0">
                  <a:latin typeface="宋体" panose="02010600030101010101" pitchFamily="2" charset="-122"/>
                  <a:ea typeface="宋体" panose="02010600030101010101" pitchFamily="2" charset="-122"/>
                </a:endParaRPr>
              </a:p>
            </p:txBody>
          </p:sp>
        </mc:Choice>
        <mc:Fallback xmlns="">
          <p:sp>
            <p:nvSpPr>
              <p:cNvPr id="8" name="内容占位符 2"/>
              <p:cNvSpPr>
                <a:spLocks noGrp="1" noRot="1" noChangeAspect="1" noMove="1" noResize="1" noEditPoints="1" noAdjustHandles="1" noChangeArrowheads="1" noChangeShapeType="1" noTextEdit="1"/>
              </p:cNvSpPr>
              <p:nvPr>
                <p:ph idx="1"/>
              </p:nvPr>
            </p:nvSpPr>
            <p:spPr>
              <a:xfrm>
                <a:off x="806851" y="3132305"/>
                <a:ext cx="8118936" cy="978116"/>
              </a:xfrm>
              <a:blipFill rotWithShape="0">
                <a:blip r:embed="rId3"/>
                <a:stretch>
                  <a:fillRect l="-1126" t="-3125" b="-1875"/>
                </a:stretch>
              </a:blipFill>
            </p:spPr>
            <p:txBody>
              <a:bodyPr/>
              <a:lstStyle/>
              <a:p>
                <a:r>
                  <a:rPr lang="zh-CN" altLang="en-US">
                    <a:noFill/>
                  </a:rPr>
                  <a:t> </a:t>
                </a:r>
              </a:p>
            </p:txBody>
          </p:sp>
        </mc:Fallback>
      </mc:AlternateContent>
      <p:grpSp>
        <p:nvGrpSpPr>
          <p:cNvPr id="13" name="组合 12"/>
          <p:cNvGrpSpPr/>
          <p:nvPr/>
        </p:nvGrpSpPr>
        <p:grpSpPr>
          <a:xfrm>
            <a:off x="2247148" y="4110421"/>
            <a:ext cx="4240551" cy="1898176"/>
            <a:chOff x="2247148" y="4110421"/>
            <a:chExt cx="4240551" cy="1898176"/>
          </a:xfrm>
        </p:grpSpPr>
        <mc:AlternateContent xmlns:mc="http://schemas.openxmlformats.org/markup-compatibility/2006" xmlns:a14="http://schemas.microsoft.com/office/drawing/2010/main">
          <mc:Choice Requires="a14">
            <p:sp>
              <p:nvSpPr>
                <p:cNvPr id="10" name="矩形 9"/>
                <p:cNvSpPr/>
                <p:nvPr/>
              </p:nvSpPr>
              <p:spPr>
                <a:xfrm>
                  <a:off x="2826697" y="4110421"/>
                  <a:ext cx="3627980" cy="121013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zh-CN" altLang="en-US">
                            <a:latin typeface="Cambria Math" panose="02040503050406030204" pitchFamily="18" charset="0"/>
                          </a:rPr>
                          <m:t>|</m:t>
                        </m:r>
                        <m:r>
                          <a:rPr lang="zh-CN" altLang="en-US" i="1">
                            <a:latin typeface="Cambria Math" panose="02040503050406030204" pitchFamily="18" charset="0"/>
                          </a:rPr>
                          <m:t>𝑈</m:t>
                        </m:r>
                        <m:r>
                          <a:rPr lang="zh-CN" altLang="en-US" i="0">
                            <a:latin typeface="Cambria Math" panose="02040503050406030204" pitchFamily="18" charset="0"/>
                          </a:rPr>
                          <m:t>|=</m:t>
                        </m:r>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r>
                                  <a:rPr lang="zh-CN" altLang="en-US" i="1">
                                    <a:latin typeface="Cambria Math" panose="02040503050406030204" pitchFamily="18" charset="0"/>
                                  </a:rPr>
                                  <m:t>𝑈</m:t>
                                </m:r>
                              </m:e>
                              <m:sub>
                                <m:r>
                                  <a:rPr lang="zh-CN" altLang="en-US" i="1">
                                    <a:latin typeface="Cambria Math" panose="02040503050406030204" pitchFamily="18" charset="0"/>
                                  </a:rPr>
                                  <m:t>𝑜</m:t>
                                </m:r>
                              </m:sub>
                            </m:sSub>
                          </m:num>
                          <m:den>
                            <m:rad>
                              <m:radPr>
                                <m:degHide m:val="on"/>
                                <m:ctrlPr>
                                  <a:rPr lang="zh-CN" altLang="en-US" i="1">
                                    <a:latin typeface="Cambria Math" panose="02040503050406030204" pitchFamily="18" charset="0"/>
                                  </a:rPr>
                                </m:ctrlPr>
                              </m:radPr>
                              <m:deg/>
                              <m:e>
                                <m:r>
                                  <a:rPr lang="zh-CN" altLang="en-US" i="0">
                                    <a:latin typeface="Cambria Math" panose="02040503050406030204" pitchFamily="18" charset="0"/>
                                  </a:rPr>
                                  <m:t>1+</m:t>
                                </m:r>
                                <m:sSup>
                                  <m:sSupPr>
                                    <m:ctrlPr>
                                      <a:rPr lang="zh-CN" altLang="en-US" i="1">
                                        <a:latin typeface="Cambria Math" panose="02040503050406030204" pitchFamily="18" charset="0"/>
                                      </a:rPr>
                                    </m:ctrlPr>
                                  </m:sSupPr>
                                  <m:e>
                                    <m:d>
                                      <m:dPr>
                                        <m:ctrlPr>
                                          <a:rPr lang="zh-CN" altLang="en-US" i="1">
                                            <a:latin typeface="Cambria Math" panose="02040503050406030204" pitchFamily="18" charset="0"/>
                                          </a:rPr>
                                        </m:ctrlPr>
                                      </m:dPr>
                                      <m:e>
                                        <m:r>
                                          <a:rPr lang="zh-CN" altLang="en-US" i="0">
                                            <a:latin typeface="Cambria Math" panose="02040503050406030204" pitchFamily="18" charset="0"/>
                                          </a:rPr>
                                          <m:t>2</m:t>
                                        </m:r>
                                        <m:sSub>
                                          <m:sSubPr>
                                            <m:ctrlPr>
                                              <a:rPr lang="zh-CN" altLang="en-US" i="1">
                                                <a:latin typeface="Cambria Math" panose="02040503050406030204" pitchFamily="18" charset="0"/>
                                              </a:rPr>
                                            </m:ctrlPr>
                                          </m:sSubPr>
                                          <m:e>
                                            <m:r>
                                              <a:rPr lang="zh-CN" altLang="en-US" i="1">
                                                <a:latin typeface="Cambria Math" panose="02040503050406030204" pitchFamily="18" charset="0"/>
                                              </a:rPr>
                                              <m:t>𝑄</m:t>
                                            </m:r>
                                          </m:e>
                                          <m:sub>
                                            <m:r>
                                              <a:rPr lang="zh-CN" altLang="en-US" i="1">
                                                <a:latin typeface="Cambria Math" panose="02040503050406030204" pitchFamily="18" charset="0"/>
                                              </a:rPr>
                                              <m:t>𝑜</m:t>
                                            </m:r>
                                          </m:sub>
                                        </m:sSub>
                                        <m:f>
                                          <m:fPr>
                                            <m:ctrlPr>
                                              <a:rPr lang="zh-CN" altLang="en-US" i="1">
                                                <a:latin typeface="Cambria Math" panose="02040503050406030204" pitchFamily="18" charset="0"/>
                                              </a:rPr>
                                            </m:ctrlPr>
                                          </m:fPr>
                                          <m:num>
                                            <m:r>
                                              <a:rPr lang="zh-CN" altLang="en-US" i="1">
                                                <a:latin typeface="Cambria Math" panose="02040503050406030204" pitchFamily="18" charset="0"/>
                                              </a:rPr>
                                              <m:t>𝛥𝜔</m:t>
                                            </m:r>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𝜔</m:t>
                                                </m:r>
                                              </m:e>
                                              <m:sub>
                                                <m:r>
                                                  <a:rPr lang="zh-CN" altLang="en-US" i="1">
                                                    <a:latin typeface="Cambria Math" panose="02040503050406030204" pitchFamily="18" charset="0"/>
                                                  </a:rPr>
                                                  <m:t>𝑜</m:t>
                                                </m:r>
                                              </m:sub>
                                            </m:sSub>
                                          </m:den>
                                        </m:f>
                                      </m:e>
                                    </m:d>
                                  </m:e>
                                  <m:sup>
                                    <m:r>
                                      <a:rPr lang="zh-CN" altLang="en-US" i="0">
                                        <a:latin typeface="Cambria Math" panose="02040503050406030204" pitchFamily="18" charset="0"/>
                                      </a:rPr>
                                      <m:t>2</m:t>
                                    </m:r>
                                  </m:sup>
                                </m:sSup>
                              </m:e>
                            </m:rad>
                          </m:den>
                        </m:f>
                        <m:r>
                          <a:rPr lang="zh-CN" altLang="en-US" i="0">
                            <a:latin typeface="Cambria Math" panose="02040503050406030204" pitchFamily="18" charset="0"/>
                          </a:rPr>
                          <m:t>=</m:t>
                        </m:r>
                        <m:f>
                          <m:fPr>
                            <m:ctrlPr>
                              <a:rPr lang="zh-CN" altLang="en-US" i="1">
                                <a:latin typeface="Cambria Math" panose="02040503050406030204" pitchFamily="18" charset="0"/>
                              </a:rPr>
                            </m:ctrlPr>
                          </m:fPr>
                          <m:num>
                            <m:sSub>
                              <m:sSubPr>
                                <m:ctrlPr>
                                  <a:rPr lang="zh-CN" altLang="en-US" i="1">
                                    <a:latin typeface="Cambria Math" panose="02040503050406030204" pitchFamily="18" charset="0"/>
                                  </a:rPr>
                                </m:ctrlPr>
                              </m:sSubPr>
                              <m:e>
                                <m:r>
                                  <a:rPr lang="zh-CN" altLang="en-US" i="1">
                                    <a:latin typeface="Cambria Math" panose="02040503050406030204" pitchFamily="18" charset="0"/>
                                  </a:rPr>
                                  <m:t>𝑈</m:t>
                                </m:r>
                              </m:e>
                              <m:sub>
                                <m:r>
                                  <a:rPr lang="zh-CN" altLang="en-US" i="1">
                                    <a:latin typeface="Cambria Math" panose="02040503050406030204" pitchFamily="18" charset="0"/>
                                  </a:rPr>
                                  <m:t>𝑜</m:t>
                                </m:r>
                              </m:sub>
                            </m:sSub>
                          </m:num>
                          <m:den>
                            <m:rad>
                              <m:radPr>
                                <m:degHide m:val="on"/>
                                <m:ctrlPr>
                                  <a:rPr lang="zh-CN" altLang="en-US" i="1">
                                    <a:latin typeface="Cambria Math" panose="02040503050406030204" pitchFamily="18" charset="0"/>
                                  </a:rPr>
                                </m:ctrlPr>
                              </m:radPr>
                              <m:deg/>
                              <m:e>
                                <m:r>
                                  <a:rPr lang="zh-CN" altLang="en-US" i="0">
                                    <a:latin typeface="Cambria Math" panose="02040503050406030204" pitchFamily="18" charset="0"/>
                                  </a:rPr>
                                  <m:t>1+</m:t>
                                </m:r>
                                <m:sSup>
                                  <m:sSupPr>
                                    <m:ctrlPr>
                                      <a:rPr lang="zh-CN" altLang="en-US" i="1">
                                        <a:latin typeface="Cambria Math" panose="02040503050406030204" pitchFamily="18" charset="0"/>
                                      </a:rPr>
                                    </m:ctrlPr>
                                  </m:sSupPr>
                                  <m:e>
                                    <m:r>
                                      <a:rPr lang="zh-CN" altLang="en-US" i="1">
                                        <a:latin typeface="Cambria Math" panose="02040503050406030204" pitchFamily="18" charset="0"/>
                                      </a:rPr>
                                      <m:t>𝜉</m:t>
                                    </m:r>
                                  </m:e>
                                  <m:sup>
                                    <m:r>
                                      <a:rPr lang="zh-CN" altLang="en-US" i="0">
                                        <a:latin typeface="Cambria Math" panose="02040503050406030204" pitchFamily="18" charset="0"/>
                                      </a:rPr>
                                      <m:t>2</m:t>
                                    </m:r>
                                  </m:sup>
                                </m:sSup>
                              </m:e>
                            </m:rad>
                          </m:den>
                        </m:f>
                      </m:oMath>
                    </m:oMathPara>
                  </a14:m>
                  <a:endParaRPr lang="zh-CN" altLang="en-US" dirty="0"/>
                </a:p>
              </p:txBody>
            </p:sp>
          </mc:Choice>
          <mc:Fallback xmlns="">
            <p:sp>
              <p:nvSpPr>
                <p:cNvPr id="10" name="矩形 9"/>
                <p:cNvSpPr>
                  <a:spLocks noRot="1" noChangeAspect="1" noMove="1" noResize="1" noEditPoints="1" noAdjustHandles="1" noChangeArrowheads="1" noChangeShapeType="1" noTextEdit="1"/>
                </p:cNvSpPr>
                <p:nvPr/>
              </p:nvSpPr>
              <p:spPr>
                <a:xfrm>
                  <a:off x="2826697" y="4110421"/>
                  <a:ext cx="3627980" cy="1210139"/>
                </a:xfrm>
                <a:prstGeom prst="rect">
                  <a:avLst/>
                </a:prstGeom>
                <a:blipFill rotWithShape="0">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p:cNvSpPr/>
                <p:nvPr/>
              </p:nvSpPr>
              <p:spPr>
                <a:xfrm>
                  <a:off x="2826697" y="5349057"/>
                  <a:ext cx="3661002" cy="6595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𝜙</m:t>
                            </m:r>
                          </m:e>
                          <m:sub>
                            <m:r>
                              <a:rPr lang="zh-CN" altLang="en-US" i="1">
                                <a:latin typeface="Cambria Math" panose="02040503050406030204" pitchFamily="18" charset="0"/>
                              </a:rPr>
                              <m:t>𝑧</m:t>
                            </m:r>
                          </m:sub>
                        </m:sSub>
                        <m:r>
                          <a:rPr lang="zh-CN" altLang="en-US" i="0">
                            <a:latin typeface="Cambria Math" panose="02040503050406030204" pitchFamily="18" charset="0"/>
                          </a:rPr>
                          <m:t>=−</m:t>
                        </m:r>
                        <m:r>
                          <a:rPr lang="zh-CN" altLang="en-US" i="1">
                            <a:latin typeface="Cambria Math" panose="02040503050406030204" pitchFamily="18" charset="0"/>
                          </a:rPr>
                          <m:t>𝑎𝑟𝑐𝑡𝑔</m:t>
                        </m:r>
                        <m:r>
                          <a:rPr lang="zh-CN" altLang="en-US" i="0">
                            <a:latin typeface="Cambria Math" panose="02040503050406030204" pitchFamily="18" charset="0"/>
                          </a:rPr>
                          <m:t>(2</m:t>
                        </m:r>
                        <m:sSub>
                          <m:sSubPr>
                            <m:ctrlPr>
                              <a:rPr lang="zh-CN" altLang="en-US" i="1">
                                <a:latin typeface="Cambria Math" panose="02040503050406030204" pitchFamily="18" charset="0"/>
                              </a:rPr>
                            </m:ctrlPr>
                          </m:sSubPr>
                          <m:e>
                            <m:r>
                              <a:rPr lang="zh-CN" altLang="en-US" i="1">
                                <a:latin typeface="Cambria Math" panose="02040503050406030204" pitchFamily="18" charset="0"/>
                              </a:rPr>
                              <m:t>𝑄</m:t>
                            </m:r>
                          </m:e>
                          <m:sub>
                            <m:r>
                              <a:rPr lang="zh-CN" altLang="en-US" i="1">
                                <a:latin typeface="Cambria Math" panose="02040503050406030204" pitchFamily="18" charset="0"/>
                              </a:rPr>
                              <m:t>𝑜</m:t>
                            </m:r>
                          </m:sub>
                        </m:sSub>
                        <m:f>
                          <m:fPr>
                            <m:ctrlPr>
                              <a:rPr lang="zh-CN" altLang="en-US" i="1">
                                <a:latin typeface="Cambria Math" panose="02040503050406030204" pitchFamily="18" charset="0"/>
                              </a:rPr>
                            </m:ctrlPr>
                          </m:fPr>
                          <m:num>
                            <m:r>
                              <a:rPr lang="zh-CN" altLang="en-US" i="1">
                                <a:latin typeface="Cambria Math" panose="02040503050406030204" pitchFamily="18" charset="0"/>
                              </a:rPr>
                              <m:t>𝛥𝜔</m:t>
                            </m:r>
                          </m:num>
                          <m:den>
                            <m:sSub>
                              <m:sSubPr>
                                <m:ctrlPr>
                                  <a:rPr lang="zh-CN" altLang="en-US" i="1">
                                    <a:latin typeface="Cambria Math" panose="02040503050406030204" pitchFamily="18" charset="0"/>
                                  </a:rPr>
                                </m:ctrlPr>
                              </m:sSubPr>
                              <m:e>
                                <m:r>
                                  <a:rPr lang="zh-CN" altLang="en-US" i="1">
                                    <a:latin typeface="Cambria Math" panose="02040503050406030204" pitchFamily="18" charset="0"/>
                                  </a:rPr>
                                  <m:t>𝜔</m:t>
                                </m:r>
                              </m:e>
                              <m:sub>
                                <m:r>
                                  <a:rPr lang="zh-CN" altLang="en-US" i="1">
                                    <a:latin typeface="Cambria Math" panose="02040503050406030204" pitchFamily="18" charset="0"/>
                                  </a:rPr>
                                  <m:t>𝑜</m:t>
                                </m:r>
                              </m:sub>
                            </m:sSub>
                          </m:den>
                        </m:f>
                        <m:r>
                          <a:rPr lang="zh-CN" altLang="en-US" i="0">
                            <a:latin typeface="Cambria Math" panose="02040503050406030204" pitchFamily="18" charset="0"/>
                          </a:rPr>
                          <m:t>)=−</m:t>
                        </m:r>
                        <m:r>
                          <a:rPr lang="zh-CN" altLang="en-US" i="1">
                            <a:latin typeface="Cambria Math" panose="02040503050406030204" pitchFamily="18" charset="0"/>
                          </a:rPr>
                          <m:t>𝑎𝑟𝑐𝑡𝑔</m:t>
                        </m:r>
                        <m:r>
                          <a:rPr lang="zh-CN" altLang="en-US" i="1">
                            <a:latin typeface="Cambria Math" panose="02040503050406030204" pitchFamily="18" charset="0"/>
                          </a:rPr>
                          <m:t>𝜉</m:t>
                        </m:r>
                      </m:oMath>
                    </m:oMathPara>
                  </a14:m>
                  <a:endParaRPr lang="zh-CN" altLang="en-US" dirty="0"/>
                </a:p>
              </p:txBody>
            </p:sp>
          </mc:Choice>
          <mc:Fallback xmlns="">
            <p:sp>
              <p:nvSpPr>
                <p:cNvPr id="11" name="矩形 10"/>
                <p:cNvSpPr>
                  <a:spLocks noRot="1" noChangeAspect="1" noMove="1" noResize="1" noEditPoints="1" noAdjustHandles="1" noChangeArrowheads="1" noChangeShapeType="1" noTextEdit="1"/>
                </p:cNvSpPr>
                <p:nvPr/>
              </p:nvSpPr>
              <p:spPr>
                <a:xfrm>
                  <a:off x="2826697" y="5349057"/>
                  <a:ext cx="3661002" cy="659540"/>
                </a:xfrm>
                <a:prstGeom prst="rect">
                  <a:avLst/>
                </a:prstGeom>
                <a:blipFill rotWithShape="0">
                  <a:blip r:embed="rId5"/>
                  <a:stretch>
                    <a:fillRect/>
                  </a:stretch>
                </a:blipFill>
              </p:spPr>
              <p:txBody>
                <a:bodyPr/>
                <a:lstStyle/>
                <a:p>
                  <a:r>
                    <a:rPr lang="zh-CN" altLang="en-US">
                      <a:noFill/>
                    </a:rPr>
                    <a:t> </a:t>
                  </a:r>
                </a:p>
              </p:txBody>
            </p:sp>
          </mc:Fallback>
        </mc:AlternateContent>
        <p:sp>
          <p:nvSpPr>
            <p:cNvPr id="12" name="左大括号 11"/>
            <p:cNvSpPr/>
            <p:nvPr/>
          </p:nvSpPr>
          <p:spPr>
            <a:xfrm>
              <a:off x="2247148" y="4309365"/>
              <a:ext cx="579549" cy="155834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22141325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2"/>
              <p:cNvSpPr>
                <a:spLocks noGrp="1"/>
              </p:cNvSpPr>
              <p:nvPr>
                <p:ph idx="1"/>
              </p:nvPr>
            </p:nvSpPr>
            <p:spPr>
              <a:xfrm>
                <a:off x="574304" y="477196"/>
                <a:ext cx="8827274" cy="2691008"/>
              </a:xfrm>
            </p:spPr>
            <p:txBody>
              <a:bodyPr>
                <a:normAutofit/>
              </a:bodyPr>
              <a:lstStyle/>
              <a:p>
                <a:r>
                  <a:rPr lang="zh-CN" altLang="en-US" sz="2400" dirty="0" smtClean="0">
                    <a:latin typeface="宋体" panose="02010600030101010101" pitchFamily="2" charset="-122"/>
                    <a:ea typeface="宋体" panose="02010600030101010101" pitchFamily="2" charset="-122"/>
                  </a:rPr>
                  <a:t>通频带：</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为了</a:t>
                </a:r>
                <a:r>
                  <a:rPr lang="zh-CN" altLang="en-US" sz="2400" dirty="0">
                    <a:latin typeface="宋体" panose="02010600030101010101" pitchFamily="2" charset="-122"/>
                    <a:ea typeface="宋体" panose="02010600030101010101" pitchFamily="2" charset="-122"/>
                  </a:rPr>
                  <a:t>衡量回路对于不同频率信号的通过能力，定义单位谐振曲线上</a:t>
                </a:r>
                <a14:m>
                  <m:oMath xmlns:m="http://schemas.openxmlformats.org/officeDocument/2006/math">
                    <m:r>
                      <a:rPr lang="zh-CN" altLang="en-US" sz="2400" i="1">
                        <a:latin typeface="Cambria Math" panose="02040503050406030204" pitchFamily="18" charset="0"/>
                      </a:rPr>
                      <m:t>𝑁</m:t>
                    </m:r>
                    <m:r>
                      <a:rPr lang="zh-CN" altLang="en-US" sz="2400">
                        <a:latin typeface="Cambria Math" panose="02040503050406030204" pitchFamily="18" charset="0"/>
                      </a:rPr>
                      <m:t>(</m:t>
                    </m:r>
                    <m:r>
                      <m:rPr>
                        <m:nor/>
                      </m:rPr>
                      <a:rPr lang="zh-CN" altLang="en-US" sz="2400" i="1">
                        <a:latin typeface="Cambria Math" panose="02040503050406030204" pitchFamily="18" charset="0"/>
                      </a:rPr>
                      <m:t>f</m:t>
                    </m:r>
                    <m:r>
                      <a:rPr lang="en-US" altLang="zh-CN" sz="2400">
                        <a:latin typeface="Cambria Math" panose="02040503050406030204" pitchFamily="18" charset="0"/>
                      </a:rPr>
                      <m:t> </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ad>
                          <m:radPr>
                            <m:degHide m:val="on"/>
                            <m:ctrlPr>
                              <a:rPr lang="zh-CN" altLang="en-US" sz="2400" i="1">
                                <a:latin typeface="Cambria Math" panose="02040503050406030204" pitchFamily="18" charset="0"/>
                              </a:rPr>
                            </m:ctrlPr>
                          </m:radPr>
                          <m:deg/>
                          <m:e>
                            <m:r>
                              <a:rPr lang="zh-CN" altLang="en-US" sz="2400">
                                <a:latin typeface="Cambria Math" panose="02040503050406030204" pitchFamily="18" charset="0"/>
                              </a:rPr>
                              <m:t>2</m:t>
                            </m:r>
                          </m:e>
                        </m:rad>
                      </m:den>
                    </m:f>
                  </m:oMath>
                </a14:m>
                <a:r>
                  <a:rPr lang="zh-CN" altLang="en-US" sz="2400" dirty="0">
                    <a:latin typeface="宋体" panose="02010600030101010101" pitchFamily="2" charset="-122"/>
                    <a:ea typeface="宋体" panose="02010600030101010101" pitchFamily="2" charset="-122"/>
                  </a:rPr>
                  <a:t>所包含的频率范围为回路的通频带，用</a:t>
                </a:r>
                <a:r>
                  <a:rPr lang="en-US" altLang="zh-CN" sz="2400" dirty="0">
                    <a:latin typeface="宋体" panose="02010600030101010101" pitchFamily="2" charset="-122"/>
                    <a:ea typeface="宋体" panose="02010600030101010101" pitchFamily="2" charset="-122"/>
                  </a:rPr>
                  <a:t>BW0.7</a:t>
                </a:r>
                <a:r>
                  <a:rPr lang="zh-CN" altLang="en-US" sz="2400" dirty="0">
                    <a:latin typeface="宋体" panose="02010600030101010101" pitchFamily="2" charset="-122"/>
                    <a:ea typeface="宋体" panose="02010600030101010101" pitchFamily="2" charset="-122"/>
                  </a:rPr>
                  <a:t>表示。</a:t>
                </a:r>
                <a:endParaRPr lang="en-US" altLang="zh-CN" sz="2400" dirty="0" smtClean="0">
                  <a:latin typeface="宋体" panose="02010600030101010101" pitchFamily="2" charset="-122"/>
                  <a:ea typeface="宋体" panose="02010600030101010101" pitchFamily="2" charset="-122"/>
                </a:endParaRPr>
              </a:p>
              <a:p>
                <a:pPr marL="0" indent="0" algn="ctr">
                  <a:buNone/>
                </a:pPr>
                <a14:m>
                  <m:oMath xmlns:m="http://schemas.openxmlformats.org/officeDocument/2006/math">
                    <m:r>
                      <a:rPr lang="zh-CN" altLang="en-US" sz="2400" i="1">
                        <a:latin typeface="Cambria Math" panose="02040503050406030204" pitchFamily="18" charset="0"/>
                      </a:rPr>
                      <m:t>𝐵</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𝑊</m:t>
                        </m:r>
                      </m:e>
                      <m:sub>
                        <m:r>
                          <a:rPr lang="zh-CN" altLang="en-US" sz="2400">
                            <a:latin typeface="Cambria Math" panose="02040503050406030204" pitchFamily="18" charset="0"/>
                          </a:rPr>
                          <m:t>0.7</m:t>
                        </m:r>
                      </m:sub>
                    </m:sSub>
                    <m:r>
                      <a:rPr lang="zh-CN" altLang="en-US" sz="2400">
                        <a:latin typeface="Cambria Math" panose="02040503050406030204" pitchFamily="18" charset="0"/>
                      </a:rPr>
                      <m:t>=2</m:t>
                    </m:r>
                    <m:r>
                      <a:rPr lang="zh-CN" altLang="en-US" sz="2400" i="1">
                        <a:latin typeface="Cambria Math" panose="02040503050406030204" pitchFamily="18" charset="0"/>
                      </a:rPr>
                      <m:t>𝛥𝜔</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i="1">
                                <a:latin typeface="Cambria Math" panose="02040503050406030204" pitchFamily="18" charset="0"/>
                              </a:rPr>
                              <m:t>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𝑜</m:t>
                            </m:r>
                          </m:sub>
                        </m:sSub>
                      </m:den>
                    </m:f>
                  </m:oMath>
                </a14:m>
                <a:r>
                  <a:rPr lang="zh-CN" altLang="en-US" sz="2400" dirty="0">
                    <a:latin typeface="宋体" panose="02010600030101010101" pitchFamily="2" charset="-122"/>
                    <a:ea typeface="宋体" panose="02010600030101010101" pitchFamily="2" charset="-122"/>
                  </a:rPr>
                  <a:t> 或</a:t>
                </a:r>
                <a14:m>
                  <m:oMath xmlns:m="http://schemas.openxmlformats.org/officeDocument/2006/math">
                    <m:r>
                      <a:rPr lang="en-US" altLang="zh-CN" sz="2400">
                        <a:latin typeface="Cambria Math" panose="02040503050406030204" pitchFamily="18" charset="0"/>
                      </a:rPr>
                      <m:t>  </m:t>
                    </m:r>
                    <m:r>
                      <a:rPr lang="zh-CN" altLang="en-US" sz="2400" i="1">
                        <a:latin typeface="Cambria Math" panose="02040503050406030204" pitchFamily="18" charset="0"/>
                      </a:rPr>
                      <m:t>𝐵</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𝑊</m:t>
                        </m:r>
                      </m:e>
                      <m:sub>
                        <m:r>
                          <a:rPr lang="zh-CN" altLang="en-US" sz="2400">
                            <a:latin typeface="Cambria Math" panose="02040503050406030204" pitchFamily="18" charset="0"/>
                          </a:rPr>
                          <m:t>0.7</m:t>
                        </m:r>
                      </m:sub>
                    </m:sSub>
                    <m:r>
                      <a:rPr lang="zh-CN" altLang="en-US" sz="2400">
                        <a:latin typeface="Cambria Math" panose="02040503050406030204" pitchFamily="18" charset="0"/>
                      </a:rPr>
                      <m:t>=2</m:t>
                    </m:r>
                    <m:r>
                      <a:rPr lang="zh-CN" altLang="en-US" sz="2400" i="1">
                        <a:latin typeface="Cambria Math" panose="02040503050406030204" pitchFamily="18" charset="0"/>
                      </a:rPr>
                      <m:t>𝛥</m:t>
                    </m:r>
                    <m:r>
                      <a:rPr lang="zh-CN" altLang="en-US" sz="2400" i="1">
                        <a:latin typeface="Cambria Math" panose="02040503050406030204" pitchFamily="18" charset="0"/>
                      </a:rPr>
                      <m:t>𝑓</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𝑜</m:t>
                            </m:r>
                          </m:sub>
                        </m:sSub>
                      </m:den>
                    </m:f>
                  </m:oMath>
                </a14:m>
                <a:endParaRPr lang="en-US" altLang="zh-CN" sz="2400" dirty="0" smtClean="0">
                  <a:latin typeface="宋体" panose="02010600030101010101" pitchFamily="2" charset="-122"/>
                  <a:ea typeface="宋体" panose="02010600030101010101" pitchFamily="2" charset="-122"/>
                </a:endParaRPr>
              </a:p>
            </p:txBody>
          </p:sp>
        </mc:Choice>
        <mc:Fallback xmlns="">
          <p:sp>
            <p:nvSpPr>
              <p:cNvPr id="4" name="内容占位符 2"/>
              <p:cNvSpPr>
                <a:spLocks noGrp="1" noRot="1" noChangeAspect="1" noMove="1" noResize="1" noEditPoints="1" noAdjustHandles="1" noChangeArrowheads="1" noChangeShapeType="1" noTextEdit="1"/>
              </p:cNvSpPr>
              <p:nvPr>
                <p:ph idx="1"/>
              </p:nvPr>
            </p:nvSpPr>
            <p:spPr>
              <a:xfrm>
                <a:off x="574304" y="477196"/>
                <a:ext cx="8827274" cy="2691008"/>
              </a:xfrm>
              <a:blipFill rotWithShape="0">
                <a:blip r:embed="rId2"/>
                <a:stretch>
                  <a:fillRect l="-1036" t="-181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内容占位符 2"/>
              <p:cNvSpPr txBox="1">
                <a:spLocks/>
              </p:cNvSpPr>
              <p:nvPr/>
            </p:nvSpPr>
            <p:spPr>
              <a:xfrm>
                <a:off x="574304" y="3168204"/>
                <a:ext cx="7474992" cy="297434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smtClean="0">
                    <a:latin typeface="宋体" panose="02010600030101010101" pitchFamily="2" charset="-122"/>
                    <a:ea typeface="宋体" panose="02010600030101010101" pitchFamily="2" charset="-122"/>
                  </a:rPr>
                  <a:t>矩形系数：</a:t>
                </a:r>
                <a:endParaRPr lang="en-US" altLang="zh-CN" sz="2400" dirty="0" smtClean="0">
                  <a:latin typeface="宋体" panose="02010600030101010101" pitchFamily="2" charset="-122"/>
                  <a:ea typeface="宋体" panose="02010600030101010101" pitchFamily="2" charset="-122"/>
                </a:endParaRPr>
              </a:p>
              <a:p>
                <a:pPr marL="0" indent="0">
                  <a:buFont typeface="Wingdings 3" charset="2"/>
                  <a:buNone/>
                </a:pPr>
                <a:r>
                  <a:rPr lang="zh-CN" altLang="en-US" sz="2400" dirty="0" smtClean="0">
                    <a:latin typeface="宋体" panose="02010600030101010101" pitchFamily="2" charset="-122"/>
                    <a:ea typeface="宋体" panose="02010600030101010101" pitchFamily="2" charset="-122"/>
                  </a:rPr>
                  <a:t>    矩形</a:t>
                </a:r>
                <a:r>
                  <a:rPr lang="zh-CN" altLang="en-US" sz="2400" dirty="0">
                    <a:latin typeface="宋体" panose="02010600030101010101" pitchFamily="2" charset="-122"/>
                    <a:ea typeface="宋体" panose="02010600030101010101" pitchFamily="2" charset="-122"/>
                  </a:rPr>
                  <a:t>系数</a:t>
                </a:r>
                <a:r>
                  <a:rPr lang="en-US" altLang="zh-CN" sz="2400" dirty="0">
                    <a:latin typeface="宋体" panose="02010600030101010101" pitchFamily="2" charset="-122"/>
                    <a:ea typeface="宋体" panose="02010600030101010101" pitchFamily="2" charset="-122"/>
                  </a:rPr>
                  <a:t>K0.1</a:t>
                </a:r>
                <a:r>
                  <a:rPr lang="zh-CN" altLang="en-US" sz="2400" dirty="0">
                    <a:latin typeface="宋体" panose="02010600030101010101" pitchFamily="2" charset="-122"/>
                    <a:ea typeface="宋体" panose="02010600030101010101" pitchFamily="2" charset="-122"/>
                  </a:rPr>
                  <a:t>定义为单位谐振曲线</a:t>
                </a:r>
                <a:r>
                  <a:rPr lang="en-US" altLang="zh-CN" sz="2400" dirty="0">
                    <a:latin typeface="宋体" panose="02010600030101010101" pitchFamily="2" charset="-122"/>
                    <a:ea typeface="宋体" panose="02010600030101010101" pitchFamily="2" charset="-122"/>
                  </a:rPr>
                  <a:t>N(f)</a:t>
                </a:r>
                <a:r>
                  <a:rPr lang="zh-CN" altLang="en-US" sz="2400" dirty="0">
                    <a:latin typeface="宋体" panose="02010600030101010101" pitchFamily="2" charset="-122"/>
                    <a:ea typeface="宋体" panose="02010600030101010101" pitchFamily="2" charset="-122"/>
                  </a:rPr>
                  <a:t>值下降到</a:t>
                </a:r>
                <a:r>
                  <a:rPr lang="en-US" altLang="zh-CN" sz="2400" dirty="0">
                    <a:latin typeface="宋体" panose="02010600030101010101" pitchFamily="2" charset="-122"/>
                    <a:ea typeface="宋体" panose="02010600030101010101" pitchFamily="2" charset="-122"/>
                  </a:rPr>
                  <a:t>0.1</a:t>
                </a:r>
                <a:r>
                  <a:rPr lang="zh-CN" altLang="en-US" sz="2400" dirty="0">
                    <a:latin typeface="宋体" panose="02010600030101010101" pitchFamily="2" charset="-122"/>
                    <a:ea typeface="宋体" panose="02010600030101010101" pitchFamily="2" charset="-122"/>
                  </a:rPr>
                  <a:t>时的频带范围</a:t>
                </a:r>
                <a:r>
                  <a:rPr lang="en-US" altLang="zh-CN" sz="2400" dirty="0">
                    <a:latin typeface="宋体" panose="02010600030101010101" pitchFamily="2" charset="-122"/>
                    <a:ea typeface="宋体" panose="02010600030101010101" pitchFamily="2" charset="-122"/>
                  </a:rPr>
                  <a:t>BW0.1</a:t>
                </a:r>
                <a:r>
                  <a:rPr lang="zh-CN" altLang="en-US" sz="2400" dirty="0">
                    <a:latin typeface="宋体" panose="02010600030101010101" pitchFamily="2" charset="-122"/>
                    <a:ea typeface="宋体" panose="02010600030101010101" pitchFamily="2" charset="-122"/>
                  </a:rPr>
                  <a:t>与通频带</a:t>
                </a:r>
                <a:r>
                  <a:rPr lang="en-US" altLang="zh-CN" sz="2400" dirty="0">
                    <a:latin typeface="宋体" panose="02010600030101010101" pitchFamily="2" charset="-122"/>
                    <a:ea typeface="宋体" panose="02010600030101010101" pitchFamily="2" charset="-122"/>
                  </a:rPr>
                  <a:t>BW0.7</a:t>
                </a:r>
                <a:r>
                  <a:rPr lang="zh-CN" altLang="en-US" sz="2400" dirty="0">
                    <a:latin typeface="宋体" panose="02010600030101010101" pitchFamily="2" charset="-122"/>
                    <a:ea typeface="宋体" panose="02010600030101010101" pitchFamily="2" charset="-122"/>
                  </a:rPr>
                  <a:t>之比，即：</a:t>
                </a:r>
                <a:endParaRPr lang="en-US" altLang="zh-CN" sz="2400" dirty="0" smtClean="0">
                  <a:latin typeface="宋体" panose="02010600030101010101" pitchFamily="2" charset="-122"/>
                  <a:ea typeface="宋体" panose="02010600030101010101" pitchFamily="2" charset="-122"/>
                </a:endParaRPr>
              </a:p>
              <a:p>
                <a:pPr marL="0" indent="0">
                  <a:buFont typeface="Wingdings 3" charset="2"/>
                  <a:buNone/>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a:rPr lang="zh-CN" altLang="en-US" sz="2400">
                            <a:latin typeface="Cambria Math" panose="02040503050406030204" pitchFamily="18" charset="0"/>
                          </a:rPr>
                          <m:t>0.1</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𝐵</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𝑊</m:t>
                            </m:r>
                          </m:e>
                          <m:sub>
                            <m:r>
                              <a:rPr lang="zh-CN" altLang="en-US" sz="2400">
                                <a:latin typeface="Cambria Math" panose="02040503050406030204" pitchFamily="18" charset="0"/>
                              </a:rPr>
                              <m:t>0.1</m:t>
                            </m:r>
                          </m:sub>
                        </m:sSub>
                      </m:num>
                      <m:den>
                        <m:r>
                          <a:rPr lang="zh-CN" altLang="en-US" sz="2400" i="1">
                            <a:latin typeface="Cambria Math" panose="02040503050406030204" pitchFamily="18" charset="0"/>
                          </a:rPr>
                          <m:t>𝐵</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𝑊</m:t>
                            </m:r>
                          </m:e>
                          <m:sub>
                            <m:r>
                              <a:rPr lang="zh-CN" altLang="en-US" sz="2400">
                                <a:latin typeface="Cambria Math" panose="02040503050406030204" pitchFamily="18" charset="0"/>
                              </a:rPr>
                              <m:t>0.7</m:t>
                            </m:r>
                          </m:sub>
                        </m:sSub>
                      </m:den>
                    </m:f>
                    <m:r>
                      <a:rPr lang="zh-CN" altLang="en-US" sz="2400">
                        <a:latin typeface="Cambria Math" panose="02040503050406030204" pitchFamily="18" charset="0"/>
                      </a:rPr>
                      <m:t>=9.95</m:t>
                    </m:r>
                  </m:oMath>
                </a14:m>
                <a:endParaRPr lang="en-US" altLang="zh-CN" sz="2400" dirty="0" smtClean="0">
                  <a:latin typeface="宋体" panose="02010600030101010101" pitchFamily="2" charset="-122"/>
                  <a:ea typeface="宋体" panose="02010600030101010101" pitchFamily="2" charset="-122"/>
                </a:endParaRPr>
              </a:p>
              <a:p>
                <a:pPr marL="0" indent="0">
                  <a:buFont typeface="Wingdings 3" charset="2"/>
                  <a:buNone/>
                </a:pPr>
                <a:r>
                  <a:rPr lang="zh-CN" altLang="en-US" sz="2400" dirty="0" smtClean="0">
                    <a:latin typeface="宋体" panose="02010600030101010101" pitchFamily="2" charset="-122"/>
                    <a:ea typeface="宋体" panose="02010600030101010101" pitchFamily="2" charset="-122"/>
                  </a:rPr>
                  <a:t>    由</a:t>
                </a:r>
                <a:r>
                  <a:rPr lang="zh-CN" altLang="en-US" sz="2400" dirty="0">
                    <a:latin typeface="宋体" panose="02010600030101010101" pitchFamily="2" charset="-122"/>
                    <a:ea typeface="宋体" panose="02010600030101010101" pitchFamily="2" charset="-122"/>
                  </a:rPr>
                  <a:t>定义可知，</a:t>
                </a:r>
                <a:r>
                  <a:rPr lang="en-US" altLang="zh-CN" sz="2400" dirty="0">
                    <a:latin typeface="宋体" panose="02010600030101010101" pitchFamily="2" charset="-122"/>
                    <a:ea typeface="宋体" panose="02010600030101010101" pitchFamily="2" charset="-122"/>
                  </a:rPr>
                  <a:t>K0.1</a:t>
                </a:r>
                <a:r>
                  <a:rPr lang="zh-CN" altLang="en-US" sz="2400" dirty="0">
                    <a:latin typeface="宋体" panose="02010600030101010101" pitchFamily="2" charset="-122"/>
                    <a:ea typeface="宋体" panose="02010600030101010101" pitchFamily="2" charset="-122"/>
                  </a:rPr>
                  <a:t>是一个大于或等于</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的数，其数值越小，则对应的幅频特性越理想</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xmlns="">
          <p:sp>
            <p:nvSpPr>
              <p:cNvPr id="3" name="内容占位符 2"/>
              <p:cNvSpPr txBox="1">
                <a:spLocks noRot="1" noChangeAspect="1" noMove="1" noResize="1" noEditPoints="1" noAdjustHandles="1" noChangeArrowheads="1" noChangeShapeType="1" noTextEdit="1"/>
              </p:cNvSpPr>
              <p:nvPr/>
            </p:nvSpPr>
            <p:spPr>
              <a:xfrm>
                <a:off x="574304" y="3168204"/>
                <a:ext cx="7474992" cy="2974343"/>
              </a:xfrm>
              <a:prstGeom prst="rect">
                <a:avLst/>
              </a:prstGeom>
              <a:blipFill rotWithShape="0">
                <a:blip r:embed="rId3"/>
                <a:stretch>
                  <a:fillRect l="-1223" t="-1639" b="-102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77541978"/>
      </p:ext>
    </p:extLst>
  </p:cSld>
  <p:clrMapOvr>
    <a:masterClrMapping/>
  </p:clrMapOvr>
  <p:timing>
    <p:tnLst>
      <p:par>
        <p:cTn id="1" dur="indefinite" restart="never" nodeType="tmRoot"/>
      </p:par>
    </p:tnLst>
  </p:timing>
</p:sld>
</file>

<file path=ppt/theme/theme1.xml><?xml version="1.0" encoding="utf-8"?>
<a:theme xmlns:a="http://schemas.openxmlformats.org/drawingml/2006/main" name="平面">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34967</TotalTime>
  <Words>5441</Words>
  <Application>Microsoft Office PowerPoint</Application>
  <PresentationFormat>宽屏</PresentationFormat>
  <Paragraphs>267</Paragraphs>
  <Slides>38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38</vt:i4>
      </vt:variant>
    </vt:vector>
  </HeadingPairs>
  <TitlesOfParts>
    <vt:vector size="46" baseType="lpstr">
      <vt:lpstr>方正姚体</vt:lpstr>
      <vt:lpstr>华文新魏</vt:lpstr>
      <vt:lpstr>宋体</vt:lpstr>
      <vt:lpstr>Arial</vt:lpstr>
      <vt:lpstr>Cambria Math</vt:lpstr>
      <vt:lpstr>Trebuchet MS</vt:lpstr>
      <vt:lpstr>Wingdings 3</vt:lpstr>
      <vt:lpstr>平面</vt:lpstr>
      <vt:lpstr>高频电子线路</vt:lpstr>
      <vt:lpstr>第二章通信电子线路的基础</vt:lpstr>
      <vt:lpstr>第二章通信电子线路的基础</vt:lpstr>
      <vt:lpstr>LC串联谐振回路</vt:lpstr>
      <vt:lpstr>PowerPoint 演示文稿</vt:lpstr>
      <vt:lpstr>LC并联谐振回路</vt:lpstr>
      <vt:lpstr>PowerPoint 演示文稿</vt:lpstr>
      <vt:lpstr>PowerPoint 演示文稿</vt:lpstr>
      <vt:lpstr>PowerPoint 演示文稿</vt:lpstr>
      <vt:lpstr>直接接入信号源和负载的LC并联谐振回路</vt:lpstr>
      <vt:lpstr>PowerPoint 演示文稿</vt:lpstr>
      <vt:lpstr>部分接入的并联振荡回路</vt:lpstr>
      <vt:lpstr>PowerPoint 演示文稿</vt:lpstr>
      <vt:lpstr>PowerPoint 演示文稿</vt:lpstr>
      <vt:lpstr>PowerPoint 演示文稿</vt:lpstr>
      <vt:lpstr>耦合谐振回路——双调谐回路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高频电子线路</dc:title>
  <dc:creator>任 婉婷</dc:creator>
  <cp:lastModifiedBy>任 婉婷</cp:lastModifiedBy>
  <cp:revision>123</cp:revision>
  <dcterms:created xsi:type="dcterms:W3CDTF">2018-09-28T12:51:55Z</dcterms:created>
  <dcterms:modified xsi:type="dcterms:W3CDTF">2018-11-02T11:06:06Z</dcterms:modified>
</cp:coreProperties>
</file>