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高频电子线路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03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475694" y="373488"/>
            <a:ext cx="6022303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altLang="zh-CN" sz="3200" dirty="0"/>
              <a:t>1.3  </a:t>
            </a:r>
            <a:r>
              <a:rPr lang="zh-CN" altLang="en-US" sz="3200" dirty="0"/>
              <a:t>无线电广播的发射与接收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600060" y="1146588"/>
            <a:ext cx="8595455" cy="2343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通信系统的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通信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的任务是将各种电信号由发送端传送到接收端，以达到传输消息的目的。信息包括语言、音乐、文字、图像、数据等各种信号。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通信系统的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构成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69" y="3490175"/>
            <a:ext cx="8022835" cy="155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50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45513" y="927649"/>
            <a:ext cx="8596668" cy="5405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发送设备构成图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13" y="1567956"/>
            <a:ext cx="8052995" cy="383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3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45513" y="940528"/>
            <a:ext cx="8596668" cy="5405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接收设备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构成图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796" y="2167743"/>
            <a:ext cx="8028102" cy="326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6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475695" y="373488"/>
            <a:ext cx="4122064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zh-CN" altLang="en-US" sz="3200" dirty="0"/>
              <a:t>无线电波的传播方式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75695" y="1056435"/>
            <a:ext cx="9020458" cy="49708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地波传播（绕射波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特点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：波长愈长，传播损耗愈小。主要用于中、长波无线电通信和导航。例如，收音机接收的广播电台中波信号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视距传播（直射波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特点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：收、发信高架（高度比波长大的多）。主要用于超短波、微波波段的通信和电视广播。例如，卫星通信采用视距传播。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天波传播，也称电离层传播（反射波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特点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：损耗小，传播距离远；因电离层状态不断变化使天波传播不稳定；因要满足从电离层返回地面的条件，工作频率受到限制。主要用于短波、中波的远距离通信和广播。例如，收音机接收的广播电台短波信号或军用短波电台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552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75694" y="373488"/>
            <a:ext cx="5306919" cy="6053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zh-CN" altLang="en-US" sz="3200" dirty="0"/>
              <a:t>三种传播方式示意图如下：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8451"/>
            <a:ext cx="4225095" cy="2212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439" y="1575108"/>
            <a:ext cx="3641073" cy="23655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7820" y="3940647"/>
            <a:ext cx="3218894" cy="234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46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75695" y="373488"/>
            <a:ext cx="3684182" cy="6568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zh-CN" altLang="en-US" sz="3200" dirty="0"/>
              <a:t>无线电波频段划分</a:t>
            </a: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3963183" y="1679329"/>
            <a:ext cx="5631578" cy="3369190"/>
            <a:chOff x="2448" y="2400"/>
            <a:chExt cx="3120" cy="1732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3168" y="3239"/>
              <a:ext cx="24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2400" b="1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Ⅱ</a:t>
              </a:r>
              <a:r>
                <a:rPr kumimoji="1" lang="zh-CN" altLang="en-US" sz="2400" b="1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： </a:t>
              </a:r>
              <a:r>
                <a:rPr kumimoji="1" lang="zh-CN" altLang="en-US" sz="2400" b="1" smtClean="0"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（</a:t>
              </a:r>
              <a:r>
                <a:rPr kumimoji="1" lang="en-US" altLang="zh-CN" sz="2400" b="1" smtClean="0"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8.5——18</a:t>
              </a:r>
              <a:r>
                <a:rPr kumimoji="1" lang="zh-CN" altLang="en-US" sz="2400" b="1" smtClean="0"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）</a:t>
              </a:r>
              <a:r>
                <a:rPr kumimoji="1" lang="en-US" altLang="zh-CN" sz="2400" b="1" smtClean="0"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MHz</a:t>
              </a:r>
            </a:p>
          </p:txBody>
        </p: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448" y="2400"/>
              <a:ext cx="3082" cy="1732"/>
              <a:chOff x="2448" y="2400"/>
              <a:chExt cx="3082" cy="1732"/>
            </a:xfrm>
          </p:grpSpPr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3168" y="2951"/>
                <a:ext cx="23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Ⅰ</a:t>
                </a:r>
                <a:r>
                  <a:rPr kumimoji="1"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：（</a:t>
                </a:r>
                <a:r>
                  <a:rPr kumimoji="1"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2.2——8.5</a:t>
                </a:r>
                <a:r>
                  <a:rPr kumimoji="1"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）</a:t>
                </a:r>
                <a:r>
                  <a:rPr kumimoji="1"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MHz</a:t>
                </a:r>
                <a:endParaRPr kumimoji="1" lang="en-US" altLang="zh-CN" sz="2400" b="1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Text Box 10"/>
              <p:cNvSpPr txBox="1">
                <a:spLocks noChangeArrowheads="1"/>
              </p:cNvSpPr>
              <p:nvPr/>
            </p:nvSpPr>
            <p:spPr bwMode="auto">
              <a:xfrm>
                <a:off x="3216" y="3588"/>
                <a:ext cx="231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2400" b="1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Ⅲ</a:t>
                </a:r>
                <a:r>
                  <a:rPr kumimoji="1" lang="zh-CN" altLang="en-US" sz="2400" b="1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  <a:r>
                  <a:rPr kumimoji="1" lang="zh-CN" altLang="en-US" sz="2400" b="1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（</a:t>
                </a:r>
                <a:r>
                  <a:rPr kumimoji="1" lang="en-US" altLang="zh-CN" sz="2400" b="1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18——30</a:t>
                </a:r>
                <a:r>
                  <a:rPr kumimoji="1" lang="zh-CN" altLang="en-US" sz="2400" b="1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）</a:t>
                </a:r>
                <a:r>
                  <a:rPr kumimoji="1" lang="en-US" altLang="zh-CN" sz="2400" b="1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MHz</a:t>
                </a:r>
              </a:p>
            </p:txBody>
          </p:sp>
          <p:grpSp>
            <p:nvGrpSpPr>
              <p:cNvPr id="12" name="Group 11"/>
              <p:cNvGrpSpPr>
                <a:grpSpLocks/>
              </p:cNvGrpSpPr>
              <p:nvPr/>
            </p:nvGrpSpPr>
            <p:grpSpPr bwMode="auto">
              <a:xfrm>
                <a:off x="2678" y="2711"/>
                <a:ext cx="688" cy="1392"/>
                <a:chOff x="2678" y="2711"/>
                <a:chExt cx="688" cy="1392"/>
              </a:xfrm>
            </p:grpSpPr>
            <p:sp>
              <p:nvSpPr>
                <p:cNvPr id="20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2678" y="2711"/>
                  <a:ext cx="688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400" b="1" smtClean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MW</a:t>
                  </a:r>
                  <a:r>
                    <a:rPr kumimoji="1" lang="zh-CN" altLang="en-US" sz="2400" b="1" smtClean="0">
                      <a:latin typeface="Times New Roman" panose="02020603050405020304" pitchFamily="18" charset="0"/>
                      <a:ea typeface="宋体" panose="02010600030101010101" pitchFamily="2" charset="-122"/>
                      <a:sym typeface="Wingdings" panose="05000000000000000000" pitchFamily="2" charset="2"/>
                    </a:rPr>
                    <a:t>：</a:t>
                  </a:r>
                  <a:endParaRPr kumimoji="1" lang="zh-CN" altLang="en-US" sz="2400" b="1" smtClean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26" y="3815"/>
                  <a:ext cx="49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400" b="1" smtClean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FM</a:t>
                  </a:r>
                  <a:endParaRPr kumimoji="1" lang="en-US" altLang="zh-CN" sz="2400" b="1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endParaRPr>
                </a:p>
              </p:txBody>
            </p:sp>
          </p:grpSp>
          <p:grpSp>
            <p:nvGrpSpPr>
              <p:cNvPr id="13" name="Group 14"/>
              <p:cNvGrpSpPr>
                <a:grpSpLocks/>
              </p:cNvGrpSpPr>
              <p:nvPr/>
            </p:nvGrpSpPr>
            <p:grpSpPr bwMode="auto">
              <a:xfrm>
                <a:off x="2448" y="2400"/>
                <a:ext cx="858" cy="1559"/>
                <a:chOff x="2448" y="2400"/>
                <a:chExt cx="858" cy="1559"/>
              </a:xfrm>
            </p:grpSpPr>
            <p:sp>
              <p:nvSpPr>
                <p:cNvPr id="1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93" y="3239"/>
                  <a:ext cx="613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400" b="1" smtClean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SW</a:t>
                  </a:r>
                  <a:r>
                    <a:rPr kumimoji="1" lang="zh-CN" altLang="en-US" sz="2400" b="1" smtClean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：</a:t>
                  </a:r>
                </a:p>
              </p:txBody>
            </p:sp>
            <p:sp>
              <p:nvSpPr>
                <p:cNvPr id="17" name="AutoShape 16"/>
                <p:cNvSpPr>
                  <a:spLocks/>
                </p:cNvSpPr>
                <p:nvPr/>
              </p:nvSpPr>
              <p:spPr bwMode="auto">
                <a:xfrm>
                  <a:off x="3216" y="3095"/>
                  <a:ext cx="48" cy="672"/>
                </a:xfrm>
                <a:prstGeom prst="leftBrace">
                  <a:avLst>
                    <a:gd name="adj1" fmla="val 116667"/>
                    <a:gd name="adj2" fmla="val 50000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400" fontAlgn="base">
                    <a:spcBef>
                      <a:spcPct val="50000"/>
                    </a:spcBef>
                    <a:spcAft>
                      <a:spcPct val="0"/>
                    </a:spcAft>
                  </a:pPr>
                  <a:endParaRPr kumimoji="1" lang="zh-CN" altLang="en-US" sz="2800" b="1" smtClean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8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2671" y="2400"/>
                  <a:ext cx="425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400" b="1" smtClean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LM</a:t>
                  </a:r>
                </a:p>
              </p:txBody>
            </p:sp>
            <p:sp>
              <p:nvSpPr>
                <p:cNvPr id="19" name="AutoShape 18"/>
                <p:cNvSpPr>
                  <a:spLocks/>
                </p:cNvSpPr>
                <p:nvPr/>
              </p:nvSpPr>
              <p:spPr bwMode="auto">
                <a:xfrm>
                  <a:off x="2448" y="2596"/>
                  <a:ext cx="218" cy="1363"/>
                </a:xfrm>
                <a:prstGeom prst="leftBrace">
                  <a:avLst>
                    <a:gd name="adj1" fmla="val 52102"/>
                    <a:gd name="adj2" fmla="val 50000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914400" fontAlgn="base">
                    <a:spcBef>
                      <a:spcPct val="50000"/>
                    </a:spcBef>
                    <a:spcAft>
                      <a:spcPct val="0"/>
                    </a:spcAft>
                  </a:pPr>
                  <a:endParaRPr kumimoji="1" lang="zh-CN" altLang="en-US" sz="2800" b="1" smtClean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4" name="Text Box 19"/>
              <p:cNvSpPr txBox="1">
                <a:spLocks noChangeArrowheads="1"/>
              </p:cNvSpPr>
              <p:nvPr/>
            </p:nvSpPr>
            <p:spPr bwMode="auto">
              <a:xfrm>
                <a:off x="3179" y="2703"/>
                <a:ext cx="206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2400" b="1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(535KHz——1605KHz)</a:t>
                </a:r>
                <a:endParaRPr kumimoji="1" lang="en-US" altLang="zh-CN" sz="2400" b="1" baseline="30000" smtClean="0"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endParaRPr>
              </a:p>
            </p:txBody>
          </p:sp>
          <p:sp>
            <p:nvSpPr>
              <p:cNvPr id="15" name="Text Box 20"/>
              <p:cNvSpPr txBox="1">
                <a:spLocks noChangeArrowheads="1"/>
              </p:cNvSpPr>
              <p:nvPr/>
            </p:nvSpPr>
            <p:spPr bwMode="auto">
              <a:xfrm>
                <a:off x="3096" y="3841"/>
                <a:ext cx="179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（</a:t>
                </a:r>
                <a:r>
                  <a:rPr kumimoji="1"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88——108</a:t>
                </a:r>
                <a:r>
                  <a:rPr kumimoji="1"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）</a:t>
                </a:r>
                <a:r>
                  <a:rPr kumimoji="1"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MHz</a:t>
                </a:r>
                <a:endParaRPr kumimoji="1" lang="en-US" altLang="zh-CN" sz="2400" b="1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2" name="内容占位符 2"/>
          <p:cNvSpPr txBox="1">
            <a:spLocks/>
          </p:cNvSpPr>
          <p:nvPr/>
        </p:nvSpPr>
        <p:spPr>
          <a:xfrm>
            <a:off x="1582272" y="3144349"/>
            <a:ext cx="2337591" cy="5405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多波段收音机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08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75695" y="502645"/>
            <a:ext cx="9020458" cy="9655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任何信号都具有一定的频率或波长，称之为频谱特性。电磁波辐射的波谱很宽，如下图：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69" y="2203025"/>
            <a:ext cx="8129510" cy="313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03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559008"/>
              </p:ext>
            </p:extLst>
          </p:nvPr>
        </p:nvGraphicFramePr>
        <p:xfrm>
          <a:off x="890398" y="461647"/>
          <a:ext cx="7931631" cy="5475515"/>
        </p:xfrm>
        <a:graphic>
          <a:graphicData uri="http://schemas.openxmlformats.org/drawingml/2006/table">
            <a:tbl>
              <a:tblPr/>
              <a:tblGrid>
                <a:gridCol w="1514870"/>
                <a:gridCol w="1614909"/>
                <a:gridCol w="1814986"/>
                <a:gridCol w="2986866"/>
              </a:tblGrid>
              <a:tr h="621283">
                <a:tc>
                  <a:txBody>
                    <a:bodyPr/>
                    <a:lstStyle/>
                    <a:p>
                      <a:r>
                        <a:rPr lang="zh-CN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波段名称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波长范围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频率范围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        </a:t>
                      </a:r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应用举例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973">
                <a:tc>
                  <a:txBody>
                    <a:bodyPr/>
                    <a:lstStyle/>
                    <a:p>
                      <a:r>
                        <a:rPr lang="zh-CN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长波波段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1000~10000m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30~300kH   </a:t>
                      </a:r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低频</a:t>
                      </a: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—LF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航海设备；无线电信标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973">
                <a:tc>
                  <a:txBody>
                    <a:bodyPr/>
                    <a:lstStyle/>
                    <a:p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中波波段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100~1000m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300~3000kHz</a:t>
                      </a:r>
                      <a:r>
                        <a:rPr lang="zh-CN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中频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—MF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调幅广播；业余无线电台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973">
                <a:tc>
                  <a:txBody>
                    <a:bodyPr/>
                    <a:lstStyle/>
                    <a:p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短波波段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10~100m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3~30MHz    </a:t>
                      </a:r>
                      <a:r>
                        <a:rPr lang="zh-CN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高频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—HF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短波广播；移动通信；军用通信；业余无线电台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973">
                <a:tc>
                  <a:txBody>
                    <a:bodyPr/>
                    <a:lstStyle/>
                    <a:p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超短波波段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1~10m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30~300MHz  </a:t>
                      </a:r>
                      <a:r>
                        <a:rPr lang="zh-CN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甚高频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—VHF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电视；调频广播；空中交通管制；业余无线电台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973">
                <a:tc>
                  <a:txBody>
                    <a:bodyPr/>
                    <a:lstStyle/>
                    <a:p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分米波波段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10~100cm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300~3000MHz</a:t>
                      </a:r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特高频</a:t>
                      </a: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—UHF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电视；遥测；雷达；业余无线电台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6003">
                <a:tc>
                  <a:txBody>
                    <a:bodyPr/>
                    <a:lstStyle/>
                    <a:p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厘米波波段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1~10cm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3~30GHz    </a:t>
                      </a:r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超高频</a:t>
                      </a: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—SHF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雷达；卫星和空间通信；业余无线电台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364">
                <a:tc>
                  <a:txBody>
                    <a:bodyPr/>
                    <a:lstStyle/>
                    <a:p>
                      <a:r>
                        <a:rPr lang="zh-CN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毫米波波段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0.1~1cm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30~300GHz  </a:t>
                      </a:r>
                      <a:r>
                        <a:rPr lang="zh-CN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极高频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—EHF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雷达；着陆设备；业余无线电台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14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633642" y="648236"/>
            <a:ext cx="2684052" cy="729803"/>
          </a:xfrm>
        </p:spPr>
        <p:txBody>
          <a:bodyPr/>
          <a:lstStyle/>
          <a:p>
            <a:pPr algn="ctr"/>
            <a:r>
              <a:rPr lang="zh-CN" altLang="en-US" dirty="0" smtClean="0"/>
              <a:t>第一章 绪论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905253" y="2215162"/>
            <a:ext cx="6022303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CN" sz="3200" dirty="0"/>
              <a:t>1.1  </a:t>
            </a:r>
            <a:r>
              <a:rPr lang="zh-CN" altLang="en-US" sz="3200" dirty="0"/>
              <a:t>通信系统和信号变换过程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111315" y="2944965"/>
            <a:ext cx="6022303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CN" sz="3200" dirty="0" smtClean="0"/>
              <a:t>1.2  </a:t>
            </a:r>
            <a:r>
              <a:rPr lang="zh-CN" altLang="en-US" sz="3200" dirty="0" smtClean="0"/>
              <a:t>调制</a:t>
            </a:r>
            <a:r>
              <a:rPr lang="zh-CN" altLang="en-US" sz="3200" dirty="0"/>
              <a:t>和已调信号的频谱分析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2188589" y="3674768"/>
            <a:ext cx="6022303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altLang="zh-CN" sz="3200" dirty="0"/>
              <a:t>1.3  </a:t>
            </a:r>
            <a:r>
              <a:rPr lang="zh-CN" altLang="en-US" sz="3200" dirty="0"/>
              <a:t>无线电广播的发射与接收</a:t>
            </a:r>
          </a:p>
        </p:txBody>
      </p:sp>
    </p:spTree>
    <p:extLst>
      <p:ext uri="{BB962C8B-B14F-4D97-AF65-F5344CB8AC3E}">
        <p14:creationId xmlns:p14="http://schemas.microsoft.com/office/powerpoint/2010/main" val="46583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3" y="1709828"/>
            <a:ext cx="8556819" cy="1715952"/>
          </a:xfrm>
        </p:spPr>
        <p:txBody>
          <a:bodyPr/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通信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是把信息从发送信息者传送到接受信息者的过程。</a:t>
            </a:r>
          </a:p>
          <a:p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通信系统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是指完成信息传输的系统。通信系统一般由信源（发端设备）、信道（传输媒介）和信宿（收端设备）等组成，被称为通信的三要素。</a:t>
            </a:r>
          </a:p>
          <a:p>
            <a:endParaRPr lang="zh-CN" altLang="en-US" sz="24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5391" y="978794"/>
            <a:ext cx="6022303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CN" sz="3200" dirty="0"/>
              <a:t>1.1  </a:t>
            </a:r>
            <a:r>
              <a:rPr lang="zh-CN" altLang="en-US" sz="3200" dirty="0"/>
              <a:t>通信系统和信号变换过程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54" y="3560059"/>
            <a:ext cx="7108272" cy="1436941"/>
          </a:xfrm>
          <a:prstGeom prst="rect">
            <a:avLst/>
          </a:prstGeom>
        </p:spPr>
      </p:pic>
      <p:sp>
        <p:nvSpPr>
          <p:cNvPr id="6" name="内容占位符 2"/>
          <p:cNvSpPr txBox="1">
            <a:spLocks/>
          </p:cNvSpPr>
          <p:nvPr/>
        </p:nvSpPr>
        <p:spPr>
          <a:xfrm>
            <a:off x="677333" y="4997000"/>
            <a:ext cx="8556819" cy="123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无线通信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：自由空间、蓝牙、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WIFI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有线通信：导线、电缆、光纤、光缆等</a:t>
            </a:r>
          </a:p>
        </p:txBody>
      </p:sp>
    </p:spTree>
    <p:extLst>
      <p:ext uri="{BB962C8B-B14F-4D97-AF65-F5344CB8AC3E}">
        <p14:creationId xmlns:p14="http://schemas.microsoft.com/office/powerpoint/2010/main" val="214007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3031781" cy="845713"/>
          </a:xfrm>
        </p:spPr>
        <p:txBody>
          <a:bodyPr/>
          <a:lstStyle/>
          <a:p>
            <a:r>
              <a:rPr lang="zh-CN" altLang="en-US" dirty="0"/>
              <a:t>信号的概念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4" y="1877253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通信系统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中信号的三种形式：基带信号、高频载波信号和已调波信号；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基带信号：也称消息信号或调制信号，表示信息的电信号。例如：话音、图象信号（模拟信号）；数据、电报信号（数字信号） 等。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高频载波信号：确知的单一频率的正弦波信号，由高频振荡器或频率合成器产生。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已调波信号：已载有消息信号的高频载波信号。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781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7383" y="304800"/>
            <a:ext cx="3147691" cy="615686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信号的表示方法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4" y="887418"/>
            <a:ext cx="8596668" cy="1033372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）数学表达式：</a:t>
            </a: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例如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            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7334" y="1931340"/>
            <a:ext cx="8596668" cy="1968676"/>
            <a:chOff x="677334" y="3095894"/>
            <a:chExt cx="8596668" cy="1968676"/>
          </a:xfrm>
        </p:grpSpPr>
        <p:sp>
          <p:nvSpPr>
            <p:cNvPr id="5" name="内容占位符 2"/>
            <p:cNvSpPr txBox="1">
              <a:spLocks/>
            </p:cNvSpPr>
            <p:nvPr/>
          </p:nvSpPr>
          <p:spPr>
            <a:xfrm>
              <a:off x="677334" y="3095894"/>
              <a:ext cx="8596668" cy="103337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）波形</a:t>
              </a:r>
              <a:r>
                <a:rPr lang="zh-CN" altLang="en-US" sz="24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：</a:t>
              </a:r>
              <a:endPara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4199" y="3470980"/>
              <a:ext cx="4721750" cy="1593590"/>
            </a:xfrm>
            <a:prstGeom prst="rect">
              <a:avLst/>
            </a:prstGeom>
          </p:spPr>
        </p:pic>
      </p:grpSp>
      <p:sp>
        <p:nvSpPr>
          <p:cNvPr id="9" name="内容占位符 2"/>
          <p:cNvSpPr txBox="1">
            <a:spLocks/>
          </p:cNvSpPr>
          <p:nvPr/>
        </p:nvSpPr>
        <p:spPr>
          <a:xfrm>
            <a:off x="677334" y="3793371"/>
            <a:ext cx="8814396" cy="2105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）频谱：将信号所包含的所有频率在坐标横轴上表示出来。      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单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频信号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频信号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频信号：占据一段频带宽度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----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带宽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405323"/>
              </p:ext>
            </p:extLst>
          </p:nvPr>
        </p:nvGraphicFramePr>
        <p:xfrm>
          <a:off x="3238634" y="4331519"/>
          <a:ext cx="1976080" cy="395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4" imgW="1028520" imgH="203040" progId="Equation.DSMT4">
                  <p:embed/>
                </p:oleObj>
              </mc:Choice>
              <mc:Fallback>
                <p:oleObj name="Equation" r:id="rId4" imgW="1028520" imgH="20304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634" y="4331519"/>
                        <a:ext cx="1976080" cy="3952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579" y="862641"/>
            <a:ext cx="3957288" cy="201569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0767" y="4839047"/>
            <a:ext cx="3124865" cy="37834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58165" y="1409392"/>
            <a:ext cx="2051593" cy="39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34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133210" y="320226"/>
            <a:ext cx="6959838" cy="59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：图示开关函数用傅里叶级数可分解为</a:t>
            </a:r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297" y="246989"/>
            <a:ext cx="5659633" cy="6697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89" y="832498"/>
            <a:ext cx="5850937" cy="1750171"/>
          </a:xfrm>
          <a:prstGeom prst="rect">
            <a:avLst/>
          </a:prstGeom>
        </p:spPr>
      </p:pic>
      <p:sp>
        <p:nvSpPr>
          <p:cNvPr id="11" name="内容占位符 2"/>
          <p:cNvSpPr txBox="1">
            <a:spLocks/>
          </p:cNvSpPr>
          <p:nvPr/>
        </p:nvSpPr>
        <p:spPr>
          <a:xfrm>
            <a:off x="901173" y="2499449"/>
            <a:ext cx="2480136" cy="59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频谱图如下：</a:t>
            </a:r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36" y="2933636"/>
            <a:ext cx="5254490" cy="1385075"/>
          </a:xfrm>
          <a:prstGeom prst="rect">
            <a:avLst/>
          </a:prstGeom>
        </p:spPr>
      </p:pic>
      <p:sp>
        <p:nvSpPr>
          <p:cNvPr id="14" name="内容占位符 2"/>
          <p:cNvSpPr txBox="1">
            <a:spLocks/>
          </p:cNvSpPr>
          <p:nvPr/>
        </p:nvSpPr>
        <p:spPr>
          <a:xfrm>
            <a:off x="133210" y="4260842"/>
            <a:ext cx="7161001" cy="59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：话音信号用傅里叶变换后的频谱分布如图</a:t>
            </a:r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536" y="4977157"/>
            <a:ext cx="4149058" cy="15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7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21148" y="399246"/>
            <a:ext cx="6022303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CN" sz="3200" dirty="0" smtClean="0"/>
              <a:t>1.2  </a:t>
            </a:r>
            <a:r>
              <a:rPr lang="zh-CN" altLang="en-US" sz="3200" dirty="0" smtClean="0"/>
              <a:t>调制</a:t>
            </a:r>
            <a:r>
              <a:rPr lang="zh-CN" altLang="en-US" sz="3200" dirty="0"/>
              <a:t>和已调信号的频谱分析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58392" y="1210984"/>
            <a:ext cx="8596668" cy="1497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调制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的基本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概念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将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低频消息信号直接发射是不现实的，因此，信号的无线传播必须进行调制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58393" y="2578480"/>
            <a:ext cx="5646193" cy="18159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由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振荡电路产生一个高频载波信号，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可将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其加到适当高度的天线上发射出去，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作为传输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信息的运载工具。不同的电台可采用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的载波，避免了信号的相互干扰。</a:t>
            </a:r>
          </a:p>
        </p:txBody>
      </p:sp>
      <p:grpSp>
        <p:nvGrpSpPr>
          <p:cNvPr id="21" name="组合 657"/>
          <p:cNvGrpSpPr>
            <a:grpSpLocks/>
          </p:cNvGrpSpPr>
          <p:nvPr/>
        </p:nvGrpSpPr>
        <p:grpSpPr bwMode="auto">
          <a:xfrm>
            <a:off x="6104586" y="2326637"/>
            <a:ext cx="3503053" cy="2383294"/>
            <a:chOff x="6585" y="3163"/>
            <a:chExt cx="3563" cy="2239"/>
          </a:xfrm>
        </p:grpSpPr>
        <p:grpSp>
          <p:nvGrpSpPr>
            <p:cNvPr id="22" name="组合 656"/>
            <p:cNvGrpSpPr>
              <a:grpSpLocks/>
            </p:cNvGrpSpPr>
            <p:nvPr/>
          </p:nvGrpSpPr>
          <p:grpSpPr bwMode="auto">
            <a:xfrm>
              <a:off x="6585" y="3163"/>
              <a:ext cx="3563" cy="2239"/>
              <a:chOff x="6585" y="3163"/>
              <a:chExt cx="3563" cy="2239"/>
            </a:xfrm>
          </p:grpSpPr>
          <p:grpSp>
            <p:nvGrpSpPr>
              <p:cNvPr id="24" name="组合 609"/>
              <p:cNvGrpSpPr>
                <a:grpSpLocks/>
              </p:cNvGrpSpPr>
              <p:nvPr/>
            </p:nvGrpSpPr>
            <p:grpSpPr bwMode="auto">
              <a:xfrm>
                <a:off x="7430" y="3163"/>
                <a:ext cx="2718" cy="2239"/>
                <a:chOff x="11527" y="47305"/>
                <a:chExt cx="2718" cy="2241"/>
              </a:xfrm>
            </p:grpSpPr>
            <p:grpSp>
              <p:nvGrpSpPr>
                <p:cNvPr id="27" name="组合 144"/>
                <p:cNvGrpSpPr>
                  <a:grpSpLocks/>
                </p:cNvGrpSpPr>
                <p:nvPr/>
              </p:nvGrpSpPr>
              <p:grpSpPr bwMode="auto">
                <a:xfrm>
                  <a:off x="11527" y="48510"/>
                  <a:ext cx="950" cy="84"/>
                  <a:chOff x="11437" y="48316"/>
                  <a:chExt cx="950" cy="84"/>
                </a:xfrm>
              </p:grpSpPr>
              <p:sp>
                <p:nvSpPr>
                  <p:cNvPr id="33" name="直接连接符 10257"/>
                  <p:cNvSpPr>
                    <a:spLocks noChangeShapeType="1"/>
                  </p:cNvSpPr>
                  <p:nvPr/>
                </p:nvSpPr>
                <p:spPr bwMode="auto">
                  <a:xfrm>
                    <a:off x="11537" y="48356"/>
                    <a:ext cx="85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椭圆 10258"/>
                  <p:cNvSpPr>
                    <a:spLocks noChangeArrowheads="1"/>
                  </p:cNvSpPr>
                  <p:nvPr/>
                </p:nvSpPr>
                <p:spPr bwMode="auto">
                  <a:xfrm>
                    <a:off x="11437" y="48316"/>
                    <a:ext cx="85" cy="85"/>
                  </a:xfrm>
                  <a:prstGeom prst="ellips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" name="组合 143"/>
                <p:cNvGrpSpPr>
                  <a:grpSpLocks/>
                </p:cNvGrpSpPr>
                <p:nvPr/>
              </p:nvGrpSpPr>
              <p:grpSpPr bwMode="auto">
                <a:xfrm>
                  <a:off x="12861" y="48910"/>
                  <a:ext cx="84" cy="637"/>
                  <a:chOff x="12771" y="48716"/>
                  <a:chExt cx="84" cy="637"/>
                </a:xfrm>
              </p:grpSpPr>
              <p:sp>
                <p:nvSpPr>
                  <p:cNvPr id="31" name="直接连接符 102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19" y="48716"/>
                    <a:ext cx="0" cy="56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椭圆 10260"/>
                  <p:cNvSpPr>
                    <a:spLocks noChangeArrowheads="1"/>
                  </p:cNvSpPr>
                  <p:nvPr/>
                </p:nvSpPr>
                <p:spPr bwMode="auto">
                  <a:xfrm>
                    <a:off x="12771" y="49269"/>
                    <a:ext cx="85" cy="85"/>
                  </a:xfrm>
                  <a:prstGeom prst="ellips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9" name="任意多边形 10261"/>
                <p:cNvSpPr>
                  <a:spLocks noChangeArrowheads="1"/>
                </p:cNvSpPr>
                <p:nvPr/>
              </p:nvSpPr>
              <p:spPr bwMode="auto">
                <a:xfrm>
                  <a:off x="13320" y="47740"/>
                  <a:ext cx="331" cy="826"/>
                </a:xfrm>
                <a:custGeom>
                  <a:avLst/>
                  <a:gdLst>
                    <a:gd name="T0" fmla="*/ 0 w 288"/>
                    <a:gd name="T1" fmla="*/ 480 h 480"/>
                    <a:gd name="T2" fmla="*/ 288 w 288"/>
                    <a:gd name="T3" fmla="*/ 480 h 480"/>
                    <a:gd name="T4" fmla="*/ 288 w 288"/>
                    <a:gd name="T5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8" h="480">
                      <a:moveTo>
                        <a:pt x="0" y="480"/>
                      </a:moveTo>
                      <a:lnTo>
                        <a:pt x="288" y="480"/>
                      </a:lnTo>
                      <a:lnTo>
                        <a:pt x="288" y="0"/>
                      </a:lnTo>
                    </a:path>
                  </a:pathLst>
                </a:custGeom>
                <a:noFill/>
                <a:ln w="9525" cmpd="sng">
                  <a:solidFill>
                    <a:srgbClr val="000000"/>
                  </a:solidFill>
                  <a:round/>
                  <a:headEnd/>
                  <a:tailEnd type="arrow" w="lg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 10265"/>
                <p:cNvSpPr>
                  <a:spLocks noChangeArrowheads="1"/>
                </p:cNvSpPr>
                <p:nvPr/>
              </p:nvSpPr>
              <p:spPr bwMode="auto">
                <a:xfrm>
                  <a:off x="13209" y="47305"/>
                  <a:ext cx="1036" cy="319"/>
                </a:xfrm>
                <a:custGeom>
                  <a:avLst/>
                  <a:gdLst>
                    <a:gd name="T0" fmla="*/ 0 w 624"/>
                    <a:gd name="T1" fmla="*/ 104 h 152"/>
                    <a:gd name="T2" fmla="*/ 336 w 624"/>
                    <a:gd name="T3" fmla="*/ 8 h 152"/>
                    <a:gd name="T4" fmla="*/ 240 w 624"/>
                    <a:gd name="T5" fmla="*/ 152 h 152"/>
                    <a:gd name="T6" fmla="*/ 624 w 624"/>
                    <a:gd name="T7" fmla="*/ 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4" h="152">
                      <a:moveTo>
                        <a:pt x="0" y="104"/>
                      </a:moveTo>
                      <a:cubicBezTo>
                        <a:pt x="148" y="52"/>
                        <a:pt x="296" y="0"/>
                        <a:pt x="336" y="8"/>
                      </a:cubicBezTo>
                      <a:cubicBezTo>
                        <a:pt x="376" y="16"/>
                        <a:pt x="192" y="152"/>
                        <a:pt x="240" y="152"/>
                      </a:cubicBezTo>
                      <a:cubicBezTo>
                        <a:pt x="288" y="152"/>
                        <a:pt x="456" y="80"/>
                        <a:pt x="624" y="8"/>
                      </a:cubicBezTo>
                    </a:path>
                  </a:pathLst>
                </a:custGeom>
                <a:noFill/>
                <a:ln w="9525" cmpd="sng">
                  <a:solidFill>
                    <a:srgbClr val="000000"/>
                  </a:solidFill>
                  <a:round/>
                  <a:headEnd/>
                  <a:tailEnd type="arrow" w="sm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5" name="矩形 10256"/>
              <p:cNvSpPr>
                <a:spLocks noChangeArrowheads="1"/>
              </p:cNvSpPr>
              <p:nvPr/>
            </p:nvSpPr>
            <p:spPr bwMode="auto">
              <a:xfrm>
                <a:off x="8367" y="4043"/>
                <a:ext cx="858" cy="719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sz="2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rPr>
                  <a:t>调制</a:t>
                </a:r>
                <a:endParaRPr kumimoji="0" 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6" name="文本框 10262"/>
              <p:cNvSpPr txBox="1">
                <a:spLocks noChangeArrowheads="1"/>
              </p:cNvSpPr>
              <p:nvPr/>
            </p:nvSpPr>
            <p:spPr bwMode="auto">
              <a:xfrm>
                <a:off x="6585" y="4527"/>
                <a:ext cx="1652" cy="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rPr>
                  <a:t>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rPr>
                  <a:t>调制信号</a:t>
                </a:r>
                <a:endPara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rPr>
                  <a:t>(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rPr>
                  <a:t>话音或图象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rPr>
                  <a:t>)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" name="文本框 10266"/>
            <p:cNvSpPr txBox="1">
              <a:spLocks noChangeArrowheads="1"/>
            </p:cNvSpPr>
            <p:nvPr/>
          </p:nvSpPr>
          <p:spPr bwMode="auto">
            <a:xfrm>
              <a:off x="9554" y="3613"/>
              <a:ext cx="501" cy="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rPr>
                <a:t>已调波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458" y="4836000"/>
            <a:ext cx="3427993" cy="565786"/>
          </a:xfrm>
          <a:prstGeom prst="rect">
            <a:avLst/>
          </a:prstGeom>
        </p:spPr>
      </p:pic>
      <p:sp>
        <p:nvSpPr>
          <p:cNvPr id="40" name="内容占位符 2"/>
          <p:cNvSpPr txBox="1">
            <a:spLocks/>
          </p:cNvSpPr>
          <p:nvPr/>
        </p:nvSpPr>
        <p:spPr>
          <a:xfrm>
            <a:off x="458392" y="4328572"/>
            <a:ext cx="4590126" cy="507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高频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载波信号可表示为：</a:t>
            </a:r>
          </a:p>
        </p:txBody>
      </p:sp>
      <p:sp>
        <p:nvSpPr>
          <p:cNvPr id="41" name="内容占位符 2"/>
          <p:cNvSpPr txBox="1">
            <a:spLocks/>
          </p:cNvSpPr>
          <p:nvPr/>
        </p:nvSpPr>
        <p:spPr>
          <a:xfrm>
            <a:off x="458392" y="5375020"/>
            <a:ext cx="7788533" cy="750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其中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Uc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振幅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ωc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角频率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φc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初相</a:t>
            </a:r>
          </a:p>
        </p:txBody>
      </p:sp>
    </p:spTree>
    <p:extLst>
      <p:ext uri="{BB962C8B-B14F-4D97-AF65-F5344CB8AC3E}">
        <p14:creationId xmlns:p14="http://schemas.microsoft.com/office/powerpoint/2010/main" val="401363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06877" y="244698"/>
            <a:ext cx="8994700" cy="63750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调制高频载波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信号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需要传输的消息信号（调制信号）去控制高频载波信号的某一参数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振幅、角频率或相位，使其随调制信号的变化而变化，这一过程称为调制。调制后的高频信号称为已调波。已调波本身是高频信号，可以发射，同时因为受到调制，就带着控制它的信号（即要传输的信号 ）一起发射出去。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调制的主要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作用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）进行频谱搬移（将原来不适宜传输的基带信号搬移到适合传输的某一个频段上，再送入信道）；</a:t>
            </a: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）实现信道复用（把多个信号分别安排在不同的频段上同时进行传输）；</a:t>
            </a: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）调制可以提高通信系统抗干扰能力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调制高频载波信号的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频谱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对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周期性的时间函数，可用傅里叶级数分解为许多离散的频率分量；对非周期性的时间函数，可用傅里叶变换表示为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连续谱。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48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1231124" y="1623106"/>
            <a:ext cx="7732571" cy="3914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解调是调制的逆过程，其作用是将已调信号中的原调制信号恢复出来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频谱的搬移电路可以分为线性搬移电路和非线性搬移电路。</a:t>
            </a: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线性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搬移电路：输入信号的频谱结构在频谱搬移后不发生变化。</a:t>
            </a: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非线性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搬移电路：输入信号的频谱结构在频谱搬移后发生变化。</a:t>
            </a:r>
          </a:p>
        </p:txBody>
      </p:sp>
    </p:spTree>
    <p:extLst>
      <p:ext uri="{BB962C8B-B14F-4D97-AF65-F5344CB8AC3E}">
        <p14:creationId xmlns:p14="http://schemas.microsoft.com/office/powerpoint/2010/main" val="56740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19064</TotalTime>
  <Words>1059</Words>
  <Application>Microsoft Office PowerPoint</Application>
  <PresentationFormat>宽屏</PresentationFormat>
  <Paragraphs>106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方正姚体</vt:lpstr>
      <vt:lpstr>华文新魏</vt:lpstr>
      <vt:lpstr>宋体</vt:lpstr>
      <vt:lpstr>Arial</vt:lpstr>
      <vt:lpstr>Calibri</vt:lpstr>
      <vt:lpstr>Times New Roman</vt:lpstr>
      <vt:lpstr>Trebuchet MS</vt:lpstr>
      <vt:lpstr>Wingdings</vt:lpstr>
      <vt:lpstr>Wingdings 3</vt:lpstr>
      <vt:lpstr>平面</vt:lpstr>
      <vt:lpstr>Equation</vt:lpstr>
      <vt:lpstr>高频电子线路</vt:lpstr>
      <vt:lpstr>第一章 绪论</vt:lpstr>
      <vt:lpstr>PowerPoint 演示文稿</vt:lpstr>
      <vt:lpstr>信号的概念</vt:lpstr>
      <vt:lpstr>信号的表示方法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高频电子线路</dc:title>
  <dc:creator>任 婉婷</dc:creator>
  <cp:lastModifiedBy>任 婉婷</cp:lastModifiedBy>
  <cp:revision>40</cp:revision>
  <dcterms:created xsi:type="dcterms:W3CDTF">2018-09-15T07:19:02Z</dcterms:created>
  <dcterms:modified xsi:type="dcterms:W3CDTF">2018-11-04T08:41:52Z</dcterms:modified>
</cp:coreProperties>
</file>