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3">
  <p:sldMasterIdLst>
    <p:sldMasterId id="2147483648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7" r:id="rId29"/>
    <p:sldId id="283" r:id="rId30"/>
    <p:sldId id="284" r:id="rId31"/>
    <p:sldId id="285" r:id="rId32"/>
    <p:sldId id="286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w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2.wmf"/><Relationship Id="rId3" Type="http://schemas.openxmlformats.org/officeDocument/2006/relationships/image" Target="../media/image14.jpeg"/><Relationship Id="rId7" Type="http://schemas.openxmlformats.org/officeDocument/2006/relationships/image" Target="../media/image9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0.wmf"/><Relationship Id="rId3" Type="http://schemas.openxmlformats.org/officeDocument/2006/relationships/image" Target="../media/image14.jpeg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高频电子线路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03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68" y="484042"/>
            <a:ext cx="5392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6040"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5.1.2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分析图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5.1.6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所示电路能否满足相位平衡条件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218" name="图片 3625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27" y="1397727"/>
            <a:ext cx="4011491" cy="2994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19" name="图片 1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963" y="1397727"/>
            <a:ext cx="4738170" cy="310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174526" y="475222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78475" y="475222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9013" y="5483333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5.1.6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共基变压器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反馈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LC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振荡器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950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9301" y="1008005"/>
            <a:ext cx="867398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2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个稳定的正弦波振荡器应满足起振条件、平衡条件和稳定条件，这就要求正弦波振荡电路必须有以下四个部分组成：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"/>
              <a:tabLst>
                <a:tab pos="600075" algn="l"/>
              </a:tabLst>
            </a:pPr>
            <a:r>
              <a:rPr lang="zh-CN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放大电路。放大部分使电路有足够的电压放大倍数，从而满足振荡的幅值条件。</a:t>
            </a:r>
            <a:r>
              <a:rPr lang="zh-CN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</a:t>
            </a:r>
            <a:endParaRPr lang="zh-CN" altLang="zh-CN" sz="22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"/>
              <a:tabLst>
                <a:tab pos="600075" algn="l"/>
              </a:tabLst>
            </a:pPr>
            <a:r>
              <a:rPr lang="zh-CN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正反馈网络。它将输出信号以正反馈形式引回到输入端，以满足相位条件。</a:t>
            </a:r>
            <a:r>
              <a:rPr lang="zh-CN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</a:t>
            </a:r>
            <a:endParaRPr lang="zh-CN" altLang="zh-CN" sz="22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"/>
              <a:tabLst>
                <a:tab pos="600075" algn="l"/>
              </a:tabLst>
            </a:pPr>
            <a:r>
              <a:rPr lang="zh-CN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选频网络。由于电路的扰动信号是非正弦的，它由若干不同频率的正弦波组合而成，</a:t>
            </a:r>
            <a:r>
              <a:rPr lang="zh-CN" altLang="zh-CN" sz="22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因此要</a:t>
            </a:r>
            <a:r>
              <a:rPr lang="zh-CN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想使电路获得单一频率的正弦波，就应有一个选频网络，选出其中一个特定频率信号，使其满足振荡的相位条件和幅值条件，从而产生振荡。</a:t>
            </a:r>
            <a:r>
              <a:rPr lang="en-US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稳幅环节。它是振荡器能够进入振幅平衡状态并维持幅度稳定的条件。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03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367469" y="446790"/>
            <a:ext cx="4283794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CN" sz="3200" dirty="0" smtClean="0"/>
              <a:t>5.2 LC</a:t>
            </a:r>
            <a:r>
              <a:rPr lang="zh-CN" altLang="zh-CN" sz="3200" dirty="0"/>
              <a:t>正弦波振荡器</a:t>
            </a:r>
            <a:endParaRPr lang="zh-CN" altLang="en-US" sz="3200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85880" y="1186834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5.2.1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三点式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振荡电路的基本工作原理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2" name="图片 168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967" y="1785251"/>
            <a:ext cx="3820493" cy="2268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342782" y="4237371"/>
            <a:ext cx="5113900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indent="1733550" algn="just">
              <a:lnSpc>
                <a:spcPts val="1560"/>
              </a:lnSpc>
              <a:spcBef>
                <a:spcPts val="500"/>
              </a:spcBef>
              <a:spcAft>
                <a:spcPts val="500"/>
              </a:spcAft>
            </a:pPr>
            <a:r>
              <a:rPr lang="zh-CN" altLang="zh-CN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5.2.1</a:t>
            </a:r>
            <a:r>
              <a:rPr lang="zh-CN" altLang="zh-CN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三点式振荡器的结构</a:t>
            </a:r>
            <a:endParaRPr lang="zh-CN" altLang="zh-CN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962826" y="4652086"/>
                <a:ext cx="8319722" cy="21287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    三点式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振荡器的基本结构如图</a:t>
                </a: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5.2.1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所示，放大器采用晶体管， 三个电抗元件组成</a:t>
                </a: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LC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谐振回路，回路中有三个引出端点分别与晶体管的三个电极相连，谐振回路既是晶体管的集电极负载，又是正反馈选频网络，所以把这种电路称为三点式振荡器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r>
                  <a:rPr lang="zh-CN" altLang="en-US" sz="2400" dirty="0"/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sSub>
                          <m:sSubPr>
                            <m:ctrlPr>
                              <a:rPr lang="zh-CN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400" i="1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zh-CN" alt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  <m:lim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•</m:t>
                        </m:r>
                      </m:lim>
                    </m:limUpp>
                  </m:oMath>
                </a14:m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放大器的输入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电压</a:t>
                </a:r>
                <a:r>
                  <a:rPr lang="en-US" altLang="zh-CN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400" dirty="0"/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sSub>
                          <m:sSubPr>
                            <m:ctrlPr>
                              <a:rPr lang="zh-CN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400" i="1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</m:e>
                      <m:lim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•</m:t>
                        </m:r>
                      </m:lim>
                    </m:limUpp>
                  </m:oMath>
                </a14:m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放大器的输出电压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2400" dirty="0"/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sSub>
                          <m:sSubPr>
                            <m:ctrlPr>
                              <a:rPr lang="zh-CN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400" i="1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e>
                      <m:lim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•</m:t>
                        </m:r>
                      </m:lim>
                    </m:limUpp>
                  </m:oMath>
                </a14:m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反馈电压。</a:t>
                </a: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826" y="4652086"/>
                <a:ext cx="8319722" cy="2128724"/>
              </a:xfrm>
              <a:prstGeom prst="rect">
                <a:avLst/>
              </a:prstGeom>
              <a:blipFill rotWithShape="0">
                <a:blip r:embed="rId3"/>
                <a:stretch>
                  <a:fillRect l="-952" t="-2292" r="-2271" b="-2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556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46598" y="357892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5.2.2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三点式振荡电路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598" y="1042587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电路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6" name="图片 371" descr="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4"/>
          <a:stretch/>
        </p:blipFill>
        <p:spPr bwMode="auto">
          <a:xfrm>
            <a:off x="2041907" y="1114897"/>
            <a:ext cx="5648877" cy="3064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696932" y="454008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9575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5.2.3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电感三点式振荡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电路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85756" y="4170750"/>
            <a:ext cx="1733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）原理电路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43087" y="4170750"/>
            <a:ext cx="1970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76225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）交流通路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6598" y="4952553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振荡频率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2667" y="5827598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反馈系数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2280227" y="4803954"/>
                <a:ext cx="1578317" cy="728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00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zh-CN" altLang="en-US" sz="2000" i="0">
                          <a:latin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zh-CN" alt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0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zh-CN" altLang="en-US" sz="20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𝜋</m:t>
                          </m:r>
                          <m:rad>
                            <m:radPr>
                              <m:degHide m:val="on"/>
                              <m:ctrlP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  <m:t>𝐿𝐶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227" y="4803954"/>
                <a:ext cx="1578317" cy="72808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0" name="图片 1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317" y="5585347"/>
            <a:ext cx="2600866" cy="915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52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20961" y="1338184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电路特点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420961" y="2078163"/>
                <a:ext cx="8375309" cy="22181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）对于电感三点式振荡电路，由于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zh-CN" altLang="en-US" sz="2400">
                        <a:latin typeface="Cambria Math" panose="02040503050406030204" pitchFamily="18" charset="0"/>
                      </a:rPr>
                      <m:t>、</m:t>
                    </m:r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是由一个线圈绕制而成的，耦合紧密，因而容易起振，并且振荡幅度和调频范围大。</a:t>
                </a:r>
              </a:p>
              <a:p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）由于反馈信号取自电感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两端压降，而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对高次谐波呈现高阻抗，故输出电压高次谐波多，导致输出波形质量较差。</a:t>
                </a:r>
              </a:p>
              <a:p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）极间电容与回路电感并联，在频率高时极间电容影响大，有可能使电抗性质发生改变，所以最高振荡频率较低。</a:t>
                </a: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961" y="2078163"/>
                <a:ext cx="8375309" cy="2218171"/>
              </a:xfrm>
              <a:prstGeom prst="rect">
                <a:avLst/>
              </a:prstGeom>
              <a:blipFill rotWithShape="0">
                <a:blip r:embed="rId2"/>
                <a:stretch>
                  <a:fillRect l="-946" t="-1923" b="-2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046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内容占位符 2"/>
          <p:cNvSpPr>
            <a:spLocks noGrp="1"/>
          </p:cNvSpPr>
          <p:nvPr>
            <p:ph idx="1"/>
          </p:nvPr>
        </p:nvSpPr>
        <p:spPr>
          <a:xfrm>
            <a:off x="446598" y="357892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5.2.3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容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三点式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振荡电路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6598" y="1042587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电路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96932" y="463402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9575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5.2.3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电感三点式振荡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电路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59116" y="4312374"/>
            <a:ext cx="1733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）原理电路 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5496015" y="4288532"/>
            <a:ext cx="1970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76225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）交流通路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29711" y="5003353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振荡频率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29711" y="5823481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反馈系数</a:t>
            </a:r>
          </a:p>
        </p:txBody>
      </p:sp>
      <p:pic>
        <p:nvPicPr>
          <p:cNvPr id="13314" name="图片 216141" descr="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" b="7074"/>
          <a:stretch/>
        </p:blipFill>
        <p:spPr bwMode="auto">
          <a:xfrm>
            <a:off x="1696932" y="1568421"/>
            <a:ext cx="6841783" cy="2798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132645" y="4818687"/>
                <a:ext cx="1578317" cy="728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00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zh-CN" altLang="en-US" sz="2000" i="0">
                          <a:latin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zh-CN" alt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0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zh-CN" altLang="en-US" sz="20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𝜋</m:t>
                          </m:r>
                          <m:rad>
                            <m:radPr>
                              <m:degHide m:val="on"/>
                              <m:ctrlP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  <m:t>𝐿𝐶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2645" y="4818687"/>
                <a:ext cx="1578317" cy="72808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025020" y="5546771"/>
                <a:ext cx="2719912" cy="9843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Upp>
                        <m:limUppPr>
                          <m:ctrlPr>
                            <a:rPr lang="zh-CN" altLang="en-US" sz="2000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lim>
                          <m:r>
                            <a:rPr lang="zh-CN" altLang="en-US" sz="2000" i="0">
                              <a:latin typeface="Cambria Math" panose="02040503050406030204" pitchFamily="18" charset="0"/>
                            </a:rPr>
                            <m:t>•</m:t>
                          </m:r>
                        </m:lim>
                      </m:limUpp>
                      <m:r>
                        <a:rPr lang="zh-CN" altLang="en-US" sz="20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limUpp>
                            <m:limUppPr>
                              <m:ctrlP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sSub>
                                <m:sSubPr>
                                  <m:ctrlP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sub>
                              </m:sSub>
                            </m:e>
                            <m:lim>
                              <m:r>
                                <a:rPr lang="zh-CN" altLang="en-US" sz="2000" i="0">
                                  <a:latin typeface="Cambria Math" panose="02040503050406030204" pitchFamily="18" charset="0"/>
                                </a:rPr>
                                <m:t>•</m:t>
                              </m:r>
                            </m:lim>
                          </m:limUpp>
                        </m:num>
                        <m:den>
                          <m:limUpp>
                            <m:limUppPr>
                              <m:ctrlP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</m:ctrlPr>
                            </m:limUppPr>
                            <m:e>
                              <m:sSub>
                                <m:sSubPr>
                                  <m:ctrlP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e>
                            <m:lim>
                              <m:r>
                                <a:rPr lang="zh-CN" altLang="en-US" sz="2000" i="0">
                                  <a:latin typeface="Cambria Math" panose="02040503050406030204" pitchFamily="18" charset="0"/>
                                </a:rPr>
                                <m:t>•</m:t>
                              </m:r>
                            </m:lim>
                          </m:limUpp>
                        </m:den>
                      </m:f>
                      <m:r>
                        <a:rPr lang="zh-CN" altLang="en-US" sz="2000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zh-CN" alt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zh-CN" altLang="en-US" sz="2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zh-CN" altLang="en-US" sz="20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zh-CN" altLang="en-US" sz="2000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zh-CN" alt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zh-CN" altLang="en-US" sz="20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zh-CN" altLang="en-US" sz="2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5020" y="5546771"/>
                <a:ext cx="2719912" cy="98430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608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0961" y="758635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电路特点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420961" y="1189522"/>
                <a:ext cx="9056325" cy="2462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）由于反馈电压取自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zh-CN" alt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，电容对高次谐波容抗小，反馈中谐波分量少，振荡产生的正弦波形较好。</a:t>
                </a:r>
              </a:p>
              <a:p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） 极间电容与回路电容并联，不存在电抗性质改变的问题，故工作频率高，最高频率可以达到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100MHZ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以上。</a:t>
                </a:r>
              </a:p>
              <a:p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）因为改变 调频的同时，也改变了反馈系数，从而导致振荡器工作状态的变化；另外，由于受晶体管输入和输出电容的影响，为保证振荡频率的稳定，振荡频率的提高将受到限制。</a:t>
                </a: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961" y="1189522"/>
                <a:ext cx="9056325" cy="2462213"/>
              </a:xfrm>
              <a:prstGeom prst="rect">
                <a:avLst/>
              </a:prstGeom>
              <a:blipFill rotWithShape="0">
                <a:blip r:embed="rId2"/>
                <a:stretch>
                  <a:fillRect l="-875" t="-1733" b="-4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903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598" y="357892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5.2.4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改进型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电容三点式振荡电路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46597" y="956309"/>
                <a:ext cx="8979413" cy="14688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    电容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三点式振荡器的性能较好，但存在下述缺点：调节频率会改变反馈系数，晶体管的输入电容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和输出电容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对振荡频率的影响限制了振荡频率的提高。为了提高频率的稳定性，目前较普遍地应用改进型电容振荡电路。</a:t>
                </a: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597" y="956309"/>
                <a:ext cx="8979413" cy="1468800"/>
              </a:xfrm>
              <a:prstGeom prst="rect">
                <a:avLst/>
              </a:prstGeom>
              <a:blipFill rotWithShape="0">
                <a:blip r:embed="rId2"/>
                <a:stretch>
                  <a:fillRect l="-883" t="-3320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198768" y="2500851"/>
            <a:ext cx="29119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6225"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一、克拉泼振荡器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366" name="图片 167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58" y="2968175"/>
            <a:ext cx="5542118" cy="2835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654718" y="572266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6225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5.2.5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克拉泼振荡器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6225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）原理电路 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）简化交流通路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14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754" y="786214"/>
            <a:ext cx="8460338" cy="491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电路特点</a:t>
            </a:r>
            <a:endParaRPr lang="en-US" altLang="zh-CN" sz="2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把</a:t>
            </a:r>
            <a:r>
              <a:rPr lang="zh-CN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基本</a:t>
            </a:r>
            <a:r>
              <a:rPr lang="zh-CN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电容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三点式</a:t>
            </a:r>
            <a:r>
              <a:rPr lang="zh-CN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振荡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器集电极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基极支路的电感改用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L-C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串联回路代替。</a:t>
            </a:r>
            <a:endParaRPr lang="en-US" altLang="zh-CN" sz="2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振荡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频率</a:t>
            </a:r>
            <a:endParaRPr lang="en-US" altLang="zh-CN" sz="2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电容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对振荡电路的影响</a:t>
            </a:r>
            <a:endParaRPr lang="en-US" altLang="zh-CN" sz="2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减小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来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提高回路的稳定性是以牺牲环路增益为代价的。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如果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取值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过小，振荡器就会不满足振幅条件而停振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不足之处</a:t>
            </a:r>
            <a:endParaRPr lang="en-US" altLang="zh-CN" sz="2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1)C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过大，则振荡幅度就太低。</a:t>
            </a:r>
          </a:p>
          <a:p>
            <a:pPr>
              <a:lnSpc>
                <a:spcPct val="105000"/>
              </a:lnSpc>
            </a:pP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2)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当减小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来提高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，振荡幅度显著下降；当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减到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一定程度时，可能停振。因此限制了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提高。</a:t>
            </a:r>
          </a:p>
          <a:p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3)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波段范围不宽，频率覆盖系数小，一般约为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1.2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1.3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，另外波段内输出幅度不均匀，不易起振。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261241" y="1647801"/>
                <a:ext cx="1747658" cy="7997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00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zh-CN" altLang="en-US" sz="2000" i="0">
                          <a:latin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zh-CN" alt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0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zh-CN" altLang="en-US" sz="20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𝜋</m:t>
                          </m:r>
                          <m:rad>
                            <m:radPr>
                              <m:degHide m:val="on"/>
                              <m:ctrlP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sSub>
                                <m:sSubPr>
                                  <m:ctrlP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1241" y="1647801"/>
                <a:ext cx="1747658" cy="79970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435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9146" y="526772"/>
            <a:ext cx="29119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6225" algn="just">
              <a:spcAft>
                <a:spcPts val="0"/>
              </a:spcAft>
            </a:pP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西勒振荡器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410" name="图片 1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64" y="1038804"/>
            <a:ext cx="7524545" cy="2704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663581" y="373990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6225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5.2.6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西勒振荡电路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lphaLcPeriod"/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原理电路 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）简化交流通路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9917" y="4269747"/>
            <a:ext cx="81128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电路特点</a:t>
            </a:r>
            <a:endParaRPr lang="en-US" altLang="zh-CN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为了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克服上述克拉泼振荡器的不足，在其电感两端再并联一个可变电容，就构成了另一种改进型电容式振荡器，如图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5.2.6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） 所示为，称为西勒振荡器。其简化交流通路如图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5.2.6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）所示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振荡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频率</a:t>
            </a:r>
            <a:endParaRPr lang="en-US" altLang="zh-CN" sz="2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558269" y="5804698"/>
                <a:ext cx="2478051" cy="10533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00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zh-CN" altLang="en-US" sz="2000" i="0">
                          <a:latin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zh-CN" alt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0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zh-CN" altLang="en-US" sz="20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𝜋</m:t>
                          </m:r>
                          <m:rad>
                            <m:radPr>
                              <m:degHide m:val="on"/>
                              <m:ctrlP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d>
                                <m:dPr>
                                  <m:ctrlP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sz="20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zh-CN" altLang="en-US" sz="20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zh-CN" alt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sz="20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zh-CN" altLang="en-US" sz="2000" i="1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rad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8269" y="5804698"/>
                <a:ext cx="2478051" cy="105330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801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172168" y="629419"/>
            <a:ext cx="3989207" cy="729803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第</a:t>
            </a:r>
            <a:r>
              <a:rPr lang="zh-CN" altLang="en-US" dirty="0"/>
              <a:t>五</a:t>
            </a:r>
            <a:r>
              <a:rPr lang="zh-CN" altLang="en-US" dirty="0" smtClean="0"/>
              <a:t>章 正弦波</a:t>
            </a:r>
            <a:r>
              <a:rPr lang="zh-CN" altLang="en-US" dirty="0"/>
              <a:t>振荡器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111317" y="1635620"/>
            <a:ext cx="6022303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CN" sz="3200" dirty="0" smtClean="0"/>
              <a:t>5.1 </a:t>
            </a:r>
            <a:r>
              <a:rPr lang="zh-CN" altLang="en-US" sz="3200" dirty="0" smtClean="0"/>
              <a:t>反馈</a:t>
            </a:r>
            <a:r>
              <a:rPr lang="zh-CN" altLang="en-US" sz="3200" dirty="0"/>
              <a:t>振荡器的工作原理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2675340" y="4619782"/>
            <a:ext cx="4486035" cy="866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5.5 </a:t>
            </a:r>
            <a:r>
              <a:rPr lang="en-US" altLang="zh-CN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RC</a:t>
            </a:r>
            <a:r>
              <a:rPr lang="zh-CN" altLang="zh-CN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正弦波振荡器</a:t>
            </a:r>
            <a:endParaRPr lang="zh-CN" altLang="en-US" sz="3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215832" rIns="91440" bIns="209484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32608" y="3352339"/>
            <a:ext cx="3760966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560"/>
              </a:lnSpc>
              <a:spcBef>
                <a:spcPts val="1700"/>
              </a:spcBef>
              <a:spcAft>
                <a:spcPts val="1650"/>
              </a:spcAft>
            </a:pPr>
            <a:r>
              <a:rPr lang="en-US" altLang="zh-CN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5.3 </a:t>
            </a:r>
            <a:r>
              <a:rPr lang="zh-CN" altLang="zh-CN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石英晶体</a:t>
            </a:r>
            <a:r>
              <a:rPr lang="zh-CN" altLang="zh-CN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振荡器</a:t>
            </a:r>
          </a:p>
        </p:txBody>
      </p:sp>
      <p:sp>
        <p:nvSpPr>
          <p:cNvPr id="17" name="矩形 16"/>
          <p:cNvSpPr/>
          <p:nvPr/>
        </p:nvSpPr>
        <p:spPr>
          <a:xfrm>
            <a:off x="2639261" y="3797269"/>
            <a:ext cx="417133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altLang="zh-CN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5.4 </a:t>
            </a:r>
            <a:r>
              <a:rPr lang="zh-CN" altLang="zh-CN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负</a:t>
            </a:r>
            <a:r>
              <a:rPr lang="zh-CN" altLang="zh-CN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阻正弦波振荡器</a:t>
            </a:r>
          </a:p>
        </p:txBody>
      </p:sp>
      <p:sp>
        <p:nvSpPr>
          <p:cNvPr id="18" name="矩形 17"/>
          <p:cNvSpPr/>
          <p:nvPr/>
        </p:nvSpPr>
        <p:spPr>
          <a:xfrm>
            <a:off x="2649701" y="2391011"/>
            <a:ext cx="3927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5.2 LC </a:t>
            </a:r>
            <a:r>
              <a:rPr lang="zh-CN" altLang="en-US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正弦波振荡器</a:t>
            </a:r>
          </a:p>
        </p:txBody>
      </p:sp>
    </p:spTree>
    <p:extLst>
      <p:ext uri="{BB962C8B-B14F-4D97-AF65-F5344CB8AC3E}">
        <p14:creationId xmlns:p14="http://schemas.microsoft.com/office/powerpoint/2010/main" val="119329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46598" y="357892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5.2.5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振荡器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的频率稳定和振幅稳定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2710" y="956309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一、频率稳定</a:t>
            </a:r>
            <a:endParaRPr lang="zh-CN" altLang="zh-CN" sz="22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23108" y="1387196"/>
                <a:ext cx="8945632" cy="5074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1.</a:t>
                </a:r>
                <a:r>
                  <a:rPr lang="zh-CN" altLang="zh-CN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频率稳定度</a:t>
                </a:r>
                <a:endParaRPr lang="en-US" altLang="zh-CN" sz="2200" kern="100" dirty="0" smtClean="0"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在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规定时间内，规定的温度、湿度、电源电压等变化范围内，振荡频率的相对变化量</a:t>
                </a:r>
                <a:r>
                  <a:rPr lang="zh-CN" altLang="en-US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200" kern="100" dirty="0" smtClean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2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kern="100" dirty="0" smtClean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𝛥</m:t>
                        </m:r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num>
                      <m:den>
                        <m:sSub>
                          <m:sSubPr>
                            <m:ctrlPr>
                              <a:rPr lang="zh-CN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4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zh-CN" altLang="en-US" sz="24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zh-CN" altLang="en-US" sz="24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4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zh-CN" altLang="en-US" sz="24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4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zh-CN" altLang="en-US" sz="24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endParaRPr lang="en-US" altLang="zh-CN" sz="2200" kern="100" dirty="0" smtClean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en-US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根据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规定时间的长短不同，可分为长期、短期和</a:t>
                </a:r>
                <a:r>
                  <a:rPr lang="zh-CN" altLang="en-US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瞬时频率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稳定度。</a:t>
                </a:r>
              </a:p>
              <a:p>
                <a:pPr algn="just"/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2.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造成频率不稳定的因素</a:t>
                </a:r>
              </a:p>
              <a:p>
                <a:pPr algn="just"/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LC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回路参数不稳定；</a:t>
                </a:r>
              </a:p>
              <a:p>
                <a:pPr algn="just"/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）晶体管参数不稳定。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稳频措施</a:t>
                </a:r>
                <a:endParaRPr lang="en-US" altLang="zh-CN" sz="2200" kern="1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en-US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（</a:t>
                </a:r>
                <a:r>
                  <a:rPr lang="en-US" altLang="zh-CN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提高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谐振回路的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标准性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，采用高质量的集总</a:t>
                </a:r>
                <a:r>
                  <a:rPr lang="zh-CN" altLang="en-US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参数电感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和电容；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提高谐振回路的</a:t>
                </a:r>
                <a:r>
                  <a:rPr lang="en-US" altLang="zh-CN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值；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为了减小寄生电容及其对回路的影响，器件和</a:t>
                </a:r>
                <a:r>
                  <a:rPr lang="zh-CN" altLang="en-US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回路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之间采用部分接入方式。</a:t>
                </a:r>
              </a:p>
              <a:p>
                <a:pPr algn="just">
                  <a:spcAft>
                    <a:spcPts val="0"/>
                  </a:spcAft>
                </a:pPr>
                <a:endParaRPr lang="zh-CN" altLang="zh-CN" sz="22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08" y="1387196"/>
                <a:ext cx="8945632" cy="5074979"/>
              </a:xfrm>
              <a:prstGeom prst="rect">
                <a:avLst/>
              </a:prstGeom>
              <a:blipFill rotWithShape="0">
                <a:blip r:embed="rId2"/>
                <a:stretch>
                  <a:fillRect l="-886" t="-1322" r="-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94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2710" y="956309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2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lang="zh-CN" altLang="zh-CN" sz="22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200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振幅稳定</a:t>
            </a:r>
            <a:endParaRPr lang="zh-CN" altLang="zh-CN" sz="22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23108" y="1387196"/>
                <a:ext cx="8945632" cy="41994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en-US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为了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衡量振荡器稳幅性能的好坏，常引用振幅稳定度这一性能指标。它定义为</a:t>
                </a:r>
                <a:r>
                  <a:rPr lang="en-US" altLang="zh-CN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en-US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规定的条件下，输出信号幅度的相对变化量</a:t>
                </a:r>
                <a:r>
                  <a:rPr lang="zh-CN" altLang="en-US" sz="2200" kern="100" dirty="0" smtClean="0"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r>
                  <a:rPr lang="zh-CN" altLang="en-US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振幅</a:t>
                </a:r>
                <a:r>
                  <a:rPr lang="zh-CN" altLang="zh-CN" sz="2200" kern="100" dirty="0"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稳定度</a:t>
                </a:r>
                <a:endParaRPr lang="en-US" altLang="zh-CN" sz="2200" kern="100" dirty="0">
                  <a:latin typeface="Calibri" panose="020F0502020204030204" pitchFamily="34" charset="0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en-US" sz="2200" kern="100" dirty="0" smtClean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14:m>
                  <m:oMath xmlns:m="http://schemas.openxmlformats.org/officeDocument/2006/math"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𝛥</m:t>
                    </m:r>
                    <m:f>
                      <m:fPr>
                        <m:type m:val="lin"/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zh-CN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400" i="1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zh-CN" altLang="en-US" sz="24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en-US" altLang="zh-CN" sz="2200" kern="100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振荡器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的稳幅性能是利用放大器件工作于非线性区来实现的，把这种稳幅方法称为内稳幅。另外，在振荡电路中使放大器保持为线性工作状态，而另外接入非线性环节进行稳幅，称为外稳幅。</a:t>
                </a:r>
              </a:p>
              <a:p>
                <a:pPr algn="just"/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内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稳幅效果与晶体管的静态起始工作状态、自给偏压效应以及起振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14:m>
                  <m:oMath xmlns:m="http://schemas.openxmlformats.org/officeDocument/2006/math"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𝐴𝐹</m:t>
                    </m:r>
                  </m:oMath>
                </a14:m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大小有关。静态工作点电流越小，起振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14:m>
                  <m:oMath xmlns:m="http://schemas.openxmlformats.org/officeDocument/2006/math"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𝐴𝐹</m:t>
                    </m:r>
                  </m:oMath>
                </a14:m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越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大</a:t>
                </a: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自给偏压效应越灵敏，稳幅效果也就越好，但振荡波形的失真也会越大。</a:t>
                </a:r>
              </a:p>
              <a:p>
                <a:pPr algn="just"/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采用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高稳定的直流稳压电源供电，减小负载与振荡器的耦合，也是提高输出幅度稳定度的重要措施。</a:t>
                </a:r>
              </a:p>
              <a:p>
                <a:pPr algn="just">
                  <a:spcAft>
                    <a:spcPts val="0"/>
                  </a:spcAft>
                </a:pPr>
                <a:endParaRPr lang="zh-CN" altLang="zh-CN" sz="22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08" y="1387196"/>
                <a:ext cx="8945632" cy="4199483"/>
              </a:xfrm>
              <a:prstGeom prst="rect">
                <a:avLst/>
              </a:prstGeom>
              <a:blipFill rotWithShape="0">
                <a:blip r:embed="rId2"/>
                <a:stretch>
                  <a:fillRect l="-886" t="-1599" r="-3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148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367469" y="446790"/>
            <a:ext cx="4283794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CN" sz="3200" dirty="0" smtClean="0"/>
              <a:t>5.3 </a:t>
            </a:r>
            <a:r>
              <a:rPr lang="zh-CN" altLang="zh-CN" sz="3200" dirty="0" smtClean="0"/>
              <a:t>石英晶体</a:t>
            </a:r>
            <a:r>
              <a:rPr lang="zh-CN" altLang="zh-CN" sz="3200" dirty="0"/>
              <a:t>振荡器</a:t>
            </a:r>
            <a:endParaRPr lang="zh-CN" altLang="en-US" sz="3200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67469" y="1135559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5.3.1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石英谐振器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及其特性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469" y="1601487"/>
            <a:ext cx="921236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石英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片是从石英晶体柱中切割下来的一种弹性体，有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一固有振动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频率，其值与石英片的形状、尺寸、切型有关。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当外加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交流电压的频率等于晶体固有频率时，晶体片的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机械振动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最大，晶体表面电荷量最多，外电路中的交流电流最强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，于是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产生了谐振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石英晶体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谐振器在电路中的符号如图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5.3.2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）所示，其等效电路如图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5.3.2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）所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示。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2" name="图片 107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523" y="3357675"/>
            <a:ext cx="4534383" cy="259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024940" y="5947873"/>
            <a:ext cx="7469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5.3.2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石英晶体的电路符号及其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等效电路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）电路符号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）基频等效电路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）含泛音频率的等效电路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59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2406" y="728336"/>
            <a:ext cx="861416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2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石英晶</a:t>
            </a:r>
            <a:r>
              <a:rPr lang="zh-CN" altLang="en-US" sz="22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体</a:t>
            </a:r>
            <a:r>
              <a:rPr lang="zh-CN" altLang="en-US" sz="2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的阻抗</a:t>
            </a:r>
            <a:r>
              <a:rPr lang="zh-CN" altLang="en-US" sz="22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特性</a:t>
            </a:r>
            <a:r>
              <a:rPr lang="zh-CN" altLang="en-US" sz="2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2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2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串联谐振</a:t>
            </a:r>
            <a:r>
              <a:rPr lang="zh-CN" altLang="en-US" sz="22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频率</a:t>
            </a:r>
            <a:endParaRPr lang="en-US" altLang="zh-CN" sz="22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200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</a:p>
          <a:p>
            <a:r>
              <a:rPr lang="en-US" altLang="zh-CN" sz="22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并联谐振</a:t>
            </a:r>
            <a:r>
              <a:rPr lang="zh-CN" altLang="en-US" sz="22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频率</a:t>
            </a:r>
            <a:endParaRPr lang="en-US" altLang="zh-CN" sz="22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200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</a:p>
          <a:p>
            <a:endParaRPr lang="en-US" altLang="zh-CN" sz="2200" kern="10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2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电抗</a:t>
            </a:r>
            <a:r>
              <a:rPr lang="en-US" altLang="zh-CN" sz="2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2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频率曲线</a:t>
            </a:r>
            <a:endParaRPr lang="en-US" altLang="zh-CN" sz="22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2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2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2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2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2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200" dirty="0"/>
          </a:p>
        </p:txBody>
      </p:sp>
      <p:pic>
        <p:nvPicPr>
          <p:cNvPr id="21519" name="图片 243732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621" y="3144382"/>
            <a:ext cx="4521730" cy="3510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148621" y="949098"/>
                <a:ext cx="1814792" cy="7997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00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zh-CN" altLang="en-US" sz="20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0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zh-CN" altLang="en-US" sz="20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𝜋</m:t>
                          </m:r>
                          <m:rad>
                            <m:radPr>
                              <m:degHide m:val="on"/>
                              <m:ctrlPr>
                                <a:rPr lang="zh-CN" altLang="en-US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zh-CN" altLang="en-US" sz="20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8621" y="949098"/>
                <a:ext cx="1814792" cy="79970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4" name="图片 1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915" y="2049694"/>
            <a:ext cx="2004203" cy="98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5" name="图片 1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413" y="1861567"/>
            <a:ext cx="1752062" cy="98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713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70019" y="443349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5.3.2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石英晶体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振荡电路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660" y="1128223"/>
            <a:ext cx="89474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并联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型晶振电路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晶体工作于略高于串联谐振频率</a:t>
            </a: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fs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呈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感性的频段（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 &lt; f &lt; </a:t>
            </a:r>
            <a:r>
              <a:rPr lang="en-US" altLang="zh-CN" sz="2200" dirty="0" err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200" baseline="-25000" dirty="0" err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）内，晶体等效为一个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电感。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24679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383" y="1897664"/>
            <a:ext cx="7110000" cy="38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015383" y="573626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5.3.3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并联型晶体振荡电路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）原理电路 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）交流通路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5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22645" y="918112"/>
            <a:ext cx="78991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串联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型晶振电路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晶体工作在串联谐振频率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2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上，作为高选择性的短路元件。</a:t>
            </a:r>
          </a:p>
        </p:txBody>
      </p:sp>
      <p:pic>
        <p:nvPicPr>
          <p:cNvPr id="23555" name="图片 41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711" y="1594281"/>
            <a:ext cx="6437030" cy="3948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924226" y="565248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5.3.4 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串联型晶体振荡器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）原理电路 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）交流通路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61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15297" y="446790"/>
            <a:ext cx="4283794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CN" sz="3200" dirty="0" smtClean="0"/>
              <a:t>5.4 </a:t>
            </a:r>
            <a:r>
              <a:rPr lang="zh-CN" altLang="zh-CN" sz="3200" dirty="0" smtClean="0"/>
              <a:t>负</a:t>
            </a:r>
            <a:r>
              <a:rPr lang="zh-CN" altLang="zh-CN" sz="3200" dirty="0"/>
              <a:t>阻正弦波振荡器</a:t>
            </a:r>
            <a:endParaRPr lang="zh-CN" altLang="en-US" sz="3200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50378" y="1152649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5.4.1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阻器件的伏安特性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6393" y="1751066"/>
            <a:ext cx="85714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</a:t>
            </a:r>
            <a:r>
              <a:rPr lang="zh-CN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负增量电阻特性的电子器件称为负阻器件，它可以分为电压控制型和电流控制型两类，其伏安特性分别示于图</a:t>
            </a:r>
            <a:r>
              <a:rPr lang="en-US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5.4.1</a:t>
            </a:r>
            <a:r>
              <a:rPr lang="zh-CN" altLang="zh-CN" sz="22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中。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78" name="图片 25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607" y="2678009"/>
            <a:ext cx="5986209" cy="300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600711" y="568295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0050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5.4.1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负阻器件的伏安特性</a:t>
            </a:r>
          </a:p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）电压控制型 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）电流控制型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32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84726" y="1313184"/>
                <a:ext cx="8571431" cy="11524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    在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负阻区内</a:t>
                </a:r>
                <a14:m>
                  <m:oMath xmlns:m="http://schemas.openxmlformats.org/officeDocument/2006/math"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点处，电压有一正增量</a:t>
                </a:r>
                <a14:m>
                  <m:oMath xmlns:m="http://schemas.openxmlformats.org/officeDocument/2006/math"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𝛥</m:t>
                    </m:r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zh-CN" alt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，其对应的电流增量 为负值，所以，该点处的增量电阻为负值，用</a:t>
                </a:r>
                <a14:m>
                  <m:oMath xmlns:m="http://schemas.openxmlformats.org/officeDocument/2006/math">
                    <m:r>
                      <a:rPr lang="zh-CN" altLang="en-US" sz="24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标识增量电阻（负号表示负电阻），因此可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endParaRPr lang="zh-CN" altLang="en-US" sz="2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726" y="1313184"/>
                <a:ext cx="8571431" cy="1152495"/>
              </a:xfrm>
              <a:prstGeom prst="rect">
                <a:avLst/>
              </a:prstGeom>
              <a:blipFill rotWithShape="0">
                <a:blip r:embed="rId2"/>
                <a:stretch>
                  <a:fillRect l="-925" t="-3175" r="-142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42" name="图片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635" y="2465679"/>
            <a:ext cx="1984532" cy="75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84724" y="3423173"/>
                <a:ext cx="9538069" cy="11648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    负阻区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内工作点电压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𝑄</m:t>
                        </m:r>
                      </m:sub>
                    </m:sSub>
                  </m:oMath>
                </a14:m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上叠加一幅度很小的正弦电压</a:t>
                </a:r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zh-CN" alt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400" i="1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zh-CN" altLang="en-US" sz="24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zh-CN" altLang="en-US" sz="2400">
                            <a:latin typeface="Cambria Math" panose="02040503050406030204" pitchFamily="18" charset="0"/>
                          </a:rPr>
                          <m:t>sin</m:t>
                        </m:r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，在负阻特性线性化后，流过负阻器件的交流电流</a:t>
                </a:r>
                <a:r>
                  <a:rPr lang="en-US" altLang="zh-CN" sz="2200" kern="100" dirty="0" err="1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也是正弦波，电压、电流对应波形如图</a:t>
                </a: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5.4.2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所示，有图可见，电压、电流的相位相反，即</a:t>
                </a:r>
                <a:endParaRPr lang="zh-CN" altLang="en-US" sz="2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724" y="3423173"/>
                <a:ext cx="9538069" cy="1164871"/>
              </a:xfrm>
              <a:prstGeom prst="rect">
                <a:avLst/>
              </a:prstGeom>
              <a:blipFill rotWithShape="0">
                <a:blip r:embed="rId4"/>
                <a:stretch>
                  <a:fillRect l="-831" t="-51309" r="-4728" b="-17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组合 9"/>
          <p:cNvGrpSpPr/>
          <p:nvPr/>
        </p:nvGrpSpPr>
        <p:grpSpPr>
          <a:xfrm>
            <a:off x="2456885" y="4588044"/>
            <a:ext cx="4926031" cy="868854"/>
            <a:chOff x="1893194" y="4313794"/>
            <a:chExt cx="4926031" cy="868854"/>
          </a:xfrm>
        </p:grpSpPr>
        <p:pic>
          <p:nvPicPr>
            <p:cNvPr id="10243" name="图片 4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3194" y="4313794"/>
              <a:ext cx="2683793" cy="8688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0244" name="图片 4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6987" y="4461980"/>
              <a:ext cx="2242238" cy="554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1224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2188" y="968329"/>
            <a:ext cx="3712015" cy="3488090"/>
            <a:chOff x="172188" y="371417"/>
            <a:chExt cx="3712015" cy="3488090"/>
          </a:xfrm>
        </p:grpSpPr>
        <p:pic>
          <p:nvPicPr>
            <p:cNvPr id="11266" name="图片 278545" descr="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188" y="371417"/>
              <a:ext cx="3712015" cy="3189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172188" y="3490175"/>
              <a:ext cx="31037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66700" algn="ctr">
                <a:spcAft>
                  <a:spcPts val="0"/>
                </a:spcAft>
              </a:pPr>
              <a:r>
                <a:rPr lang="zh-CN" altLang="zh-CN" kern="1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kern="1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5.4.2 </a:t>
              </a:r>
              <a:r>
                <a:rPr lang="zh-CN" altLang="zh-CN" kern="1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负阻输出交流功率</a:t>
              </a:r>
              <a:endPara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884203" y="1132883"/>
                <a:ext cx="5223646" cy="13276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作用于器件上的合成电压和电流分别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endParaRPr lang="en-US" altLang="zh-CN" sz="2200" kern="100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}"/>
                          <m:ctrlPr>
                            <a:rPr lang="zh-CN" alt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begChr m:val=""/>
                                    <m:ctrlPr>
                                      <a:rPr lang="zh-CN" alt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sub>
                                    </m:sSub>
                                    <m: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sSub>
                                      <m:sSubPr>
                                        <m:ctrlP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𝑄</m:t>
                                        </m:r>
                                      </m:sub>
                                    </m:sSub>
                                    <m: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zh-CN" altLang="en-US" sz="24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  <m: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sSub>
                                      <m:sSubPr>
                                        <m:ctrlP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𝑄</m:t>
                                        </m:r>
                                      </m:sub>
                                    </m:sSub>
                                    <m: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  <m:r>
                                      <m:rPr>
                                        <m:sty m:val="p"/>
                                      </m:rP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  <m: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zh-CN" altLang="en-US" sz="2400" i="1">
                                        <a:latin typeface="Cambria Math" panose="02040503050406030204" pitchFamily="18" charset="0"/>
                                      </a:rPr>
                                      <m:t>𝜔</m:t>
                                    </m:r>
                                    <m:r>
                                      <a:rPr lang="zh-CN" altLang="en-US" sz="2400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</m:d>
                              </m:e>
                            </m:mr>
                            <m:mr>
                              <m:e>
                                <m:d>
                                  <m:dPr>
                                    <m:begChr m:val=""/>
                                    <m:ctrlPr>
                                      <a:rPr lang="zh-CN" alt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e>
                                      <m:sub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sub>
                                    </m:sSub>
                                    <m: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sSub>
                                      <m:sSubPr>
                                        <m:ctrlP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𝑄</m:t>
                                        </m:r>
                                      </m:sub>
                                    </m:sSub>
                                    <m: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zh-CN" altLang="en-US" sz="24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sSub>
                                      <m:sSubPr>
                                        <m:ctrlP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𝑄</m:t>
                                        </m:r>
                                      </m:sub>
                                    </m:sSub>
                                    <m: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zh-CN" altLang="en-US" sz="2400" i="1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  <m:r>
                                      <m:rPr>
                                        <m:sty m:val="p"/>
                                      </m:rP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  <m:r>
                                      <a:rPr lang="zh-CN" altLang="en-US" sz="240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zh-CN" altLang="en-US" sz="2400" i="1">
                                        <a:latin typeface="Cambria Math" panose="02040503050406030204" pitchFamily="18" charset="0"/>
                                      </a:rPr>
                                      <m:t>𝜔</m:t>
                                    </m:r>
                                    <m:r>
                                      <a:rPr lang="zh-CN" altLang="en-US" sz="2400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sz="2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4203" y="1132883"/>
                <a:ext cx="5223646" cy="1327608"/>
              </a:xfrm>
              <a:prstGeom prst="rect">
                <a:avLst/>
              </a:prstGeom>
              <a:blipFill rotWithShape="0">
                <a:blip r:embed="rId3"/>
                <a:stretch>
                  <a:fillRect l="-1517" t="-36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3884203" y="2460491"/>
            <a:ext cx="289008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器件消耗的平均功率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7" name="图片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716" y="2891378"/>
            <a:ext cx="3704352" cy="888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3884203" y="3902544"/>
            <a:ext cx="289008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联立可得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8" name="图片 4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716" y="4456419"/>
            <a:ext cx="2537571" cy="819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494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50378" y="1152649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5.4.1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阻振荡电路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26393" y="1751066"/>
                <a:ext cx="8571431" cy="21681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    由隧道二级管构成的负阻正弦波振荡器电路如图</a:t>
                </a:r>
                <a:r>
                  <a:rPr lang="en-US" altLang="zh-CN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5.4.3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）所示。图中，</a:t>
                </a:r>
                <a14:m>
                  <m:oMath xmlns:m="http://schemas.openxmlformats.org/officeDocument/2006/math"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为隧道二极管，它具有电压控制型负阻特性。将隧道二极管用其等效的负电导代替，并考虑到其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极间电容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影响，可画出交流等效电路，如图</a:t>
                </a: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5.4.3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200" kern="1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）所</a:t>
                </a:r>
                <a:r>
                  <a:rPr lang="zh-CN" altLang="en-US" sz="2200" kern="1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示。</a:t>
                </a:r>
                <a:endParaRPr lang="zh-CN" altLang="en-US" sz="2200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endParaRPr lang="zh-CN" altLang="en-US" sz="2200" kern="100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endParaRPr lang="zh-CN" altLang="en-US" sz="2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393" y="1751066"/>
                <a:ext cx="8571431" cy="2168158"/>
              </a:xfrm>
              <a:prstGeom prst="rect">
                <a:avLst/>
              </a:prstGeom>
              <a:blipFill rotWithShape="0">
                <a:blip r:embed="rId2"/>
                <a:stretch>
                  <a:fillRect l="-925" t="-2247" r="-4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607" name="图片 279572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056" y="3267669"/>
            <a:ext cx="7570988" cy="1928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1964108" y="519584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5.4.3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隧道二极管负阻振荡器</a:t>
            </a:r>
          </a:p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）电路 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）交流等效电路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35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5345" y="1645431"/>
            <a:ext cx="8556819" cy="1715952"/>
          </a:xfrm>
        </p:spPr>
        <p:txBody>
          <a:bodyPr/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5.1.1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反馈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振荡器产生振荡的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基本原理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反馈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型振荡器是通过正反馈连接方式实现等幅正弦振荡的电路。正弦波振荡电路由放大器和反馈网络组成。其电路原理框图如图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5.1.1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示。</a:t>
            </a:r>
            <a:endParaRPr lang="zh-CN" altLang="en-US" sz="24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5391" y="914397"/>
            <a:ext cx="6022303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CN" sz="3200" dirty="0" smtClean="0"/>
              <a:t>5.1 </a:t>
            </a:r>
            <a:r>
              <a:rPr lang="zh-CN" altLang="en-US" sz="3200" dirty="0" smtClean="0"/>
              <a:t>反馈</a:t>
            </a:r>
            <a:r>
              <a:rPr lang="zh-CN" altLang="en-US" sz="3200" dirty="0"/>
              <a:t>振荡器的工作原理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677333" y="4932603"/>
            <a:ext cx="8556819" cy="123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图片 40218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168" y="3209356"/>
            <a:ext cx="4017617" cy="2440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3468229" y="5650278"/>
            <a:ext cx="3531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5.1.1 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反馈振荡电路原理框图</a:t>
            </a:r>
          </a:p>
        </p:txBody>
      </p:sp>
    </p:spTree>
    <p:extLst>
      <p:ext uri="{BB962C8B-B14F-4D97-AF65-F5344CB8AC3E}">
        <p14:creationId xmlns:p14="http://schemas.microsoft.com/office/powerpoint/2010/main" val="214007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 txBox="1">
            <a:spLocks/>
          </p:cNvSpPr>
          <p:nvPr/>
        </p:nvSpPr>
        <p:spPr>
          <a:xfrm>
            <a:off x="615297" y="446790"/>
            <a:ext cx="4283794" cy="553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CN" sz="3200" dirty="0" smtClean="0"/>
              <a:t>5.5 </a:t>
            </a:r>
            <a:r>
              <a:rPr lang="en-US" altLang="zh-CN" sz="3200" dirty="0"/>
              <a:t>RC</a:t>
            </a:r>
            <a:r>
              <a:rPr lang="zh-CN" altLang="zh-CN" sz="3200" dirty="0"/>
              <a:t>正弦波振荡器</a:t>
            </a:r>
            <a:endParaRPr lang="zh-CN" altLang="en-US" sz="3200" dirty="0"/>
          </a:p>
        </p:txBody>
      </p:sp>
      <p:sp>
        <p:nvSpPr>
          <p:cNvPr id="17" name="内容占位符 2"/>
          <p:cNvSpPr>
            <a:spLocks noGrp="1"/>
          </p:cNvSpPr>
          <p:nvPr>
            <p:ph idx="1"/>
          </p:nvPr>
        </p:nvSpPr>
        <p:spPr>
          <a:xfrm>
            <a:off x="504203" y="1067191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5.5.1 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RC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串并联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选频网络</a:t>
            </a:r>
          </a:p>
          <a:p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/>
              <p:nvPr/>
            </p:nvSpPr>
            <p:spPr>
              <a:xfrm>
                <a:off x="615297" y="1665608"/>
                <a:ext cx="6784934" cy="4531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    由</a:t>
                </a:r>
                <a14:m>
                  <m:oMath xmlns:m="http://schemas.openxmlformats.org/officeDocument/2006/math"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𝑅𝐶</m:t>
                    </m:r>
                  </m:oMath>
                </a14:m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组成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的串并联选频网络如图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5.5.1(a)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所</a:t>
                </a:r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示。</a:t>
                </a:r>
                <a:endParaRPr lang="zh-CN" altLang="en-US" sz="2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297" y="1665608"/>
                <a:ext cx="6784934" cy="453137"/>
              </a:xfrm>
              <a:prstGeom prst="rect">
                <a:avLst/>
              </a:prstGeom>
              <a:blipFill rotWithShape="0">
                <a:blip r:embed="rId2"/>
                <a:stretch>
                  <a:fillRect t="-9333" r="-449" b="-2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642" name="图片 261135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084" y="2264025"/>
            <a:ext cx="6865516" cy="3181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3" name="矩形 32"/>
          <p:cNvSpPr/>
          <p:nvPr/>
        </p:nvSpPr>
        <p:spPr>
          <a:xfrm>
            <a:off x="1947344" y="5859356"/>
            <a:ext cx="5698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）原理电路 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）低频等效电路 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）高频等效电路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398286" y="5467814"/>
            <a:ext cx="2797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5.5.1 RC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串并联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选频网络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276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559602" y="465746"/>
                <a:ext cx="9028777" cy="30687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    由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图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5.5.1(a)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可以写出 串并联选频网络的电压传输系数</a:t>
                </a:r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为</a:t>
                </a:r>
                <a:endParaRPr lang="en-US" altLang="zh-CN" sz="22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lang="en-US" altLang="zh-CN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       </a:t>
                </a:r>
                <a:r>
                  <a:rPr lang="en-US" altLang="zh-CN" sz="2200" dirty="0" smtClean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endParaRPr lang="en-US" altLang="zh-CN" sz="2200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endParaRPr lang="en-US" altLang="zh-CN" sz="2200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    其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幅频特性曲线和相频特性曲线如图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5.5.2(a)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、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(b)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所示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图</a:t>
                </a:r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zh-CN" altLang="en-US" sz="24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𝑅𝐶</m:t>
                        </m:r>
                      </m:den>
                    </m:f>
                  </m:oMath>
                </a14:m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为选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频网络的中心频率。由图可见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当</a:t>
                </a:r>
                <a14:m>
                  <m:oMath xmlns:m="http://schemas.openxmlformats.org/officeDocument/2006/math"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𝜔</m:t>
                    </m:r>
                    <m:r>
                      <a:rPr lang="zh-CN" altLang="en-US" sz="24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en-US" sz="2000" dirty="0"/>
                  <a:t> </a:t>
                </a:r>
                <a14:m>
                  <m:oMath xmlns:m="http://schemas.openxmlformats.org/officeDocument/2006/math">
                    <m:r>
                      <a:rPr lang="zh-CN" altLang="en-US" sz="2000">
                        <a:latin typeface="Cambria Math" panose="02040503050406030204" pitchFamily="18" charset="0"/>
                      </a:rPr>
                      <m:t>|</m:t>
                    </m:r>
                    <m:limUpp>
                      <m:limUppPr>
                        <m:ctrlPr>
                          <a:rPr lang="zh-CN" altLang="en-US" sz="2000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zh-CN" altLang="en-US" sz="20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lim>
                        <m:r>
                          <a:rPr lang="zh-CN" altLang="en-US" sz="2000">
                            <a:latin typeface="Cambria Math" panose="02040503050406030204" pitchFamily="18" charset="0"/>
                          </a:rPr>
                          <m:t>•</m:t>
                        </m:r>
                      </m:lim>
                    </m:limUpp>
                    <m:r>
                      <a:rPr lang="zh-CN" altLang="en-US" sz="2000"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达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最大值，并等于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1/3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相位角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zh-CN" alt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=0°</a:t>
                </a:r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即输出电压的振幅等于输入电压振幅的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1/3,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输出电与输电压同相位</a:t>
                </a:r>
                <a:r>
                  <a:rPr lang="en-US" altLang="zh-CN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所以</a:t>
                </a:r>
                <a:r>
                  <a:rPr lang="en-US" altLang="zh-CN" sz="2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RC</a:t>
                </a:r>
                <a:r>
                  <a:rPr lang="zh-CN" altLang="en-US" sz="2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中并联网络具有选频作用。</a:t>
                </a:r>
                <a:endParaRPr lang="en-US" altLang="zh-CN" sz="2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endParaRPr lang="zh-CN" altLang="en-US" sz="2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602" y="465746"/>
                <a:ext cx="9028777" cy="3068789"/>
              </a:xfrm>
              <a:prstGeom prst="rect">
                <a:avLst/>
              </a:prstGeom>
              <a:blipFill rotWithShape="0">
                <a:blip r:embed="rId2"/>
                <a:stretch>
                  <a:fillRect l="-878" t="-1389" r="-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652" name="图片 263175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449" y="3168517"/>
            <a:ext cx="6439085" cy="2955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329186" y="6124039"/>
            <a:ext cx="34896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5.5.2 RC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串并联网络的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频率特性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）幅频特性 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）相频特性</a:t>
            </a:r>
          </a:p>
        </p:txBody>
      </p:sp>
      <p:pic>
        <p:nvPicPr>
          <p:cNvPr id="9218" name="图片 5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585" y="801666"/>
            <a:ext cx="1646908" cy="85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476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66573" y="674084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5.5.2 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RC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桥式振荡器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6573" y="1272501"/>
            <a:ext cx="87936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桥式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振荡电路如图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5.5.3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所示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它由集成运算放大器、 串并联正反馈选频网络和负反馈电路组成。</a:t>
            </a:r>
          </a:p>
        </p:txBody>
      </p:sp>
      <p:pic>
        <p:nvPicPr>
          <p:cNvPr id="28678" name="图片 558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5" r="12038" b="49631"/>
          <a:stretch>
            <a:fillRect/>
          </a:stretch>
        </p:blipFill>
        <p:spPr bwMode="auto">
          <a:xfrm>
            <a:off x="3204956" y="2041942"/>
            <a:ext cx="3519901" cy="3199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3759180" y="5320962"/>
            <a:ext cx="2608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5.5.3  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RC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桥式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振荡器</a:t>
            </a:r>
          </a:p>
        </p:txBody>
      </p:sp>
    </p:spTree>
    <p:extLst>
      <p:ext uri="{BB962C8B-B14F-4D97-AF65-F5344CB8AC3E}">
        <p14:creationId xmlns:p14="http://schemas.microsoft.com/office/powerpoint/2010/main" val="110376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56029" y="848750"/>
                <a:ext cx="8887215" cy="5255836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    若开关</a:t>
                </a:r>
                <a:r>
                  <a:rPr lang="en-US" altLang="zh-CN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S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处在位置</a:t>
                </a:r>
                <a:r>
                  <a:rPr lang="en-US" altLang="zh-CN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，即在放大器的输入端加</a:t>
                </a:r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输入信号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zh-CN" alt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此信号经放大器放大后产生</a:t>
                </a:r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输出信号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400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又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作为反馈网络的输入信号，在反馈网络输出端产生输出反馈</a:t>
                </a:r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信号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。如果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和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原来的输入信号大小</a:t>
                </a:r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相等、相位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相同</a:t>
                </a:r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，这时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除去外加信号并将开关</a:t>
                </a:r>
                <a:r>
                  <a:rPr lang="en-US" altLang="zh-CN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S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接到</a:t>
                </a:r>
                <a:r>
                  <a:rPr lang="en-US" altLang="zh-CN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端，由放大器和反馈网络组成一闭环系统，在没有外加输入信号的情况下，输出端可维持一定频率和幅度的</a:t>
                </a:r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信号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输出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，从而</a:t>
                </a:r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实现自激振荡。</a:t>
                </a:r>
                <a:endParaRPr lang="en-US" altLang="zh-CN" sz="24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marL="0" indent="0">
                  <a:buNone/>
                </a:pPr>
                <a:endParaRPr lang="en-US" altLang="zh-CN" sz="24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marL="0" indent="0">
                  <a:buNone/>
                </a:pPr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    图</a:t>
                </a:r>
                <a:r>
                  <a:rPr lang="en-US" altLang="zh-CN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5.1.1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所示的闭环系统内，必须含有选频网络，使得只有选频网络中心频率上的信号才</a:t>
                </a:r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相同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的条件而产生自激振荡，其它频率的信号不</a:t>
                </a:r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4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相同</a:t>
                </a:r>
                <a:r>
                  <a:rPr lang="zh-CN" altLang="en-US" sz="2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的条件而不能产生自激振荡。选频网络可以放在放大器内，也可以放在反馈网络内。</a:t>
                </a:r>
                <a:endParaRPr lang="en-US" altLang="zh-CN" sz="24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marL="0" indent="0">
                  <a:buNone/>
                </a:pPr>
                <a:endPara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6029" y="848750"/>
                <a:ext cx="8887215" cy="5255836"/>
              </a:xfrm>
              <a:blipFill rotWithShape="0">
                <a:blip r:embed="rId2"/>
                <a:stretch>
                  <a:fillRect l="-1098" t="-1276" r="-8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81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4" y="272434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5.1.2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平衡条件和起振条件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677334" y="774450"/>
            <a:ext cx="3546936" cy="511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一、振荡的平衡条件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77334" y="2314095"/>
            <a:ext cx="21595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相位平衡条件</a:t>
            </a:r>
          </a:p>
          <a:p>
            <a:endParaRPr lang="zh-CN" altLang="en-US" dirty="0"/>
          </a:p>
        </p:txBody>
      </p:sp>
      <p:sp>
        <p:nvSpPr>
          <p:cNvPr id="31" name="Rectangle 49"/>
          <p:cNvSpPr>
            <a:spLocks noChangeArrowheads="1"/>
          </p:cNvSpPr>
          <p:nvPr/>
        </p:nvSpPr>
        <p:spPr bwMode="auto">
          <a:xfrm>
            <a:off x="677334" y="3654052"/>
            <a:ext cx="8596668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作为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一稳态振荡</a:t>
            </a: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振幅平衡条件</a:t>
            </a: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和相位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平衡条件</a:t>
            </a: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必须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得到满足，此时电压供给的能量正好抵消整个环路的损耗，平衡时输出振幅将不再变化，因此振幅平衡条件决定了振荡器输出振幅大小。必须指出，环路只有在某一特定频率上才能满足相位条件，因此利用相位平衡条件可以确定振荡频率。</a:t>
            </a:r>
          </a:p>
        </p:txBody>
      </p:sp>
      <p:sp>
        <p:nvSpPr>
          <p:cNvPr id="32" name="内容占位符 2"/>
          <p:cNvSpPr txBox="1">
            <a:spLocks/>
          </p:cNvSpPr>
          <p:nvPr/>
        </p:nvSpPr>
        <p:spPr>
          <a:xfrm>
            <a:off x="677334" y="1291469"/>
            <a:ext cx="6959838" cy="59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振幅平衡条件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091332" y="1658167"/>
                <a:ext cx="1662052" cy="5860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>
                          <a:latin typeface="Cambria Math" panose="02040503050406030204" pitchFamily="18" charset="0"/>
                        </a:rPr>
                        <m:t>|</m:t>
                      </m:r>
                      <m:limUpp>
                        <m:limUppPr>
                          <m:ctrlPr>
                            <a:rPr lang="zh-CN" altLang="en-US" sz="2400" i="1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a:rPr lang="zh-CN" alt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lim>
                          <m:r>
                            <a:rPr lang="zh-CN" altLang="en-US" sz="2400" i="0">
                              <a:latin typeface="Cambria Math" panose="02040503050406030204" pitchFamily="18" charset="0"/>
                            </a:rPr>
                            <m:t>•</m:t>
                          </m:r>
                        </m:lim>
                      </m:limUpp>
                      <m:limUpp>
                        <m:limUppPr>
                          <m:ctrlPr>
                            <a:rPr lang="zh-CN" altLang="en-US" sz="2400" i="1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a:rPr lang="zh-CN" altLang="en-US" sz="24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lim>
                          <m:r>
                            <a:rPr lang="zh-CN" altLang="en-US" sz="2400" i="0">
                              <a:latin typeface="Cambria Math" panose="02040503050406030204" pitchFamily="18" charset="0"/>
                            </a:rPr>
                            <m:t>•</m:t>
                          </m:r>
                        </m:lim>
                      </m:limUpp>
                      <m:r>
                        <a:rPr lang="zh-CN" altLang="en-US" sz="2400" i="0">
                          <a:latin typeface="Cambria Math" panose="02040503050406030204" pitchFamily="18" charset="0"/>
                        </a:rPr>
                        <m:t>|</m:t>
                      </m:r>
                      <m:r>
                        <m:rPr>
                          <m:nor/>
                        </m:rPr>
                        <a:rPr lang="zh-CN" altLang="en-US" sz="24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1332" y="1658167"/>
                <a:ext cx="1662052" cy="58605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1396550" y="2807383"/>
                <a:ext cx="3923125" cy="4912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zh-CN" altLang="en-US" sz="24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zh-CN" altLang="en-US" sz="2400">
                        <a:latin typeface="Cambria Math" panose="02040503050406030204" pitchFamily="18" charset="0"/>
                      </a:rPr>
                      <m:t>=2</m:t>
                    </m:r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zh-CN" altLang="en-US" sz="240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zh-CN" altLang="en-US" sz="2400">
                        <a:latin typeface="Cambria Math" panose="02040503050406030204" pitchFamily="18" charset="0"/>
                      </a:rPr>
                      <m:t>=0,1,2...</m:t>
                    </m:r>
                  </m:oMath>
                </a14:m>
                <a:r>
                  <a:rPr lang="en-US" altLang="zh-CN" sz="2400" dirty="0" smtClean="0"/>
                  <a:t>)</a:t>
                </a:r>
                <a:endParaRPr lang="zh-CN" altLang="en-US" sz="2400" dirty="0"/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6550" y="2807383"/>
                <a:ext cx="3923125" cy="491288"/>
              </a:xfrm>
              <a:prstGeom prst="rect">
                <a:avLst/>
              </a:prstGeom>
              <a:blipFill rotWithShape="0">
                <a:blip r:embed="rId3"/>
                <a:stretch>
                  <a:fillRect l="-1242" t="-11250" r="-1863" b="-2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134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2"/>
          <p:cNvSpPr txBox="1">
            <a:spLocks/>
          </p:cNvSpPr>
          <p:nvPr/>
        </p:nvSpPr>
        <p:spPr>
          <a:xfrm>
            <a:off x="677334" y="385969"/>
            <a:ext cx="3212086" cy="513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二、振荡的起振条件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77334" y="1030475"/>
            <a:ext cx="21595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振幅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起振条件</a:t>
            </a:r>
            <a:endParaRPr lang="zh-CN" altLang="en-US" dirty="0"/>
          </a:p>
        </p:txBody>
      </p:sp>
      <p:sp>
        <p:nvSpPr>
          <p:cNvPr id="23" name="内容占位符 2"/>
          <p:cNvSpPr txBox="1">
            <a:spLocks/>
          </p:cNvSpPr>
          <p:nvPr/>
        </p:nvSpPr>
        <p:spPr>
          <a:xfrm>
            <a:off x="677334" y="1911987"/>
            <a:ext cx="2310409" cy="428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相位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起振条件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/>
              <p:cNvSpPr txBox="1"/>
              <p:nvPr/>
            </p:nvSpPr>
            <p:spPr>
              <a:xfrm>
                <a:off x="677334" y="3240694"/>
                <a:ext cx="8646970" cy="2589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   反馈</a:t>
                </a:r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振荡器既要满足起振条件，又要满足平衡条件，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其中相位</a:t>
                </a:r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条件是构成振荡的关键，即闭合环路必须是正反馈。同时，振荡电路中的放大环节应具有非线性放大特性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，即具有</a:t>
                </a:r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放大倍数随振荡幅度的增大而减小的特性，这样起振时，放大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倍数</a:t>
                </a:r>
                <a14:m>
                  <m:oMath xmlns:m="http://schemas.openxmlformats.org/officeDocument/2006/math">
                    <m:r>
                      <a:rPr lang="zh-CN" altLang="en-US" sz="2400">
                        <a:latin typeface="Cambria Math" panose="02040503050406030204" pitchFamily="18" charset="0"/>
                      </a:rPr>
                      <m:t>|</m:t>
                    </m:r>
                    <m:limUpp>
                      <m:limUpp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lim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•</m:t>
                        </m:r>
                      </m:lim>
                    </m:limUpp>
                    <m:r>
                      <a:rPr lang="zh-CN" altLang="en-US" sz="2400"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比较</a:t>
                </a:r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大，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满足</a:t>
                </a:r>
                <a14:m>
                  <m:oMath xmlns:m="http://schemas.openxmlformats.org/officeDocument/2006/math">
                    <m:r>
                      <a:rPr lang="zh-CN" altLang="en-US" sz="2400">
                        <a:latin typeface="Cambria Math" panose="02040503050406030204" pitchFamily="18" charset="0"/>
                      </a:rPr>
                      <m:t>|</m:t>
                    </m:r>
                    <m:limUpp>
                      <m:limUpp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lim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•</m:t>
                        </m:r>
                      </m:lim>
                    </m:limUpp>
                    <m:limUpp>
                      <m:limUpp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lim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•</m:t>
                        </m:r>
                      </m:lim>
                    </m:limUpp>
                    <m:r>
                      <a:rPr lang="zh-CN" altLang="en-US" sz="2400">
                        <a:latin typeface="Cambria Math" panose="02040503050406030204" pitchFamily="18" charset="0"/>
                      </a:rPr>
                      <m:t>|</m:t>
                    </m:r>
                    <m:r>
                      <m:rPr>
                        <m:nor/>
                      </m:rPr>
                      <a:rPr lang="en-US" altLang="zh-CN" sz="2400" i="1">
                        <a:latin typeface="Cambria Math" panose="02040503050406030204" pitchFamily="18" charset="0"/>
                      </a:rPr>
                      <m:t>&gt;</m:t>
                    </m:r>
                    <m:r>
                      <m:rPr>
                        <m:nor/>
                      </m:rPr>
                      <a:rPr lang="zh-CN" altLang="en-US" sz="2400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振荡幅度迅速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增大。随着</a:t>
                </a:r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振荡幅度的增大，放大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倍数</a:t>
                </a:r>
                <a14:m>
                  <m:oMath xmlns:m="http://schemas.openxmlformats.org/officeDocument/2006/math">
                    <m:r>
                      <a:rPr lang="zh-CN" altLang="en-US" sz="2400">
                        <a:latin typeface="Cambria Math" panose="02040503050406030204" pitchFamily="18" charset="0"/>
                      </a:rPr>
                      <m:t>|</m:t>
                    </m:r>
                    <m:limUpp>
                      <m:limUpp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lim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•</m:t>
                        </m:r>
                      </m:lim>
                    </m:limUpp>
                    <m:r>
                      <a:rPr lang="zh-CN" altLang="en-US" sz="2400"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随</a:t>
                </a:r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之减小，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直至</a:t>
                </a:r>
                <a14:m>
                  <m:oMath xmlns:m="http://schemas.openxmlformats.org/officeDocument/2006/math">
                    <m:r>
                      <a:rPr lang="zh-CN" altLang="en-US" sz="2400">
                        <a:latin typeface="Cambria Math" panose="02040503050406030204" pitchFamily="18" charset="0"/>
                      </a:rPr>
                      <m:t>|</m:t>
                    </m:r>
                    <m:limUpp>
                      <m:limUpp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lim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•</m:t>
                        </m:r>
                      </m:lim>
                    </m:limUpp>
                    <m:limUpp>
                      <m:limUpp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lim>
                        <m:r>
                          <a:rPr lang="zh-CN" altLang="en-US" sz="2400">
                            <a:latin typeface="Cambria Math" panose="02040503050406030204" pitchFamily="18" charset="0"/>
                          </a:rPr>
                          <m:t>•</m:t>
                        </m:r>
                      </m:lim>
                    </m:limUpp>
                    <m:r>
                      <a:rPr lang="zh-CN" altLang="en-US" sz="2400">
                        <a:latin typeface="Cambria Math" panose="02040503050406030204" pitchFamily="18" charset="0"/>
                      </a:rPr>
                      <m:t>|</m:t>
                    </m:r>
                    <m:r>
                      <m:rPr>
                        <m:nor/>
                      </m:rPr>
                      <a:rPr lang="zh-CN" altLang="en-US" sz="24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，振荡幅度不再增大，振荡器进入平衡状态。</a:t>
                </a:r>
              </a:p>
            </p:txBody>
          </p:sp>
        </mc:Choice>
        <mc:Fallback>
          <p:sp>
            <p:nvSpPr>
              <p:cNvPr id="25" name="文本框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334" y="3240694"/>
                <a:ext cx="8646970" cy="2589170"/>
              </a:xfrm>
              <a:prstGeom prst="rect">
                <a:avLst/>
              </a:prstGeom>
              <a:blipFill rotWithShape="0">
                <a:blip r:embed="rId2"/>
                <a:stretch>
                  <a:fillRect l="-916" t="-1887" r="-141" b="-3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005874" y="1345774"/>
                <a:ext cx="1662052" cy="5860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>
                          <a:latin typeface="Cambria Math" panose="02040503050406030204" pitchFamily="18" charset="0"/>
                        </a:rPr>
                        <m:t>|</m:t>
                      </m:r>
                      <m:limUpp>
                        <m:limUppPr>
                          <m:ctrlPr>
                            <a:rPr lang="zh-CN" altLang="en-US" sz="2400" i="1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a:rPr lang="zh-CN" alt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lim>
                          <m:r>
                            <a:rPr lang="zh-CN" altLang="en-US" sz="2400" i="0">
                              <a:latin typeface="Cambria Math" panose="02040503050406030204" pitchFamily="18" charset="0"/>
                            </a:rPr>
                            <m:t>•</m:t>
                          </m:r>
                        </m:lim>
                      </m:limUpp>
                      <m:limUpp>
                        <m:limUppPr>
                          <m:ctrlPr>
                            <a:rPr lang="zh-CN" altLang="en-US" sz="2400" i="1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a:rPr lang="zh-CN" altLang="en-US" sz="24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lim>
                          <m:r>
                            <a:rPr lang="zh-CN" altLang="en-US" sz="2400" i="0">
                              <a:latin typeface="Cambria Math" panose="02040503050406030204" pitchFamily="18" charset="0"/>
                            </a:rPr>
                            <m:t>•</m:t>
                          </m:r>
                        </m:lim>
                      </m:limUpp>
                      <m:r>
                        <a:rPr lang="zh-CN" altLang="en-US" sz="2400" i="0">
                          <a:latin typeface="Cambria Math" panose="02040503050406030204" pitchFamily="18" charset="0"/>
                        </a:rPr>
                        <m:t>|</m:t>
                      </m:r>
                      <m:r>
                        <m:rPr>
                          <m:nor/>
                        </m:rP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&gt;</m:t>
                      </m:r>
                      <m:r>
                        <m:rPr>
                          <m:nor/>
                        </m:rPr>
                        <a:rPr lang="zh-CN" altLang="en-US" sz="2400" i="1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5874" y="1345774"/>
                <a:ext cx="1662052" cy="58605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383672" y="2498045"/>
                <a:ext cx="3923125" cy="4912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zh-CN" altLang="en-US" sz="24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zh-CN" altLang="en-US" sz="2400">
                        <a:latin typeface="Cambria Math" panose="02040503050406030204" pitchFamily="18" charset="0"/>
                      </a:rPr>
                      <m:t>=2</m:t>
                    </m:r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zh-CN" altLang="en-US" sz="240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n-US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zh-CN" altLang="en-US" sz="2400">
                        <a:latin typeface="Cambria Math" panose="02040503050406030204" pitchFamily="18" charset="0"/>
                      </a:rPr>
                      <m:t>=0,1,2...</m:t>
                    </m:r>
                  </m:oMath>
                </a14:m>
                <a:r>
                  <a:rPr lang="en-US" altLang="zh-CN" sz="2400" dirty="0" smtClean="0"/>
                  <a:t>)</a:t>
                </a:r>
                <a:endParaRPr lang="zh-CN" altLang="en-US" sz="2400" dirty="0"/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3672" y="2498045"/>
                <a:ext cx="3923125" cy="491288"/>
              </a:xfrm>
              <a:prstGeom prst="rect">
                <a:avLst/>
              </a:prstGeom>
              <a:blipFill rotWithShape="0">
                <a:blip r:embed="rId4"/>
                <a:stretch>
                  <a:fillRect l="-1242" t="-11250" r="-1708" b="-2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087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内容占位符 2"/>
          <p:cNvSpPr txBox="1">
            <a:spLocks/>
          </p:cNvSpPr>
          <p:nvPr/>
        </p:nvSpPr>
        <p:spPr>
          <a:xfrm>
            <a:off x="677334" y="385968"/>
            <a:ext cx="8814396" cy="2105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、振荡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的稳定条件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77334" y="843012"/>
            <a:ext cx="8814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稳定条件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是指外界因素的变化破坏了电路的平衡条件，电路能够建立起新的平衡，包括振幅稳定和相位稳定两方面。</a:t>
            </a:r>
            <a:endParaRPr lang="en-US" altLang="zh-CN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7334" y="1590015"/>
            <a:ext cx="23391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	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振幅稳定条件</a:t>
            </a:r>
            <a:endParaRPr lang="zh-CN" altLang="en-US" dirty="0"/>
          </a:p>
        </p:txBody>
      </p:sp>
      <p:grpSp>
        <p:nvGrpSpPr>
          <p:cNvPr id="2" name="组合 89"/>
          <p:cNvGrpSpPr>
            <a:grpSpLocks/>
          </p:cNvGrpSpPr>
          <p:nvPr/>
        </p:nvGrpSpPr>
        <p:grpSpPr bwMode="auto">
          <a:xfrm>
            <a:off x="3016436" y="1954519"/>
            <a:ext cx="3590426" cy="2268856"/>
            <a:chOff x="4025" y="45668"/>
            <a:chExt cx="2900" cy="1586"/>
          </a:xfrm>
        </p:grpSpPr>
        <p:pic>
          <p:nvPicPr>
            <p:cNvPr id="5124" name="图片 80" descr="坐标图-Model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66" t="27076" r="49619" b="43911"/>
            <a:stretch/>
          </p:blipFill>
          <p:spPr bwMode="auto">
            <a:xfrm>
              <a:off x="4025" y="45668"/>
              <a:ext cx="2900" cy="1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4074" y="46234"/>
            <a:ext cx="195" cy="3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17" name="公式" r:id="rId4" imgW="177480" imgH="406080" progId="Equation.3">
                    <p:embed/>
                  </p:oleObj>
                </mc:Choice>
                <mc:Fallback>
                  <p:oleObj name="公式" r:id="rId4" imgW="177480" imgH="406080" progId="Equation.3">
                    <p:embed/>
                    <p:pic>
                      <p:nvPicPr>
                        <p:cNvPr id="0" name="对象 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74" y="46234"/>
                          <a:ext cx="195" cy="3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410" y="45688"/>
            <a:ext cx="199" cy="2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18" name="公式" r:id="rId6" imgW="126720" imgH="164880" progId="Equation.3">
                    <p:embed/>
                  </p:oleObj>
                </mc:Choice>
                <mc:Fallback>
                  <p:oleObj name="公式" r:id="rId6" imgW="126720" imgH="164880" progId="Equation.3">
                    <p:embed/>
                    <p:pic>
                      <p:nvPicPr>
                        <p:cNvPr id="0" name="对象 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0" y="45688"/>
                          <a:ext cx="199" cy="2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495" y="46950"/>
            <a:ext cx="236" cy="2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19" name="公式" r:id="rId8" imgW="177480" imgH="228600" progId="Equation.3">
                    <p:embed/>
                  </p:oleObj>
                </mc:Choice>
                <mc:Fallback>
                  <p:oleObj name="公式" r:id="rId8" imgW="177480" imgH="228600" progId="Equation.3">
                    <p:embed/>
                    <p:pic>
                      <p:nvPicPr>
                        <p:cNvPr id="0" name="对象 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95" y="46950"/>
                          <a:ext cx="236" cy="2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426" y="46938"/>
            <a:ext cx="237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20" name="公式" r:id="rId10" imgW="215640" imgH="241200" progId="Equation.3">
                    <p:embed/>
                  </p:oleObj>
                </mc:Choice>
                <mc:Fallback>
                  <p:oleObj name="公式" r:id="rId10" imgW="215640" imgH="241200" progId="Equation.3">
                    <p:embed/>
                    <p:pic>
                      <p:nvPicPr>
                        <p:cNvPr id="0" name="对象 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6" y="46938"/>
                          <a:ext cx="237" cy="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966" y="46951"/>
            <a:ext cx="223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21" name="公式" r:id="rId12" imgW="215640" imgH="241200" progId="Equation.3">
                    <p:embed/>
                  </p:oleObj>
                </mc:Choice>
                <mc:Fallback>
                  <p:oleObj name="公式" r:id="rId12" imgW="215640" imgH="241200" progId="Equation.3">
                    <p:embed/>
                    <p:pic>
                      <p:nvPicPr>
                        <p:cNvPr id="0" name="对象 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66" y="46951"/>
                          <a:ext cx="223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713" y="46946"/>
            <a:ext cx="234" cy="2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22" name="公式" r:id="rId14" imgW="215640" imgH="228600" progId="Equation.3">
                    <p:embed/>
                  </p:oleObj>
                </mc:Choice>
                <mc:Fallback>
                  <p:oleObj name="公式" r:id="rId14" imgW="215640" imgH="228600" progId="Equation.3">
                    <p:embed/>
                    <p:pic>
                      <p:nvPicPr>
                        <p:cNvPr id="0" name="对象 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13" y="46946"/>
                          <a:ext cx="234" cy="2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矩形 11"/>
          <p:cNvSpPr/>
          <p:nvPr/>
        </p:nvSpPr>
        <p:spPr>
          <a:xfrm>
            <a:off x="3237525" y="4154205"/>
            <a:ext cx="2858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5.1.2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振荡幅度的稳定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6" name="矩形 55"/>
              <p:cNvSpPr/>
              <p:nvPr/>
            </p:nvSpPr>
            <p:spPr>
              <a:xfrm>
                <a:off x="677335" y="4565441"/>
                <a:ext cx="8646970" cy="8002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   设</a:t>
                </a:r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振荡器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400" dirty="0"/>
                  <a:t> </a:t>
                </a:r>
                <a:r>
                  <a:rPr lang="en-US" altLang="zh-CN" sz="24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𝑖𝐴</m:t>
                        </m:r>
                      </m:sub>
                    </m:sSub>
                  </m:oMath>
                </a14:m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满足</a:t>
                </a:r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振幅平衡条件，如图</a:t>
                </a:r>
                <a:r>
                  <a:rPr lang="en-US" altLang="zh-CN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5.1.2</a:t>
                </a:r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所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示。当某种扰动使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电路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离开</a:t>
                </a:r>
                <a:r>
                  <a:rPr lang="en-US" altLang="zh-CN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A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点时，电路会自动回到</a:t>
                </a:r>
                <a:r>
                  <a:rPr lang="en-US" altLang="zh-CN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A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点</a:t>
                </a:r>
                <a:r>
                  <a:rPr lang="zh-CN" altLang="en-US" sz="2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。</a:t>
                </a:r>
                <a:endPara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6" name="矩形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335" y="4565441"/>
                <a:ext cx="8646970" cy="800219"/>
              </a:xfrm>
              <a:prstGeom prst="rect">
                <a:avLst/>
              </a:prstGeom>
              <a:blipFill rotWithShape="0">
                <a:blip r:embed="rId16"/>
                <a:stretch>
                  <a:fillRect l="-916" t="-6107" r="-70" b="-13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363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90979" y="441933"/>
            <a:ext cx="83492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相位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稳定条件</a:t>
            </a:r>
          </a:p>
        </p:txBody>
      </p:sp>
      <p:sp>
        <p:nvSpPr>
          <p:cNvPr id="12" name="矩形 11"/>
          <p:cNvSpPr/>
          <p:nvPr/>
        </p:nvSpPr>
        <p:spPr>
          <a:xfrm>
            <a:off x="2270778" y="4110258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5.1.3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相位稳定所需的相频特性曲线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7880" y="4700799"/>
            <a:ext cx="83523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2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并联</a:t>
            </a:r>
            <a:r>
              <a:rPr lang="zh-CN" altLang="zh-CN" sz="2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谐振回路的相频特性曲线提供了相位的稳定条件。并且曲线越陡峭，相位受到干扰时调整的就越快，相位就越稳定。</a:t>
            </a:r>
            <a:endParaRPr lang="zh-CN" altLang="en-US" sz="2200" dirty="0"/>
          </a:p>
        </p:txBody>
      </p:sp>
      <p:grpSp>
        <p:nvGrpSpPr>
          <p:cNvPr id="4" name="组合 103"/>
          <p:cNvGrpSpPr>
            <a:grpSpLocks/>
          </p:cNvGrpSpPr>
          <p:nvPr/>
        </p:nvGrpSpPr>
        <p:grpSpPr bwMode="auto">
          <a:xfrm>
            <a:off x="2270778" y="872820"/>
            <a:ext cx="4108817" cy="3132510"/>
            <a:chOff x="3291" y="62497"/>
            <a:chExt cx="5212" cy="4170"/>
          </a:xfrm>
        </p:grpSpPr>
        <p:pic>
          <p:nvPicPr>
            <p:cNvPr id="6507" name="图片 90" descr="坐标图-Mode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007" t="23026" b="23199"/>
            <a:stretch>
              <a:fillRect/>
            </a:stretch>
          </p:blipFill>
          <p:spPr bwMode="auto">
            <a:xfrm>
              <a:off x="3291" y="62497"/>
              <a:ext cx="5212" cy="4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7447" y="64536"/>
            <a:ext cx="240" cy="2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18" name="Equation" r:id="rId4" imgW="152280" imgH="139680" progId="Equation.DSMT4">
                    <p:embed/>
                  </p:oleObj>
                </mc:Choice>
                <mc:Fallback>
                  <p:oleObj name="Equation" r:id="rId4" imgW="152280" imgH="139680" progId="Equation.DSMT4">
                    <p:embed/>
                    <p:pic>
                      <p:nvPicPr>
                        <p:cNvPr id="0" name="对象 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47" y="64536"/>
                          <a:ext cx="240" cy="2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6062" y="62677"/>
            <a:ext cx="220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19" name="Equation" r:id="rId6" imgW="126720" imgH="203040" progId="Equation.DSMT4">
                    <p:embed/>
                  </p:oleObj>
                </mc:Choice>
                <mc:Fallback>
                  <p:oleObj name="Equation" r:id="rId6" imgW="126720" imgH="203040" progId="Equation.DSMT4">
                    <p:embed/>
                    <p:pic>
                      <p:nvPicPr>
                        <p:cNvPr id="0" name="对象 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62" y="62677"/>
                          <a:ext cx="220" cy="2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565" y="64492"/>
            <a:ext cx="300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20" name="Equation" r:id="rId8" imgW="190440" imgH="228600" progId="Equation.DSMT4">
                    <p:embed/>
                  </p:oleObj>
                </mc:Choice>
                <mc:Fallback>
                  <p:oleObj name="Equation" r:id="rId8" imgW="190440" imgH="228600" progId="Equation.DSMT4">
                    <p:embed/>
                    <p:pic>
                      <p:nvPicPr>
                        <p:cNvPr id="0" name="对象 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65" y="64492"/>
                          <a:ext cx="300" cy="3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6296" y="64197"/>
            <a:ext cx="1268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21" name="Equation" r:id="rId10" imgW="838080" imgH="228600" progId="Equation.DSMT4">
                    <p:embed/>
                  </p:oleObj>
                </mc:Choice>
                <mc:Fallback>
                  <p:oleObj name="Equation" r:id="rId10" imgW="838080" imgH="228600" progId="Equation.DSMT4">
                    <p:embed/>
                    <p:pic>
                      <p:nvPicPr>
                        <p:cNvPr id="0" name="对象 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96" y="64197"/>
                          <a:ext cx="1268" cy="3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395" y="64948"/>
            <a:ext cx="380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22" name="Equation" r:id="rId12" imgW="228600" imgH="203040" progId="Equation.DSMT4">
                    <p:embed/>
                  </p:oleObj>
                </mc:Choice>
                <mc:Fallback>
                  <p:oleObj name="Equation" r:id="rId12" imgW="228600" imgH="203040" progId="Equation.DSMT4">
                    <p:embed/>
                    <p:pic>
                      <p:nvPicPr>
                        <p:cNvPr id="0" name="对象 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95" y="64948"/>
                          <a:ext cx="380" cy="3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46148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4" y="272434"/>
            <a:ext cx="8596668" cy="598417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5.1.3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振荡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电路分析举例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7334" y="870851"/>
            <a:ext cx="4738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5.1.1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试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分析图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5.1.4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振荡电路的工作原理。</a:t>
            </a:r>
            <a:endParaRPr lang="zh-CN" altLang="en-US" dirty="0"/>
          </a:p>
        </p:txBody>
      </p:sp>
      <p:grpSp>
        <p:nvGrpSpPr>
          <p:cNvPr id="5" name="组合 69"/>
          <p:cNvGrpSpPr>
            <a:grpSpLocks/>
          </p:cNvGrpSpPr>
          <p:nvPr/>
        </p:nvGrpSpPr>
        <p:grpSpPr bwMode="auto">
          <a:xfrm>
            <a:off x="2733272" y="1240183"/>
            <a:ext cx="4484791" cy="3829125"/>
            <a:chOff x="10368" y="69581"/>
            <a:chExt cx="5348" cy="5980"/>
          </a:xfrm>
        </p:grpSpPr>
        <p:pic>
          <p:nvPicPr>
            <p:cNvPr id="8195" name="图片 134174" descr="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10"/>
            <a:stretch>
              <a:fillRect/>
            </a:stretch>
          </p:blipFill>
          <p:spPr bwMode="auto">
            <a:xfrm>
              <a:off x="10368" y="69581"/>
              <a:ext cx="5349" cy="5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196" name="图片 310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17" y="72793"/>
              <a:ext cx="638" cy="8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3475545" y="5253974"/>
            <a:ext cx="3000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5.1.4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变压器反馈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LC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振荡器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40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19549</TotalTime>
  <Words>2833</Words>
  <Application>Microsoft Office PowerPoint</Application>
  <PresentationFormat>宽屏</PresentationFormat>
  <Paragraphs>174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方正姚体</vt:lpstr>
      <vt:lpstr>华文新魏</vt:lpstr>
      <vt:lpstr>宋体</vt:lpstr>
      <vt:lpstr>Arial</vt:lpstr>
      <vt:lpstr>Calibri</vt:lpstr>
      <vt:lpstr>Cambria Math</vt:lpstr>
      <vt:lpstr>Times New Roman</vt:lpstr>
      <vt:lpstr>Trebuchet MS</vt:lpstr>
      <vt:lpstr>Wingdings</vt:lpstr>
      <vt:lpstr>Wingdings 3</vt:lpstr>
      <vt:lpstr>平面</vt:lpstr>
      <vt:lpstr>公式</vt:lpstr>
      <vt:lpstr>MathType 6.0 Equation</vt:lpstr>
      <vt:lpstr>高频电子线路</vt:lpstr>
      <vt:lpstr>第五章 正弦波振荡器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高频电子线路</dc:title>
  <dc:creator>任 婉婷</dc:creator>
  <cp:lastModifiedBy>任 婉婷</cp:lastModifiedBy>
  <cp:revision>117</cp:revision>
  <dcterms:created xsi:type="dcterms:W3CDTF">2018-09-15T07:19:02Z</dcterms:created>
  <dcterms:modified xsi:type="dcterms:W3CDTF">2018-11-02T12:46:55Z</dcterms:modified>
</cp:coreProperties>
</file>