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48" r:id="rId1"/>
  </p:sldMasterIdLst>
  <p:sldIdLst>
    <p:sldId id="256" r:id="rId2"/>
    <p:sldId id="324" r:id="rId3"/>
    <p:sldId id="257" r:id="rId4"/>
    <p:sldId id="272" r:id="rId5"/>
    <p:sldId id="273" r:id="rId6"/>
    <p:sldId id="274" r:id="rId7"/>
    <p:sldId id="275" r:id="rId8"/>
    <p:sldId id="276" r:id="rId9"/>
    <p:sldId id="277" r:id="rId10"/>
    <p:sldId id="278" r:id="rId11"/>
    <p:sldId id="280" r:id="rId12"/>
    <p:sldId id="281" r:id="rId13"/>
    <p:sldId id="282" r:id="rId14"/>
    <p:sldId id="284" r:id="rId15"/>
    <p:sldId id="285" r:id="rId16"/>
    <p:sldId id="287" r:id="rId17"/>
    <p:sldId id="289" r:id="rId18"/>
    <p:sldId id="290" r:id="rId19"/>
    <p:sldId id="292"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314" r:id="rId41"/>
    <p:sldId id="315" r:id="rId42"/>
    <p:sldId id="316" r:id="rId43"/>
    <p:sldId id="317" r:id="rId44"/>
    <p:sldId id="325" r:id="rId45"/>
    <p:sldId id="318" r:id="rId46"/>
    <p:sldId id="319" r:id="rId47"/>
    <p:sldId id="326" r:id="rId48"/>
    <p:sldId id="320" r:id="rId49"/>
    <p:sldId id="321" r:id="rId50"/>
    <p:sldId id="322" r:id="rId5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2A54C80-263E-416B-A8E0-580EDEADCBDC}" type="datetimeFigureOut">
              <a:rPr lang="en-US" dirty="0"/>
              <a:t>11/4/2018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11/4/2018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2.png"/></Relationships>
</file>

<file path=ppt/slides/_rels/slide16.xml.rels><?xml version="1.0" encoding="UTF-8" standalone="yes"?>
<Relationships xmlns="http://schemas.openxmlformats.org/package/2006/relationships"><Relationship Id="rId3" Type="http://schemas.openxmlformats.org/officeDocument/2006/relationships/image" Target="../media/image6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18.xml.rels><?xml version="1.0" encoding="UTF-8" standalone="yes"?>
<Relationships xmlns="http://schemas.openxmlformats.org/package/2006/relationships"><Relationship Id="rId3"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4.png"/><Relationship Id="rId4" Type="http://schemas.openxmlformats.org/officeDocument/2006/relationships/image" Target="../media/image33.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17"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wmf"/></Relationships>
</file>

<file path=ppt/slides/_rels/slide5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6" Type="http://schemas.openxmlformats.org/officeDocument/2006/relationships/image" Target="../media/image6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5" Type="http://schemas.openxmlformats.org/officeDocument/2006/relationships/image" Target="../media/image66.png"/></Relationships>
</file>

<file path=ppt/slides/_rels/slide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高频电子线路</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3562031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8F074CEB-8CF6-4A92-8EDE-D2418BEDDC1E}"/>
                  </a:ext>
                </a:extLst>
              </p:cNvPr>
              <p:cNvSpPr>
                <a:spLocks noGrp="1"/>
              </p:cNvSpPr>
              <p:nvPr>
                <p:ph idx="1"/>
              </p:nvPr>
            </p:nvSpPr>
            <p:spPr>
              <a:xfrm>
                <a:off x="715971" y="1225992"/>
                <a:ext cx="8596668" cy="4260408"/>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例</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已知</a:t>
                </a:r>
                <a:r>
                  <a:rPr lang="zh-CN" altLang="en-US" sz="2400" dirty="0">
                    <a:latin typeface="宋体" panose="02010600030101010101" pitchFamily="2" charset="-122"/>
                    <a:ea typeface="宋体" panose="02010600030101010101" pitchFamily="2" charset="-122"/>
                  </a:rPr>
                  <a:t>调制信号</a:t>
                </a:r>
                <a14:m>
                  <m:oMath xmlns:m="http://schemas.openxmlformats.org/officeDocument/2006/math">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𝑢</m:t>
                        </m:r>
                      </m:e>
                      <m:sub>
                        <m:r>
                          <a:rPr lang="zh-CN" altLang="en-US" sz="2400">
                            <a:latin typeface="Cambria Math" panose="02040503050406030204" pitchFamily="18" charset="0"/>
                            <a:ea typeface="宋体" panose="02010600030101010101" pitchFamily="2" charset="-122"/>
                          </a:rPr>
                          <m:t>𝛺</m:t>
                        </m:r>
                      </m:sub>
                    </m:sSub>
                    <m:r>
                      <a:rPr lang="zh-CN" altLang="en-US" sz="2400">
                        <a:latin typeface="Cambria Math" panose="02040503050406030204" pitchFamily="18" charset="0"/>
                        <a:ea typeface="宋体" panose="02010600030101010101" pitchFamily="2" charset="-122"/>
                      </a:rPr>
                      <m:t>(</m:t>
                    </m:r>
                    <m:r>
                      <a:rPr lang="zh-CN" altLang="en-US" sz="2400">
                        <a:latin typeface="Cambria Math" panose="02040503050406030204" pitchFamily="18" charset="0"/>
                        <a:ea typeface="宋体" panose="02010600030101010101" pitchFamily="2" charset="-122"/>
                      </a:rPr>
                      <m:t>𝑡</m:t>
                    </m:r>
                    <m:r>
                      <a:rPr lang="zh-CN" altLang="en-US" sz="2400">
                        <a:latin typeface="Cambria Math" panose="02040503050406030204" pitchFamily="18" charset="0"/>
                        <a:ea typeface="宋体" panose="02010600030101010101" pitchFamily="2" charset="-122"/>
                      </a:rPr>
                      <m:t>)=10</m:t>
                    </m:r>
                    <m:r>
                      <m:rPr>
                        <m:sty m:val="p"/>
                      </m:rPr>
                      <a:rPr lang="zh-CN" altLang="en-US" sz="2400">
                        <a:latin typeface="Cambria Math" panose="02040503050406030204" pitchFamily="18" charset="0"/>
                        <a:ea typeface="宋体" panose="02010600030101010101" pitchFamily="2" charset="-122"/>
                      </a:rPr>
                      <m:t>cos</m:t>
                    </m:r>
                    <m:r>
                      <a:rPr lang="zh-CN" altLang="en-US" sz="2400">
                        <a:latin typeface="Cambria Math" panose="02040503050406030204" pitchFamily="18" charset="0"/>
                        <a:ea typeface="宋体" panose="02010600030101010101" pitchFamily="2" charset="-122"/>
                      </a:rPr>
                      <m:t>(2</m:t>
                    </m:r>
                    <m:r>
                      <a:rPr lang="zh-CN" altLang="en-US" sz="2400">
                        <a:latin typeface="Cambria Math" panose="02040503050406030204" pitchFamily="18" charset="0"/>
                        <a:ea typeface="宋体" panose="02010600030101010101" pitchFamily="2" charset="-122"/>
                      </a:rPr>
                      <m:t>𝜋</m:t>
                    </m:r>
                    <m:r>
                      <a:rPr lang="zh-CN" altLang="en-US" sz="2400">
                        <a:latin typeface="Cambria Math" panose="02040503050406030204" pitchFamily="18" charset="0"/>
                        <a:ea typeface="宋体" panose="02010600030101010101" pitchFamily="2" charset="-122"/>
                      </a:rPr>
                      <m:t>×</m:t>
                    </m:r>
                    <m:sSup>
                      <m:sSupPr>
                        <m:ctrlPr>
                          <a:rPr lang="zh-CN" altLang="en-US" sz="2400" i="1">
                            <a:latin typeface="Cambria Math" panose="02040503050406030204" pitchFamily="18" charset="0"/>
                            <a:ea typeface="宋体" panose="02010600030101010101" pitchFamily="2" charset="-122"/>
                          </a:rPr>
                        </m:ctrlPr>
                      </m:sSupPr>
                      <m:e>
                        <m:r>
                          <a:rPr lang="zh-CN" altLang="en-US" sz="2400">
                            <a:latin typeface="Cambria Math" panose="02040503050406030204" pitchFamily="18" charset="0"/>
                            <a:ea typeface="宋体" panose="02010600030101010101" pitchFamily="2" charset="-122"/>
                          </a:rPr>
                          <m:t>10</m:t>
                        </m:r>
                      </m:e>
                      <m:sup>
                        <m:r>
                          <a:rPr lang="zh-CN" altLang="en-US" sz="2400">
                            <a:latin typeface="Cambria Math" panose="02040503050406030204" pitchFamily="18" charset="0"/>
                            <a:ea typeface="宋体" panose="02010600030101010101" pitchFamily="2" charset="-122"/>
                          </a:rPr>
                          <m:t>4</m:t>
                        </m:r>
                      </m:sup>
                    </m:sSup>
                    <m:r>
                      <a:rPr lang="zh-CN" altLang="en-US" sz="2400">
                        <a:latin typeface="Cambria Math" panose="02040503050406030204" pitchFamily="18" charset="0"/>
                        <a:ea typeface="宋体" panose="02010600030101010101" pitchFamily="2" charset="-122"/>
                      </a:rPr>
                      <m:t>𝑡</m:t>
                    </m:r>
                    <m:r>
                      <a:rPr lang="zh-CN" altLang="en-US" sz="2400">
                        <a:latin typeface="Cambria Math" panose="02040503050406030204" pitchFamily="18" charset="0"/>
                        <a:ea typeface="宋体" panose="02010600030101010101" pitchFamily="2" charset="-122"/>
                      </a:rPr>
                      <m:t>)</m:t>
                    </m:r>
                    <m:r>
                      <a:rPr lang="zh-CN" altLang="en-US" sz="2400">
                        <a:latin typeface="Cambria Math" panose="02040503050406030204" pitchFamily="18" charset="0"/>
                        <a:ea typeface="宋体" panose="02010600030101010101" pitchFamily="2" charset="-122"/>
                      </a:rPr>
                      <m:t>𝑉</m:t>
                    </m:r>
                  </m:oMath>
                </a14:m>
                <a:r>
                  <a:rPr lang="zh-CN" altLang="en-US" sz="2400" dirty="0">
                    <a:latin typeface="宋体" panose="02010600030101010101" pitchFamily="2" charset="-122"/>
                    <a:ea typeface="宋体" panose="02010600030101010101" pitchFamily="2" charset="-122"/>
                  </a:rPr>
                  <a:t>，载波电压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)=6</m:t>
                    </m:r>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r>
                      <a:rPr lang="zh-CN" altLang="en-US" sz="2400" i="1">
                        <a:latin typeface="Cambria Math" panose="02040503050406030204" pitchFamily="18" charset="0"/>
                      </a:rPr>
                      <m:t>𝜋</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8</m:t>
                        </m:r>
                      </m:sup>
                    </m:sSup>
                    <m:r>
                      <a:rPr lang="zh-CN" altLang="en-US" sz="2400" i="1">
                        <a:latin typeface="Cambria Math" panose="02040503050406030204" pitchFamily="18" charset="0"/>
                      </a:rPr>
                      <m:t>𝑡</m:t>
                    </m:r>
                    <m:r>
                      <a:rPr lang="zh-CN" altLang="en-US" sz="2400">
                        <a:latin typeface="Cambria Math" panose="02040503050406030204" pitchFamily="18" charset="0"/>
                      </a:rPr>
                      <m:t>)</m:t>
                    </m:r>
                    <m:r>
                      <a:rPr lang="zh-CN" altLang="en-US" sz="2400" i="1">
                        <a:latin typeface="Cambria Math" panose="02040503050406030204" pitchFamily="18" charset="0"/>
                      </a:rPr>
                      <m:t>𝑉</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=2</m:t>
                    </m:r>
                    <m:r>
                      <a:rPr lang="zh-CN" altLang="en-US" sz="2400" i="1">
                        <a:latin typeface="Cambria Math" panose="02040503050406030204" pitchFamily="18" charset="0"/>
                      </a:rPr>
                      <m:t>𝜋</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4</m:t>
                        </m:r>
                      </m:sup>
                    </m:sSup>
                    <m:r>
                      <a:rPr lang="zh-CN" altLang="en-US" sz="2400" i="1">
                        <a:latin typeface="Cambria Math" panose="02040503050406030204" pitchFamily="18" charset="0"/>
                      </a:rPr>
                      <m:t>𝑟𝑎</m:t>
                    </m:r>
                    <m:f>
                      <m:fPr>
                        <m:type m:val="lin"/>
                        <m:ctrlPr>
                          <a:rPr lang="zh-CN" altLang="en-US" sz="2400" i="1">
                            <a:latin typeface="Cambria Math" panose="02040503050406030204" pitchFamily="18" charset="0"/>
                          </a:rPr>
                        </m:ctrlPr>
                      </m:fPr>
                      <m:num>
                        <m:r>
                          <a:rPr lang="zh-CN" altLang="en-US" sz="2400" i="1">
                            <a:latin typeface="Cambria Math" panose="02040503050406030204" pitchFamily="18" charset="0"/>
                          </a:rPr>
                          <m:t>𝑑</m:t>
                        </m:r>
                      </m:num>
                      <m:den>
                        <m:r>
                          <a:rPr lang="zh-CN" altLang="en-US" sz="2400" i="1">
                            <a:latin typeface="Cambria Math" panose="02040503050406030204" pitchFamily="18" charset="0"/>
                          </a:rPr>
                          <m:t>𝑠</m:t>
                        </m:r>
                      </m:den>
                    </m:f>
                  </m:oMath>
                </a14:m>
                <a:r>
                  <a:rPr lang="zh-CN" altLang="en-US" sz="2400" dirty="0">
                    <a:latin typeface="宋体" panose="02010600030101010101" pitchFamily="2" charset="-122"/>
                    <a:ea typeface="宋体" panose="02010600030101010101" pitchFamily="2" charset="-122"/>
                  </a:rPr>
                  <a:t> ，试求调频信号的调频指数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、最大频偏</a:t>
                </a:r>
                <a14:m>
                  <m:oMath xmlns:m="http://schemas.openxmlformats.org/officeDocument/2006/math">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m:rPr>
                            <m:nor/>
                          </m:rPr>
                          <a:rPr lang="zh-CN" altLang="en-US" sz="2400" i="1">
                            <a:latin typeface="Cambria Math" panose="02040503050406030204" pitchFamily="18" charset="0"/>
                          </a:rPr>
                          <m:t>m</m:t>
                        </m:r>
                      </m:sub>
                    </m:sSub>
                  </m:oMath>
                </a14:m>
                <a:r>
                  <a:rPr lang="zh-CN" altLang="en-US" sz="2400" dirty="0">
                    <a:latin typeface="宋体" panose="02010600030101010101" pitchFamily="2" charset="-122"/>
                    <a:ea typeface="宋体" panose="02010600030101010101" pitchFamily="2" charset="-122"/>
                  </a:rPr>
                  <a:t>和有效频谱带宽</a:t>
                </a:r>
                <a14:m>
                  <m:oMath xmlns:m="http://schemas.openxmlformats.org/officeDocument/2006/math">
                    <m:r>
                      <a:rPr lang="zh-CN" altLang="en-US" sz="2400" i="1">
                        <a:latin typeface="Cambria Math" panose="02040503050406030204" pitchFamily="18" charset="0"/>
                      </a:rPr>
                      <m:t>𝐵𝑊</m:t>
                    </m:r>
                  </m:oMath>
                </a14:m>
                <a:r>
                  <a:rPr lang="zh-CN" altLang="en-US" sz="2400" dirty="0">
                    <a:latin typeface="宋体" panose="02010600030101010101" pitchFamily="2" charset="-122"/>
                    <a:ea typeface="宋体" panose="02010600030101010101" pitchFamily="2" charset="-122"/>
                  </a:rPr>
                  <a:t>，写出调频信号表示式。</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解</a:t>
                </a: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𝑚</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num>
                      <m:den>
                        <m:r>
                          <a:rPr lang="zh-CN" altLang="en-US" sz="2400">
                            <a:latin typeface="Cambria Math" panose="02040503050406030204" pitchFamily="18" charset="0"/>
                          </a:rPr>
                          <m:t>2</m:t>
                        </m:r>
                        <m:r>
                          <a:rPr lang="zh-CN" altLang="en-US" sz="2400" i="1">
                            <a:latin typeface="Cambria Math" panose="02040503050406030204" pitchFamily="18" charset="0"/>
                          </a:rPr>
                          <m:t>𝜋</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2</m:t>
                        </m:r>
                        <m:r>
                          <a:rPr lang="zh-CN" altLang="en-US" sz="2400" i="1">
                            <a:latin typeface="Cambria Math" panose="02040503050406030204" pitchFamily="18" charset="0"/>
                          </a:rPr>
                          <m:t>𝜋</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4</m:t>
                            </m:r>
                          </m:sup>
                        </m:sSup>
                        <m:r>
                          <a:rPr lang="zh-CN" altLang="en-US" sz="2400">
                            <a:latin typeface="Cambria Math" panose="02040503050406030204" pitchFamily="18" charset="0"/>
                          </a:rPr>
                          <m:t>×10</m:t>
                        </m:r>
                      </m:num>
                      <m:den>
                        <m:r>
                          <a:rPr lang="zh-CN" altLang="en-US" sz="2400">
                            <a:latin typeface="Cambria Math" panose="02040503050406030204" pitchFamily="18" charset="0"/>
                          </a:rPr>
                          <m:t>2</m:t>
                        </m:r>
                        <m:r>
                          <a:rPr lang="zh-CN" altLang="en-US" sz="2400" i="1">
                            <a:latin typeface="Cambria Math" panose="02040503050406030204" pitchFamily="18" charset="0"/>
                          </a:rPr>
                          <m:t>𝜋</m:t>
                        </m:r>
                      </m:den>
                    </m:f>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5</m:t>
                        </m:r>
                      </m:sup>
                    </m:sSup>
                    <m:r>
                      <a:rPr lang="zh-CN" altLang="en-US" sz="2400" i="1">
                        <a:latin typeface="Cambria Math" panose="02040503050406030204" pitchFamily="18" charset="0"/>
                      </a:rPr>
                      <m:t>𝐻𝑧</m:t>
                    </m:r>
                  </m:oMath>
                </a14:m>
                <a:endParaRPr lang="en-US" altLang="zh-CN" sz="2400" dirty="0"/>
              </a:p>
              <a:p>
                <a:pPr marL="0" indent="0">
                  <a:buNone/>
                </a:pPr>
                <a:r>
                  <a:rPr lang="en-US" altLang="zh-CN"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r>
                              <a:rPr lang="zh-CN" altLang="en-US" sz="2400" i="1">
                                <a:latin typeface="Cambria Math" panose="02040503050406030204" pitchFamily="18" charset="0"/>
                              </a:rPr>
                              <m:t>𝑚</m:t>
                            </m:r>
                          </m:sub>
                        </m:sSub>
                      </m:num>
                      <m:den>
                        <m:r>
                          <a:rPr lang="zh-CN" altLang="en-US" sz="2400" i="1">
                            <a:latin typeface="Cambria Math" panose="02040503050406030204" pitchFamily="18" charset="0"/>
                          </a:rPr>
                          <m:t>𝛺</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2</m:t>
                        </m:r>
                        <m:r>
                          <a:rPr lang="zh-CN" altLang="en-US" sz="2400" i="1">
                            <a:latin typeface="Cambria Math" panose="02040503050406030204" pitchFamily="18" charset="0"/>
                          </a:rPr>
                          <m:t>𝜋</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4</m:t>
                            </m:r>
                          </m:sup>
                        </m:sSup>
                        <m:r>
                          <a:rPr lang="zh-CN" altLang="en-US" sz="2400">
                            <a:latin typeface="Cambria Math" panose="02040503050406030204" pitchFamily="18" charset="0"/>
                          </a:rPr>
                          <m:t>×10</m:t>
                        </m:r>
                      </m:num>
                      <m:den>
                        <m:r>
                          <a:rPr lang="zh-CN" altLang="en-US" sz="2400">
                            <a:latin typeface="Cambria Math" panose="02040503050406030204" pitchFamily="18" charset="0"/>
                          </a:rPr>
                          <m:t>2</m:t>
                        </m:r>
                        <m:r>
                          <a:rPr lang="zh-CN" altLang="en-US" sz="2400" i="1">
                            <a:latin typeface="Cambria Math" panose="02040503050406030204" pitchFamily="18" charset="0"/>
                          </a:rPr>
                          <m:t>𝜋</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4</m:t>
                            </m:r>
                          </m:sup>
                        </m:sSup>
                      </m:den>
                    </m:f>
                    <m:r>
                      <a:rPr lang="zh-CN" altLang="en-US" sz="2400">
                        <a:latin typeface="Cambria Math" panose="02040503050406030204" pitchFamily="18" charset="0"/>
                      </a:rPr>
                      <m:t>=10</m:t>
                    </m:r>
                    <m:r>
                      <a:rPr lang="zh-CN" altLang="en-US" sz="2400" i="1">
                        <a:latin typeface="Cambria Math" panose="02040503050406030204" pitchFamily="18" charset="0"/>
                      </a:rPr>
                      <m:t>𝑟𝑎𝑑</m:t>
                    </m:r>
                  </m:oMath>
                </a14:m>
                <a:endParaRPr lang="en-US" altLang="zh-CN" sz="2400" dirty="0"/>
              </a:p>
              <a:p>
                <a:pPr marL="0" indent="0">
                  <a:buNone/>
                </a:pPr>
                <a:r>
                  <a:rPr lang="zh-CN" altLang="en-US" sz="2400" dirty="0"/>
                  <a:t> </a:t>
                </a:r>
                <a14:m>
                  <m:oMath xmlns:m="http://schemas.openxmlformats.org/officeDocument/2006/math">
                    <m:r>
                      <a:rPr lang="en-US" altLang="zh-CN" sz="2400" b="0" i="0" smtClean="0">
                        <a:latin typeface="Cambria Math" panose="02040503050406030204" pitchFamily="18" charset="0"/>
                      </a:rPr>
                      <m:t>                         </m:t>
                    </m:r>
                    <m:r>
                      <a:rPr lang="zh-CN" altLang="en-US" sz="2400" i="1">
                        <a:latin typeface="Cambria Math" panose="02040503050406030204" pitchFamily="18" charset="0"/>
                      </a:rPr>
                      <m:t>𝐵𝑊</m:t>
                    </m:r>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+1)</m:t>
                    </m:r>
                    <m:r>
                      <a:rPr lang="zh-CN" altLang="en-US" sz="2400" i="1">
                        <a:latin typeface="Cambria Math" panose="02040503050406030204" pitchFamily="18" charset="0"/>
                      </a:rPr>
                      <m:t>𝐹</m:t>
                    </m:r>
                    <m:r>
                      <a:rPr lang="zh-CN" altLang="en-US" sz="2400">
                        <a:latin typeface="Cambria Math" panose="02040503050406030204" pitchFamily="18" charset="0"/>
                      </a:rPr>
                      <m:t>=2(10+1)×</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4</m:t>
                        </m:r>
                      </m:sup>
                    </m:sSup>
                    <m:r>
                      <a:rPr lang="zh-CN" altLang="en-US" sz="2400">
                        <a:latin typeface="Cambria Math" panose="02040503050406030204" pitchFamily="18" charset="0"/>
                      </a:rPr>
                      <m:t>=220</m:t>
                    </m:r>
                    <m:r>
                      <a:rPr lang="zh-CN" altLang="en-US" sz="2400" i="1">
                        <a:latin typeface="Cambria Math" panose="02040503050406030204" pitchFamily="18" charset="0"/>
                      </a:rPr>
                      <m:t>𝑘𝐻𝑧</m:t>
                    </m:r>
                  </m:oMath>
                </a14:m>
                <a:endParaRPr lang="zh-CN" altLang="en-US" sz="2400" dirty="0"/>
              </a:p>
              <a:p>
                <a:pPr marL="0" indent="0">
                  <a:buNone/>
                </a:pP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𝐴𝑀</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)=6</m:t>
                    </m:r>
                    <m:r>
                      <m:rPr>
                        <m:sty m:val="p"/>
                      </m:rPr>
                      <a:rPr lang="zh-CN" altLang="en-US" sz="2400">
                        <a:latin typeface="Cambria Math" panose="02040503050406030204" pitchFamily="18" charset="0"/>
                      </a:rPr>
                      <m:t>cos</m:t>
                    </m:r>
                    <m:r>
                      <a:rPr lang="zh-CN" altLang="en-US" sz="2400">
                        <a:latin typeface="Cambria Math" panose="02040503050406030204" pitchFamily="18" charset="0"/>
                      </a:rPr>
                      <m:t>(2</m:t>
                    </m:r>
                    <m:r>
                      <a:rPr lang="zh-CN" altLang="en-US" sz="2400" i="1">
                        <a:latin typeface="Cambria Math" panose="02040503050406030204" pitchFamily="18" charset="0"/>
                      </a:rPr>
                      <m:t>𝜋</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8</m:t>
                        </m:r>
                      </m:sup>
                    </m:sSup>
                    <m:r>
                      <a:rPr lang="zh-CN" altLang="en-US" sz="2400" i="1">
                        <a:latin typeface="Cambria Math" panose="02040503050406030204" pitchFamily="18" charset="0"/>
                      </a:rPr>
                      <m:t>𝑡</m:t>
                    </m:r>
                    <m:r>
                      <a:rPr lang="zh-CN" altLang="en-US" sz="2400">
                        <a:latin typeface="Cambria Math" panose="02040503050406030204" pitchFamily="18" charset="0"/>
                      </a:rPr>
                      <m:t>+10</m:t>
                    </m:r>
                    <m:r>
                      <m:rPr>
                        <m:sty m:val="p"/>
                      </m:rPr>
                      <a:rPr lang="zh-CN" altLang="en-US" sz="2400">
                        <a:latin typeface="Cambria Math" panose="02040503050406030204" pitchFamily="18" charset="0"/>
                      </a:rPr>
                      <m:t>sin</m:t>
                    </m:r>
                    <m:r>
                      <a:rPr lang="zh-CN" altLang="en-US" sz="2400">
                        <a:latin typeface="Cambria Math" panose="02040503050406030204" pitchFamily="18" charset="0"/>
                      </a:rPr>
                      <m:t>2</m:t>
                    </m:r>
                    <m:r>
                      <a:rPr lang="zh-CN" altLang="en-US" sz="2400" i="1">
                        <a:latin typeface="Cambria Math" panose="02040503050406030204" pitchFamily="18" charset="0"/>
                      </a:rPr>
                      <m:t>𝜋</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4</m:t>
                        </m:r>
                      </m:sup>
                    </m:sSup>
                    <m:r>
                      <a:rPr lang="zh-CN" altLang="en-US" sz="2400" i="1">
                        <a:latin typeface="Cambria Math" panose="02040503050406030204" pitchFamily="18" charset="0"/>
                      </a:rPr>
                      <m:t>𝑡</m:t>
                    </m:r>
                  </m:oMath>
                </a14:m>
                <a:endParaRPr lang="zh-CN" altLang="en-US" sz="2400" dirty="0"/>
              </a:p>
              <a:p>
                <a:pPr marL="0" indent="0">
                  <a:buNone/>
                </a:pPr>
                <a:endParaRPr lang="zh-CN" altLang="zh-CN" sz="2400" dirty="0">
                  <a:latin typeface="宋体" panose="02010600030101010101" pitchFamily="2" charset="-122"/>
                  <a:ea typeface="宋体" panose="02010600030101010101" pitchFamily="2" charset="-122"/>
                </a:endParaRPr>
              </a:p>
            </p:txBody>
          </p:sp>
        </mc:Choice>
        <mc:Fallback xmlns="">
          <p:sp>
            <p:nvSpPr>
              <p:cNvPr id="3" name="内容占位符 2">
                <a:extLst>
                  <a:ext uri="{FF2B5EF4-FFF2-40B4-BE49-F238E27FC236}">
                    <a16:creationId xmlns:a16="http://schemas.microsoft.com/office/drawing/2014/main" xmlns="" xmlns:a14="http://schemas.microsoft.com/office/drawing/2010/main" id="{8F074CEB-8CF6-4A92-8EDE-D2418BEDDC1E}"/>
                  </a:ext>
                </a:extLst>
              </p:cNvPr>
              <p:cNvSpPr>
                <a:spLocks noGrp="1" noRot="1" noChangeAspect="1" noMove="1" noResize="1" noEditPoints="1" noAdjustHandles="1" noChangeArrowheads="1" noChangeShapeType="1" noTextEdit="1"/>
              </p:cNvSpPr>
              <p:nvPr>
                <p:ph idx="1"/>
              </p:nvPr>
            </p:nvSpPr>
            <p:spPr>
              <a:xfrm>
                <a:off x="715971" y="1225992"/>
                <a:ext cx="8596668" cy="4260408"/>
              </a:xfrm>
              <a:blipFill rotWithShape="0">
                <a:blip r:embed="rId3"/>
                <a:stretch>
                  <a:fillRect l="-1063" t="-4721" r="-85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60196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 name="内容占位符 9">
                <a:extLst>
                  <a:ext uri="{FF2B5EF4-FFF2-40B4-BE49-F238E27FC236}">
                    <a16:creationId xmlns="" xmlns:a16="http://schemas.microsoft.com/office/drawing/2014/main" id="{10A7E806-CF20-41A3-A1E7-7FBE2B5CC47E}"/>
                  </a:ext>
                </a:extLst>
              </p:cNvPr>
              <p:cNvGraphicFramePr>
                <a:graphicFrameLocks noGrp="1"/>
              </p:cNvGraphicFramePr>
              <p:nvPr>
                <p:ph idx="1"/>
                <p:extLst>
                  <p:ext uri="{D42A27DB-BD31-4B8C-83A1-F6EECF244321}">
                    <p14:modId xmlns:p14="http://schemas.microsoft.com/office/powerpoint/2010/main" val="673083876"/>
                  </p:ext>
                </p:extLst>
              </p:nvPr>
            </p:nvGraphicFramePr>
            <p:xfrm>
              <a:off x="677863" y="699499"/>
              <a:ext cx="8596311" cy="5900474"/>
            </p:xfrm>
            <a:graphic>
              <a:graphicData uri="http://schemas.openxmlformats.org/drawingml/2006/table">
                <a:tbl>
                  <a:tblPr firstRow="1" bandRow="1">
                    <a:tableStyleId>{5C22544A-7EE6-4342-B048-85BDC9FD1C3A}</a:tableStyleId>
                  </a:tblPr>
                  <a:tblGrid>
                    <a:gridCol w="2379236">
                      <a:extLst>
                        <a:ext uri="{9D8B030D-6E8A-4147-A177-3AD203B41FA5}">
                          <a16:colId xmlns="" xmlns:a16="http://schemas.microsoft.com/office/drawing/2014/main" val="1920825823"/>
                        </a:ext>
                      </a:extLst>
                    </a:gridCol>
                    <a:gridCol w="3351638">
                      <a:extLst>
                        <a:ext uri="{9D8B030D-6E8A-4147-A177-3AD203B41FA5}">
                          <a16:colId xmlns="" xmlns:a16="http://schemas.microsoft.com/office/drawing/2014/main" val="1907573016"/>
                        </a:ext>
                      </a:extLst>
                    </a:gridCol>
                    <a:gridCol w="2865437">
                      <a:extLst>
                        <a:ext uri="{9D8B030D-6E8A-4147-A177-3AD203B41FA5}">
                          <a16:colId xmlns="" xmlns:a16="http://schemas.microsoft.com/office/drawing/2014/main" val="1852258138"/>
                        </a:ext>
                      </a:extLst>
                    </a:gridCol>
                  </a:tblGrid>
                  <a:tr h="498965">
                    <a:tc>
                      <a:txBody>
                        <a:bodyPr/>
                        <a:lstStyle/>
                        <a:p>
                          <a:pPr algn="ctr"/>
                          <a:r>
                            <a:rPr lang="zh-CN" altLang="en-US" sz="2000" dirty="0"/>
                            <a:t>项目</a:t>
                          </a:r>
                        </a:p>
                      </a:txBody>
                      <a:tcPr/>
                    </a:tc>
                    <a:tc>
                      <a:txBody>
                        <a:bodyPr/>
                        <a:lstStyle/>
                        <a:p>
                          <a:pPr algn="ctr"/>
                          <a:r>
                            <a:rPr lang="zh-CN" altLang="en-US" sz="2000" dirty="0"/>
                            <a:t>调频波</a:t>
                          </a:r>
                        </a:p>
                      </a:txBody>
                      <a:tcPr/>
                    </a:tc>
                    <a:tc>
                      <a:txBody>
                        <a:bodyPr/>
                        <a:lstStyle/>
                        <a:p>
                          <a:pPr algn="ctr"/>
                          <a:r>
                            <a:rPr lang="zh-CN" altLang="en-US" sz="2000" dirty="0"/>
                            <a:t>调相波</a:t>
                          </a:r>
                        </a:p>
                      </a:txBody>
                      <a:tcPr/>
                    </a:tc>
                    <a:extLst>
                      <a:ext uri="{0D108BD9-81ED-4DB2-BD59-A6C34878D82A}">
                        <a16:rowId xmlns="" xmlns:a16="http://schemas.microsoft.com/office/drawing/2014/main" val="3330491033"/>
                      </a:ext>
                    </a:extLst>
                  </a:tr>
                  <a:tr h="498965">
                    <a:tc>
                      <a:txBody>
                        <a:bodyPr/>
                        <a:lstStyle/>
                        <a:p>
                          <a:pPr algn="ctr"/>
                          <a:r>
                            <a:rPr lang="zh-CN" altLang="en-US" dirty="0"/>
                            <a:t>载波</a:t>
                          </a:r>
                        </a:p>
                      </a:txBody>
                      <a:tcPr/>
                    </a:tc>
                    <a:tc>
                      <a:txBody>
                        <a:bodyPr/>
                        <a:lstStyle/>
                        <a:p>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a:rPr lang="en-US" altLang="zh-CN" sz="1800" i="1" kern="1200">
                                        <a:solidFill>
                                          <a:schemeClr val="dk1"/>
                                        </a:solidFill>
                                        <a:effectLst/>
                                        <a:latin typeface="Cambria Math" panose="02040503050406030204" pitchFamily="18" charset="0"/>
                                        <a:ea typeface="+mn-ea"/>
                                        <a:cs typeface="+mn-cs"/>
                                      </a:rPr>
                                      <m:t>𝐶</m:t>
                                    </m:r>
                                  </m:sub>
                                </m:sSub>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𝑈</m:t>
                                    </m:r>
                                  </m:e>
                                  <m:sub>
                                    <m:r>
                                      <a:rPr lang="en-US" altLang="zh-CN" sz="1800" i="1" kern="1200">
                                        <a:solidFill>
                                          <a:schemeClr val="dk1"/>
                                        </a:solidFill>
                                        <a:effectLst/>
                                        <a:latin typeface="Cambria Math" panose="02040503050406030204" pitchFamily="18" charset="0"/>
                                        <a:ea typeface="+mn-ea"/>
                                        <a:cs typeface="+mn-cs"/>
                                      </a:rPr>
                                      <m:t>𝐶</m:t>
                                    </m:r>
                                  </m:sub>
                                </m:sSub>
                                <m:r>
                                  <a:rPr lang="en-US" altLang="zh-CN" sz="1800" i="1" kern="1200">
                                    <a:solidFill>
                                      <a:schemeClr val="dk1"/>
                                    </a:solidFill>
                                    <a:effectLst/>
                                    <a:latin typeface="Cambria Math" panose="02040503050406030204" pitchFamily="18" charset="0"/>
                                    <a:ea typeface="+mn-ea"/>
                                    <a:cs typeface="+mn-cs"/>
                                  </a:rPr>
                                  <m:t>𝑐𝑜𝑠</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𝑐</m:t>
                                    </m:r>
                                  </m:sub>
                                </m:sSub>
                                <m:r>
                                  <a:rPr lang="en-US" altLang="zh-CN" sz="1800" i="1" kern="1200">
                                    <a:solidFill>
                                      <a:schemeClr val="dk1"/>
                                    </a:solidFill>
                                    <a:effectLst/>
                                    <a:latin typeface="Cambria Math" panose="02040503050406030204" pitchFamily="18" charset="0"/>
                                    <a:ea typeface="+mn-ea"/>
                                    <a:cs typeface="+mn-cs"/>
                                  </a:rPr>
                                  <m:t>𝑡</m:t>
                                </m:r>
                              </m:oMath>
                            </m:oMathPara>
                          </a14:m>
                          <a:endParaRPr lang="zh-CN" altLang="en-U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a:rPr lang="en-US" altLang="zh-CN" sz="1800" i="1" kern="1200">
                                        <a:solidFill>
                                          <a:schemeClr val="dk1"/>
                                        </a:solidFill>
                                        <a:effectLst/>
                                        <a:latin typeface="Cambria Math" panose="02040503050406030204" pitchFamily="18" charset="0"/>
                                        <a:ea typeface="+mn-ea"/>
                                        <a:cs typeface="+mn-cs"/>
                                      </a:rPr>
                                      <m:t>𝐶</m:t>
                                    </m:r>
                                  </m:sub>
                                </m:sSub>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𝑈</m:t>
                                    </m:r>
                                  </m:e>
                                  <m:sub>
                                    <m:r>
                                      <a:rPr lang="en-US" altLang="zh-CN" sz="1800" i="1" kern="1200">
                                        <a:solidFill>
                                          <a:schemeClr val="dk1"/>
                                        </a:solidFill>
                                        <a:effectLst/>
                                        <a:latin typeface="Cambria Math" panose="02040503050406030204" pitchFamily="18" charset="0"/>
                                        <a:ea typeface="+mn-ea"/>
                                        <a:cs typeface="+mn-cs"/>
                                      </a:rPr>
                                      <m:t>𝐶</m:t>
                                    </m:r>
                                  </m:sub>
                                </m:sSub>
                                <m:r>
                                  <a:rPr lang="en-US" altLang="zh-CN" sz="1800" i="1" kern="1200">
                                    <a:solidFill>
                                      <a:schemeClr val="dk1"/>
                                    </a:solidFill>
                                    <a:effectLst/>
                                    <a:latin typeface="Cambria Math" panose="02040503050406030204" pitchFamily="18" charset="0"/>
                                    <a:ea typeface="+mn-ea"/>
                                    <a:cs typeface="+mn-cs"/>
                                  </a:rPr>
                                  <m:t>𝑐𝑜𝑠</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𝑐</m:t>
                                    </m:r>
                                  </m:sub>
                                </m:sSub>
                                <m:r>
                                  <a:rPr lang="en-US" altLang="zh-CN" sz="1800" i="1" kern="1200">
                                    <a:solidFill>
                                      <a:schemeClr val="dk1"/>
                                    </a:solidFill>
                                    <a:effectLst/>
                                    <a:latin typeface="Cambria Math" panose="02040503050406030204" pitchFamily="18" charset="0"/>
                                    <a:ea typeface="+mn-ea"/>
                                    <a:cs typeface="+mn-cs"/>
                                  </a:rPr>
                                  <m:t>𝑡</m:t>
                                </m:r>
                              </m:oMath>
                            </m:oMathPara>
                          </a14:m>
                          <a:endParaRPr lang="zh-CN" altLang="en-US" dirty="0"/>
                        </a:p>
                      </a:txBody>
                      <a:tcPr/>
                    </a:tc>
                    <a:extLst>
                      <a:ext uri="{0D108BD9-81ED-4DB2-BD59-A6C34878D82A}">
                        <a16:rowId xmlns="" xmlns:a16="http://schemas.microsoft.com/office/drawing/2014/main" val="2714028774"/>
                      </a:ext>
                    </a:extLst>
                  </a:tr>
                  <a:tr h="498965">
                    <a:tc>
                      <a:txBody>
                        <a:bodyPr/>
                        <a:lstStyle/>
                        <a:p>
                          <a:pPr algn="ctr"/>
                          <a:r>
                            <a:rPr lang="zh-CN" altLang="en-US" dirty="0"/>
                            <a:t>调制信号</a:t>
                          </a:r>
                        </a:p>
                      </a:txBody>
                      <a:tcPr/>
                    </a:tc>
                    <a:tc>
                      <a:txBody>
                        <a:bodyPr/>
                        <a:lstStyle/>
                        <a:p>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m:rPr>
                                        <m:sty m:val="p"/>
                                      </m:rPr>
                                      <a:rPr lang="en-US" altLang="zh-CN" sz="1800" kern="1200">
                                        <a:solidFill>
                                          <a:schemeClr val="dk1"/>
                                        </a:solidFill>
                                        <a:effectLst/>
                                        <a:latin typeface="Cambria Math" panose="02040503050406030204" pitchFamily="18" charset="0"/>
                                        <a:ea typeface="+mn-ea"/>
                                        <a:cs typeface="+mn-cs"/>
                                      </a:rPr>
                                      <m:t>Ω</m:t>
                                    </m:r>
                                  </m:sub>
                                </m:sSub>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𝑈</m:t>
                                    </m:r>
                                  </m:e>
                                  <m:sub>
                                    <m:r>
                                      <m:rPr>
                                        <m:sty m:val="p"/>
                                      </m:rPr>
                                      <a:rPr lang="en-US" altLang="zh-CN" sz="1800" kern="1200">
                                        <a:solidFill>
                                          <a:schemeClr val="dk1"/>
                                        </a:solidFill>
                                        <a:effectLst/>
                                        <a:latin typeface="Cambria Math" panose="02040503050406030204" pitchFamily="18" charset="0"/>
                                        <a:ea typeface="+mn-ea"/>
                                        <a:cs typeface="+mn-cs"/>
                                      </a:rPr>
                                      <m:t>Ω</m:t>
                                    </m:r>
                                    <m:r>
                                      <a:rPr lang="en-US" altLang="zh-CN" sz="1800" i="1" kern="1200">
                                        <a:solidFill>
                                          <a:schemeClr val="dk1"/>
                                        </a:solidFill>
                                        <a:effectLst/>
                                        <a:latin typeface="Cambria Math" panose="02040503050406030204" pitchFamily="18" charset="0"/>
                                        <a:ea typeface="+mn-ea"/>
                                        <a:cs typeface="+mn-cs"/>
                                      </a:rPr>
                                      <m:t>𝑡</m:t>
                                    </m:r>
                                  </m:sub>
                                </m:sSub>
                                <m:r>
                                  <a:rPr lang="en-US" altLang="zh-CN" sz="1800" i="1" kern="1200">
                                    <a:solidFill>
                                      <a:schemeClr val="dk1"/>
                                    </a:solidFill>
                                    <a:effectLst/>
                                    <a:latin typeface="Cambria Math" panose="02040503050406030204" pitchFamily="18" charset="0"/>
                                    <a:ea typeface="+mn-ea"/>
                                    <a:cs typeface="+mn-cs"/>
                                  </a:rPr>
                                  <m:t>𝑐𝑜𝑠</m:t>
                                </m:r>
                                <m:r>
                                  <m:rPr>
                                    <m:sty m:val="p"/>
                                  </m:rPr>
                                  <a:rPr lang="en-US" altLang="zh-CN" sz="1800" kern="1200">
                                    <a:solidFill>
                                      <a:schemeClr val="dk1"/>
                                    </a:solidFill>
                                    <a:effectLst/>
                                    <a:latin typeface="Cambria Math" panose="02040503050406030204" pitchFamily="18" charset="0"/>
                                    <a:ea typeface="+mn-ea"/>
                                    <a:cs typeface="+mn-cs"/>
                                  </a:rPr>
                                  <m:t>Ω</m:t>
                                </m:r>
                              </m:oMath>
                            </m:oMathPara>
                          </a14:m>
                          <a:endParaRPr lang="zh-CN" altLang="en-U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a:rPr lang="en-US" altLang="zh-CN" sz="1800" i="1" kern="1200">
                                        <a:solidFill>
                                          <a:schemeClr val="dk1"/>
                                        </a:solidFill>
                                        <a:effectLst/>
                                        <a:latin typeface="Cambria Math" panose="02040503050406030204" pitchFamily="18" charset="0"/>
                                        <a:ea typeface="+mn-ea"/>
                                        <a:cs typeface="+mn-cs"/>
                                      </a:rPr>
                                      <m:t>𝐶</m:t>
                                    </m:r>
                                  </m:sub>
                                </m:sSub>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𝑈</m:t>
                                    </m:r>
                                  </m:e>
                                  <m:sub>
                                    <m:r>
                                      <a:rPr lang="en-US" altLang="zh-CN" sz="1800" i="1" kern="1200">
                                        <a:solidFill>
                                          <a:schemeClr val="dk1"/>
                                        </a:solidFill>
                                        <a:effectLst/>
                                        <a:latin typeface="Cambria Math" panose="02040503050406030204" pitchFamily="18" charset="0"/>
                                        <a:ea typeface="+mn-ea"/>
                                        <a:cs typeface="+mn-cs"/>
                                      </a:rPr>
                                      <m:t>𝐶</m:t>
                                    </m:r>
                                  </m:sub>
                                </m:sSub>
                                <m:r>
                                  <a:rPr lang="en-US" altLang="zh-CN" sz="1800" i="1" kern="1200">
                                    <a:solidFill>
                                      <a:schemeClr val="dk1"/>
                                    </a:solidFill>
                                    <a:effectLst/>
                                    <a:latin typeface="Cambria Math" panose="02040503050406030204" pitchFamily="18" charset="0"/>
                                    <a:ea typeface="+mn-ea"/>
                                    <a:cs typeface="+mn-cs"/>
                                  </a:rPr>
                                  <m:t>𝑐𝑜𝑠</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𝑐</m:t>
                                    </m:r>
                                  </m:sub>
                                </m:sSub>
                                <m:r>
                                  <a:rPr lang="en-US" altLang="zh-CN" sz="1800" i="1" kern="1200">
                                    <a:solidFill>
                                      <a:schemeClr val="dk1"/>
                                    </a:solidFill>
                                    <a:effectLst/>
                                    <a:latin typeface="Cambria Math" panose="02040503050406030204" pitchFamily="18" charset="0"/>
                                    <a:ea typeface="+mn-ea"/>
                                    <a:cs typeface="+mn-cs"/>
                                  </a:rPr>
                                  <m:t>𝑡</m:t>
                                </m:r>
                              </m:oMath>
                            </m:oMathPara>
                          </a14:m>
                          <a:endParaRPr lang="zh-CN" altLang="en-US" dirty="0"/>
                        </a:p>
                      </a:txBody>
                      <a:tcPr/>
                    </a:tc>
                    <a:extLst>
                      <a:ext uri="{0D108BD9-81ED-4DB2-BD59-A6C34878D82A}">
                        <a16:rowId xmlns="" xmlns:a16="http://schemas.microsoft.com/office/drawing/2014/main" val="4100920911"/>
                      </a:ext>
                    </a:extLst>
                  </a:tr>
                  <a:tr h="498965">
                    <a:tc>
                      <a:txBody>
                        <a:bodyPr/>
                        <a:lstStyle/>
                        <a:p>
                          <a:pPr algn="ctr"/>
                          <a:r>
                            <a:rPr lang="zh-CN" altLang="en-US" dirty="0"/>
                            <a:t>偏移的物理量</a:t>
                          </a:r>
                        </a:p>
                      </a:txBody>
                      <a:tcPr/>
                    </a:tc>
                    <a:tc>
                      <a:txBody>
                        <a:bodyPr/>
                        <a:lstStyle/>
                        <a:p>
                          <a:pPr algn="ctr"/>
                          <a:r>
                            <a:rPr lang="zh-CN" altLang="en-US" dirty="0"/>
                            <a:t>频率</a:t>
                          </a:r>
                        </a:p>
                      </a:txBody>
                      <a:tcPr/>
                    </a:tc>
                    <a:tc>
                      <a:txBody>
                        <a:bodyPr/>
                        <a:lstStyle/>
                        <a:p>
                          <a:pPr algn="ctr"/>
                          <a:r>
                            <a:rPr lang="zh-CN" altLang="en-US" dirty="0"/>
                            <a:t>相位</a:t>
                          </a:r>
                        </a:p>
                      </a:txBody>
                      <a:tcPr/>
                    </a:tc>
                    <a:extLst>
                      <a:ext uri="{0D108BD9-81ED-4DB2-BD59-A6C34878D82A}">
                        <a16:rowId xmlns="" xmlns:a16="http://schemas.microsoft.com/office/drawing/2014/main" val="504244112"/>
                      </a:ext>
                    </a:extLst>
                  </a:tr>
                  <a:tr h="958592">
                    <a:tc>
                      <a:txBody>
                        <a:bodyPr/>
                        <a:lstStyle/>
                        <a:p>
                          <a:pPr algn="ctr"/>
                          <a:r>
                            <a:rPr lang="zh-CN" altLang="en-US" dirty="0"/>
                            <a:t>调制指数</a:t>
                          </a:r>
                          <a:endParaRPr lang="en-US" altLang="zh-CN" dirty="0"/>
                        </a:p>
                        <a:p>
                          <a:pPr algn="ctr"/>
                          <a:r>
                            <a:rPr lang="en-US" altLang="zh-CN" dirty="0"/>
                            <a:t>(</a:t>
                          </a:r>
                          <a:r>
                            <a:rPr lang="zh-CN" altLang="en-US" dirty="0"/>
                            <a:t>最大偏移</a:t>
                          </a:r>
                          <a:r>
                            <a:rPr lang="en-US" altLang="zh-CN" dirty="0"/>
                            <a:t>)</a:t>
                          </a:r>
                          <a:endParaRPr lang="zh-CN" altLang="en-U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zh-CN" altLang="en-US" sz="1800" i="1" kern="1200" smtClean="0">
                                        <a:solidFill>
                                          <a:schemeClr val="dk1"/>
                                        </a:solidFill>
                                        <a:latin typeface="Cambria Math" panose="02040503050406030204" pitchFamily="18" charset="0"/>
                                        <a:ea typeface="+mn-ea"/>
                                        <a:cs typeface="+mn-cs"/>
                                      </a:rPr>
                                    </m:ctrlPr>
                                  </m:sSubPr>
                                  <m:e>
                                    <m:r>
                                      <a:rPr lang="zh-CN" altLang="en-US" sz="1800" i="1" kern="1200">
                                        <a:solidFill>
                                          <a:schemeClr val="dk1"/>
                                        </a:solidFill>
                                        <a:latin typeface="Cambria Math" panose="02040503050406030204" pitchFamily="18" charset="0"/>
                                        <a:ea typeface="+mn-ea"/>
                                        <a:cs typeface="+mn-cs"/>
                                      </a:rPr>
                                      <m:t>𝑚</m:t>
                                    </m:r>
                                  </m:e>
                                  <m:sub>
                                    <m:r>
                                      <a:rPr lang="zh-CN" altLang="en-US" sz="1800" i="1" kern="1200">
                                        <a:solidFill>
                                          <a:schemeClr val="dk1"/>
                                        </a:solidFill>
                                        <a:latin typeface="Cambria Math" panose="02040503050406030204" pitchFamily="18" charset="0"/>
                                        <a:ea typeface="+mn-ea"/>
                                        <a:cs typeface="+mn-cs"/>
                                      </a:rPr>
                                      <m:t>𝑓</m:t>
                                    </m:r>
                                  </m:sub>
                                </m:sSub>
                                <m:r>
                                  <a:rPr lang="zh-CN" altLang="en-US" sz="1800" i="0" kern="1200">
                                    <a:solidFill>
                                      <a:schemeClr val="dk1"/>
                                    </a:solidFill>
                                    <a:latin typeface="Cambria Math" panose="02040503050406030204" pitchFamily="18" charset="0"/>
                                    <a:ea typeface="+mn-ea"/>
                                    <a:cs typeface="+mn-cs"/>
                                  </a:rPr>
                                  <m:t>=</m:t>
                                </m:r>
                                <m:f>
                                  <m:fPr>
                                    <m:ctrlPr>
                                      <a:rPr lang="zh-CN" altLang="en-US" sz="1800" i="1" kern="1200">
                                        <a:solidFill>
                                          <a:schemeClr val="dk1"/>
                                        </a:solidFill>
                                        <a:latin typeface="Cambria Math" panose="02040503050406030204" pitchFamily="18" charset="0"/>
                                        <a:ea typeface="+mn-ea"/>
                                        <a:cs typeface="+mn-cs"/>
                                      </a:rPr>
                                    </m:ctrlPr>
                                  </m:fPr>
                                  <m:num>
                                    <m:sSub>
                                      <m:sSubPr>
                                        <m:ctrlPr>
                                          <a:rPr lang="zh-CN" altLang="en-US" sz="1800" i="1" kern="1200">
                                            <a:solidFill>
                                              <a:schemeClr val="dk1"/>
                                            </a:solidFill>
                                            <a:latin typeface="Cambria Math" panose="02040503050406030204" pitchFamily="18" charset="0"/>
                                            <a:ea typeface="+mn-ea"/>
                                            <a:cs typeface="+mn-cs"/>
                                          </a:rPr>
                                        </m:ctrlPr>
                                      </m:sSubPr>
                                      <m:e>
                                        <m:r>
                                          <a:rPr lang="zh-CN" altLang="en-US" sz="1800" i="1" kern="1200">
                                            <a:solidFill>
                                              <a:schemeClr val="dk1"/>
                                            </a:solidFill>
                                            <a:latin typeface="Cambria Math" panose="02040503050406030204" pitchFamily="18" charset="0"/>
                                            <a:ea typeface="+mn-ea"/>
                                            <a:cs typeface="+mn-cs"/>
                                          </a:rPr>
                                          <m:t>𝑘</m:t>
                                        </m:r>
                                      </m:e>
                                      <m:sub>
                                        <m:r>
                                          <a:rPr lang="zh-CN" altLang="en-US" sz="1800" i="1" kern="1200">
                                            <a:solidFill>
                                              <a:schemeClr val="dk1"/>
                                            </a:solidFill>
                                            <a:latin typeface="Cambria Math" panose="02040503050406030204" pitchFamily="18" charset="0"/>
                                            <a:ea typeface="+mn-ea"/>
                                            <a:cs typeface="+mn-cs"/>
                                          </a:rPr>
                                          <m:t>𝑓</m:t>
                                        </m:r>
                                      </m:sub>
                                    </m:sSub>
                                    <m:sSub>
                                      <m:sSubPr>
                                        <m:ctrlPr>
                                          <a:rPr lang="zh-CN" altLang="en-US" sz="1800" i="1" kern="1200">
                                            <a:solidFill>
                                              <a:schemeClr val="dk1"/>
                                            </a:solidFill>
                                            <a:latin typeface="Cambria Math" panose="02040503050406030204" pitchFamily="18" charset="0"/>
                                            <a:ea typeface="+mn-ea"/>
                                            <a:cs typeface="+mn-cs"/>
                                          </a:rPr>
                                        </m:ctrlPr>
                                      </m:sSubPr>
                                      <m:e>
                                        <m:r>
                                          <a:rPr lang="zh-CN" altLang="en-US" sz="1800" i="1" kern="1200">
                                            <a:solidFill>
                                              <a:schemeClr val="dk1"/>
                                            </a:solidFill>
                                            <a:latin typeface="Cambria Math" panose="02040503050406030204" pitchFamily="18" charset="0"/>
                                            <a:ea typeface="+mn-ea"/>
                                            <a:cs typeface="+mn-cs"/>
                                          </a:rPr>
                                          <m:t>𝑈</m:t>
                                        </m:r>
                                      </m:e>
                                      <m:sub>
                                        <m:r>
                                          <a:rPr lang="zh-CN" altLang="en-US" sz="1800" i="1" kern="1200">
                                            <a:solidFill>
                                              <a:schemeClr val="dk1"/>
                                            </a:solidFill>
                                            <a:latin typeface="Cambria Math" panose="02040503050406030204" pitchFamily="18" charset="0"/>
                                            <a:ea typeface="+mn-ea"/>
                                            <a:cs typeface="+mn-cs"/>
                                          </a:rPr>
                                          <m:t>𝛺</m:t>
                                        </m:r>
                                      </m:sub>
                                    </m:sSub>
                                  </m:num>
                                  <m:den>
                                    <m:r>
                                      <a:rPr lang="zh-CN" altLang="en-US" sz="1800" i="1" kern="1200">
                                        <a:solidFill>
                                          <a:schemeClr val="dk1"/>
                                        </a:solidFill>
                                        <a:latin typeface="Cambria Math" panose="02040503050406030204" pitchFamily="18" charset="0"/>
                                        <a:ea typeface="+mn-ea"/>
                                        <a:cs typeface="+mn-cs"/>
                                      </a:rPr>
                                      <m:t>𝛺</m:t>
                                    </m:r>
                                  </m:den>
                                </m:f>
                                <m:r>
                                  <a:rPr lang="zh-CN" altLang="en-US" sz="1800" i="0" kern="1200">
                                    <a:solidFill>
                                      <a:schemeClr val="dk1"/>
                                    </a:solidFill>
                                    <a:latin typeface="Cambria Math" panose="02040503050406030204" pitchFamily="18" charset="0"/>
                                    <a:ea typeface="+mn-ea"/>
                                    <a:cs typeface="+mn-cs"/>
                                  </a:rPr>
                                  <m:t>=</m:t>
                                </m:r>
                                <m:f>
                                  <m:fPr>
                                    <m:ctrlPr>
                                      <a:rPr lang="zh-CN" altLang="en-US" sz="1800" i="1" kern="1200">
                                        <a:solidFill>
                                          <a:schemeClr val="dk1"/>
                                        </a:solidFill>
                                        <a:latin typeface="Cambria Math" panose="02040503050406030204" pitchFamily="18" charset="0"/>
                                        <a:ea typeface="+mn-ea"/>
                                        <a:cs typeface="+mn-cs"/>
                                      </a:rPr>
                                    </m:ctrlPr>
                                  </m:fPr>
                                  <m:num>
                                    <m:r>
                                      <a:rPr lang="zh-CN" altLang="en-US" sz="1800" i="1" kern="1200">
                                        <a:solidFill>
                                          <a:schemeClr val="dk1"/>
                                        </a:solidFill>
                                        <a:latin typeface="Cambria Math" panose="02040503050406030204" pitchFamily="18" charset="0"/>
                                        <a:ea typeface="+mn-ea"/>
                                        <a:cs typeface="+mn-cs"/>
                                      </a:rPr>
                                      <m:t>𝛥</m:t>
                                    </m:r>
                                    <m:sSub>
                                      <m:sSubPr>
                                        <m:ctrlPr>
                                          <a:rPr lang="zh-CN" altLang="en-US" sz="1800" i="1" kern="1200">
                                            <a:solidFill>
                                              <a:schemeClr val="dk1"/>
                                            </a:solidFill>
                                            <a:latin typeface="Cambria Math" panose="02040503050406030204" pitchFamily="18" charset="0"/>
                                            <a:ea typeface="+mn-ea"/>
                                            <a:cs typeface="+mn-cs"/>
                                          </a:rPr>
                                        </m:ctrlPr>
                                      </m:sSubPr>
                                      <m:e>
                                        <m:r>
                                          <a:rPr lang="zh-CN" altLang="en-US" sz="1800" i="1" kern="1200">
                                            <a:solidFill>
                                              <a:schemeClr val="dk1"/>
                                            </a:solidFill>
                                            <a:latin typeface="Cambria Math" panose="02040503050406030204" pitchFamily="18" charset="0"/>
                                            <a:ea typeface="+mn-ea"/>
                                            <a:cs typeface="+mn-cs"/>
                                          </a:rPr>
                                          <m:t>𝜔</m:t>
                                        </m:r>
                                      </m:e>
                                      <m:sub>
                                        <m:r>
                                          <a:rPr lang="zh-CN" altLang="en-US" sz="1800" i="1" kern="1200">
                                            <a:solidFill>
                                              <a:schemeClr val="dk1"/>
                                            </a:solidFill>
                                            <a:latin typeface="Cambria Math" panose="02040503050406030204" pitchFamily="18" charset="0"/>
                                            <a:ea typeface="+mn-ea"/>
                                            <a:cs typeface="+mn-cs"/>
                                          </a:rPr>
                                          <m:t>𝑚</m:t>
                                        </m:r>
                                      </m:sub>
                                    </m:sSub>
                                  </m:num>
                                  <m:den>
                                    <m:r>
                                      <a:rPr lang="zh-CN" altLang="en-US" sz="1800" i="1" kern="1200">
                                        <a:solidFill>
                                          <a:schemeClr val="dk1"/>
                                        </a:solidFill>
                                        <a:latin typeface="Cambria Math" panose="02040503050406030204" pitchFamily="18" charset="0"/>
                                        <a:ea typeface="+mn-ea"/>
                                        <a:cs typeface="+mn-cs"/>
                                      </a:rPr>
                                      <m:t>𝛺</m:t>
                                    </m:r>
                                  </m:den>
                                </m:f>
                                <m:r>
                                  <a:rPr lang="zh-CN" altLang="en-US" sz="1800" i="0" kern="1200">
                                    <a:solidFill>
                                      <a:schemeClr val="dk1"/>
                                    </a:solidFill>
                                    <a:latin typeface="Cambria Math" panose="02040503050406030204" pitchFamily="18" charset="0"/>
                                    <a:ea typeface="+mn-ea"/>
                                    <a:cs typeface="+mn-cs"/>
                                  </a:rPr>
                                  <m:t>=</m:t>
                                </m:r>
                                <m:f>
                                  <m:fPr>
                                    <m:ctrlPr>
                                      <a:rPr lang="zh-CN" altLang="en-US" sz="1800" i="1" kern="1200">
                                        <a:solidFill>
                                          <a:schemeClr val="dk1"/>
                                        </a:solidFill>
                                        <a:latin typeface="Cambria Math" panose="02040503050406030204" pitchFamily="18" charset="0"/>
                                        <a:ea typeface="+mn-ea"/>
                                        <a:cs typeface="+mn-cs"/>
                                      </a:rPr>
                                    </m:ctrlPr>
                                  </m:fPr>
                                  <m:num>
                                    <m:r>
                                      <a:rPr lang="zh-CN" altLang="en-US" sz="1800" i="1" kern="1200">
                                        <a:solidFill>
                                          <a:schemeClr val="dk1"/>
                                        </a:solidFill>
                                        <a:latin typeface="Cambria Math" panose="02040503050406030204" pitchFamily="18" charset="0"/>
                                        <a:ea typeface="+mn-ea"/>
                                        <a:cs typeface="+mn-cs"/>
                                      </a:rPr>
                                      <m:t>𝛥</m:t>
                                    </m:r>
                                    <m:sSub>
                                      <m:sSubPr>
                                        <m:ctrlPr>
                                          <a:rPr lang="zh-CN" altLang="en-US" sz="1800" i="1" kern="1200">
                                            <a:solidFill>
                                              <a:schemeClr val="dk1"/>
                                            </a:solidFill>
                                            <a:latin typeface="Cambria Math" panose="02040503050406030204" pitchFamily="18" charset="0"/>
                                            <a:ea typeface="+mn-ea"/>
                                            <a:cs typeface="+mn-cs"/>
                                          </a:rPr>
                                        </m:ctrlPr>
                                      </m:sSubPr>
                                      <m:e>
                                        <m:r>
                                          <a:rPr lang="zh-CN" altLang="en-US" sz="1800" i="1" kern="1200">
                                            <a:solidFill>
                                              <a:schemeClr val="dk1"/>
                                            </a:solidFill>
                                            <a:latin typeface="Cambria Math" panose="02040503050406030204" pitchFamily="18" charset="0"/>
                                            <a:ea typeface="+mn-ea"/>
                                            <a:cs typeface="+mn-cs"/>
                                          </a:rPr>
                                          <m:t>𝑓</m:t>
                                        </m:r>
                                      </m:e>
                                      <m:sub>
                                        <m:r>
                                          <a:rPr lang="zh-CN" altLang="en-US" sz="1800" i="1" kern="1200">
                                            <a:solidFill>
                                              <a:schemeClr val="dk1"/>
                                            </a:solidFill>
                                            <a:latin typeface="Cambria Math" panose="02040503050406030204" pitchFamily="18" charset="0"/>
                                            <a:ea typeface="+mn-ea"/>
                                            <a:cs typeface="+mn-cs"/>
                                          </a:rPr>
                                          <m:t>𝑚</m:t>
                                        </m:r>
                                      </m:sub>
                                    </m:sSub>
                                  </m:num>
                                  <m:den>
                                    <m:r>
                                      <a:rPr lang="zh-CN" altLang="en-US" sz="1800" i="1" kern="1200">
                                        <a:solidFill>
                                          <a:schemeClr val="dk1"/>
                                        </a:solidFill>
                                        <a:latin typeface="Cambria Math" panose="02040503050406030204" pitchFamily="18" charset="0"/>
                                        <a:ea typeface="+mn-ea"/>
                                        <a:cs typeface="+mn-cs"/>
                                      </a:rPr>
                                      <m:t>𝐹</m:t>
                                    </m:r>
                                  </m:den>
                                </m:f>
                              </m:oMath>
                            </m:oMathPara>
                          </a14:m>
                          <a:endParaRPr lang="zh-CN" altLang="en-US" dirty="0"/>
                        </a:p>
                      </a:txBody>
                      <a:tcPr/>
                    </a:tc>
                    <a:tc>
                      <a:txBody>
                        <a:bodyPr/>
                        <a:lstStyle/>
                        <a:p>
                          <a:endParaRPr lang="en-US" altLang="zh-CN" sz="1800" i="1" kern="1200" dirty="0">
                            <a:solidFill>
                              <a:schemeClr val="dk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𝑚</m:t>
                                    </m:r>
                                  </m:e>
                                  <m:sub>
                                    <m:r>
                                      <a:rPr lang="en-US" altLang="zh-CN" sz="1800" i="1" kern="1200">
                                        <a:solidFill>
                                          <a:schemeClr val="dk1"/>
                                        </a:solidFill>
                                        <a:effectLst/>
                                        <a:latin typeface="Cambria Math" panose="02040503050406030204" pitchFamily="18" charset="0"/>
                                        <a:ea typeface="+mn-ea"/>
                                        <a:cs typeface="+mn-cs"/>
                                      </a:rPr>
                                      <m:t>𝑃</m:t>
                                    </m:r>
                                  </m:sub>
                                </m:sSub>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𝑘</m:t>
                                    </m:r>
                                  </m:e>
                                  <m:sub>
                                    <m:r>
                                      <a:rPr lang="en-US" altLang="zh-CN" sz="1800" i="1" kern="1200">
                                        <a:solidFill>
                                          <a:schemeClr val="dk1"/>
                                        </a:solidFill>
                                        <a:effectLst/>
                                        <a:latin typeface="Cambria Math" panose="02040503050406030204" pitchFamily="18" charset="0"/>
                                        <a:ea typeface="+mn-ea"/>
                                        <a:cs typeface="+mn-cs"/>
                                      </a:rPr>
                                      <m:t>𝑃</m:t>
                                    </m:r>
                                  </m:sub>
                                </m:sSub>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𝑈</m:t>
                                    </m:r>
                                  </m:e>
                                  <m:sub>
                                    <m:r>
                                      <m:rPr>
                                        <m:sty m:val="p"/>
                                      </m:rPr>
                                      <a:rPr lang="en-US" altLang="zh-CN" sz="1800" kern="1200">
                                        <a:solidFill>
                                          <a:schemeClr val="dk1"/>
                                        </a:solidFill>
                                        <a:effectLst/>
                                        <a:latin typeface="Cambria Math" panose="02040503050406030204" pitchFamily="18" charset="0"/>
                                        <a:ea typeface="+mn-ea"/>
                                        <a:cs typeface="+mn-cs"/>
                                      </a:rPr>
                                      <m:t>Ω</m:t>
                                    </m:r>
                                  </m:sub>
                                </m:sSub>
                              </m:oMath>
                            </m:oMathPara>
                          </a14:m>
                          <a:endParaRPr lang="zh-CN" altLang="zh-CN" sz="1800" kern="1200" dirty="0">
                            <a:solidFill>
                              <a:schemeClr val="dk1"/>
                            </a:solidFill>
                            <a:effectLst/>
                            <a:latin typeface="+mn-lt"/>
                            <a:ea typeface="+mn-ea"/>
                            <a:cs typeface="+mn-cs"/>
                          </a:endParaRPr>
                        </a:p>
                        <a:p>
                          <a:endParaRPr lang="zh-CN" altLang="en-US" dirty="0"/>
                        </a:p>
                      </a:txBody>
                      <a:tcPr/>
                    </a:tc>
                    <a:extLst>
                      <a:ext uri="{0D108BD9-81ED-4DB2-BD59-A6C34878D82A}">
                        <a16:rowId xmlns="" xmlns:a16="http://schemas.microsoft.com/office/drawing/2014/main" val="2192896247"/>
                      </a:ext>
                    </a:extLst>
                  </a:tr>
                  <a:tr h="498965">
                    <a:tc>
                      <a:txBody>
                        <a:bodyPr/>
                        <a:lstStyle/>
                        <a:p>
                          <a:pPr algn="ctr"/>
                          <a:r>
                            <a:rPr lang="zh-CN" altLang="en-US" dirty="0"/>
                            <a:t>最大频偏</a:t>
                          </a:r>
                        </a:p>
                      </a:txBody>
                      <a:tcPr/>
                    </a:tc>
                    <a:tc>
                      <a:txBody>
                        <a:bodyPr/>
                        <a:lstStyle/>
                        <a:p>
                          <a:pPr/>
                          <a14:m>
                            <m:oMathPara xmlns:m="http://schemas.openxmlformats.org/officeDocument/2006/math">
                              <m:oMathParaPr>
                                <m:jc m:val="centerGroup"/>
                              </m:oMathParaPr>
                              <m:oMath xmlns:m="http://schemas.openxmlformats.org/officeDocument/2006/math">
                                <m:r>
                                  <m:rPr>
                                    <m:sty m:val="p"/>
                                  </m:rPr>
                                  <a:rPr lang="en-US" altLang="zh-CN" sz="1800" kern="1200" smtClean="0">
                                    <a:solidFill>
                                      <a:schemeClr val="dk1"/>
                                    </a:solidFill>
                                    <a:effectLst/>
                                    <a:latin typeface="Cambria Math" panose="02040503050406030204" pitchFamily="18" charset="0"/>
                                    <a:ea typeface="+mn-ea"/>
                                    <a:cs typeface="+mn-cs"/>
                                  </a:rPr>
                                  <m:t>Δ</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𝑚</m:t>
                                    </m:r>
                                  </m:sub>
                                </m:sSub>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𝑘</m:t>
                                    </m:r>
                                  </m:e>
                                  <m:sub>
                                    <m:r>
                                      <a:rPr lang="en-US" altLang="zh-CN" sz="1800" i="1" kern="1200">
                                        <a:solidFill>
                                          <a:schemeClr val="dk1"/>
                                        </a:solidFill>
                                        <a:effectLst/>
                                        <a:latin typeface="Cambria Math" panose="02040503050406030204" pitchFamily="18" charset="0"/>
                                        <a:ea typeface="+mn-ea"/>
                                        <a:cs typeface="+mn-cs"/>
                                      </a:rPr>
                                      <m:t>𝑃</m:t>
                                    </m:r>
                                  </m:sub>
                                </m:sSub>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𝑈</m:t>
                                    </m:r>
                                  </m:e>
                                  <m:sub>
                                    <m:r>
                                      <m:rPr>
                                        <m:sty m:val="p"/>
                                      </m:rPr>
                                      <a:rPr lang="en-US" altLang="zh-CN" sz="1800" kern="1200">
                                        <a:solidFill>
                                          <a:schemeClr val="dk1"/>
                                        </a:solidFill>
                                        <a:effectLst/>
                                        <a:latin typeface="Cambria Math" panose="02040503050406030204" pitchFamily="18" charset="0"/>
                                        <a:ea typeface="+mn-ea"/>
                                        <a:cs typeface="+mn-cs"/>
                                      </a:rPr>
                                      <m:t>Ω</m:t>
                                    </m:r>
                                  </m:sub>
                                </m:sSub>
                              </m:oMath>
                            </m:oMathPara>
                          </a14:m>
                          <a:endParaRPr lang="zh-CN" altLang="en-US" dirty="0"/>
                        </a:p>
                      </a:txBody>
                      <a:tcPr/>
                    </a:tc>
                    <a:tc>
                      <a:txBody>
                        <a:bodyPr/>
                        <a:lstStyle/>
                        <a:p>
                          <a:pPr/>
                          <a14:m>
                            <m:oMathPara xmlns:m="http://schemas.openxmlformats.org/officeDocument/2006/math">
                              <m:oMathParaPr>
                                <m:jc m:val="centerGroup"/>
                              </m:oMathParaPr>
                              <m:oMath xmlns:m="http://schemas.openxmlformats.org/officeDocument/2006/math">
                                <m:r>
                                  <m:rPr>
                                    <m:sty m:val="p"/>
                                  </m:rPr>
                                  <a:rPr lang="en-US" altLang="zh-CN" sz="1800" kern="1200" smtClean="0">
                                    <a:solidFill>
                                      <a:schemeClr val="dk1"/>
                                    </a:solidFill>
                                    <a:effectLst/>
                                    <a:latin typeface="Cambria Math" panose="02040503050406030204" pitchFamily="18" charset="0"/>
                                    <a:ea typeface="+mn-ea"/>
                                    <a:cs typeface="+mn-cs"/>
                                  </a:rPr>
                                  <m:t>Δ</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𝑚</m:t>
                                    </m:r>
                                  </m:sub>
                                </m:sSub>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𝑘</m:t>
                                    </m:r>
                                  </m:e>
                                  <m:sub>
                                    <m:r>
                                      <a:rPr lang="en-US" altLang="zh-CN" sz="1800" i="1" kern="1200">
                                        <a:solidFill>
                                          <a:schemeClr val="dk1"/>
                                        </a:solidFill>
                                        <a:effectLst/>
                                        <a:latin typeface="Cambria Math" panose="02040503050406030204" pitchFamily="18" charset="0"/>
                                        <a:ea typeface="+mn-ea"/>
                                        <a:cs typeface="+mn-cs"/>
                                      </a:rPr>
                                      <m:t>𝑃</m:t>
                                    </m:r>
                                  </m:sub>
                                </m:sSub>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m:rPr>
                                        <m:sty m:val="p"/>
                                      </m:rPr>
                                      <a:rPr lang="en-US" altLang="zh-CN" sz="1800" kern="1200">
                                        <a:solidFill>
                                          <a:schemeClr val="dk1"/>
                                        </a:solidFill>
                                        <a:effectLst/>
                                        <a:latin typeface="Cambria Math" panose="02040503050406030204" pitchFamily="18" charset="0"/>
                                        <a:ea typeface="+mn-ea"/>
                                        <a:cs typeface="+mn-cs"/>
                                      </a:rPr>
                                      <m:t>Ω</m:t>
                                    </m:r>
                                  </m:sub>
                                </m:sSub>
                                <m:r>
                                  <m:rPr>
                                    <m:sty m:val="p"/>
                                  </m:rPr>
                                  <a:rPr lang="en-US" altLang="zh-CN" sz="1800" kern="1200">
                                    <a:solidFill>
                                      <a:schemeClr val="dk1"/>
                                    </a:solidFill>
                                    <a:effectLst/>
                                    <a:latin typeface="Cambria Math" panose="02040503050406030204" pitchFamily="18" charset="0"/>
                                    <a:ea typeface="+mn-ea"/>
                                    <a:cs typeface="+mn-cs"/>
                                  </a:rPr>
                                  <m:t>Ω</m:t>
                                </m:r>
                              </m:oMath>
                            </m:oMathPara>
                          </a14:m>
                          <a:endParaRPr lang="zh-CN" altLang="en-US" dirty="0"/>
                        </a:p>
                      </a:txBody>
                      <a:tcPr/>
                    </a:tc>
                    <a:extLst>
                      <a:ext uri="{0D108BD9-81ED-4DB2-BD59-A6C34878D82A}">
                        <a16:rowId xmlns="" xmlns:a16="http://schemas.microsoft.com/office/drawing/2014/main" val="878614156"/>
                      </a:ext>
                    </a:extLst>
                  </a:tr>
                  <a:tr h="643588">
                    <a:tc>
                      <a:txBody>
                        <a:bodyPr/>
                        <a:lstStyle/>
                        <a:p>
                          <a:pPr algn="ctr"/>
                          <a:r>
                            <a:rPr lang="zh-CN" altLang="en-US" dirty="0"/>
                            <a:t>瞬时角频率</a:t>
                          </a:r>
                        </a:p>
                      </a:txBody>
                      <a:tcPr/>
                    </a:tc>
                    <a:tc>
                      <a:txBody>
                        <a:bodyPr/>
                        <a:lstStyle/>
                        <a:p>
                          <a:pPr/>
                          <a14:m>
                            <m:oMathPara xmlns:m="http://schemas.openxmlformats.org/officeDocument/2006/math">
                              <m:oMathParaPr>
                                <m:jc m:val="centerGroup"/>
                              </m:oMathParaPr>
                              <m:oMath xmlns:m="http://schemas.openxmlformats.org/officeDocument/2006/math">
                                <m:r>
                                  <m:rPr>
                                    <m:sty m:val="p"/>
                                  </m:rPr>
                                  <a:rPr lang="en-US" altLang="zh-CN" sz="1800" kern="1200" smtClean="0">
                                    <a:solidFill>
                                      <a:schemeClr val="dk1"/>
                                    </a:solidFill>
                                    <a:effectLst/>
                                    <a:latin typeface="Cambria Math" panose="02040503050406030204" pitchFamily="18" charset="0"/>
                                    <a:ea typeface="+mn-ea"/>
                                    <a:cs typeface="+mn-cs"/>
                                  </a:rPr>
                                  <m:t>ω</m:t>
                                </m:r>
                                <m:d>
                                  <m:dPr>
                                    <m:ctrlPr>
                                      <a:rPr lang="zh-CN" altLang="zh-CN" sz="1800" i="1" kern="1200">
                                        <a:solidFill>
                                          <a:schemeClr val="dk1"/>
                                        </a:solidFill>
                                        <a:effectLst/>
                                        <a:latin typeface="Cambria Math" panose="02040503050406030204" pitchFamily="18" charset="0"/>
                                        <a:ea typeface="+mn-ea"/>
                                        <a:cs typeface="+mn-cs"/>
                                      </a:rPr>
                                    </m:ctrlPr>
                                  </m:dPr>
                                  <m:e>
                                    <m:r>
                                      <m:rPr>
                                        <m:sty m:val="p"/>
                                      </m:rPr>
                                      <a:rPr lang="en-US" altLang="zh-CN" sz="1800" kern="1200">
                                        <a:solidFill>
                                          <a:schemeClr val="dk1"/>
                                        </a:solidFill>
                                        <a:effectLst/>
                                        <a:latin typeface="Cambria Math" panose="02040503050406030204" pitchFamily="18" charset="0"/>
                                        <a:ea typeface="+mn-ea"/>
                                        <a:cs typeface="+mn-cs"/>
                                      </a:rPr>
                                      <m:t>t</m:t>
                                    </m:r>
                                  </m:e>
                                </m:d>
                                <m:r>
                                  <a:rPr lang="en-US" altLang="zh-CN" sz="1800"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𝑐</m:t>
                                    </m:r>
                                  </m:sub>
                                </m:sSub>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𝑘</m:t>
                                    </m:r>
                                  </m:e>
                                  <m:sub>
                                    <m:r>
                                      <a:rPr lang="en-US" altLang="zh-CN" sz="1800" i="1" kern="1200">
                                        <a:solidFill>
                                          <a:schemeClr val="dk1"/>
                                        </a:solidFill>
                                        <a:effectLst/>
                                        <a:latin typeface="Cambria Math" panose="02040503050406030204" pitchFamily="18" charset="0"/>
                                        <a:ea typeface="+mn-ea"/>
                                        <a:cs typeface="+mn-cs"/>
                                      </a:rPr>
                                      <m:t>𝑓</m:t>
                                    </m:r>
                                  </m:sub>
                                </m:sSub>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m:rPr>
                                        <m:sty m:val="p"/>
                                      </m:rPr>
                                      <a:rPr lang="en-US" altLang="zh-CN" sz="1800" kern="1200">
                                        <a:solidFill>
                                          <a:schemeClr val="dk1"/>
                                        </a:solidFill>
                                        <a:effectLst/>
                                        <a:latin typeface="Cambria Math" panose="02040503050406030204" pitchFamily="18" charset="0"/>
                                        <a:ea typeface="+mn-ea"/>
                                        <a:cs typeface="+mn-cs"/>
                                      </a:rPr>
                                      <m:t>Ω</m:t>
                                    </m:r>
                                  </m:sub>
                                </m:sSub>
                                <m:r>
                                  <a:rPr lang="en-US" altLang="zh-CN" sz="1800" i="1" kern="1200">
                                    <a:solidFill>
                                      <a:schemeClr val="dk1"/>
                                    </a:solidFill>
                                    <a:effectLst/>
                                    <a:latin typeface="Cambria Math" panose="02040503050406030204" pitchFamily="18" charset="0"/>
                                    <a:ea typeface="+mn-ea"/>
                                    <a:cs typeface="+mn-cs"/>
                                  </a:rPr>
                                  <m:t>(</m:t>
                                </m:r>
                                <m:r>
                                  <a:rPr lang="en-US" altLang="zh-CN" sz="1800" i="1" kern="1200">
                                    <a:solidFill>
                                      <a:schemeClr val="dk1"/>
                                    </a:solidFill>
                                    <a:effectLst/>
                                    <a:latin typeface="Cambria Math" panose="02040503050406030204" pitchFamily="18" charset="0"/>
                                    <a:ea typeface="+mn-ea"/>
                                    <a:cs typeface="+mn-cs"/>
                                  </a:rPr>
                                  <m:t>𝑡</m:t>
                                </m:r>
                                <m:r>
                                  <a:rPr lang="en-US" altLang="zh-CN" sz="1800" i="1" kern="1200">
                                    <a:solidFill>
                                      <a:schemeClr val="dk1"/>
                                    </a:solidFill>
                                    <a:effectLst/>
                                    <a:latin typeface="Cambria Math" panose="02040503050406030204" pitchFamily="18" charset="0"/>
                                    <a:ea typeface="+mn-ea"/>
                                    <a:cs typeface="+mn-cs"/>
                                  </a:rPr>
                                  <m:t>)</m:t>
                                </m:r>
                              </m:oMath>
                            </m:oMathPara>
                          </a14:m>
                          <a:endParaRPr lang="zh-CN" altLang="en-US" dirty="0"/>
                        </a:p>
                      </a:txBody>
                      <a:tcPr/>
                    </a:tc>
                    <a:tc>
                      <a:txBody>
                        <a:bodyPr/>
                        <a:lstStyle/>
                        <a:p>
                          <a:pPr/>
                          <a14:m>
                            <m:oMathPara xmlns:m="http://schemas.openxmlformats.org/officeDocument/2006/math">
                              <m:oMathParaPr>
                                <m:jc m:val="centerGroup"/>
                              </m:oMathParaPr>
                              <m:oMath xmlns:m="http://schemas.openxmlformats.org/officeDocument/2006/math">
                                <m:r>
                                  <m:rPr>
                                    <m:sty m:val="p"/>
                                  </m:rPr>
                                  <a:rPr lang="en-US" altLang="zh-CN" sz="1800" kern="1200" smtClean="0">
                                    <a:solidFill>
                                      <a:schemeClr val="dk1"/>
                                    </a:solidFill>
                                    <a:effectLst/>
                                    <a:latin typeface="Cambria Math" panose="02040503050406030204" pitchFamily="18" charset="0"/>
                                    <a:ea typeface="+mn-ea"/>
                                    <a:cs typeface="+mn-cs"/>
                                  </a:rPr>
                                  <m:t>ω</m:t>
                                </m:r>
                                <m:d>
                                  <m:dPr>
                                    <m:ctrlPr>
                                      <a:rPr lang="zh-CN" altLang="zh-CN" sz="1800" i="1" kern="1200">
                                        <a:solidFill>
                                          <a:schemeClr val="dk1"/>
                                        </a:solidFill>
                                        <a:effectLst/>
                                        <a:latin typeface="Cambria Math" panose="02040503050406030204" pitchFamily="18" charset="0"/>
                                        <a:ea typeface="+mn-ea"/>
                                        <a:cs typeface="+mn-cs"/>
                                      </a:rPr>
                                    </m:ctrlPr>
                                  </m:dPr>
                                  <m:e>
                                    <m:r>
                                      <m:rPr>
                                        <m:sty m:val="p"/>
                                      </m:rPr>
                                      <a:rPr lang="en-US" altLang="zh-CN" sz="1800" kern="1200">
                                        <a:solidFill>
                                          <a:schemeClr val="dk1"/>
                                        </a:solidFill>
                                        <a:effectLst/>
                                        <a:latin typeface="Cambria Math" panose="02040503050406030204" pitchFamily="18" charset="0"/>
                                        <a:ea typeface="+mn-ea"/>
                                        <a:cs typeface="+mn-cs"/>
                                      </a:rPr>
                                      <m:t>t</m:t>
                                    </m:r>
                                  </m:e>
                                </m:d>
                                <m:r>
                                  <a:rPr lang="en-US" altLang="zh-CN" sz="1800"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𝑐</m:t>
                                    </m:r>
                                  </m:sub>
                                </m:sSub>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𝑘</m:t>
                                    </m:r>
                                  </m:e>
                                  <m:sub>
                                    <m:r>
                                      <a:rPr lang="en-US" altLang="zh-CN" sz="1800" i="1" kern="1200">
                                        <a:solidFill>
                                          <a:schemeClr val="dk1"/>
                                        </a:solidFill>
                                        <a:effectLst/>
                                        <a:latin typeface="Cambria Math" panose="02040503050406030204" pitchFamily="18" charset="0"/>
                                        <a:ea typeface="+mn-ea"/>
                                        <a:cs typeface="+mn-cs"/>
                                      </a:rPr>
                                      <m:t>𝑃</m:t>
                                    </m:r>
                                  </m:sub>
                                </m:sSub>
                                <m:f>
                                  <m:fPr>
                                    <m:ctrlPr>
                                      <a:rPr lang="zh-CN" altLang="zh-CN" sz="1800" i="1" kern="1200">
                                        <a:solidFill>
                                          <a:schemeClr val="dk1"/>
                                        </a:solidFill>
                                        <a:effectLst/>
                                        <a:latin typeface="Cambria Math" panose="02040503050406030204" pitchFamily="18" charset="0"/>
                                        <a:ea typeface="+mn-ea"/>
                                        <a:cs typeface="+mn-cs"/>
                                      </a:rPr>
                                    </m:ctrlPr>
                                  </m:fPr>
                                  <m:num>
                                    <m:r>
                                      <a:rPr lang="en-US" altLang="zh-CN" sz="1800" i="1" kern="1200">
                                        <a:solidFill>
                                          <a:schemeClr val="dk1"/>
                                        </a:solidFill>
                                        <a:effectLst/>
                                        <a:latin typeface="Cambria Math" panose="02040503050406030204" pitchFamily="18" charset="0"/>
                                        <a:ea typeface="+mn-ea"/>
                                        <a:cs typeface="+mn-cs"/>
                                      </a:rPr>
                                      <m:t>𝑑</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m:rPr>
                                            <m:sty m:val="p"/>
                                          </m:rPr>
                                          <a:rPr lang="en-US" altLang="zh-CN" sz="1800" kern="1200">
                                            <a:solidFill>
                                              <a:schemeClr val="dk1"/>
                                            </a:solidFill>
                                            <a:effectLst/>
                                            <a:latin typeface="Cambria Math" panose="02040503050406030204" pitchFamily="18" charset="0"/>
                                            <a:ea typeface="+mn-ea"/>
                                            <a:cs typeface="+mn-cs"/>
                                          </a:rPr>
                                          <m:t>Ω</m:t>
                                        </m:r>
                                      </m:sub>
                                    </m:sSub>
                                    <m:r>
                                      <a:rPr lang="en-US" altLang="zh-CN" sz="1800" i="1" kern="1200">
                                        <a:solidFill>
                                          <a:schemeClr val="dk1"/>
                                        </a:solidFill>
                                        <a:effectLst/>
                                        <a:latin typeface="Cambria Math" panose="02040503050406030204" pitchFamily="18" charset="0"/>
                                        <a:ea typeface="+mn-ea"/>
                                        <a:cs typeface="+mn-cs"/>
                                      </a:rPr>
                                      <m:t>(</m:t>
                                    </m:r>
                                    <m:r>
                                      <a:rPr lang="en-US" altLang="zh-CN" sz="1800" i="1" kern="1200">
                                        <a:solidFill>
                                          <a:schemeClr val="dk1"/>
                                        </a:solidFill>
                                        <a:effectLst/>
                                        <a:latin typeface="Cambria Math" panose="02040503050406030204" pitchFamily="18" charset="0"/>
                                        <a:ea typeface="+mn-ea"/>
                                        <a:cs typeface="+mn-cs"/>
                                      </a:rPr>
                                      <m:t>𝑡</m:t>
                                    </m:r>
                                    <m:r>
                                      <a:rPr lang="en-US" altLang="zh-CN" sz="1800" i="1" kern="1200">
                                        <a:solidFill>
                                          <a:schemeClr val="dk1"/>
                                        </a:solidFill>
                                        <a:effectLst/>
                                        <a:latin typeface="Cambria Math" panose="02040503050406030204" pitchFamily="18" charset="0"/>
                                        <a:ea typeface="+mn-ea"/>
                                        <a:cs typeface="+mn-cs"/>
                                      </a:rPr>
                                      <m:t>)</m:t>
                                    </m:r>
                                  </m:num>
                                  <m:den>
                                    <m:r>
                                      <a:rPr lang="en-US" altLang="zh-CN" sz="1800" i="1" kern="1200">
                                        <a:solidFill>
                                          <a:schemeClr val="dk1"/>
                                        </a:solidFill>
                                        <a:effectLst/>
                                        <a:latin typeface="Cambria Math" panose="02040503050406030204" pitchFamily="18" charset="0"/>
                                        <a:ea typeface="+mn-ea"/>
                                        <a:cs typeface="+mn-cs"/>
                                      </a:rPr>
                                      <m:t>𝑑𝑡</m:t>
                                    </m:r>
                                  </m:den>
                                </m:f>
                              </m:oMath>
                            </m:oMathPara>
                          </a14:m>
                          <a:endParaRPr lang="zh-CN" altLang="en-US" dirty="0"/>
                        </a:p>
                      </a:txBody>
                      <a:tcPr/>
                    </a:tc>
                    <a:extLst>
                      <a:ext uri="{0D108BD9-81ED-4DB2-BD59-A6C34878D82A}">
                        <a16:rowId xmlns="" xmlns:a16="http://schemas.microsoft.com/office/drawing/2014/main" val="2961592597"/>
                      </a:ext>
                    </a:extLst>
                  </a:tr>
                  <a:tr h="498965">
                    <a:tc>
                      <a:txBody>
                        <a:bodyPr/>
                        <a:lstStyle/>
                        <a:p>
                          <a:pPr algn="ctr"/>
                          <a:r>
                            <a:rPr lang="zh-CN" altLang="en-US" dirty="0"/>
                            <a:t>瞬时相位</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m:rPr>
                                  <m:sty m:val="p"/>
                                </m:rPr>
                                <a:rPr lang="en-US" altLang="zh-CN" sz="1800" kern="1200" smtClean="0">
                                  <a:solidFill>
                                    <a:schemeClr val="dk1"/>
                                  </a:solidFill>
                                  <a:effectLst/>
                                  <a:latin typeface="Cambria Math" panose="02040503050406030204" pitchFamily="18" charset="0"/>
                                  <a:ea typeface="+mn-ea"/>
                                  <a:cs typeface="+mn-cs"/>
                                </a:rPr>
                                <m:t>φ</m:t>
                              </m:r>
                              <m:d>
                                <m:dPr>
                                  <m:ctrlPr>
                                    <a:rPr lang="zh-CN" altLang="zh-CN" sz="1800" i="1" kern="1200">
                                      <a:solidFill>
                                        <a:schemeClr val="dk1"/>
                                      </a:solidFill>
                                      <a:effectLst/>
                                      <a:latin typeface="Cambria Math" panose="02040503050406030204" pitchFamily="18" charset="0"/>
                                      <a:ea typeface="+mn-ea"/>
                                      <a:cs typeface="+mn-cs"/>
                                    </a:rPr>
                                  </m:ctrlPr>
                                </m:dPr>
                                <m:e>
                                  <m:r>
                                    <m:rPr>
                                      <m:sty m:val="p"/>
                                    </m:rPr>
                                    <a:rPr lang="en-US" altLang="zh-CN" sz="1800" kern="1200">
                                      <a:solidFill>
                                        <a:schemeClr val="dk1"/>
                                      </a:solidFill>
                                      <a:effectLst/>
                                      <a:latin typeface="Cambria Math" panose="02040503050406030204" pitchFamily="18" charset="0"/>
                                      <a:ea typeface="+mn-ea"/>
                                      <a:cs typeface="+mn-cs"/>
                                    </a:rPr>
                                    <m:t>t</m:t>
                                  </m:r>
                                </m:e>
                              </m:d>
                              <m:r>
                                <a:rPr lang="en-US" altLang="zh-CN" sz="1800"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𝑐</m:t>
                                  </m:r>
                                </m:sub>
                              </m:sSub>
                              <m:r>
                                <a:rPr lang="en-US" altLang="zh-CN" sz="1800" i="1" kern="1200">
                                  <a:solidFill>
                                    <a:schemeClr val="dk1"/>
                                  </a:solidFill>
                                  <a:effectLst/>
                                  <a:latin typeface="Cambria Math" panose="02040503050406030204" pitchFamily="18" charset="0"/>
                                  <a:ea typeface="+mn-ea"/>
                                  <a:cs typeface="+mn-cs"/>
                                </a:rPr>
                                <m:t>𝑡</m:t>
                              </m:r>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𝑘</m:t>
                                  </m:r>
                                </m:e>
                                <m:sub>
                                  <m:r>
                                    <a:rPr lang="en-US" altLang="zh-CN" sz="1800" i="1" kern="1200">
                                      <a:solidFill>
                                        <a:schemeClr val="dk1"/>
                                      </a:solidFill>
                                      <a:effectLst/>
                                      <a:latin typeface="Cambria Math" panose="02040503050406030204" pitchFamily="18" charset="0"/>
                                      <a:ea typeface="+mn-ea"/>
                                      <a:cs typeface="+mn-cs"/>
                                    </a:rPr>
                                    <m:t>𝑓</m:t>
                                  </m:r>
                                </m:sub>
                              </m:sSub>
                              <m:nary>
                                <m:naryPr>
                                  <m:limLoc m:val="undOvr"/>
                                  <m:subHide m:val="on"/>
                                  <m:supHide m:val="on"/>
                                  <m:ctrlPr>
                                    <a:rPr lang="zh-CN" altLang="zh-CN" sz="1800" i="1" kern="1200">
                                      <a:solidFill>
                                        <a:schemeClr val="dk1"/>
                                      </a:solidFill>
                                      <a:effectLst/>
                                      <a:latin typeface="Cambria Math" panose="02040503050406030204" pitchFamily="18" charset="0"/>
                                      <a:ea typeface="+mn-ea"/>
                                      <a:cs typeface="+mn-cs"/>
                                    </a:rPr>
                                  </m:ctrlPr>
                                </m:naryPr>
                                <m:sub/>
                                <m:sup/>
                                <m:e>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m:rPr>
                                          <m:sty m:val="p"/>
                                        </m:rPr>
                                        <a:rPr lang="en-US" altLang="zh-CN" sz="1800" kern="1200">
                                          <a:solidFill>
                                            <a:schemeClr val="dk1"/>
                                          </a:solidFill>
                                          <a:effectLst/>
                                          <a:latin typeface="Cambria Math" panose="02040503050406030204" pitchFamily="18" charset="0"/>
                                          <a:ea typeface="+mn-ea"/>
                                          <a:cs typeface="+mn-cs"/>
                                        </a:rPr>
                                        <m:t>Ω</m:t>
                                      </m:r>
                                    </m:sub>
                                  </m:sSub>
                                  <m:r>
                                    <a:rPr lang="en-US" altLang="zh-CN" sz="1800" i="1" kern="1200">
                                      <a:solidFill>
                                        <a:schemeClr val="dk1"/>
                                      </a:solidFill>
                                      <a:effectLst/>
                                      <a:latin typeface="Cambria Math" panose="02040503050406030204" pitchFamily="18" charset="0"/>
                                      <a:ea typeface="+mn-ea"/>
                                      <a:cs typeface="+mn-cs"/>
                                    </a:rPr>
                                    <m:t>(</m:t>
                                  </m:r>
                                  <m:r>
                                    <a:rPr lang="en-US" altLang="zh-CN" sz="1800" i="1" kern="1200">
                                      <a:solidFill>
                                        <a:schemeClr val="dk1"/>
                                      </a:solidFill>
                                      <a:effectLst/>
                                      <a:latin typeface="Cambria Math" panose="02040503050406030204" pitchFamily="18" charset="0"/>
                                      <a:ea typeface="+mn-ea"/>
                                      <a:cs typeface="+mn-cs"/>
                                    </a:rPr>
                                    <m:t>𝑡</m:t>
                                  </m:r>
                                  <m:r>
                                    <a:rPr lang="en-US" altLang="zh-CN" sz="1800" i="1" kern="1200">
                                      <a:solidFill>
                                        <a:schemeClr val="dk1"/>
                                      </a:solidFill>
                                      <a:effectLst/>
                                      <a:latin typeface="Cambria Math" panose="02040503050406030204" pitchFamily="18" charset="0"/>
                                      <a:ea typeface="+mn-ea"/>
                                      <a:cs typeface="+mn-cs"/>
                                    </a:rPr>
                                    <m:t>)</m:t>
                                  </m:r>
                                  <m:r>
                                    <a:rPr lang="en-US" altLang="zh-CN" sz="1800" i="1" kern="1200">
                                      <a:solidFill>
                                        <a:schemeClr val="dk1"/>
                                      </a:solidFill>
                                      <a:effectLst/>
                                      <a:latin typeface="Cambria Math" panose="02040503050406030204" pitchFamily="18" charset="0"/>
                                      <a:ea typeface="+mn-ea"/>
                                      <a:cs typeface="+mn-cs"/>
                                    </a:rPr>
                                    <m:t>𝑑𝑡</m:t>
                                  </m:r>
                                </m:e>
                              </m:nary>
                              <m:r>
                                <m:rPr>
                                  <m:nor/>
                                </m:rPr>
                                <a:rPr lang="en-US" altLang="zh-CN" sz="1800" kern="1200">
                                  <a:solidFill>
                                    <a:schemeClr val="dk1"/>
                                  </a:solidFill>
                                  <a:effectLst/>
                                  <a:latin typeface="+mn-lt"/>
                                  <a:ea typeface="+mn-ea"/>
                                  <a:cs typeface="+mn-cs"/>
                                </a:rPr>
                                <m:t> </m:t>
                              </m:r>
                              <m:r>
                                <m:rPr>
                                  <m:nor/>
                                </m:rPr>
                                <a:rPr lang="zh-CN" altLang="en-US" sz="2400">
                                  <a:effectLst/>
                                </a:rPr>
                                <m:t> </m:t>
                              </m:r>
                            </m:oMath>
                          </a14:m>
                          <a:r>
                            <a:rPr lang="en-US" sz="2400" kern="100" dirty="0">
                              <a:solidFill>
                                <a:schemeClr val="tx1"/>
                              </a:solidFill>
                              <a:effectLst/>
                              <a:latin typeface="宋体" panose="02010600030101010101" pitchFamily="2" charset="-122"/>
                              <a:ea typeface="宋体" panose="02010600030101010101" pitchFamily="2" charset="-122"/>
                            </a:rPr>
                            <a:t> </a:t>
                          </a:r>
                          <a:endParaRPr lang="zh-CN" sz="2400" kern="100" dirty="0">
                            <a:solidFill>
                              <a:schemeClr val="tx1"/>
                            </a:solidFill>
                            <a:effectLst/>
                            <a:latin typeface="宋体" panose="02010600030101010101" pitchFamily="2" charset="-122"/>
                            <a:ea typeface="宋体" panose="02010600030101010101" pitchFamily="2" charset="-122"/>
                          </a:endParaRPr>
                        </a:p>
                      </a:txBody>
                      <a:tcPr marL="68580" marR="68580" marT="0" marB="0" anchor="ctr"/>
                    </a:tc>
                    <a:tc>
                      <a:txBody>
                        <a:bodyPr/>
                        <a:lstStyle/>
                        <a:p>
                          <a:pPr/>
                          <a14:m>
                            <m:oMathPara xmlns:m="http://schemas.openxmlformats.org/officeDocument/2006/math">
                              <m:oMathParaPr>
                                <m:jc m:val="centerGroup"/>
                              </m:oMathParaPr>
                              <m:oMath xmlns:m="http://schemas.openxmlformats.org/officeDocument/2006/math">
                                <m:r>
                                  <m:rPr>
                                    <m:sty m:val="p"/>
                                  </m:rPr>
                                  <a:rPr lang="en-US" altLang="zh-CN" sz="1800" kern="1200" smtClean="0">
                                    <a:solidFill>
                                      <a:schemeClr val="dk1"/>
                                    </a:solidFill>
                                    <a:effectLst/>
                                    <a:latin typeface="Cambria Math" panose="02040503050406030204" pitchFamily="18" charset="0"/>
                                    <a:ea typeface="+mn-ea"/>
                                    <a:cs typeface="+mn-cs"/>
                                  </a:rPr>
                                  <m:t>φ</m:t>
                                </m:r>
                                <m:d>
                                  <m:dPr>
                                    <m:ctrlPr>
                                      <a:rPr lang="zh-CN" altLang="zh-CN" sz="1800" i="1" kern="1200">
                                        <a:solidFill>
                                          <a:schemeClr val="dk1"/>
                                        </a:solidFill>
                                        <a:effectLst/>
                                        <a:latin typeface="Cambria Math" panose="02040503050406030204" pitchFamily="18" charset="0"/>
                                        <a:ea typeface="+mn-ea"/>
                                        <a:cs typeface="+mn-cs"/>
                                      </a:rPr>
                                    </m:ctrlPr>
                                  </m:dPr>
                                  <m:e>
                                    <m:r>
                                      <m:rPr>
                                        <m:sty m:val="p"/>
                                      </m:rPr>
                                      <a:rPr lang="en-US" altLang="zh-CN" sz="1800" kern="1200">
                                        <a:solidFill>
                                          <a:schemeClr val="dk1"/>
                                        </a:solidFill>
                                        <a:effectLst/>
                                        <a:latin typeface="Cambria Math" panose="02040503050406030204" pitchFamily="18" charset="0"/>
                                        <a:ea typeface="+mn-ea"/>
                                        <a:cs typeface="+mn-cs"/>
                                      </a:rPr>
                                      <m:t>t</m:t>
                                    </m:r>
                                  </m:e>
                                </m:d>
                                <m:r>
                                  <a:rPr lang="en-US" altLang="zh-CN" sz="1800"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𝑐</m:t>
                                    </m:r>
                                  </m:sub>
                                </m:sSub>
                                <m:r>
                                  <a:rPr lang="en-US" altLang="zh-CN" sz="1800" i="1" kern="1200">
                                    <a:solidFill>
                                      <a:schemeClr val="dk1"/>
                                    </a:solidFill>
                                    <a:effectLst/>
                                    <a:latin typeface="Cambria Math" panose="02040503050406030204" pitchFamily="18" charset="0"/>
                                    <a:ea typeface="+mn-ea"/>
                                    <a:cs typeface="+mn-cs"/>
                                  </a:rPr>
                                  <m:t>𝑡</m:t>
                                </m:r>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𝑘</m:t>
                                    </m:r>
                                  </m:e>
                                  <m:sub>
                                    <m:r>
                                      <a:rPr lang="en-US" altLang="zh-CN" sz="1800" i="1" kern="1200">
                                        <a:solidFill>
                                          <a:schemeClr val="dk1"/>
                                        </a:solidFill>
                                        <a:effectLst/>
                                        <a:latin typeface="Cambria Math" panose="02040503050406030204" pitchFamily="18" charset="0"/>
                                        <a:ea typeface="+mn-ea"/>
                                        <a:cs typeface="+mn-cs"/>
                                      </a:rPr>
                                      <m:t>𝑃</m:t>
                                    </m:r>
                                  </m:sub>
                                </m:sSub>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m:rPr>
                                        <m:sty m:val="p"/>
                                      </m:rPr>
                                      <a:rPr lang="en-US" altLang="zh-CN" sz="1800" kern="1200">
                                        <a:solidFill>
                                          <a:schemeClr val="dk1"/>
                                        </a:solidFill>
                                        <a:effectLst/>
                                        <a:latin typeface="Cambria Math" panose="02040503050406030204" pitchFamily="18" charset="0"/>
                                        <a:ea typeface="+mn-ea"/>
                                        <a:cs typeface="+mn-cs"/>
                                      </a:rPr>
                                      <m:t>Ω</m:t>
                                    </m:r>
                                  </m:sub>
                                </m:sSub>
                                <m:r>
                                  <a:rPr lang="en-US" altLang="zh-CN" sz="1800" i="1" kern="1200">
                                    <a:solidFill>
                                      <a:schemeClr val="dk1"/>
                                    </a:solidFill>
                                    <a:effectLst/>
                                    <a:latin typeface="Cambria Math" panose="02040503050406030204" pitchFamily="18" charset="0"/>
                                    <a:ea typeface="+mn-ea"/>
                                    <a:cs typeface="+mn-cs"/>
                                  </a:rPr>
                                  <m:t>(</m:t>
                                </m:r>
                                <m:r>
                                  <a:rPr lang="en-US" altLang="zh-CN" sz="1800" i="1" kern="1200">
                                    <a:solidFill>
                                      <a:schemeClr val="dk1"/>
                                    </a:solidFill>
                                    <a:effectLst/>
                                    <a:latin typeface="Cambria Math" panose="02040503050406030204" pitchFamily="18" charset="0"/>
                                    <a:ea typeface="+mn-ea"/>
                                    <a:cs typeface="+mn-cs"/>
                                  </a:rPr>
                                  <m:t>𝑡</m:t>
                                </m:r>
                                <m:r>
                                  <a:rPr lang="en-US" altLang="zh-CN" sz="1800" i="1" kern="1200">
                                    <a:solidFill>
                                      <a:schemeClr val="dk1"/>
                                    </a:solidFill>
                                    <a:effectLst/>
                                    <a:latin typeface="Cambria Math" panose="02040503050406030204" pitchFamily="18" charset="0"/>
                                    <a:ea typeface="+mn-ea"/>
                                    <a:cs typeface="+mn-cs"/>
                                  </a:rPr>
                                  <m:t>)</m:t>
                                </m:r>
                              </m:oMath>
                            </m:oMathPara>
                          </a14:m>
                          <a:endParaRPr lang="zh-CN" altLang="en-US" dirty="0"/>
                        </a:p>
                      </a:txBody>
                      <a:tcPr/>
                    </a:tc>
                    <a:extLst>
                      <a:ext uri="{0D108BD9-81ED-4DB2-BD59-A6C34878D82A}">
                        <a16:rowId xmlns="" xmlns:a16="http://schemas.microsoft.com/office/drawing/2014/main" val="965009679"/>
                      </a:ext>
                    </a:extLst>
                  </a:tr>
                  <a:tr h="664424">
                    <a:tc>
                      <a:txBody>
                        <a:bodyPr/>
                        <a:lstStyle/>
                        <a:p>
                          <a:pPr algn="ctr"/>
                          <a:r>
                            <a:rPr lang="zh-CN" altLang="en-US" dirty="0"/>
                            <a:t>已调波相位</a:t>
                          </a:r>
                        </a:p>
                      </a:txBody>
                      <a:tcPr/>
                    </a:tc>
                    <a:tc>
                      <a:txBody>
                        <a:bodyPr/>
                        <a:lstStyle/>
                        <a:p>
                          <a:pPr algn="ctr">
                            <a:spcAft>
                              <a:spcPts val="0"/>
                            </a:spcAft>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a:rPr lang="en-US" altLang="zh-CN" sz="1800" i="1" kern="1200">
                                        <a:solidFill>
                                          <a:schemeClr val="dk1"/>
                                        </a:solidFill>
                                        <a:effectLst/>
                                        <a:latin typeface="Cambria Math" panose="02040503050406030204" pitchFamily="18" charset="0"/>
                                        <a:ea typeface="+mn-ea"/>
                                        <a:cs typeface="+mn-cs"/>
                                      </a:rPr>
                                      <m:t>𝐹𝑀</m:t>
                                    </m:r>
                                  </m:sub>
                                </m:sSub>
                                <m:d>
                                  <m:dPr>
                                    <m:ctrlPr>
                                      <a:rPr lang="zh-CN" altLang="zh-CN" sz="1800" i="1" kern="1200">
                                        <a:solidFill>
                                          <a:schemeClr val="dk1"/>
                                        </a:solidFill>
                                        <a:effectLst/>
                                        <a:latin typeface="Cambria Math" panose="02040503050406030204" pitchFamily="18" charset="0"/>
                                        <a:ea typeface="+mn-ea"/>
                                        <a:cs typeface="+mn-cs"/>
                                      </a:rPr>
                                    </m:ctrlPr>
                                  </m:dPr>
                                  <m:e>
                                    <m:r>
                                      <a:rPr lang="en-US" altLang="zh-CN" sz="1800" i="1" kern="1200">
                                        <a:solidFill>
                                          <a:schemeClr val="dk1"/>
                                        </a:solidFill>
                                        <a:effectLst/>
                                        <a:latin typeface="Cambria Math" panose="02040503050406030204" pitchFamily="18" charset="0"/>
                                        <a:ea typeface="+mn-ea"/>
                                        <a:cs typeface="+mn-cs"/>
                                      </a:rPr>
                                      <m:t>𝑡</m:t>
                                    </m:r>
                                  </m:e>
                                </m:d>
                                <m:r>
                                  <a:rPr lang="en-US" sz="1800" i="1" kern="100">
                                    <a:effectLst/>
                                    <a:latin typeface="Cambria Math" panose="02040503050406030204" pitchFamily="18" charset="0"/>
                                    <a:ea typeface="宋体" panose="02010600030101010101" pitchFamily="2" charset="-122"/>
                                  </a:rPr>
                                  <m:t>=</m:t>
                                </m:r>
                                <m:sSub>
                                  <m:sSubPr>
                                    <m:ctrlPr>
                                      <a:rPr lang="zh-CN" sz="1800" i="1" kern="100">
                                        <a:effectLst/>
                                        <a:latin typeface="Cambria Math" panose="02040503050406030204" pitchFamily="18" charset="0"/>
                                        <a:ea typeface="Cambria Math" panose="02040503050406030204" pitchFamily="18" charset="0"/>
                                      </a:rPr>
                                    </m:ctrlPr>
                                  </m:sSubPr>
                                  <m:e>
                                    <m:r>
                                      <a:rPr lang="en-US" sz="1800" i="1" kern="100">
                                        <a:effectLst/>
                                        <a:latin typeface="Cambria Math" panose="02040503050406030204" pitchFamily="18" charset="0"/>
                                        <a:ea typeface="宋体" panose="02010600030101010101" pitchFamily="2" charset="-122"/>
                                      </a:rPr>
                                      <m:t>𝑈</m:t>
                                    </m:r>
                                  </m:e>
                                  <m:sub>
                                    <m:r>
                                      <a:rPr lang="en-US" sz="1800" i="1" kern="100">
                                        <a:effectLst/>
                                        <a:latin typeface="Cambria Math" panose="02040503050406030204" pitchFamily="18" charset="0"/>
                                        <a:ea typeface="宋体" panose="02010600030101010101" pitchFamily="2" charset="-122"/>
                                      </a:rPr>
                                      <m:t>𝐶</m:t>
                                    </m:r>
                                  </m:sub>
                                </m:sSub>
                                <m:r>
                                  <m:rPr>
                                    <m:sty m:val="p"/>
                                  </m:rPr>
                                  <a:rPr lang="en-US" sz="1800" kern="100">
                                    <a:effectLst/>
                                    <a:latin typeface="Cambria Math" panose="02040503050406030204" pitchFamily="18" charset="0"/>
                                    <a:ea typeface="宋体" panose="02010600030101010101" pitchFamily="2" charset="-122"/>
                                  </a:rPr>
                                  <m:t>cos</m:t>
                                </m:r>
                                <m:r>
                                  <a:rPr lang="en-US" sz="1800" kern="100">
                                    <a:effectLst/>
                                    <a:latin typeface="Cambria Math" panose="02040503050406030204" pitchFamily="18" charset="0"/>
                                    <a:ea typeface="宋体" panose="02010600030101010101" pitchFamily="2" charset="-122"/>
                                  </a:rPr>
                                  <m:t>⁡</m:t>
                                </m:r>
                                <m:r>
                                  <a:rPr lang="en-US" sz="1800" i="1" kern="100">
                                    <a:effectLst/>
                                    <a:latin typeface="Cambria Math" panose="02040503050406030204" pitchFamily="18" charset="0"/>
                                    <a:ea typeface="宋体" panose="02010600030101010101" pitchFamily="2" charset="-122"/>
                                  </a:rPr>
                                  <m:t>(</m:t>
                                </m:r>
                                <m:sSub>
                                  <m:sSubPr>
                                    <m:ctrlPr>
                                      <a:rPr lang="zh-CN" sz="1800" i="1" kern="100">
                                        <a:effectLst/>
                                        <a:latin typeface="Cambria Math" panose="02040503050406030204" pitchFamily="18" charset="0"/>
                                        <a:ea typeface="Cambria Math" panose="02040503050406030204" pitchFamily="18" charset="0"/>
                                      </a:rPr>
                                    </m:ctrlPr>
                                  </m:sSubPr>
                                  <m:e>
                                    <m:r>
                                      <a:rPr lang="en-US" sz="1800" i="1" kern="100">
                                        <a:effectLst/>
                                        <a:latin typeface="Cambria Math" panose="02040503050406030204" pitchFamily="18" charset="0"/>
                                        <a:ea typeface="宋体" panose="02010600030101010101" pitchFamily="2" charset="-122"/>
                                      </a:rPr>
                                      <m:t>𝜔</m:t>
                                    </m:r>
                                  </m:e>
                                  <m:sub>
                                    <m:r>
                                      <a:rPr lang="en-US" sz="1800" i="1" kern="100">
                                        <a:effectLst/>
                                        <a:latin typeface="Cambria Math" panose="02040503050406030204" pitchFamily="18" charset="0"/>
                                        <a:ea typeface="宋体" panose="02010600030101010101" pitchFamily="2" charset="-122"/>
                                      </a:rPr>
                                      <m:t>𝑐</m:t>
                                    </m:r>
                                  </m:sub>
                                </m:sSub>
                                <m:r>
                                  <a:rPr lang="en-US" sz="1800" i="1" kern="100">
                                    <a:effectLst/>
                                    <a:latin typeface="Cambria Math" panose="02040503050406030204" pitchFamily="18" charset="0"/>
                                    <a:ea typeface="宋体" panose="02010600030101010101" pitchFamily="2" charset="-122"/>
                                  </a:rPr>
                                  <m:t>𝑡</m:t>
                                </m:r>
                                <m:r>
                                  <a:rPr lang="en-US" sz="1800" i="1" kern="100">
                                    <a:effectLst/>
                                    <a:latin typeface="Cambria Math" panose="02040503050406030204" pitchFamily="18" charset="0"/>
                                    <a:ea typeface="宋体" panose="02010600030101010101" pitchFamily="2" charset="-122"/>
                                  </a:rPr>
                                  <m:t>+</m:t>
                                </m:r>
                                <m:sSub>
                                  <m:sSubPr>
                                    <m:ctrlPr>
                                      <a:rPr lang="zh-CN" sz="1800" i="1" kern="100">
                                        <a:effectLst/>
                                        <a:latin typeface="Cambria Math" panose="02040503050406030204" pitchFamily="18" charset="0"/>
                                        <a:ea typeface="Cambria Math" panose="02040503050406030204" pitchFamily="18" charset="0"/>
                                      </a:rPr>
                                    </m:ctrlPr>
                                  </m:sSubPr>
                                  <m:e>
                                    <m:r>
                                      <a:rPr lang="en-US" sz="1800" i="1" kern="100">
                                        <a:effectLst/>
                                        <a:latin typeface="Cambria Math" panose="02040503050406030204" pitchFamily="18" charset="0"/>
                                        <a:ea typeface="宋体" panose="02010600030101010101" pitchFamily="2" charset="-122"/>
                                      </a:rPr>
                                      <m:t>𝑚</m:t>
                                    </m:r>
                                  </m:e>
                                  <m:sub>
                                    <m:r>
                                      <a:rPr lang="en-US" sz="1800" i="1" kern="100">
                                        <a:effectLst/>
                                        <a:latin typeface="Cambria Math" panose="02040503050406030204" pitchFamily="18" charset="0"/>
                                        <a:ea typeface="宋体" panose="02010600030101010101" pitchFamily="2" charset="-122"/>
                                      </a:rPr>
                                      <m:t>𝑓</m:t>
                                    </m:r>
                                  </m:sub>
                                </m:sSub>
                                <m:r>
                                  <a:rPr lang="en-US" sz="1800" i="1" kern="100">
                                    <a:effectLst/>
                                    <a:latin typeface="Cambria Math" panose="02040503050406030204" pitchFamily="18" charset="0"/>
                                    <a:ea typeface="宋体" panose="02010600030101010101" pitchFamily="2" charset="-122"/>
                                  </a:rPr>
                                  <m:t>𝑠𝑖𝑛</m:t>
                                </m:r>
                                <m:r>
                                  <m:rPr>
                                    <m:sty m:val="p"/>
                                  </m:rPr>
                                  <a:rPr lang="en-US" sz="1800" kern="100">
                                    <a:effectLst/>
                                    <a:latin typeface="Cambria Math" panose="02040503050406030204" pitchFamily="18" charset="0"/>
                                    <a:ea typeface="宋体" panose="02010600030101010101" pitchFamily="2" charset="-122"/>
                                  </a:rPr>
                                  <m:t>Ω</m:t>
                                </m:r>
                                <m:r>
                                  <a:rPr lang="en-US" sz="1800" i="1" kern="100">
                                    <a:effectLst/>
                                    <a:latin typeface="Cambria Math" panose="02040503050406030204" pitchFamily="18" charset="0"/>
                                    <a:ea typeface="宋体" panose="02010600030101010101" pitchFamily="2" charset="-122"/>
                                  </a:rPr>
                                  <m:t>𝑡</m:t>
                                </m:r>
                                <m:r>
                                  <a:rPr lang="en-US" sz="1800" i="1" kern="100">
                                    <a:effectLst/>
                                    <a:latin typeface="Cambria Math" panose="02040503050406030204" pitchFamily="18" charset="0"/>
                                    <a:ea typeface="宋体" panose="02010600030101010101" pitchFamily="2" charset="-122"/>
                                  </a:rPr>
                                  <m:t>)</m:t>
                                </m:r>
                              </m:oMath>
                            </m:oMathPara>
                          </a14:m>
                          <a:endParaRPr lang="zh-CN" sz="18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𝑢</m:t>
                                    </m:r>
                                  </m:e>
                                  <m:sub>
                                    <m:r>
                                      <a:rPr lang="en-US" altLang="zh-CN" sz="1800" i="1" kern="1200">
                                        <a:solidFill>
                                          <a:schemeClr val="dk1"/>
                                        </a:solidFill>
                                        <a:effectLst/>
                                        <a:latin typeface="Cambria Math" panose="02040503050406030204" pitchFamily="18" charset="0"/>
                                        <a:ea typeface="+mn-ea"/>
                                        <a:cs typeface="+mn-cs"/>
                                      </a:rPr>
                                      <m:t>𝑃𝑀</m:t>
                                    </m:r>
                                  </m:sub>
                                </m:sSub>
                                <m:d>
                                  <m:dPr>
                                    <m:ctrlPr>
                                      <a:rPr lang="zh-CN" altLang="zh-CN" sz="1800" i="1" kern="1200">
                                        <a:solidFill>
                                          <a:schemeClr val="dk1"/>
                                        </a:solidFill>
                                        <a:effectLst/>
                                        <a:latin typeface="Cambria Math" panose="02040503050406030204" pitchFamily="18" charset="0"/>
                                        <a:ea typeface="+mn-ea"/>
                                        <a:cs typeface="+mn-cs"/>
                                      </a:rPr>
                                    </m:ctrlPr>
                                  </m:dPr>
                                  <m:e>
                                    <m:r>
                                      <a:rPr lang="en-US" altLang="zh-CN" sz="1800" i="1" kern="1200">
                                        <a:solidFill>
                                          <a:schemeClr val="dk1"/>
                                        </a:solidFill>
                                        <a:effectLst/>
                                        <a:latin typeface="Cambria Math" panose="02040503050406030204" pitchFamily="18" charset="0"/>
                                        <a:ea typeface="+mn-ea"/>
                                        <a:cs typeface="+mn-cs"/>
                                      </a:rPr>
                                      <m:t>𝑡</m:t>
                                    </m:r>
                                  </m:e>
                                </m:d>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𝑈</m:t>
                                    </m:r>
                                  </m:e>
                                  <m:sub>
                                    <m:r>
                                      <a:rPr lang="en-US" altLang="zh-CN" sz="1800" i="1" kern="1200">
                                        <a:solidFill>
                                          <a:schemeClr val="dk1"/>
                                        </a:solidFill>
                                        <a:effectLst/>
                                        <a:latin typeface="Cambria Math" panose="02040503050406030204" pitchFamily="18" charset="0"/>
                                        <a:ea typeface="+mn-ea"/>
                                        <a:cs typeface="+mn-cs"/>
                                      </a:rPr>
                                      <m:t>𝐶</m:t>
                                    </m:r>
                                  </m:sub>
                                </m:sSub>
                                <m:r>
                                  <m:rPr>
                                    <m:sty m:val="p"/>
                                  </m:rPr>
                                  <a:rPr lang="en-US" altLang="zh-CN" sz="1800" kern="1200">
                                    <a:solidFill>
                                      <a:schemeClr val="dk1"/>
                                    </a:solidFill>
                                    <a:effectLst/>
                                    <a:latin typeface="Cambria Math" panose="02040503050406030204" pitchFamily="18" charset="0"/>
                                    <a:ea typeface="+mn-ea"/>
                                    <a:cs typeface="+mn-cs"/>
                                  </a:rPr>
                                  <m:t>cos</m:t>
                                </m:r>
                                <m:r>
                                  <a:rPr lang="en-US" altLang="zh-CN" sz="1800" kern="1200">
                                    <a:solidFill>
                                      <a:schemeClr val="dk1"/>
                                    </a:solidFill>
                                    <a:effectLst/>
                                    <a:latin typeface="Cambria Math" panose="02040503050406030204" pitchFamily="18" charset="0"/>
                                    <a:ea typeface="+mn-ea"/>
                                    <a:cs typeface="+mn-cs"/>
                                  </a:rPr>
                                  <m:t>⁡</m:t>
                                </m:r>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𝜔</m:t>
                                    </m:r>
                                  </m:e>
                                  <m:sub>
                                    <m:r>
                                      <a:rPr lang="en-US" altLang="zh-CN" sz="1800" i="1" kern="1200">
                                        <a:solidFill>
                                          <a:schemeClr val="dk1"/>
                                        </a:solidFill>
                                        <a:effectLst/>
                                        <a:latin typeface="Cambria Math" panose="02040503050406030204" pitchFamily="18" charset="0"/>
                                        <a:ea typeface="+mn-ea"/>
                                        <a:cs typeface="+mn-cs"/>
                                      </a:rPr>
                                      <m:t>𝑐</m:t>
                                    </m:r>
                                  </m:sub>
                                </m:sSub>
                                <m:r>
                                  <a:rPr lang="en-US" altLang="zh-CN" sz="1800" i="1" kern="1200">
                                    <a:solidFill>
                                      <a:schemeClr val="dk1"/>
                                    </a:solidFill>
                                    <a:effectLst/>
                                    <a:latin typeface="Cambria Math" panose="02040503050406030204" pitchFamily="18" charset="0"/>
                                    <a:ea typeface="+mn-ea"/>
                                    <a:cs typeface="+mn-cs"/>
                                  </a:rPr>
                                  <m:t>𝑡</m:t>
                                </m:r>
                                <m:r>
                                  <a:rPr lang="en-US" altLang="zh-CN" sz="1800" i="1" kern="1200">
                                    <a:solidFill>
                                      <a:schemeClr val="dk1"/>
                                    </a:solidFill>
                                    <a:effectLst/>
                                    <a:latin typeface="Cambria Math" panose="02040503050406030204" pitchFamily="18" charset="0"/>
                                    <a:ea typeface="+mn-ea"/>
                                    <a:cs typeface="+mn-cs"/>
                                  </a:rPr>
                                  <m:t>+</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𝑚</m:t>
                                    </m:r>
                                  </m:e>
                                  <m:sub>
                                    <m:r>
                                      <a:rPr lang="en-US" altLang="zh-CN" sz="1800" i="1" kern="1200">
                                        <a:solidFill>
                                          <a:schemeClr val="dk1"/>
                                        </a:solidFill>
                                        <a:effectLst/>
                                        <a:latin typeface="Cambria Math" panose="02040503050406030204" pitchFamily="18" charset="0"/>
                                        <a:ea typeface="+mn-ea"/>
                                        <a:cs typeface="+mn-cs"/>
                                      </a:rPr>
                                      <m:t>𝑃</m:t>
                                    </m:r>
                                  </m:sub>
                                </m:sSub>
                                <m:r>
                                  <a:rPr lang="en-US" altLang="zh-CN" sz="1800" i="1" kern="1200">
                                    <a:solidFill>
                                      <a:schemeClr val="dk1"/>
                                    </a:solidFill>
                                    <a:effectLst/>
                                    <a:latin typeface="Cambria Math" panose="02040503050406030204" pitchFamily="18" charset="0"/>
                                    <a:ea typeface="+mn-ea"/>
                                    <a:cs typeface="+mn-cs"/>
                                  </a:rPr>
                                  <m:t>𝑐𝑜𝑠</m:t>
                                </m:r>
                                <m:r>
                                  <m:rPr>
                                    <m:sty m:val="p"/>
                                  </m:rPr>
                                  <a:rPr lang="en-US" altLang="zh-CN" sz="1800" kern="1200">
                                    <a:solidFill>
                                      <a:schemeClr val="dk1"/>
                                    </a:solidFill>
                                    <a:effectLst/>
                                    <a:latin typeface="Cambria Math" panose="02040503050406030204" pitchFamily="18" charset="0"/>
                                    <a:ea typeface="+mn-ea"/>
                                    <a:cs typeface="+mn-cs"/>
                                  </a:rPr>
                                  <m:t>Ω</m:t>
                                </m:r>
                                <m:r>
                                  <a:rPr lang="en-US" altLang="zh-CN" sz="1800" i="1" kern="1200">
                                    <a:solidFill>
                                      <a:schemeClr val="dk1"/>
                                    </a:solidFill>
                                    <a:effectLst/>
                                    <a:latin typeface="Cambria Math" panose="02040503050406030204" pitchFamily="18" charset="0"/>
                                    <a:ea typeface="+mn-ea"/>
                                    <a:cs typeface="+mn-cs"/>
                                  </a:rPr>
                                  <m:t>𝑡</m:t>
                                </m:r>
                                <m:r>
                                  <a:rPr lang="en-US" altLang="zh-CN" sz="1800" i="1" kern="1200">
                                    <a:solidFill>
                                      <a:schemeClr val="dk1"/>
                                    </a:solidFill>
                                    <a:effectLst/>
                                    <a:latin typeface="Cambria Math" panose="02040503050406030204" pitchFamily="18" charset="0"/>
                                    <a:ea typeface="+mn-ea"/>
                                    <a:cs typeface="+mn-cs"/>
                                  </a:rPr>
                                  <m:t>)</m:t>
                                </m:r>
                              </m:oMath>
                            </m:oMathPara>
                          </a14:m>
                          <a:endParaRPr lang="zh-CN" altLang="en-US" dirty="0"/>
                        </a:p>
                      </a:txBody>
                      <a:tcPr/>
                    </a:tc>
                    <a:extLst>
                      <a:ext uri="{0D108BD9-81ED-4DB2-BD59-A6C34878D82A}">
                        <a16:rowId xmlns="" xmlns:a16="http://schemas.microsoft.com/office/drawing/2014/main" val="1652469306"/>
                      </a:ext>
                    </a:extLst>
                  </a:tr>
                  <a:tr h="498965">
                    <a:tc>
                      <a:txBody>
                        <a:bodyPr/>
                        <a:lstStyle/>
                        <a:p>
                          <a:pPr algn="ctr"/>
                          <a:r>
                            <a:rPr lang="zh-CN" altLang="en-US" dirty="0"/>
                            <a:t>信号带宽</a:t>
                          </a:r>
                        </a:p>
                      </a:txBody>
                      <a:tcPr/>
                    </a:tc>
                    <a:tc>
                      <a:txBody>
                        <a:bodyPr/>
                        <a:lstStyle/>
                        <a:p>
                          <a:pPr/>
                          <a14:m>
                            <m:oMathPara xmlns:m="http://schemas.openxmlformats.org/officeDocument/2006/math">
                              <m:oMathParaPr>
                                <m:jc m:val="centerGroup"/>
                              </m:oMathParaPr>
                              <m:oMath xmlns:m="http://schemas.openxmlformats.org/officeDocument/2006/math">
                                <m:sSub>
                                  <m:sSubPr>
                                    <m:ctrlPr>
                                      <a:rPr lang="zh-CN" altLang="zh-CN" sz="1800" i="1" kern="1200" smtClean="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𝐵</m:t>
                                    </m:r>
                                  </m:e>
                                  <m:sub>
                                    <m:r>
                                      <a:rPr lang="en-US" altLang="zh-CN" sz="1800" i="1" kern="1200">
                                        <a:solidFill>
                                          <a:schemeClr val="dk1"/>
                                        </a:solidFill>
                                        <a:effectLst/>
                                        <a:latin typeface="Cambria Math" panose="02040503050406030204" pitchFamily="18" charset="0"/>
                                        <a:ea typeface="+mn-ea"/>
                                        <a:cs typeface="+mn-cs"/>
                                      </a:rPr>
                                      <m:t>𝑠</m:t>
                                    </m:r>
                                  </m:sub>
                                </m:sSub>
                                <m:r>
                                  <a:rPr lang="en-US" altLang="zh-CN" sz="1800" i="1" kern="1200">
                                    <a:solidFill>
                                      <a:schemeClr val="dk1"/>
                                    </a:solidFill>
                                    <a:effectLst/>
                                    <a:latin typeface="Cambria Math" panose="02040503050406030204" pitchFamily="18" charset="0"/>
                                    <a:ea typeface="+mn-ea"/>
                                    <a:cs typeface="+mn-cs"/>
                                  </a:rPr>
                                  <m:t>=2(</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𝑚</m:t>
                                    </m:r>
                                  </m:e>
                                  <m:sub>
                                    <m:r>
                                      <a:rPr lang="en-US" altLang="zh-CN" sz="1800" i="1" kern="1200">
                                        <a:solidFill>
                                          <a:schemeClr val="dk1"/>
                                        </a:solidFill>
                                        <a:effectLst/>
                                        <a:latin typeface="Cambria Math" panose="02040503050406030204" pitchFamily="18" charset="0"/>
                                        <a:ea typeface="+mn-ea"/>
                                        <a:cs typeface="+mn-cs"/>
                                      </a:rPr>
                                      <m:t>𝑓</m:t>
                                    </m:r>
                                  </m:sub>
                                </m:sSub>
                                <m:r>
                                  <a:rPr lang="en-US" altLang="zh-CN" sz="1800" i="1" kern="1200">
                                    <a:solidFill>
                                      <a:schemeClr val="dk1"/>
                                    </a:solidFill>
                                    <a:effectLst/>
                                    <a:latin typeface="Cambria Math" panose="02040503050406030204" pitchFamily="18" charset="0"/>
                                    <a:ea typeface="+mn-ea"/>
                                    <a:cs typeface="+mn-cs"/>
                                  </a:rPr>
                                  <m:t>+1)</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𝐹</m:t>
                                    </m:r>
                                  </m:e>
                                  <m:sub>
                                    <m:r>
                                      <a:rPr lang="en-US" altLang="zh-CN" sz="1800" i="1" kern="1200">
                                        <a:solidFill>
                                          <a:schemeClr val="dk1"/>
                                        </a:solidFill>
                                        <a:effectLst/>
                                        <a:latin typeface="Cambria Math" panose="02040503050406030204" pitchFamily="18" charset="0"/>
                                        <a:ea typeface="+mn-ea"/>
                                        <a:cs typeface="+mn-cs"/>
                                      </a:rPr>
                                      <m:t>𝑚𝑎𝑥</m:t>
                                    </m:r>
                                  </m:sub>
                                </m:sSub>
                                <m:r>
                                  <a:rPr lang="en-US" altLang="zh-CN" sz="1800" i="1" kern="1200">
                                    <a:solidFill>
                                      <a:schemeClr val="dk1"/>
                                    </a:solidFill>
                                    <a:effectLst/>
                                    <a:latin typeface="Cambria Math" panose="02040503050406030204" pitchFamily="18" charset="0"/>
                                    <a:ea typeface="+mn-ea"/>
                                    <a:cs typeface="+mn-cs"/>
                                  </a:rPr>
                                  <m:t>(</m:t>
                                </m:r>
                                <m:r>
                                  <a:rPr lang="zh-CN" altLang="zh-CN" sz="1800" kern="1200">
                                    <a:solidFill>
                                      <a:schemeClr val="dk1"/>
                                    </a:solidFill>
                                    <a:effectLst/>
                                    <a:latin typeface="Cambria Math" panose="02040503050406030204" pitchFamily="18" charset="0"/>
                                    <a:ea typeface="+mn-ea"/>
                                    <a:cs typeface="+mn-cs"/>
                                  </a:rPr>
                                  <m:t>恒定带宽</m:t>
                                </m:r>
                                <m:r>
                                  <a:rPr lang="en-US" altLang="zh-CN" sz="1800" i="1" kern="1200">
                                    <a:solidFill>
                                      <a:schemeClr val="dk1"/>
                                    </a:solidFill>
                                    <a:effectLst/>
                                    <a:latin typeface="Cambria Math" panose="02040503050406030204" pitchFamily="18" charset="0"/>
                                    <a:ea typeface="+mn-ea"/>
                                    <a:cs typeface="+mn-cs"/>
                                  </a:rPr>
                                  <m:t>)</m:t>
                                </m:r>
                              </m:oMath>
                            </m:oMathPara>
                          </a14:m>
                          <a:endParaRPr lang="zh-CN" altLang="en-US" dirty="0"/>
                        </a:p>
                      </a:txBody>
                      <a:tcPr/>
                    </a:tc>
                    <a:tc>
                      <a:txBody>
                        <a:bodyPr/>
                        <a:lstStyle/>
                        <a:p>
                          <a14:m>
                            <m:oMath xmlns:m="http://schemas.openxmlformats.org/officeDocument/2006/math">
                              <m:sSub>
                                <m:sSubPr>
                                  <m:ctrlPr>
                                    <a:rPr lang="zh-CN" altLang="zh-CN" sz="1800" i="1" kern="1200" smtClean="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𝐵</m:t>
                                  </m:r>
                                </m:e>
                                <m:sub>
                                  <m:r>
                                    <a:rPr lang="en-US" altLang="zh-CN" sz="1800" i="1" kern="1200">
                                      <a:solidFill>
                                        <a:schemeClr val="dk1"/>
                                      </a:solidFill>
                                      <a:effectLst/>
                                      <a:latin typeface="Cambria Math" panose="02040503050406030204" pitchFamily="18" charset="0"/>
                                      <a:ea typeface="+mn-ea"/>
                                      <a:cs typeface="+mn-cs"/>
                                    </a:rPr>
                                    <m:t>𝑠</m:t>
                                  </m:r>
                                </m:sub>
                              </m:sSub>
                              <m:r>
                                <a:rPr lang="en-US" altLang="zh-CN" sz="1800" i="1" kern="1200">
                                  <a:solidFill>
                                    <a:schemeClr val="dk1"/>
                                  </a:solidFill>
                                  <a:effectLst/>
                                  <a:latin typeface="Cambria Math" panose="02040503050406030204" pitchFamily="18" charset="0"/>
                                  <a:ea typeface="+mn-ea"/>
                                  <a:cs typeface="+mn-cs"/>
                                </a:rPr>
                                <m:t>=2(</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𝑚</m:t>
                                  </m:r>
                                </m:e>
                                <m:sub>
                                  <m:r>
                                    <a:rPr lang="en-US" altLang="zh-CN" sz="1800" i="1" kern="1200">
                                      <a:solidFill>
                                        <a:schemeClr val="dk1"/>
                                      </a:solidFill>
                                      <a:effectLst/>
                                      <a:latin typeface="Cambria Math" panose="02040503050406030204" pitchFamily="18" charset="0"/>
                                      <a:ea typeface="+mn-ea"/>
                                      <a:cs typeface="+mn-cs"/>
                                    </a:rPr>
                                    <m:t>𝑃</m:t>
                                  </m:r>
                                </m:sub>
                              </m:sSub>
                              <m:r>
                                <a:rPr lang="en-US" altLang="zh-CN" sz="1800" i="1" kern="1200">
                                  <a:solidFill>
                                    <a:schemeClr val="dk1"/>
                                  </a:solidFill>
                                  <a:effectLst/>
                                  <a:latin typeface="Cambria Math" panose="02040503050406030204" pitchFamily="18" charset="0"/>
                                  <a:ea typeface="+mn-ea"/>
                                  <a:cs typeface="+mn-cs"/>
                                </a:rPr>
                                <m:t>+1)</m:t>
                              </m:r>
                              <m:sSub>
                                <m:sSubPr>
                                  <m:ctrlPr>
                                    <a:rPr lang="zh-CN" altLang="zh-CN" sz="1800" i="1" kern="1200">
                                      <a:solidFill>
                                        <a:schemeClr val="dk1"/>
                                      </a:solidFill>
                                      <a:effectLst/>
                                      <a:latin typeface="Cambria Math" panose="02040503050406030204" pitchFamily="18" charset="0"/>
                                      <a:ea typeface="+mn-ea"/>
                                      <a:cs typeface="+mn-cs"/>
                                    </a:rPr>
                                  </m:ctrlPr>
                                </m:sSubPr>
                                <m:e>
                                  <m:r>
                                    <a:rPr lang="en-US" altLang="zh-CN" sz="1800" i="1" kern="1200">
                                      <a:solidFill>
                                        <a:schemeClr val="dk1"/>
                                      </a:solidFill>
                                      <a:effectLst/>
                                      <a:latin typeface="Cambria Math" panose="02040503050406030204" pitchFamily="18" charset="0"/>
                                      <a:ea typeface="+mn-ea"/>
                                      <a:cs typeface="+mn-cs"/>
                                    </a:rPr>
                                    <m:t>𝐹</m:t>
                                  </m:r>
                                </m:e>
                                <m:sub>
                                  <m:r>
                                    <a:rPr lang="en-US" altLang="zh-CN" sz="1800" i="1" kern="1200">
                                      <a:solidFill>
                                        <a:schemeClr val="dk1"/>
                                      </a:solidFill>
                                      <a:effectLst/>
                                      <a:latin typeface="Cambria Math" panose="02040503050406030204" pitchFamily="18" charset="0"/>
                                      <a:ea typeface="+mn-ea"/>
                                      <a:cs typeface="+mn-cs"/>
                                    </a:rPr>
                                    <m:t>𝑚𝑎𝑥</m:t>
                                  </m:r>
                                </m:sub>
                              </m:sSub>
                              <m:r>
                                <a:rPr lang="en-US" altLang="zh-CN" sz="1800" i="1" kern="1200">
                                  <a:solidFill>
                                    <a:schemeClr val="dk1"/>
                                  </a:solidFill>
                                  <a:effectLst/>
                                  <a:latin typeface="Cambria Math" panose="02040503050406030204" pitchFamily="18" charset="0"/>
                                  <a:ea typeface="+mn-ea"/>
                                  <a:cs typeface="+mn-cs"/>
                                </a:rPr>
                                <m:t>(</m:t>
                              </m:r>
                            </m:oMath>
                          </a14:m>
                          <a:r>
                            <a:rPr lang="zh-CN" altLang="en-US" dirty="0"/>
                            <a:t>非恒常带宽</a:t>
                          </a:r>
                          <a:r>
                            <a:rPr lang="en-US" altLang="zh-CN" dirty="0"/>
                            <a:t>)</a:t>
                          </a:r>
                          <a:endParaRPr lang="zh-CN" altLang="en-US" dirty="0"/>
                        </a:p>
                      </a:txBody>
                      <a:tcPr/>
                    </a:tc>
                    <a:extLst>
                      <a:ext uri="{0D108BD9-81ED-4DB2-BD59-A6C34878D82A}">
                        <a16:rowId xmlns="" xmlns:a16="http://schemas.microsoft.com/office/drawing/2014/main" val="170895589"/>
                      </a:ext>
                    </a:extLst>
                  </a:tr>
                </a:tbl>
              </a:graphicData>
            </a:graphic>
          </p:graphicFrame>
        </mc:Choice>
        <mc:Fallback xmlns="">
          <p:graphicFrame>
            <p:nvGraphicFramePr>
              <p:cNvPr id="10" name="内容占位符 9">
                <a:extLst>
                  <a:ext uri="{FF2B5EF4-FFF2-40B4-BE49-F238E27FC236}">
                    <a16:creationId xmlns:a16="http://schemas.microsoft.com/office/drawing/2014/main" xmlns="" xmlns:a14="http://schemas.microsoft.com/office/drawing/2010/main" id="{10A7E806-CF20-41A3-A1E7-7FBE2B5CC47E}"/>
                  </a:ext>
                </a:extLst>
              </p:cNvPr>
              <p:cNvGraphicFramePr>
                <a:graphicFrameLocks noGrp="1"/>
              </p:cNvGraphicFramePr>
              <p:nvPr>
                <p:ph idx="1"/>
                <p:extLst>
                  <p:ext uri="{D42A27DB-BD31-4B8C-83A1-F6EECF244321}">
                    <p14:modId xmlns:p14="http://schemas.microsoft.com/office/powerpoint/2010/main" val="673083876"/>
                  </p:ext>
                </p:extLst>
              </p:nvPr>
            </p:nvGraphicFramePr>
            <p:xfrm>
              <a:off x="677863" y="699499"/>
              <a:ext cx="8596311" cy="5900474"/>
            </p:xfrm>
            <a:graphic>
              <a:graphicData uri="http://schemas.openxmlformats.org/drawingml/2006/table">
                <a:tbl>
                  <a:tblPr firstRow="1" bandRow="1">
                    <a:tableStyleId>{5C22544A-7EE6-4342-B048-85BDC9FD1C3A}</a:tableStyleId>
                  </a:tblPr>
                  <a:tblGrid>
                    <a:gridCol w="2379236">
                      <a:extLst>
                        <a:ext uri="{9D8B030D-6E8A-4147-A177-3AD203B41FA5}">
                          <a16:colId xmlns:a16="http://schemas.microsoft.com/office/drawing/2014/main" xmlns="" xmlns:a14="http://schemas.microsoft.com/office/drawing/2010/main" val="1920825823"/>
                        </a:ext>
                      </a:extLst>
                    </a:gridCol>
                    <a:gridCol w="3351638">
                      <a:extLst>
                        <a:ext uri="{9D8B030D-6E8A-4147-A177-3AD203B41FA5}">
                          <a16:colId xmlns:a16="http://schemas.microsoft.com/office/drawing/2014/main" xmlns="" xmlns:a14="http://schemas.microsoft.com/office/drawing/2010/main" val="1907573016"/>
                        </a:ext>
                      </a:extLst>
                    </a:gridCol>
                    <a:gridCol w="2865437">
                      <a:extLst>
                        <a:ext uri="{9D8B030D-6E8A-4147-A177-3AD203B41FA5}">
                          <a16:colId xmlns:a16="http://schemas.microsoft.com/office/drawing/2014/main" xmlns="" xmlns:a14="http://schemas.microsoft.com/office/drawing/2010/main" val="1852258138"/>
                        </a:ext>
                      </a:extLst>
                    </a:gridCol>
                  </a:tblGrid>
                  <a:tr h="498965">
                    <a:tc>
                      <a:txBody>
                        <a:bodyPr/>
                        <a:lstStyle/>
                        <a:p>
                          <a:pPr algn="ctr"/>
                          <a:r>
                            <a:rPr lang="zh-CN" altLang="en-US" sz="2000" dirty="0"/>
                            <a:t>项目</a:t>
                          </a:r>
                        </a:p>
                      </a:txBody>
                      <a:tcPr/>
                    </a:tc>
                    <a:tc>
                      <a:txBody>
                        <a:bodyPr/>
                        <a:lstStyle/>
                        <a:p>
                          <a:pPr algn="ctr"/>
                          <a:r>
                            <a:rPr lang="zh-CN" altLang="en-US" sz="2000" dirty="0"/>
                            <a:t>调频波</a:t>
                          </a:r>
                        </a:p>
                      </a:txBody>
                      <a:tcPr/>
                    </a:tc>
                    <a:tc>
                      <a:txBody>
                        <a:bodyPr/>
                        <a:lstStyle/>
                        <a:p>
                          <a:pPr algn="ctr"/>
                          <a:r>
                            <a:rPr lang="zh-CN" altLang="en-US" sz="2000" dirty="0"/>
                            <a:t>调相波</a:t>
                          </a:r>
                        </a:p>
                      </a:txBody>
                      <a:tcPr/>
                    </a:tc>
                    <a:extLst>
                      <a:ext uri="{0D108BD9-81ED-4DB2-BD59-A6C34878D82A}">
                        <a16:rowId xmlns:a16="http://schemas.microsoft.com/office/drawing/2014/main" xmlns="" xmlns:a14="http://schemas.microsoft.com/office/drawing/2010/main" val="3330491033"/>
                      </a:ext>
                    </a:extLst>
                  </a:tr>
                  <a:tr h="498965">
                    <a:tc>
                      <a:txBody>
                        <a:bodyPr/>
                        <a:lstStyle/>
                        <a:p>
                          <a:pPr algn="ctr"/>
                          <a:r>
                            <a:rPr lang="zh-CN" altLang="en-US" dirty="0"/>
                            <a:t>载波</a:t>
                          </a:r>
                        </a:p>
                      </a:txBody>
                      <a:tcPr/>
                    </a:tc>
                    <a:tc>
                      <a:txBody>
                        <a:bodyPr/>
                        <a:lstStyle/>
                        <a:p>
                          <a:endParaRPr lang="zh-CN"/>
                        </a:p>
                      </a:txBody>
                      <a:tcPr>
                        <a:blipFill rotWithShape="0">
                          <a:blip r:embed="rId2"/>
                          <a:stretch>
                            <a:fillRect l="-71273" t="-104878" r="-86182" b="-1002439"/>
                          </a:stretch>
                        </a:blipFill>
                      </a:tcPr>
                    </a:tc>
                    <a:tc>
                      <a:txBody>
                        <a:bodyPr/>
                        <a:lstStyle/>
                        <a:p>
                          <a:endParaRPr lang="zh-CN"/>
                        </a:p>
                      </a:txBody>
                      <a:tcPr>
                        <a:blipFill rotWithShape="0">
                          <a:blip r:embed="rId2"/>
                          <a:stretch>
                            <a:fillRect l="-200426" t="-104878" r="-851" b="-1002439"/>
                          </a:stretch>
                        </a:blipFill>
                      </a:tcPr>
                    </a:tc>
                    <a:extLst>
                      <a:ext uri="{0D108BD9-81ED-4DB2-BD59-A6C34878D82A}">
                        <a16:rowId xmlns:a16="http://schemas.microsoft.com/office/drawing/2014/main" xmlns="" xmlns:a14="http://schemas.microsoft.com/office/drawing/2010/main" val="2714028774"/>
                      </a:ext>
                    </a:extLst>
                  </a:tr>
                  <a:tr h="498965">
                    <a:tc>
                      <a:txBody>
                        <a:bodyPr/>
                        <a:lstStyle/>
                        <a:p>
                          <a:pPr algn="ctr"/>
                          <a:r>
                            <a:rPr lang="zh-CN" altLang="en-US" dirty="0"/>
                            <a:t>调制信号</a:t>
                          </a:r>
                        </a:p>
                      </a:txBody>
                      <a:tcPr/>
                    </a:tc>
                    <a:tc>
                      <a:txBody>
                        <a:bodyPr/>
                        <a:lstStyle/>
                        <a:p>
                          <a:endParaRPr lang="zh-CN"/>
                        </a:p>
                      </a:txBody>
                      <a:tcPr>
                        <a:blipFill rotWithShape="0">
                          <a:blip r:embed="rId2"/>
                          <a:stretch>
                            <a:fillRect l="-71273" t="-204878" r="-86182" b="-902439"/>
                          </a:stretch>
                        </a:blipFill>
                      </a:tcPr>
                    </a:tc>
                    <a:tc>
                      <a:txBody>
                        <a:bodyPr/>
                        <a:lstStyle/>
                        <a:p>
                          <a:endParaRPr lang="zh-CN"/>
                        </a:p>
                      </a:txBody>
                      <a:tcPr>
                        <a:blipFill rotWithShape="0">
                          <a:blip r:embed="rId2"/>
                          <a:stretch>
                            <a:fillRect l="-200426" t="-204878" r="-851" b="-902439"/>
                          </a:stretch>
                        </a:blipFill>
                      </a:tcPr>
                    </a:tc>
                    <a:extLst>
                      <a:ext uri="{0D108BD9-81ED-4DB2-BD59-A6C34878D82A}">
                        <a16:rowId xmlns:a16="http://schemas.microsoft.com/office/drawing/2014/main" xmlns="" xmlns:a14="http://schemas.microsoft.com/office/drawing/2010/main" val="4100920911"/>
                      </a:ext>
                    </a:extLst>
                  </a:tr>
                  <a:tr h="498965">
                    <a:tc>
                      <a:txBody>
                        <a:bodyPr/>
                        <a:lstStyle/>
                        <a:p>
                          <a:pPr algn="ctr"/>
                          <a:r>
                            <a:rPr lang="zh-CN" altLang="en-US" dirty="0"/>
                            <a:t>偏移的物理量</a:t>
                          </a:r>
                        </a:p>
                      </a:txBody>
                      <a:tcPr/>
                    </a:tc>
                    <a:tc>
                      <a:txBody>
                        <a:bodyPr/>
                        <a:lstStyle/>
                        <a:p>
                          <a:pPr algn="ctr"/>
                          <a:r>
                            <a:rPr lang="zh-CN" altLang="en-US" dirty="0"/>
                            <a:t>频率</a:t>
                          </a:r>
                        </a:p>
                      </a:txBody>
                      <a:tcPr/>
                    </a:tc>
                    <a:tc>
                      <a:txBody>
                        <a:bodyPr/>
                        <a:lstStyle/>
                        <a:p>
                          <a:pPr algn="ctr"/>
                          <a:r>
                            <a:rPr lang="zh-CN" altLang="en-US" dirty="0"/>
                            <a:t>相位</a:t>
                          </a:r>
                        </a:p>
                      </a:txBody>
                      <a:tcPr/>
                    </a:tc>
                    <a:extLst>
                      <a:ext uri="{0D108BD9-81ED-4DB2-BD59-A6C34878D82A}">
                        <a16:rowId xmlns:a16="http://schemas.microsoft.com/office/drawing/2014/main" xmlns="" xmlns:a14="http://schemas.microsoft.com/office/drawing/2010/main" val="504244112"/>
                      </a:ext>
                    </a:extLst>
                  </a:tr>
                  <a:tr h="958592">
                    <a:tc>
                      <a:txBody>
                        <a:bodyPr/>
                        <a:lstStyle/>
                        <a:p>
                          <a:pPr algn="ctr"/>
                          <a:r>
                            <a:rPr lang="zh-CN" altLang="en-US" dirty="0"/>
                            <a:t>调制指数</a:t>
                          </a:r>
                          <a:endParaRPr lang="en-US" altLang="zh-CN" dirty="0"/>
                        </a:p>
                        <a:p>
                          <a:pPr algn="ctr"/>
                          <a:r>
                            <a:rPr lang="en-US" altLang="zh-CN" dirty="0"/>
                            <a:t>(</a:t>
                          </a:r>
                          <a:r>
                            <a:rPr lang="zh-CN" altLang="en-US" dirty="0"/>
                            <a:t>最大偏移</a:t>
                          </a:r>
                          <a:r>
                            <a:rPr lang="en-US" altLang="zh-CN" dirty="0"/>
                            <a:t>)</a:t>
                          </a:r>
                          <a:endParaRPr lang="zh-CN" altLang="en-US" dirty="0"/>
                        </a:p>
                      </a:txBody>
                      <a:tcPr/>
                    </a:tc>
                    <a:tc>
                      <a:txBody>
                        <a:bodyPr/>
                        <a:lstStyle/>
                        <a:p>
                          <a:endParaRPr lang="zh-CN"/>
                        </a:p>
                      </a:txBody>
                      <a:tcPr>
                        <a:blipFill rotWithShape="0">
                          <a:blip r:embed="rId2"/>
                          <a:stretch>
                            <a:fillRect l="-71273" t="-211465" r="-86182" b="-319108"/>
                          </a:stretch>
                        </a:blipFill>
                      </a:tcPr>
                    </a:tc>
                    <a:tc>
                      <a:txBody>
                        <a:bodyPr/>
                        <a:lstStyle/>
                        <a:p>
                          <a:endParaRPr lang="zh-CN"/>
                        </a:p>
                      </a:txBody>
                      <a:tcPr>
                        <a:blipFill rotWithShape="0">
                          <a:blip r:embed="rId2"/>
                          <a:stretch>
                            <a:fillRect l="-200426" t="-211465" r="-851" b="-319108"/>
                          </a:stretch>
                        </a:blipFill>
                      </a:tcPr>
                    </a:tc>
                    <a:extLst>
                      <a:ext uri="{0D108BD9-81ED-4DB2-BD59-A6C34878D82A}">
                        <a16:rowId xmlns:a16="http://schemas.microsoft.com/office/drawing/2014/main" xmlns="" xmlns:a14="http://schemas.microsoft.com/office/drawing/2010/main" val="2192896247"/>
                      </a:ext>
                    </a:extLst>
                  </a:tr>
                  <a:tr h="498965">
                    <a:tc>
                      <a:txBody>
                        <a:bodyPr/>
                        <a:lstStyle/>
                        <a:p>
                          <a:pPr algn="ctr"/>
                          <a:r>
                            <a:rPr lang="zh-CN" altLang="en-US" dirty="0"/>
                            <a:t>最大频偏</a:t>
                          </a:r>
                        </a:p>
                      </a:txBody>
                      <a:tcPr/>
                    </a:tc>
                    <a:tc>
                      <a:txBody>
                        <a:bodyPr/>
                        <a:lstStyle/>
                        <a:p>
                          <a:endParaRPr lang="zh-CN"/>
                        </a:p>
                      </a:txBody>
                      <a:tcPr>
                        <a:blipFill rotWithShape="0">
                          <a:blip r:embed="rId2"/>
                          <a:stretch>
                            <a:fillRect l="-71273" t="-596341" r="-86182" b="-510976"/>
                          </a:stretch>
                        </a:blipFill>
                      </a:tcPr>
                    </a:tc>
                    <a:tc>
                      <a:txBody>
                        <a:bodyPr/>
                        <a:lstStyle/>
                        <a:p>
                          <a:endParaRPr lang="zh-CN"/>
                        </a:p>
                      </a:txBody>
                      <a:tcPr>
                        <a:blipFill rotWithShape="0">
                          <a:blip r:embed="rId2"/>
                          <a:stretch>
                            <a:fillRect l="-200426" t="-596341" r="-851" b="-510976"/>
                          </a:stretch>
                        </a:blipFill>
                      </a:tcPr>
                    </a:tc>
                    <a:extLst>
                      <a:ext uri="{0D108BD9-81ED-4DB2-BD59-A6C34878D82A}">
                        <a16:rowId xmlns:a16="http://schemas.microsoft.com/office/drawing/2014/main" xmlns="" xmlns:a14="http://schemas.microsoft.com/office/drawing/2010/main" val="878614156"/>
                      </a:ext>
                    </a:extLst>
                  </a:tr>
                  <a:tr h="643588">
                    <a:tc>
                      <a:txBody>
                        <a:bodyPr/>
                        <a:lstStyle/>
                        <a:p>
                          <a:pPr algn="ctr"/>
                          <a:r>
                            <a:rPr lang="zh-CN" altLang="en-US" dirty="0"/>
                            <a:t>瞬时角频率</a:t>
                          </a:r>
                        </a:p>
                      </a:txBody>
                      <a:tcPr/>
                    </a:tc>
                    <a:tc>
                      <a:txBody>
                        <a:bodyPr/>
                        <a:lstStyle/>
                        <a:p>
                          <a:endParaRPr lang="zh-CN"/>
                        </a:p>
                      </a:txBody>
                      <a:tcPr>
                        <a:blipFill rotWithShape="0">
                          <a:blip r:embed="rId2"/>
                          <a:stretch>
                            <a:fillRect l="-71273" t="-538679" r="-86182" b="-295283"/>
                          </a:stretch>
                        </a:blipFill>
                      </a:tcPr>
                    </a:tc>
                    <a:tc>
                      <a:txBody>
                        <a:bodyPr/>
                        <a:lstStyle/>
                        <a:p>
                          <a:endParaRPr lang="zh-CN"/>
                        </a:p>
                      </a:txBody>
                      <a:tcPr>
                        <a:blipFill rotWithShape="0">
                          <a:blip r:embed="rId2"/>
                          <a:stretch>
                            <a:fillRect l="-200426" t="-538679" r="-851" b="-295283"/>
                          </a:stretch>
                        </a:blipFill>
                      </a:tcPr>
                    </a:tc>
                    <a:extLst>
                      <a:ext uri="{0D108BD9-81ED-4DB2-BD59-A6C34878D82A}">
                        <a16:rowId xmlns:a16="http://schemas.microsoft.com/office/drawing/2014/main" xmlns="" xmlns:a14="http://schemas.microsoft.com/office/drawing/2010/main" val="2961592597"/>
                      </a:ext>
                    </a:extLst>
                  </a:tr>
                  <a:tr h="498965">
                    <a:tc>
                      <a:txBody>
                        <a:bodyPr/>
                        <a:lstStyle/>
                        <a:p>
                          <a:pPr algn="ctr"/>
                          <a:r>
                            <a:rPr lang="zh-CN" altLang="en-US" dirty="0"/>
                            <a:t>瞬时相位</a:t>
                          </a:r>
                        </a:p>
                      </a:txBody>
                      <a:tcPr/>
                    </a:tc>
                    <a:tc>
                      <a:txBody>
                        <a:bodyPr/>
                        <a:lstStyle/>
                        <a:p>
                          <a:endParaRPr lang="zh-CN"/>
                        </a:p>
                      </a:txBody>
                      <a:tcPr marL="68580" marR="68580" marT="0" marB="0" anchor="ctr">
                        <a:blipFill rotWithShape="0">
                          <a:blip r:embed="rId2"/>
                          <a:stretch>
                            <a:fillRect l="-71273" t="-825610" r="-86182" b="-281707"/>
                          </a:stretch>
                        </a:blipFill>
                      </a:tcPr>
                    </a:tc>
                    <a:tc>
                      <a:txBody>
                        <a:bodyPr/>
                        <a:lstStyle/>
                        <a:p>
                          <a:endParaRPr lang="zh-CN"/>
                        </a:p>
                      </a:txBody>
                      <a:tcPr>
                        <a:blipFill rotWithShape="0">
                          <a:blip r:embed="rId2"/>
                          <a:stretch>
                            <a:fillRect l="-200426" t="-825610" r="-851" b="-281707"/>
                          </a:stretch>
                        </a:blipFill>
                      </a:tcPr>
                    </a:tc>
                    <a:extLst>
                      <a:ext uri="{0D108BD9-81ED-4DB2-BD59-A6C34878D82A}">
                        <a16:rowId xmlns:a16="http://schemas.microsoft.com/office/drawing/2014/main" xmlns="" xmlns:a14="http://schemas.microsoft.com/office/drawing/2010/main" val="965009679"/>
                      </a:ext>
                    </a:extLst>
                  </a:tr>
                  <a:tr h="664424">
                    <a:tc>
                      <a:txBody>
                        <a:bodyPr/>
                        <a:lstStyle/>
                        <a:p>
                          <a:pPr algn="ctr"/>
                          <a:r>
                            <a:rPr lang="zh-CN" altLang="en-US" dirty="0"/>
                            <a:t>已调波相位</a:t>
                          </a:r>
                        </a:p>
                      </a:txBody>
                      <a:tcPr/>
                    </a:tc>
                    <a:tc>
                      <a:txBody>
                        <a:bodyPr/>
                        <a:lstStyle/>
                        <a:p>
                          <a:endParaRPr lang="zh-CN"/>
                        </a:p>
                      </a:txBody>
                      <a:tcPr marL="68580" marR="68580" marT="0" marB="0">
                        <a:blipFill rotWithShape="0">
                          <a:blip r:embed="rId2"/>
                          <a:stretch>
                            <a:fillRect l="-71273" t="-696330" r="-86182" b="-111927"/>
                          </a:stretch>
                        </a:blipFill>
                      </a:tcPr>
                    </a:tc>
                    <a:tc>
                      <a:txBody>
                        <a:bodyPr/>
                        <a:lstStyle/>
                        <a:p>
                          <a:endParaRPr lang="zh-CN"/>
                        </a:p>
                      </a:txBody>
                      <a:tcPr>
                        <a:blipFill rotWithShape="0">
                          <a:blip r:embed="rId2"/>
                          <a:stretch>
                            <a:fillRect l="-200426" t="-696330" r="-851" b="-111927"/>
                          </a:stretch>
                        </a:blipFill>
                      </a:tcPr>
                    </a:tc>
                    <a:extLst>
                      <a:ext uri="{0D108BD9-81ED-4DB2-BD59-A6C34878D82A}">
                        <a16:rowId xmlns:a16="http://schemas.microsoft.com/office/drawing/2014/main" xmlns="" xmlns:a14="http://schemas.microsoft.com/office/drawing/2010/main" val="1652469306"/>
                      </a:ext>
                    </a:extLst>
                  </a:tr>
                  <a:tr h="640080">
                    <a:tc>
                      <a:txBody>
                        <a:bodyPr/>
                        <a:lstStyle/>
                        <a:p>
                          <a:pPr algn="ctr"/>
                          <a:r>
                            <a:rPr lang="zh-CN" altLang="en-US" dirty="0"/>
                            <a:t>信号带宽</a:t>
                          </a:r>
                        </a:p>
                      </a:txBody>
                      <a:tcPr/>
                    </a:tc>
                    <a:tc>
                      <a:txBody>
                        <a:bodyPr/>
                        <a:lstStyle/>
                        <a:p>
                          <a:endParaRPr lang="zh-CN"/>
                        </a:p>
                      </a:txBody>
                      <a:tcPr>
                        <a:blipFill rotWithShape="0">
                          <a:blip r:embed="rId2"/>
                          <a:stretch>
                            <a:fillRect l="-71273" t="-826667" r="-86182" b="-16190"/>
                          </a:stretch>
                        </a:blipFill>
                      </a:tcPr>
                    </a:tc>
                    <a:tc>
                      <a:txBody>
                        <a:bodyPr/>
                        <a:lstStyle/>
                        <a:p>
                          <a:endParaRPr lang="zh-CN"/>
                        </a:p>
                      </a:txBody>
                      <a:tcPr>
                        <a:blipFill rotWithShape="0">
                          <a:blip r:embed="rId2"/>
                          <a:stretch>
                            <a:fillRect l="-200426" t="-826667" r="-851" b="-16190"/>
                          </a:stretch>
                        </a:blipFill>
                      </a:tcPr>
                    </a:tc>
                    <a:extLst>
                      <a:ext uri="{0D108BD9-81ED-4DB2-BD59-A6C34878D82A}">
                        <a16:rowId xmlns:a16="http://schemas.microsoft.com/office/drawing/2014/main" xmlns="" xmlns:a14="http://schemas.microsoft.com/office/drawing/2010/main" val="170895589"/>
                      </a:ext>
                    </a:extLst>
                  </a:tr>
                </a:tbl>
              </a:graphicData>
            </a:graphic>
          </p:graphicFrame>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62665" y="0"/>
            <a:ext cx="4338882" cy="689442"/>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7.2.4 </a:t>
            </a:r>
            <a:r>
              <a:rPr lang="zh-CN" altLang="en-US" sz="2800" dirty="0">
                <a:latin typeface="+mj-ea"/>
              </a:rPr>
              <a:t>调频与调相比较</a:t>
            </a:r>
          </a:p>
        </p:txBody>
      </p:sp>
    </p:spTree>
    <p:extLst>
      <p:ext uri="{BB962C8B-B14F-4D97-AF65-F5344CB8AC3E}">
        <p14:creationId xmlns:p14="http://schemas.microsoft.com/office/powerpoint/2010/main" val="13705802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7688A3F3-14C9-4757-9C7D-79D41E3F106C}"/>
                  </a:ext>
                </a:extLst>
              </p:cNvPr>
              <p:cNvSpPr>
                <a:spLocks noGrp="1"/>
              </p:cNvSpPr>
              <p:nvPr>
                <p:ph idx="1"/>
              </p:nvPr>
            </p:nvSpPr>
            <p:spPr>
              <a:xfrm>
                <a:off x="883394" y="2072346"/>
                <a:ext cx="8596668" cy="3066325"/>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调频</a:t>
                </a:r>
                <a:r>
                  <a:rPr lang="zh-CN" altLang="en-US" sz="2400" dirty="0">
                    <a:latin typeface="宋体" panose="02010600030101010101" pitchFamily="2" charset="-122"/>
                    <a:ea typeface="宋体" panose="02010600030101010101" pitchFamily="2" charset="-122"/>
                  </a:rPr>
                  <a:t>波的最大频移</a:t>
                </a:r>
                <a14:m>
                  <m:oMath xmlns:m="http://schemas.openxmlformats.org/officeDocument/2006/math">
                    <m:r>
                      <m:rPr>
                        <m:sty m:val="p"/>
                      </m:rPr>
                      <a:rPr lang="en-US" altLang="zh-CN" sz="2400">
                        <a:latin typeface="Cambria Math" panose="02040503050406030204" pitchFamily="18" charset="0"/>
                      </a:rPr>
                      <m:t>Δ</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𝜔</m:t>
                        </m:r>
                      </m:e>
                      <m:sub>
                        <m:r>
                          <a:rPr lang="en-US" altLang="zh-CN" sz="2400" i="1">
                            <a:latin typeface="Cambria Math" panose="02040503050406030204" pitchFamily="18" charset="0"/>
                          </a:rPr>
                          <m:t>𝑚</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𝑘</m:t>
                        </m:r>
                      </m:e>
                      <m:sub>
                        <m:r>
                          <a:rPr lang="en-US" altLang="zh-CN" sz="2400" i="1">
                            <a:latin typeface="Cambria Math" panose="02040503050406030204" pitchFamily="18" charset="0"/>
                          </a:rPr>
                          <m:t>𝑃</m:t>
                        </m:r>
                      </m:sub>
                    </m:sSub>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𝑈</m:t>
                        </m:r>
                      </m:e>
                      <m:sub>
                        <m:r>
                          <m:rPr>
                            <m:sty m:val="p"/>
                          </m:rPr>
                          <a:rPr lang="en-US" altLang="zh-CN" sz="2400">
                            <a:latin typeface="Cambria Math" panose="02040503050406030204" pitchFamily="18" charset="0"/>
                          </a:rPr>
                          <m:t>Ω</m:t>
                        </m:r>
                      </m:sub>
                    </m:sSub>
                  </m:oMath>
                </a14:m>
                <a:r>
                  <a:rPr lang="zh-CN" altLang="en-US" sz="2400" dirty="0">
                    <a:latin typeface="宋体" panose="02010600030101010101" pitchFamily="2" charset="-122"/>
                    <a:ea typeface="宋体" panose="02010600030101010101" pitchFamily="2" charset="-122"/>
                  </a:rPr>
                  <a:t>与调制频率</a:t>
                </a:r>
                <a14:m>
                  <m:oMath xmlns:m="http://schemas.openxmlformats.org/officeDocument/2006/math">
                    <m:r>
                      <a:rPr lang="zh-CN" altLang="en-US" sz="2400" i="1">
                        <a:latin typeface="Cambria Math" panose="02040503050406030204" pitchFamily="18" charset="0"/>
                      </a:rPr>
                      <m:t>𝛺</m:t>
                    </m:r>
                  </m:oMath>
                </a14:m>
                <a:r>
                  <a:rPr lang="zh-CN" altLang="en-US" sz="2400" dirty="0">
                    <a:latin typeface="宋体" panose="02010600030101010101" pitchFamily="2" charset="-122"/>
                    <a:ea typeface="宋体" panose="02010600030101010101" pitchFamily="2" charset="-122"/>
                  </a:rPr>
                  <a:t>无关，调相波的最大频移</a:t>
                </a:r>
                <a14:m>
                  <m:oMath xmlns:m="http://schemas.openxmlformats.org/officeDocument/2006/math">
                    <m:r>
                      <m:rPr>
                        <m:sty m:val="p"/>
                      </m:rPr>
                      <a:rPr lang="en-US" altLang="zh-CN" sz="2400">
                        <a:latin typeface="Cambria Math" panose="02040503050406030204" pitchFamily="18" charset="0"/>
                      </a:rPr>
                      <m:t>Δ</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𝜔</m:t>
                        </m:r>
                      </m:e>
                      <m:sub>
                        <m:r>
                          <a:rPr lang="en-US" altLang="zh-CN" sz="2400" i="1">
                            <a:latin typeface="Cambria Math" panose="02040503050406030204" pitchFamily="18" charset="0"/>
                          </a:rPr>
                          <m:t>𝑚</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𝑘</m:t>
                        </m:r>
                      </m:e>
                      <m:sub>
                        <m:r>
                          <a:rPr lang="en-US" altLang="zh-CN" sz="2400" i="1">
                            <a:latin typeface="Cambria Math" panose="02040503050406030204" pitchFamily="18" charset="0"/>
                          </a:rPr>
                          <m:t>𝑃</m:t>
                        </m:r>
                      </m:sub>
                    </m:sSub>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m:rPr>
                            <m:sty m:val="p"/>
                          </m:rPr>
                          <a:rPr lang="en-US" altLang="zh-CN" sz="2400">
                            <a:latin typeface="Cambria Math" panose="02040503050406030204" pitchFamily="18" charset="0"/>
                          </a:rPr>
                          <m:t>Ω</m:t>
                        </m:r>
                      </m:sub>
                    </m:sSub>
                    <m:r>
                      <m:rPr>
                        <m:sty m:val="p"/>
                      </m:rPr>
                      <a:rPr lang="en-US" altLang="zh-CN" sz="2400">
                        <a:latin typeface="Cambria Math" panose="02040503050406030204" pitchFamily="18" charset="0"/>
                      </a:rPr>
                      <m:t>Ω</m:t>
                    </m:r>
                  </m:oMath>
                </a14:m>
                <a:r>
                  <a:rPr lang="en-US" altLang="zh-CN" sz="2400" dirty="0">
                    <a:latin typeface="宋体" panose="02010600030101010101" pitchFamily="2" charset="-122"/>
                    <a:ea typeface="宋体" panose="02010600030101010101" pitchFamily="2" charset="-122"/>
                  </a:rPr>
                  <a:t>Ω</a:t>
                </a:r>
                <a:r>
                  <a:rPr lang="zh-CN" altLang="en-US" sz="2400" dirty="0">
                    <a:latin typeface="宋体" panose="02010600030101010101" pitchFamily="2" charset="-122"/>
                    <a:ea typeface="宋体" panose="02010600030101010101" pitchFamily="2" charset="-122"/>
                  </a:rPr>
                  <a:t>与</a:t>
                </a:r>
                <a:r>
                  <a:rPr lang="el-GR" altLang="zh-CN" sz="2400" dirty="0">
                    <a:latin typeface="宋体" panose="02010600030101010101" pitchFamily="2" charset="-122"/>
                    <a:ea typeface="宋体" panose="02010600030101010101" pitchFamily="2" charset="-122"/>
                  </a:rPr>
                  <a:t>Ω</a:t>
                </a:r>
                <a:r>
                  <a:rPr lang="zh-CN" altLang="en-US" sz="2400" dirty="0">
                    <a:latin typeface="宋体" panose="02010600030101010101" pitchFamily="2" charset="-122"/>
                    <a:ea typeface="宋体" panose="02010600030101010101" pitchFamily="2" charset="-122"/>
                  </a:rPr>
                  <a:t>成正比。由于这一根本区别，调频波的频带对于不同的调制频率</a:t>
                </a:r>
                <a14:m>
                  <m:oMath xmlns:m="http://schemas.openxmlformats.org/officeDocument/2006/math">
                    <m:r>
                      <a:rPr lang="zh-CN" altLang="en-US" sz="2400" i="1">
                        <a:latin typeface="Cambria Math" panose="02040503050406030204" pitchFamily="18" charset="0"/>
                      </a:rPr>
                      <m:t>𝛺</m:t>
                    </m:r>
                  </m:oMath>
                </a14:m>
                <a:r>
                  <a:rPr lang="zh-CN" altLang="en-US" sz="2400" dirty="0">
                    <a:latin typeface="宋体" panose="02010600030101010101" pitchFamily="2" charset="-122"/>
                    <a:ea typeface="宋体" panose="02010600030101010101" pitchFamily="2" charset="-122"/>
                  </a:rPr>
                  <a:t>几乎维持恒定，调相波的频带则随</a:t>
                </a:r>
                <a14:m>
                  <m:oMath xmlns:m="http://schemas.openxmlformats.org/officeDocument/2006/math">
                    <m:r>
                      <a:rPr lang="zh-CN" altLang="en-US" sz="2400" i="1">
                        <a:latin typeface="Cambria Math" panose="02040503050406030204" pitchFamily="18" charset="0"/>
                      </a:rPr>
                      <m:t>𝛺</m:t>
                    </m:r>
                  </m:oMath>
                </a14:m>
                <a:r>
                  <a:rPr lang="zh-CN" altLang="en-US" sz="2400" dirty="0">
                    <a:latin typeface="宋体" panose="02010600030101010101" pitchFamily="2" charset="-122"/>
                    <a:ea typeface="宋体" panose="02010600030101010101" pitchFamily="2" charset="-122"/>
                  </a:rPr>
                  <a:t>的不同而有较大变化。一般来说，在模拟通信中，调频比调相应用广泛，调频主要应用于模拟系统中，如调频广播、广播电视等。而在数字通信中，调相比调频应用普遍，如数字通信系统中的移相键控等。</a:t>
                </a:r>
              </a:p>
            </p:txBody>
          </p:sp>
        </mc:Choice>
        <mc:Fallback xmlns="">
          <p:sp>
            <p:nvSpPr>
              <p:cNvPr id="3" name="内容占位符 2">
                <a:extLst>
                  <a:ext uri="{FF2B5EF4-FFF2-40B4-BE49-F238E27FC236}">
                    <a16:creationId xmlns:a16="http://schemas.microsoft.com/office/drawing/2014/main" xmlns="" xmlns:a14="http://schemas.microsoft.com/office/drawing/2010/main" id="{7688A3F3-14C9-4757-9C7D-79D41E3F106C}"/>
                  </a:ext>
                </a:extLst>
              </p:cNvPr>
              <p:cNvSpPr>
                <a:spLocks noGrp="1" noRot="1" noChangeAspect="1" noMove="1" noResize="1" noEditPoints="1" noAdjustHandles="1" noChangeArrowheads="1" noChangeShapeType="1" noTextEdit="1"/>
              </p:cNvSpPr>
              <p:nvPr>
                <p:ph idx="1"/>
              </p:nvPr>
            </p:nvSpPr>
            <p:spPr>
              <a:xfrm>
                <a:off x="883394" y="2072346"/>
                <a:ext cx="8596668" cy="3066325"/>
              </a:xfrm>
              <a:blipFill rotWithShape="0">
                <a:blip r:embed="rId2"/>
                <a:stretch>
                  <a:fillRect l="-1135" t="-2187" r="-71"/>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883394" y="991094"/>
            <a:ext cx="4989372" cy="618765"/>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7.2.5 </a:t>
            </a:r>
            <a:r>
              <a:rPr lang="zh-CN" altLang="en-US" sz="2800" dirty="0">
                <a:latin typeface="+mj-ea"/>
              </a:rPr>
              <a:t>调频较调相应用广泛的原因</a:t>
            </a:r>
          </a:p>
        </p:txBody>
      </p:sp>
    </p:spTree>
    <p:extLst>
      <p:ext uri="{BB962C8B-B14F-4D97-AF65-F5344CB8AC3E}">
        <p14:creationId xmlns:p14="http://schemas.microsoft.com/office/powerpoint/2010/main" val="18735033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D505B3FA-7C0F-44E8-8F79-D1757FFC0182}"/>
              </a:ext>
            </a:extLst>
          </p:cNvPr>
          <p:cNvPicPr>
            <a:picLocks noChangeAspect="1"/>
          </p:cNvPicPr>
          <p:nvPr/>
        </p:nvPicPr>
        <p:blipFill>
          <a:blip r:embed="rId2"/>
          <a:stretch>
            <a:fillRect/>
          </a:stretch>
        </p:blipFill>
        <p:spPr>
          <a:xfrm>
            <a:off x="419160" y="1258023"/>
            <a:ext cx="8645919" cy="4912522"/>
          </a:xfrm>
          <a:prstGeom prst="rect">
            <a:avLst/>
          </a:prstGeom>
        </p:spPr>
      </p:pic>
      <p:sp>
        <p:nvSpPr>
          <p:cNvPr id="5" name="标题 1">
            <a:extLst>
              <a:ext uri="{FF2B5EF4-FFF2-40B4-BE49-F238E27FC236}">
                <a16:creationId xmlns="" xmlns:a16="http://schemas.microsoft.com/office/drawing/2014/main" id="{3E742A75-9850-4054-B1CD-0A9C9491EBB3}"/>
              </a:ext>
            </a:extLst>
          </p:cNvPr>
          <p:cNvSpPr txBox="1">
            <a:spLocks/>
          </p:cNvSpPr>
          <p:nvPr/>
        </p:nvSpPr>
        <p:spPr>
          <a:xfrm>
            <a:off x="419160" y="444846"/>
            <a:ext cx="5518001" cy="81317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latin typeface="+mj-ea"/>
              </a:rPr>
              <a:t>7.3 </a:t>
            </a:r>
            <a:r>
              <a:rPr lang="zh-CN" altLang="en-US" sz="3200" dirty="0">
                <a:latin typeface="+mj-ea"/>
              </a:rPr>
              <a:t>调频信号波形的变化规律</a:t>
            </a:r>
          </a:p>
        </p:txBody>
      </p:sp>
      <mc:AlternateContent xmlns:mc="http://schemas.openxmlformats.org/markup-compatibility/2006" xmlns:a14="http://schemas.microsoft.com/office/drawing/2010/main">
        <mc:Choice Requires="a14">
          <p:sp>
            <p:nvSpPr>
              <p:cNvPr id="6" name="内容占位符 2"/>
              <p:cNvSpPr txBox="1">
                <a:spLocks/>
              </p:cNvSpPr>
              <p:nvPr/>
            </p:nvSpPr>
            <p:spPr>
              <a:xfrm>
                <a:off x="4644027" y="1972573"/>
                <a:ext cx="5671951" cy="429943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a:latin typeface="宋体" panose="02010600030101010101" pitchFamily="2" charset="-122"/>
                    <a:ea typeface="宋体" panose="02010600030101010101" pitchFamily="2" charset="-122"/>
                  </a:rPr>
                  <a:t>调频信号波形每秒钟由密到疏的变化次数由调制信号频率𝐹</a:t>
                </a:r>
                <a:r>
                  <a:rPr lang="zh-CN" altLang="en-US" sz="2400" dirty="0" smtClean="0">
                    <a:latin typeface="宋体" panose="02010600030101010101" pitchFamily="2" charset="-122"/>
                    <a:ea typeface="宋体" panose="02010600030101010101" pitchFamily="2" charset="-122"/>
                  </a:rPr>
                  <a:t>决定；</a:t>
                </a:r>
              </a:p>
              <a:p>
                <a:r>
                  <a:rPr lang="zh-CN" altLang="en-US" sz="2400" dirty="0">
                    <a:latin typeface="宋体" panose="02010600030101010101" pitchFamily="2" charset="-122"/>
                    <a:ea typeface="宋体" panose="02010600030101010101" pitchFamily="2" charset="-122"/>
                  </a:rPr>
                  <a:t>调频信号（载波）的频率变化范围，即频偏的大小由调制信号振幅</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sub>
                    </m:sSub>
                  </m:oMath>
                </a14:m>
                <a:r>
                  <a:rPr lang="zh-CN" altLang="en-US" sz="2400" dirty="0" smtClean="0">
                    <a:latin typeface="宋体" panose="02010600030101010101" pitchFamily="2" charset="-122"/>
                    <a:ea typeface="宋体" panose="02010600030101010101" pitchFamily="2" charset="-122"/>
                  </a:rPr>
                  <a:t>决定。</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在调频制中载波的瞬时频率受调制信号的控制产生变化，这种变化的周期由调制信号频率所决定，变化的大小与调制信号的强度</a:t>
                </a:r>
                <a:r>
                  <a:rPr lang="zh-CN" altLang="en-US" sz="2400" dirty="0" smtClean="0">
                    <a:latin typeface="宋体" panose="02010600030101010101" pitchFamily="2" charset="-122"/>
                    <a:ea typeface="宋体" panose="02010600030101010101" pitchFamily="2" charset="-122"/>
                  </a:rPr>
                  <a:t>成正比。</a:t>
                </a:r>
              </a:p>
              <a:p>
                <a:endParaRPr lang="zh-CN" altLang="en-US" sz="2400" dirty="0"/>
              </a:p>
            </p:txBody>
          </p:sp>
        </mc:Choice>
        <mc:Fallback xmlns="">
          <p:sp>
            <p:nvSpPr>
              <p:cNvPr id="6" name="内容占位符 2"/>
              <p:cNvSpPr txBox="1">
                <a:spLocks noRot="1" noChangeAspect="1" noMove="1" noResize="1" noEditPoints="1" noAdjustHandles="1" noChangeArrowheads="1" noChangeShapeType="1" noTextEdit="1"/>
              </p:cNvSpPr>
              <p:nvPr/>
            </p:nvSpPr>
            <p:spPr>
              <a:xfrm>
                <a:off x="4644027" y="1972573"/>
                <a:ext cx="5671951" cy="4299438"/>
              </a:xfrm>
              <a:prstGeom prst="rect">
                <a:avLst/>
              </a:prstGeom>
              <a:blipFill rotWithShape="0">
                <a:blip r:embed="rId4"/>
                <a:stretch>
                  <a:fillRect l="-860" t="-1135" r="-69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12825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9C94DF43-60ED-45B5-BAE0-7D890D6C6689}"/>
                  </a:ext>
                </a:extLst>
              </p:cNvPr>
              <p:cNvSpPr>
                <a:spLocks noGrp="1"/>
              </p:cNvSpPr>
              <p:nvPr>
                <p:ph idx="1"/>
              </p:nvPr>
            </p:nvSpPr>
            <p:spPr>
              <a:xfrm>
                <a:off x="677334" y="1611288"/>
                <a:ext cx="8971634" cy="4951060"/>
              </a:xfrm>
            </p:spPr>
            <p:txBody>
              <a:bodyPr>
                <a:normAutofit fontScale="92500" lnSpcReduction="10000"/>
              </a:bodyPr>
              <a:lstStyle/>
              <a:p>
                <a:pPr marL="0" indent="0">
                  <a:buNone/>
                </a:pP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𝐹𝑀</m:t>
                        </m:r>
                      </m:sub>
                    </m:sSub>
                    <m:d>
                      <m:dPr>
                        <m:ctrlPr>
                          <a:rPr lang="zh-CN" altLang="en-US" sz="2400" i="1">
                            <a:latin typeface="Cambria Math" panose="02040503050406030204" pitchFamily="18" charset="0"/>
                          </a:rPr>
                        </m:ctrlPr>
                      </m:dPr>
                      <m:e>
                        <m:r>
                          <a:rPr lang="zh-CN" altLang="en-US" sz="2400" i="1">
                            <a:latin typeface="Cambria Math" panose="02040503050406030204" pitchFamily="18" charset="0"/>
                          </a:rPr>
                          <m:t>𝑡</m:t>
                        </m:r>
                      </m:e>
                    </m:d>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𝐶</m:t>
                        </m:r>
                      </m:sub>
                    </m:sSub>
                    <m:r>
                      <m:rPr>
                        <m:sty m:val="p"/>
                      </m:rPr>
                      <a:rPr lang="zh-CN" altLang="en-US" sz="2400">
                        <a:latin typeface="Cambria Math" panose="02040503050406030204" pitchFamily="18" charset="0"/>
                      </a:rPr>
                      <m:t>cos</m:t>
                    </m:r>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𝛺</m:t>
                        </m:r>
                        <m:r>
                          <a:rPr lang="zh-CN" altLang="en-US" sz="2400" i="1">
                            <a:latin typeface="Cambria Math" panose="02040503050406030204" pitchFamily="18" charset="0"/>
                          </a:rPr>
                          <m:t>𝑡</m:t>
                        </m:r>
                      </m:e>
                    </m:d>
                    <m:r>
                      <m:rPr>
                        <m:sty m:val="p"/>
                      </m:rPr>
                      <a:rPr lang="zh-CN" altLang="en-US" sz="2400">
                        <a:latin typeface="Cambria Math" panose="02040503050406030204" pitchFamily="18" charset="0"/>
                      </a:rPr>
                      <m:t>Re</m:t>
                    </m:r>
                    <m:d>
                      <m:dPr>
                        <m:begChr m:val="["/>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𝐶</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𝑒</m:t>
                                </m:r>
                              </m:sub>
                            </m:sSub>
                            <m:r>
                              <a:rPr lang="zh-CN" altLang="en-US" sz="2400" i="1">
                                <a:latin typeface="Cambria Math" panose="02040503050406030204" pitchFamily="18" charset="0"/>
                              </a:rPr>
                              <m:t>𝑡</m:t>
                            </m:r>
                          </m:sup>
                        </m:sSup>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𝛺</m:t>
                            </m:r>
                            <m:r>
                              <a:rPr lang="zh-CN" altLang="en-US" sz="2400" i="1">
                                <a:latin typeface="Cambria Math" panose="02040503050406030204" pitchFamily="18" charset="0"/>
                              </a:rPr>
                              <m:t>𝑡</m:t>
                            </m:r>
                          </m:sup>
                        </m:sSup>
                      </m:e>
                    </m:d>
                  </m:oMath>
                </a14:m>
                <a:endParaRPr lang="en-US" altLang="zh-CN" sz="2400" b="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中的</a:t>
                </a:r>
                <a14:m>
                  <m:oMath xmlns:m="http://schemas.openxmlformats.org/officeDocument/2006/math">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𝛺</m:t>
                        </m:r>
                        <m:r>
                          <a:rPr lang="zh-CN" altLang="en-US" sz="2400" i="1">
                            <a:latin typeface="Cambria Math" panose="02040503050406030204" pitchFamily="18" charset="0"/>
                          </a:rPr>
                          <m:t>𝑡</m:t>
                        </m:r>
                      </m:sup>
                    </m:sSup>
                  </m:oMath>
                </a14:m>
                <a:r>
                  <a:rPr lang="zh-CN" altLang="en-US" sz="2400" dirty="0">
                    <a:latin typeface="宋体" panose="02010600030101010101" pitchFamily="2" charset="-122"/>
                    <a:ea typeface="宋体" panose="02010600030101010101" pitchFamily="2" charset="-122"/>
                  </a:rPr>
                  <a:t>是周期为</a:t>
                </a:r>
                <a:r>
                  <a:rPr lang="en-US" altLang="zh-CN" sz="2400" dirty="0">
                    <a:latin typeface="宋体" panose="02010600030101010101" pitchFamily="2" charset="-122"/>
                    <a:ea typeface="宋体" panose="02010600030101010101" pitchFamily="2" charset="-122"/>
                  </a:rPr>
                  <a:t>2π/Ω</a:t>
                </a:r>
                <a:r>
                  <a:rPr lang="zh-CN" altLang="en-US" sz="2400" dirty="0">
                    <a:latin typeface="宋体" panose="02010600030101010101" pitchFamily="2" charset="-122"/>
                    <a:ea typeface="宋体" panose="02010600030101010101" pitchFamily="2" charset="-122"/>
                  </a:rPr>
                  <a:t>的周期性时间函数，可以将它展开为傅氏级数，其基波角频率为</a:t>
                </a:r>
                <a:r>
                  <a:rPr lang="en-US" altLang="zh-CN" sz="2400" dirty="0">
                    <a:latin typeface="宋体" panose="02010600030101010101" pitchFamily="2" charset="-122"/>
                    <a:ea typeface="宋体" panose="02010600030101010101" pitchFamily="2" charset="-122"/>
                  </a:rPr>
                  <a:t>Ω</a:t>
                </a:r>
                <a:r>
                  <a:rPr lang="zh-CN" altLang="en-US" sz="2400" dirty="0">
                    <a:latin typeface="宋体" panose="02010600030101010101" pitchFamily="2" charset="-122"/>
                    <a:ea typeface="宋体" panose="02010600030101010101" pitchFamily="2" charset="-122"/>
                  </a:rPr>
                  <a:t>，即</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𝛺</m:t>
                        </m:r>
                        <m:r>
                          <a:rPr lang="zh-CN" altLang="en-US" sz="2400" i="1">
                            <a:latin typeface="Cambria Math" panose="02040503050406030204" pitchFamily="18" charset="0"/>
                          </a:rPr>
                          <m:t>𝑡</m:t>
                        </m:r>
                      </m:sup>
                    </m:sSup>
                    <m:r>
                      <a:rPr lang="zh-CN" altLang="en-US" sz="2400">
                        <a:latin typeface="Cambria Math" panose="02040503050406030204" pitchFamily="18" charset="0"/>
                      </a:rPr>
                      <m:t>=</m:t>
                    </m:r>
                    <m:nary>
                      <m:naryPr>
                        <m:chr m:val="∑"/>
                        <m:limLoc m:val="undOvr"/>
                        <m:grow m:val="on"/>
                        <m:ctrlPr>
                          <a:rPr lang="zh-CN" altLang="en-US" sz="2400" i="1">
                            <a:latin typeface="Cambria Math" panose="02040503050406030204" pitchFamily="18" charset="0"/>
                          </a:rPr>
                        </m:ctrlPr>
                      </m:naryPr>
                      <m:sub>
                        <m:r>
                          <a:rPr lang="zh-CN" altLang="en-US" sz="2400" i="1">
                            <a:latin typeface="Cambria Math" panose="02040503050406030204" pitchFamily="18" charset="0"/>
                          </a:rPr>
                          <m:t>𝑛</m:t>
                        </m:r>
                        <m:r>
                          <a:rPr lang="zh-CN" altLang="en-US" sz="2400">
                            <a:latin typeface="Cambria Math" panose="02040503050406030204" pitchFamily="18" charset="0"/>
                          </a:rPr>
                          <m:t>=−∞</m:t>
                        </m:r>
                      </m:sub>
                      <m:sup>
                        <m:r>
                          <a:rPr lang="zh-CN" altLang="en-US" sz="2400">
                            <a:latin typeface="Cambria Math" panose="02040503050406030204" pitchFamily="18" charset="0"/>
                          </a:rPr>
                          <m:t>∞</m:t>
                        </m:r>
                      </m:sup>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𝐽</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r>
                              <a:rPr lang="zh-CN" altLang="en-US" sz="2400" i="1">
                                <a:latin typeface="Cambria Math" panose="02040503050406030204" pitchFamily="18" charset="0"/>
                              </a:rPr>
                              <m:t>𝑗𝑛</m:t>
                            </m:r>
                            <m:r>
                              <a:rPr lang="zh-CN" altLang="en-US" sz="2400" i="1">
                                <a:latin typeface="Cambria Math" panose="02040503050406030204" pitchFamily="18" charset="0"/>
                              </a:rPr>
                              <m:t>𝛺</m:t>
                            </m:r>
                            <m:r>
                              <a:rPr lang="zh-CN" altLang="en-US" sz="2400" i="1">
                                <a:latin typeface="Cambria Math" panose="02040503050406030204" pitchFamily="18" charset="0"/>
                              </a:rPr>
                              <m:t>𝑡</m:t>
                            </m:r>
                          </m:sup>
                        </m:sSup>
                      </m:e>
                    </m:nary>
                  </m:oMath>
                </a14:m>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式中</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𝐽</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e>
                    </m:d>
                  </m:oMath>
                </a14:m>
                <a:r>
                  <a:rPr lang="zh-CN" altLang="en-US" sz="2400" dirty="0">
                    <a:latin typeface="宋体" panose="02010600030101010101" pitchFamily="2" charset="-122"/>
                    <a:ea typeface="宋体" panose="02010600030101010101" pitchFamily="2" charset="-122"/>
                  </a:rPr>
                  <a:t>是宗数为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oMath>
                </a14:m>
                <a:r>
                  <a:rPr lang="zh-CN" altLang="en-US" sz="2400" dirty="0">
                    <a:latin typeface="宋体" panose="02010600030101010101" pitchFamily="2" charset="-122"/>
                    <a:ea typeface="宋体" panose="02010600030101010101" pitchFamily="2" charset="-122"/>
                  </a:rPr>
                  <a:t>的</a:t>
                </a:r>
                <a:r>
                  <a:rPr lang="en-US" altLang="zh-CN" sz="2400" dirty="0">
                    <a:latin typeface="宋体" panose="02010600030101010101" pitchFamily="2" charset="-122"/>
                    <a:ea typeface="宋体" panose="02010600030101010101" pitchFamily="2" charset="-122"/>
                  </a:rPr>
                  <a:t>n</a:t>
                </a:r>
                <a:r>
                  <a:rPr lang="zh-CN" altLang="en-US" sz="2400" dirty="0">
                    <a:latin typeface="宋体" panose="02010600030101010101" pitchFamily="2" charset="-122"/>
                    <a:ea typeface="宋体" panose="02010600030101010101" pitchFamily="2" charset="-122"/>
                  </a:rPr>
                  <a:t>阶第一类贝塞尔函数，它可以用无穷级数进行计算：</a:t>
                </a:r>
                <a:endParaRPr lang="en-US" altLang="zh-CN" sz="2400" dirty="0">
                  <a:latin typeface="宋体" panose="02010600030101010101" pitchFamily="2" charset="-122"/>
                  <a:ea typeface="宋体" panose="02010600030101010101" pitchFamily="2" charset="-122"/>
                </a:endParaRPr>
              </a:p>
              <a:p>
                <a:pPr marL="0" indent="0" algn="just">
                  <a:buNone/>
                </a:pPr>
                <a:r>
                  <a:rPr lang="zh-CN" altLang="en-US" sz="2400" dirty="0"/>
                  <a:t>     </a:t>
                </a: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𝐽</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m:t>
                    </m:r>
                    <m:nary>
                      <m:naryPr>
                        <m:chr m:val="∑"/>
                        <m:limLoc m:val="undOvr"/>
                        <m:grow m:val="on"/>
                        <m:ctrlPr>
                          <a:rPr lang="zh-CN" altLang="en-US" sz="2400" i="1">
                            <a:latin typeface="Cambria Math" panose="02040503050406030204" pitchFamily="18" charset="0"/>
                          </a:rPr>
                        </m:ctrlPr>
                      </m:naryPr>
                      <m:sub>
                        <m:r>
                          <a:rPr lang="zh-CN" altLang="en-US" sz="2400" i="1">
                            <a:latin typeface="Cambria Math" panose="02040503050406030204" pitchFamily="18" charset="0"/>
                          </a:rPr>
                          <m:t>𝑚</m:t>
                        </m:r>
                        <m:r>
                          <a:rPr lang="zh-CN" altLang="en-US" sz="2400">
                            <a:latin typeface="Cambria Math" panose="02040503050406030204" pitchFamily="18" charset="0"/>
                          </a:rPr>
                          <m:t>=0</m:t>
                        </m:r>
                      </m:sub>
                      <m:sup>
                        <m:r>
                          <a:rPr lang="zh-CN" altLang="en-US" sz="2400">
                            <a:latin typeface="Cambria Math" panose="02040503050406030204" pitchFamily="18" charset="0"/>
                          </a:rPr>
                          <m:t>∞</m:t>
                        </m:r>
                      </m:sup>
                      <m:e>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e>
                                </m:d>
                              </m:e>
                              <m:sup>
                                <m:r>
                                  <a:rPr lang="zh-CN" altLang="en-US" sz="2400" i="1">
                                    <a:latin typeface="Cambria Math" panose="02040503050406030204" pitchFamily="18" charset="0"/>
                                  </a:rPr>
                                  <m:t>𝑛</m:t>
                                </m:r>
                              </m:sup>
                            </m:sSup>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num>
                                      <m:den>
                                        <m:r>
                                          <a:rPr lang="zh-CN" altLang="en-US" sz="2400">
                                            <a:latin typeface="Cambria Math" panose="02040503050406030204" pitchFamily="18" charset="0"/>
                                          </a:rPr>
                                          <m:t>2</m:t>
                                        </m:r>
                                      </m:den>
                                    </m:f>
                                  </m:e>
                                </m:d>
                              </m:e>
                              <m:sup>
                                <m:r>
                                  <a:rPr lang="zh-CN" altLang="en-US" sz="2400" i="1">
                                    <a:latin typeface="Cambria Math" panose="02040503050406030204" pitchFamily="18" charset="0"/>
                                  </a:rPr>
                                  <m:t>𝑛</m:t>
                                </m:r>
                                <m:r>
                                  <a:rPr lang="zh-CN" altLang="en-US" sz="2400">
                                    <a:latin typeface="Cambria Math" panose="02040503050406030204" pitchFamily="18" charset="0"/>
                                  </a:rPr>
                                  <m:t>+2</m:t>
                                </m:r>
                                <m:r>
                                  <a:rPr lang="zh-CN" altLang="en-US" sz="2400" i="1">
                                    <a:latin typeface="Cambria Math" panose="02040503050406030204" pitchFamily="18" charset="0"/>
                                  </a:rPr>
                                  <m:t>𝑚</m:t>
                                </m:r>
                              </m:sup>
                            </m:sSup>
                            <m:r>
                              <a:rPr lang="en-US" altLang="zh-CN" sz="2400" i="1">
                                <a:latin typeface="Cambria Math" panose="02040503050406030204" pitchFamily="18" charset="0"/>
                              </a:rPr>
                              <m:t> </m:t>
                            </m:r>
                          </m:num>
                          <m:den>
                            <m:r>
                              <a:rPr lang="zh-CN" altLang="en-US" sz="2400" i="1">
                                <a:latin typeface="Cambria Math" panose="02040503050406030204" pitchFamily="18" charset="0"/>
                              </a:rPr>
                              <m:t>𝑚</m:t>
                            </m:r>
                            <m:r>
                              <a:rPr lang="zh-CN" altLang="en-US" sz="2400">
                                <a:latin typeface="Cambria Math" panose="02040503050406030204" pitchFamily="18" charset="0"/>
                              </a:rPr>
                              <m:t>!(</m:t>
                            </m:r>
                            <m:r>
                              <a:rPr lang="zh-CN" altLang="en-US" sz="2400" i="1">
                                <a:latin typeface="Cambria Math" panose="02040503050406030204" pitchFamily="18" charset="0"/>
                              </a:rPr>
                              <m:t>𝑛</m:t>
                            </m:r>
                            <m:r>
                              <a:rPr lang="zh-CN" altLang="en-US" sz="2400">
                                <a:latin typeface="Cambria Math" panose="02040503050406030204" pitchFamily="18" charset="0"/>
                              </a:rPr>
                              <m:t>+</m:t>
                            </m:r>
                            <m:r>
                              <a:rPr lang="zh-CN" altLang="en-US" sz="2400" i="1">
                                <a:latin typeface="Cambria Math" panose="02040503050406030204" pitchFamily="18" charset="0"/>
                              </a:rPr>
                              <m:t>𝑚</m:t>
                            </m:r>
                            <m:r>
                              <a:rPr lang="zh-CN" altLang="en-US" sz="2400">
                                <a:latin typeface="Cambria Math" panose="02040503050406030204" pitchFamily="18" charset="0"/>
                              </a:rPr>
                              <m:t>)!</m:t>
                            </m:r>
                          </m:den>
                        </m:f>
                      </m:e>
                    </m:nary>
                  </m:oMath>
                </a14:m>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它</a:t>
                </a:r>
                <a:r>
                  <a:rPr lang="zh-CN" altLang="en-US" sz="2400" dirty="0" smtClean="0">
                    <a:latin typeface="宋体" panose="02010600030101010101" pitchFamily="2" charset="-122"/>
                    <a:ea typeface="宋体" panose="02010600030101010101" pitchFamily="2" charset="-122"/>
                  </a:rPr>
                  <a:t>随变化</a:t>
                </a:r>
                <a:r>
                  <a:rPr lang="zh-CN" altLang="en-US" sz="2400" dirty="0">
                    <a:latin typeface="宋体" panose="02010600030101010101" pitchFamily="2" charset="-122"/>
                    <a:ea typeface="宋体" panose="02010600030101010101" pitchFamily="2" charset="-122"/>
                  </a:rPr>
                  <a:t>的曲线如图</a:t>
                </a:r>
                <a:r>
                  <a:rPr lang="en-US" altLang="zh-CN" sz="2400" dirty="0">
                    <a:latin typeface="宋体" panose="02010600030101010101" pitchFamily="2" charset="-122"/>
                    <a:ea typeface="宋体" panose="02010600030101010101" pitchFamily="2" charset="-122"/>
                  </a:rPr>
                  <a:t>7.4.2 </a:t>
                </a:r>
                <a:r>
                  <a:rPr lang="zh-CN" altLang="en-US" sz="2400" dirty="0">
                    <a:latin typeface="宋体" panose="02010600030101010101" pitchFamily="2" charset="-122"/>
                    <a:ea typeface="宋体" panose="02010600030101010101" pitchFamily="2" charset="-122"/>
                  </a:rPr>
                  <a:t>所示，并具有以下特性：</a:t>
                </a:r>
                <a:endParaRPr lang="en-US"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𝐽</m:t>
                          </m:r>
                        </m:e>
                        <m:sub>
                          <m:r>
                            <a:rPr lang="zh-CN" altLang="en-US" sz="2400">
                              <a:latin typeface="Cambria Math" panose="02040503050406030204" pitchFamily="18" charset="0"/>
                              <a:ea typeface="宋体" panose="02010600030101010101" pitchFamily="2" charset="-122"/>
                            </a:rPr>
                            <m:t>𝑛</m:t>
                          </m:r>
                        </m:sub>
                      </m:sSub>
                      <m:d>
                        <m:dPr>
                          <m:ctrlPr>
                            <a:rPr lang="zh-CN" altLang="en-US" sz="2400" i="1">
                              <a:latin typeface="Cambria Math" panose="02040503050406030204" pitchFamily="18" charset="0"/>
                              <a:ea typeface="宋体" panose="02010600030101010101" pitchFamily="2" charset="-122"/>
                            </a:rPr>
                          </m:ctrlPr>
                        </m:dPr>
                        <m:e>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𝑚</m:t>
                              </m:r>
                            </m:e>
                            <m:sub>
                              <m:r>
                                <a:rPr lang="zh-CN" altLang="en-US" sz="2400">
                                  <a:latin typeface="Cambria Math" panose="02040503050406030204" pitchFamily="18" charset="0"/>
                                  <a:ea typeface="宋体" panose="02010600030101010101" pitchFamily="2" charset="-122"/>
                                </a:rPr>
                                <m:t>𝑓</m:t>
                              </m:r>
                            </m:sub>
                          </m:sSub>
                        </m:e>
                      </m:d>
                      <m:r>
                        <a:rPr lang="zh-CN" altLang="en-US" sz="2400">
                          <a:latin typeface="Cambria Math" panose="02040503050406030204" pitchFamily="18" charset="0"/>
                          <a:ea typeface="宋体" panose="02010600030101010101" pitchFamily="2" charset="-122"/>
                        </a:rPr>
                        <m:t>=</m:t>
                      </m:r>
                      <m:sSup>
                        <m:sSupPr>
                          <m:ctrlPr>
                            <a:rPr lang="zh-CN" altLang="en-US" sz="2400" i="1">
                              <a:latin typeface="Cambria Math" panose="02040503050406030204" pitchFamily="18" charset="0"/>
                              <a:ea typeface="宋体" panose="02010600030101010101" pitchFamily="2" charset="-122"/>
                            </a:rPr>
                          </m:ctrlPr>
                        </m:sSupPr>
                        <m:e>
                          <m:d>
                            <m:dPr>
                              <m:ctrlPr>
                                <a:rPr lang="zh-CN" altLang="en-US" sz="2400" i="1">
                                  <a:latin typeface="Cambria Math" panose="02040503050406030204" pitchFamily="18" charset="0"/>
                                  <a:ea typeface="宋体" panose="02010600030101010101" pitchFamily="2" charset="-122"/>
                                </a:rPr>
                              </m:ctrlPr>
                            </m:dPr>
                            <m:e>
                              <m:r>
                                <a:rPr lang="zh-CN" altLang="en-US" sz="2400">
                                  <a:latin typeface="Cambria Math" panose="02040503050406030204" pitchFamily="18" charset="0"/>
                                  <a:ea typeface="宋体" panose="02010600030101010101" pitchFamily="2" charset="-122"/>
                                </a:rPr>
                                <m:t>−1</m:t>
                              </m:r>
                            </m:e>
                          </m:d>
                        </m:e>
                        <m:sup>
                          <m:r>
                            <a:rPr lang="zh-CN" altLang="en-US" sz="2400">
                              <a:latin typeface="Cambria Math" panose="02040503050406030204" pitchFamily="18" charset="0"/>
                              <a:ea typeface="宋体" panose="02010600030101010101" pitchFamily="2" charset="-122"/>
                            </a:rPr>
                            <m:t>𝑛</m:t>
                          </m:r>
                        </m:sup>
                      </m:sSup>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𝐽</m:t>
                          </m:r>
                        </m:e>
                        <m:sub>
                          <m:r>
                            <a:rPr lang="zh-CN" altLang="en-US" sz="2400">
                              <a:latin typeface="Cambria Math" panose="02040503050406030204" pitchFamily="18" charset="0"/>
                              <a:ea typeface="宋体" panose="02010600030101010101" pitchFamily="2" charset="-122"/>
                            </a:rPr>
                            <m:t>−</m:t>
                          </m:r>
                          <m:r>
                            <a:rPr lang="zh-CN" altLang="en-US" sz="2400">
                              <a:latin typeface="Cambria Math" panose="02040503050406030204" pitchFamily="18" charset="0"/>
                              <a:ea typeface="宋体" panose="02010600030101010101" pitchFamily="2" charset="-122"/>
                            </a:rPr>
                            <m:t>𝑛</m:t>
                          </m:r>
                        </m:sub>
                      </m:sSub>
                      <m:d>
                        <m:dPr>
                          <m:ctrlPr>
                            <a:rPr lang="zh-CN" altLang="en-US" sz="2400" i="1">
                              <a:latin typeface="Cambria Math" panose="02040503050406030204" pitchFamily="18" charset="0"/>
                              <a:ea typeface="宋体" panose="02010600030101010101" pitchFamily="2" charset="-122"/>
                            </a:rPr>
                          </m:ctrlPr>
                        </m:dPr>
                        <m:e>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𝑚</m:t>
                              </m:r>
                            </m:e>
                            <m:sub>
                              <m:r>
                                <a:rPr lang="zh-CN" altLang="en-US" sz="2400">
                                  <a:latin typeface="Cambria Math" panose="02040503050406030204" pitchFamily="18" charset="0"/>
                                  <a:ea typeface="宋体" panose="02010600030101010101" pitchFamily="2" charset="-122"/>
                                </a:rPr>
                                <m:t>𝑓</m:t>
                              </m:r>
                            </m:sub>
                          </m:sSub>
                        </m:e>
                      </m:d>
                      <m:r>
                        <a:rPr lang="en-US" altLang="zh-CN" sz="2400">
                          <a:latin typeface="Cambria Math" panose="02040503050406030204" pitchFamily="18" charset="0"/>
                          <a:ea typeface="宋体" panose="02010600030101010101" pitchFamily="2" charset="-122"/>
                        </a:rPr>
                        <m:t> </m:t>
                      </m:r>
                    </m:oMath>
                  </m:oMathPara>
                </a14:m>
                <a:endParaRPr lang="zh-CN" altLang="en-US" sz="2400" dirty="0">
                  <a:latin typeface="宋体" panose="02010600030101010101" pitchFamily="2" charset="-122"/>
                  <a:ea typeface="宋体" panose="02010600030101010101" pitchFamily="2" charset="-122"/>
                </a:endParaRPr>
              </a:p>
            </p:txBody>
          </p:sp>
        </mc:Choice>
        <mc:Fallback xmlns="">
          <p:sp>
            <p:nvSpPr>
              <p:cNvPr id="3" name="内容占位符 2">
                <a:extLst>
                  <a:ext uri="{FF2B5EF4-FFF2-40B4-BE49-F238E27FC236}">
                    <a16:creationId xmlns:a16="http://schemas.microsoft.com/office/drawing/2014/main" xmlns="" xmlns:a14="http://schemas.microsoft.com/office/drawing/2010/main" id="{9C94DF43-60ED-45B5-BAE0-7D890D6C6689}"/>
                  </a:ext>
                </a:extLst>
              </p:cNvPr>
              <p:cNvSpPr>
                <a:spLocks noGrp="1" noRot="1" noChangeAspect="1" noMove="1" noResize="1" noEditPoints="1" noAdjustHandles="1" noChangeArrowheads="1" noChangeShapeType="1" noTextEdit="1"/>
              </p:cNvSpPr>
              <p:nvPr>
                <p:ph idx="1"/>
              </p:nvPr>
            </p:nvSpPr>
            <p:spPr>
              <a:xfrm>
                <a:off x="677334" y="1611288"/>
                <a:ext cx="8971634" cy="4951060"/>
              </a:xfrm>
              <a:blipFill rotWithShape="0">
                <a:blip r:embed="rId4"/>
                <a:stretch>
                  <a:fillRect l="-883"/>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677334" y="238784"/>
            <a:ext cx="5518001" cy="81317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latin typeface="+mj-ea"/>
              </a:rPr>
              <a:t>7.4</a:t>
            </a:r>
            <a:r>
              <a:rPr lang="zh-CN" altLang="en-US" sz="3200" dirty="0">
                <a:latin typeface="+mj-ea"/>
              </a:rPr>
              <a:t>调频信号的频域分析</a:t>
            </a:r>
          </a:p>
        </p:txBody>
      </p:sp>
      <p:sp>
        <p:nvSpPr>
          <p:cNvPr id="5" name="标题 1">
            <a:extLst>
              <a:ext uri="{FF2B5EF4-FFF2-40B4-BE49-F238E27FC236}">
                <a16:creationId xmlns="" xmlns:a16="http://schemas.microsoft.com/office/drawing/2014/main" id="{3E742A75-9850-4054-B1CD-0A9C9491EBB3}"/>
              </a:ext>
            </a:extLst>
          </p:cNvPr>
          <p:cNvSpPr txBox="1">
            <a:spLocks/>
          </p:cNvSpPr>
          <p:nvPr/>
        </p:nvSpPr>
        <p:spPr>
          <a:xfrm>
            <a:off x="677334" y="1001534"/>
            <a:ext cx="3334153" cy="609754"/>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7.4.1</a:t>
            </a:r>
            <a:r>
              <a:rPr lang="zh-CN" altLang="en-US" sz="2800" dirty="0">
                <a:latin typeface="+mj-ea"/>
              </a:rPr>
              <a:t>调频波的展开</a:t>
            </a:r>
          </a:p>
        </p:txBody>
      </p:sp>
    </p:spTree>
    <p:extLst>
      <p:ext uri="{BB962C8B-B14F-4D97-AF65-F5344CB8AC3E}">
        <p14:creationId xmlns:p14="http://schemas.microsoft.com/office/powerpoint/2010/main" val="37701603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292B165F-5AE8-4F61-9888-445BC29543E8}"/>
                  </a:ext>
                </a:extLst>
              </p:cNvPr>
              <p:cNvSpPr>
                <a:spLocks noGrp="1"/>
              </p:cNvSpPr>
              <p:nvPr>
                <p:ph idx="1"/>
              </p:nvPr>
            </p:nvSpPr>
            <p:spPr>
              <a:xfrm>
                <a:off x="677334" y="532263"/>
                <a:ext cx="8596668" cy="5509099"/>
              </a:xfrm>
            </p:spPr>
            <p:txBody>
              <a:bodyPr>
                <a:normAutofit/>
              </a:bodyPr>
              <a:lstStyle/>
              <a:p>
                <a:pPr marL="0" indent="0">
                  <a:buNone/>
                </a:pPr>
                <a:r>
                  <a:rPr lang="zh-CN" altLang="en-US" sz="2400" dirty="0" smtClean="0"/>
                  <a:t>       </a:t>
                </a:r>
                <a14:m>
                  <m:oMath xmlns:m="http://schemas.openxmlformats.org/officeDocument/2006/math">
                    <m:r>
                      <a:rPr lang="zh-CN" altLang="en-US" sz="2400" i="1">
                        <a:latin typeface="Cambria Math" panose="02040503050406030204" pitchFamily="18" charset="0"/>
                      </a:rPr>
                      <m:t>𝑛</m:t>
                    </m:r>
                  </m:oMath>
                </a14:m>
                <a:r>
                  <a:rPr lang="zh-CN" altLang="en-US" sz="2400" dirty="0">
                    <a:latin typeface="宋体" panose="02010600030101010101" pitchFamily="2" charset="-122"/>
                    <a:ea typeface="宋体" panose="02010600030101010101" pitchFamily="2" charset="-122"/>
                  </a:rPr>
                  <a:t>为偶数则等式两端符号相同，</a:t>
                </a:r>
                <a14:m>
                  <m:oMath xmlns:m="http://schemas.openxmlformats.org/officeDocument/2006/math">
                    <m:r>
                      <a:rPr lang="zh-CN" altLang="en-US" sz="2400" i="1">
                        <a:latin typeface="Cambria Math" panose="02040503050406030204" pitchFamily="18" charset="0"/>
                      </a:rPr>
                      <m:t>𝑛</m:t>
                    </m:r>
                  </m:oMath>
                </a14:m>
                <a:r>
                  <a:rPr lang="zh-CN" altLang="en-US" sz="2400" dirty="0">
                    <a:latin typeface="宋体" panose="02010600030101010101" pitchFamily="2" charset="-122"/>
                    <a:ea typeface="宋体" panose="02010600030101010101" pitchFamily="2" charset="-122"/>
                  </a:rPr>
                  <a:t>为奇数则等式两端符号相反。因而，调频波的级数展开式为： </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𝐹𝑀</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𝐶</m:t>
                        </m:r>
                      </m:sub>
                    </m:sSub>
                    <m:r>
                      <m:rPr>
                        <m:sty m:val="p"/>
                      </m:rPr>
                      <a:rPr lang="zh-CN" altLang="en-US" sz="2400">
                        <a:latin typeface="Cambria Math" panose="02040503050406030204" pitchFamily="18" charset="0"/>
                      </a:rPr>
                      <m:t>Re</m:t>
                    </m:r>
                    <m:r>
                      <a:rPr lang="zh-CN" altLang="en-US" sz="2400">
                        <a:latin typeface="Cambria Math" panose="02040503050406030204" pitchFamily="18" charset="0"/>
                      </a:rPr>
                      <m:t>[</m:t>
                    </m:r>
                    <m:nary>
                      <m:naryPr>
                        <m:chr m:val="∑"/>
                        <m:limLoc m:val="undOvr"/>
                        <m:grow m:val="on"/>
                        <m:ctrlPr>
                          <a:rPr lang="zh-CN" altLang="en-US" sz="2400" i="1">
                            <a:latin typeface="Cambria Math" panose="02040503050406030204" pitchFamily="18" charset="0"/>
                          </a:rPr>
                        </m:ctrlPr>
                      </m:naryPr>
                      <m:sub>
                        <m:r>
                          <a:rPr lang="zh-CN" altLang="en-US" sz="2400" i="1">
                            <a:latin typeface="Cambria Math" panose="02040503050406030204" pitchFamily="18" charset="0"/>
                          </a:rPr>
                          <m:t>𝑛</m:t>
                        </m:r>
                        <m:r>
                          <a:rPr lang="zh-CN" altLang="en-US" sz="2400">
                            <a:latin typeface="Cambria Math" panose="02040503050406030204" pitchFamily="18" charset="0"/>
                          </a:rPr>
                          <m:t>=−∞</m:t>
                        </m:r>
                      </m:sub>
                      <m:sup>
                        <m:r>
                          <a:rPr lang="zh-CN" altLang="en-US" sz="2400">
                            <a:latin typeface="Cambria Math" panose="02040503050406030204" pitchFamily="18" charset="0"/>
                          </a:rPr>
                          <m:t>∞</m:t>
                        </m:r>
                      </m:sup>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𝐽</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𝑗</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r>
                                  <a:rPr lang="zh-CN" altLang="en-US" sz="2400" i="1">
                                    <a:latin typeface="Cambria Math" panose="02040503050406030204" pitchFamily="18" charset="0"/>
                                  </a:rPr>
                                  <m:t>𝑛</m:t>
                                </m:r>
                                <m:r>
                                  <a:rPr lang="zh-CN" altLang="en-US" sz="2400" i="1">
                                    <a:latin typeface="Cambria Math" panose="02040503050406030204" pitchFamily="18" charset="0"/>
                                  </a:rPr>
                                  <m:t>𝛺</m:t>
                                </m:r>
                                <m:r>
                                  <a:rPr lang="zh-CN" altLang="en-US" sz="2400" i="1">
                                    <a:latin typeface="Cambria Math" panose="02040503050406030204" pitchFamily="18" charset="0"/>
                                  </a:rPr>
                                  <m:t>𝑡</m:t>
                                </m:r>
                              </m:e>
                            </m:d>
                          </m:sup>
                        </m:sSup>
                      </m:e>
                    </m:nary>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 </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400" smtClean="0">
                          <a:latin typeface="Cambria Math" panose="02040503050406030204" pitchFamily="18" charset="0"/>
                        </a:rPr>
                        <m:t>=</m:t>
                      </m:r>
                      <m:nary>
                        <m:naryPr>
                          <m:chr m:val="∑"/>
                          <m:limLoc m:val="undOvr"/>
                          <m:grow m:val="on"/>
                          <m:ctrlPr>
                            <a:rPr lang="zh-CN" altLang="en-US" sz="2400" i="1">
                              <a:latin typeface="Cambria Math" panose="02040503050406030204" pitchFamily="18" charset="0"/>
                            </a:rPr>
                          </m:ctrlPr>
                        </m:naryPr>
                        <m:sub>
                          <m:r>
                            <a:rPr lang="zh-CN" altLang="en-US" sz="2400" i="1">
                              <a:latin typeface="Cambria Math" panose="02040503050406030204" pitchFamily="18" charset="0"/>
                            </a:rPr>
                            <m:t>𝑛</m:t>
                          </m:r>
                          <m:r>
                            <a:rPr lang="zh-CN" altLang="en-US" sz="2400">
                              <a:latin typeface="Cambria Math" panose="02040503050406030204" pitchFamily="18" charset="0"/>
                            </a:rPr>
                            <m:t>=−∞</m:t>
                          </m:r>
                        </m:sub>
                        <m:sup>
                          <m:r>
                            <a:rPr lang="zh-CN" altLang="en-US" sz="2400">
                              <a:latin typeface="Cambria Math" panose="02040503050406030204" pitchFamily="18" charset="0"/>
                            </a:rPr>
                            <m:t>∞</m:t>
                          </m:r>
                        </m:sup>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𝐽</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m:t>
                          </m:r>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r>
                            <a:rPr lang="zh-CN" altLang="en-US" sz="2400" i="1">
                              <a:latin typeface="Cambria Math" panose="02040503050406030204" pitchFamily="18" charset="0"/>
                            </a:rPr>
                            <m:t>𝑛</m:t>
                          </m:r>
                          <m:r>
                            <a:rPr lang="zh-CN" altLang="en-US" sz="2400" i="1">
                              <a:latin typeface="Cambria Math" panose="02040503050406030204" pitchFamily="18" charset="0"/>
                            </a:rPr>
                            <m:t>𝛺</m:t>
                          </m:r>
                          <m:r>
                            <a:rPr lang="zh-CN" altLang="en-US" sz="2400">
                              <a:latin typeface="Cambria Math" panose="02040503050406030204" pitchFamily="18" charset="0"/>
                            </a:rPr>
                            <m:t>)</m:t>
                          </m:r>
                          <m:r>
                            <a:rPr lang="zh-CN" altLang="en-US" sz="2400" i="1">
                              <a:latin typeface="Cambria Math" panose="02040503050406030204" pitchFamily="18" charset="0"/>
                            </a:rPr>
                            <m:t>𝑡</m:t>
                          </m:r>
                          <m:r>
                            <m:rPr>
                              <m:nor/>
                            </m:rPr>
                            <a:rPr lang="zh-CN" altLang="en-US" sz="2400" dirty="0">
                              <a:latin typeface="宋体" panose="02010600030101010101" pitchFamily="2" charset="-122"/>
                              <a:ea typeface="宋体" panose="02010600030101010101" pitchFamily="2" charset="-122"/>
                            </a:rPr>
                            <m:t> </m:t>
                          </m:r>
                        </m:e>
                      </m:nary>
                    </m:oMath>
                  </m:oMathPara>
                </a14:m>
                <a:endParaRPr lang="zh-CN" altLang="en-US" sz="2400" dirty="0">
                  <a:latin typeface="宋体" panose="02010600030101010101" pitchFamily="2" charset="-122"/>
                  <a:ea typeface="宋体" panose="02010600030101010101" pitchFamily="2" charset="-122"/>
                </a:endParaRPr>
              </a:p>
            </p:txBody>
          </p:sp>
        </mc:Choice>
        <mc:Fallback xmlns="">
          <p:sp>
            <p:nvSpPr>
              <p:cNvPr id="3" name="内容占位符 2">
                <a:extLst>
                  <a:ext uri="{FF2B5EF4-FFF2-40B4-BE49-F238E27FC236}">
                    <a16:creationId xmlns:a16="http://schemas.microsoft.com/office/drawing/2014/main" xmlns="" xmlns:a14="http://schemas.microsoft.com/office/drawing/2010/main" id="{292B165F-5AE8-4F61-9888-445BC29543E8}"/>
                  </a:ext>
                </a:extLst>
              </p:cNvPr>
              <p:cNvSpPr>
                <a:spLocks noGrp="1" noRot="1" noChangeAspect="1" noMove="1" noResize="1" noEditPoints="1" noAdjustHandles="1" noChangeArrowheads="1" noChangeShapeType="1" noTextEdit="1"/>
              </p:cNvSpPr>
              <p:nvPr>
                <p:ph idx="1"/>
              </p:nvPr>
            </p:nvSpPr>
            <p:spPr>
              <a:xfrm>
                <a:off x="677334" y="532263"/>
                <a:ext cx="8596668" cy="5509099"/>
              </a:xfrm>
              <a:blipFill rotWithShape="0">
                <a:blip r:embed="rId4"/>
                <a:stretch>
                  <a:fillRect l="-1064" t="-1217" r="-142"/>
                </a:stretch>
              </a:blipFill>
            </p:spPr>
            <p:txBody>
              <a:bodyPr/>
              <a:lstStyle/>
              <a:p>
                <a:r>
                  <a:rPr lang="zh-CN" altLang="en-US">
                    <a:noFill/>
                  </a:rPr>
                  <a:t> </a:t>
                </a:r>
              </a:p>
            </p:txBody>
          </p:sp>
        </mc:Fallback>
      </mc:AlternateContent>
      <p:pic>
        <p:nvPicPr>
          <p:cNvPr id="11" name="图片 10">
            <a:extLst>
              <a:ext uri="{FF2B5EF4-FFF2-40B4-BE49-F238E27FC236}">
                <a16:creationId xmlns="" xmlns:a16="http://schemas.microsoft.com/office/drawing/2014/main" id="{CBCCCC80-16A1-41AB-B8DB-BC934A4F319F}"/>
              </a:ext>
            </a:extLst>
          </p:cNvPr>
          <p:cNvPicPr>
            <a:picLocks noChangeAspect="1"/>
          </p:cNvPicPr>
          <p:nvPr/>
        </p:nvPicPr>
        <p:blipFill>
          <a:blip r:embed="rId5"/>
          <a:stretch>
            <a:fillRect/>
          </a:stretch>
        </p:blipFill>
        <p:spPr>
          <a:xfrm>
            <a:off x="1637731" y="3073348"/>
            <a:ext cx="6305266" cy="3275464"/>
          </a:xfrm>
          <a:prstGeom prst="rect">
            <a:avLst/>
          </a:prstGeom>
        </p:spPr>
      </p:pic>
      <p:sp>
        <p:nvSpPr>
          <p:cNvPr id="12" name="文本框 11">
            <a:extLst>
              <a:ext uri="{FF2B5EF4-FFF2-40B4-BE49-F238E27FC236}">
                <a16:creationId xmlns="" xmlns:a16="http://schemas.microsoft.com/office/drawing/2014/main" id="{32C8834B-2C79-42AC-A7F9-290FDD47F21D}"/>
              </a:ext>
            </a:extLst>
          </p:cNvPr>
          <p:cNvSpPr txBox="1"/>
          <p:nvPr/>
        </p:nvSpPr>
        <p:spPr>
          <a:xfrm>
            <a:off x="3473966" y="6162787"/>
            <a:ext cx="2632796" cy="372051"/>
          </a:xfrm>
          <a:prstGeom prst="rect">
            <a:avLst/>
          </a:prstGeom>
          <a:noFill/>
        </p:spPr>
        <p:txBody>
          <a:bodyPr wrap="square" rtlCol="0">
            <a:spAutoFit/>
          </a:bodyPr>
          <a:lstStyle/>
          <a:p>
            <a:r>
              <a:rPr lang="zh-CN" altLang="zh-CN" dirty="0" smtClean="0">
                <a:latin typeface="宋体" panose="02010600030101010101" pitchFamily="2" charset="-122"/>
                <a:ea typeface="宋体" panose="02010600030101010101" pitchFamily="2" charset="-122"/>
              </a:rPr>
              <a:t>第一类贝塞尔函数</a:t>
            </a:r>
            <a:r>
              <a:rPr lang="zh-CN" altLang="zh-CN" dirty="0">
                <a:latin typeface="宋体" panose="02010600030101010101" pitchFamily="2" charset="-122"/>
                <a:ea typeface="宋体" panose="02010600030101010101" pitchFamily="2" charset="-122"/>
              </a:rPr>
              <a:t>曲线</a:t>
            </a:r>
          </a:p>
        </p:txBody>
      </p:sp>
    </p:spTree>
    <p:extLst>
      <p:ext uri="{BB962C8B-B14F-4D97-AF65-F5344CB8AC3E}">
        <p14:creationId xmlns:p14="http://schemas.microsoft.com/office/powerpoint/2010/main" val="42887339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27E053A0-B557-4597-90E5-4EF57E966B05}"/>
                  </a:ext>
                </a:extLst>
              </p:cNvPr>
              <p:cNvSpPr>
                <a:spLocks noGrp="1"/>
              </p:cNvSpPr>
              <p:nvPr>
                <p:ph idx="1"/>
              </p:nvPr>
            </p:nvSpPr>
            <p:spPr>
              <a:xfrm>
                <a:off x="450897" y="977283"/>
                <a:ext cx="9736291" cy="5434886"/>
              </a:xfrm>
            </p:spPr>
            <p:txBody>
              <a:bodyPr>
                <a:noAutofit/>
              </a:bodyPr>
              <a:lstStyle/>
              <a:p>
                <a:pPr marL="0" indent="0">
                  <a:buNone/>
                </a:pPr>
                <a:r>
                  <a:rPr lang="en-US" altLang="zh-CN" sz="2400" dirty="0" smtClean="0">
                    <a:latin typeface="宋体" panose="02010600030101010101" pitchFamily="2" charset="-122"/>
                    <a:ea typeface="宋体" panose="02010600030101010101" pitchFamily="2" charset="-122"/>
                  </a:rPr>
                  <a:t>1. </a:t>
                </a:r>
                <a:r>
                  <a:rPr lang="zh-CN" altLang="zh-CN" sz="2400" dirty="0" smtClean="0">
                    <a:latin typeface="宋体" panose="02010600030101010101" pitchFamily="2" charset="-122"/>
                    <a:ea typeface="宋体" panose="02010600030101010101" pitchFamily="2" charset="-122"/>
                  </a:rPr>
                  <a:t>确定</a:t>
                </a:r>
                <a:r>
                  <a:rPr lang="zh-CN" altLang="zh-CN" sz="2400" dirty="0">
                    <a:latin typeface="宋体" panose="02010600030101010101" pitchFamily="2" charset="-122"/>
                    <a:ea typeface="宋体" panose="02010600030101010101" pitchFamily="2" charset="-122"/>
                  </a:rPr>
                  <a:t>带宽的准则</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调频</a:t>
                </a:r>
                <a:r>
                  <a:rPr lang="zh-CN" altLang="en-US" sz="2400" dirty="0">
                    <a:latin typeface="宋体" panose="02010600030101010101" pitchFamily="2" charset="-122"/>
                    <a:ea typeface="宋体" panose="02010600030101010101" pitchFamily="2" charset="-122"/>
                  </a:rPr>
                  <a:t>信号的频带宽度实际上可以认为是有限的。通常选取有影响边频分量的的准则是：信号的频带宽度应包括幅度大于未调载波</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以上的边频分量，</a:t>
                </a:r>
                <a:r>
                  <a:rPr lang="zh-CN" altLang="en-US" sz="2400" dirty="0" smtClean="0">
                    <a:latin typeface="宋体" panose="02010600030101010101" pitchFamily="2" charset="-122"/>
                    <a:ea typeface="宋体" panose="02010600030101010101" pitchFamily="2" charset="-122"/>
                  </a:rPr>
                  <a:t>即 </a:t>
                </a:r>
                <a:endParaRPr lang="en-US" altLang="zh-CN" sz="2400"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zh-CN" altLang="en-US" sz="2400">
                          <a:latin typeface="Cambria Math" panose="02040503050406030204" pitchFamily="18" charset="0"/>
                        </a:rPr>
                        <m:t>|</m:t>
                      </m:r>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𝐽</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e>
                      </m:d>
                      <m:r>
                        <a:rPr lang="zh-CN" altLang="en-US" sz="2400">
                          <a:latin typeface="Cambria Math" panose="02040503050406030204" pitchFamily="18" charset="0"/>
                        </a:rPr>
                        <m:t>|≥0.01</m:t>
                      </m:r>
                    </m:oMath>
                  </m:oMathPara>
                </a14:m>
                <a:endParaRPr lang="en-US" altLang="zh-CN" sz="2400" dirty="0" smtClean="0">
                  <a:latin typeface="宋体" panose="02010600030101010101" pitchFamily="2" charset="-122"/>
                  <a:ea typeface="宋体" panose="02010600030101010101" pitchFamily="2" charset="-122"/>
                </a:endParaRPr>
              </a:p>
              <a:p>
                <a:pPr marL="0" indent="0">
                  <a:buNone/>
                </a:pPr>
                <a:endParaRPr lang="zh-CN" altLang="en-US"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2. </a:t>
                </a:r>
                <a:r>
                  <a:rPr lang="zh-CN" altLang="zh-CN" sz="2400" dirty="0">
                    <a:latin typeface="宋体" panose="02010600030101010101" pitchFamily="2" charset="-122"/>
                    <a:ea typeface="宋体" panose="02010600030101010101" pitchFamily="2" charset="-122"/>
                  </a:rPr>
                  <a:t>宽带调频与窄带调频及带宽</a:t>
                </a:r>
                <a:endParaRPr lang="zh-CN" altLang="en-US"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宽带</a:t>
                </a:r>
                <a:r>
                  <a:rPr lang="zh-CN" altLang="en-US" sz="2400" dirty="0">
                    <a:latin typeface="宋体" panose="02010600030101010101" pitchFamily="2" charset="-122"/>
                    <a:ea typeface="宋体" panose="02010600030101010101" pitchFamily="2" charset="-122"/>
                  </a:rPr>
                  <a:t>调频</a:t>
                </a:r>
                <a:r>
                  <a:rPr lang="en-US" altLang="zh-CN" sz="2400" dirty="0">
                    <a:latin typeface="宋体" panose="02010600030101010101" pitchFamily="2" charset="-122"/>
                    <a:ea typeface="宋体" panose="02010600030101010101" pitchFamily="2" charset="-122"/>
                  </a:rPr>
                  <a:t>(WBFM)</a:t>
                </a:r>
                <a:r>
                  <a:rPr lang="zh-CN" altLang="en-US" sz="2400" dirty="0">
                    <a:latin typeface="宋体" panose="02010600030101010101" pitchFamily="2" charset="-122"/>
                    <a:ea typeface="宋体" panose="02010600030101010101" pitchFamily="2" charset="-122"/>
                  </a:rPr>
                  <a:t>：是指调制指数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&gt;&gt;1</m:t>
                    </m:r>
                  </m:oMath>
                </a14:m>
                <a:r>
                  <a:rPr lang="zh-CN" altLang="en-US" sz="2400" dirty="0">
                    <a:latin typeface="宋体" panose="02010600030101010101" pitchFamily="2" charset="-122"/>
                    <a:ea typeface="宋体" panose="02010600030101010101" pitchFamily="2" charset="-122"/>
                  </a:rPr>
                  <a:t>时的调频。故应将</a:t>
                </a:r>
                <a14:m>
                  <m:oMath xmlns:m="http://schemas.openxmlformats.org/officeDocument/2006/math">
                    <m:r>
                      <a:rPr lang="zh-CN" altLang="en-US" sz="2400" i="1">
                        <a:latin typeface="Cambria Math" panose="02040503050406030204" pitchFamily="18" charset="0"/>
                      </a:rPr>
                      <m:t>𝑛</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oMath>
                </a14:m>
                <a:r>
                  <a:rPr lang="zh-CN" altLang="en-US" sz="2400" dirty="0">
                    <a:latin typeface="宋体" panose="02010600030101010101" pitchFamily="2" charset="-122"/>
                    <a:ea typeface="宋体" panose="02010600030101010101" pitchFamily="2" charset="-122"/>
                  </a:rPr>
                  <a:t>的边频包括在频带内，此时带宽为：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𝐵</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=2</m:t>
                    </m:r>
                    <m:r>
                      <a:rPr lang="zh-CN" altLang="en-US" sz="2400" i="1">
                        <a:latin typeface="Cambria Math" panose="02040503050406030204" pitchFamily="18" charset="0"/>
                      </a:rPr>
                      <m:t>𝑛𝐹</m:t>
                    </m:r>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i="1">
                        <a:latin typeface="Cambria Math" panose="02040503050406030204" pitchFamily="18" charset="0"/>
                      </a:rPr>
                      <m:t>𝐹</m:t>
                    </m:r>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𝑚</m:t>
                        </m:r>
                      </m:sub>
                    </m:sSub>
                  </m:oMath>
                </a14:m>
                <a:r>
                  <a:rPr lang="zh-CN" altLang="en-US" sz="2400" dirty="0">
                    <a:latin typeface="宋体" panose="02010600030101010101" pitchFamily="2" charset="-122"/>
                    <a:ea typeface="宋体" panose="02010600030101010101" pitchFamily="2" charset="-122"/>
                  </a:rPr>
                  <a:t> </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窄带</a:t>
                </a:r>
                <a:r>
                  <a:rPr lang="zh-CN" altLang="en-US" sz="2400" dirty="0">
                    <a:latin typeface="宋体" panose="02010600030101010101" pitchFamily="2" charset="-122"/>
                    <a:ea typeface="宋体" panose="02010600030101010101" pitchFamily="2" charset="-122"/>
                  </a:rPr>
                  <a:t>调频</a:t>
                </a:r>
                <a:r>
                  <a:rPr lang="en-US" altLang="zh-CN" sz="2400" dirty="0">
                    <a:latin typeface="宋体" panose="02010600030101010101" pitchFamily="2" charset="-122"/>
                    <a:ea typeface="宋体" panose="02010600030101010101" pitchFamily="2" charset="-122"/>
                  </a:rPr>
                  <a:t>(NBFM)</a:t>
                </a:r>
                <a:r>
                  <a:rPr lang="zh-CN" altLang="en-US" sz="2400" dirty="0">
                    <a:latin typeface="宋体" panose="02010600030101010101" pitchFamily="2" charset="-122"/>
                    <a:ea typeface="宋体" panose="02010600030101010101" pitchFamily="2" charset="-122"/>
                  </a:rPr>
                  <a:t>：是指调频时其调制指数 很小的调频，如 </a:t>
                </a:r>
                <a:r>
                  <a:rPr lang="en-US" altLang="zh-CN" sz="2400" dirty="0">
                    <a:latin typeface="宋体" panose="02010600030101010101" pitchFamily="2" charset="-122"/>
                    <a:ea typeface="宋体" panose="02010600030101010101" pitchFamily="2" charset="-122"/>
                  </a:rPr>
                  <a:t>&lt;0.5</a:t>
                </a:r>
                <a:r>
                  <a:rPr lang="zh-CN" altLang="en-US" sz="2400" dirty="0">
                    <a:latin typeface="宋体" panose="02010600030101010101" pitchFamily="2" charset="-122"/>
                    <a:ea typeface="宋体" panose="02010600030101010101" pitchFamily="2" charset="-122"/>
                  </a:rPr>
                  <a:t>。窄频带调频，此时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𝐵</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=2</m:t>
                    </m:r>
                    <m:r>
                      <a:rPr lang="zh-CN" altLang="en-US" sz="2400" i="1">
                        <a:latin typeface="Cambria Math" panose="02040503050406030204" pitchFamily="18" charset="0"/>
                      </a:rPr>
                      <m:t>𝐹</m:t>
                    </m:r>
                  </m:oMath>
                </a14:m>
                <a:r>
                  <a:rPr lang="en-US" altLang="zh-CN" sz="2400" dirty="0">
                    <a:latin typeface="宋体" panose="02010600030101010101" pitchFamily="2" charset="-122"/>
                    <a:ea typeface="宋体" panose="02010600030101010101" pitchFamily="2" charset="-122"/>
                  </a:rPr>
                  <a:t>      </a:t>
                </a:r>
              </a:p>
              <a:p>
                <a:pPr marL="0" indent="0">
                  <a:buNone/>
                </a:pPr>
                <a:r>
                  <a:rPr lang="zh-CN" altLang="en-US" sz="2400" dirty="0" smtClean="0">
                    <a:latin typeface="宋体" panose="02010600030101010101" pitchFamily="2" charset="-122"/>
                    <a:ea typeface="宋体" panose="02010600030101010101" pitchFamily="2" charset="-122"/>
                  </a:rPr>
                  <a:t>    对于</a:t>
                </a:r>
                <a:r>
                  <a:rPr lang="zh-CN" altLang="en-US" sz="2400" dirty="0">
                    <a:latin typeface="宋体" panose="02010600030101010101" pitchFamily="2" charset="-122"/>
                    <a:ea typeface="宋体" panose="02010600030101010101" pitchFamily="2" charset="-122"/>
                  </a:rPr>
                  <a:t>一般情况，调频波的带宽可以取为：</a:t>
                </a:r>
                <a14:m>
                  <m:oMath xmlns:m="http://schemas.openxmlformats.org/officeDocument/2006/math">
                    <m:sSub>
                      <m:sSubPr>
                        <m:ctrlPr>
                          <a:rPr lang="zh-CN" altLang="en-US" sz="2400" i="1" smtClean="0">
                            <a:latin typeface="Cambria Math" panose="02040503050406030204" pitchFamily="18" charset="0"/>
                          </a:rPr>
                        </m:ctrlPr>
                      </m:sSubPr>
                      <m:e>
                        <m:r>
                          <a:rPr lang="zh-CN" altLang="en-US" sz="2400" i="1">
                            <a:latin typeface="Cambria Math" panose="02040503050406030204" pitchFamily="18" charset="0"/>
                          </a:rPr>
                          <m:t>𝐵</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e>
                    </m:rad>
                    <m:r>
                      <a:rPr lang="zh-CN" altLang="en-US" sz="2400">
                        <a:latin typeface="Cambria Math" panose="02040503050406030204" pitchFamily="18" charset="0"/>
                      </a:rPr>
                      <m:t>+1)</m:t>
                    </m:r>
                    <m:r>
                      <a:rPr lang="zh-CN" altLang="en-US" sz="2400" i="1" smtClean="0">
                        <a:latin typeface="Cambria Math" panose="02040503050406030204" pitchFamily="18" charset="0"/>
                      </a:rPr>
                      <m:t>𝐹</m:t>
                    </m:r>
                  </m:oMath>
                </a14:m>
                <a:r>
                  <a:rPr lang="en-US" altLang="zh-CN" sz="2400" dirty="0" smtClean="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marL="0" indent="0" algn="just">
                  <a:buNone/>
                </a:pPr>
                <a:r>
                  <a:rPr lang="zh-CN" altLang="en-US" sz="2400" dirty="0" smtClean="0">
                    <a:latin typeface="宋体" panose="02010600030101010101" pitchFamily="2" charset="-122"/>
                    <a:ea typeface="宋体" panose="02010600030101010101" pitchFamily="2" charset="-122"/>
                  </a:rPr>
                  <a:t>     </a:t>
                </a:r>
                <a:endParaRPr lang="zh-CN" altLang="en-US" sz="2400" dirty="0">
                  <a:latin typeface="宋体" panose="02010600030101010101" pitchFamily="2" charset="-122"/>
                  <a:ea typeface="宋体" panose="02010600030101010101" pitchFamily="2" charset="-122"/>
                </a:endParaRPr>
              </a:p>
            </p:txBody>
          </p:sp>
        </mc:Choice>
        <mc:Fallback xmlns="">
          <p:sp>
            <p:nvSpPr>
              <p:cNvPr id="3" name="内容占位符 2">
                <a:extLst>
                  <a:ext uri="{FF2B5EF4-FFF2-40B4-BE49-F238E27FC236}">
                    <a16:creationId xmlns:a16="http://schemas.microsoft.com/office/drawing/2014/main" xmlns="" xmlns:a14="http://schemas.microsoft.com/office/drawing/2010/main" id="{27E053A0-B557-4597-90E5-4EF57E966B05}"/>
                  </a:ext>
                </a:extLst>
              </p:cNvPr>
              <p:cNvSpPr>
                <a:spLocks noGrp="1" noRot="1" noChangeAspect="1" noMove="1" noResize="1" noEditPoints="1" noAdjustHandles="1" noChangeArrowheads="1" noChangeShapeType="1" noTextEdit="1"/>
              </p:cNvSpPr>
              <p:nvPr>
                <p:ph idx="1"/>
              </p:nvPr>
            </p:nvSpPr>
            <p:spPr>
              <a:xfrm>
                <a:off x="450897" y="977283"/>
                <a:ext cx="9736291" cy="5434886"/>
              </a:xfrm>
              <a:blipFill rotWithShape="0">
                <a:blip r:embed="rId3"/>
                <a:stretch>
                  <a:fillRect l="-1002" t="-897" b="-785"/>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450897" y="304564"/>
            <a:ext cx="4061653" cy="67271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smtClean="0">
                <a:latin typeface="+mj-ea"/>
              </a:rPr>
              <a:t>7.4.2 </a:t>
            </a:r>
            <a:r>
              <a:rPr lang="zh-CN" altLang="en-US" sz="2800" dirty="0" smtClean="0">
                <a:latin typeface="+mj-ea"/>
              </a:rPr>
              <a:t>调频</a:t>
            </a:r>
            <a:r>
              <a:rPr lang="zh-CN" altLang="en-US" sz="2800" dirty="0">
                <a:latin typeface="+mj-ea"/>
              </a:rPr>
              <a:t>信号的带宽</a:t>
            </a:r>
          </a:p>
        </p:txBody>
      </p:sp>
    </p:spTree>
    <p:extLst>
      <p:ext uri="{BB962C8B-B14F-4D97-AF65-F5344CB8AC3E}">
        <p14:creationId xmlns:p14="http://schemas.microsoft.com/office/powerpoint/2010/main" val="2579656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34E991B9-B1CE-4193-B11C-BA6307AE7631}"/>
                  </a:ext>
                </a:extLst>
              </p:cNvPr>
              <p:cNvSpPr>
                <a:spLocks noGrp="1"/>
              </p:cNvSpPr>
              <p:nvPr>
                <p:ph idx="1"/>
              </p:nvPr>
            </p:nvSpPr>
            <p:spPr>
              <a:xfrm>
                <a:off x="625818" y="1682327"/>
                <a:ext cx="8904548" cy="4344986"/>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调频</a:t>
                </a:r>
                <a:r>
                  <a:rPr lang="zh-CN" altLang="en-US" sz="2400" dirty="0">
                    <a:latin typeface="宋体" panose="02010600030101010101" pitchFamily="2" charset="-122"/>
                    <a:ea typeface="宋体" panose="02010600030101010101" pitchFamily="2" charset="-122"/>
                  </a:rPr>
                  <a:t>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𝐹𝑀</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en-US" altLang="zh-CN" sz="2400" b="0" i="1" smtClean="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在电阻</a:t>
                </a:r>
                <a:r>
                  <a:rPr lang="en-US" altLang="zh-CN" sz="2400" dirty="0">
                    <a:latin typeface="宋体" panose="02010600030101010101" pitchFamily="2" charset="-122"/>
                    <a:ea typeface="宋体" panose="02010600030101010101" pitchFamily="2" charset="-122"/>
                  </a:rPr>
                  <a:t>RL</a:t>
                </a:r>
                <a:r>
                  <a:rPr lang="zh-CN" altLang="en-US" sz="2400" dirty="0">
                    <a:latin typeface="宋体" panose="02010600030101010101" pitchFamily="2" charset="-122"/>
                    <a:ea typeface="宋体" panose="02010600030101010101" pitchFamily="2" charset="-122"/>
                  </a:rPr>
                  <a:t>上消耗的平均功率为</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𝐹𝑀</m:t>
                          </m:r>
                        </m:sub>
                      </m:sSub>
                      <m:r>
                        <a:rPr lang="zh-CN" altLang="en-US" sz="2400">
                          <a:latin typeface="Cambria Math" panose="02040503050406030204" pitchFamily="18" charset="0"/>
                        </a:rPr>
                        <m:t>=</m:t>
                      </m:r>
                      <m:acc>
                        <m:accPr>
                          <m:chr m:val="̅"/>
                          <m:ctrlPr>
                            <a:rPr lang="zh-CN" altLang="en-US" sz="2400" i="1">
                              <a:latin typeface="Cambria Math" panose="02040503050406030204" pitchFamily="18" charset="0"/>
                            </a:rPr>
                          </m:ctrlPr>
                        </m:accPr>
                        <m:e>
                          <m:f>
                            <m:fPr>
                              <m:ctrlPr>
                                <a:rPr lang="zh-CN" altLang="en-US" sz="2400" i="1">
                                  <a:latin typeface="Cambria Math" panose="02040503050406030204" pitchFamily="18" charset="0"/>
                                </a:rPr>
                              </m:ctrlPr>
                            </m:fPr>
                            <m:num>
                              <m:d>
                                <m:dPr>
                                  <m:begChr m:val=""/>
                                  <m:ctrlPr>
                                    <a:rPr lang="zh-CN" altLang="en-US" sz="2400" i="1">
                                      <a:latin typeface="Cambria Math" panose="02040503050406030204" pitchFamily="18" charset="0"/>
                                    </a:rPr>
                                  </m:ctrlPr>
                                </m:d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𝑢</m:t>
                                      </m:r>
                                    </m:e>
                                    <m:sub>
                                      <m:r>
                                        <a:rPr lang="zh-CN" altLang="en-US" sz="2400" i="1">
                                          <a:latin typeface="Cambria Math" panose="02040503050406030204" pitchFamily="18" charset="0"/>
                                        </a:rPr>
                                        <m:t>𝐹𝑀</m:t>
                                      </m:r>
                                    </m:sub>
                                    <m:sup>
                                      <m:r>
                                        <a:rPr lang="zh-CN" altLang="en-US" sz="2400">
                                          <a:latin typeface="Cambria Math" panose="02040503050406030204" pitchFamily="18" charset="0"/>
                                        </a:rPr>
                                        <m:t>2</m:t>
                                      </m:r>
                                    </m:sup>
                                  </m:sSubSup>
                                  <m:r>
                                    <a:rPr lang="zh-CN" altLang="en-US" sz="2400">
                                      <a:latin typeface="Cambria Math" panose="02040503050406030204" pitchFamily="18" charset="0"/>
                                    </a:rPr>
                                    <m:t>(</m:t>
                                  </m:r>
                                  <m:r>
                                    <a:rPr lang="zh-CN" altLang="en-US" sz="2400" i="1">
                                      <a:latin typeface="Cambria Math" panose="02040503050406030204" pitchFamily="18" charset="0"/>
                                    </a:rPr>
                                    <m:t>𝑡</m:t>
                                  </m:r>
                                </m:e>
                              </m:d>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e>
                      </m:acc>
                    </m:oMath>
                  </m:oMathPara>
                </a14:m>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由于</a:t>
                </a:r>
                <a:r>
                  <a:rPr lang="zh-CN" altLang="en-US" sz="2400" dirty="0">
                    <a:latin typeface="宋体" panose="02010600030101010101" pitchFamily="2" charset="-122"/>
                    <a:ea typeface="宋体" panose="02010600030101010101" pitchFamily="2" charset="-122"/>
                  </a:rPr>
                  <a:t>余弦项的正交性，总和的均方值等于各项均方值的</a:t>
                </a:r>
                <a:r>
                  <a:rPr lang="zh-CN" altLang="en-US" sz="2400" dirty="0" smtClean="0">
                    <a:latin typeface="宋体" panose="02010600030101010101" pitchFamily="2" charset="-122"/>
                    <a:ea typeface="宋体" panose="02010600030101010101" pitchFamily="2" charset="-122"/>
                  </a:rPr>
                  <a:t>总和</a:t>
                </a:r>
                <a:endParaRPr lang="en-US"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               </m:t>
                          </m:r>
                          <m:r>
                            <a:rPr lang="zh-CN" altLang="en-US" sz="2400" i="1">
                              <a:latin typeface="Cambria Math" panose="02040503050406030204" pitchFamily="18" charset="0"/>
                            </a:rPr>
                            <m:t>𝑃</m:t>
                          </m:r>
                        </m:e>
                        <m:sub>
                          <m:r>
                            <a:rPr lang="zh-CN" altLang="en-US" sz="2400" i="1">
                              <a:latin typeface="Cambria Math" panose="02040503050406030204" pitchFamily="18" charset="0"/>
                            </a:rPr>
                            <m:t>𝐹𝑀</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𝑐</m:t>
                          </m:r>
                        </m:sub>
                        <m:sup>
                          <m:r>
                            <a:rPr lang="zh-CN" altLang="en-US" sz="2400">
                              <a:latin typeface="Cambria Math" panose="02040503050406030204" pitchFamily="18" charset="0"/>
                            </a:rPr>
                            <m:t>2</m:t>
                          </m:r>
                        </m:sup>
                      </m:sSubSup>
                      <m:nary>
                        <m:naryPr>
                          <m:chr m:val="∑"/>
                          <m:limLoc m:val="undOvr"/>
                          <m:grow m:val="on"/>
                          <m:ctrlPr>
                            <a:rPr lang="zh-CN" altLang="en-US" sz="2400" i="1">
                              <a:latin typeface="Cambria Math" panose="02040503050406030204" pitchFamily="18" charset="0"/>
                            </a:rPr>
                          </m:ctrlPr>
                        </m:naryPr>
                        <m:sub>
                          <m:r>
                            <a:rPr lang="zh-CN" altLang="en-US" sz="2400" i="1">
                              <a:latin typeface="Cambria Math" panose="02040503050406030204" pitchFamily="18" charset="0"/>
                            </a:rPr>
                            <m:t>𝑛</m:t>
                          </m:r>
                          <m:r>
                            <a:rPr lang="zh-CN" altLang="en-US" sz="2400">
                              <a:latin typeface="Cambria Math" panose="02040503050406030204" pitchFamily="18" charset="0"/>
                            </a:rPr>
                            <m:t>=−∞</m:t>
                          </m:r>
                        </m:sub>
                        <m:sup>
                          <m:r>
                            <a:rPr lang="zh-CN" altLang="en-US" sz="2400">
                              <a:latin typeface="Cambria Math" panose="02040503050406030204" pitchFamily="18" charset="0"/>
                            </a:rPr>
                            <m:t>∞</m:t>
                          </m:r>
                        </m:sup>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𝐽</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m:rPr>
                              <m:nor/>
                            </m:rPr>
                            <a:rPr lang="en-US" altLang="zh-CN" sz="2400" dirty="0">
                              <a:latin typeface="宋体" panose="02010600030101010101" pitchFamily="2" charset="-122"/>
                              <a:ea typeface="宋体" panose="02010600030101010101" pitchFamily="2" charset="-122"/>
                            </a:rPr>
                            <m:t>)</m:t>
                          </m:r>
                        </m:e>
                      </m:nary>
                    </m:oMath>
                  </m:oMathPara>
                </a14:m>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根据</a:t>
                </a:r>
                <a:r>
                  <a:rPr lang="zh-CN" altLang="en-US" sz="2400" dirty="0">
                    <a:latin typeface="宋体" panose="02010600030101010101" pitchFamily="2" charset="-122"/>
                    <a:ea typeface="宋体" panose="02010600030101010101" pitchFamily="2" charset="-122"/>
                  </a:rPr>
                  <a:t>贝塞尔函数的性质有：</a:t>
                </a:r>
                <a14:m>
                  <m:oMath xmlns:m="http://schemas.openxmlformats.org/officeDocument/2006/math">
                    <m:nary>
                      <m:naryPr>
                        <m:chr m:val="∑"/>
                        <m:limLoc m:val="undOvr"/>
                        <m:grow m:val="on"/>
                        <m:ctrlPr>
                          <a:rPr lang="zh-CN" altLang="en-US" sz="2400" i="1">
                            <a:latin typeface="Cambria Math" panose="02040503050406030204" pitchFamily="18" charset="0"/>
                          </a:rPr>
                        </m:ctrlPr>
                      </m:naryPr>
                      <m:sub>
                        <m:r>
                          <a:rPr lang="zh-CN" altLang="en-US" sz="2400" i="1">
                            <a:latin typeface="Cambria Math" panose="02040503050406030204" pitchFamily="18" charset="0"/>
                          </a:rPr>
                          <m:t>𝑛</m:t>
                        </m:r>
                        <m:r>
                          <a:rPr lang="zh-CN" altLang="en-US" sz="2400">
                            <a:latin typeface="Cambria Math" panose="02040503050406030204" pitchFamily="18" charset="0"/>
                          </a:rPr>
                          <m:t>→∞</m:t>
                        </m:r>
                      </m:sub>
                      <m:sup>
                        <m:r>
                          <a:rPr lang="zh-CN" altLang="en-US" sz="2400">
                            <a:latin typeface="Cambria Math" panose="02040503050406030204" pitchFamily="18" charset="0"/>
                          </a:rPr>
                          <m:t>∞</m:t>
                        </m:r>
                      </m:sup>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𝐽</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e>
                    </m:nary>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)=1</m:t>
                    </m:r>
                  </m:oMath>
                </a14:m>
                <a:r>
                  <a:rPr lang="zh-CN" altLang="en-US"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marL="0" indent="0">
                  <a:buNone/>
                </a:pP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                                                       </m:t>
                        </m:r>
                        <m:r>
                          <a:rPr lang="zh-CN" altLang="en-US" sz="2400" i="1">
                            <a:latin typeface="Cambria Math" panose="02040503050406030204" pitchFamily="18" charset="0"/>
                          </a:rPr>
                          <m:t>𝑃</m:t>
                        </m:r>
                      </m:e>
                      <m:sub>
                        <m:r>
                          <a:rPr lang="zh-CN" altLang="en-US" sz="2400" i="1">
                            <a:latin typeface="Cambria Math" panose="02040503050406030204" pitchFamily="18" charset="0"/>
                          </a:rPr>
                          <m:t>𝐹𝑀</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𝑈</m:t>
                            </m:r>
                          </m:e>
                          <m:sub>
                            <m:r>
                              <a:rPr lang="zh-CN" altLang="en-US" sz="2400" i="1">
                                <a:latin typeface="Cambria Math" panose="02040503050406030204" pitchFamily="18" charset="0"/>
                              </a:rPr>
                              <m:t>𝑐</m:t>
                            </m:r>
                          </m:sub>
                          <m:sup>
                            <m:r>
                              <a:rPr lang="zh-CN" altLang="en-US" sz="2400">
                                <a:latin typeface="Cambria Math" panose="02040503050406030204" pitchFamily="18" charset="0"/>
                              </a:rPr>
                              <m:t>2</m:t>
                            </m:r>
                          </m:sup>
                        </m:sSubSup>
                      </m:num>
                      <m:den>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𝐶</m:t>
                        </m:r>
                      </m:sub>
                    </m:sSub>
                  </m:oMath>
                </a14:m>
                <a:r>
                  <a:rPr lang="zh-CN" altLang="en-US" sz="2400" dirty="0">
                    <a:latin typeface="宋体" panose="02010600030101010101" pitchFamily="2" charset="-122"/>
                    <a:ea typeface="宋体" panose="02010600030101010101" pitchFamily="2" charset="-122"/>
                  </a:rPr>
                  <a:t>   </a:t>
                </a:r>
              </a:p>
            </p:txBody>
          </p:sp>
        </mc:Choice>
        <mc:Fallback xmlns="">
          <p:sp>
            <p:nvSpPr>
              <p:cNvPr id="3" name="内容占位符 2">
                <a:extLst>
                  <a:ext uri="{FF2B5EF4-FFF2-40B4-BE49-F238E27FC236}">
                    <a16:creationId xmlns:a16="http://schemas.microsoft.com/office/drawing/2014/main" xmlns="" xmlns:a14="http://schemas.microsoft.com/office/drawing/2010/main" id="{34E991B9-B1CE-4193-B11C-BA6307AE7631}"/>
                  </a:ext>
                </a:extLst>
              </p:cNvPr>
              <p:cNvSpPr>
                <a:spLocks noGrp="1" noRot="1" noChangeAspect="1" noMove="1" noResize="1" noEditPoints="1" noAdjustHandles="1" noChangeArrowheads="1" noChangeShapeType="1" noTextEdit="1"/>
              </p:cNvSpPr>
              <p:nvPr>
                <p:ph idx="1"/>
              </p:nvPr>
            </p:nvSpPr>
            <p:spPr>
              <a:xfrm>
                <a:off x="625818" y="1682327"/>
                <a:ext cx="8904548" cy="4344986"/>
              </a:xfrm>
              <a:blipFill rotWithShape="0">
                <a:blip r:embed="rId4"/>
                <a:stretch>
                  <a:fillRect t="-1543"/>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625818" y="703809"/>
            <a:ext cx="4061653" cy="67271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smtClean="0">
                <a:latin typeface="+mj-ea"/>
              </a:rPr>
              <a:t>7.4.3 </a:t>
            </a:r>
            <a:r>
              <a:rPr lang="zh-CN" altLang="en-US" sz="2800" dirty="0" smtClean="0">
                <a:latin typeface="+mj-ea"/>
              </a:rPr>
              <a:t>调频</a:t>
            </a:r>
            <a:r>
              <a:rPr lang="zh-CN" altLang="en-US" sz="2800" dirty="0">
                <a:latin typeface="+mj-ea"/>
              </a:rPr>
              <a:t>波的功率</a:t>
            </a:r>
          </a:p>
        </p:txBody>
      </p:sp>
    </p:spTree>
    <p:extLst>
      <p:ext uri="{BB962C8B-B14F-4D97-AF65-F5344CB8AC3E}">
        <p14:creationId xmlns:p14="http://schemas.microsoft.com/office/powerpoint/2010/main" val="19679956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B1CC1D21-AFE7-456F-9040-B9F55E6BDDF2}"/>
                  </a:ext>
                </a:extLst>
              </p:cNvPr>
              <p:cNvSpPr>
                <a:spLocks noGrp="1"/>
              </p:cNvSpPr>
              <p:nvPr>
                <p:ph idx="1"/>
              </p:nvPr>
            </p:nvSpPr>
            <p:spPr>
              <a:xfrm>
                <a:off x="638696" y="560136"/>
                <a:ext cx="9033337" cy="1436090"/>
              </a:xfrm>
            </p:spPr>
            <p:txBody>
              <a:bodyPr>
                <a:noAutofit/>
              </a:bodyPr>
              <a:lstStyle/>
              <a:p>
                <a:pPr marL="0" indent="0">
                  <a:buNone/>
                </a:pPr>
                <a:r>
                  <a:rPr lang="zh-CN" altLang="en-US" sz="2200" dirty="0" smtClean="0">
                    <a:latin typeface="宋体" panose="02010600030101010101" pitchFamily="2" charset="-122"/>
                    <a:ea typeface="宋体" panose="02010600030101010101" pitchFamily="2" charset="-122"/>
                  </a:rPr>
                  <a:t>例</a:t>
                </a:r>
                <a:r>
                  <a:rPr lang="en-US" altLang="zh-CN" sz="2200" dirty="0" smtClean="0">
                    <a:latin typeface="宋体" panose="02010600030101010101" pitchFamily="2" charset="-122"/>
                    <a:ea typeface="宋体" panose="02010600030101010101" pitchFamily="2" charset="-122"/>
                  </a:rPr>
                  <a:t> </a:t>
                </a:r>
                <a:r>
                  <a:rPr lang="zh-CN" altLang="en-US" sz="2200" dirty="0" smtClean="0">
                    <a:latin typeface="宋体" panose="02010600030101010101" pitchFamily="2" charset="-122"/>
                    <a:ea typeface="宋体" panose="02010600030101010101" pitchFamily="2" charset="-122"/>
                  </a:rPr>
                  <a:t>角</a:t>
                </a:r>
                <a:r>
                  <a:rPr lang="zh-CN" altLang="en-US" sz="2200" dirty="0">
                    <a:latin typeface="宋体" panose="02010600030101010101" pitchFamily="2" charset="-122"/>
                    <a:ea typeface="宋体" panose="02010600030101010101" pitchFamily="2" charset="-122"/>
                  </a:rPr>
                  <a:t>调波 </a:t>
                </a:r>
                <a14:m>
                  <m:oMath xmlns:m="http://schemas.openxmlformats.org/officeDocument/2006/math">
                    <m:d>
                      <m:dPr>
                        <m:begChr m:val=""/>
                        <m:ctrlPr>
                          <a:rPr lang="zh-CN" altLang="en-US" sz="2200" i="1">
                            <a:latin typeface="Cambria Math" panose="02040503050406030204" pitchFamily="18" charset="0"/>
                          </a:rPr>
                        </m:ctrlPr>
                      </m:dPr>
                      <m:e>
                        <m:r>
                          <a:rPr lang="zh-CN" altLang="en-US" sz="2200" i="1">
                            <a:latin typeface="Cambria Math" panose="02040503050406030204" pitchFamily="18" charset="0"/>
                          </a:rPr>
                          <m:t>𝑢</m:t>
                        </m:r>
                        <m:r>
                          <a:rPr lang="zh-CN" altLang="en-US" sz="2200">
                            <a:latin typeface="Cambria Math" panose="02040503050406030204" pitchFamily="18" charset="0"/>
                          </a:rPr>
                          <m:t>(</m:t>
                        </m:r>
                        <m:r>
                          <a:rPr lang="zh-CN" altLang="en-US" sz="2200" i="1">
                            <a:latin typeface="Cambria Math" panose="02040503050406030204" pitchFamily="18" charset="0"/>
                          </a:rPr>
                          <m:t>𝑡</m:t>
                        </m:r>
                        <m:r>
                          <a:rPr lang="zh-CN" altLang="en-US" sz="2200">
                            <a:latin typeface="Cambria Math" panose="02040503050406030204" pitchFamily="18" charset="0"/>
                          </a:rPr>
                          <m:t>)=20</m:t>
                        </m:r>
                        <m:r>
                          <m:rPr>
                            <m:sty m:val="p"/>
                          </m:rPr>
                          <a:rPr lang="zh-CN" altLang="en-US" sz="2200">
                            <a:latin typeface="Cambria Math" panose="02040503050406030204" pitchFamily="18" charset="0"/>
                          </a:rPr>
                          <m:t>cos</m:t>
                        </m:r>
                        <m:r>
                          <a:rPr lang="zh-CN" altLang="en-US" sz="2200">
                            <a:latin typeface="Cambria Math" panose="02040503050406030204" pitchFamily="18" charset="0"/>
                          </a:rPr>
                          <m:t>(2</m:t>
                        </m:r>
                        <m:r>
                          <a:rPr lang="zh-CN" altLang="en-US" sz="2200" i="1">
                            <a:latin typeface="Cambria Math" panose="02040503050406030204" pitchFamily="18" charset="0"/>
                          </a:rPr>
                          <m:t>𝜋</m:t>
                        </m:r>
                        <m:r>
                          <a:rPr lang="zh-CN" altLang="en-US" sz="2200">
                            <a:latin typeface="Cambria Math" panose="02040503050406030204" pitchFamily="18" charset="0"/>
                          </a:rPr>
                          <m:t>×</m:t>
                        </m:r>
                        <m:sSup>
                          <m:sSupPr>
                            <m:ctrlPr>
                              <a:rPr lang="zh-CN" altLang="en-US" sz="2200" i="1">
                                <a:latin typeface="Cambria Math" panose="02040503050406030204" pitchFamily="18" charset="0"/>
                              </a:rPr>
                            </m:ctrlPr>
                          </m:sSupPr>
                          <m:e>
                            <m:r>
                              <a:rPr lang="zh-CN" altLang="en-US" sz="2200">
                                <a:latin typeface="Cambria Math" panose="02040503050406030204" pitchFamily="18" charset="0"/>
                              </a:rPr>
                              <m:t>10</m:t>
                            </m:r>
                          </m:e>
                          <m:sup>
                            <m:r>
                              <a:rPr lang="zh-CN" altLang="en-US" sz="2200">
                                <a:latin typeface="Cambria Math" panose="02040503050406030204" pitchFamily="18" charset="0"/>
                              </a:rPr>
                              <m:t>6</m:t>
                            </m:r>
                          </m:sup>
                        </m:sSup>
                        <m:r>
                          <a:rPr lang="zh-CN" altLang="en-US" sz="2200" i="1">
                            <a:latin typeface="Cambria Math" panose="02040503050406030204" pitchFamily="18" charset="0"/>
                          </a:rPr>
                          <m:t>𝑡</m:t>
                        </m:r>
                        <m:r>
                          <a:rPr lang="zh-CN" altLang="en-US" sz="2200">
                            <a:latin typeface="Cambria Math" panose="02040503050406030204" pitchFamily="18" charset="0"/>
                          </a:rPr>
                          <m:t>+10</m:t>
                        </m:r>
                        <m:r>
                          <m:rPr>
                            <m:sty m:val="p"/>
                          </m:rPr>
                          <a:rPr lang="zh-CN" altLang="en-US" sz="2200">
                            <a:latin typeface="Cambria Math" panose="02040503050406030204" pitchFamily="18" charset="0"/>
                          </a:rPr>
                          <m:t>cos</m:t>
                        </m:r>
                        <m:r>
                          <a:rPr lang="zh-CN" altLang="en-US" sz="2200">
                            <a:latin typeface="Cambria Math" panose="02040503050406030204" pitchFamily="18" charset="0"/>
                          </a:rPr>
                          <m:t>1000</m:t>
                        </m:r>
                        <m:r>
                          <a:rPr lang="zh-CN" altLang="en-US" sz="2200" i="1">
                            <a:latin typeface="Cambria Math" panose="02040503050406030204" pitchFamily="18" charset="0"/>
                          </a:rPr>
                          <m:t>𝜋</m:t>
                        </m:r>
                        <m:r>
                          <a:rPr lang="zh-CN" altLang="en-US" sz="2200" i="1">
                            <a:latin typeface="Cambria Math" panose="02040503050406030204" pitchFamily="18" charset="0"/>
                          </a:rPr>
                          <m:t>𝑡</m:t>
                        </m:r>
                      </m:e>
                    </m:d>
                    <m:r>
                      <a:rPr lang="zh-CN" altLang="en-US" sz="2200" i="1">
                        <a:latin typeface="Cambria Math" panose="02040503050406030204" pitchFamily="18" charset="0"/>
                      </a:rPr>
                      <m:t> </m:t>
                    </m:r>
                  </m:oMath>
                </a14:m>
                <a:r>
                  <a:rPr lang="zh-CN" altLang="en-US" sz="2200" dirty="0">
                    <a:latin typeface="宋体" panose="02010600030101010101" pitchFamily="2" charset="-122"/>
                    <a:ea typeface="宋体" panose="02010600030101010101" pitchFamily="2" charset="-122"/>
                  </a:rPr>
                  <a:t>（</a:t>
                </a:r>
                <a:r>
                  <a:rPr lang="en-US" altLang="zh-CN" sz="2200" dirty="0">
                    <a:latin typeface="宋体" panose="02010600030101010101" pitchFamily="2" charset="-122"/>
                    <a:ea typeface="宋体" panose="02010600030101010101" pitchFamily="2" charset="-122"/>
                  </a:rPr>
                  <a:t>V</a:t>
                </a:r>
                <a:r>
                  <a:rPr lang="zh-CN" altLang="en-US" sz="2200" dirty="0">
                    <a:latin typeface="宋体" panose="02010600030101010101" pitchFamily="2" charset="-122"/>
                    <a:ea typeface="宋体" panose="02010600030101010101" pitchFamily="2" charset="-122"/>
                  </a:rPr>
                  <a:t>），试确定</a:t>
                </a:r>
                <a:r>
                  <a:rPr lang="zh-CN" altLang="en-US" sz="2200" dirty="0" smtClean="0">
                    <a:latin typeface="宋体" panose="02010600030101010101" pitchFamily="2" charset="-122"/>
                    <a:ea typeface="宋体" panose="02010600030101010101" pitchFamily="2" charset="-122"/>
                  </a:rPr>
                  <a:t>：</a:t>
                </a:r>
                <a:endParaRPr lang="en-US" altLang="zh-CN" sz="2200" dirty="0" smtClean="0">
                  <a:latin typeface="宋体" panose="02010600030101010101" pitchFamily="2" charset="-122"/>
                  <a:ea typeface="宋体" panose="02010600030101010101" pitchFamily="2" charset="-122"/>
                </a:endParaRPr>
              </a:p>
              <a:p>
                <a:pPr marL="0" indent="0">
                  <a:buNone/>
                </a:pPr>
                <a:r>
                  <a:rPr lang="zh-CN" altLang="en-US" sz="2200" dirty="0" smtClean="0">
                    <a:latin typeface="宋体" panose="02010600030101010101" pitchFamily="2" charset="-122"/>
                    <a:ea typeface="宋体" panose="02010600030101010101" pitchFamily="2" charset="-122"/>
                  </a:rPr>
                  <a:t>  （</a:t>
                </a:r>
                <a:r>
                  <a:rPr lang="en-US" altLang="zh-CN" sz="2200" dirty="0" smtClean="0">
                    <a:latin typeface="宋体" panose="02010600030101010101" pitchFamily="2" charset="-122"/>
                    <a:ea typeface="宋体" panose="02010600030101010101" pitchFamily="2" charset="-122"/>
                  </a:rPr>
                  <a:t>1</a:t>
                </a:r>
                <a:r>
                  <a:rPr lang="zh-CN" altLang="en-US" sz="2200" dirty="0" smtClean="0">
                    <a:latin typeface="宋体" panose="02010600030101010101" pitchFamily="2" charset="-122"/>
                    <a:ea typeface="宋体" panose="02010600030101010101" pitchFamily="2" charset="-122"/>
                  </a:rPr>
                  <a:t>）最大</a:t>
                </a:r>
                <a:r>
                  <a:rPr lang="zh-CN" altLang="en-US" sz="2200" dirty="0">
                    <a:latin typeface="宋体" panose="02010600030101010101" pitchFamily="2" charset="-122"/>
                    <a:ea typeface="宋体" panose="02010600030101010101" pitchFamily="2" charset="-122"/>
                  </a:rPr>
                  <a:t>频偏；（</a:t>
                </a:r>
                <a:r>
                  <a:rPr lang="en-US" altLang="zh-CN" sz="2200" dirty="0">
                    <a:latin typeface="宋体" panose="02010600030101010101" pitchFamily="2" charset="-122"/>
                    <a:ea typeface="宋体" panose="02010600030101010101" pitchFamily="2" charset="-122"/>
                  </a:rPr>
                  <a:t>2</a:t>
                </a:r>
                <a:r>
                  <a:rPr lang="zh-CN" altLang="en-US" sz="2200" dirty="0">
                    <a:latin typeface="宋体" panose="02010600030101010101" pitchFamily="2" charset="-122"/>
                    <a:ea typeface="宋体" panose="02010600030101010101" pitchFamily="2" charset="-122"/>
                  </a:rPr>
                  <a:t>）最大相偏；（</a:t>
                </a:r>
                <a:r>
                  <a:rPr lang="en-US" altLang="zh-CN" sz="2200" dirty="0">
                    <a:latin typeface="宋体" panose="02010600030101010101" pitchFamily="2" charset="-122"/>
                    <a:ea typeface="宋体" panose="02010600030101010101" pitchFamily="2" charset="-122"/>
                  </a:rPr>
                  <a:t>3</a:t>
                </a:r>
                <a:r>
                  <a:rPr lang="zh-CN" altLang="en-US" sz="2200" dirty="0">
                    <a:latin typeface="宋体" panose="02010600030101010101" pitchFamily="2" charset="-122"/>
                    <a:ea typeface="宋体" panose="02010600030101010101" pitchFamily="2" charset="-122"/>
                  </a:rPr>
                  <a:t>）信号带宽</a:t>
                </a:r>
                <a:r>
                  <a:rPr lang="zh-CN" altLang="en-US" sz="2200" dirty="0" smtClean="0">
                    <a:latin typeface="宋体" panose="02010600030101010101" pitchFamily="2" charset="-122"/>
                    <a:ea typeface="宋体" panose="02010600030101010101" pitchFamily="2" charset="-122"/>
                  </a:rPr>
                  <a:t>；</a:t>
                </a:r>
                <a:endParaRPr lang="en-US" altLang="zh-CN" sz="2200" dirty="0" smtClean="0">
                  <a:latin typeface="宋体" panose="02010600030101010101" pitchFamily="2" charset="-122"/>
                  <a:ea typeface="宋体" panose="02010600030101010101" pitchFamily="2" charset="-122"/>
                </a:endParaRPr>
              </a:p>
              <a:p>
                <a:pPr marL="0" indent="0">
                  <a:buNone/>
                </a:pPr>
                <a:r>
                  <a:rPr lang="zh-CN" altLang="en-US" sz="2200" dirty="0" smtClean="0">
                    <a:latin typeface="宋体" panose="02010600030101010101" pitchFamily="2" charset="-122"/>
                    <a:ea typeface="宋体" panose="02010600030101010101" pitchFamily="2" charset="-122"/>
                  </a:rPr>
                  <a:t>  （</a:t>
                </a:r>
                <a:r>
                  <a:rPr lang="en-US" altLang="zh-CN" sz="2200" dirty="0" smtClean="0">
                    <a:latin typeface="宋体" panose="02010600030101010101" pitchFamily="2" charset="-122"/>
                    <a:ea typeface="宋体" panose="02010600030101010101" pitchFamily="2" charset="-122"/>
                  </a:rPr>
                  <a:t>4</a:t>
                </a:r>
                <a:r>
                  <a:rPr lang="zh-CN" altLang="en-US" sz="2200" dirty="0" smtClean="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此信号在单位电阻上的功率；（</a:t>
                </a:r>
                <a:r>
                  <a:rPr lang="en-US" altLang="zh-CN" sz="2200" dirty="0">
                    <a:latin typeface="宋体" panose="02010600030101010101" pitchFamily="2" charset="-122"/>
                    <a:ea typeface="宋体" panose="02010600030101010101" pitchFamily="2" charset="-122"/>
                  </a:rPr>
                  <a:t>5</a:t>
                </a:r>
                <a:r>
                  <a:rPr lang="zh-CN" altLang="en-US" sz="2200" dirty="0">
                    <a:latin typeface="宋体" panose="02010600030101010101" pitchFamily="2" charset="-122"/>
                    <a:ea typeface="宋体" panose="02010600030101010101" pitchFamily="2" charset="-122"/>
                  </a:rPr>
                  <a:t>）能否确定这是</a:t>
                </a:r>
                <a:r>
                  <a:rPr lang="en-US" altLang="zh-CN" sz="2200" dirty="0">
                    <a:latin typeface="宋体" panose="02010600030101010101" pitchFamily="2" charset="-122"/>
                    <a:ea typeface="宋体" panose="02010600030101010101" pitchFamily="2" charset="-122"/>
                  </a:rPr>
                  <a:t>FM</a:t>
                </a:r>
                <a:r>
                  <a:rPr lang="zh-CN" altLang="en-US" sz="2200" dirty="0">
                    <a:latin typeface="宋体" panose="02010600030101010101" pitchFamily="2" charset="-122"/>
                    <a:ea typeface="宋体" panose="02010600030101010101" pitchFamily="2" charset="-122"/>
                  </a:rPr>
                  <a:t>波还是</a:t>
                </a:r>
                <a:r>
                  <a:rPr lang="en-US" altLang="zh-CN" sz="2200" dirty="0">
                    <a:latin typeface="宋体" panose="02010600030101010101" pitchFamily="2" charset="-122"/>
                    <a:ea typeface="宋体" panose="02010600030101010101" pitchFamily="2" charset="-122"/>
                  </a:rPr>
                  <a:t>PM</a:t>
                </a:r>
                <a:r>
                  <a:rPr lang="zh-CN" altLang="en-US" sz="2200" dirty="0">
                    <a:latin typeface="宋体" panose="02010600030101010101" pitchFamily="2" charset="-122"/>
                    <a:ea typeface="宋体" panose="02010600030101010101" pitchFamily="2" charset="-122"/>
                  </a:rPr>
                  <a:t>波？ </a:t>
                </a:r>
                <a:endParaRPr lang="zh-CN" altLang="en-US" sz="2200" dirty="0"/>
              </a:p>
              <a:p>
                <a:pPr marL="0" indent="0">
                  <a:buNone/>
                </a:pPr>
                <a:endParaRPr lang="zh-CN" altLang="en-US" sz="1400" dirty="0"/>
              </a:p>
            </p:txBody>
          </p:sp>
        </mc:Choice>
        <mc:Fallback xmlns="">
          <p:sp>
            <p:nvSpPr>
              <p:cNvPr id="3" name="内容占位符 2">
                <a:extLst>
                  <a:ext uri="{FF2B5EF4-FFF2-40B4-BE49-F238E27FC236}">
                    <a16:creationId xmlns:a16="http://schemas.microsoft.com/office/drawing/2014/main" xmlns="" xmlns:a14="http://schemas.microsoft.com/office/drawing/2010/main" id="{B1CC1D21-AFE7-456F-9040-B9F55E6BDDF2}"/>
                  </a:ext>
                </a:extLst>
              </p:cNvPr>
              <p:cNvSpPr>
                <a:spLocks noGrp="1" noRot="1" noChangeAspect="1" noMove="1" noResize="1" noEditPoints="1" noAdjustHandles="1" noChangeArrowheads="1" noChangeShapeType="1" noTextEdit="1"/>
              </p:cNvSpPr>
              <p:nvPr>
                <p:ph idx="1"/>
              </p:nvPr>
            </p:nvSpPr>
            <p:spPr>
              <a:xfrm>
                <a:off x="638696" y="560136"/>
                <a:ext cx="9033337" cy="1436090"/>
              </a:xfrm>
              <a:blipFill rotWithShape="0">
                <a:blip r:embed="rId3"/>
                <a:stretch>
                  <a:fillRect l="-877" t="-37447" r="-1889" b="-170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内容占位符 2">
                <a:extLst>
                  <a:ext uri="{FF2B5EF4-FFF2-40B4-BE49-F238E27FC236}">
                    <a16:creationId xmlns="" xmlns:a16="http://schemas.microsoft.com/office/drawing/2014/main" id="{B1CC1D21-AFE7-456F-9040-B9F55E6BDDF2}"/>
                  </a:ext>
                </a:extLst>
              </p:cNvPr>
              <p:cNvSpPr txBox="1">
                <a:spLocks/>
              </p:cNvSpPr>
              <p:nvPr/>
            </p:nvSpPr>
            <p:spPr>
              <a:xfrm>
                <a:off x="638696" y="2142090"/>
                <a:ext cx="9821094" cy="42200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zh-CN" altLang="en-US" sz="2200" dirty="0" smtClean="0">
                    <a:latin typeface="宋体" panose="02010600030101010101" pitchFamily="2" charset="-122"/>
                    <a:ea typeface="宋体" panose="02010600030101010101" pitchFamily="2" charset="-122"/>
                  </a:rPr>
                  <a:t>解</a:t>
                </a:r>
                <a:r>
                  <a:rPr lang="zh-CN" altLang="en-US" sz="2200" dirty="0">
                    <a:latin typeface="宋体" panose="02010600030101010101" pitchFamily="2" charset="-122"/>
                    <a:ea typeface="宋体" panose="02010600030101010101" pitchFamily="2" charset="-122"/>
                  </a:rPr>
                  <a:t>：根据给定条件可得</a:t>
                </a:r>
                <a:endParaRPr lang="en-US" altLang="zh-CN" sz="2200" dirty="0">
                  <a:latin typeface="宋体" panose="02010600030101010101" pitchFamily="2" charset="-122"/>
                  <a:ea typeface="宋体" panose="02010600030101010101" pitchFamily="2" charset="-122"/>
                </a:endParaRPr>
              </a:p>
              <a:p>
                <a:pPr marL="0" indent="0">
                  <a:buFont typeface="Wingdings 3" charset="2"/>
                  <a:buNone/>
                </a:pPr>
                <a14:m>
                  <m:oMath xmlns:m="http://schemas.openxmlformats.org/officeDocument/2006/math">
                    <m:d>
                      <m:dPr>
                        <m:begChr m:val=""/>
                        <m:ctrlPr>
                          <a:rPr lang="zh-CN" altLang="en-US" sz="2200" i="1">
                            <a:latin typeface="Cambria Math" panose="02040503050406030204" pitchFamily="18" charset="0"/>
                          </a:rPr>
                        </m:ctrlPr>
                      </m:dPr>
                      <m:e>
                        <m:r>
                          <a:rPr lang="en-US" altLang="zh-CN" sz="2200" i="1" smtClean="0">
                            <a:latin typeface="Cambria Math" panose="02040503050406030204" pitchFamily="18" charset="0"/>
                          </a:rPr>
                          <m:t>            </m:t>
                        </m:r>
                        <m:r>
                          <a:rPr lang="zh-CN" altLang="en-US" sz="2200" i="1">
                            <a:latin typeface="Cambria Math" panose="02040503050406030204" pitchFamily="18" charset="0"/>
                          </a:rPr>
                          <m:t>𝛺</m:t>
                        </m:r>
                        <m:r>
                          <a:rPr lang="zh-CN" altLang="en-US" sz="2200">
                            <a:latin typeface="Cambria Math" panose="02040503050406030204" pitchFamily="18" charset="0"/>
                          </a:rPr>
                          <m:t>=1000</m:t>
                        </m:r>
                        <m:r>
                          <a:rPr lang="zh-CN" altLang="en-US" sz="2200" i="1">
                            <a:latin typeface="Cambria Math" panose="02040503050406030204" pitchFamily="18" charset="0"/>
                          </a:rPr>
                          <m:t>𝜋</m:t>
                        </m:r>
                        <m:r>
                          <a:rPr lang="zh-CN" altLang="en-US" sz="2200">
                            <a:latin typeface="Cambria Math" panose="02040503050406030204" pitchFamily="18" charset="0"/>
                          </a:rPr>
                          <m:t>(</m:t>
                        </m:r>
                        <m:r>
                          <a:rPr lang="zh-CN" altLang="en-US" sz="2200" i="1">
                            <a:latin typeface="Cambria Math" panose="02040503050406030204" pitchFamily="18" charset="0"/>
                          </a:rPr>
                          <m:t>𝑟𝑎</m:t>
                        </m:r>
                        <m:f>
                          <m:fPr>
                            <m:type m:val="lin"/>
                            <m:ctrlPr>
                              <a:rPr lang="zh-CN" altLang="en-US" sz="2200" i="1">
                                <a:latin typeface="Cambria Math" panose="02040503050406030204" pitchFamily="18" charset="0"/>
                              </a:rPr>
                            </m:ctrlPr>
                          </m:fPr>
                          <m:num>
                            <m:r>
                              <a:rPr lang="zh-CN" altLang="en-US" sz="2200" i="1">
                                <a:latin typeface="Cambria Math" panose="02040503050406030204" pitchFamily="18" charset="0"/>
                              </a:rPr>
                              <m:t>𝑑</m:t>
                            </m:r>
                          </m:num>
                          <m:den>
                            <m:r>
                              <a:rPr lang="zh-CN" altLang="en-US" sz="2200" i="1">
                                <a:latin typeface="Cambria Math" panose="02040503050406030204" pitchFamily="18" charset="0"/>
                              </a:rPr>
                              <m:t>𝑆</m:t>
                            </m:r>
                          </m:den>
                        </m:f>
                      </m:e>
                    </m:d>
                  </m:oMath>
                </a14:m>
                <a:r>
                  <a:rPr lang="zh-CN" altLang="en-US" sz="2200" dirty="0">
                    <a:latin typeface="宋体" panose="02010600030101010101" pitchFamily="2" charset="-122"/>
                    <a:ea typeface="宋体" panose="02010600030101010101" pitchFamily="2" charset="-122"/>
                  </a:rPr>
                  <a:t>     </a:t>
                </a:r>
                <a14:m>
                  <m:oMath xmlns:m="http://schemas.openxmlformats.org/officeDocument/2006/math">
                    <m:d>
                      <m:dPr>
                        <m:begChr m:val=""/>
                        <m:ctrlPr>
                          <a:rPr lang="zh-CN" altLang="en-US" sz="2200" i="1">
                            <a:latin typeface="Cambria Math" panose="02040503050406030204" pitchFamily="18" charset="0"/>
                          </a:rPr>
                        </m:ctrlPr>
                      </m:dPr>
                      <m:e>
                        <m:r>
                          <a:rPr lang="zh-CN" altLang="en-US" sz="2200" i="1">
                            <a:latin typeface="Cambria Math" panose="02040503050406030204" pitchFamily="18" charset="0"/>
                          </a:rPr>
                          <m:t>𝐹</m:t>
                        </m:r>
                        <m:r>
                          <a:rPr lang="zh-CN" altLang="en-US" sz="2200">
                            <a:latin typeface="Cambria Math" panose="02040503050406030204" pitchFamily="18" charset="0"/>
                          </a:rPr>
                          <m:t>=500(</m:t>
                        </m:r>
                        <m:r>
                          <a:rPr lang="zh-CN" altLang="en-US" sz="2200" i="1">
                            <a:latin typeface="Cambria Math" panose="02040503050406030204" pitchFamily="18" charset="0"/>
                          </a:rPr>
                          <m:t>𝐻𝑧</m:t>
                        </m:r>
                      </m:e>
                    </m:d>
                    <m:r>
                      <a:rPr lang="en-US" altLang="zh-CN" sz="2200" i="1" smtClean="0">
                        <a:latin typeface="Cambria Math" panose="02040503050406030204" pitchFamily="18" charset="0"/>
                      </a:rPr>
                      <m:t>           </m:t>
                    </m:r>
                    <m:r>
                      <a:rPr lang="zh-CN" altLang="en-US" sz="2200" i="1">
                        <a:latin typeface="Cambria Math" panose="02040503050406030204" pitchFamily="18" charset="0"/>
                      </a:rPr>
                      <m:t>𝛥𝜙</m:t>
                    </m:r>
                    <m:r>
                      <a:rPr lang="zh-CN" altLang="en-US" sz="2200">
                        <a:latin typeface="Cambria Math" panose="02040503050406030204" pitchFamily="18" charset="0"/>
                      </a:rPr>
                      <m:t>(</m:t>
                    </m:r>
                    <m:r>
                      <a:rPr lang="zh-CN" altLang="en-US" sz="2200" i="1">
                        <a:latin typeface="Cambria Math" panose="02040503050406030204" pitchFamily="18" charset="0"/>
                      </a:rPr>
                      <m:t>𝑡</m:t>
                    </m:r>
                    <m:r>
                      <a:rPr lang="zh-CN" altLang="en-US" sz="2200">
                        <a:latin typeface="Cambria Math" panose="02040503050406030204" pitchFamily="18" charset="0"/>
                      </a:rPr>
                      <m:t>)=10</m:t>
                    </m:r>
                    <m:r>
                      <m:rPr>
                        <m:sty m:val="p"/>
                      </m:rPr>
                      <a:rPr lang="zh-CN" altLang="en-US" sz="2200">
                        <a:latin typeface="Cambria Math" panose="02040503050406030204" pitchFamily="18" charset="0"/>
                      </a:rPr>
                      <m:t>cos</m:t>
                    </m:r>
                    <m:r>
                      <a:rPr lang="zh-CN" altLang="en-US" sz="2200">
                        <a:latin typeface="Cambria Math" panose="02040503050406030204" pitchFamily="18" charset="0"/>
                      </a:rPr>
                      <m:t>1000</m:t>
                    </m:r>
                    <m:r>
                      <a:rPr lang="zh-CN" altLang="en-US" sz="2200" i="1">
                        <a:latin typeface="Cambria Math" panose="02040503050406030204" pitchFamily="18" charset="0"/>
                      </a:rPr>
                      <m:t>𝜋</m:t>
                    </m:r>
                    <m:r>
                      <a:rPr lang="zh-CN" altLang="en-US" sz="2200" i="1">
                        <a:latin typeface="Cambria Math" panose="02040503050406030204" pitchFamily="18" charset="0"/>
                      </a:rPr>
                      <m:t>𝑡</m:t>
                    </m:r>
                  </m:oMath>
                </a14:m>
                <a:endParaRPr lang="en-US" altLang="zh-CN" sz="2200" dirty="0">
                  <a:latin typeface="宋体" panose="02010600030101010101" pitchFamily="2" charset="-122"/>
                  <a:ea typeface="宋体" panose="02010600030101010101" pitchFamily="2" charset="-122"/>
                </a:endParaRPr>
              </a:p>
              <a:p>
                <a:pPr marL="0" indent="0">
                  <a:buFont typeface="Wingdings 3" charset="2"/>
                  <a:buNone/>
                </a:pPr>
                <a:r>
                  <a:rPr lang="zh-CN" altLang="en-US" sz="2200" dirty="0">
                    <a:latin typeface="宋体" panose="02010600030101010101" pitchFamily="2" charset="-122"/>
                    <a:ea typeface="宋体" panose="02010600030101010101" pitchFamily="2" charset="-122"/>
                  </a:rPr>
                  <a:t>（</a:t>
                </a:r>
                <a:r>
                  <a:rPr lang="en-US" altLang="zh-CN" sz="2200" dirty="0">
                    <a:latin typeface="宋体" panose="02010600030101010101" pitchFamily="2" charset="-122"/>
                    <a:ea typeface="宋体" panose="02010600030101010101" pitchFamily="2" charset="-122"/>
                  </a:rPr>
                  <a:t>1</a:t>
                </a:r>
                <a:r>
                  <a:rPr lang="zh-CN" altLang="en-US" sz="2200" dirty="0">
                    <a:latin typeface="宋体" panose="02010600030101010101" pitchFamily="2" charset="-122"/>
                    <a:ea typeface="宋体" panose="02010600030101010101" pitchFamily="2" charset="-122"/>
                  </a:rPr>
                  <a:t>）最大频偏</a:t>
                </a:r>
                <a14:m>
                  <m:oMath xmlns:m="http://schemas.openxmlformats.org/officeDocument/2006/math">
                    <m:r>
                      <a:rPr lang="en-US" altLang="zh-CN" sz="2200" smtClean="0">
                        <a:latin typeface="Cambria Math" panose="02040503050406030204" pitchFamily="18" charset="0"/>
                      </a:rPr>
                      <m:t>      </m:t>
                    </m:r>
                    <m:r>
                      <a:rPr lang="zh-CN" altLang="en-US" sz="2200" i="1">
                        <a:latin typeface="Cambria Math" panose="02040503050406030204" pitchFamily="18" charset="0"/>
                      </a:rPr>
                      <m:t>𝛥𝜔</m:t>
                    </m:r>
                    <m:r>
                      <a:rPr lang="zh-CN" altLang="en-US" sz="2200">
                        <a:latin typeface="Cambria Math" panose="02040503050406030204" pitchFamily="18" charset="0"/>
                      </a:rPr>
                      <m:t>=</m:t>
                    </m:r>
                    <m:f>
                      <m:fPr>
                        <m:ctrlPr>
                          <a:rPr lang="zh-CN" altLang="en-US" sz="2200" i="1">
                            <a:latin typeface="Cambria Math" panose="02040503050406030204" pitchFamily="18" charset="0"/>
                          </a:rPr>
                        </m:ctrlPr>
                      </m:fPr>
                      <m:num>
                        <m:d>
                          <m:dPr>
                            <m:begChr m:val=""/>
                            <m:ctrlPr>
                              <a:rPr lang="zh-CN" altLang="en-US" sz="2200" i="1">
                                <a:latin typeface="Cambria Math" panose="02040503050406030204" pitchFamily="18" charset="0"/>
                              </a:rPr>
                            </m:ctrlPr>
                          </m:dPr>
                          <m:e>
                            <m:r>
                              <a:rPr lang="zh-CN" altLang="en-US" sz="2200" i="1">
                                <a:latin typeface="Cambria Math" panose="02040503050406030204" pitchFamily="18" charset="0"/>
                              </a:rPr>
                              <m:t>𝑑</m:t>
                            </m:r>
                            <m:r>
                              <a:rPr lang="zh-CN" altLang="en-US" sz="2200" i="1">
                                <a:latin typeface="Cambria Math" panose="02040503050406030204" pitchFamily="18" charset="0"/>
                              </a:rPr>
                              <m:t>𝛥𝜙</m:t>
                            </m:r>
                            <m:r>
                              <a:rPr lang="zh-CN" altLang="en-US" sz="2200">
                                <a:latin typeface="Cambria Math" panose="02040503050406030204" pitchFamily="18" charset="0"/>
                              </a:rPr>
                              <m:t>(</m:t>
                            </m:r>
                            <m:r>
                              <a:rPr lang="zh-CN" altLang="en-US" sz="2200" i="1">
                                <a:latin typeface="Cambria Math" panose="02040503050406030204" pitchFamily="18" charset="0"/>
                              </a:rPr>
                              <m:t>𝑡</m:t>
                            </m:r>
                          </m:e>
                        </m:d>
                      </m:num>
                      <m:den>
                        <m:r>
                          <a:rPr lang="zh-CN" altLang="en-US" sz="2200" i="1">
                            <a:latin typeface="Cambria Math" panose="02040503050406030204" pitchFamily="18" charset="0"/>
                          </a:rPr>
                          <m:t>𝑑𝑡</m:t>
                        </m:r>
                      </m:den>
                    </m:f>
                    <m:r>
                      <a:rPr lang="zh-CN" altLang="en-US" sz="2200">
                        <a:latin typeface="Cambria Math" panose="02040503050406030204" pitchFamily="18" charset="0"/>
                      </a:rPr>
                      <m:t>=−10000</m:t>
                    </m:r>
                    <m:r>
                      <a:rPr lang="zh-CN" altLang="en-US" sz="2200" i="1">
                        <a:latin typeface="Cambria Math" panose="02040503050406030204" pitchFamily="18" charset="0"/>
                      </a:rPr>
                      <m:t>𝜋</m:t>
                    </m:r>
                    <m:r>
                      <m:rPr>
                        <m:sty m:val="p"/>
                      </m:rPr>
                      <a:rPr lang="zh-CN" altLang="en-US" sz="2200">
                        <a:latin typeface="Cambria Math" panose="02040503050406030204" pitchFamily="18" charset="0"/>
                      </a:rPr>
                      <m:t>sin</m:t>
                    </m:r>
                    <m:r>
                      <a:rPr lang="zh-CN" altLang="en-US" sz="2200">
                        <a:latin typeface="Cambria Math" panose="02040503050406030204" pitchFamily="18" charset="0"/>
                      </a:rPr>
                      <m:t>1000</m:t>
                    </m:r>
                    <m:r>
                      <a:rPr lang="zh-CN" altLang="en-US" sz="2200" i="1">
                        <a:latin typeface="Cambria Math" panose="02040503050406030204" pitchFamily="18" charset="0"/>
                      </a:rPr>
                      <m:t>𝜋</m:t>
                    </m:r>
                    <m:r>
                      <a:rPr lang="zh-CN" altLang="en-US" sz="2200" i="1">
                        <a:latin typeface="Cambria Math" panose="02040503050406030204" pitchFamily="18" charset="0"/>
                      </a:rPr>
                      <m:t>𝑡</m:t>
                    </m:r>
                  </m:oMath>
                </a14:m>
                <a:endParaRPr lang="en-US" altLang="zh-CN" sz="2200" dirty="0">
                  <a:latin typeface="宋体" panose="02010600030101010101" pitchFamily="2" charset="-122"/>
                  <a:ea typeface="宋体" panose="02010600030101010101" pitchFamily="2" charset="-122"/>
                </a:endParaRPr>
              </a:p>
              <a:p>
                <a:pPr marL="0" indent="0">
                  <a:buFont typeface="Wingdings 3" charset="2"/>
                  <a:buNone/>
                </a:pPr>
                <a:r>
                  <a:rPr lang="en-US" altLang="zh-CN" sz="2200" dirty="0">
                    <a:latin typeface="宋体" panose="02010600030101010101" pitchFamily="2" charset="-122"/>
                    <a:ea typeface="宋体" panose="02010600030101010101" pitchFamily="2" charset="-122"/>
                  </a:rPr>
                  <a:t>	</a:t>
                </a:r>
                <a:r>
                  <a:rPr lang="en-US" altLang="zh-CN" sz="2200" dirty="0" smtClean="0">
                    <a:latin typeface="宋体" panose="02010600030101010101" pitchFamily="2" charset="-122"/>
                    <a:ea typeface="宋体" panose="02010600030101010101" pitchFamily="2" charset="-122"/>
                  </a:rPr>
                  <a:t>  </a:t>
                </a:r>
                <a:r>
                  <a:rPr lang="zh-CN" altLang="en-US" sz="2200" dirty="0" smtClean="0">
                    <a:latin typeface="宋体" panose="02010600030101010101" pitchFamily="2" charset="-122"/>
                    <a:ea typeface="宋体" panose="02010600030101010101" pitchFamily="2" charset="-122"/>
                  </a:rPr>
                  <a:t>故   </a:t>
                </a:r>
                <a14:m>
                  <m:oMath xmlns:m="http://schemas.openxmlformats.org/officeDocument/2006/math">
                    <m:r>
                      <a:rPr lang="zh-CN" altLang="en-US" sz="2200" i="1">
                        <a:latin typeface="Cambria Math" panose="02040503050406030204" pitchFamily="18" charset="0"/>
                      </a:rPr>
                      <m:t>𝛥</m:t>
                    </m:r>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𝜔</m:t>
                        </m:r>
                      </m:e>
                      <m:sub>
                        <m:r>
                          <a:rPr lang="zh-CN" altLang="en-US" sz="2200" i="1">
                            <a:latin typeface="Cambria Math" panose="02040503050406030204" pitchFamily="18" charset="0"/>
                          </a:rPr>
                          <m:t>𝑚</m:t>
                        </m:r>
                      </m:sub>
                    </m:sSub>
                    <m:r>
                      <a:rPr lang="zh-CN" altLang="en-US" sz="2200">
                        <a:latin typeface="Cambria Math" panose="02040503050406030204" pitchFamily="18" charset="0"/>
                      </a:rPr>
                      <m:t>=10000</m:t>
                    </m:r>
                    <m:r>
                      <a:rPr lang="zh-CN" altLang="en-US" sz="2200" i="1">
                        <a:latin typeface="Cambria Math" panose="02040503050406030204" pitchFamily="18" charset="0"/>
                      </a:rPr>
                      <m:t>𝜋</m:t>
                    </m:r>
                  </m:oMath>
                </a14:m>
                <a:r>
                  <a:rPr lang="zh-CN" altLang="en-US" sz="2200" dirty="0">
                    <a:latin typeface="宋体" panose="02010600030101010101" pitchFamily="2" charset="-122"/>
                    <a:ea typeface="宋体" panose="02010600030101010101" pitchFamily="2" charset="-122"/>
                  </a:rPr>
                  <a:t> </a:t>
                </a:r>
                <a:r>
                  <a:rPr lang="en-US" altLang="zh-CN" sz="2200" dirty="0">
                    <a:latin typeface="宋体" panose="02010600030101010101" pitchFamily="2" charset="-122"/>
                    <a:ea typeface="宋体" panose="02010600030101010101" pitchFamily="2" charset="-122"/>
                  </a:rPr>
                  <a:t>rad/s    </a:t>
                </a:r>
                <a:r>
                  <a:rPr lang="zh-CN" altLang="en-US" sz="2200" dirty="0">
                    <a:latin typeface="宋体" panose="02010600030101010101" pitchFamily="2" charset="-122"/>
                    <a:ea typeface="宋体" panose="02010600030101010101" pitchFamily="2" charset="-122"/>
                  </a:rPr>
                  <a:t>𝛥𝑓𝑚</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𝛥𝜔</a:t>
                </a:r>
                <a:r>
                  <a:rPr lang="en-US" altLang="zh-CN" sz="2200" dirty="0">
                    <a:latin typeface="宋体" panose="02010600030101010101" pitchFamily="2" charset="-122"/>
                    <a:ea typeface="宋体" panose="02010600030101010101" pitchFamily="2" charset="-122"/>
                  </a:rPr>
                  <a:t>_</a:t>
                </a:r>
                <a:r>
                  <a:rPr lang="zh-CN" altLang="en-US" sz="2200" dirty="0">
                    <a:latin typeface="宋体" panose="02010600030101010101" pitchFamily="2" charset="-122"/>
                    <a:ea typeface="宋体" panose="02010600030101010101" pitchFamily="2" charset="-122"/>
                  </a:rPr>
                  <a:t>𝑚</a:t>
                </a:r>
                <a:r>
                  <a:rPr lang="en-US" altLang="zh-CN" sz="2200" dirty="0">
                    <a:latin typeface="宋体" panose="02010600030101010101" pitchFamily="2" charset="-122"/>
                    <a:ea typeface="宋体" panose="02010600030101010101" pitchFamily="2" charset="-122"/>
                  </a:rPr>
                  <a:t>)/2</a:t>
                </a:r>
                <a:r>
                  <a:rPr lang="zh-CN" altLang="en-US" sz="2200" dirty="0">
                    <a:latin typeface="宋体" panose="02010600030101010101" pitchFamily="2" charset="-122"/>
                    <a:ea typeface="宋体" panose="02010600030101010101" pitchFamily="2" charset="-122"/>
                  </a:rPr>
                  <a:t>𝜋</a:t>
                </a:r>
                <a:r>
                  <a:rPr lang="en-US" altLang="zh-CN" sz="2200" dirty="0">
                    <a:latin typeface="宋体" panose="02010600030101010101" pitchFamily="2" charset="-122"/>
                    <a:ea typeface="宋体" panose="02010600030101010101" pitchFamily="2" charset="-122"/>
                  </a:rPr>
                  <a:t>=5000</a:t>
                </a:r>
                <a:r>
                  <a:rPr lang="zh-CN" altLang="en-US" sz="2200" dirty="0">
                    <a:latin typeface="宋体" panose="02010600030101010101" pitchFamily="2" charset="-122"/>
                    <a:ea typeface="宋体" panose="02010600030101010101" pitchFamily="2" charset="-122"/>
                  </a:rPr>
                  <a:t>𝐻𝑧</a:t>
                </a:r>
              </a:p>
              <a:p>
                <a:pPr marL="0" indent="0">
                  <a:buFont typeface="Wingdings 3" charset="2"/>
                  <a:buNone/>
                </a:pPr>
                <a:r>
                  <a:rPr lang="zh-CN" altLang="en-US" sz="2200" dirty="0">
                    <a:latin typeface="宋体" panose="02010600030101010101" pitchFamily="2" charset="-122"/>
                    <a:ea typeface="宋体" panose="02010600030101010101" pitchFamily="2" charset="-122"/>
                  </a:rPr>
                  <a:t>（</a:t>
                </a:r>
                <a:r>
                  <a:rPr lang="en-US" altLang="zh-CN" sz="2200" dirty="0">
                    <a:latin typeface="宋体" panose="02010600030101010101" pitchFamily="2" charset="-122"/>
                    <a:ea typeface="宋体" panose="02010600030101010101" pitchFamily="2" charset="-122"/>
                  </a:rPr>
                  <a:t>2</a:t>
                </a:r>
                <a:r>
                  <a:rPr lang="zh-CN" altLang="en-US" sz="2200" dirty="0">
                    <a:latin typeface="宋体" panose="02010600030101010101" pitchFamily="2" charset="-122"/>
                    <a:ea typeface="宋体" panose="02010600030101010101" pitchFamily="2" charset="-122"/>
                  </a:rPr>
                  <a:t>）最大相偏</a:t>
                </a:r>
                <a14:m>
                  <m:oMath xmlns:m="http://schemas.openxmlformats.org/officeDocument/2006/math">
                    <m:r>
                      <a:rPr lang="en-US" altLang="zh-CN" sz="2200" smtClean="0">
                        <a:latin typeface="Cambria Math" panose="02040503050406030204" pitchFamily="18" charset="0"/>
                      </a:rPr>
                      <m:t>  </m:t>
                    </m:r>
                    <m:r>
                      <a:rPr lang="zh-CN" altLang="en-US" sz="2200" i="1">
                        <a:latin typeface="Cambria Math" panose="02040503050406030204" pitchFamily="18" charset="0"/>
                      </a:rPr>
                      <m:t>𝛥</m:t>
                    </m:r>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𝜙</m:t>
                        </m:r>
                      </m:e>
                      <m:sub>
                        <m:r>
                          <a:rPr lang="zh-CN" altLang="en-US" sz="2200" i="1">
                            <a:latin typeface="Cambria Math" panose="02040503050406030204" pitchFamily="18" charset="0"/>
                          </a:rPr>
                          <m:t>𝑚</m:t>
                        </m:r>
                      </m:sub>
                    </m:sSub>
                    <m:r>
                      <a:rPr lang="zh-CN" altLang="en-US" sz="2200">
                        <a:latin typeface="Cambria Math" panose="02040503050406030204" pitchFamily="18" charset="0"/>
                      </a:rPr>
                      <m:t>=</m:t>
                    </m:r>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𝑚</m:t>
                        </m:r>
                      </m:e>
                      <m:sub>
                        <m:r>
                          <a:rPr lang="zh-CN" altLang="en-US" sz="2200" i="1">
                            <a:latin typeface="Cambria Math" panose="02040503050406030204" pitchFamily="18" charset="0"/>
                          </a:rPr>
                          <m:t>𝑃</m:t>
                        </m:r>
                      </m:sub>
                    </m:sSub>
                    <m:r>
                      <a:rPr lang="zh-CN" altLang="en-US" sz="2200">
                        <a:latin typeface="Cambria Math" panose="02040503050406030204" pitchFamily="18" charset="0"/>
                      </a:rPr>
                      <m:t>=10</m:t>
                    </m:r>
                    <m:r>
                      <a:rPr lang="zh-CN" altLang="en-US" sz="2200" i="1">
                        <a:latin typeface="Cambria Math" panose="02040503050406030204" pitchFamily="18" charset="0"/>
                      </a:rPr>
                      <m:t>𝑟𝑎𝑑</m:t>
                    </m:r>
                  </m:oMath>
                </a14:m>
                <a:endParaRPr lang="zh-CN" altLang="en-US" sz="2200" dirty="0">
                  <a:latin typeface="宋体" panose="02010600030101010101" pitchFamily="2" charset="-122"/>
                  <a:ea typeface="宋体" panose="02010600030101010101" pitchFamily="2" charset="-122"/>
                </a:endParaRPr>
              </a:p>
              <a:p>
                <a:pPr marL="0" indent="0">
                  <a:buFont typeface="Wingdings 3" charset="2"/>
                  <a:buNone/>
                </a:pPr>
                <a:r>
                  <a:rPr lang="zh-CN" altLang="en-US" sz="2200" dirty="0">
                    <a:latin typeface="宋体" panose="02010600030101010101" pitchFamily="2" charset="-122"/>
                    <a:ea typeface="宋体" panose="02010600030101010101" pitchFamily="2" charset="-122"/>
                  </a:rPr>
                  <a:t>（</a:t>
                </a:r>
                <a:r>
                  <a:rPr lang="en-US" altLang="zh-CN" sz="2200" dirty="0">
                    <a:latin typeface="宋体" panose="02010600030101010101" pitchFamily="2" charset="-122"/>
                    <a:ea typeface="宋体" panose="02010600030101010101" pitchFamily="2" charset="-122"/>
                  </a:rPr>
                  <a:t>3</a:t>
                </a:r>
                <a:r>
                  <a:rPr lang="zh-CN" altLang="en-US" sz="2200" dirty="0">
                    <a:latin typeface="宋体" panose="02010600030101010101" pitchFamily="2" charset="-122"/>
                    <a:ea typeface="宋体" panose="02010600030101010101" pitchFamily="2" charset="-122"/>
                  </a:rPr>
                  <a:t>）信号带宽度𝐵𝑠</a:t>
                </a:r>
                <a:r>
                  <a:rPr lang="en-US" altLang="zh-CN" sz="2200" dirty="0">
                    <a:latin typeface="宋体" panose="02010600030101010101" pitchFamily="2" charset="-122"/>
                    <a:ea typeface="宋体" panose="02010600030101010101" pitchFamily="2" charset="-122"/>
                  </a:rPr>
                  <a:t>=2(</a:t>
                </a:r>
                <a:r>
                  <a:rPr lang="zh-CN" altLang="en-US" sz="2200" dirty="0">
                    <a:latin typeface="宋体" panose="02010600030101010101" pitchFamily="2" charset="-122"/>
                    <a:ea typeface="宋体" panose="02010600030101010101" pitchFamily="2" charset="-122"/>
                  </a:rPr>
                  <a:t>𝛥𝑓𝑚</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𝐹</a:t>
                </a:r>
                <a:r>
                  <a:rPr lang="en-US" altLang="zh-CN" sz="2200" dirty="0">
                    <a:latin typeface="宋体" panose="02010600030101010101" pitchFamily="2" charset="-122"/>
                    <a:ea typeface="宋体" panose="02010600030101010101" pitchFamily="2" charset="-122"/>
                  </a:rPr>
                  <a:t>)=2(5000+500)=11</a:t>
                </a:r>
                <a:r>
                  <a:rPr lang="zh-CN" altLang="en-US" sz="2200" dirty="0">
                    <a:latin typeface="宋体" panose="02010600030101010101" pitchFamily="2" charset="-122"/>
                    <a:ea typeface="宋体" panose="02010600030101010101" pitchFamily="2" charset="-122"/>
                  </a:rPr>
                  <a:t>𝑘𝐻𝑧</a:t>
                </a:r>
              </a:p>
              <a:p>
                <a:pPr marL="0" indent="0">
                  <a:buNone/>
                </a:pPr>
                <a:r>
                  <a:rPr lang="zh-CN" altLang="en-US" sz="2200" dirty="0">
                    <a:latin typeface="宋体" panose="02010600030101010101" pitchFamily="2" charset="-122"/>
                    <a:ea typeface="宋体" panose="02010600030101010101" pitchFamily="2" charset="-122"/>
                  </a:rPr>
                  <a:t>（</a:t>
                </a:r>
                <a:r>
                  <a:rPr lang="en-US" altLang="zh-CN" sz="2200" dirty="0">
                    <a:latin typeface="宋体" panose="02010600030101010101" pitchFamily="2" charset="-122"/>
                    <a:ea typeface="宋体" panose="02010600030101010101" pitchFamily="2" charset="-122"/>
                  </a:rPr>
                  <a:t>4</a:t>
                </a:r>
                <a:r>
                  <a:rPr lang="zh-CN" altLang="en-US" sz="2200" dirty="0">
                    <a:latin typeface="宋体" panose="02010600030101010101" pitchFamily="2" charset="-122"/>
                    <a:ea typeface="宋体" panose="02010600030101010101" pitchFamily="2" charset="-122"/>
                  </a:rPr>
                  <a:t>）因为调角波的功率就等于载波功率，所以 </a:t>
                </a:r>
                <a14:m>
                  <m:oMath xmlns:m="http://schemas.openxmlformats.org/officeDocument/2006/math">
                    <m:d>
                      <m:dPr>
                        <m:begChr m:val=""/>
                        <m:ctrlPr>
                          <a:rPr lang="zh-CN" altLang="en-US" sz="2200" i="1">
                            <a:latin typeface="Cambria Math" panose="02040503050406030204" pitchFamily="18" charset="0"/>
                          </a:rPr>
                        </m:ctrlPr>
                      </m:dPr>
                      <m:e>
                        <m:r>
                          <a:rPr lang="zh-CN" altLang="en-US" sz="2200" i="1">
                            <a:latin typeface="Cambria Math" panose="02040503050406030204" pitchFamily="18" charset="0"/>
                          </a:rPr>
                          <m:t>𝑃</m:t>
                        </m:r>
                        <m:r>
                          <a:rPr lang="zh-CN" altLang="en-US" sz="2200">
                            <a:latin typeface="Cambria Math" panose="02040503050406030204" pitchFamily="18" charset="0"/>
                          </a:rPr>
                          <m:t>=</m:t>
                        </m:r>
                        <m:f>
                          <m:fPr>
                            <m:ctrlPr>
                              <a:rPr lang="zh-CN" altLang="en-US" sz="2200" i="1">
                                <a:latin typeface="Cambria Math" panose="02040503050406030204" pitchFamily="18" charset="0"/>
                              </a:rPr>
                            </m:ctrlPr>
                          </m:fPr>
                          <m:num>
                            <m:sSubSup>
                              <m:sSubSupPr>
                                <m:ctrlPr>
                                  <a:rPr lang="zh-CN" altLang="en-US" sz="2200" i="1">
                                    <a:latin typeface="Cambria Math" panose="02040503050406030204" pitchFamily="18" charset="0"/>
                                  </a:rPr>
                                </m:ctrlPr>
                              </m:sSubSupPr>
                              <m:e>
                                <m:r>
                                  <a:rPr lang="zh-CN" altLang="en-US" sz="2200" i="1">
                                    <a:latin typeface="Cambria Math" panose="02040503050406030204" pitchFamily="18" charset="0"/>
                                  </a:rPr>
                                  <m:t>𝑈</m:t>
                                </m:r>
                              </m:e>
                              <m:sub>
                                <m:r>
                                  <a:rPr lang="zh-CN" altLang="en-US" sz="2200" i="1">
                                    <a:latin typeface="Cambria Math" panose="02040503050406030204" pitchFamily="18" charset="0"/>
                                  </a:rPr>
                                  <m:t>𝑐</m:t>
                                </m:r>
                              </m:sub>
                              <m:sup>
                                <m:r>
                                  <a:rPr lang="zh-CN" altLang="en-US" sz="2200">
                                    <a:latin typeface="Cambria Math" panose="02040503050406030204" pitchFamily="18" charset="0"/>
                                  </a:rPr>
                                  <m:t>2</m:t>
                                </m:r>
                              </m:sup>
                            </m:sSubSup>
                          </m:num>
                          <m:den>
                            <m:r>
                              <a:rPr lang="zh-CN" altLang="en-US" sz="2200">
                                <a:latin typeface="Cambria Math" panose="02040503050406030204" pitchFamily="18" charset="0"/>
                              </a:rPr>
                              <m:t>2</m:t>
                            </m:r>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𝑅</m:t>
                                </m:r>
                              </m:e>
                              <m:sub>
                                <m:r>
                                  <a:rPr lang="zh-CN" altLang="en-US" sz="2200" i="1">
                                    <a:latin typeface="Cambria Math" panose="02040503050406030204" pitchFamily="18" charset="0"/>
                                  </a:rPr>
                                  <m:t>𝐿</m:t>
                                </m:r>
                              </m:sub>
                            </m:sSub>
                          </m:den>
                        </m:f>
                        <m:r>
                          <a:rPr lang="zh-CN" altLang="en-US" sz="2200">
                            <a:latin typeface="Cambria Math" panose="02040503050406030204" pitchFamily="18" charset="0"/>
                          </a:rPr>
                          <m:t>=</m:t>
                        </m:r>
                        <m:f>
                          <m:fPr>
                            <m:ctrlPr>
                              <a:rPr lang="zh-CN" altLang="en-US" sz="2200" i="1">
                                <a:latin typeface="Cambria Math" panose="02040503050406030204" pitchFamily="18" charset="0"/>
                              </a:rPr>
                            </m:ctrlPr>
                          </m:fPr>
                          <m:num>
                            <m:sSup>
                              <m:sSupPr>
                                <m:ctrlPr>
                                  <a:rPr lang="zh-CN" altLang="en-US" sz="2200" i="1">
                                    <a:latin typeface="Cambria Math" panose="02040503050406030204" pitchFamily="18" charset="0"/>
                                  </a:rPr>
                                </m:ctrlPr>
                              </m:sSupPr>
                              <m:e>
                                <m:r>
                                  <a:rPr lang="zh-CN" altLang="en-US" sz="2200">
                                    <a:latin typeface="Cambria Math" panose="02040503050406030204" pitchFamily="18" charset="0"/>
                                  </a:rPr>
                                  <m:t>20</m:t>
                                </m:r>
                              </m:e>
                              <m:sup>
                                <m:r>
                                  <a:rPr lang="zh-CN" altLang="en-US" sz="2200">
                                    <a:latin typeface="Cambria Math" panose="02040503050406030204" pitchFamily="18" charset="0"/>
                                  </a:rPr>
                                  <m:t>2</m:t>
                                </m:r>
                              </m:sup>
                            </m:sSup>
                          </m:num>
                          <m:den>
                            <m:r>
                              <a:rPr lang="zh-CN" altLang="en-US" sz="2200">
                                <a:latin typeface="Cambria Math" panose="02040503050406030204" pitchFamily="18" charset="0"/>
                              </a:rPr>
                              <m:t>2</m:t>
                            </m:r>
                          </m:den>
                        </m:f>
                        <m:r>
                          <a:rPr lang="en-US" altLang="zh-CN" sz="2200" i="1">
                            <a:latin typeface="Cambria Math" panose="02040503050406030204" pitchFamily="18" charset="0"/>
                          </a:rPr>
                          <m:t>=</m:t>
                        </m:r>
                        <m:r>
                          <a:rPr lang="zh-CN" altLang="en-US" sz="2200">
                            <a:latin typeface="Cambria Math" panose="02040503050406030204" pitchFamily="18" charset="0"/>
                          </a:rPr>
                          <m:t>200(</m:t>
                        </m:r>
                        <m:r>
                          <a:rPr lang="zh-CN" altLang="en-US" sz="2200" i="1">
                            <a:latin typeface="Cambria Math" panose="02040503050406030204" pitchFamily="18" charset="0"/>
                          </a:rPr>
                          <m:t>𝑊</m:t>
                        </m:r>
                      </m:e>
                    </m:d>
                  </m:oMath>
                </a14:m>
                <a:endParaRPr lang="en-US" altLang="zh-CN" sz="2200" dirty="0">
                  <a:latin typeface="宋体" panose="02010600030101010101" pitchFamily="2" charset="-122"/>
                  <a:ea typeface="宋体" panose="02010600030101010101" pitchFamily="2" charset="-122"/>
                </a:endParaRPr>
              </a:p>
              <a:p>
                <a:pPr marL="0" indent="0">
                  <a:buNone/>
                </a:pPr>
                <a:r>
                  <a:rPr lang="zh-CN" altLang="en-US" sz="2200" dirty="0">
                    <a:latin typeface="宋体" panose="02010600030101010101" pitchFamily="2" charset="-122"/>
                    <a:ea typeface="宋体" panose="02010600030101010101" pitchFamily="2" charset="-122"/>
                  </a:rPr>
                  <a:t>（</a:t>
                </a:r>
                <a:r>
                  <a:rPr lang="en-US" altLang="zh-CN" sz="2200" dirty="0">
                    <a:latin typeface="宋体" panose="02010600030101010101" pitchFamily="2" charset="-122"/>
                    <a:ea typeface="宋体" panose="02010600030101010101" pitchFamily="2" charset="-122"/>
                  </a:rPr>
                  <a:t>5</a:t>
                </a:r>
                <a:r>
                  <a:rPr lang="zh-CN" altLang="en-US" sz="2200" dirty="0">
                    <a:latin typeface="宋体" panose="02010600030101010101" pitchFamily="2" charset="-122"/>
                    <a:ea typeface="宋体" panose="02010600030101010101" pitchFamily="2" charset="-122"/>
                  </a:rPr>
                  <a:t>）因题中设有给出调制信号的形式，故无法判定它是</a:t>
                </a:r>
                <a:r>
                  <a:rPr lang="en-US" altLang="zh-CN" sz="2200" dirty="0">
                    <a:latin typeface="宋体" panose="02010600030101010101" pitchFamily="2" charset="-122"/>
                    <a:ea typeface="宋体" panose="02010600030101010101" pitchFamily="2" charset="-122"/>
                  </a:rPr>
                  <a:t>FM</a:t>
                </a:r>
                <a:r>
                  <a:rPr lang="zh-CN" altLang="en-US" sz="2200" dirty="0">
                    <a:latin typeface="宋体" panose="02010600030101010101" pitchFamily="2" charset="-122"/>
                    <a:ea typeface="宋体" panose="02010600030101010101" pitchFamily="2" charset="-122"/>
                  </a:rPr>
                  <a:t>信号还是</a:t>
                </a:r>
                <a:r>
                  <a:rPr lang="en-US" altLang="zh-CN" sz="2200" dirty="0">
                    <a:latin typeface="宋体" panose="02010600030101010101" pitchFamily="2" charset="-122"/>
                    <a:ea typeface="宋体" panose="02010600030101010101" pitchFamily="2" charset="-122"/>
                  </a:rPr>
                  <a:t>PM</a:t>
                </a:r>
                <a:r>
                  <a:rPr lang="zh-CN" altLang="en-US" sz="2200" dirty="0">
                    <a:latin typeface="宋体" panose="02010600030101010101" pitchFamily="2" charset="-122"/>
                    <a:ea typeface="宋体" panose="02010600030101010101" pitchFamily="2" charset="-122"/>
                  </a:rPr>
                  <a:t>信号。</a:t>
                </a:r>
              </a:p>
              <a:p>
                <a:pPr marL="0" indent="0">
                  <a:buFont typeface="Wingdings 3" charset="2"/>
                  <a:buNone/>
                </a:pPr>
                <a:endParaRPr lang="zh-CN" altLang="en-US" sz="2200" dirty="0"/>
              </a:p>
              <a:p>
                <a:pPr marL="0" indent="0">
                  <a:buFont typeface="Wingdings 3" charset="2"/>
                  <a:buNone/>
                </a:pPr>
                <a:endParaRPr lang="zh-CN" altLang="en-US" dirty="0"/>
              </a:p>
            </p:txBody>
          </p:sp>
        </mc:Choice>
        <mc:Fallback xmlns="">
          <p:sp>
            <p:nvSpPr>
              <p:cNvPr id="4" name="内容占位符 2">
                <a:extLst>
                  <a:ext uri="{FF2B5EF4-FFF2-40B4-BE49-F238E27FC236}">
                    <a16:creationId xmlns:a16="http://schemas.microsoft.com/office/drawing/2014/main" xmlns="" xmlns:a14="http://schemas.microsoft.com/office/drawing/2010/main" id="{B1CC1D21-AFE7-456F-9040-B9F55E6BDDF2}"/>
                  </a:ext>
                </a:extLst>
              </p:cNvPr>
              <p:cNvSpPr txBox="1">
                <a:spLocks noRot="1" noChangeAspect="1" noMove="1" noResize="1" noEditPoints="1" noAdjustHandles="1" noChangeArrowheads="1" noChangeShapeType="1" noTextEdit="1"/>
              </p:cNvSpPr>
              <p:nvPr/>
            </p:nvSpPr>
            <p:spPr>
              <a:xfrm>
                <a:off x="638696" y="2142090"/>
                <a:ext cx="9821094" cy="4220073"/>
              </a:xfrm>
              <a:prstGeom prst="rect">
                <a:avLst/>
              </a:prstGeom>
              <a:blipFill rotWithShape="0">
                <a:blip r:embed="rId4"/>
                <a:stretch>
                  <a:fillRect l="-807" t="-173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355946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564425" y="517085"/>
            <a:ext cx="6261378" cy="864447"/>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7.5 </a:t>
            </a:r>
            <a:r>
              <a:rPr lang="zh-CN" altLang="en-US" sz="3200" dirty="0" smtClean="0">
                <a:latin typeface="+mj-ea"/>
              </a:rPr>
              <a:t>调频</a:t>
            </a:r>
            <a:r>
              <a:rPr lang="zh-CN" altLang="en-US" sz="3200" dirty="0">
                <a:latin typeface="+mj-ea"/>
              </a:rPr>
              <a:t>特性和对调频器的技术要求</a:t>
            </a:r>
          </a:p>
        </p:txBody>
      </p:sp>
      <p:sp>
        <p:nvSpPr>
          <p:cNvPr id="5" name="内容占位符 2"/>
          <p:cNvSpPr txBox="1">
            <a:spLocks/>
          </p:cNvSpPr>
          <p:nvPr/>
        </p:nvSpPr>
        <p:spPr>
          <a:xfrm>
            <a:off x="4708422" y="1961082"/>
            <a:ext cx="5671951" cy="398895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a:latin typeface="宋体" panose="02010600030101010101" pitchFamily="2" charset="-122"/>
                <a:ea typeface="宋体" panose="02010600030101010101" pitchFamily="2" charset="-122"/>
              </a:rPr>
              <a:t>已调波的瞬时频率</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或频偏</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随输入信号</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调制信号</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成比例线性变化，也就是调制特性线性要好；</a:t>
            </a:r>
            <a:endParaRPr lang="zh-CN" altLang="en-US"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最大频偏要满足要求并且与调制频率</a:t>
            </a:r>
            <a:r>
              <a:rPr lang="zh-CN" altLang="en-US" sz="2400" dirty="0" smtClean="0">
                <a:latin typeface="宋体" panose="02010600030101010101" pitchFamily="2" charset="-122"/>
                <a:ea typeface="宋体" panose="02010600030101010101" pitchFamily="2" charset="-122"/>
              </a:rPr>
              <a:t>无关；</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电路的调制灵敏度要</a:t>
            </a:r>
            <a:r>
              <a:rPr lang="zh-CN" altLang="en-US" sz="2400" dirty="0" smtClean="0">
                <a:latin typeface="宋体" panose="02010600030101010101" pitchFamily="2" charset="-122"/>
                <a:ea typeface="宋体" panose="02010600030101010101" pitchFamily="2" charset="-122"/>
              </a:rPr>
              <a:t>高；</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未调制时的载波频率，即已调波的中心频率具有一定的稳定度</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视应用场合不同而有不同的要求</a:t>
            </a:r>
            <a:r>
              <a:rPr lang="en-US" altLang="zh-CN" sz="2400" dirty="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a:t>
            </a:r>
            <a:endParaRPr lang="zh-CN" altLang="en-US" sz="2400" dirty="0" smtClean="0">
              <a:latin typeface="宋体" panose="02010600030101010101" pitchFamily="2" charset="-122"/>
              <a:ea typeface="宋体" panose="02010600030101010101" pitchFamily="2" charset="-122"/>
            </a:endParaRPr>
          </a:p>
          <a:p>
            <a:endParaRPr lang="zh-CN" altLang="en-US" sz="2400" dirty="0"/>
          </a:p>
        </p:txBody>
      </p:sp>
      <p:grpSp>
        <p:nvGrpSpPr>
          <p:cNvPr id="6" name="组合 5">
            <a:extLst>
              <a:ext uri="{FF2B5EF4-FFF2-40B4-BE49-F238E27FC236}">
                <a16:creationId xmlns="" xmlns:a16="http://schemas.microsoft.com/office/drawing/2014/main" id="{50195491-D959-46F0-B687-1AC23F9653B7}"/>
              </a:ext>
            </a:extLst>
          </p:cNvPr>
          <p:cNvGrpSpPr/>
          <p:nvPr/>
        </p:nvGrpSpPr>
        <p:grpSpPr>
          <a:xfrm>
            <a:off x="614094" y="2066579"/>
            <a:ext cx="3998793" cy="3019114"/>
            <a:chOff x="2811439" y="1705970"/>
            <a:chExt cx="3998793" cy="3019114"/>
          </a:xfrm>
        </p:grpSpPr>
        <p:pic>
          <p:nvPicPr>
            <p:cNvPr id="7" name="图片 6">
              <a:extLst>
                <a:ext uri="{FF2B5EF4-FFF2-40B4-BE49-F238E27FC236}">
                  <a16:creationId xmlns="" xmlns:a16="http://schemas.microsoft.com/office/drawing/2014/main" id="{0A56BFC9-FBB3-40B2-AF08-3EF1EC884E25}"/>
                </a:ext>
              </a:extLst>
            </p:cNvPr>
            <p:cNvPicPr>
              <a:picLocks noChangeAspect="1"/>
            </p:cNvPicPr>
            <p:nvPr/>
          </p:nvPicPr>
          <p:blipFill>
            <a:blip r:embed="rId2"/>
            <a:stretch>
              <a:fillRect/>
            </a:stretch>
          </p:blipFill>
          <p:spPr>
            <a:xfrm>
              <a:off x="2811439" y="1705970"/>
              <a:ext cx="3998793" cy="2661314"/>
            </a:xfrm>
            <a:prstGeom prst="rect">
              <a:avLst/>
            </a:prstGeom>
          </p:spPr>
        </p:pic>
        <p:sp>
          <p:nvSpPr>
            <p:cNvPr id="8" name="文本框 7">
              <a:extLst>
                <a:ext uri="{FF2B5EF4-FFF2-40B4-BE49-F238E27FC236}">
                  <a16:creationId xmlns="" xmlns:a16="http://schemas.microsoft.com/office/drawing/2014/main" id="{C8E619F7-F46E-4631-9569-10178CDA520F}"/>
                </a:ext>
              </a:extLst>
            </p:cNvPr>
            <p:cNvSpPr txBox="1"/>
            <p:nvPr/>
          </p:nvSpPr>
          <p:spPr>
            <a:xfrm>
              <a:off x="4026926" y="4355752"/>
              <a:ext cx="1567818" cy="369332"/>
            </a:xfrm>
            <a:prstGeom prst="rect">
              <a:avLst/>
            </a:prstGeom>
            <a:noFill/>
          </p:spPr>
          <p:txBody>
            <a:bodyPr wrap="square" rtlCol="0">
              <a:spAutoFit/>
            </a:bodyPr>
            <a:lstStyle/>
            <a:p>
              <a:r>
                <a:rPr lang="zh-CN" altLang="zh-CN" dirty="0" smtClean="0">
                  <a:latin typeface="宋体" panose="02010600030101010101" pitchFamily="2" charset="-122"/>
                  <a:ea typeface="宋体" panose="02010600030101010101" pitchFamily="2" charset="-122"/>
                </a:rPr>
                <a:t>调频</a:t>
              </a:r>
              <a:r>
                <a:rPr lang="zh-CN" altLang="zh-CN" dirty="0">
                  <a:latin typeface="宋体" panose="02010600030101010101" pitchFamily="2" charset="-122"/>
                  <a:ea typeface="宋体" panose="02010600030101010101" pitchFamily="2" charset="-122"/>
                </a:rPr>
                <a:t>特性曲线</a:t>
              </a:r>
            </a:p>
          </p:txBody>
        </p:sp>
      </p:grpSp>
    </p:spTree>
    <p:extLst>
      <p:ext uri="{BB962C8B-B14F-4D97-AF65-F5344CB8AC3E}">
        <p14:creationId xmlns:p14="http://schemas.microsoft.com/office/powerpoint/2010/main" val="17467507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403128" y="445097"/>
            <a:ext cx="7465807" cy="729803"/>
          </a:xfrm>
        </p:spPr>
        <p:txBody>
          <a:bodyPr>
            <a:normAutofit/>
          </a:bodyPr>
          <a:lstStyle/>
          <a:p>
            <a:pPr algn="ctr"/>
            <a:r>
              <a:rPr lang="zh-CN" altLang="en-US" dirty="0"/>
              <a:t>第七章角度调制与解调</a:t>
            </a:r>
          </a:p>
        </p:txBody>
      </p:sp>
      <p:sp>
        <p:nvSpPr>
          <p:cNvPr id="3" name="标题 1">
            <a:extLst>
              <a:ext uri="{FF2B5EF4-FFF2-40B4-BE49-F238E27FC236}">
                <a16:creationId xmlns="" xmlns:a16="http://schemas.microsoft.com/office/drawing/2014/main" id="{3E742A75-9850-4054-B1CD-0A9C9491EBB3}"/>
              </a:ext>
            </a:extLst>
          </p:cNvPr>
          <p:cNvSpPr txBox="1">
            <a:spLocks/>
          </p:cNvSpPr>
          <p:nvPr/>
        </p:nvSpPr>
        <p:spPr>
          <a:xfrm>
            <a:off x="304598" y="2346929"/>
            <a:ext cx="3978272" cy="60445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7.2 </a:t>
            </a:r>
            <a:r>
              <a:rPr lang="zh-CN" altLang="en-US" sz="3200" dirty="0" smtClean="0">
                <a:latin typeface="+mj-ea"/>
              </a:rPr>
              <a:t>调角波的性质</a:t>
            </a:r>
            <a:endParaRPr lang="zh-CN" altLang="en-US" sz="2800" dirty="0">
              <a:latin typeface="+mj-ea"/>
            </a:endParaRPr>
          </a:p>
        </p:txBody>
      </p:sp>
      <p:sp>
        <p:nvSpPr>
          <p:cNvPr id="5" name="标题 1"/>
          <p:cNvSpPr txBox="1">
            <a:spLocks/>
          </p:cNvSpPr>
          <p:nvPr/>
        </p:nvSpPr>
        <p:spPr>
          <a:xfrm>
            <a:off x="304598" y="1484103"/>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latin typeface="+mj-ea"/>
              </a:rPr>
              <a:t>7.1 </a:t>
            </a:r>
            <a:r>
              <a:rPr lang="zh-CN" altLang="en-US" sz="3200" dirty="0">
                <a:latin typeface="+mj-ea"/>
              </a:rPr>
              <a:t>引言</a:t>
            </a:r>
          </a:p>
        </p:txBody>
      </p:sp>
      <p:sp>
        <p:nvSpPr>
          <p:cNvPr id="6" name="标题 1">
            <a:extLst>
              <a:ext uri="{FF2B5EF4-FFF2-40B4-BE49-F238E27FC236}">
                <a16:creationId xmlns="" xmlns:a16="http://schemas.microsoft.com/office/drawing/2014/main" id="{3E742A75-9850-4054-B1CD-0A9C9491EBB3}"/>
              </a:ext>
            </a:extLst>
          </p:cNvPr>
          <p:cNvSpPr txBox="1">
            <a:spLocks/>
          </p:cNvSpPr>
          <p:nvPr/>
        </p:nvSpPr>
        <p:spPr>
          <a:xfrm>
            <a:off x="304599" y="3260418"/>
            <a:ext cx="5518001" cy="81317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latin typeface="+mj-ea"/>
              </a:rPr>
              <a:t>7.3 </a:t>
            </a:r>
            <a:r>
              <a:rPr lang="zh-CN" altLang="en-US" sz="3200" dirty="0">
                <a:latin typeface="+mj-ea"/>
              </a:rPr>
              <a:t>调频信号波形的变化规律</a:t>
            </a:r>
          </a:p>
        </p:txBody>
      </p:sp>
      <p:sp>
        <p:nvSpPr>
          <p:cNvPr id="7" name="标题 1">
            <a:extLst>
              <a:ext uri="{FF2B5EF4-FFF2-40B4-BE49-F238E27FC236}">
                <a16:creationId xmlns="" xmlns:a16="http://schemas.microsoft.com/office/drawing/2014/main" id="{3E742A75-9850-4054-B1CD-0A9C9491EBB3}"/>
              </a:ext>
            </a:extLst>
          </p:cNvPr>
          <p:cNvSpPr txBox="1">
            <a:spLocks/>
          </p:cNvSpPr>
          <p:nvPr/>
        </p:nvSpPr>
        <p:spPr>
          <a:xfrm>
            <a:off x="304599" y="4135032"/>
            <a:ext cx="5518001" cy="81317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7.4 </a:t>
            </a:r>
            <a:r>
              <a:rPr lang="zh-CN" altLang="en-US" sz="3200" dirty="0" smtClean="0">
                <a:latin typeface="+mj-ea"/>
              </a:rPr>
              <a:t>调频</a:t>
            </a:r>
            <a:r>
              <a:rPr lang="zh-CN" altLang="en-US" sz="3200" dirty="0">
                <a:latin typeface="+mj-ea"/>
              </a:rPr>
              <a:t>信号的频域分析</a:t>
            </a:r>
          </a:p>
        </p:txBody>
      </p:sp>
      <p:sp>
        <p:nvSpPr>
          <p:cNvPr id="8" name="标题 1">
            <a:extLst>
              <a:ext uri="{FF2B5EF4-FFF2-40B4-BE49-F238E27FC236}">
                <a16:creationId xmlns="" xmlns:a16="http://schemas.microsoft.com/office/drawing/2014/main" id="{3E742A75-9850-4054-B1CD-0A9C9491EBB3}"/>
              </a:ext>
            </a:extLst>
          </p:cNvPr>
          <p:cNvSpPr txBox="1">
            <a:spLocks/>
          </p:cNvSpPr>
          <p:nvPr/>
        </p:nvSpPr>
        <p:spPr>
          <a:xfrm>
            <a:off x="304598" y="5043186"/>
            <a:ext cx="6261378" cy="864447"/>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7.5 </a:t>
            </a:r>
            <a:r>
              <a:rPr lang="zh-CN" altLang="en-US" sz="3200" dirty="0" smtClean="0">
                <a:latin typeface="+mj-ea"/>
              </a:rPr>
              <a:t>调频</a:t>
            </a:r>
            <a:r>
              <a:rPr lang="zh-CN" altLang="en-US" sz="3200" dirty="0">
                <a:latin typeface="+mj-ea"/>
              </a:rPr>
              <a:t>特性和对调频器的技术要求</a:t>
            </a:r>
          </a:p>
        </p:txBody>
      </p:sp>
      <p:sp>
        <p:nvSpPr>
          <p:cNvPr id="9" name="标题 1">
            <a:extLst>
              <a:ext uri="{FF2B5EF4-FFF2-40B4-BE49-F238E27FC236}">
                <a16:creationId xmlns="" xmlns:a16="http://schemas.microsoft.com/office/drawing/2014/main" id="{3E742A75-9850-4054-B1CD-0A9C9491EBB3}"/>
              </a:ext>
            </a:extLst>
          </p:cNvPr>
          <p:cNvSpPr txBox="1">
            <a:spLocks/>
          </p:cNvSpPr>
          <p:nvPr/>
        </p:nvSpPr>
        <p:spPr>
          <a:xfrm>
            <a:off x="6326901" y="1484103"/>
            <a:ext cx="3395600" cy="757924"/>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7.6 </a:t>
            </a:r>
            <a:r>
              <a:rPr lang="zh-CN" altLang="en-US" sz="3200" dirty="0" smtClean="0">
                <a:latin typeface="+mj-ea"/>
              </a:rPr>
              <a:t>调频</a:t>
            </a:r>
            <a:r>
              <a:rPr lang="zh-CN" altLang="en-US" sz="3200" dirty="0">
                <a:latin typeface="+mj-ea"/>
              </a:rPr>
              <a:t>方法概述</a:t>
            </a:r>
          </a:p>
        </p:txBody>
      </p:sp>
      <p:sp>
        <p:nvSpPr>
          <p:cNvPr id="10" name="标题 1">
            <a:extLst>
              <a:ext uri="{FF2B5EF4-FFF2-40B4-BE49-F238E27FC236}">
                <a16:creationId xmlns="" xmlns:a16="http://schemas.microsoft.com/office/drawing/2014/main" id="{3E742A75-9850-4054-B1CD-0A9C9491EBB3}"/>
              </a:ext>
            </a:extLst>
          </p:cNvPr>
          <p:cNvSpPr txBox="1">
            <a:spLocks/>
          </p:cNvSpPr>
          <p:nvPr/>
        </p:nvSpPr>
        <p:spPr>
          <a:xfrm>
            <a:off x="6326901" y="2374828"/>
            <a:ext cx="4705210" cy="90137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7.7 </a:t>
            </a:r>
            <a:r>
              <a:rPr lang="zh-CN" altLang="en-US" sz="3200" dirty="0" smtClean="0">
                <a:latin typeface="+mj-ea"/>
              </a:rPr>
              <a:t>变容二极管</a:t>
            </a:r>
            <a:r>
              <a:rPr lang="zh-CN" altLang="en-US" sz="3200" dirty="0">
                <a:latin typeface="+mj-ea"/>
              </a:rPr>
              <a:t>调频电路</a:t>
            </a:r>
          </a:p>
        </p:txBody>
      </p:sp>
      <p:sp>
        <p:nvSpPr>
          <p:cNvPr id="11" name="标题 1">
            <a:extLst>
              <a:ext uri="{FF2B5EF4-FFF2-40B4-BE49-F238E27FC236}">
                <a16:creationId xmlns="" xmlns:a16="http://schemas.microsoft.com/office/drawing/2014/main" id="{3E742A75-9850-4054-B1CD-0A9C9491EBB3}"/>
              </a:ext>
            </a:extLst>
          </p:cNvPr>
          <p:cNvSpPr txBox="1">
            <a:spLocks/>
          </p:cNvSpPr>
          <p:nvPr/>
        </p:nvSpPr>
        <p:spPr>
          <a:xfrm>
            <a:off x="6326901" y="3254972"/>
            <a:ext cx="4705210" cy="90137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7.8 </a:t>
            </a:r>
            <a:r>
              <a:rPr lang="zh-CN" altLang="en-US" sz="3200" dirty="0" smtClean="0">
                <a:latin typeface="+mj-ea"/>
              </a:rPr>
              <a:t>晶体振荡器</a:t>
            </a:r>
            <a:r>
              <a:rPr lang="zh-CN" altLang="en-US" sz="3200" dirty="0">
                <a:latin typeface="+mj-ea"/>
              </a:rPr>
              <a:t>直接调频</a:t>
            </a:r>
          </a:p>
        </p:txBody>
      </p:sp>
      <p:sp>
        <p:nvSpPr>
          <p:cNvPr id="12" name="标题 1">
            <a:extLst>
              <a:ext uri="{FF2B5EF4-FFF2-40B4-BE49-F238E27FC236}">
                <a16:creationId xmlns="" xmlns:a16="http://schemas.microsoft.com/office/drawing/2014/main" id="{3E742A75-9850-4054-B1CD-0A9C9491EBB3}"/>
              </a:ext>
            </a:extLst>
          </p:cNvPr>
          <p:cNvSpPr txBox="1">
            <a:spLocks/>
          </p:cNvSpPr>
          <p:nvPr/>
        </p:nvSpPr>
        <p:spPr>
          <a:xfrm>
            <a:off x="6326901" y="4075015"/>
            <a:ext cx="4705210" cy="651244"/>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latin typeface="+mj-ea"/>
              </a:rPr>
              <a:t>7.9 </a:t>
            </a:r>
            <a:r>
              <a:rPr lang="zh-CN" altLang="en-US" sz="3200" dirty="0">
                <a:latin typeface="+mj-ea"/>
              </a:rPr>
              <a:t>鉴频器与鉴频方法</a:t>
            </a:r>
          </a:p>
        </p:txBody>
      </p:sp>
      <p:sp>
        <p:nvSpPr>
          <p:cNvPr id="13" name="标题 1">
            <a:extLst>
              <a:ext uri="{FF2B5EF4-FFF2-40B4-BE49-F238E27FC236}">
                <a16:creationId xmlns="" xmlns:a16="http://schemas.microsoft.com/office/drawing/2014/main" id="{3E742A75-9850-4054-B1CD-0A9C9491EBB3}"/>
              </a:ext>
            </a:extLst>
          </p:cNvPr>
          <p:cNvSpPr txBox="1">
            <a:spLocks/>
          </p:cNvSpPr>
          <p:nvPr/>
        </p:nvSpPr>
        <p:spPr>
          <a:xfrm>
            <a:off x="6326901" y="5045281"/>
            <a:ext cx="3453787" cy="691928"/>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7.10 </a:t>
            </a:r>
            <a:r>
              <a:rPr lang="zh-CN" altLang="en-US" sz="3200" dirty="0" smtClean="0">
                <a:latin typeface="+mj-ea"/>
              </a:rPr>
              <a:t>鉴频器</a:t>
            </a:r>
            <a:r>
              <a:rPr lang="zh-CN" altLang="en-US" sz="3200" dirty="0">
                <a:latin typeface="+mj-ea"/>
              </a:rPr>
              <a:t>电路</a:t>
            </a:r>
          </a:p>
        </p:txBody>
      </p:sp>
    </p:spTree>
    <p:extLst>
      <p:ext uri="{BB962C8B-B14F-4D97-AF65-F5344CB8AC3E}">
        <p14:creationId xmlns:p14="http://schemas.microsoft.com/office/powerpoint/2010/main" val="26830733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81B73C3F-EE47-441F-9BB1-2573158F7CCA}"/>
              </a:ext>
            </a:extLst>
          </p:cNvPr>
          <p:cNvSpPr>
            <a:spLocks noGrp="1"/>
          </p:cNvSpPr>
          <p:nvPr>
            <p:ph idx="1"/>
          </p:nvPr>
        </p:nvSpPr>
        <p:spPr>
          <a:xfrm>
            <a:off x="677334" y="2140913"/>
            <a:ext cx="8596668" cy="3409882"/>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直接</a:t>
            </a:r>
            <a:r>
              <a:rPr lang="zh-CN" altLang="en-US" sz="2400" dirty="0">
                <a:latin typeface="宋体" panose="02010600030101010101" pitchFamily="2" charset="-122"/>
                <a:ea typeface="宋体" panose="02010600030101010101" pitchFamily="2" charset="-122"/>
              </a:rPr>
              <a:t>调频的基本原理是用调制信号直接线性地改变载波振荡的瞬时频率。这种方法一般是若被控制的是</a:t>
            </a:r>
            <a:r>
              <a:rPr lang="en-US" altLang="zh-CN" sz="2400" dirty="0">
                <a:latin typeface="宋体" panose="02010600030101010101" pitchFamily="2" charset="-122"/>
                <a:ea typeface="宋体" panose="02010600030101010101" pitchFamily="2" charset="-122"/>
              </a:rPr>
              <a:t>LC</a:t>
            </a:r>
            <a:r>
              <a:rPr lang="zh-CN" altLang="en-US" sz="2400" dirty="0">
                <a:latin typeface="宋体" panose="02010600030101010101" pitchFamily="2" charset="-122"/>
                <a:ea typeface="宋体" panose="02010600030101010101" pitchFamily="2" charset="-122"/>
              </a:rPr>
              <a:t>振荡器，则只需控制振荡回路的某个元件</a:t>
            </a:r>
            <a:r>
              <a:rPr lang="en-US" altLang="zh-CN" sz="2400" dirty="0">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或</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，使其参数随调制电压变化，就可以完成直接调频的任务</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变容二极管或反向偏置的半导体</a:t>
            </a:r>
            <a:r>
              <a:rPr lang="en-US" altLang="zh-CN" sz="2400" dirty="0">
                <a:latin typeface="宋体" panose="02010600030101010101" pitchFamily="2" charset="-122"/>
                <a:ea typeface="宋体" panose="02010600030101010101" pitchFamily="2" charset="-122"/>
              </a:rPr>
              <a:t>PN</a:t>
            </a:r>
            <a:r>
              <a:rPr lang="zh-CN" altLang="en-US" sz="2400" dirty="0">
                <a:latin typeface="宋体" panose="02010600030101010101" pitchFamily="2" charset="-122"/>
                <a:ea typeface="宋体" panose="02010600030101010101" pitchFamily="2" charset="-122"/>
              </a:rPr>
              <a:t>结，可以作为电压控制可变电容元件。具有铁氧体磁芯的电感线圈，可以作为电流控制可变电感元件。若将以上元件或电路并联在振荡回路上</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或直接代替某一个回路元件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，即可实现直接调频。 </a:t>
            </a:r>
            <a:endParaRPr lang="en-US" altLang="zh-CN" sz="2400" dirty="0">
              <a:latin typeface="宋体" panose="02010600030101010101" pitchFamily="2" charset="-122"/>
              <a:ea typeface="宋体" panose="02010600030101010101" pitchFamily="2" charset="-122"/>
            </a:endParaRPr>
          </a:p>
        </p:txBody>
      </p:sp>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677334" y="710269"/>
            <a:ext cx="3395600" cy="757924"/>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7.6 </a:t>
            </a:r>
            <a:r>
              <a:rPr lang="zh-CN" altLang="en-US" sz="3200" dirty="0" smtClean="0">
                <a:latin typeface="+mj-ea"/>
              </a:rPr>
              <a:t>调频</a:t>
            </a:r>
            <a:r>
              <a:rPr lang="zh-CN" altLang="en-US" sz="3200" dirty="0">
                <a:latin typeface="+mj-ea"/>
              </a:rPr>
              <a:t>方法概述</a:t>
            </a:r>
          </a:p>
        </p:txBody>
      </p:sp>
      <p:sp>
        <p:nvSpPr>
          <p:cNvPr id="5" name="标题 1">
            <a:extLst>
              <a:ext uri="{FF2B5EF4-FFF2-40B4-BE49-F238E27FC236}">
                <a16:creationId xmlns="" xmlns:a16="http://schemas.microsoft.com/office/drawing/2014/main" id="{3E742A75-9850-4054-B1CD-0A9C9491EBB3}"/>
              </a:ext>
            </a:extLst>
          </p:cNvPr>
          <p:cNvSpPr txBox="1">
            <a:spLocks/>
          </p:cNvSpPr>
          <p:nvPr/>
        </p:nvSpPr>
        <p:spPr>
          <a:xfrm>
            <a:off x="677334" y="1365162"/>
            <a:ext cx="4061653" cy="672719"/>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7.6.1 </a:t>
            </a:r>
            <a:r>
              <a:rPr lang="zh-CN" altLang="en-US" sz="2800" dirty="0">
                <a:latin typeface="+mj-ea"/>
              </a:rPr>
              <a:t>直接调频的基本原理</a:t>
            </a:r>
          </a:p>
        </p:txBody>
      </p:sp>
    </p:spTree>
    <p:extLst>
      <p:ext uri="{BB962C8B-B14F-4D97-AF65-F5344CB8AC3E}">
        <p14:creationId xmlns:p14="http://schemas.microsoft.com/office/powerpoint/2010/main" val="24506258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733275B5-B6DB-45F7-9F48-283A5DF76CD3}"/>
                  </a:ext>
                </a:extLst>
              </p:cNvPr>
              <p:cNvSpPr>
                <a:spLocks noGrp="1"/>
              </p:cNvSpPr>
              <p:nvPr>
                <p:ph idx="1"/>
              </p:nvPr>
            </p:nvSpPr>
            <p:spPr>
              <a:xfrm>
                <a:off x="741728" y="1365546"/>
                <a:ext cx="8596668" cy="5099648"/>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用</a:t>
                </a:r>
                <a:r>
                  <a:rPr lang="zh-CN" altLang="en-US" sz="2400" dirty="0">
                    <a:latin typeface="宋体" panose="02010600030101010101" pitchFamily="2" charset="-122"/>
                    <a:ea typeface="宋体" panose="02010600030101010101" pitchFamily="2" charset="-122"/>
                  </a:rPr>
                  <a:t>调制信号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载波进行调频时，其瞬时相位为</a:t>
                </a:r>
                <a14:m>
                  <m:oMath xmlns:m="http://schemas.openxmlformats.org/officeDocument/2006/math">
                    <m:r>
                      <a:rPr lang="zh-CN" altLang="en-US" sz="2400" i="1">
                        <a:latin typeface="Cambria Math" panose="02040503050406030204" pitchFamily="18" charset="0"/>
                      </a:rPr>
                      <m:t>𝜙</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i="1">
                            <a:latin typeface="Cambria Math" panose="02040503050406030204" pitchFamily="18" charset="0"/>
                          </a:rPr>
                          <m:t>𝑡</m:t>
                        </m:r>
                      </m:sup>
                      <m:e>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e>
                        </m:d>
                      </m:e>
                    </m:nary>
                    <m:r>
                      <a:rPr lang="zh-CN" altLang="en-US" sz="2400" i="1">
                        <a:latin typeface="Cambria Math" panose="02040503050406030204" pitchFamily="18" charset="0"/>
                      </a:rPr>
                      <m:t>𝑑</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𝑡</m:t>
                        </m:r>
                      </m:e>
                      <m:sub>
                        <m:r>
                          <a:rPr lang="zh-CN" altLang="en-US" sz="2400">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，式中</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e>
                    </m:d>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，即将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积分后再对载波调相，得到</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𝐹𝑀</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𝜙</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𝛺</m:t>
                      </m:r>
                      <m:r>
                        <a:rPr lang="zh-CN" altLang="en-US" sz="2400" i="1">
                          <a:latin typeface="Cambria Math" panose="02040503050406030204" pitchFamily="18" charset="0"/>
                        </a:rPr>
                        <m:t>𝑡</m:t>
                      </m:r>
                      <m:r>
                        <a:rPr lang="en-US" altLang="zh-CN" sz="2400" b="0" i="1" smtClean="0">
                          <a:latin typeface="Cambria Math" panose="02040503050406030204" pitchFamily="18" charset="0"/>
                        </a:rPr>
                        <m:t>)</m:t>
                      </m:r>
                    </m:oMath>
                  </m:oMathPara>
                </a14:m>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间接</a:t>
                </a:r>
                <a:r>
                  <a:rPr lang="zh-CN" altLang="en-US" sz="2400" dirty="0">
                    <a:latin typeface="宋体" panose="02010600030101010101" pitchFamily="2" charset="-122"/>
                    <a:ea typeface="宋体" panose="02010600030101010101" pitchFamily="2" charset="-122"/>
                  </a:rPr>
                  <a:t>调频的基本思想是：先将调制信号积分，然后对载波调相。这样，就可以采用频率稳定度很高的振荡器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例如石英晶体振荡器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作为载波振荡器，然后在它的后级进行调相，因而调频波的中心频率稳定度很高。间接调频曾因其频移太小，需要非常高次的倍频，而使得它的实际应用受到</a:t>
                </a:r>
                <a:r>
                  <a:rPr lang="zh-CN" altLang="en-US" sz="2400" dirty="0" smtClean="0">
                    <a:latin typeface="宋体" panose="02010600030101010101" pitchFamily="2" charset="-122"/>
                    <a:ea typeface="宋体" panose="02010600030101010101" pitchFamily="2" charset="-122"/>
                  </a:rPr>
                  <a:t>限制</a:t>
                </a:r>
                <a:r>
                  <a:rPr lang="zh-CN" altLang="en-US" sz="2400" dirty="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3" name="内容占位符 2">
                <a:extLst>
                  <a:ext uri="{FF2B5EF4-FFF2-40B4-BE49-F238E27FC236}">
                    <a16:creationId xmlns="" xmlns:a16="http://schemas.microsoft.com/office/drawing/2014/main" xmlns:a14="http://schemas.microsoft.com/office/drawing/2010/main" id="{733275B5-B6DB-45F7-9F48-283A5DF76CD3}"/>
                  </a:ext>
                </a:extLst>
              </p:cNvPr>
              <p:cNvSpPr>
                <a:spLocks noGrp="1" noRot="1" noChangeAspect="1" noMove="1" noResize="1" noEditPoints="1" noAdjustHandles="1" noChangeArrowheads="1" noChangeShapeType="1" noTextEdit="1"/>
              </p:cNvSpPr>
              <p:nvPr>
                <p:ph idx="1"/>
              </p:nvPr>
            </p:nvSpPr>
            <p:spPr>
              <a:xfrm>
                <a:off x="741728" y="1365546"/>
                <a:ext cx="8596668" cy="5099648"/>
              </a:xfrm>
              <a:blipFill rotWithShape="0">
                <a:blip r:embed="rId2"/>
                <a:stretch>
                  <a:fillRect l="-1135" t="-1314" r="-709"/>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741728" y="692827"/>
            <a:ext cx="4061653" cy="67271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smtClean="0">
                <a:latin typeface="+mj-ea"/>
              </a:rPr>
              <a:t>7.6.2 </a:t>
            </a:r>
            <a:r>
              <a:rPr lang="zh-CN" altLang="en-US" sz="2800" dirty="0" smtClean="0">
                <a:latin typeface="+mj-ea"/>
              </a:rPr>
              <a:t>间接</a:t>
            </a:r>
            <a:r>
              <a:rPr lang="zh-CN" altLang="en-US" sz="2800" dirty="0">
                <a:latin typeface="+mj-ea"/>
              </a:rPr>
              <a:t>调频原理</a:t>
            </a:r>
          </a:p>
        </p:txBody>
      </p:sp>
    </p:spTree>
    <p:extLst>
      <p:ext uri="{BB962C8B-B14F-4D97-AF65-F5344CB8AC3E}">
        <p14:creationId xmlns:p14="http://schemas.microsoft.com/office/powerpoint/2010/main" val="16503928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0C0D5183-4BFF-4887-B5A6-8B7BD773AB33}"/>
                  </a:ext>
                </a:extLst>
              </p:cNvPr>
              <p:cNvSpPr>
                <a:spLocks noGrp="1"/>
              </p:cNvSpPr>
              <p:nvPr>
                <p:ph idx="1"/>
              </p:nvPr>
            </p:nvSpPr>
            <p:spPr>
              <a:xfrm>
                <a:off x="555831" y="429134"/>
                <a:ext cx="8596668" cy="1348150"/>
              </a:xfrm>
            </p:spPr>
            <p:txBody>
              <a:bodyPr>
                <a:noAutofit/>
              </a:bodyPr>
              <a:lstStyle/>
              <a:p>
                <a:pPr marL="0" indent="0">
                  <a:lnSpc>
                    <a:spcPts val="1600"/>
                  </a:lnSpc>
                  <a:buNone/>
                </a:pPr>
                <a:r>
                  <a:rPr lang="zh-CN" altLang="en-US" sz="2200" dirty="0" smtClean="0">
                    <a:latin typeface="宋体" panose="02010600030101010101" pitchFamily="2" charset="-122"/>
                    <a:ea typeface="宋体" panose="02010600030101010101" pitchFamily="2" charset="-122"/>
                  </a:rPr>
                  <a:t>例</a:t>
                </a:r>
                <a:r>
                  <a:rPr lang="en-US" altLang="zh-CN" sz="2200" dirty="0" smtClean="0">
                    <a:latin typeface="宋体" panose="02010600030101010101" pitchFamily="2" charset="-122"/>
                    <a:ea typeface="宋体" panose="02010600030101010101" pitchFamily="2" charset="-122"/>
                  </a:rPr>
                  <a:t> </a:t>
                </a:r>
                <a:r>
                  <a:rPr lang="zh-CN" altLang="en-US" sz="2200" dirty="0" smtClean="0">
                    <a:latin typeface="宋体" panose="02010600030101010101" pitchFamily="2" charset="-122"/>
                    <a:ea typeface="宋体" panose="02010600030101010101" pitchFamily="2" charset="-122"/>
                  </a:rPr>
                  <a:t>频率</a:t>
                </a:r>
                <a:r>
                  <a:rPr lang="zh-CN" altLang="en-US" sz="2200" dirty="0">
                    <a:latin typeface="宋体" panose="02010600030101010101" pitchFamily="2" charset="-122"/>
                    <a:ea typeface="宋体" panose="02010600030101010101" pitchFamily="2" charset="-122"/>
                  </a:rPr>
                  <a:t>为</a:t>
                </a:r>
                <a:r>
                  <a:rPr lang="en-US" altLang="zh-CN" sz="2200" dirty="0">
                    <a:latin typeface="宋体" panose="02010600030101010101" pitchFamily="2" charset="-122"/>
                    <a:ea typeface="宋体" panose="02010600030101010101" pitchFamily="2" charset="-122"/>
                  </a:rPr>
                  <a:t>100 MHz</a:t>
                </a:r>
                <a:r>
                  <a:rPr lang="zh-CN" altLang="en-US" sz="2200" dirty="0">
                    <a:latin typeface="宋体" panose="02010600030101010101" pitchFamily="2" charset="-122"/>
                    <a:ea typeface="宋体" panose="02010600030101010101" pitchFamily="2" charset="-122"/>
                  </a:rPr>
                  <a:t>的载波被频率被</a:t>
                </a:r>
                <a:r>
                  <a:rPr lang="en-US" altLang="zh-CN" sz="2200" dirty="0">
                    <a:latin typeface="宋体" panose="02010600030101010101" pitchFamily="2" charset="-122"/>
                    <a:ea typeface="宋体" panose="02010600030101010101" pitchFamily="2" charset="-122"/>
                  </a:rPr>
                  <a:t>10kHz</a:t>
                </a:r>
                <a:r>
                  <a:rPr lang="zh-CN" altLang="en-US" sz="2200" dirty="0">
                    <a:latin typeface="宋体" panose="02010600030101010101" pitchFamily="2" charset="-122"/>
                    <a:ea typeface="宋体" panose="02010600030101010101" pitchFamily="2" charset="-122"/>
                  </a:rPr>
                  <a:t>的正弦信号调制，</a:t>
                </a:r>
                <a:r>
                  <a:rPr lang="zh-CN" altLang="en-US" sz="2200" dirty="0" smtClean="0">
                    <a:latin typeface="宋体" panose="02010600030101010101" pitchFamily="2" charset="-122"/>
                    <a:ea typeface="宋体" panose="02010600030101010101" pitchFamily="2" charset="-122"/>
                  </a:rPr>
                  <a:t>最大频偏</a:t>
                </a:r>
                <a:endParaRPr lang="en-US" altLang="zh-CN" sz="2200" dirty="0" smtClean="0">
                  <a:latin typeface="宋体" panose="02010600030101010101" pitchFamily="2" charset="-122"/>
                  <a:ea typeface="宋体" panose="02010600030101010101" pitchFamily="2" charset="-122"/>
                </a:endParaRPr>
              </a:p>
              <a:p>
                <a:pPr marL="0" indent="0">
                  <a:lnSpc>
                    <a:spcPts val="1600"/>
                  </a:lnSpc>
                  <a:buNone/>
                </a:pPr>
                <a:r>
                  <a:rPr lang="zh-CN" altLang="en-US" sz="2200" dirty="0" smtClean="0">
                    <a:latin typeface="宋体" panose="02010600030101010101" pitchFamily="2" charset="-122"/>
                    <a:ea typeface="宋体" panose="02010600030101010101" pitchFamily="2" charset="-122"/>
                  </a:rPr>
                  <a:t>   为</a:t>
                </a:r>
                <a:r>
                  <a:rPr lang="en-US" altLang="zh-CN" sz="2200" dirty="0">
                    <a:latin typeface="宋体" panose="02010600030101010101" pitchFamily="2" charset="-122"/>
                    <a:ea typeface="宋体" panose="02010600030101010101" pitchFamily="2" charset="-122"/>
                  </a:rPr>
                  <a:t>75 kHz</a:t>
                </a:r>
                <a:r>
                  <a:rPr lang="zh-CN" altLang="en-US" sz="2200" dirty="0">
                    <a:latin typeface="宋体" panose="02010600030101010101" pitchFamily="2" charset="-122"/>
                    <a:ea typeface="宋体" panose="02010600030101010101" pitchFamily="2" charset="-122"/>
                  </a:rPr>
                  <a:t>。求此时</a:t>
                </a:r>
                <a:r>
                  <a:rPr lang="en-US" altLang="zh-CN" sz="2200" dirty="0">
                    <a:latin typeface="宋体" panose="02010600030101010101" pitchFamily="2" charset="-122"/>
                    <a:ea typeface="宋体" panose="02010600030101010101" pitchFamily="2" charset="-122"/>
                  </a:rPr>
                  <a:t>FM</a:t>
                </a:r>
                <a:r>
                  <a:rPr lang="zh-CN" altLang="en-US" sz="2200" dirty="0">
                    <a:latin typeface="宋体" panose="02010600030101010101" pitchFamily="2" charset="-122"/>
                    <a:ea typeface="宋体" panose="02010600030101010101" pitchFamily="2" charset="-122"/>
                  </a:rPr>
                  <a:t>波的带宽。若</a:t>
                </a:r>
                <a14:m>
                  <m:oMath xmlns:m="http://schemas.openxmlformats.org/officeDocument/2006/math">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𝑈</m:t>
                        </m:r>
                      </m:e>
                      <m:sub>
                        <m:r>
                          <a:rPr lang="zh-CN" altLang="en-US" sz="2200" i="1">
                            <a:latin typeface="Cambria Math" panose="02040503050406030204" pitchFamily="18" charset="0"/>
                          </a:rPr>
                          <m:t>𝛺</m:t>
                        </m:r>
                      </m:sub>
                    </m:sSub>
                  </m:oMath>
                </a14:m>
                <a:r>
                  <a:rPr lang="zh-CN" altLang="en-US" sz="2200" dirty="0">
                    <a:latin typeface="宋体" panose="02010600030101010101" pitchFamily="2" charset="-122"/>
                    <a:ea typeface="宋体" panose="02010600030101010101" pitchFamily="2" charset="-122"/>
                  </a:rPr>
                  <a:t>加倍，频率不变</a:t>
                </a:r>
                <a:r>
                  <a:rPr lang="zh-CN" altLang="en-US" sz="2200" dirty="0" smtClean="0">
                    <a:latin typeface="宋体" panose="02010600030101010101" pitchFamily="2" charset="-122"/>
                    <a:ea typeface="宋体" panose="02010600030101010101" pitchFamily="2" charset="-122"/>
                  </a:rPr>
                  <a:t>，带宽</a:t>
                </a:r>
                <a:r>
                  <a:rPr lang="zh-CN" altLang="en-US" sz="2200" dirty="0">
                    <a:latin typeface="宋体" panose="02010600030101010101" pitchFamily="2" charset="-122"/>
                    <a:ea typeface="宋体" panose="02010600030101010101" pitchFamily="2" charset="-122"/>
                  </a:rPr>
                  <a:t>是</a:t>
                </a:r>
                <a:r>
                  <a:rPr lang="zh-CN" altLang="en-US" sz="2200" dirty="0" smtClean="0">
                    <a:latin typeface="宋体" panose="02010600030101010101" pitchFamily="2" charset="-122"/>
                    <a:ea typeface="宋体" panose="02010600030101010101" pitchFamily="2" charset="-122"/>
                  </a:rPr>
                  <a:t>多</a:t>
                </a:r>
                <a:endParaRPr lang="en-US" altLang="zh-CN" sz="2200" dirty="0" smtClean="0">
                  <a:latin typeface="宋体" panose="02010600030101010101" pitchFamily="2" charset="-122"/>
                  <a:ea typeface="宋体" panose="02010600030101010101" pitchFamily="2" charset="-122"/>
                </a:endParaRPr>
              </a:p>
              <a:p>
                <a:pPr marL="0" indent="0">
                  <a:lnSpc>
                    <a:spcPts val="1600"/>
                  </a:lnSpc>
                  <a:buNone/>
                </a:pPr>
                <a:r>
                  <a:rPr lang="en-US" altLang="zh-CN" sz="2200" dirty="0">
                    <a:latin typeface="宋体" panose="02010600030101010101" pitchFamily="2" charset="-122"/>
                    <a:ea typeface="宋体" panose="02010600030101010101" pitchFamily="2" charset="-122"/>
                  </a:rPr>
                  <a:t> </a:t>
                </a:r>
                <a:r>
                  <a:rPr lang="en-US" altLang="zh-CN" sz="2200" dirty="0" smtClean="0">
                    <a:latin typeface="宋体" panose="02010600030101010101" pitchFamily="2" charset="-122"/>
                    <a:ea typeface="宋体" panose="02010600030101010101" pitchFamily="2" charset="-122"/>
                  </a:rPr>
                  <a:t>  </a:t>
                </a:r>
                <a:r>
                  <a:rPr lang="zh-CN" altLang="en-US" sz="2200" dirty="0" smtClean="0">
                    <a:latin typeface="宋体" panose="02010600030101010101" pitchFamily="2" charset="-122"/>
                    <a:ea typeface="宋体" panose="02010600030101010101" pitchFamily="2" charset="-122"/>
                  </a:rPr>
                  <a:t>少</a:t>
                </a:r>
                <a:r>
                  <a:rPr lang="zh-CN" altLang="en-US" sz="2200" dirty="0">
                    <a:latin typeface="宋体" panose="02010600030101010101" pitchFamily="2" charset="-122"/>
                    <a:ea typeface="宋体" panose="02010600030101010101" pitchFamily="2" charset="-122"/>
                  </a:rPr>
                  <a:t>？若</a:t>
                </a:r>
                <a14:m>
                  <m:oMath xmlns:m="http://schemas.openxmlformats.org/officeDocument/2006/math">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𝑈</m:t>
                        </m:r>
                      </m:e>
                      <m:sub>
                        <m:r>
                          <a:rPr lang="zh-CN" altLang="en-US" sz="2200" i="1">
                            <a:latin typeface="Cambria Math" panose="02040503050406030204" pitchFamily="18" charset="0"/>
                          </a:rPr>
                          <m:t>𝛺</m:t>
                        </m:r>
                      </m:sub>
                    </m:sSub>
                  </m:oMath>
                </a14:m>
                <a:r>
                  <a:rPr lang="zh-CN" altLang="en-US" sz="2200" dirty="0">
                    <a:latin typeface="宋体" panose="02010600030101010101" pitchFamily="2" charset="-122"/>
                    <a:ea typeface="宋体" panose="02010600030101010101" pitchFamily="2" charset="-122"/>
                  </a:rPr>
                  <a:t>不变，频率增大一倍，带宽如何？若</a:t>
                </a:r>
                <a14:m>
                  <m:oMath xmlns:m="http://schemas.openxmlformats.org/officeDocument/2006/math">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𝑈</m:t>
                        </m:r>
                      </m:e>
                      <m:sub>
                        <m:r>
                          <a:rPr lang="zh-CN" altLang="en-US" sz="2200" i="1">
                            <a:latin typeface="Cambria Math" panose="02040503050406030204" pitchFamily="18" charset="0"/>
                          </a:rPr>
                          <m:t>𝛺</m:t>
                        </m:r>
                      </m:sub>
                    </m:sSub>
                  </m:oMath>
                </a14:m>
                <a:r>
                  <a:rPr lang="zh-CN" altLang="en-US" sz="2200" dirty="0" smtClean="0">
                    <a:latin typeface="宋体" panose="02010600030101010101" pitchFamily="2" charset="-122"/>
                    <a:ea typeface="宋体" panose="02010600030101010101" pitchFamily="2" charset="-122"/>
                  </a:rPr>
                  <a:t>和</a:t>
                </a:r>
                <a:r>
                  <a:rPr lang="zh-CN" altLang="en-US" sz="2200" dirty="0">
                    <a:latin typeface="宋体" panose="02010600030101010101" pitchFamily="2" charset="-122"/>
                    <a:ea typeface="宋体" panose="02010600030101010101" pitchFamily="2" charset="-122"/>
                  </a:rPr>
                  <a:t>频率都增大</a:t>
                </a:r>
                <a:r>
                  <a:rPr lang="zh-CN" altLang="en-US" sz="2200" dirty="0" smtClean="0">
                    <a:latin typeface="宋体" panose="02010600030101010101" pitchFamily="2" charset="-122"/>
                    <a:ea typeface="宋体" panose="02010600030101010101" pitchFamily="2" charset="-122"/>
                  </a:rPr>
                  <a:t>一</a:t>
                </a:r>
                <a:endParaRPr lang="en-US" altLang="zh-CN" sz="2200" dirty="0" smtClean="0">
                  <a:latin typeface="宋体" panose="02010600030101010101" pitchFamily="2" charset="-122"/>
                  <a:ea typeface="宋体" panose="02010600030101010101" pitchFamily="2" charset="-122"/>
                </a:endParaRPr>
              </a:p>
              <a:p>
                <a:pPr marL="0" indent="0">
                  <a:lnSpc>
                    <a:spcPts val="1600"/>
                  </a:lnSpc>
                  <a:buNone/>
                </a:pPr>
                <a:r>
                  <a:rPr lang="en-US" altLang="zh-CN" sz="2200" dirty="0">
                    <a:latin typeface="宋体" panose="02010600030101010101" pitchFamily="2" charset="-122"/>
                    <a:ea typeface="宋体" panose="02010600030101010101" pitchFamily="2" charset="-122"/>
                  </a:rPr>
                  <a:t> </a:t>
                </a:r>
                <a:r>
                  <a:rPr lang="en-US" altLang="zh-CN" sz="2200" dirty="0" smtClean="0">
                    <a:latin typeface="宋体" panose="02010600030101010101" pitchFamily="2" charset="-122"/>
                    <a:ea typeface="宋体" panose="02010600030101010101" pitchFamily="2" charset="-122"/>
                  </a:rPr>
                  <a:t>  </a:t>
                </a:r>
                <a:r>
                  <a:rPr lang="zh-CN" altLang="en-US" sz="2200" dirty="0" smtClean="0">
                    <a:latin typeface="宋体" panose="02010600030101010101" pitchFamily="2" charset="-122"/>
                    <a:ea typeface="宋体" panose="02010600030101010101" pitchFamily="2" charset="-122"/>
                  </a:rPr>
                  <a:t>倍</a:t>
                </a:r>
                <a:r>
                  <a:rPr lang="zh-CN" altLang="en-US" sz="2200" dirty="0">
                    <a:latin typeface="宋体" panose="02010600030101010101" pitchFamily="2" charset="-122"/>
                    <a:ea typeface="宋体" panose="02010600030101010101" pitchFamily="2" charset="-122"/>
                  </a:rPr>
                  <a:t>，带宽又如何</a:t>
                </a:r>
                <a:r>
                  <a:rPr lang="en-US" altLang="zh-CN" sz="2200" dirty="0" smtClean="0">
                    <a:latin typeface="宋体" panose="02010600030101010101" pitchFamily="2" charset="-122"/>
                    <a:ea typeface="宋体" panose="02010600030101010101" pitchFamily="2" charset="-122"/>
                  </a:rPr>
                  <a:t>?</a:t>
                </a:r>
                <a:endParaRPr lang="en-US" altLang="zh-CN" sz="2200" dirty="0">
                  <a:latin typeface="宋体" panose="02010600030101010101" pitchFamily="2" charset="-122"/>
                  <a:ea typeface="宋体" panose="02010600030101010101" pitchFamily="2" charset="-122"/>
                </a:endParaRPr>
              </a:p>
            </p:txBody>
          </p:sp>
        </mc:Choice>
        <mc:Fallback>
          <p:sp>
            <p:nvSpPr>
              <p:cNvPr id="3" name="内容占位符 2">
                <a:extLst>
                  <a:ext uri="{FF2B5EF4-FFF2-40B4-BE49-F238E27FC236}">
                    <a16:creationId xmlns="" xmlns:a16="http://schemas.microsoft.com/office/drawing/2014/main" xmlns:a14="http://schemas.microsoft.com/office/drawing/2010/main" id="{0C0D5183-4BFF-4887-B5A6-8B7BD773AB33}"/>
                  </a:ext>
                </a:extLst>
              </p:cNvPr>
              <p:cNvSpPr>
                <a:spLocks noGrp="1" noRot="1" noChangeAspect="1" noMove="1" noResize="1" noEditPoints="1" noAdjustHandles="1" noChangeArrowheads="1" noChangeShapeType="1" noTextEdit="1"/>
              </p:cNvSpPr>
              <p:nvPr>
                <p:ph idx="1"/>
              </p:nvPr>
            </p:nvSpPr>
            <p:spPr>
              <a:xfrm>
                <a:off x="555831" y="429134"/>
                <a:ext cx="8596668" cy="1348150"/>
              </a:xfrm>
              <a:blipFill rotWithShape="0">
                <a:blip r:embed="rId2"/>
                <a:stretch>
                  <a:fillRect l="-922" t="-12613" r="-426" b="-4054"/>
                </a:stretch>
              </a:blipFill>
            </p:spPr>
            <p:txBody>
              <a:bodyPr/>
              <a:lstStyle/>
              <a:p>
                <a:r>
                  <a:rPr lang="zh-CN" altLang="en-US">
                    <a:noFill/>
                  </a:rPr>
                  <a:t> </a:t>
                </a:r>
              </a:p>
            </p:txBody>
          </p:sp>
        </mc:Fallback>
      </mc:AlternateContent>
      <p:pic>
        <p:nvPicPr>
          <p:cNvPr id="5" name="图片 4">
            <a:extLst>
              <a:ext uri="{FF2B5EF4-FFF2-40B4-BE49-F238E27FC236}">
                <a16:creationId xmlns="" xmlns:a16="http://schemas.microsoft.com/office/drawing/2014/main" id="{9FC433F4-43B2-4B66-9C6C-F0420BD3746F}"/>
              </a:ext>
            </a:extLst>
          </p:cNvPr>
          <p:cNvPicPr>
            <a:picLocks noChangeAspect="1"/>
          </p:cNvPicPr>
          <p:nvPr/>
        </p:nvPicPr>
        <p:blipFill>
          <a:blip r:embed="rId3"/>
          <a:stretch>
            <a:fillRect/>
          </a:stretch>
        </p:blipFill>
        <p:spPr>
          <a:xfrm>
            <a:off x="555831" y="1777284"/>
            <a:ext cx="7658200" cy="4911755"/>
          </a:xfrm>
          <a:prstGeom prst="rect">
            <a:avLst/>
          </a:prstGeom>
        </p:spPr>
      </p:pic>
    </p:spTree>
    <p:extLst>
      <p:ext uri="{BB962C8B-B14F-4D97-AF65-F5344CB8AC3E}">
        <p14:creationId xmlns:p14="http://schemas.microsoft.com/office/powerpoint/2010/main" val="20939238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CA18F506-EE5E-460A-9E5E-CAA24FCA33F5}"/>
                  </a:ext>
                </a:extLst>
              </p:cNvPr>
              <p:cNvSpPr>
                <a:spLocks noGrp="1"/>
              </p:cNvSpPr>
              <p:nvPr>
                <p:ph idx="1"/>
              </p:nvPr>
            </p:nvSpPr>
            <p:spPr>
              <a:xfrm>
                <a:off x="791636" y="1921713"/>
                <a:ext cx="8258335" cy="1669357"/>
              </a:xfrm>
            </p:spPr>
            <p:txBody>
              <a:bodyPr>
                <a:noAutofit/>
              </a:bodyPr>
              <a:lstStyle/>
              <a:p>
                <a:pPr marL="0" indent="0">
                  <a:buNone/>
                </a:pP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变容二极管</a:t>
                </a:r>
                <a:r>
                  <a:rPr lang="zh-CN" altLang="en-US" sz="2400" dirty="0">
                    <a:latin typeface="宋体" panose="02010600030101010101" pitchFamily="2" charset="-122"/>
                    <a:ea typeface="宋体" panose="02010600030101010101" pitchFamily="2" charset="-122"/>
                  </a:rPr>
                  <a:t>有四个基本参量，即结电容</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𝑗</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，电容变化比，串联电阻</a:t>
                </a:r>
                <a:r>
                  <a:rPr lang="en-US" altLang="zh-CN" sz="2400" dirty="0">
                    <a:latin typeface="宋体" panose="02010600030101010101" pitchFamily="2" charset="-122"/>
                    <a:ea typeface="宋体" panose="02010600030101010101" pitchFamily="2" charset="-122"/>
                  </a:rPr>
                  <a:t>Rs</a:t>
                </a:r>
                <a:r>
                  <a:rPr lang="zh-CN" altLang="en-US" sz="2400" dirty="0">
                    <a:latin typeface="宋体" panose="02010600030101010101" pitchFamily="2" charset="-122"/>
                    <a:ea typeface="宋体" panose="02010600030101010101" pitchFamily="2" charset="-122"/>
                  </a:rPr>
                  <a:t>和击穿电压。它的结电容随所加负偏压而变化：结电容在零偏压时最大，在临近穿击时最小</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3" name="内容占位符 2">
                <a:extLst>
                  <a:ext uri="{FF2B5EF4-FFF2-40B4-BE49-F238E27FC236}">
                    <a16:creationId xmlns="" xmlns:a16="http://schemas.microsoft.com/office/drawing/2014/main" xmlns:a14="http://schemas.microsoft.com/office/drawing/2010/main" id="{CA18F506-EE5E-460A-9E5E-CAA24FCA33F5}"/>
                  </a:ext>
                </a:extLst>
              </p:cNvPr>
              <p:cNvSpPr>
                <a:spLocks noGrp="1" noRot="1" noChangeAspect="1" noMove="1" noResize="1" noEditPoints="1" noAdjustHandles="1" noChangeArrowheads="1" noChangeShapeType="1" noTextEdit="1"/>
              </p:cNvSpPr>
              <p:nvPr>
                <p:ph idx="1"/>
              </p:nvPr>
            </p:nvSpPr>
            <p:spPr>
              <a:xfrm>
                <a:off x="791636" y="1921713"/>
                <a:ext cx="8258335" cy="1669357"/>
              </a:xfrm>
              <a:blipFill rotWithShape="0">
                <a:blip r:embed="rId2"/>
                <a:stretch>
                  <a:fillRect l="-1181" t="-4015" r="-4723"/>
                </a:stretch>
              </a:blipFill>
            </p:spPr>
            <p:txBody>
              <a:bodyPr/>
              <a:lstStyle/>
              <a:p>
                <a:r>
                  <a:rPr lang="zh-CN" altLang="en-US">
                    <a:noFill/>
                  </a:rPr>
                  <a:t> </a:t>
                </a:r>
              </a:p>
            </p:txBody>
          </p:sp>
        </mc:Fallback>
      </mc:AlternateContent>
      <p:grpSp>
        <p:nvGrpSpPr>
          <p:cNvPr id="9" name="组合 8">
            <a:extLst>
              <a:ext uri="{FF2B5EF4-FFF2-40B4-BE49-F238E27FC236}">
                <a16:creationId xmlns="" xmlns:a16="http://schemas.microsoft.com/office/drawing/2014/main" id="{CB01FA4D-AA0E-49EE-930A-0735636DBA32}"/>
              </a:ext>
            </a:extLst>
          </p:cNvPr>
          <p:cNvGrpSpPr/>
          <p:nvPr/>
        </p:nvGrpSpPr>
        <p:grpSpPr>
          <a:xfrm>
            <a:off x="3260401" y="3342117"/>
            <a:ext cx="3037425" cy="2659238"/>
            <a:chOff x="3355937" y="3300428"/>
            <a:chExt cx="3037425" cy="2393291"/>
          </a:xfrm>
        </p:grpSpPr>
        <p:pic>
          <p:nvPicPr>
            <p:cNvPr id="5" name="图片 4">
              <a:extLst>
                <a:ext uri="{FF2B5EF4-FFF2-40B4-BE49-F238E27FC236}">
                  <a16:creationId xmlns="" xmlns:a16="http://schemas.microsoft.com/office/drawing/2014/main" id="{4D41AB67-7C07-4B78-B126-CEC226FE252C}"/>
                </a:ext>
              </a:extLst>
            </p:cNvPr>
            <p:cNvPicPr>
              <a:picLocks noChangeAspect="1"/>
            </p:cNvPicPr>
            <p:nvPr/>
          </p:nvPicPr>
          <p:blipFill>
            <a:blip r:embed="rId3"/>
            <a:stretch>
              <a:fillRect/>
            </a:stretch>
          </p:blipFill>
          <p:spPr>
            <a:xfrm>
              <a:off x="3495892" y="3380068"/>
              <a:ext cx="1286337" cy="1981255"/>
            </a:xfrm>
            <a:prstGeom prst="rect">
              <a:avLst/>
            </a:prstGeom>
          </p:spPr>
        </p:pic>
        <p:pic>
          <p:nvPicPr>
            <p:cNvPr id="7" name="图片 6">
              <a:extLst>
                <a:ext uri="{FF2B5EF4-FFF2-40B4-BE49-F238E27FC236}">
                  <a16:creationId xmlns="" xmlns:a16="http://schemas.microsoft.com/office/drawing/2014/main" id="{47737766-1FDE-4259-83C6-9605DD8F47C5}"/>
                </a:ext>
              </a:extLst>
            </p:cNvPr>
            <p:cNvPicPr>
              <a:picLocks noChangeAspect="1"/>
            </p:cNvPicPr>
            <p:nvPr/>
          </p:nvPicPr>
          <p:blipFill>
            <a:blip r:embed="rId4"/>
            <a:stretch>
              <a:fillRect/>
            </a:stretch>
          </p:blipFill>
          <p:spPr>
            <a:xfrm>
              <a:off x="5330636" y="3300428"/>
              <a:ext cx="1062726" cy="1981255"/>
            </a:xfrm>
            <a:prstGeom prst="rect">
              <a:avLst/>
            </a:prstGeom>
          </p:spPr>
        </p:pic>
        <p:sp>
          <p:nvSpPr>
            <p:cNvPr id="8" name="文本框 7">
              <a:extLst>
                <a:ext uri="{FF2B5EF4-FFF2-40B4-BE49-F238E27FC236}">
                  <a16:creationId xmlns="" xmlns:a16="http://schemas.microsoft.com/office/drawing/2014/main" id="{4D27A9CB-1B63-4CE0-B817-9E844B2B6A05}"/>
                </a:ext>
              </a:extLst>
            </p:cNvPr>
            <p:cNvSpPr txBox="1"/>
            <p:nvPr/>
          </p:nvSpPr>
          <p:spPr>
            <a:xfrm>
              <a:off x="3355937" y="5361323"/>
              <a:ext cx="3037425" cy="332396"/>
            </a:xfrm>
            <a:prstGeom prst="rect">
              <a:avLst/>
            </a:prstGeom>
            <a:noFill/>
          </p:spPr>
          <p:txBody>
            <a:bodyPr wrap="square" rtlCol="0">
              <a:spAutoFit/>
            </a:bodyPr>
            <a:lstStyle/>
            <a:p>
              <a:r>
                <a:rPr lang="zh-CN" altLang="en-US" dirty="0" smtClean="0">
                  <a:latin typeface="宋体" panose="02010600030101010101" pitchFamily="2" charset="-122"/>
                  <a:ea typeface="宋体" panose="02010600030101010101" pitchFamily="2" charset="-122"/>
                </a:rPr>
                <a:t>变容二极管</a:t>
              </a:r>
              <a:r>
                <a:rPr lang="zh-CN" altLang="en-US" dirty="0">
                  <a:latin typeface="宋体" panose="02010600030101010101" pitchFamily="2" charset="-122"/>
                  <a:ea typeface="宋体" panose="02010600030101010101" pitchFamily="2" charset="-122"/>
                </a:rPr>
                <a:t>符号和等效电路</a:t>
              </a:r>
            </a:p>
          </p:txBody>
        </p:sp>
      </p:grpSp>
      <p:sp>
        <p:nvSpPr>
          <p:cNvPr id="10" name="标题 1">
            <a:extLst>
              <a:ext uri="{FF2B5EF4-FFF2-40B4-BE49-F238E27FC236}">
                <a16:creationId xmlns="" xmlns:a16="http://schemas.microsoft.com/office/drawing/2014/main" id="{3E742A75-9850-4054-B1CD-0A9C9491EBB3}"/>
              </a:ext>
            </a:extLst>
          </p:cNvPr>
          <p:cNvSpPr txBox="1">
            <a:spLocks/>
          </p:cNvSpPr>
          <p:nvPr/>
        </p:nvSpPr>
        <p:spPr>
          <a:xfrm>
            <a:off x="769755" y="412265"/>
            <a:ext cx="4705210" cy="90137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7.7 </a:t>
            </a:r>
            <a:r>
              <a:rPr lang="zh-CN" altLang="en-US" sz="3200" dirty="0" smtClean="0">
                <a:latin typeface="+mj-ea"/>
              </a:rPr>
              <a:t>变容二极管</a:t>
            </a:r>
            <a:r>
              <a:rPr lang="zh-CN" altLang="en-US" sz="3200" dirty="0">
                <a:latin typeface="+mj-ea"/>
              </a:rPr>
              <a:t>调频电路</a:t>
            </a:r>
          </a:p>
        </p:txBody>
      </p:sp>
      <p:sp>
        <p:nvSpPr>
          <p:cNvPr id="11" name="标题 1">
            <a:extLst>
              <a:ext uri="{FF2B5EF4-FFF2-40B4-BE49-F238E27FC236}">
                <a16:creationId xmlns="" xmlns:a16="http://schemas.microsoft.com/office/drawing/2014/main" id="{3E742A75-9850-4054-B1CD-0A9C9491EBB3}"/>
              </a:ext>
            </a:extLst>
          </p:cNvPr>
          <p:cNvSpPr txBox="1">
            <a:spLocks/>
          </p:cNvSpPr>
          <p:nvPr/>
        </p:nvSpPr>
        <p:spPr>
          <a:xfrm>
            <a:off x="791636" y="1097351"/>
            <a:ext cx="4061653" cy="67271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7.7.1  </a:t>
            </a:r>
            <a:r>
              <a:rPr lang="zh-CN" altLang="en-US" sz="2800" dirty="0">
                <a:latin typeface="+mj-ea"/>
              </a:rPr>
              <a:t>变容二极管简介</a:t>
            </a:r>
          </a:p>
        </p:txBody>
      </p:sp>
    </p:spTree>
    <p:extLst>
      <p:ext uri="{BB962C8B-B14F-4D97-AF65-F5344CB8AC3E}">
        <p14:creationId xmlns:p14="http://schemas.microsoft.com/office/powerpoint/2010/main" val="19886795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a:extLst>
              <a:ext uri="{FF2B5EF4-FFF2-40B4-BE49-F238E27FC236}">
                <a16:creationId xmlns="" xmlns:a16="http://schemas.microsoft.com/office/drawing/2014/main" id="{96856AF5-8EA5-4E9F-B789-0A7018281489}"/>
              </a:ext>
            </a:extLst>
          </p:cNvPr>
          <p:cNvPicPr>
            <a:picLocks noGrp="1" noChangeAspect="1"/>
          </p:cNvPicPr>
          <p:nvPr>
            <p:ph idx="1"/>
          </p:nvPr>
        </p:nvPicPr>
        <p:blipFill>
          <a:blip r:embed="rId2"/>
          <a:stretch>
            <a:fillRect/>
          </a:stretch>
        </p:blipFill>
        <p:spPr>
          <a:xfrm>
            <a:off x="1897039" y="2219202"/>
            <a:ext cx="7083188" cy="2797332"/>
          </a:xfrm>
          <a:prstGeom prst="rect">
            <a:avLst/>
          </a:prstGeom>
        </p:spPr>
      </p:pic>
      <mc:AlternateContent xmlns:mc="http://schemas.openxmlformats.org/markup-compatibility/2006">
        <mc:Choice xmlns:a14="http://schemas.microsoft.com/office/drawing/2010/main" Requires="a14">
          <p:sp>
            <p:nvSpPr>
              <p:cNvPr id="5" name="文本框 4">
                <a:extLst>
                  <a:ext uri="{FF2B5EF4-FFF2-40B4-BE49-F238E27FC236}">
                    <a16:creationId xmlns="" xmlns:a16="http://schemas.microsoft.com/office/drawing/2014/main" id="{A65B9FED-A44F-4519-B757-76143B5A183A}"/>
                  </a:ext>
                </a:extLst>
              </p:cNvPr>
              <p:cNvSpPr txBox="1"/>
              <p:nvPr/>
            </p:nvSpPr>
            <p:spPr>
              <a:xfrm>
                <a:off x="4144787" y="4820711"/>
                <a:ext cx="2587692" cy="391646"/>
              </a:xfrm>
              <a:prstGeom prst="rect">
                <a:avLst/>
              </a:prstGeom>
              <a:noFill/>
            </p:spPr>
            <p:txBody>
              <a:bodyPr wrap="square" rtlCol="0">
                <a:spAutoFit/>
              </a:bodyPr>
              <a:lstStyle/>
              <a:p>
                <a:r>
                  <a:rPr lang="zh-CN" altLang="en-US" dirty="0" smtClean="0">
                    <a:latin typeface="宋体" panose="02010600030101010101" pitchFamily="2" charset="-122"/>
                    <a:ea typeface="宋体" panose="02010600030101010101" pitchFamily="2" charset="-122"/>
                  </a:rPr>
                  <a:t>变</a:t>
                </a:r>
                <a:r>
                  <a:rPr lang="zh-CN" altLang="en-US" dirty="0">
                    <a:latin typeface="宋体" panose="02010600030101010101" pitchFamily="2" charset="-122"/>
                    <a:ea typeface="宋体" panose="02010600030101010101" pitchFamily="2" charset="-122"/>
                  </a:rPr>
                  <a:t>容管的</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1">
                            <a:latin typeface="Cambria Math" panose="02040503050406030204" pitchFamily="18" charset="0"/>
                          </a:rPr>
                          <m:t>𝑗</m:t>
                        </m:r>
                      </m:sub>
                    </m:sSub>
                    <m:r>
                      <a:rPr lang="zh-CN" altLang="en-US" i="1">
                        <a:latin typeface="Cambria Math" panose="02040503050406030204" pitchFamily="18" charset="0"/>
                      </a:rPr>
                      <m:t> </m:t>
                    </m:r>
                  </m:oMath>
                </a14:m>
                <a:r>
                  <a:rPr lang="zh-CN" altLang="en-US" dirty="0">
                    <a:latin typeface="宋体" panose="02010600030101010101" pitchFamily="2" charset="-122"/>
                    <a:ea typeface="宋体" panose="02010600030101010101" pitchFamily="2" charset="-122"/>
                  </a:rPr>
                  <a:t>～</a:t>
                </a:r>
                <a14:m>
                  <m:oMath xmlns:m="http://schemas.openxmlformats.org/officeDocument/2006/math">
                    <m:r>
                      <a:rPr lang="zh-CN" altLang="en-US" i="1">
                        <a:latin typeface="Cambria Math" panose="02040503050406030204" pitchFamily="18" charset="0"/>
                      </a:rPr>
                      <m:t>𝑢</m:t>
                    </m:r>
                  </m:oMath>
                </a14:m>
                <a:r>
                  <a:rPr lang="zh-CN" altLang="en-US" dirty="0">
                    <a:latin typeface="宋体" panose="02010600030101010101" pitchFamily="2" charset="-122"/>
                    <a:ea typeface="宋体" panose="02010600030101010101" pitchFamily="2" charset="-122"/>
                  </a:rPr>
                  <a:t>曲线</a:t>
                </a:r>
              </a:p>
            </p:txBody>
          </p:sp>
        </mc:Choice>
        <mc:Fallback>
          <p:sp>
            <p:nvSpPr>
              <p:cNvPr id="5" name="文本框 4">
                <a:extLst>
                  <a:ext uri="{FF2B5EF4-FFF2-40B4-BE49-F238E27FC236}">
                    <a16:creationId xmlns="" xmlns:a16="http://schemas.microsoft.com/office/drawing/2014/main" id="{A65B9FED-A44F-4519-B757-76143B5A183A}"/>
                  </a:ext>
                </a:extLst>
              </p:cNvPr>
              <p:cNvSpPr txBox="1">
                <a:spLocks noRot="1" noChangeAspect="1" noMove="1" noResize="1" noEditPoints="1" noAdjustHandles="1" noChangeArrowheads="1" noChangeShapeType="1" noTextEdit="1"/>
              </p:cNvSpPr>
              <p:nvPr/>
            </p:nvSpPr>
            <p:spPr>
              <a:xfrm>
                <a:off x="4144787" y="4820711"/>
                <a:ext cx="2587692" cy="391646"/>
              </a:xfrm>
              <a:prstGeom prst="rect">
                <a:avLst/>
              </a:prstGeom>
              <a:blipFill rotWithShape="0">
                <a:blip r:embed="rId3"/>
                <a:stretch>
                  <a:fillRect l="-2123" t="-14063" b="-1406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文本框 10">
                <a:extLst>
                  <a:ext uri="{FF2B5EF4-FFF2-40B4-BE49-F238E27FC236}">
                    <a16:creationId xmlns="" xmlns:a16="http://schemas.microsoft.com/office/drawing/2014/main" id="{B9220461-C02A-402E-96AD-6E4E696E276C}"/>
                  </a:ext>
                </a:extLst>
              </p:cNvPr>
              <p:cNvSpPr txBox="1"/>
              <p:nvPr/>
            </p:nvSpPr>
            <p:spPr>
              <a:xfrm>
                <a:off x="790610" y="5212357"/>
                <a:ext cx="7983940" cy="1230080"/>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可以</a:t>
                </a:r>
                <a:r>
                  <a:rPr lang="zh-CN" altLang="en-US" sz="2400" dirty="0">
                    <a:latin typeface="宋体" panose="02010600030101010101" pitchFamily="2" charset="-122"/>
                    <a:ea typeface="宋体" panose="02010600030101010101" pitchFamily="2" charset="-122"/>
                  </a:rPr>
                  <a:t>看出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𝑗</m:t>
                        </m:r>
                      </m:sub>
                    </m:sSub>
                  </m:oMath>
                </a14:m>
                <a:r>
                  <a:rPr lang="zh-CN" altLang="en-US" sz="2400" dirty="0">
                    <a:latin typeface="宋体" panose="02010600030101010101" pitchFamily="2" charset="-122"/>
                    <a:ea typeface="宋体" panose="02010600030101010101" pitchFamily="2" charset="-122"/>
                  </a:rPr>
                  <a:t>与</a:t>
                </a:r>
                <a14:m>
                  <m:oMath xmlns:m="http://schemas.openxmlformats.org/officeDocument/2006/math">
                    <m:r>
                      <a:rPr lang="zh-CN" altLang="en-US" sz="2400" i="1">
                        <a:latin typeface="Cambria Math" panose="02040503050406030204" pitchFamily="18" charset="0"/>
                      </a:rPr>
                      <m:t>𝑢</m:t>
                    </m:r>
                  </m:oMath>
                </a14:m>
                <a:r>
                  <a:rPr lang="zh-CN" altLang="en-US" sz="2400" dirty="0">
                    <a:latin typeface="宋体" panose="02010600030101010101" pitchFamily="2" charset="-122"/>
                    <a:ea typeface="宋体" panose="02010600030101010101" pitchFamily="2" charset="-122"/>
                  </a:rPr>
                  <a:t>之间是非线性关系，这种非线性电容基本上不消耗能量，产生的噪声量级也较小，是较理想的高效率低噪声非线性器件。</a:t>
                </a:r>
              </a:p>
            </p:txBody>
          </p:sp>
        </mc:Choice>
        <mc:Fallback>
          <p:sp>
            <p:nvSpPr>
              <p:cNvPr id="11" name="文本框 10">
                <a:extLst>
                  <a:ext uri="{FF2B5EF4-FFF2-40B4-BE49-F238E27FC236}">
                    <a16:creationId xmlns="" xmlns:a16="http://schemas.microsoft.com/office/drawing/2014/main" id="{B9220461-C02A-402E-96AD-6E4E696E276C}"/>
                  </a:ext>
                </a:extLst>
              </p:cNvPr>
              <p:cNvSpPr txBox="1">
                <a:spLocks noRot="1" noChangeAspect="1" noMove="1" noResize="1" noEditPoints="1" noAdjustHandles="1" noChangeArrowheads="1" noChangeShapeType="1" noTextEdit="1"/>
              </p:cNvSpPr>
              <p:nvPr/>
            </p:nvSpPr>
            <p:spPr>
              <a:xfrm>
                <a:off x="790610" y="5212357"/>
                <a:ext cx="7983940" cy="1230080"/>
              </a:xfrm>
              <a:prstGeom prst="rect">
                <a:avLst/>
              </a:prstGeom>
              <a:blipFill rotWithShape="0">
                <a:blip r:embed="rId4"/>
                <a:stretch>
                  <a:fillRect l="-1222" t="-5446" r="-688" b="-99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 xmlns:a16="http://schemas.microsoft.com/office/drawing/2014/main" id="{B9220461-C02A-402E-96AD-6E4E696E276C}"/>
                  </a:ext>
                </a:extLst>
              </p:cNvPr>
              <p:cNvSpPr txBox="1"/>
              <p:nvPr/>
            </p:nvSpPr>
            <p:spPr>
              <a:xfrm>
                <a:off x="790610" y="477591"/>
                <a:ext cx="7983940" cy="2135136"/>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变容二极管</a:t>
                </a:r>
                <a:r>
                  <a:rPr lang="zh-CN" altLang="en-US" sz="2400" dirty="0">
                    <a:latin typeface="宋体" panose="02010600030101010101" pitchFamily="2" charset="-122"/>
                    <a:ea typeface="宋体" panose="02010600030101010101" pitchFamily="2" charset="-122"/>
                  </a:rPr>
                  <a:t>结电容</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smtClean="0">
                            <a:latin typeface="Cambria Math" panose="02040503050406030204" pitchFamily="18" charset="0"/>
                          </a:rPr>
                          <m:t>𝑗</m:t>
                        </m:r>
                      </m:sub>
                    </m:sSub>
                  </m:oMath>
                </a14:m>
                <a:r>
                  <a:rPr lang="zh-CN" altLang="en-US" sz="2400" dirty="0">
                    <a:latin typeface="宋体" panose="02010600030101010101" pitchFamily="2" charset="-122"/>
                    <a:ea typeface="宋体" panose="02010600030101010101" pitchFamily="2" charset="-122"/>
                  </a:rPr>
                  <a:t>与在其两端所加反偏电压</a:t>
                </a:r>
                <a14:m>
                  <m:oMath xmlns:m="http://schemas.openxmlformats.org/officeDocument/2006/math">
                    <m:r>
                      <a:rPr lang="zh-CN" altLang="en-US" sz="2400" i="1">
                        <a:latin typeface="Cambria Math" panose="02040503050406030204" pitchFamily="18" charset="0"/>
                      </a:rPr>
                      <m:t>𝑢</m:t>
                    </m:r>
                  </m:oMath>
                </a14:m>
                <a:r>
                  <a:rPr lang="zh-CN" altLang="en-US" sz="2400" dirty="0">
                    <a:latin typeface="宋体" panose="02010600030101010101" pitchFamily="2" charset="-122"/>
                    <a:ea typeface="宋体" panose="02010600030101010101" pitchFamily="2" charset="-122"/>
                  </a:rPr>
                  <a:t>之间存在着如下关系</a:t>
                </a:r>
                <a:r>
                  <a:rPr lang="en-US" altLang="zh-CN" sz="2400" dirty="0" smtClean="0">
                    <a:latin typeface="宋体" panose="02010600030101010101" pitchFamily="2" charset="-122"/>
                    <a:ea typeface="宋体" panose="02010600030101010101" pitchFamily="2" charset="-122"/>
                  </a:rPr>
                  <a:t>:</a:t>
                </a:r>
              </a:p>
              <a:p>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𝑗</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0</m:t>
                              </m:r>
                            </m:sub>
                          </m:sSub>
                        </m:num>
                        <m:den>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𝑢</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𝜑</m:t>
                                          </m:r>
                                        </m:sub>
                                      </m:sSub>
                                    </m:den>
                                  </m:f>
                                </m:e>
                              </m:d>
                            </m:e>
                            <m:sup>
                              <m:r>
                                <a:rPr lang="zh-CN" altLang="en-US" sz="2400" i="1">
                                  <a:latin typeface="Cambria Math" panose="02040503050406030204" pitchFamily="18" charset="0"/>
                                </a:rPr>
                                <m:t>𝛾</m:t>
                              </m:r>
                            </m:sup>
                          </m:sSup>
                        </m:den>
                      </m:f>
                    </m:oMath>
                  </m:oMathPara>
                </a14:m>
                <a:endParaRPr lang="zh-CN" altLang="en-US" sz="2400" dirty="0">
                  <a:latin typeface="宋体" panose="02010600030101010101" pitchFamily="2" charset="-122"/>
                  <a:ea typeface="宋体" panose="02010600030101010101" pitchFamily="2" charset="-122"/>
                </a:endParaRPr>
              </a:p>
            </p:txBody>
          </p:sp>
        </mc:Choice>
        <mc:Fallback>
          <p:sp>
            <p:nvSpPr>
              <p:cNvPr id="6" name="文本框 5">
                <a:extLst>
                  <a:ext uri="{FF2B5EF4-FFF2-40B4-BE49-F238E27FC236}">
                    <a16:creationId xmlns="" xmlns:a16="http://schemas.microsoft.com/office/drawing/2014/main" id="{B9220461-C02A-402E-96AD-6E4E696E276C}"/>
                  </a:ext>
                </a:extLst>
              </p:cNvPr>
              <p:cNvSpPr txBox="1">
                <a:spLocks noRot="1" noChangeAspect="1" noMove="1" noResize="1" noEditPoints="1" noAdjustHandles="1" noChangeArrowheads="1" noChangeShapeType="1" noTextEdit="1"/>
              </p:cNvSpPr>
              <p:nvPr/>
            </p:nvSpPr>
            <p:spPr>
              <a:xfrm>
                <a:off x="790610" y="477591"/>
                <a:ext cx="7983940" cy="2135136"/>
              </a:xfrm>
              <a:prstGeom prst="rect">
                <a:avLst/>
              </a:prstGeom>
              <a:blipFill rotWithShape="0">
                <a:blip r:embed="rId5"/>
                <a:stretch>
                  <a:fillRect l="-1222" t="-3134" r="-68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496378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50A56F15-2BAB-49E5-A8C5-425B9B3052B2}"/>
                  </a:ext>
                </a:extLst>
              </p:cNvPr>
              <p:cNvSpPr>
                <a:spLocks noGrp="1"/>
              </p:cNvSpPr>
              <p:nvPr>
                <p:ph idx="1"/>
              </p:nvPr>
            </p:nvSpPr>
            <p:spPr>
              <a:xfrm>
                <a:off x="715970" y="1188470"/>
                <a:ext cx="8596668" cy="5418392"/>
              </a:xfrm>
            </p:spPr>
            <p:txBody>
              <a:bodyPr>
                <a:noAutofit/>
              </a:bodyPr>
              <a:lstStyle/>
              <a:p>
                <a:pPr marL="0" indent="0">
                  <a:buNone/>
                </a:pPr>
                <a:r>
                  <a:rPr lang="zh-CN" altLang="en-US" sz="2400" dirty="0" smtClean="0">
                    <a:solidFill>
                      <a:schemeClr val="tx1"/>
                    </a:solidFill>
                    <a:latin typeface="宋体" panose="02010600030101010101" pitchFamily="2" charset="-122"/>
                    <a:ea typeface="宋体" panose="02010600030101010101" pitchFamily="2" charset="-122"/>
                  </a:rPr>
                  <a:t>    变容二极管</a:t>
                </a:r>
                <a:r>
                  <a:rPr lang="zh-CN" altLang="en-US" sz="2400" dirty="0">
                    <a:solidFill>
                      <a:schemeClr val="tx1"/>
                    </a:solidFill>
                    <a:latin typeface="宋体" panose="02010600030101010101" pitchFamily="2" charset="-122"/>
                    <a:ea typeface="宋体" panose="02010600030101010101" pitchFamily="2" charset="-122"/>
                  </a:rPr>
                  <a:t>调频电路是一种常用的直接调频电路，广泛应用于移动通信和自动频率微调系统。其优点是工作频率高，固有损耗小且线路简单，能获得较大的频偏，其缺点是中心频率稳定度较低。</a:t>
                </a:r>
                <a:endParaRPr lang="en-US" altLang="zh-CN" sz="2400" dirty="0">
                  <a:solidFill>
                    <a:schemeClr val="tx1"/>
                  </a:solidFill>
                  <a:latin typeface="宋体" panose="02010600030101010101" pitchFamily="2" charset="-122"/>
                  <a:ea typeface="宋体" panose="02010600030101010101" pitchFamily="2" charset="-122"/>
                </a:endParaRPr>
              </a:p>
              <a:p>
                <a:pPr marL="0" indent="0">
                  <a:buNone/>
                </a:pPr>
                <a:r>
                  <a:rPr lang="zh-CN" altLang="en-US" sz="2400" dirty="0" smtClean="0">
                    <a:solidFill>
                      <a:schemeClr val="tx1"/>
                    </a:solidFill>
                    <a:latin typeface="宋体" panose="02010600030101010101" pitchFamily="2" charset="-122"/>
                    <a:ea typeface="宋体" panose="02010600030101010101" pitchFamily="2" charset="-122"/>
                  </a:rPr>
                  <a:t>    把</a:t>
                </a:r>
                <a:r>
                  <a:rPr lang="zh-CN" altLang="en-US" sz="2400" dirty="0">
                    <a:solidFill>
                      <a:schemeClr val="tx1"/>
                    </a:solidFill>
                    <a:latin typeface="宋体" panose="02010600030101010101" pitchFamily="2" charset="-122"/>
                    <a:ea typeface="宋体" panose="02010600030101010101" pitchFamily="2" charset="-122"/>
                  </a:rPr>
                  <a:t>调制信号直接接入谐振回路，则振荡频率受其控制，适当选择变容二极管的特性和工作状态，可以使振荡频率的变化近似地与调制信号成线性关系，从而实现了调频。 </a:t>
                </a:r>
                <a:endParaRPr lang="en-US" altLang="zh-CN" sz="2400" dirty="0" smtClean="0">
                  <a:solidFill>
                    <a:schemeClr val="tx1"/>
                  </a:solidFill>
                  <a:latin typeface="宋体" panose="02010600030101010101" pitchFamily="2" charset="-122"/>
                  <a:ea typeface="宋体" panose="02010600030101010101" pitchFamily="2" charset="-122"/>
                </a:endParaRPr>
              </a:p>
              <a:p>
                <a:pPr marL="0" indent="0">
                  <a:buNone/>
                </a:pPr>
                <a:r>
                  <a:rPr lang="zh-CN" altLang="en-US" sz="2400" dirty="0" smtClean="0">
                    <a:solidFill>
                      <a:schemeClr val="tx1"/>
                    </a:solidFill>
                    <a:latin typeface="宋体" panose="02010600030101010101" pitchFamily="2" charset="-122"/>
                    <a:ea typeface="宋体" panose="02010600030101010101" pitchFamily="2" charset="-122"/>
                  </a:rPr>
                  <a:t>    变容二极管</a:t>
                </a:r>
                <a:r>
                  <a:rPr lang="zh-CN" altLang="en-US" sz="2400" dirty="0">
                    <a:solidFill>
                      <a:schemeClr val="tx1"/>
                    </a:solidFill>
                    <a:latin typeface="宋体" panose="02010600030101010101" pitchFamily="2" charset="-122"/>
                    <a:ea typeface="宋体" panose="02010600030101010101" pitchFamily="2" charset="-122"/>
                  </a:rPr>
                  <a:t>上加</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e>
                    </m:d>
                    <m:r>
                      <a:rPr lang="zh-CN" altLang="en-US" sz="2400" i="1">
                        <a:latin typeface="Cambria Math" panose="02040503050406030204" pitchFamily="18" charset="0"/>
                      </a:rPr>
                      <m:t> </m:t>
                    </m:r>
                  </m:oMath>
                </a14:m>
                <a:r>
                  <a:rPr lang="zh-CN" altLang="en-US" sz="2400" dirty="0">
                    <a:solidFill>
                      <a:schemeClr val="tx1"/>
                    </a:solidFill>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𝑗</m:t>
                        </m:r>
                      </m:sub>
                    </m:sSub>
                  </m:oMath>
                </a14:m>
                <a:r>
                  <a:rPr lang="zh-CN" altLang="en-US" sz="2400" dirty="0">
                    <a:solidFill>
                      <a:schemeClr val="tx1"/>
                    </a:solidFill>
                    <a:latin typeface="宋体" panose="02010600030101010101" pitchFamily="2" charset="-122"/>
                    <a:ea typeface="宋体" panose="02010600030101010101" pitchFamily="2" charset="-122"/>
                  </a:rPr>
                  <a:t>随时间变化（</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𝑗</m:t>
                        </m:r>
                      </m:sub>
                    </m:sSub>
                  </m:oMath>
                </a14:m>
                <a:r>
                  <a:rPr lang="zh-CN" altLang="en-US" sz="2400" dirty="0">
                    <a:solidFill>
                      <a:schemeClr val="tx1"/>
                    </a:solidFill>
                    <a:latin typeface="宋体" panose="02010600030101010101" pitchFamily="2" charset="-122"/>
                    <a:ea typeface="宋体" panose="02010600030101010101" pitchFamily="2" charset="-122"/>
                  </a:rPr>
                  <a:t>变成时变电容），此时振荡频率为</a:t>
                </a:r>
                <a:r>
                  <a:rPr lang="zh-CN" altLang="en-US" sz="2400" dirty="0" smtClean="0">
                    <a:solidFill>
                      <a:schemeClr val="tx1"/>
                    </a:solidFill>
                    <a:latin typeface="宋体" panose="02010600030101010101" pitchFamily="2" charset="-122"/>
                    <a:ea typeface="宋体" panose="02010600030101010101" pitchFamily="2" charset="-122"/>
                  </a:rPr>
                  <a:t>：</a:t>
                </a:r>
                <a:endParaRPr lang="en-US" altLang="zh-CN" sz="2400" dirty="0" smtClean="0">
                  <a:solidFill>
                    <a:schemeClr val="tx1"/>
                  </a:solidFill>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i="1">
                                  <a:latin typeface="Cambria Math" panose="02040503050406030204" pitchFamily="18" charset="0"/>
                                </a:rPr>
                                <m:t>𝐿</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𝑗</m:t>
                                  </m:r>
                                </m:sub>
                              </m:sSub>
                            </m:e>
                          </m:rad>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i="1">
                                  <a:latin typeface="Cambria Math" panose="02040503050406030204" pitchFamily="18" charset="0"/>
                                </a:rPr>
                                <m:t>𝐿</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𝑄</m:t>
                                  </m:r>
                                </m:sub>
                              </m:sSub>
                            </m:e>
                          </m:rad>
                        </m:den>
                      </m:f>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r>
                                <a:rPr lang="zh-CN" altLang="en-US" sz="2400" i="1">
                                  <a:latin typeface="Cambria Math" panose="02040503050406030204" pitchFamily="18" charset="0"/>
                                </a:rPr>
                                <m:t>𝑚</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e>
                          </m:d>
                        </m:e>
                        <m:sup>
                          <m:f>
                            <m:fPr>
                              <m:type m:val="lin"/>
                              <m:ctrlPr>
                                <a:rPr lang="zh-CN" altLang="en-US" sz="2400" i="1">
                                  <a:latin typeface="Cambria Math" panose="02040503050406030204" pitchFamily="18" charset="0"/>
                                </a:rPr>
                              </m:ctrlPr>
                            </m:fPr>
                            <m:num>
                              <m:r>
                                <a:rPr lang="zh-CN" altLang="en-US" sz="2400" i="1">
                                  <a:latin typeface="Cambria Math" panose="02040503050406030204" pitchFamily="18" charset="0"/>
                                </a:rPr>
                                <m:t>𝛾</m:t>
                              </m:r>
                            </m:num>
                            <m:den>
                              <m:r>
                                <a:rPr lang="zh-CN" altLang="en-US" sz="2400">
                                  <a:latin typeface="Cambria Math" panose="02040503050406030204" pitchFamily="18" charset="0"/>
                                </a:rPr>
                                <m:t>2</m:t>
                              </m:r>
                            </m:den>
                          </m:f>
                        </m:sup>
                      </m:sSup>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r>
                                <a:rPr lang="zh-CN" altLang="en-US" sz="2400" i="1">
                                  <a:latin typeface="Cambria Math" panose="02040503050406030204" pitchFamily="18" charset="0"/>
                                </a:rPr>
                                <m:t>𝑚</m:t>
                              </m:r>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e>
                          </m:d>
                        </m:e>
                        <m:sup>
                          <m:f>
                            <m:fPr>
                              <m:type m:val="lin"/>
                              <m:ctrlPr>
                                <a:rPr lang="zh-CN" altLang="en-US" sz="2400" i="1">
                                  <a:latin typeface="Cambria Math" panose="02040503050406030204" pitchFamily="18" charset="0"/>
                                </a:rPr>
                              </m:ctrlPr>
                            </m:fPr>
                            <m:num>
                              <m:r>
                                <a:rPr lang="zh-CN" altLang="en-US" sz="2400" i="1">
                                  <a:latin typeface="Cambria Math" panose="02040503050406030204" pitchFamily="18" charset="0"/>
                                </a:rPr>
                                <m:t>𝛾</m:t>
                              </m:r>
                            </m:num>
                            <m:den>
                              <m:r>
                                <a:rPr lang="zh-CN" altLang="en-US" sz="2400">
                                  <a:latin typeface="Cambria Math" panose="02040503050406030204" pitchFamily="18" charset="0"/>
                                </a:rPr>
                                <m:t>2</m:t>
                              </m:r>
                            </m:den>
                          </m:f>
                        </m:sup>
                      </m:sSup>
                    </m:oMath>
                  </m:oMathPara>
                </a14:m>
                <a:endParaRPr lang="en-US" altLang="zh-CN" sz="2400" dirty="0" smtClean="0">
                  <a:solidFill>
                    <a:schemeClr val="tx1"/>
                  </a:solidFill>
                  <a:latin typeface="宋体" panose="02010600030101010101" pitchFamily="2" charset="-122"/>
                  <a:ea typeface="宋体" panose="02010600030101010101" pitchFamily="2" charset="-122"/>
                </a:endParaRPr>
              </a:p>
              <a:p>
                <a:pPr marL="0" indent="0">
                  <a:buNone/>
                </a:pPr>
                <a:r>
                  <a:rPr lang="zh-CN" altLang="en-US" sz="2400" dirty="0" smtClean="0">
                    <a:solidFill>
                      <a:schemeClr val="tx1"/>
                    </a:solidFill>
                    <a:latin typeface="宋体" panose="02010600030101010101" pitchFamily="2" charset="-122"/>
                    <a:ea typeface="宋体" panose="02010600030101010101" pitchFamily="2" charset="-122"/>
                  </a:rPr>
                  <a:t>    式</a:t>
                </a:r>
                <a:r>
                  <a:rPr lang="zh-CN" altLang="en-US" sz="2400" dirty="0">
                    <a:solidFill>
                      <a:schemeClr val="tx1"/>
                    </a:solidFill>
                    <a:latin typeface="宋体" panose="02010600030101010101" pitchFamily="2" charset="-122"/>
                    <a:ea typeface="宋体" panose="02010600030101010101" pitchFamily="2" charset="-122"/>
                  </a:rPr>
                  <a:t>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i="1">
                                <a:latin typeface="Cambria Math" panose="02040503050406030204" pitchFamily="18" charset="0"/>
                              </a:rPr>
                              <m:t>𝐿</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𝑄</m:t>
                                </m:r>
                              </m:sub>
                            </m:sSub>
                          </m:e>
                        </m:rad>
                      </m:den>
                    </m:f>
                  </m:oMath>
                </a14:m>
                <a:r>
                  <a:rPr lang="zh-CN" altLang="en-US" sz="2400" dirty="0">
                    <a:solidFill>
                      <a:schemeClr val="tx1"/>
                    </a:solidFill>
                    <a:latin typeface="宋体" panose="02010600030101010101" pitchFamily="2" charset="-122"/>
                    <a:ea typeface="宋体" panose="02010600030101010101" pitchFamily="2" charset="-122"/>
                  </a:rPr>
                  <a:t>为压控振荡器中心频率</a:t>
                </a:r>
                <a:endParaRPr lang="zh-CN" altLang="en-US" sz="2400" dirty="0">
                  <a:solidFill>
                    <a:schemeClr val="tx1"/>
                  </a:solidFill>
                  <a:latin typeface="宋体" panose="02010600030101010101" pitchFamily="2" charset="-122"/>
                  <a:ea typeface="宋体" panose="02010600030101010101" pitchFamily="2" charset="-122"/>
                </a:endParaRPr>
              </a:p>
              <a:p>
                <a:pPr marL="0" indent="0">
                  <a:buNone/>
                </a:pPr>
                <a:endParaRPr lang="zh-CN" altLang="zh-CN" sz="2400" dirty="0">
                  <a:solidFill>
                    <a:schemeClr val="accent1"/>
                  </a:solidFill>
                  <a:latin typeface="+mj-ea"/>
                  <a:ea typeface="+mj-ea"/>
                </a:endParaRPr>
              </a:p>
              <a:p>
                <a:endParaRPr lang="zh-CN" altLang="en-US" sz="2400" dirty="0"/>
              </a:p>
            </p:txBody>
          </p:sp>
        </mc:Choice>
        <mc:Fallback>
          <p:sp>
            <p:nvSpPr>
              <p:cNvPr id="3" name="内容占位符 2">
                <a:extLst>
                  <a:ext uri="{FF2B5EF4-FFF2-40B4-BE49-F238E27FC236}">
                    <a16:creationId xmlns="" xmlns:a16="http://schemas.microsoft.com/office/drawing/2014/main" id="{50A56F15-2BAB-49E5-A8C5-425B9B3052B2}"/>
                  </a:ext>
                </a:extLst>
              </p:cNvPr>
              <p:cNvSpPr>
                <a:spLocks noGrp="1" noRot="1" noChangeAspect="1" noMove="1" noResize="1" noEditPoints="1" noAdjustHandles="1" noChangeArrowheads="1" noChangeShapeType="1" noTextEdit="1"/>
              </p:cNvSpPr>
              <p:nvPr>
                <p:ph idx="1"/>
              </p:nvPr>
            </p:nvSpPr>
            <p:spPr>
              <a:xfrm>
                <a:off x="715970" y="1188470"/>
                <a:ext cx="8596668" cy="5418392"/>
              </a:xfrm>
              <a:blipFill rotWithShape="0">
                <a:blip r:embed="rId2"/>
                <a:stretch>
                  <a:fillRect l="-1063" t="-900" r="-4607"/>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715970" y="515751"/>
            <a:ext cx="4990978" cy="67271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7.7.2  </a:t>
            </a:r>
            <a:r>
              <a:rPr lang="zh-CN" altLang="en-US" sz="2800" dirty="0">
                <a:latin typeface="+mj-ea"/>
              </a:rPr>
              <a:t>变容二极管调频电路原理</a:t>
            </a:r>
          </a:p>
        </p:txBody>
      </p:sp>
    </p:spTree>
    <p:extLst>
      <p:ext uri="{BB962C8B-B14F-4D97-AF65-F5344CB8AC3E}">
        <p14:creationId xmlns:p14="http://schemas.microsoft.com/office/powerpoint/2010/main" val="12135707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a:extLst>
              <a:ext uri="{FF2B5EF4-FFF2-40B4-BE49-F238E27FC236}">
                <a16:creationId xmlns="" xmlns:a16="http://schemas.microsoft.com/office/drawing/2014/main" id="{D0E649FC-842B-4647-98ED-C84C9E90A70C}"/>
              </a:ext>
            </a:extLst>
          </p:cNvPr>
          <p:cNvPicPr>
            <a:picLocks noGrp="1" noChangeAspect="1"/>
          </p:cNvPicPr>
          <p:nvPr>
            <p:ph idx="1"/>
          </p:nvPr>
        </p:nvPicPr>
        <p:blipFill>
          <a:blip r:embed="rId2"/>
          <a:stretch>
            <a:fillRect/>
          </a:stretch>
        </p:blipFill>
        <p:spPr>
          <a:xfrm>
            <a:off x="301595" y="497536"/>
            <a:ext cx="5396051" cy="4525225"/>
          </a:xfrm>
          <a:prstGeom prst="rect">
            <a:avLst/>
          </a:prstGeom>
        </p:spPr>
      </p:pic>
      <p:sp>
        <p:nvSpPr>
          <p:cNvPr id="5" name="文本框 4">
            <a:extLst>
              <a:ext uri="{FF2B5EF4-FFF2-40B4-BE49-F238E27FC236}">
                <a16:creationId xmlns="" xmlns:a16="http://schemas.microsoft.com/office/drawing/2014/main" id="{D79F0A8A-B31F-48E8-AF20-61CD2AAFEF44}"/>
              </a:ext>
            </a:extLst>
          </p:cNvPr>
          <p:cNvSpPr txBox="1"/>
          <p:nvPr/>
        </p:nvSpPr>
        <p:spPr>
          <a:xfrm>
            <a:off x="1051161" y="5069915"/>
            <a:ext cx="3896917" cy="369332"/>
          </a:xfrm>
          <a:prstGeom prst="rect">
            <a:avLst/>
          </a:prstGeom>
          <a:noFill/>
        </p:spPr>
        <p:txBody>
          <a:bodyPr wrap="square" rtlCol="0">
            <a:spAutoFit/>
          </a:bodyPr>
          <a:lstStyle/>
          <a:p>
            <a:r>
              <a:rPr lang="zh-CN" altLang="en-US" dirty="0" smtClean="0">
                <a:latin typeface="宋体" panose="02010600030101010101" pitchFamily="2" charset="-122"/>
                <a:ea typeface="宋体" panose="02010600030101010101" pitchFamily="2" charset="-122"/>
              </a:rPr>
              <a:t>变</a:t>
            </a:r>
            <a:r>
              <a:rPr lang="zh-CN" altLang="en-US" dirty="0">
                <a:latin typeface="宋体" panose="02010600030101010101" pitchFamily="2" charset="-122"/>
                <a:ea typeface="宋体" panose="02010600030101010101" pitchFamily="2" charset="-122"/>
              </a:rPr>
              <a:t>容管作为回路总电容全部接入回路</a:t>
            </a:r>
          </a:p>
        </p:txBody>
      </p:sp>
      <mc:AlternateContent xmlns:mc="http://schemas.openxmlformats.org/markup-compatibility/2006">
        <mc:Choice xmlns:a14="http://schemas.microsoft.com/office/drawing/2010/main" Requires="a14">
          <p:sp>
            <p:nvSpPr>
              <p:cNvPr id="7" name="内容占位符 2"/>
              <p:cNvSpPr txBox="1">
                <a:spLocks/>
              </p:cNvSpPr>
              <p:nvPr/>
            </p:nvSpPr>
            <p:spPr>
              <a:xfrm>
                <a:off x="5481154" y="655231"/>
                <a:ext cx="4590125" cy="5088746"/>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二极管调频电路的特点：</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输出频偏大，调制灵敏度高</a:t>
                </a:r>
                <a:r>
                  <a:rPr lang="zh-CN" altLang="en-US" sz="2400" dirty="0" smtClean="0">
                    <a:latin typeface="宋体" panose="02010600030101010101" pitchFamily="2" charset="-122"/>
                    <a:ea typeface="宋体" panose="02010600030101010101" pitchFamily="2" charset="-122"/>
                  </a:rPr>
                  <a:t>；</a:t>
                </a:r>
                <a:endParaRPr lang="zh-CN" altLang="en-US"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由于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𝑗</m:t>
                        </m:r>
                      </m:sub>
                    </m:sSub>
                  </m:oMath>
                </a14:m>
                <a:r>
                  <a:rPr lang="zh-CN" altLang="en-US" sz="2400" dirty="0">
                    <a:latin typeface="宋体" panose="02010600030101010101" pitchFamily="2" charset="-122"/>
                    <a:ea typeface="宋体" panose="02010600030101010101" pitchFamily="2" charset="-122"/>
                  </a:rPr>
                  <a:t>随温度、电源电压变化大，故振荡器的载频（中心频率）频率稳定度低</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振荡回路的高频电压完全作用在变容管上，因此存在寄生调制</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当偏压较小时，若变容管生高频电压过大，可能导致二极管正向导通，也将引起中心频率不稳</a:t>
                </a:r>
                <a:r>
                  <a:rPr lang="zh-CN" altLang="en-US" sz="2400" dirty="0" smtClean="0">
                    <a:latin typeface="宋体" panose="02010600030101010101" pitchFamily="2" charset="-122"/>
                    <a:ea typeface="宋体" panose="02010600030101010101" pitchFamily="2" charset="-122"/>
                  </a:rPr>
                  <a:t>。</a:t>
                </a:r>
                <a:endParaRPr lang="zh-CN" altLang="en-US" sz="2400" dirty="0" smtClean="0">
                  <a:latin typeface="宋体" panose="02010600030101010101" pitchFamily="2" charset="-122"/>
                  <a:ea typeface="宋体" panose="02010600030101010101" pitchFamily="2" charset="-122"/>
                </a:endParaRPr>
              </a:p>
              <a:p>
                <a:endParaRPr lang="zh-CN" altLang="en-US" sz="2400" dirty="0"/>
              </a:p>
            </p:txBody>
          </p:sp>
        </mc:Choice>
        <mc:Fallback>
          <p:sp>
            <p:nvSpPr>
              <p:cNvPr id="7" name="内容占位符 2"/>
              <p:cNvSpPr txBox="1">
                <a:spLocks noRot="1" noChangeAspect="1" noMove="1" noResize="1" noEditPoints="1" noAdjustHandles="1" noChangeArrowheads="1" noChangeShapeType="1" noTextEdit="1"/>
              </p:cNvSpPr>
              <p:nvPr/>
            </p:nvSpPr>
            <p:spPr>
              <a:xfrm>
                <a:off x="5481154" y="655231"/>
                <a:ext cx="4590125" cy="5088746"/>
              </a:xfrm>
              <a:prstGeom prst="rect">
                <a:avLst/>
              </a:prstGeom>
              <a:blipFill rotWithShape="0">
                <a:blip r:embed="rId3"/>
                <a:stretch>
                  <a:fillRect l="-1992" t="-958" b="-131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450656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0FA1FC4A-6B88-4DBB-9387-9B2908E775CC}"/>
              </a:ext>
            </a:extLst>
          </p:cNvPr>
          <p:cNvSpPr>
            <a:spLocks noGrp="1"/>
          </p:cNvSpPr>
          <p:nvPr>
            <p:ph idx="1"/>
          </p:nvPr>
        </p:nvSpPr>
        <p:spPr>
          <a:xfrm>
            <a:off x="677334" y="1468192"/>
            <a:ext cx="8596668" cy="4726547"/>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直接</a:t>
            </a:r>
            <a:r>
              <a:rPr lang="zh-CN" altLang="en-US" sz="2400" dirty="0">
                <a:latin typeface="宋体" panose="02010600030101010101" pitchFamily="2" charset="-122"/>
                <a:ea typeface="宋体" panose="02010600030101010101" pitchFamily="2" charset="-122"/>
              </a:rPr>
              <a:t>调频的主要优点是可以获得较大的频偏，但是中心频率的稳定性</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主要是长期稳定性</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较差</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目前</a:t>
            </a:r>
            <a:r>
              <a:rPr lang="zh-CN" altLang="en-US" sz="2400" dirty="0">
                <a:latin typeface="宋体" panose="02010600030101010101" pitchFamily="2" charset="-122"/>
                <a:ea typeface="宋体" panose="02010600030101010101" pitchFamily="2" charset="-122"/>
              </a:rPr>
              <a:t>，稳定中心频率常采用以下三种</a:t>
            </a:r>
            <a:r>
              <a:rPr lang="zh-CN" altLang="en-US" sz="2400" dirty="0" smtClean="0">
                <a:latin typeface="宋体" panose="02010600030101010101" pitchFamily="2" charset="-122"/>
                <a:ea typeface="宋体" panose="02010600030101010101" pitchFamily="2" charset="-122"/>
              </a:rPr>
              <a:t>方法：</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smtClean="0">
                <a:latin typeface="宋体" panose="02010600030101010101" pitchFamily="2" charset="-122"/>
                <a:ea typeface="宋体" panose="02010600030101010101" pitchFamily="2" charset="-122"/>
              </a:rPr>
              <a:t>    1</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对石英晶体振荡器进行直接调频</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2</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采用自动频率控制电路</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3</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利用锁相环路稳频。</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晶体振荡器</a:t>
            </a:r>
            <a:r>
              <a:rPr lang="zh-CN" altLang="en-US" sz="2400" dirty="0">
                <a:latin typeface="宋体" panose="02010600030101010101" pitchFamily="2" charset="-122"/>
                <a:ea typeface="宋体" panose="02010600030101010101" pitchFamily="2" charset="-122"/>
              </a:rPr>
              <a:t>有两种类型。一种是工作在石英晶体的串联谐振额率上，晶体等效为一个短路元件，起着选领作用。另一种是工作于晶体的串联与并联谐振频率之间，晶体等效为一个高品质因数的电感元件，作为振荡回路元件之一。</a:t>
            </a:r>
          </a:p>
        </p:txBody>
      </p:sp>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677334" y="566813"/>
            <a:ext cx="4705210" cy="90137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7.8 </a:t>
            </a:r>
            <a:r>
              <a:rPr lang="zh-CN" altLang="en-US" sz="3200" dirty="0" smtClean="0">
                <a:latin typeface="+mj-ea"/>
              </a:rPr>
              <a:t>晶体振荡器</a:t>
            </a:r>
            <a:r>
              <a:rPr lang="zh-CN" altLang="en-US" sz="3200" dirty="0">
                <a:latin typeface="+mj-ea"/>
              </a:rPr>
              <a:t>直接调频</a:t>
            </a:r>
          </a:p>
        </p:txBody>
      </p:sp>
    </p:spTree>
    <p:extLst>
      <p:ext uri="{BB962C8B-B14F-4D97-AF65-F5344CB8AC3E}">
        <p14:creationId xmlns:p14="http://schemas.microsoft.com/office/powerpoint/2010/main" val="2929892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37E5FFD3-4FEF-4491-A078-2EB4570508A1}"/>
              </a:ext>
            </a:extLst>
          </p:cNvPr>
          <p:cNvSpPr>
            <a:spLocks noGrp="1"/>
          </p:cNvSpPr>
          <p:nvPr>
            <p:ph idx="1"/>
          </p:nvPr>
        </p:nvSpPr>
        <p:spPr>
          <a:xfrm>
            <a:off x="636309" y="508229"/>
            <a:ext cx="8865911" cy="5590986"/>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变容二极管</a:t>
            </a:r>
            <a:r>
              <a:rPr lang="zh-CN" altLang="en-US" sz="2400" dirty="0">
                <a:latin typeface="宋体" panose="02010600030101010101" pitchFamily="2" charset="-122"/>
                <a:ea typeface="宋体" panose="02010600030101010101" pitchFamily="2" charset="-122"/>
              </a:rPr>
              <a:t>接入振荡回路有两种方式。一种是与石英晶体相串联，另一种是与石英晶体相并联。在变容二极管与石英晶体相串联的情况下，变容管结电容的变化，主要是使晶体串联谐振频率</a:t>
            </a:r>
            <a:r>
              <a:rPr lang="en-US" altLang="zh-CN" sz="2400" dirty="0" err="1">
                <a:latin typeface="宋体" panose="02010600030101010101" pitchFamily="2" charset="-122"/>
                <a:ea typeface="宋体" panose="02010600030101010101" pitchFamily="2" charset="-122"/>
              </a:rPr>
              <a:t>fq</a:t>
            </a:r>
            <a:r>
              <a:rPr lang="zh-CN" altLang="en-US" sz="2400" dirty="0">
                <a:latin typeface="宋体" panose="02010600030101010101" pitchFamily="2" charset="-122"/>
                <a:ea typeface="宋体" panose="02010600030101010101" pitchFamily="2" charset="-122"/>
              </a:rPr>
              <a:t>发生变化，从而引起石英晶体的等效电抗的大小</a:t>
            </a:r>
            <a:r>
              <a:rPr lang="zh-CN" altLang="en-US" sz="2400" dirty="0" smtClean="0">
                <a:latin typeface="宋体" panose="02010600030101010101" pitchFamily="2" charset="-122"/>
                <a:ea typeface="宋体" panose="02010600030101010101" pitchFamily="2" charset="-122"/>
              </a:rPr>
              <a:t>变化。</a:t>
            </a:r>
            <a:endParaRPr lang="en-US" altLang="zh-CN" sz="2400" dirty="0">
              <a:latin typeface="宋体" panose="02010600030101010101" pitchFamily="2" charset="-122"/>
              <a:ea typeface="宋体" panose="02010600030101010101" pitchFamily="2" charset="-122"/>
            </a:endParaRPr>
          </a:p>
          <a:p>
            <a:pPr marL="0" indent="0">
              <a:buNone/>
            </a:pPr>
            <a:endParaRPr lang="zh-CN" altLang="en-US" sz="2400" dirty="0">
              <a:latin typeface="宋体" panose="02010600030101010101" pitchFamily="2" charset="-122"/>
              <a:ea typeface="宋体" panose="02010600030101010101" pitchFamily="2" charset="-122"/>
            </a:endParaRPr>
          </a:p>
        </p:txBody>
      </p:sp>
      <p:grpSp>
        <p:nvGrpSpPr>
          <p:cNvPr id="6" name="组合 5">
            <a:extLst>
              <a:ext uri="{FF2B5EF4-FFF2-40B4-BE49-F238E27FC236}">
                <a16:creationId xmlns="" xmlns:a16="http://schemas.microsoft.com/office/drawing/2014/main" id="{0A275FDE-5E11-4261-B72A-486167D63A4C}"/>
              </a:ext>
            </a:extLst>
          </p:cNvPr>
          <p:cNvGrpSpPr/>
          <p:nvPr/>
        </p:nvGrpSpPr>
        <p:grpSpPr>
          <a:xfrm>
            <a:off x="1957589" y="1880316"/>
            <a:ext cx="6735650" cy="4399871"/>
            <a:chOff x="2688609" y="2374710"/>
            <a:chExt cx="5568753" cy="3031669"/>
          </a:xfrm>
        </p:grpSpPr>
        <p:pic>
          <p:nvPicPr>
            <p:cNvPr id="4" name="图片 3">
              <a:extLst>
                <a:ext uri="{FF2B5EF4-FFF2-40B4-BE49-F238E27FC236}">
                  <a16:creationId xmlns="" xmlns:a16="http://schemas.microsoft.com/office/drawing/2014/main" id="{B5922FF0-31DF-41FA-8CF5-1B639C0B1DA1}"/>
                </a:ext>
              </a:extLst>
            </p:cNvPr>
            <p:cNvPicPr>
              <a:picLocks noChangeAspect="1"/>
            </p:cNvPicPr>
            <p:nvPr/>
          </p:nvPicPr>
          <p:blipFill>
            <a:blip r:embed="rId2"/>
            <a:stretch>
              <a:fillRect/>
            </a:stretch>
          </p:blipFill>
          <p:spPr>
            <a:xfrm>
              <a:off x="2688609" y="2374710"/>
              <a:ext cx="5145206" cy="2715905"/>
            </a:xfrm>
            <a:prstGeom prst="rect">
              <a:avLst/>
            </a:prstGeom>
          </p:spPr>
        </p:pic>
        <p:sp>
          <p:nvSpPr>
            <p:cNvPr id="5" name="文本框 4">
              <a:extLst>
                <a:ext uri="{FF2B5EF4-FFF2-40B4-BE49-F238E27FC236}">
                  <a16:creationId xmlns="" xmlns:a16="http://schemas.microsoft.com/office/drawing/2014/main" id="{CF5DC196-FD4C-4720-A765-51F4A1C23BE9}"/>
                </a:ext>
              </a:extLst>
            </p:cNvPr>
            <p:cNvSpPr txBox="1"/>
            <p:nvPr/>
          </p:nvSpPr>
          <p:spPr>
            <a:xfrm>
              <a:off x="4081147" y="4961034"/>
              <a:ext cx="4176215" cy="445345"/>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en-US" dirty="0" smtClean="0">
                  <a:latin typeface="宋体" panose="02010600030101010101" pitchFamily="2" charset="-122"/>
                  <a:ea typeface="宋体" panose="02010600030101010101" pitchFamily="2" charset="-122"/>
                </a:rPr>
                <a:t>晶体振荡器</a:t>
              </a:r>
              <a:r>
                <a:rPr lang="zh-CN" altLang="en-US" dirty="0">
                  <a:latin typeface="宋体" panose="02010600030101010101" pitchFamily="2" charset="-122"/>
                  <a:ea typeface="宋体" panose="02010600030101010101" pitchFamily="2" charset="-122"/>
                </a:rPr>
                <a:t>直接调频电路</a:t>
              </a:r>
            </a:p>
            <a:p>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a</a:t>
              </a:r>
              <a:r>
                <a:rPr lang="zh-CN" altLang="en-US" dirty="0">
                  <a:latin typeface="宋体" panose="02010600030101010101" pitchFamily="2" charset="-122"/>
                  <a:ea typeface="宋体" panose="02010600030101010101" pitchFamily="2" charset="-122"/>
                </a:rPr>
                <a:t>）实际电路</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b</a:t>
              </a:r>
              <a:r>
                <a:rPr lang="zh-CN" altLang="en-US" dirty="0">
                  <a:latin typeface="宋体" panose="02010600030101010101" pitchFamily="2" charset="-122"/>
                  <a:ea typeface="宋体" panose="02010600030101010101" pitchFamily="2" charset="-122"/>
                </a:rPr>
                <a:t>）交流等效电路 </a:t>
              </a:r>
            </a:p>
          </p:txBody>
        </p:sp>
      </p:grpSp>
    </p:spTree>
    <p:extLst>
      <p:ext uri="{BB962C8B-B14F-4D97-AF65-F5344CB8AC3E}">
        <p14:creationId xmlns:p14="http://schemas.microsoft.com/office/powerpoint/2010/main" val="15140633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BFAC0A99-6388-45F4-BC38-8955AA43177B}"/>
                  </a:ext>
                </a:extLst>
              </p:cNvPr>
              <p:cNvSpPr>
                <a:spLocks noGrp="1"/>
              </p:cNvSpPr>
              <p:nvPr>
                <p:ph idx="1"/>
              </p:nvPr>
            </p:nvSpPr>
            <p:spPr>
              <a:xfrm>
                <a:off x="677333" y="315627"/>
                <a:ext cx="8956063" cy="2826816"/>
              </a:xfrm>
            </p:spPr>
            <p:txBody>
              <a:bodyPr>
                <a:noAutofit/>
              </a:bodyPr>
              <a:lstStyle/>
              <a:p>
                <a:pPr marL="0" indent="0">
                  <a:buNone/>
                </a:pPr>
                <a:r>
                  <a:rPr lang="zh-CN" altLang="en-US" sz="2400" dirty="0" smtClean="0">
                    <a:latin typeface="宋体" panose="02010600030101010101" pitchFamily="2" charset="-122"/>
                    <a:ea typeface="宋体" panose="02010600030101010101" pitchFamily="2" charset="-122"/>
                  </a:rPr>
                  <a:t>    由</a:t>
                </a:r>
                <a:r>
                  <a:rPr lang="zh-CN" altLang="en-US" sz="2400" dirty="0">
                    <a:latin typeface="宋体" panose="02010600030101010101" pitchFamily="2" charset="-122"/>
                    <a:ea typeface="宋体" panose="02010600030101010101" pitchFamily="2" charset="-122"/>
                  </a:rPr>
                  <a:t>图可知，此电路为并联型晶振皮尔斯电路，其稳定度高于密勒电路。其中，变容二极管相当于晶体振荡器中的微调电容，它与</a:t>
                </a:r>
                <a:r>
                  <a:rPr lang="en-US" altLang="zh-CN" sz="2400" dirty="0">
                    <a:latin typeface="宋体" panose="02010600030101010101" pitchFamily="2" charset="-122"/>
                    <a:ea typeface="宋体" panose="02010600030101010101" pitchFamily="2" charset="-122"/>
                  </a:rPr>
                  <a:t>C1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C2</a:t>
                </a:r>
                <a:r>
                  <a:rPr lang="zh-CN" altLang="en-US" sz="2400" dirty="0">
                    <a:latin typeface="宋体" panose="02010600030101010101" pitchFamily="2" charset="-122"/>
                    <a:ea typeface="宋体" panose="02010600030101010101" pitchFamily="2" charset="-122"/>
                  </a:rPr>
                  <a:t>的串联等效电容作为石英谐振器的负载电容</a:t>
                </a:r>
                <a:r>
                  <a:rPr lang="en-US" altLang="zh-CN" sz="2400" dirty="0">
                    <a:latin typeface="宋体" panose="02010600030101010101" pitchFamily="2" charset="-122"/>
                    <a:ea typeface="宋体" panose="02010600030101010101" pitchFamily="2" charset="-122"/>
                  </a:rPr>
                  <a:t>CL</a:t>
                </a:r>
                <a:r>
                  <a:rPr lang="zh-CN" altLang="en-US" sz="2400" dirty="0">
                    <a:latin typeface="宋体" panose="02010600030101010101" pitchFamily="2" charset="-122"/>
                    <a:ea typeface="宋体" panose="02010600030101010101" pitchFamily="2" charset="-122"/>
                  </a:rPr>
                  <a:t>。此电路的振荡频率</a:t>
                </a:r>
                <a:r>
                  <a:rPr lang="zh-CN" altLang="en-US" sz="2400" dirty="0" smtClean="0">
                    <a:latin typeface="宋体" panose="02010600030101010101" pitchFamily="2" charset="-122"/>
                    <a:ea typeface="宋体" panose="02010600030101010101" pitchFamily="2" charset="-122"/>
                  </a:rPr>
                  <a:t>为</a:t>
                </a:r>
                <a:r>
                  <a:rPr lang="zh-CN" altLang="en-US" sz="2400" dirty="0">
                    <a:latin typeface="宋体" panose="02010600030101010101" pitchFamily="2" charset="-122"/>
                    <a:ea typeface="宋体" panose="02010600030101010101" pitchFamily="2" charset="-122"/>
                  </a:rPr>
                  <a:t>：</a:t>
                </a:r>
                <a:endParaRPr lang="en-US" altLang="zh-CN" sz="2400" dirty="0"/>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𝑞</m:t>
                          </m:r>
                        </m:sub>
                      </m:sSub>
                      <m:d>
                        <m:dPr>
                          <m:begChr m:val="["/>
                          <m:endChr m:val="]"/>
                          <m:ctrlPr>
                            <a:rPr lang="zh-CN" altLang="en-US" sz="2400" i="1">
                              <a:latin typeface="Cambria Math" panose="02040503050406030204" pitchFamily="18" charset="0"/>
                            </a:rPr>
                          </m:ctrlPr>
                        </m:dPr>
                        <m:e>
                          <m:r>
                            <a:rPr lang="zh-CN" altLang="en-US" sz="2400">
                              <a:latin typeface="Cambria Math" panose="02040503050406030204" pitchFamily="18" charset="0"/>
                            </a:rPr>
                            <m:t>1+</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𝑞</m:t>
                                  </m:r>
                                </m:sub>
                              </m:sSub>
                            </m:num>
                            <m:den>
                              <m:d>
                                <m:dPr>
                                  <m:begChr m:val=""/>
                                  <m:ctrlPr>
                                    <a:rPr lang="zh-CN" altLang="en-US" sz="2400" i="1">
                                      <a:latin typeface="Cambria Math" panose="02040503050406030204" pitchFamily="18" charset="0"/>
                                    </a:rPr>
                                  </m:ctrlPr>
                                </m:dPr>
                                <m:e>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0</m:t>
                                      </m:r>
                                    </m:sub>
                                  </m:sSub>
                                </m:e>
                              </m:d>
                            </m:den>
                          </m:f>
                        </m:e>
                      </m:d>
                    </m:oMath>
                  </m:oMathPara>
                </a14:m>
                <a:endParaRPr lang="en-US" altLang="zh-CN" sz="2400" i="1" dirty="0">
                  <a:latin typeface="Cambria Math" panose="02040503050406030204" pitchFamily="18" charset="0"/>
                </a:endParaRPr>
              </a:p>
              <a:p>
                <a:pPr marL="0" indent="0">
                  <a:buNone/>
                </a:pPr>
                <a:r>
                  <a:rPr lang="zh-CN" altLang="en-US" sz="2400" dirty="0" smtClean="0">
                    <a:latin typeface="宋体" panose="02010600030101010101" pitchFamily="2" charset="-122"/>
                    <a:ea typeface="宋体" panose="02010600030101010101" pitchFamily="2" charset="-122"/>
                  </a:rPr>
                  <a:t>    石英晶体</a:t>
                </a:r>
                <a:r>
                  <a:rPr lang="zh-CN" altLang="en-US" sz="2400" dirty="0">
                    <a:latin typeface="宋体" panose="02010600030101010101" pitchFamily="2" charset="-122"/>
                    <a:ea typeface="宋体" panose="02010600030101010101" pitchFamily="2" charset="-122"/>
                  </a:rPr>
                  <a:t>工作于感性区，振荡频率介于晶体的串联振荡频率和并联振荡频率之间，其相对频偏很窄，只有</a:t>
                </a:r>
                <a:r>
                  <a:rPr lang="en-US" altLang="zh-CN" sz="2400" dirty="0">
                    <a:latin typeface="宋体" panose="02010600030101010101" pitchFamily="2" charset="-122"/>
                    <a:ea typeface="宋体" panose="02010600030101010101" pitchFamily="2" charset="-122"/>
                  </a:rPr>
                  <a:t>10</a:t>
                </a:r>
                <a:r>
                  <a:rPr lang="en-US" altLang="zh-CN" sz="2400" baseline="300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10</a:t>
                </a:r>
                <a:r>
                  <a:rPr lang="en-US" altLang="zh-CN" sz="2400" baseline="30000" dirty="0">
                    <a:latin typeface="宋体" panose="02010600030101010101" pitchFamily="2" charset="-122"/>
                    <a:ea typeface="宋体" panose="02010600030101010101" pitchFamily="2" charset="-122"/>
                  </a:rPr>
                  <a:t>-4</a:t>
                </a:r>
                <a:r>
                  <a:rPr lang="en-US" altLang="zh-CN"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mc:Choice>
        <mc:Fallback>
          <p:sp>
            <p:nvSpPr>
              <p:cNvPr id="3" name="内容占位符 2">
                <a:extLst>
                  <a:ext uri="{FF2B5EF4-FFF2-40B4-BE49-F238E27FC236}">
                    <a16:creationId xmlns="" xmlns:a16="http://schemas.microsoft.com/office/drawing/2014/main" xmlns:a14="http://schemas.microsoft.com/office/drawing/2010/main" id="{BFAC0A99-6388-45F4-BC38-8955AA43177B}"/>
                  </a:ext>
                </a:extLst>
              </p:cNvPr>
              <p:cNvSpPr>
                <a:spLocks noGrp="1" noRot="1" noChangeAspect="1" noMove="1" noResize="1" noEditPoints="1" noAdjustHandles="1" noChangeArrowheads="1" noChangeShapeType="1" noTextEdit="1"/>
              </p:cNvSpPr>
              <p:nvPr>
                <p:ph idx="1"/>
              </p:nvPr>
            </p:nvSpPr>
            <p:spPr>
              <a:xfrm>
                <a:off x="677333" y="315627"/>
                <a:ext cx="8956063" cy="2826816"/>
              </a:xfrm>
              <a:blipFill rotWithShape="0">
                <a:blip r:embed="rId2"/>
                <a:stretch>
                  <a:fillRect l="-1021" t="-1728" b="-19222"/>
                </a:stretch>
              </a:blipFill>
            </p:spPr>
            <p:txBody>
              <a:bodyPr/>
              <a:lstStyle/>
              <a:p>
                <a:r>
                  <a:rPr lang="zh-CN" altLang="en-US">
                    <a:noFill/>
                  </a:rPr>
                  <a:t> </a:t>
                </a:r>
              </a:p>
            </p:txBody>
          </p:sp>
        </mc:Fallback>
      </mc:AlternateContent>
      <p:sp>
        <p:nvSpPr>
          <p:cNvPr id="4" name="内容占位符 2"/>
          <p:cNvSpPr txBox="1">
            <a:spLocks/>
          </p:cNvSpPr>
          <p:nvPr/>
        </p:nvSpPr>
        <p:spPr>
          <a:xfrm>
            <a:off x="677333" y="3696234"/>
            <a:ext cx="8979199" cy="2807594"/>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扩大频偏的方法</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在晶体两端并联小电感，该法简单有效，但扩展范围有限，同时会使中心频率稳定度下降</a:t>
            </a:r>
            <a:r>
              <a:rPr lang="zh-CN" altLang="en-US" sz="2400" dirty="0" smtClean="0">
                <a:latin typeface="宋体" panose="02010600030101010101" pitchFamily="2" charset="-122"/>
                <a:ea typeface="宋体" panose="02010600030101010101" pitchFamily="2" charset="-122"/>
              </a:rPr>
              <a:t>；</a:t>
            </a:r>
            <a:endParaRPr lang="zh-CN" altLang="en-US"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利用</a:t>
            </a:r>
            <a:r>
              <a:rPr lang="en-US" altLang="zh-CN" sz="2400" dirty="0">
                <a:latin typeface="宋体" panose="02010600030101010101" pitchFamily="2" charset="-122"/>
                <a:ea typeface="宋体" panose="02010600030101010101" pitchFamily="2" charset="-122"/>
              </a:rPr>
              <a:t>π</a:t>
            </a:r>
            <a:r>
              <a:rPr lang="zh-CN" altLang="en-US" sz="2400" dirty="0">
                <a:latin typeface="宋体" panose="02010600030101010101" pitchFamily="2" charset="-122"/>
                <a:ea typeface="宋体" panose="02010600030101010101" pitchFamily="2" charset="-122"/>
              </a:rPr>
              <a:t>型网络进行阻抗变换</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在调频振荡器的输出端增设多次倍频和混频的方法，该法不不仅满足了载频的要求，也增加了频偏</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0070920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93215" y="1434670"/>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t>7.1  </a:t>
            </a:r>
            <a:r>
              <a:rPr lang="zh-CN" altLang="en-US" sz="3200" dirty="0"/>
              <a:t>引言</a:t>
            </a:r>
          </a:p>
        </p:txBody>
      </p:sp>
      <p:sp>
        <p:nvSpPr>
          <p:cNvPr id="7" name="内容占位符 6"/>
          <p:cNvSpPr>
            <a:spLocks noGrp="1"/>
          </p:cNvSpPr>
          <p:nvPr>
            <p:ph idx="1"/>
          </p:nvPr>
        </p:nvSpPr>
        <p:spPr>
          <a:xfrm>
            <a:off x="693215" y="2633730"/>
            <a:ext cx="8596668" cy="2698124"/>
          </a:xfrm>
        </p:spPr>
        <p:txBody>
          <a:bodyPr>
            <a:normAutofit/>
          </a:bodyPr>
          <a:lstStyle/>
          <a:p>
            <a:pPr>
              <a:lnSpc>
                <a:spcPct val="120000"/>
              </a:lnSpc>
              <a:buFontTx/>
              <a:buNone/>
            </a:pPr>
            <a:r>
              <a:rPr lang="zh-CN" altLang="en-US" sz="2400" dirty="0">
                <a:latin typeface="宋体" pitchFamily="2" charset="-122"/>
                <a:ea typeface="宋体" pitchFamily="2" charset="-122"/>
              </a:rPr>
              <a:t>   </a:t>
            </a:r>
            <a:r>
              <a:rPr lang="zh-CN" altLang="en-US" sz="2400" dirty="0" smtClean="0">
                <a:latin typeface="宋体" pitchFamily="2" charset="-122"/>
                <a:ea typeface="宋体" pitchFamily="2" charset="-122"/>
              </a:rPr>
              <a:t>   角度</a:t>
            </a:r>
            <a:r>
              <a:rPr lang="zh-CN" altLang="en-US" sz="2400" dirty="0">
                <a:latin typeface="宋体" pitchFamily="2" charset="-122"/>
                <a:ea typeface="宋体" pitchFamily="2" charset="-122"/>
              </a:rPr>
              <a:t>调制是用调制信号去控制载波信号角度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频率或相位</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变化的一种信号变换方式。如果受控的是载波信号的频率，则称频率调制，简称调频，以</a:t>
            </a:r>
            <a:r>
              <a:rPr lang="en-US" altLang="zh-CN" sz="2400" dirty="0">
                <a:latin typeface="宋体" pitchFamily="2" charset="-122"/>
                <a:ea typeface="宋体" pitchFamily="2" charset="-122"/>
              </a:rPr>
              <a:t>FM</a:t>
            </a:r>
            <a:r>
              <a:rPr lang="zh-CN" altLang="en-US" sz="2400" dirty="0">
                <a:latin typeface="宋体" pitchFamily="2" charset="-122"/>
                <a:ea typeface="宋体" pitchFamily="2" charset="-122"/>
              </a:rPr>
              <a:t>表示；若受控的是载波信号的相位，则称为相位调，简称调相，以</a:t>
            </a:r>
            <a:r>
              <a:rPr lang="en-US" altLang="zh-CN" sz="2400" dirty="0">
                <a:latin typeface="宋体" pitchFamily="2" charset="-122"/>
                <a:ea typeface="宋体" pitchFamily="2" charset="-122"/>
              </a:rPr>
              <a:t>PM</a:t>
            </a:r>
            <a:r>
              <a:rPr lang="zh-CN" altLang="en-US" sz="2400" dirty="0">
                <a:latin typeface="宋体" pitchFamily="2" charset="-122"/>
                <a:ea typeface="宋体" pitchFamily="2" charset="-122"/>
              </a:rPr>
              <a:t>表示。无论是</a:t>
            </a:r>
            <a:r>
              <a:rPr lang="en-US" altLang="zh-CN" sz="2400" dirty="0">
                <a:latin typeface="宋体" pitchFamily="2" charset="-122"/>
                <a:ea typeface="宋体" pitchFamily="2" charset="-122"/>
              </a:rPr>
              <a:t>FM</a:t>
            </a:r>
            <a:r>
              <a:rPr lang="zh-CN" altLang="en-US" sz="2400" dirty="0">
                <a:latin typeface="宋体" pitchFamily="2" charset="-122"/>
                <a:ea typeface="宋体" pitchFamily="2" charset="-122"/>
              </a:rPr>
              <a:t>还是</a:t>
            </a:r>
            <a:r>
              <a:rPr lang="en-US" altLang="zh-CN" sz="2400" dirty="0">
                <a:latin typeface="宋体" pitchFamily="2" charset="-122"/>
                <a:ea typeface="宋体" pitchFamily="2" charset="-122"/>
              </a:rPr>
              <a:t>PM</a:t>
            </a:r>
            <a:r>
              <a:rPr lang="zh-CN" altLang="en-US" sz="2400" dirty="0">
                <a:latin typeface="宋体" pitchFamily="2" charset="-122"/>
                <a:ea typeface="宋体" pitchFamily="2" charset="-122"/>
              </a:rPr>
              <a:t>，载频信号的幅度都不受调制信号的影响</a:t>
            </a:r>
            <a:r>
              <a:rPr lang="zh-CN" altLang="en-US" sz="2400" dirty="0" smtClean="0">
                <a:latin typeface="宋体" pitchFamily="2" charset="-122"/>
                <a:ea typeface="宋体" pitchFamily="2" charset="-122"/>
              </a:rPr>
              <a:t>。</a:t>
            </a:r>
          </a:p>
        </p:txBody>
      </p:sp>
    </p:spTree>
    <p:extLst>
      <p:ext uri="{BB962C8B-B14F-4D97-AF65-F5344CB8AC3E}">
        <p14:creationId xmlns:p14="http://schemas.microsoft.com/office/powerpoint/2010/main" val="21400759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3CD2ADB8-0C34-49BB-B813-E4DE8C55C164}"/>
                  </a:ext>
                </a:extLst>
              </p:cNvPr>
              <p:cNvSpPr>
                <a:spLocks noGrp="1"/>
              </p:cNvSpPr>
              <p:nvPr>
                <p:ph idx="1"/>
              </p:nvPr>
            </p:nvSpPr>
            <p:spPr>
              <a:xfrm>
                <a:off x="703092" y="1677047"/>
                <a:ext cx="8596668" cy="4354789"/>
              </a:xfrm>
            </p:spPr>
            <p:txBody>
              <a:bodyPr>
                <a:normAutofit/>
              </a:bodyPr>
              <a:lstStyle/>
              <a:p>
                <a:pPr marL="0" indent="0">
                  <a:buNone/>
                </a:pPr>
                <a:r>
                  <a:rPr lang="en-US" altLang="zh-CN" sz="2400" dirty="0" smtClean="0">
                    <a:latin typeface="宋体" panose="02010600030101010101" pitchFamily="2" charset="-122"/>
                    <a:ea typeface="宋体" panose="02010600030101010101" pitchFamily="2" charset="-122"/>
                  </a:rPr>
                  <a:t>1</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鉴频概念            </a:t>
                </a:r>
              </a:p>
              <a:p>
                <a:pPr marL="0" indent="0">
                  <a:buNone/>
                </a:pPr>
                <a:r>
                  <a:rPr lang="zh-CN" altLang="en-US" sz="2400" dirty="0">
                    <a:latin typeface="宋体" panose="02010600030101010101" pitchFamily="2" charset="-122"/>
                    <a:ea typeface="宋体" panose="02010600030101010101" pitchFamily="2" charset="-122"/>
                  </a:rPr>
                  <a:t>    调频信号的解调是从原调频波</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𝐹𝑀</m:t>
                            </m:r>
                          </m:sub>
                        </m:sSub>
                        <m:d>
                          <m:dPr>
                            <m:ctrlPr>
                              <a:rPr lang="zh-CN" altLang="en-US" sz="2400" i="1">
                                <a:latin typeface="Cambria Math" panose="02040503050406030204" pitchFamily="18" charset="0"/>
                              </a:rPr>
                            </m:ctrlPr>
                          </m:dPr>
                          <m:e>
                            <m:r>
                              <a:rPr lang="zh-CN" altLang="en-US" sz="2400" i="1">
                                <a:latin typeface="Cambria Math" panose="02040503050406030204" pitchFamily="18" charset="0"/>
                              </a:rPr>
                              <m:t>𝑡</m:t>
                            </m:r>
                          </m:e>
                        </m:d>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𝜙</m:t>
                        </m:r>
                        <m:d>
                          <m:dPr>
                            <m:ctrlPr>
                              <a:rPr lang="zh-CN" altLang="en-US" sz="2400" i="1">
                                <a:latin typeface="Cambria Math" panose="02040503050406030204" pitchFamily="18" charset="0"/>
                              </a:rPr>
                            </m:ctrlPr>
                          </m:dPr>
                          <m:e>
                            <m:r>
                              <a:rPr lang="zh-CN" altLang="en-US" sz="2400" i="1">
                                <a:latin typeface="Cambria Math" panose="02040503050406030204" pitchFamily="18" charset="0"/>
                              </a:rPr>
                              <m:t>𝑡</m:t>
                            </m:r>
                          </m:e>
                        </m:d>
                        <m:r>
                          <a:rPr lang="en-US" altLang="zh-CN" sz="2400" b="0" i="1" smtClean="0">
                            <a:latin typeface="Cambria Math" panose="02040503050406030204" pitchFamily="18" charset="0"/>
                          </a:rPr>
                          <m:t>=</m:t>
                        </m:r>
                        <m:r>
                          <a:rPr lang="zh-CN" altLang="en-US" sz="2400" i="1" smtClean="0">
                            <a:latin typeface="Cambria Math" panose="02040503050406030204" pitchFamily="18" charset="0"/>
                          </a:rPr>
                          <m:t> </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𝛺</m:t>
                        </m:r>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中恢复出原调制信号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m:rPr>
                        <m:sty m:val="p"/>
                      </m:rPr>
                      <a:rPr lang="en-US" altLang="zh-CN" sz="2400" b="0" i="0" smtClean="0">
                        <a:latin typeface="Cambria Math" panose="02040503050406030204" pitchFamily="18" charset="0"/>
                      </a:rPr>
                      <m:t>t</m:t>
                    </m:r>
                    <m:r>
                      <a:rPr lang="en-US" altLang="zh-CN" sz="2400" b="0" i="0" smtClean="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的过程，完成调频波解调的过程的电路称为频率检波器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鉴频器。为了消除干扰，鉴频器中常包含限幅器。</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鉴频特性</a:t>
                </a:r>
              </a:p>
              <a:p>
                <a:pPr marL="0" indent="0">
                  <a:buNone/>
                </a:pPr>
                <a:r>
                  <a:rPr lang="zh-CN" altLang="en-US" sz="2400" dirty="0">
                    <a:latin typeface="宋体" panose="02010600030101010101" pitchFamily="2" charset="-122"/>
                    <a:ea typeface="宋体" panose="02010600030101010101" pitchFamily="2" charset="-122"/>
                  </a:rPr>
                  <a:t>   鉴频特性可以由鉴频特性曲线来全面描述。鉴频特性曲线是指鉴频器的输出电压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与输入电压瞬时频率</a:t>
                </a:r>
                <a:r>
                  <a:rPr lang="en-US" altLang="zh-CN" sz="2400" dirty="0">
                    <a:latin typeface="宋体" panose="02010600030101010101" pitchFamily="2" charset="-122"/>
                    <a:ea typeface="宋体" panose="02010600030101010101" pitchFamily="2" charset="-122"/>
                  </a:rPr>
                  <a:t>f</a:t>
                </a:r>
                <a:r>
                  <a:rPr lang="zh-CN" altLang="en-US" sz="2400" dirty="0">
                    <a:latin typeface="宋体" panose="02010600030101010101" pitchFamily="2" charset="-122"/>
                    <a:ea typeface="宋体" panose="02010600030101010101" pitchFamily="2" charset="-122"/>
                  </a:rPr>
                  <a:t>或频偏之间的关系曲线。反映了鉴频器输出电压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oMath>
                </a14:m>
                <a:r>
                  <a:rPr lang="zh-CN" altLang="en-US" sz="2400" dirty="0">
                    <a:latin typeface="宋体" panose="02010600030101010101" pitchFamily="2" charset="-122"/>
                    <a:ea typeface="宋体" panose="02010600030101010101" pitchFamily="2" charset="-122"/>
                  </a:rPr>
                  <a:t>与输入信号电压</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𝐹𝑀</m:t>
                            </m:r>
                          </m:sub>
                        </m:sSub>
                        <m:r>
                          <a:rPr lang="zh-CN" altLang="en-US" sz="2400">
                            <a:latin typeface="Cambria Math" panose="02040503050406030204" pitchFamily="18" charset="0"/>
                          </a:rPr>
                          <m:t>(</m:t>
                        </m:r>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的频偏</a:t>
                </a:r>
                <a14:m>
                  <m:oMath xmlns:m="http://schemas.openxmlformats.org/officeDocument/2006/math">
                    <m:r>
                      <a:rPr lang="zh-CN" altLang="en-US" sz="2400" i="1">
                        <a:latin typeface="Cambria Math" panose="02040503050406030204" pitchFamily="18" charset="0"/>
                      </a:rPr>
                      <m:t>𝛥</m:t>
                    </m:r>
                    <m:r>
                      <a:rPr lang="zh-CN" altLang="en-US" sz="2400" i="1">
                        <a:latin typeface="Cambria Math" panose="02040503050406030204" pitchFamily="18" charset="0"/>
                      </a:rPr>
                      <m:t>𝑓</m:t>
                    </m:r>
                  </m:oMath>
                </a14:m>
                <a:r>
                  <a:rPr lang="zh-CN" altLang="en-US" sz="2400" dirty="0">
                    <a:latin typeface="宋体" panose="02010600030101010101" pitchFamily="2" charset="-122"/>
                    <a:ea typeface="宋体" panose="02010600030101010101" pitchFamily="2" charset="-122"/>
                  </a:rPr>
                  <a:t>之间的关系曲线。</a:t>
                </a:r>
              </a:p>
              <a:p>
                <a:pPr marL="0" indent="0">
                  <a:buNone/>
                </a:pPr>
                <a:endParaRPr lang="zh-CN" altLang="en-US" sz="2400" dirty="0">
                  <a:latin typeface="宋体" panose="02010600030101010101" pitchFamily="2" charset="-122"/>
                  <a:ea typeface="宋体" panose="02010600030101010101" pitchFamily="2" charset="-122"/>
                </a:endParaRPr>
              </a:p>
              <a:p>
                <a:pPr marL="0" indent="0">
                  <a:buNone/>
                </a:pPr>
                <a:endParaRPr lang="zh-CN" altLang="en-US" sz="2800" dirty="0">
                  <a:latin typeface="+mj-ea"/>
                  <a:ea typeface="+mj-ea"/>
                </a:endParaRPr>
              </a:p>
            </p:txBody>
          </p:sp>
        </mc:Choice>
        <mc:Fallback>
          <p:sp>
            <p:nvSpPr>
              <p:cNvPr id="3" name="内容占位符 2">
                <a:extLst>
                  <a:ext uri="{FF2B5EF4-FFF2-40B4-BE49-F238E27FC236}">
                    <a16:creationId xmlns="" xmlns:a16="http://schemas.microsoft.com/office/drawing/2014/main" xmlns:a14="http://schemas.microsoft.com/office/drawing/2010/main" id="{3CD2ADB8-0C34-49BB-B813-E4DE8C55C164}"/>
                  </a:ext>
                </a:extLst>
              </p:cNvPr>
              <p:cNvSpPr>
                <a:spLocks noGrp="1" noRot="1" noChangeAspect="1" noMove="1" noResize="1" noEditPoints="1" noAdjustHandles="1" noChangeArrowheads="1" noChangeShapeType="1" noTextEdit="1"/>
              </p:cNvSpPr>
              <p:nvPr>
                <p:ph idx="1"/>
              </p:nvPr>
            </p:nvSpPr>
            <p:spPr>
              <a:xfrm>
                <a:off x="703092" y="1677047"/>
                <a:ext cx="8596668" cy="4354789"/>
              </a:xfrm>
              <a:blipFill rotWithShape="0">
                <a:blip r:embed="rId2"/>
                <a:stretch>
                  <a:fillRect l="-1063" t="-1120" r="-921" b="-8403"/>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703092" y="273322"/>
            <a:ext cx="4705210" cy="90137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latin typeface="+mj-ea"/>
              </a:rPr>
              <a:t>7.9 </a:t>
            </a:r>
            <a:r>
              <a:rPr lang="zh-CN" altLang="en-US" sz="3200" dirty="0">
                <a:latin typeface="+mj-ea"/>
              </a:rPr>
              <a:t>鉴频器与鉴频方法</a:t>
            </a:r>
          </a:p>
        </p:txBody>
      </p:sp>
      <p:sp>
        <p:nvSpPr>
          <p:cNvPr id="5" name="标题 1">
            <a:extLst>
              <a:ext uri="{FF2B5EF4-FFF2-40B4-BE49-F238E27FC236}">
                <a16:creationId xmlns="" xmlns:a16="http://schemas.microsoft.com/office/drawing/2014/main" id="{3E742A75-9850-4054-B1CD-0A9C9491EBB3}"/>
              </a:ext>
            </a:extLst>
          </p:cNvPr>
          <p:cNvSpPr txBox="1">
            <a:spLocks/>
          </p:cNvSpPr>
          <p:nvPr/>
        </p:nvSpPr>
        <p:spPr>
          <a:xfrm>
            <a:off x="703092" y="870425"/>
            <a:ext cx="4409822" cy="69067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7.9.1</a:t>
            </a:r>
            <a:r>
              <a:rPr lang="zh-CN" altLang="en-US" sz="2800" dirty="0">
                <a:latin typeface="+mj-ea"/>
              </a:rPr>
              <a:t>鉴频概念和鉴频特性</a:t>
            </a:r>
          </a:p>
        </p:txBody>
      </p:sp>
    </p:spTree>
    <p:extLst>
      <p:ext uri="{BB962C8B-B14F-4D97-AF65-F5344CB8AC3E}">
        <p14:creationId xmlns:p14="http://schemas.microsoft.com/office/powerpoint/2010/main" val="17942839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7DFA290F-510A-4925-9EF9-41946681AFB0}"/>
              </a:ext>
            </a:extLst>
          </p:cNvPr>
          <p:cNvSpPr>
            <a:spLocks noGrp="1"/>
          </p:cNvSpPr>
          <p:nvPr>
            <p:ph idx="1"/>
          </p:nvPr>
        </p:nvSpPr>
        <p:spPr>
          <a:xfrm>
            <a:off x="677334" y="655093"/>
            <a:ext cx="8596668" cy="5386269"/>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理想</a:t>
            </a:r>
            <a:r>
              <a:rPr lang="zh-CN" altLang="en-US" sz="2400" dirty="0">
                <a:latin typeface="宋体" panose="02010600030101010101" pitchFamily="2" charset="-122"/>
                <a:ea typeface="宋体" panose="02010600030101010101" pitchFamily="2" charset="-122"/>
              </a:rPr>
              <a:t>鉴频特性曲线应是一条直线，但实际上往往有弯曲，呈</a:t>
            </a:r>
            <a:r>
              <a:rPr lang="en-US" altLang="zh-CN" sz="2400" dirty="0">
                <a:latin typeface="宋体" panose="02010600030101010101" pitchFamily="2" charset="-122"/>
                <a:ea typeface="宋体" panose="02010600030101010101" pitchFamily="2" charset="-122"/>
              </a:rPr>
              <a:t>S</a:t>
            </a:r>
            <a:r>
              <a:rPr lang="zh-CN" altLang="en-US" sz="2400" dirty="0">
                <a:latin typeface="宋体" panose="02010600030101010101" pitchFamily="2" charset="-122"/>
                <a:ea typeface="宋体" panose="02010600030101010101" pitchFamily="2" charset="-122"/>
              </a:rPr>
              <a:t>形，如下</a:t>
            </a:r>
            <a:r>
              <a:rPr lang="zh-CN" altLang="en-US" sz="2400" dirty="0" smtClean="0">
                <a:latin typeface="宋体" panose="02010600030101010101" pitchFamily="2" charset="-122"/>
                <a:ea typeface="宋体" panose="02010600030101010101" pitchFamily="2" charset="-122"/>
              </a:rPr>
              <a:t>图所</a:t>
            </a:r>
            <a:r>
              <a:rPr lang="zh-CN" altLang="en-US" sz="2400" dirty="0">
                <a:latin typeface="宋体" panose="02010600030101010101" pitchFamily="2" charset="-122"/>
                <a:ea typeface="宋体" panose="02010600030101010101" pitchFamily="2" charset="-122"/>
              </a:rPr>
              <a:t>示。</a:t>
            </a:r>
            <a:endParaRPr lang="en-US" altLang="zh-CN" sz="2400" dirty="0">
              <a:latin typeface="宋体" panose="02010600030101010101" pitchFamily="2" charset="-122"/>
              <a:ea typeface="宋体" panose="02010600030101010101" pitchFamily="2" charset="-122"/>
            </a:endParaRPr>
          </a:p>
          <a:p>
            <a:pPr marL="0" indent="0">
              <a:buNone/>
            </a:pPr>
            <a:endParaRPr lang="en-US" altLang="zh-CN" sz="2400" dirty="0">
              <a:latin typeface="宋体" panose="02010600030101010101" pitchFamily="2" charset="-122"/>
              <a:ea typeface="宋体" panose="02010600030101010101" pitchFamily="2" charset="-122"/>
            </a:endParaRPr>
          </a:p>
          <a:p>
            <a:pPr marL="0" indent="0">
              <a:buNone/>
            </a:pPr>
            <a:endParaRPr lang="zh-CN" altLang="en-US" sz="2400" dirty="0">
              <a:latin typeface="宋体" panose="02010600030101010101" pitchFamily="2" charset="-122"/>
              <a:ea typeface="宋体" panose="02010600030101010101" pitchFamily="2" charset="-122"/>
            </a:endParaRPr>
          </a:p>
        </p:txBody>
      </p:sp>
      <p:grpSp>
        <p:nvGrpSpPr>
          <p:cNvPr id="7" name="组合 6">
            <a:extLst>
              <a:ext uri="{FF2B5EF4-FFF2-40B4-BE49-F238E27FC236}">
                <a16:creationId xmlns="" xmlns:a16="http://schemas.microsoft.com/office/drawing/2014/main" id="{1F85351A-8FD6-4E9D-B1EA-1F3C51BBFE6B}"/>
              </a:ext>
            </a:extLst>
          </p:cNvPr>
          <p:cNvGrpSpPr/>
          <p:nvPr/>
        </p:nvGrpSpPr>
        <p:grpSpPr>
          <a:xfrm>
            <a:off x="2539542" y="1433015"/>
            <a:ext cx="4872251" cy="3852773"/>
            <a:chOff x="2539542" y="1433015"/>
            <a:chExt cx="4872251" cy="3852773"/>
          </a:xfrm>
        </p:grpSpPr>
        <p:pic>
          <p:nvPicPr>
            <p:cNvPr id="5" name="图片 4">
              <a:extLst>
                <a:ext uri="{FF2B5EF4-FFF2-40B4-BE49-F238E27FC236}">
                  <a16:creationId xmlns="" xmlns:a16="http://schemas.microsoft.com/office/drawing/2014/main" id="{1884A7E1-B79B-4342-97CA-E7DED958E930}"/>
                </a:ext>
              </a:extLst>
            </p:cNvPr>
            <p:cNvPicPr>
              <a:picLocks noChangeAspect="1"/>
            </p:cNvPicPr>
            <p:nvPr/>
          </p:nvPicPr>
          <p:blipFill>
            <a:blip r:embed="rId2"/>
            <a:stretch>
              <a:fillRect/>
            </a:stretch>
          </p:blipFill>
          <p:spPr>
            <a:xfrm>
              <a:off x="2539542" y="1433015"/>
              <a:ext cx="4872251" cy="3466531"/>
            </a:xfrm>
            <a:prstGeom prst="rect">
              <a:avLst/>
            </a:prstGeom>
          </p:spPr>
        </p:pic>
        <p:sp>
          <p:nvSpPr>
            <p:cNvPr id="6" name="文本框 5">
              <a:extLst>
                <a:ext uri="{FF2B5EF4-FFF2-40B4-BE49-F238E27FC236}">
                  <a16:creationId xmlns="" xmlns:a16="http://schemas.microsoft.com/office/drawing/2014/main" id="{B56CA82E-4BDA-4AFA-B252-771E44BDC326}"/>
                </a:ext>
              </a:extLst>
            </p:cNvPr>
            <p:cNvSpPr txBox="1"/>
            <p:nvPr/>
          </p:nvSpPr>
          <p:spPr>
            <a:xfrm>
              <a:off x="3695921" y="4916456"/>
              <a:ext cx="3439235" cy="369332"/>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鉴频</a:t>
              </a:r>
              <a:r>
                <a:rPr lang="zh-CN" altLang="zh-CN" dirty="0">
                  <a:latin typeface="宋体" panose="02010600030101010101" pitchFamily="2" charset="-122"/>
                  <a:ea typeface="宋体" panose="02010600030101010101" pitchFamily="2" charset="-122"/>
                </a:rPr>
                <a:t>特性</a:t>
              </a:r>
            </a:p>
          </p:txBody>
        </p:sp>
      </p:grpSp>
    </p:spTree>
    <p:extLst>
      <p:ext uri="{BB962C8B-B14F-4D97-AF65-F5344CB8AC3E}">
        <p14:creationId xmlns:p14="http://schemas.microsoft.com/office/powerpoint/2010/main" val="34368204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D8C24F6D-27E6-442D-BC70-F4FC117AA106}"/>
                  </a:ext>
                </a:extLst>
              </p:cNvPr>
              <p:cNvSpPr>
                <a:spLocks noGrp="1"/>
              </p:cNvSpPr>
              <p:nvPr>
                <p:ph idx="1"/>
              </p:nvPr>
            </p:nvSpPr>
            <p:spPr>
              <a:xfrm>
                <a:off x="715971" y="1392150"/>
                <a:ext cx="8596668" cy="4995771"/>
              </a:xfrm>
            </p:spPr>
            <p:txBody>
              <a:bodyPr>
                <a:normAutofit/>
              </a:bodyPr>
              <a:lstStyle/>
              <a:p>
                <a:pPr marL="0" indent="0">
                  <a:buNone/>
                </a:pPr>
                <a:r>
                  <a:rPr lang="en-US" altLang="zh-CN" sz="2400" dirty="0" smtClean="0">
                    <a:latin typeface="宋体" panose="02010600030101010101" pitchFamily="2" charset="-122"/>
                    <a:ea typeface="宋体" panose="02010600030101010101" pitchFamily="2" charset="-122"/>
                  </a:rPr>
                  <a:t>1</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鉴频器的中心频率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鉴频器的中心频率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对应于鉴频特性曲线原点处的频率。通常，由于鉴频器在中频放大器之后，故中心频率中频频率相同。</a:t>
                </a:r>
              </a:p>
              <a:p>
                <a:pPr marL="0" indent="0">
                  <a:buNone/>
                </a:pP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鉴频带宽</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𝐵</m:t>
                        </m:r>
                      </m:e>
                      <m:sub>
                        <m:r>
                          <a:rPr lang="zh-CN" altLang="en-US" sz="2400" i="1">
                            <a:latin typeface="Cambria Math" panose="02040503050406030204" pitchFamily="18" charset="0"/>
                          </a:rPr>
                          <m:t>𝑚</m:t>
                        </m:r>
                      </m:sub>
                    </m:sSub>
                  </m:oMath>
                </a14:m>
                <a:r>
                  <a:rPr lang="zh-CN" altLang="en-US"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鉴频带宽</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𝐵</m:t>
                        </m:r>
                      </m:e>
                      <m:sub>
                        <m:r>
                          <a:rPr lang="zh-CN" altLang="en-US" sz="2400" i="1">
                            <a:latin typeface="Cambria Math" panose="02040503050406030204" pitchFamily="18" charset="0"/>
                          </a:rPr>
                          <m:t>𝑚</m:t>
                        </m:r>
                      </m:sub>
                    </m:sSub>
                  </m:oMath>
                </a14:m>
                <a:r>
                  <a:rPr lang="zh-CN" altLang="en-US" sz="2400" dirty="0">
                    <a:latin typeface="宋体" panose="02010600030101010101" pitchFamily="2" charset="-122"/>
                    <a:ea typeface="宋体" panose="02010600030101010101" pitchFamily="2" charset="-122"/>
                  </a:rPr>
                  <a:t>是指鉴频器能够不失真地解调所允许输入信号频率变化的最大范围。在图</a:t>
                </a:r>
                <a:r>
                  <a:rPr lang="en-US" altLang="zh-CN" sz="2400" dirty="0">
                    <a:latin typeface="宋体" panose="02010600030101010101" pitchFamily="2" charset="-122"/>
                    <a:ea typeface="宋体" panose="02010600030101010101" pitchFamily="2" charset="-122"/>
                  </a:rPr>
                  <a:t>7.9.1</a:t>
                </a:r>
                <a:r>
                  <a:rPr lang="zh-CN" altLang="en-US" sz="2400" dirty="0">
                    <a:latin typeface="宋体" panose="02010600030101010101" pitchFamily="2" charset="-122"/>
                    <a:ea typeface="宋体" panose="02010600030101010101" pitchFamily="2" charset="-122"/>
                  </a:rPr>
                  <a:t>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𝐵</m:t>
                        </m:r>
                      </m:e>
                      <m:sub>
                        <m:r>
                          <a:rPr lang="zh-CN" altLang="en-US" sz="2400" i="1">
                            <a:latin typeface="Cambria Math" panose="02040503050406030204" pitchFamily="18" charset="0"/>
                          </a:rPr>
                          <m:t>𝑚</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a:t>
                </a:r>
                <a14:m>
                  <m:oMath xmlns:m="http://schemas.openxmlformats.org/officeDocument/2006/math">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𝑚</m:t>
                        </m:r>
                      </m:sub>
                    </m:sSub>
                  </m:oMath>
                </a14:m>
                <a:r>
                  <a:rPr lang="zh-CN" altLang="en-US" sz="2400" dirty="0">
                    <a:latin typeface="宋体" panose="02010600030101010101" pitchFamily="2" charset="-122"/>
                    <a:ea typeface="宋体" panose="02010600030101010101" pitchFamily="2" charset="-122"/>
                  </a:rPr>
                  <a:t>。要求</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𝐵</m:t>
                        </m:r>
                      </m:e>
                      <m:sub>
                        <m:r>
                          <a:rPr lang="zh-CN" altLang="en-US" sz="2400" i="1">
                            <a:latin typeface="Cambria Math" panose="02040503050406030204" pitchFamily="18" charset="0"/>
                          </a:rPr>
                          <m:t>𝑚</m:t>
                        </m:r>
                      </m:sub>
                    </m:sSub>
                  </m:oMath>
                </a14:m>
                <a:r>
                  <a:rPr lang="zh-CN" altLang="en-US" sz="2400" dirty="0">
                    <a:latin typeface="宋体" panose="02010600030101010101" pitchFamily="2" charset="-122"/>
                    <a:ea typeface="宋体" panose="02010600030101010101" pitchFamily="2" charset="-122"/>
                  </a:rPr>
                  <a:t>应大于输入</a:t>
                </a:r>
                <a:r>
                  <a:rPr lang="en-US" altLang="zh-CN" sz="2400" dirty="0">
                    <a:latin typeface="宋体" panose="02010600030101010101" pitchFamily="2" charset="-122"/>
                    <a:ea typeface="宋体" panose="02010600030101010101" pitchFamily="2" charset="-122"/>
                  </a:rPr>
                  <a:t>FM</a:t>
                </a:r>
                <a:r>
                  <a:rPr lang="zh-CN" altLang="en-US" sz="2400" dirty="0">
                    <a:latin typeface="宋体" panose="02010600030101010101" pitchFamily="2" charset="-122"/>
                    <a:ea typeface="宋体" panose="02010600030101010101" pitchFamily="2" charset="-122"/>
                  </a:rPr>
                  <a:t>波最大频偏摆动范围</a:t>
                </a:r>
                <a14:m>
                  <m:oMath xmlns:m="http://schemas.openxmlformats.org/officeDocument/2006/math">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𝑚</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p>
              <a:p>
                <a:pPr marL="0" indent="0">
                  <a:buNone/>
                </a:pP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鉴频器的线性度</a:t>
                </a:r>
              </a:p>
              <a:p>
                <a:pPr marL="0" indent="0">
                  <a:buNone/>
                </a:pPr>
                <a:r>
                  <a:rPr lang="zh-CN" altLang="en-US" sz="2400" dirty="0">
                    <a:latin typeface="宋体" panose="02010600030101010101" pitchFamily="2" charset="-122"/>
                    <a:ea typeface="宋体" panose="02010600030101010101" pitchFamily="2" charset="-122"/>
                  </a:rPr>
                  <a:t>    鉴频器的线性度：是指鉴频特性曲线在鉴频带宽内的线性</a:t>
                </a:r>
                <a:r>
                  <a:rPr lang="zh-CN" altLang="en-US" sz="2400" dirty="0" smtClean="0">
                    <a:latin typeface="宋体" panose="02010600030101010101" pitchFamily="2" charset="-122"/>
                    <a:ea typeface="宋体" panose="02010600030101010101" pitchFamily="2" charset="-122"/>
                  </a:rPr>
                  <a:t>特性。</a:t>
                </a:r>
                <a:endParaRPr lang="zh-CN" altLang="en-US" sz="2400" dirty="0">
                  <a:latin typeface="+mj-ea"/>
                  <a:ea typeface="+mj-ea"/>
                </a:endParaRPr>
              </a:p>
              <a:p>
                <a:pPr marL="0" indent="0">
                  <a:buNone/>
                </a:pPr>
                <a:endParaRPr lang="zh-CN" altLang="en-US" sz="2800" dirty="0">
                  <a:latin typeface="+mj-ea"/>
                  <a:ea typeface="+mj-ea"/>
                </a:endParaRPr>
              </a:p>
            </p:txBody>
          </p:sp>
        </mc:Choice>
        <mc:Fallback>
          <p:sp>
            <p:nvSpPr>
              <p:cNvPr id="3" name="内容占位符 2">
                <a:extLst>
                  <a:ext uri="{FF2B5EF4-FFF2-40B4-BE49-F238E27FC236}">
                    <a16:creationId xmlns="" xmlns:a16="http://schemas.microsoft.com/office/drawing/2014/main" xmlns:a14="http://schemas.microsoft.com/office/drawing/2010/main" id="{D8C24F6D-27E6-442D-BC70-F4FC117AA106}"/>
                  </a:ext>
                </a:extLst>
              </p:cNvPr>
              <p:cNvSpPr>
                <a:spLocks noGrp="1" noRot="1" noChangeAspect="1" noMove="1" noResize="1" noEditPoints="1" noAdjustHandles="1" noChangeArrowheads="1" noChangeShapeType="1" noTextEdit="1"/>
              </p:cNvSpPr>
              <p:nvPr>
                <p:ph idx="1"/>
              </p:nvPr>
            </p:nvSpPr>
            <p:spPr>
              <a:xfrm>
                <a:off x="715971" y="1392150"/>
                <a:ext cx="8596668" cy="4995771"/>
              </a:xfrm>
              <a:blipFill rotWithShape="0">
                <a:blip r:embed="rId2"/>
                <a:stretch>
                  <a:fillRect l="-1063" t="-1341"/>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715971" y="612849"/>
            <a:ext cx="3959060" cy="597766"/>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smtClean="0">
                <a:latin typeface="+mj-ea"/>
              </a:rPr>
              <a:t>7.9.2 </a:t>
            </a:r>
            <a:r>
              <a:rPr lang="zh-CN" altLang="en-US" sz="2800" dirty="0" smtClean="0">
                <a:latin typeface="+mj-ea"/>
              </a:rPr>
              <a:t>鉴频器</a:t>
            </a:r>
            <a:r>
              <a:rPr lang="zh-CN" altLang="en-US" sz="2800" dirty="0">
                <a:latin typeface="+mj-ea"/>
              </a:rPr>
              <a:t>的主要参数</a:t>
            </a:r>
          </a:p>
        </p:txBody>
      </p:sp>
    </p:spTree>
    <p:extLst>
      <p:ext uri="{BB962C8B-B14F-4D97-AF65-F5344CB8AC3E}">
        <p14:creationId xmlns:p14="http://schemas.microsoft.com/office/powerpoint/2010/main" val="18427507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168D6526-8BCE-4095-9F10-734372E03C26}"/>
                  </a:ext>
                </a:extLst>
              </p:cNvPr>
              <p:cNvSpPr>
                <a:spLocks noGrp="1"/>
              </p:cNvSpPr>
              <p:nvPr>
                <p:ph idx="1"/>
              </p:nvPr>
            </p:nvSpPr>
            <p:spPr>
              <a:xfrm>
                <a:off x="690213" y="1037616"/>
                <a:ext cx="8596668" cy="4899545"/>
              </a:xfrm>
            </p:spPr>
            <p:txBody>
              <a:bodyPr>
                <a:noAutofit/>
              </a:bodyPr>
              <a:lstStyle/>
              <a:p>
                <a:pPr marL="0" indent="0">
                  <a:buNone/>
                </a:pP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鉴频线性范围</a:t>
                </a:r>
              </a:p>
              <a:p>
                <a:pPr marL="0" indent="0">
                  <a:buNone/>
                </a:pPr>
                <a:r>
                  <a:rPr lang="zh-CN" altLang="en-US" sz="2400" dirty="0">
                    <a:latin typeface="宋体" panose="02010600030101010101" pitchFamily="2" charset="-122"/>
                    <a:ea typeface="宋体" panose="02010600030101010101" pitchFamily="2" charset="-122"/>
                  </a:rPr>
                  <a:t>    由于输入调频信号的瞬时频率是在载频附近变化</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故鉴频特性曲线位于载频附近</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其中线性部分大小称为鉴频线性范围。 </a:t>
                </a:r>
              </a:p>
              <a:p>
                <a:pPr marL="0" indent="0">
                  <a:buNone/>
                </a:pPr>
                <a:r>
                  <a:rPr lang="en-US" altLang="zh-CN" sz="2400" dirty="0">
                    <a:latin typeface="宋体" panose="02010600030101010101" pitchFamily="2" charset="-122"/>
                    <a:ea typeface="宋体" panose="02010600030101010101" pitchFamily="2" charset="-122"/>
                  </a:rPr>
                  <a:t>5.</a:t>
                </a:r>
                <a:r>
                  <a:rPr lang="zh-CN" altLang="en-US" sz="2400" dirty="0">
                    <a:latin typeface="宋体" panose="02010600030101010101" pitchFamily="2" charset="-122"/>
                    <a:ea typeface="宋体" panose="02010600030101010101" pitchFamily="2" charset="-122"/>
                  </a:rPr>
                  <a:t>鉴频跨导</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𝑆</m:t>
                        </m:r>
                      </m:e>
                      <m:sub>
                        <m:r>
                          <a:rPr lang="zh-CN" altLang="en-US" sz="2400" i="1">
                            <a:latin typeface="Cambria Math" panose="02040503050406030204" pitchFamily="18" charset="0"/>
                          </a:rPr>
                          <m:t>𝐷</m:t>
                        </m:r>
                      </m:sub>
                    </m:sSub>
                  </m:oMath>
                </a14:m>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鉴频跨导</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𝑆</m:t>
                        </m:r>
                      </m:e>
                      <m:sub>
                        <m:r>
                          <a:rPr lang="zh-CN" altLang="en-US" sz="2400" i="1">
                            <a:latin typeface="Cambria Math" panose="02040503050406030204" pitchFamily="18" charset="0"/>
                          </a:rPr>
                          <m:t>𝐷</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可以理解为将输入频率转换为输出电压的能力或效率，它表示单位频偏所能产生的解调输出电压。鉴频跨导又叫做鉴频灵敏度。用公式表示为：       </a:t>
                </a:r>
                <a:endParaRPr lang="en-US"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𝑆</m:t>
                          </m:r>
                        </m:e>
                        <m:sub>
                          <m:r>
                            <a:rPr lang="zh-CN" altLang="en-US" sz="2400" i="1">
                              <a:latin typeface="Cambria Math" panose="02040503050406030204" pitchFamily="18" charset="0"/>
                            </a:rPr>
                            <m:t>𝐷</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num>
                        <m:den>
                          <m:r>
                            <a:rPr lang="zh-CN" altLang="en-US" sz="2400" i="1">
                              <a:latin typeface="Cambria Math" panose="02040503050406030204" pitchFamily="18" charset="0"/>
                            </a:rPr>
                            <m:t>𝑑𝑓</m:t>
                          </m:r>
                        </m:den>
                      </m:f>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𝑓</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𝑐</m:t>
                              </m:r>
                            </m:sub>
                          </m:sSub>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num>
                        <m:den>
                          <m:r>
                            <a:rPr lang="zh-CN" altLang="en-US" sz="2400" i="1">
                              <a:latin typeface="Cambria Math" panose="02040503050406030204" pitchFamily="18" charset="0"/>
                            </a:rPr>
                            <m:t>𝑑</m:t>
                          </m:r>
                          <m:r>
                            <a:rPr lang="zh-CN" altLang="en-US" sz="2400" i="1">
                              <a:latin typeface="Cambria Math" panose="02040503050406030204" pitchFamily="18" charset="0"/>
                            </a:rPr>
                            <m:t>𝛥</m:t>
                          </m:r>
                          <m:r>
                            <a:rPr lang="zh-CN" altLang="en-US" sz="2400" i="1">
                              <a:latin typeface="Cambria Math" panose="02040503050406030204" pitchFamily="18" charset="0"/>
                            </a:rPr>
                            <m:t>𝑓</m:t>
                          </m:r>
                        </m:den>
                      </m:f>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𝛥</m:t>
                          </m:r>
                          <m:r>
                            <a:rPr lang="zh-CN" altLang="en-US" sz="2400" i="1">
                              <a:latin typeface="Cambria Math" panose="02040503050406030204" pitchFamily="18" charset="0"/>
                            </a:rPr>
                            <m:t>𝑓</m:t>
                          </m:r>
                          <m:r>
                            <a:rPr lang="zh-CN" altLang="en-US" sz="2400">
                              <a:latin typeface="Cambria Math" panose="02040503050406030204" pitchFamily="18" charset="0"/>
                            </a:rPr>
                            <m:t>=0</m:t>
                          </m:r>
                        </m:sub>
                      </m:sSub>
                    </m:oMath>
                  </m:oMathPara>
                </a14:m>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表明</a:t>
                </a:r>
                <a:r>
                  <a:rPr lang="zh-CN" altLang="en-US" sz="2400" dirty="0">
                    <a:latin typeface="宋体" panose="02010600030101010101" pitchFamily="2" charset="-122"/>
                    <a:ea typeface="宋体" panose="02010600030101010101" pitchFamily="2" charset="-122"/>
                  </a:rPr>
                  <a:t>了鉴频特性曲线在原点处（</a:t>
                </a:r>
                <a14:m>
                  <m:oMath xmlns:m="http://schemas.openxmlformats.org/officeDocument/2006/math">
                    <m:r>
                      <a:rPr lang="zh-CN" altLang="en-US" sz="2400" i="1">
                        <a:latin typeface="Cambria Math" panose="02040503050406030204" pitchFamily="18" charset="0"/>
                      </a:rPr>
                      <m:t>𝛥</m:t>
                    </m:r>
                    <m:r>
                      <a:rPr lang="zh-CN" altLang="en-US" sz="2400" i="1">
                        <a:latin typeface="Cambria Math" panose="02040503050406030204" pitchFamily="18" charset="0"/>
                      </a:rPr>
                      <m:t>𝑓</m:t>
                    </m:r>
                    <m:r>
                      <a:rPr lang="zh-CN" altLang="en-US" sz="2400">
                        <a:latin typeface="Cambria Math" panose="02040503050406030204" pitchFamily="18" charset="0"/>
                      </a:rPr>
                      <m:t>=0</m:t>
                    </m:r>
                  </m:oMath>
                </a14:m>
                <a:r>
                  <a:rPr lang="zh-CN" altLang="en-US" sz="2400" dirty="0">
                    <a:latin typeface="宋体" panose="02010600030101010101" pitchFamily="2" charset="-122"/>
                    <a:ea typeface="宋体" panose="02010600030101010101" pitchFamily="2" charset="-122"/>
                  </a:rPr>
                  <a:t>）的斜率，反映了鉴频灵敏度。显然希望</a:t>
                </a:r>
                <a:r>
                  <a:rPr lang="en-US" altLang="zh-CN" sz="2400" dirty="0">
                    <a:latin typeface="宋体" panose="02010600030101010101" pitchFamily="2" charset="-122"/>
                    <a:ea typeface="宋体" panose="02010600030101010101" pitchFamily="2" charset="-122"/>
                  </a:rPr>
                  <a:t>SD</a:t>
                </a:r>
                <a:r>
                  <a:rPr lang="zh-CN" altLang="en-US" sz="2400" dirty="0">
                    <a:latin typeface="宋体" panose="02010600030101010101" pitchFamily="2" charset="-122"/>
                    <a:ea typeface="宋体" panose="02010600030101010101" pitchFamily="2" charset="-122"/>
                  </a:rPr>
                  <a:t>值应尽可能大。</a:t>
                </a:r>
              </a:p>
              <a:p>
                <a:pPr marL="0" indent="0">
                  <a:buNone/>
                </a:pPr>
                <a:endParaRPr lang="zh-CN" altLang="en-US" sz="700" dirty="0"/>
              </a:p>
            </p:txBody>
          </p:sp>
        </mc:Choice>
        <mc:Fallback>
          <p:sp>
            <p:nvSpPr>
              <p:cNvPr id="3" name="内容占位符 2">
                <a:extLst>
                  <a:ext uri="{FF2B5EF4-FFF2-40B4-BE49-F238E27FC236}">
                    <a16:creationId xmlns="" xmlns:a16="http://schemas.microsoft.com/office/drawing/2014/main" xmlns:a14="http://schemas.microsoft.com/office/drawing/2010/main" id="{168D6526-8BCE-4095-9F10-734372E03C26}"/>
                  </a:ext>
                </a:extLst>
              </p:cNvPr>
              <p:cNvSpPr>
                <a:spLocks noGrp="1" noRot="1" noChangeAspect="1" noMove="1" noResize="1" noEditPoints="1" noAdjustHandles="1" noChangeArrowheads="1" noChangeShapeType="1" noTextEdit="1"/>
              </p:cNvSpPr>
              <p:nvPr>
                <p:ph idx="1"/>
              </p:nvPr>
            </p:nvSpPr>
            <p:spPr>
              <a:xfrm>
                <a:off x="690213" y="1037616"/>
                <a:ext cx="8596668" cy="4899545"/>
              </a:xfrm>
              <a:blipFill rotWithShape="0">
                <a:blip r:embed="rId2"/>
                <a:stretch>
                  <a:fillRect l="-1064" t="-995" r="-255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964217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7D62AD78-0E03-4CB3-A0FF-D5166374DFCE}"/>
              </a:ext>
            </a:extLst>
          </p:cNvPr>
          <p:cNvSpPr>
            <a:spLocks noGrp="1"/>
          </p:cNvSpPr>
          <p:nvPr>
            <p:ph idx="1"/>
          </p:nvPr>
        </p:nvSpPr>
        <p:spPr>
          <a:xfrm>
            <a:off x="780365" y="1043190"/>
            <a:ext cx="9187883" cy="3013655"/>
          </a:xfrm>
        </p:spPr>
        <p:txBody>
          <a:bodyPr/>
          <a:lstStyle/>
          <a:p>
            <a:pPr marL="0" indent="0">
              <a:buNone/>
            </a:pPr>
            <a:r>
              <a:rPr lang="en-US" altLang="zh-CN" sz="2400" dirty="0" smtClean="0">
                <a:latin typeface="宋体" panose="02010600030101010101" pitchFamily="2" charset="-122"/>
                <a:ea typeface="宋体" panose="02010600030101010101" pitchFamily="2" charset="-122"/>
              </a:rPr>
              <a:t>1</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振幅鉴频法</a:t>
            </a:r>
          </a:p>
          <a:p>
            <a:pPr marL="0" indent="0">
              <a:buNone/>
            </a:pPr>
            <a:r>
              <a:rPr lang="zh-CN" altLang="en-US" sz="2400" dirty="0">
                <a:latin typeface="宋体" panose="02010600030101010101" pitchFamily="2" charset="-122"/>
                <a:ea typeface="宋体" panose="02010600030101010101" pitchFamily="2" charset="-122"/>
              </a:rPr>
              <a:t>    二极管峰值包络检波器线路简单、性能好，调频波振幅恒定无法直接用包络检波器解调。但将等幅的调频信号变换成振幅也随瞬时频率变化的既调频又调幅的</a:t>
            </a:r>
            <a:r>
              <a:rPr lang="en-US" altLang="zh-CN" sz="2400" dirty="0">
                <a:latin typeface="宋体" panose="02010600030101010101" pitchFamily="2" charset="-122"/>
                <a:ea typeface="宋体" panose="02010600030101010101" pitchFamily="2" charset="-122"/>
              </a:rPr>
              <a:t>FM―AM</a:t>
            </a:r>
            <a:r>
              <a:rPr lang="zh-CN" altLang="en-US" sz="2400" dirty="0">
                <a:latin typeface="宋体" panose="02010600030101010101" pitchFamily="2" charset="-122"/>
                <a:ea typeface="宋体" panose="02010600030101010101" pitchFamily="2" charset="-122"/>
              </a:rPr>
              <a:t>波，将这个信号送二极管包络检波器就可以解调出调频信号</a:t>
            </a:r>
            <a:r>
              <a:rPr lang="zh-CN" altLang="en-US" sz="2400" dirty="0" smtClean="0">
                <a:latin typeface="宋体" panose="02010600030101010101" pitchFamily="2" charset="-122"/>
                <a:ea typeface="宋体" panose="02010600030101010101" pitchFamily="2" charset="-122"/>
              </a:rPr>
              <a:t>。对应</a:t>
            </a:r>
            <a:r>
              <a:rPr lang="zh-CN" altLang="en-US" sz="2400" dirty="0">
                <a:latin typeface="宋体" panose="02010600030101010101" pitchFamily="2" charset="-122"/>
                <a:ea typeface="宋体" panose="02010600030101010101" pitchFamily="2" charset="-122"/>
              </a:rPr>
              <a:t>的频率高则幅度高，频率低则幅度低。应用该原理的鉴频器称为振幅鉴频器。图中变换电路具有线性频率</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电压转换特性</a:t>
            </a:r>
            <a:r>
              <a:rPr lang="zh-CN" altLang="en-US" sz="2400" dirty="0" smtClean="0">
                <a:latin typeface="宋体" panose="02010600030101010101" pitchFamily="2" charset="-122"/>
                <a:ea typeface="宋体" panose="02010600030101010101" pitchFamily="2" charset="-122"/>
              </a:rPr>
              <a:t>。</a:t>
            </a:r>
            <a:endParaRPr lang="zh-CN" altLang="zh-CN" sz="2800" dirty="0">
              <a:latin typeface="+mj-ea"/>
              <a:ea typeface="+mj-ea"/>
            </a:endParaRPr>
          </a:p>
        </p:txBody>
      </p:sp>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780365" y="445424"/>
            <a:ext cx="3959060" cy="597766"/>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smtClean="0">
                <a:latin typeface="+mj-ea"/>
              </a:rPr>
              <a:t>7.9.3 </a:t>
            </a:r>
            <a:r>
              <a:rPr lang="zh-CN" altLang="en-US" sz="2800" dirty="0" smtClean="0">
                <a:latin typeface="+mj-ea"/>
              </a:rPr>
              <a:t>鉴频</a:t>
            </a:r>
            <a:r>
              <a:rPr lang="zh-CN" altLang="en-US" sz="2800" dirty="0">
                <a:latin typeface="+mj-ea"/>
              </a:rPr>
              <a:t>方法</a:t>
            </a:r>
          </a:p>
        </p:txBody>
      </p:sp>
      <p:pic>
        <p:nvPicPr>
          <p:cNvPr id="5" name="内容占位符 3">
            <a:extLst>
              <a:ext uri="{FF2B5EF4-FFF2-40B4-BE49-F238E27FC236}">
                <a16:creationId xmlns="" xmlns:a16="http://schemas.microsoft.com/office/drawing/2014/main" id="{7036A59B-B43D-4CF6-83FE-1F204E0958F8}"/>
              </a:ext>
            </a:extLst>
          </p:cNvPr>
          <p:cNvPicPr>
            <a:picLocks noChangeAspect="1"/>
          </p:cNvPicPr>
          <p:nvPr/>
        </p:nvPicPr>
        <p:blipFill>
          <a:blip r:embed="rId2"/>
          <a:stretch>
            <a:fillRect/>
          </a:stretch>
        </p:blipFill>
        <p:spPr>
          <a:xfrm>
            <a:off x="2154587" y="3490173"/>
            <a:ext cx="7922413" cy="3367827"/>
          </a:xfrm>
          <a:prstGeom prst="rect">
            <a:avLst/>
          </a:prstGeom>
        </p:spPr>
      </p:pic>
    </p:spTree>
    <p:extLst>
      <p:ext uri="{BB962C8B-B14F-4D97-AF65-F5344CB8AC3E}">
        <p14:creationId xmlns:p14="http://schemas.microsoft.com/office/powerpoint/2010/main" val="556083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5CD67E80-F891-445A-8D2C-4D68272BC599}"/>
              </a:ext>
            </a:extLst>
          </p:cNvPr>
          <p:cNvPicPr>
            <a:picLocks noChangeAspect="1"/>
          </p:cNvPicPr>
          <p:nvPr/>
        </p:nvPicPr>
        <p:blipFill>
          <a:blip r:embed="rId2"/>
          <a:stretch>
            <a:fillRect/>
          </a:stretch>
        </p:blipFill>
        <p:spPr>
          <a:xfrm>
            <a:off x="1446663" y="3362337"/>
            <a:ext cx="6864824" cy="2219699"/>
          </a:xfrm>
          <a:prstGeom prst="rect">
            <a:avLst/>
          </a:prstGeom>
        </p:spPr>
      </p:pic>
      <p:sp>
        <p:nvSpPr>
          <p:cNvPr id="8" name="内容占位符 2">
            <a:extLst>
              <a:ext uri="{FF2B5EF4-FFF2-40B4-BE49-F238E27FC236}">
                <a16:creationId xmlns="" xmlns:a16="http://schemas.microsoft.com/office/drawing/2014/main" id="{7D62AD78-0E03-4CB3-A0FF-D5166374DFCE}"/>
              </a:ext>
            </a:extLst>
          </p:cNvPr>
          <p:cNvSpPr txBox="1">
            <a:spLocks/>
          </p:cNvSpPr>
          <p:nvPr/>
        </p:nvSpPr>
        <p:spPr>
          <a:xfrm>
            <a:off x="580741" y="1217166"/>
            <a:ext cx="8596668" cy="171822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US" altLang="zh-CN" sz="2400" dirty="0" smtClean="0">
                <a:latin typeface="宋体" panose="02010600030101010101" pitchFamily="2" charset="-122"/>
                <a:ea typeface="宋体" panose="02010600030101010101" pitchFamily="2" charset="-122"/>
              </a:rPr>
              <a:t>2.</a:t>
            </a:r>
            <a:r>
              <a:rPr lang="zh-CN" altLang="en-US" sz="2400" dirty="0" smtClean="0">
                <a:latin typeface="宋体" panose="02010600030101010101" pitchFamily="2" charset="-122"/>
                <a:ea typeface="宋体" panose="02010600030101010101" pitchFamily="2" charset="-122"/>
              </a:rPr>
              <a:t>相位鉴频法</a:t>
            </a:r>
          </a:p>
          <a:p>
            <a:pPr marL="0" indent="0">
              <a:buFont typeface="Wingdings 3" charset="2"/>
              <a:buNone/>
            </a:pPr>
            <a:r>
              <a:rPr lang="zh-CN" altLang="en-US" sz="2400" dirty="0" smtClean="0">
                <a:latin typeface="宋体" panose="02010600030101010101" pitchFamily="2" charset="-122"/>
                <a:ea typeface="宋体" panose="02010600030101010101" pitchFamily="2" charset="-122"/>
              </a:rPr>
              <a:t>    相位鉴频法的原理框图如图。图中的变换电路具有线性的频率</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相位转换特性，它可以将等幅的调频信号变成相位也随瞬时频率变化的、既调频又调相的</a:t>
            </a:r>
            <a:r>
              <a:rPr lang="en-US" altLang="zh-CN" sz="2400" dirty="0" smtClean="0">
                <a:latin typeface="宋体" panose="02010600030101010101" pitchFamily="2" charset="-122"/>
                <a:ea typeface="宋体" panose="02010600030101010101" pitchFamily="2" charset="-122"/>
              </a:rPr>
              <a:t>FM―PM</a:t>
            </a:r>
            <a:r>
              <a:rPr lang="zh-CN" altLang="en-US" sz="2400" dirty="0" smtClean="0">
                <a:latin typeface="宋体" panose="02010600030101010101" pitchFamily="2" charset="-122"/>
                <a:ea typeface="宋体" panose="02010600030101010101" pitchFamily="2" charset="-122"/>
              </a:rPr>
              <a:t>波。 </a:t>
            </a:r>
          </a:p>
          <a:p>
            <a:pPr marL="0" indent="0">
              <a:buFont typeface="Wingdings 3" charset="2"/>
              <a:buNone/>
            </a:pPr>
            <a:endParaRPr lang="zh-CN" altLang="zh-CN" sz="2800" dirty="0" smtClean="0">
              <a:latin typeface="+mj-ea"/>
              <a:ea typeface="+mj-ea"/>
            </a:endParaRPr>
          </a:p>
          <a:p>
            <a:endParaRPr lang="zh-CN" altLang="en-US" dirty="0"/>
          </a:p>
        </p:txBody>
      </p:sp>
    </p:spTree>
    <p:extLst>
      <p:ext uri="{BB962C8B-B14F-4D97-AF65-F5344CB8AC3E}">
        <p14:creationId xmlns:p14="http://schemas.microsoft.com/office/powerpoint/2010/main" val="20142923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8289E181-0022-4F79-AEBE-D8E35E10F8A9}"/>
              </a:ext>
            </a:extLst>
          </p:cNvPr>
          <p:cNvSpPr>
            <a:spLocks noGrp="1"/>
          </p:cNvSpPr>
          <p:nvPr>
            <p:ph idx="1"/>
          </p:nvPr>
        </p:nvSpPr>
        <p:spPr>
          <a:xfrm>
            <a:off x="677334" y="586855"/>
            <a:ext cx="8596668" cy="5684290"/>
          </a:xfrm>
        </p:spPr>
        <p:txBody>
          <a:bodyPr>
            <a:normAutofit/>
          </a:bodyPr>
          <a:lstStyle/>
          <a:p>
            <a:pPr marL="0" indent="0">
              <a:buNone/>
            </a:pPr>
            <a:r>
              <a:rPr lang="zh-CN" altLang="en-US" sz="2400" dirty="0">
                <a:latin typeface="宋体" panose="02010600030101010101" pitchFamily="2" charset="-122"/>
                <a:ea typeface="宋体" panose="02010600030101010101" pitchFamily="2" charset="-122"/>
              </a:rPr>
              <a:t>相位鉴频方法包括积型和叠加型两类。</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 乘积型相位鉴频法</a:t>
            </a:r>
          </a:p>
          <a:p>
            <a:pPr marL="0" indent="0">
              <a:buNone/>
            </a:pPr>
            <a:r>
              <a:rPr lang="zh-CN" altLang="en-US" sz="2400" dirty="0">
                <a:latin typeface="宋体" panose="02010600030101010101" pitchFamily="2" charset="-122"/>
                <a:ea typeface="宋体" panose="02010600030101010101" pitchFamily="2" charset="-122"/>
              </a:rPr>
              <a:t>    利用乘积型鉴相器实现鉴频的方法称为乘积型相位鉴频法。在乘积型相位鉴频器中，线性相移网络通常是单谐振回路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或耦合回路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，而相位检波器为乘积型鉴相器，如图</a:t>
            </a:r>
            <a:r>
              <a:rPr lang="en-US" altLang="zh-CN" sz="2400" dirty="0">
                <a:latin typeface="宋体" panose="02010600030101010101" pitchFamily="2" charset="-122"/>
                <a:ea typeface="宋体" panose="02010600030101010101" pitchFamily="2" charset="-122"/>
              </a:rPr>
              <a:t>7.9.5</a:t>
            </a:r>
            <a:r>
              <a:rPr lang="zh-CN" altLang="en-US" sz="2400" dirty="0">
                <a:latin typeface="宋体" panose="02010600030101010101" pitchFamily="2" charset="-122"/>
                <a:ea typeface="宋体" panose="02010600030101010101" pitchFamily="2" charset="-122"/>
              </a:rPr>
              <a:t>所示。 </a:t>
            </a:r>
          </a:p>
          <a:p>
            <a:pPr marL="0" indent="0">
              <a:buNone/>
            </a:pPr>
            <a:endParaRPr lang="zh-CN" altLang="en-US" sz="2400" dirty="0">
              <a:latin typeface="宋体" panose="02010600030101010101" pitchFamily="2" charset="-122"/>
              <a:ea typeface="宋体" panose="02010600030101010101" pitchFamily="2" charset="-122"/>
            </a:endParaRPr>
          </a:p>
        </p:txBody>
      </p:sp>
      <p:grpSp>
        <p:nvGrpSpPr>
          <p:cNvPr id="7" name="组合 6">
            <a:extLst>
              <a:ext uri="{FF2B5EF4-FFF2-40B4-BE49-F238E27FC236}">
                <a16:creationId xmlns="" xmlns:a16="http://schemas.microsoft.com/office/drawing/2014/main" id="{A61C3ACA-401F-4C20-A08B-FE98EA700B4C}"/>
              </a:ext>
            </a:extLst>
          </p:cNvPr>
          <p:cNvGrpSpPr/>
          <p:nvPr/>
        </p:nvGrpSpPr>
        <p:grpSpPr>
          <a:xfrm>
            <a:off x="1651380" y="2981380"/>
            <a:ext cx="6291618" cy="2525913"/>
            <a:chOff x="1651380" y="2981380"/>
            <a:chExt cx="6291618" cy="2525913"/>
          </a:xfrm>
        </p:grpSpPr>
        <p:pic>
          <p:nvPicPr>
            <p:cNvPr id="4" name="图片 3">
              <a:extLst>
                <a:ext uri="{FF2B5EF4-FFF2-40B4-BE49-F238E27FC236}">
                  <a16:creationId xmlns="" xmlns:a16="http://schemas.microsoft.com/office/drawing/2014/main" id="{9684762E-FB13-4CA3-9B7E-EC6C559DA6CF}"/>
                </a:ext>
              </a:extLst>
            </p:cNvPr>
            <p:cNvPicPr>
              <a:picLocks noChangeAspect="1"/>
            </p:cNvPicPr>
            <p:nvPr/>
          </p:nvPicPr>
          <p:blipFill>
            <a:blip r:embed="rId2"/>
            <a:stretch>
              <a:fillRect/>
            </a:stretch>
          </p:blipFill>
          <p:spPr>
            <a:xfrm>
              <a:off x="1651380" y="2981380"/>
              <a:ext cx="6291618" cy="2436781"/>
            </a:xfrm>
            <a:prstGeom prst="rect">
              <a:avLst/>
            </a:prstGeom>
          </p:spPr>
        </p:pic>
        <p:sp>
          <p:nvSpPr>
            <p:cNvPr id="6" name="文本框 5">
              <a:extLst>
                <a:ext uri="{FF2B5EF4-FFF2-40B4-BE49-F238E27FC236}">
                  <a16:creationId xmlns="" xmlns:a16="http://schemas.microsoft.com/office/drawing/2014/main" id="{FD131FF6-1FC2-4675-BA41-A7FCA0544079}"/>
                </a:ext>
              </a:extLst>
            </p:cNvPr>
            <p:cNvSpPr txBox="1"/>
            <p:nvPr/>
          </p:nvSpPr>
          <p:spPr>
            <a:xfrm>
              <a:off x="3070746" y="5137961"/>
              <a:ext cx="4012442" cy="369332"/>
            </a:xfrm>
            <a:prstGeom prst="rect">
              <a:avLst/>
            </a:prstGeom>
            <a:noFill/>
          </p:spPr>
          <p:txBody>
            <a:bodyPr wrap="square" rtlCol="0">
              <a:spAutoFit/>
            </a:bodyPr>
            <a:lstStyle/>
            <a:p>
              <a:r>
                <a:rPr lang="zh-CN" altLang="en-US" dirty="0"/>
                <a:t> 图</a:t>
              </a:r>
              <a:r>
                <a:rPr lang="en-US" altLang="zh-CN" dirty="0"/>
                <a:t>7.9.5  </a:t>
              </a:r>
              <a:r>
                <a:rPr lang="zh-CN" altLang="en-US" dirty="0"/>
                <a:t>乘积型相位鉴频法</a:t>
              </a:r>
            </a:p>
          </p:txBody>
        </p:sp>
      </p:grpSp>
    </p:spTree>
    <p:extLst>
      <p:ext uri="{BB962C8B-B14F-4D97-AF65-F5344CB8AC3E}">
        <p14:creationId xmlns:p14="http://schemas.microsoft.com/office/powerpoint/2010/main" val="22957960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40BD3C63-6959-4A4E-9E13-599E13F266EE}"/>
              </a:ext>
            </a:extLst>
          </p:cNvPr>
          <p:cNvSpPr>
            <a:spLocks noGrp="1"/>
          </p:cNvSpPr>
          <p:nvPr>
            <p:ph idx="1"/>
          </p:nvPr>
        </p:nvSpPr>
        <p:spPr>
          <a:xfrm>
            <a:off x="677334" y="600501"/>
            <a:ext cx="8596668" cy="5440861"/>
          </a:xfrm>
        </p:spPr>
        <p:txBody>
          <a:bodyPr/>
          <a:lstStyle/>
          <a:p>
            <a:pPr marL="0" indent="0">
              <a:buNone/>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 叠加型相位鉴频法</a:t>
            </a:r>
          </a:p>
          <a:p>
            <a:pPr marL="0" indent="0">
              <a:buNone/>
            </a:pPr>
            <a:r>
              <a:rPr lang="zh-CN" altLang="en-US" sz="2400" dirty="0">
                <a:latin typeface="宋体" panose="02010600030101010101" pitchFamily="2" charset="-122"/>
                <a:ea typeface="宋体" panose="02010600030101010101" pitchFamily="2" charset="-122"/>
              </a:rPr>
              <a:t>    利用叠加型鉴相器实现鉴频的方法称为叠加型相位鉴频法。对于叠加型鉴相器，把两者的相位差的变化转换为合成信号的振幅变化，然后用包络检波器检出其振幅变化，从而达到鉴相的目的。如图</a:t>
            </a:r>
            <a:r>
              <a:rPr lang="en-US" altLang="zh-CN" sz="2400" dirty="0">
                <a:latin typeface="宋体" panose="02010600030101010101" pitchFamily="2" charset="-122"/>
                <a:ea typeface="宋体" panose="02010600030101010101" pitchFamily="2" charset="-122"/>
              </a:rPr>
              <a:t>7.9.6</a:t>
            </a:r>
            <a:r>
              <a:rPr lang="zh-CN" altLang="en-US" sz="2400" dirty="0">
                <a:latin typeface="宋体" panose="02010600030101010101" pitchFamily="2" charset="-122"/>
                <a:ea typeface="宋体" panose="02010600030101010101" pitchFamily="2" charset="-122"/>
              </a:rPr>
              <a:t>所示。</a:t>
            </a:r>
          </a:p>
          <a:p>
            <a:pPr marL="0" indent="0">
              <a:buNone/>
            </a:pPr>
            <a:endParaRPr lang="zh-CN" altLang="en-US" dirty="0"/>
          </a:p>
        </p:txBody>
      </p:sp>
      <p:grpSp>
        <p:nvGrpSpPr>
          <p:cNvPr id="6" name="组合 5">
            <a:extLst>
              <a:ext uri="{FF2B5EF4-FFF2-40B4-BE49-F238E27FC236}">
                <a16:creationId xmlns="" xmlns:a16="http://schemas.microsoft.com/office/drawing/2014/main" id="{3DEB6E7C-99CB-41ED-95DB-9EBEEACBAD00}"/>
              </a:ext>
            </a:extLst>
          </p:cNvPr>
          <p:cNvGrpSpPr/>
          <p:nvPr/>
        </p:nvGrpSpPr>
        <p:grpSpPr>
          <a:xfrm>
            <a:off x="1310186" y="2620369"/>
            <a:ext cx="7219666" cy="3289954"/>
            <a:chOff x="1310186" y="2620369"/>
            <a:chExt cx="7219666" cy="3289954"/>
          </a:xfrm>
        </p:grpSpPr>
        <p:pic>
          <p:nvPicPr>
            <p:cNvPr id="4" name="图片 3">
              <a:extLst>
                <a:ext uri="{FF2B5EF4-FFF2-40B4-BE49-F238E27FC236}">
                  <a16:creationId xmlns="" xmlns:a16="http://schemas.microsoft.com/office/drawing/2014/main" id="{A4762E84-4D95-4584-A0BA-1958E20D48B4}"/>
                </a:ext>
              </a:extLst>
            </p:cNvPr>
            <p:cNvPicPr>
              <a:picLocks noChangeAspect="1"/>
            </p:cNvPicPr>
            <p:nvPr/>
          </p:nvPicPr>
          <p:blipFill>
            <a:blip r:embed="rId2"/>
            <a:stretch>
              <a:fillRect/>
            </a:stretch>
          </p:blipFill>
          <p:spPr>
            <a:xfrm>
              <a:off x="1310186" y="2620369"/>
              <a:ext cx="7219666" cy="2702257"/>
            </a:xfrm>
            <a:prstGeom prst="rect">
              <a:avLst/>
            </a:prstGeom>
          </p:spPr>
        </p:pic>
        <p:sp>
          <p:nvSpPr>
            <p:cNvPr id="5" name="文本框 4">
              <a:extLst>
                <a:ext uri="{FF2B5EF4-FFF2-40B4-BE49-F238E27FC236}">
                  <a16:creationId xmlns="" xmlns:a16="http://schemas.microsoft.com/office/drawing/2014/main" id="{6605B75F-AE8A-4BD8-A0DB-265237E0E7CC}"/>
                </a:ext>
              </a:extLst>
            </p:cNvPr>
            <p:cNvSpPr txBox="1"/>
            <p:nvPr/>
          </p:nvSpPr>
          <p:spPr>
            <a:xfrm>
              <a:off x="2573662" y="5540991"/>
              <a:ext cx="4804012" cy="369332"/>
            </a:xfrm>
            <a:prstGeom prst="rect">
              <a:avLst/>
            </a:prstGeom>
            <a:noFill/>
          </p:spPr>
          <p:txBody>
            <a:bodyPr wrap="square" rtlCol="0">
              <a:spAutoFit/>
            </a:bodyPr>
            <a:lstStyle/>
            <a:p>
              <a:r>
                <a:rPr lang="zh-CN" altLang="en-US"/>
                <a:t> 图</a:t>
              </a:r>
              <a:r>
                <a:rPr lang="en-US" altLang="zh-CN"/>
                <a:t>7.9.6 </a:t>
              </a:r>
              <a:r>
                <a:rPr lang="zh-CN" altLang="en-US"/>
                <a:t>平衡式叠加型相位鉴频器框图</a:t>
              </a:r>
              <a:endParaRPr lang="zh-CN" altLang="en-US" dirty="0"/>
            </a:p>
          </p:txBody>
        </p:sp>
      </p:grpSp>
    </p:spTree>
    <p:extLst>
      <p:ext uri="{BB962C8B-B14F-4D97-AF65-F5344CB8AC3E}">
        <p14:creationId xmlns:p14="http://schemas.microsoft.com/office/powerpoint/2010/main" val="7062372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xmlns:a14="http://schemas.microsoft.com/office/drawing/2010/main" xmlns:mc="http://schemas.openxmlformats.org/markup-compatibility/2006" id="{377CA574-C5B7-4BFB-A01D-D6647DF5AE69}"/>
              </a:ext>
            </a:extLst>
          </p:cNvPr>
          <p:cNvSpPr>
            <a:spLocks noGrp="1"/>
          </p:cNvSpPr>
          <p:nvPr>
            <p:ph idx="1"/>
          </p:nvPr>
        </p:nvSpPr>
        <p:spPr>
          <a:xfrm>
            <a:off x="5050300" y="1708141"/>
            <a:ext cx="4750523" cy="4113109"/>
          </a:xfrm>
        </p:spPr>
        <p:txBody>
          <a:bodyPr>
            <a:normAutofit/>
          </a:bodyPr>
          <a:lstStyle/>
          <a:p>
            <a:pPr marL="0" indent="0">
              <a:buNone/>
            </a:pPr>
            <a:r>
              <a:rPr lang="en-US" altLang="zh-CN" sz="2400" dirty="0" smtClean="0">
                <a:latin typeface="宋体" panose="02010600030101010101" pitchFamily="2" charset="-122"/>
                <a:ea typeface="宋体" panose="02010600030101010101" pitchFamily="2" charset="-122"/>
              </a:rPr>
              <a:t>1</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单失谐回路斜率鉴频器</a:t>
            </a:r>
          </a:p>
          <a:p>
            <a:pPr marL="0" indent="0">
              <a:buNone/>
            </a:pPr>
            <a:r>
              <a:rPr lang="zh-CN" altLang="en-US" sz="2400" dirty="0">
                <a:latin typeface="宋体" panose="02010600030101010101" pitchFamily="2" charset="-122"/>
                <a:ea typeface="宋体" panose="02010600030101010101" pitchFamily="2" charset="-122"/>
              </a:rPr>
              <a:t>    单失谐回路斜率鉴频器是最简单的斜率鉴频器。它由一个单失谐回路和一个二极管包络检波器所构成</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它的不足之处是线性度较差，线性范围较小，故采用三调谐回路的双失谐平衡鉴频电路来改进。</a:t>
            </a:r>
            <a:endParaRPr lang="zh-CN" altLang="en-US" sz="2400" dirty="0">
              <a:latin typeface="宋体" panose="02010600030101010101" pitchFamily="2" charset="-122"/>
              <a:ea typeface="宋体" panose="02010600030101010101" pitchFamily="2" charset="-122"/>
            </a:endParaRPr>
          </a:p>
        </p:txBody>
      </p:sp>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767486" y="301651"/>
            <a:ext cx="3453787" cy="691928"/>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latin typeface="+mj-ea"/>
              </a:rPr>
              <a:t>7.10 </a:t>
            </a:r>
            <a:r>
              <a:rPr lang="zh-CN" altLang="en-US" sz="3200" dirty="0" smtClean="0">
                <a:latin typeface="+mj-ea"/>
              </a:rPr>
              <a:t>鉴频器</a:t>
            </a:r>
            <a:r>
              <a:rPr lang="zh-CN" altLang="en-US" sz="3200" dirty="0">
                <a:latin typeface="+mj-ea"/>
              </a:rPr>
              <a:t>电路</a:t>
            </a:r>
          </a:p>
        </p:txBody>
      </p:sp>
      <p:sp>
        <p:nvSpPr>
          <p:cNvPr id="5" name="标题 1">
            <a:extLst>
              <a:ext uri="{FF2B5EF4-FFF2-40B4-BE49-F238E27FC236}">
                <a16:creationId xmlns="" xmlns:a16="http://schemas.microsoft.com/office/drawing/2014/main" id="{3E742A75-9850-4054-B1CD-0A9C9491EBB3}"/>
              </a:ext>
            </a:extLst>
          </p:cNvPr>
          <p:cNvSpPr txBox="1">
            <a:spLocks/>
          </p:cNvSpPr>
          <p:nvPr/>
        </p:nvSpPr>
        <p:spPr>
          <a:xfrm>
            <a:off x="767486" y="969727"/>
            <a:ext cx="3959060" cy="597766"/>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smtClean="0">
                <a:latin typeface="+mj-ea"/>
              </a:rPr>
              <a:t>7.10.1 </a:t>
            </a:r>
            <a:r>
              <a:rPr lang="zh-CN" altLang="en-US" sz="2800" dirty="0" smtClean="0">
                <a:latin typeface="+mj-ea"/>
              </a:rPr>
              <a:t>斜率鉴频器</a:t>
            </a:r>
            <a:endParaRPr lang="zh-CN" altLang="en-US" sz="2800" dirty="0">
              <a:latin typeface="+mj-ea"/>
            </a:endParaRPr>
          </a:p>
        </p:txBody>
      </p:sp>
      <p:pic>
        <p:nvPicPr>
          <p:cNvPr id="6" name="内容占位符 3">
            <a:extLst>
              <a:ext uri="{FF2B5EF4-FFF2-40B4-BE49-F238E27FC236}">
                <a16:creationId xmlns="" xmlns:a16="http://schemas.microsoft.com/office/drawing/2014/main" id="{7E5421F7-8DF3-45D1-8525-475C55EF782C}"/>
              </a:ext>
            </a:extLst>
          </p:cNvPr>
          <p:cNvPicPr>
            <a:picLocks noChangeAspect="1"/>
          </p:cNvPicPr>
          <p:nvPr/>
        </p:nvPicPr>
        <p:blipFill>
          <a:blip r:embed="rId2"/>
          <a:stretch>
            <a:fillRect/>
          </a:stretch>
        </p:blipFill>
        <p:spPr>
          <a:xfrm>
            <a:off x="187935" y="1567493"/>
            <a:ext cx="4862365" cy="4897701"/>
          </a:xfrm>
          <a:prstGeom prst="rect">
            <a:avLst/>
          </a:prstGeom>
        </p:spPr>
      </p:pic>
    </p:spTree>
    <p:extLst>
      <p:ext uri="{BB962C8B-B14F-4D97-AF65-F5344CB8AC3E}">
        <p14:creationId xmlns:p14="http://schemas.microsoft.com/office/powerpoint/2010/main" val="26184924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xmlns:a14="http://schemas.microsoft.com/office/drawing/2010/main" xmlns:mc="http://schemas.openxmlformats.org/markup-compatibility/2006" id="{1F1E6C5D-013A-4332-B5E1-D83660FEED32}"/>
              </a:ext>
            </a:extLst>
          </p:cNvPr>
          <p:cNvSpPr txBox="1"/>
          <p:nvPr/>
        </p:nvSpPr>
        <p:spPr>
          <a:xfrm>
            <a:off x="887104" y="614149"/>
            <a:ext cx="3169742" cy="461665"/>
          </a:xfrm>
          <a:prstGeom prst="rect">
            <a:avLst/>
          </a:prstGeom>
          <a:noFill/>
        </p:spPr>
        <p:txBody>
          <a:bodyPr wrap="square" rtlCol="0">
            <a:spAutoFit/>
          </a:bodyPr>
          <a:lstStyle/>
          <a:p>
            <a:r>
              <a:rPr lang="en-US" altLang="zh-CN" sz="2400" dirty="0">
                <a:latin typeface="宋体" panose="02010600030101010101" pitchFamily="2" charset="-122"/>
                <a:ea typeface="宋体" panose="02010600030101010101" pitchFamily="2" charset="-122"/>
              </a:rPr>
              <a:t>2. </a:t>
            </a:r>
            <a:r>
              <a:rPr lang="zh-CN" altLang="en-US" sz="2400" dirty="0">
                <a:latin typeface="宋体" panose="02010600030101010101" pitchFamily="2" charset="-122"/>
                <a:ea typeface="宋体" panose="02010600030101010101" pitchFamily="2" charset="-122"/>
              </a:rPr>
              <a:t>双失谐</a:t>
            </a:r>
            <a:r>
              <a:rPr lang="zh-CN" altLang="en-US" sz="2400" dirty="0" smtClean="0">
                <a:latin typeface="宋体" panose="02010600030101010101" pitchFamily="2" charset="-122"/>
                <a:ea typeface="宋体" panose="02010600030101010101" pitchFamily="2" charset="-122"/>
              </a:rPr>
              <a:t>斜率鉴频器 </a:t>
            </a:r>
            <a:endParaRPr lang="zh-CN" altLang="en-US" sz="2400" dirty="0">
              <a:latin typeface="宋体" panose="02010600030101010101" pitchFamily="2" charset="-122"/>
              <a:ea typeface="宋体" panose="02010600030101010101" pitchFamily="2"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p:cNvGraphicFramePr>
          <p:nvPr>
            <p:extLst>
              <p:ext uri="{D42A27DB-BD31-4B8C-83A1-F6EECF244321}">
                <p14:modId xmlns:p14="http://schemas.microsoft.com/office/powerpoint/2010/main" val="3039073630"/>
              </p:ext>
            </p:extLst>
          </p:nvPr>
        </p:nvGraphicFramePr>
        <p:xfrm>
          <a:off x="1468191" y="2856782"/>
          <a:ext cx="7199290" cy="4001218"/>
        </p:xfrm>
        <a:graphic>
          <a:graphicData uri="http://schemas.openxmlformats.org/presentationml/2006/ole">
            <mc:AlternateContent xmlns:mc="http://schemas.openxmlformats.org/markup-compatibility/2006">
              <mc:Choice xmlns:v="urn:schemas-microsoft-com:vml" Requires="v">
                <p:oleObj spid="_x0000_s4108" name="Visio" r:id="rId3" imgW="4632960" imgH="1920240" progId="Visio.Drawing.11">
                  <p:embed/>
                </p:oleObj>
              </mc:Choice>
              <mc:Fallback>
                <p:oleObj name="Visio" r:id="rId3" imgW="4632960" imgH="1920240" progId="Visio.Drawing.11">
                  <p:embed/>
                  <p:pic>
                    <p:nvPicPr>
                      <p:cNvPr id="0" name="Object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8191" y="2856782"/>
                        <a:ext cx="7199290" cy="4001218"/>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9" name="文本框 8">
                <a:extLst>
                  <a:ext uri="{FF2B5EF4-FFF2-40B4-BE49-F238E27FC236}">
                    <a16:creationId xmlns="" xmlns:a16="http://schemas.microsoft.com/office/drawing/2014/main" id="{1F1E6C5D-013A-4332-B5E1-D83660FEED32}"/>
                  </a:ext>
                </a:extLst>
              </p:cNvPr>
              <p:cNvSpPr txBox="1"/>
              <p:nvPr/>
            </p:nvSpPr>
            <p:spPr>
              <a:xfrm>
                <a:off x="887104" y="1266669"/>
                <a:ext cx="8848171" cy="1590113"/>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双</a:t>
                </a:r>
                <a:r>
                  <a:rPr lang="zh-CN" altLang="en-US" sz="2400" dirty="0">
                    <a:latin typeface="宋体" panose="02010600030101010101" pitchFamily="2" charset="-122"/>
                    <a:ea typeface="宋体" panose="02010600030101010101" pitchFamily="2" charset="-122"/>
                  </a:rPr>
                  <a:t>失谐回路斜率鉴频器采用对称电路结构，通过一定的相互补偿展宽了频率</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振幅转换的线性区域，其电路原理类似于乙类放大器对交越失真的改进过程</a:t>
                </a:r>
                <a:r>
                  <a:rPr lang="zh-CN" altLang="en-US" sz="2400" dirty="0" smtClean="0">
                    <a:latin typeface="宋体" panose="02010600030101010101" pitchFamily="2" charset="-122"/>
                    <a:ea typeface="宋体" panose="02010600030101010101" pitchFamily="2" charset="-122"/>
                  </a:rPr>
                  <a:t>。有</a:t>
                </a:r>
                <a:r>
                  <a:rPr lang="zh-CN" altLang="en-US" sz="2400" dirty="0">
                    <a:latin typeface="宋体" panose="02010600030101010101" pitchFamily="2" charset="-122"/>
                    <a:ea typeface="宋体" panose="02010600030101010101" pitchFamily="2" charset="-122"/>
                  </a:rPr>
                  <a:t>三个调谐回路，它们的谐振频率分别满足：</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03</m:t>
                        </m:r>
                      </m:sub>
                    </m:sSub>
                    <m:r>
                      <a:rPr lang="zh-CN" altLang="en-US" sz="2400">
                        <a:latin typeface="Cambria Math" panose="02040503050406030204" pitchFamily="18" charset="0"/>
                      </a:rPr>
                      <m:t>&lt;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&lt;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02</m:t>
                        </m:r>
                      </m:sub>
                    </m:sSub>
                  </m:oMath>
                </a14:m>
                <a:r>
                  <a:rPr lang="zh-CN" altLang="en-US" sz="2400" dirty="0">
                    <a:latin typeface="宋体" panose="02010600030101010101" pitchFamily="2" charset="-122"/>
                    <a:ea typeface="宋体" panose="02010600030101010101" pitchFamily="2" charset="-122"/>
                  </a:rPr>
                  <a:t>且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03</m:t>
                        </m:r>
                      </m:sub>
                    </m:sSub>
                  </m:oMath>
                </a14:m>
                <a:r>
                  <a:rPr lang="zh-CN" altLang="en-US" sz="2400" dirty="0">
                    <a:latin typeface="宋体" panose="02010600030101010101" pitchFamily="2" charset="-122"/>
                    <a:ea typeface="宋体" panose="02010600030101010101" pitchFamily="2" charset="-122"/>
                  </a:rPr>
                  <a:t> </a:t>
                </a:r>
              </a:p>
            </p:txBody>
          </p:sp>
        </mc:Choice>
        <mc:Fallback>
          <p:sp>
            <p:nvSpPr>
              <p:cNvPr id="9" name="文本框 8">
                <a:extLst>
                  <a:ext uri="{FF2B5EF4-FFF2-40B4-BE49-F238E27FC236}">
                    <a16:creationId xmlns="" xmlns:a16="http://schemas.microsoft.com/office/drawing/2014/main" xmlns:a14="http://schemas.microsoft.com/office/drawing/2010/main" id="{1F1E6C5D-013A-4332-B5E1-D83660FEED32}"/>
                  </a:ext>
                </a:extLst>
              </p:cNvPr>
              <p:cNvSpPr txBox="1">
                <a:spLocks noRot="1" noChangeAspect="1" noMove="1" noResize="1" noEditPoints="1" noAdjustHandles="1" noChangeArrowheads="1" noChangeShapeType="1" noTextEdit="1"/>
              </p:cNvSpPr>
              <p:nvPr/>
            </p:nvSpPr>
            <p:spPr>
              <a:xfrm>
                <a:off x="887104" y="1266669"/>
                <a:ext cx="8848171" cy="1590113"/>
              </a:xfrm>
              <a:prstGeom prst="rect">
                <a:avLst/>
              </a:prstGeom>
              <a:blipFill rotWithShape="0">
                <a:blip r:embed="rId5"/>
                <a:stretch>
                  <a:fillRect l="-1103" t="-3065" b="-53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255906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9F19B45D-8720-4F26-B26B-33B8A6FF87D3}"/>
              </a:ext>
            </a:extLst>
          </p:cNvPr>
          <p:cNvSpPr>
            <a:spLocks noGrp="1"/>
          </p:cNvSpPr>
          <p:nvPr>
            <p:ph idx="1"/>
          </p:nvPr>
        </p:nvSpPr>
        <p:spPr>
          <a:xfrm>
            <a:off x="728850" y="1545465"/>
            <a:ext cx="8596668" cy="4159875"/>
          </a:xfrm>
        </p:spPr>
        <p:txBody>
          <a:bodyPr>
            <a:normAutofit lnSpcReduction="10000"/>
          </a:bodyPr>
          <a:lstStyle/>
          <a:p>
            <a:r>
              <a:rPr lang="zh-CN" altLang="en-US" sz="2400" dirty="0">
                <a:latin typeface="宋体" panose="02010600030101010101" pitchFamily="2" charset="-122"/>
                <a:ea typeface="宋体" panose="02010600030101010101" pitchFamily="2" charset="-122"/>
              </a:rPr>
              <a:t>调频波的解调称为鉴频或频率检波，调相波的解调称鉴相或相位检波。与调幅波的检波一样，鉴频和鉴相也是从已调信号中还原出原调制信号。</a:t>
            </a:r>
          </a:p>
          <a:p>
            <a:r>
              <a:rPr lang="zh-CN" altLang="en-US" sz="2400" dirty="0" smtClean="0">
                <a:latin typeface="宋体" panose="02010600030101010101" pitchFamily="2" charset="-122"/>
                <a:ea typeface="宋体" panose="02010600030101010101" pitchFamily="2" charset="-122"/>
              </a:rPr>
              <a:t>角度</a:t>
            </a:r>
            <a:r>
              <a:rPr lang="zh-CN" altLang="en-US" sz="2400" dirty="0">
                <a:latin typeface="宋体" panose="02010600030101010101" pitchFamily="2" charset="-122"/>
                <a:ea typeface="宋体" panose="02010600030101010101" pitchFamily="2" charset="-122"/>
              </a:rPr>
              <a:t>调制与解调和振幅调制与解调最大的区别在频率变换前后频谱结构的变化不同。其频率变换前后频谱结构发生了变化，所以属于非线性频率变换。</a:t>
            </a:r>
          </a:p>
          <a:p>
            <a:r>
              <a:rPr lang="zh-CN" altLang="en-US" sz="2400" dirty="0" smtClean="0">
                <a:latin typeface="宋体" panose="02010600030101010101" pitchFamily="2" charset="-122"/>
                <a:ea typeface="宋体" panose="02010600030101010101" pitchFamily="2" charset="-122"/>
              </a:rPr>
              <a:t>和</a:t>
            </a:r>
            <a:r>
              <a:rPr lang="zh-CN" altLang="en-US" sz="2400" dirty="0">
                <a:latin typeface="宋体" panose="02010600030101010101" pitchFamily="2" charset="-122"/>
                <a:ea typeface="宋体" panose="02010600030101010101" pitchFamily="2" charset="-122"/>
              </a:rPr>
              <a:t>振幅调制相比，角度调制的主要优点是抗干扰性强，因此</a:t>
            </a:r>
            <a:r>
              <a:rPr lang="en-US" altLang="zh-CN" sz="2400" dirty="0">
                <a:latin typeface="宋体" panose="02010600030101010101" pitchFamily="2" charset="-122"/>
                <a:ea typeface="宋体" panose="02010600030101010101" pitchFamily="2" charset="-122"/>
              </a:rPr>
              <a:t>FM</a:t>
            </a:r>
            <a:r>
              <a:rPr lang="zh-CN" altLang="en-US" sz="2400" dirty="0">
                <a:latin typeface="宋体" panose="02010600030101010101" pitchFamily="2" charset="-122"/>
                <a:ea typeface="宋体" panose="02010600030101010101" pitchFamily="2" charset="-122"/>
              </a:rPr>
              <a:t>广泛应用于广播、电视、通信以及遥测方面，</a:t>
            </a:r>
            <a:r>
              <a:rPr lang="en-US" altLang="zh-CN" sz="2400" dirty="0">
                <a:latin typeface="宋体" panose="02010600030101010101" pitchFamily="2" charset="-122"/>
                <a:ea typeface="宋体" panose="02010600030101010101" pitchFamily="2" charset="-122"/>
              </a:rPr>
              <a:t>PM</a:t>
            </a:r>
            <a:r>
              <a:rPr lang="zh-CN" altLang="en-US" sz="2400" dirty="0">
                <a:latin typeface="宋体" panose="02010600030101010101" pitchFamily="2" charset="-122"/>
                <a:ea typeface="宋体" panose="02010600030101010101" pitchFamily="2" charset="-122"/>
              </a:rPr>
              <a:t>主要应用于数字通信。角度调制的主要缺点是占据频带宽，频带利用不经济。</a:t>
            </a:r>
          </a:p>
          <a:p>
            <a:pPr marL="0" indent="0">
              <a:buNone/>
            </a:pPr>
            <a:r>
              <a:rPr lang="zh-CN" altLang="en-US" sz="2400" dirty="0">
                <a:latin typeface="宋体" panose="02010600030101010101" pitchFamily="2" charset="-122"/>
                <a:ea typeface="宋体" panose="02010600030101010101" pitchFamily="2" charset="-122"/>
              </a:rPr>
              <a:t>   </a:t>
            </a:r>
          </a:p>
        </p:txBody>
      </p:sp>
    </p:spTree>
    <p:extLst>
      <p:ext uri="{BB962C8B-B14F-4D97-AF65-F5344CB8AC3E}">
        <p14:creationId xmlns:p14="http://schemas.microsoft.com/office/powerpoint/2010/main" val="37747339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4128EA3C-78FF-4573-9B71-E06C0993199F}"/>
                  </a:ext>
                </a:extLst>
              </p:cNvPr>
              <p:cNvSpPr>
                <a:spLocks noGrp="1"/>
              </p:cNvSpPr>
              <p:nvPr>
                <p:ph idx="1"/>
              </p:nvPr>
            </p:nvSpPr>
            <p:spPr>
              <a:xfrm>
                <a:off x="574303" y="1525474"/>
                <a:ext cx="8596668" cy="4321534"/>
              </a:xfrm>
            </p:spPr>
            <p:txBody>
              <a:bodyPr>
                <a:noAutofit/>
              </a:bodyPr>
              <a:lstStyle/>
              <a:p>
                <a:pPr marL="0" indent="0">
                  <a:buNone/>
                </a:pPr>
                <a:r>
                  <a:rPr lang="zh-CN" altLang="en-US" sz="2400" dirty="0" smtClean="0">
                    <a:latin typeface="宋体" panose="02010600030101010101" pitchFamily="2" charset="-122"/>
                    <a:ea typeface="宋体" panose="02010600030101010101" pitchFamily="2" charset="-122"/>
                  </a:rPr>
                  <a:t>    互感</a:t>
                </a:r>
                <a:r>
                  <a:rPr lang="zh-CN" altLang="en-US" sz="2400" dirty="0">
                    <a:latin typeface="宋体" panose="02010600030101010101" pitchFamily="2" charset="-122"/>
                    <a:ea typeface="宋体" panose="02010600030101010101" pitchFamily="2" charset="-122"/>
                  </a:rPr>
                  <a:t>耦合相位鉴频器属于叠加型相位鉴频器。其工作原理可分为移相网络的频率一相位变换，加法器的相位一幅度变换和包络检波器的差动检波三个过程</a:t>
                </a:r>
                <a:r>
                  <a:rPr lang="zh-CN" altLang="en-US" sz="2400" dirty="0" smtClean="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smtClean="0">
                    <a:latin typeface="宋体" panose="02010600030101010101" pitchFamily="2" charset="-122"/>
                    <a:ea typeface="宋体" panose="02010600030101010101" pitchFamily="2" charset="-122"/>
                  </a:rPr>
                  <a:t>1</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移相网络的频率—相位变换</a:t>
                </a:r>
              </a:p>
              <a:p>
                <a:pPr marL="0" indent="0">
                  <a:buNone/>
                </a:pPr>
                <a:r>
                  <a:rPr lang="zh-CN" altLang="en-US" sz="2400" dirty="0" smtClean="0">
                    <a:latin typeface="宋体" panose="02010600030101010101" pitchFamily="2" charset="-122"/>
                    <a:ea typeface="宋体" panose="02010600030101010101" pitchFamily="2" charset="-122"/>
                  </a:rPr>
                  <a:t>    由</a:t>
                </a:r>
                <a:r>
                  <a:rPr lang="zh-CN" altLang="en-US" sz="2400" dirty="0">
                    <a:latin typeface="宋体" panose="02010600030101010101" pitchFamily="2" charset="-122"/>
                    <a:ea typeface="宋体" panose="02010600030101010101" pitchFamily="2" charset="-122"/>
                  </a:rPr>
                  <a:t>双调谐等效电路图</a:t>
                </a:r>
                <a:r>
                  <a:rPr lang="en-US" altLang="zh-CN" sz="2400" dirty="0">
                    <a:latin typeface="宋体" panose="02010600030101010101" pitchFamily="2" charset="-122"/>
                    <a:ea typeface="宋体" panose="02010600030101010101" pitchFamily="2" charset="-122"/>
                  </a:rPr>
                  <a:t>7.10.5</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）可知，次级回路是一</a:t>
                </a:r>
                <a:r>
                  <a:rPr lang="en-US" altLang="zh-CN" sz="2400" dirty="0">
                    <a:latin typeface="宋体" panose="02010600030101010101" pitchFamily="2" charset="-122"/>
                    <a:ea typeface="宋体" panose="02010600030101010101" pitchFamily="2" charset="-122"/>
                  </a:rPr>
                  <a:t>LC</a:t>
                </a:r>
                <a:r>
                  <a:rPr lang="zh-CN" altLang="en-US" sz="2400" dirty="0">
                    <a:latin typeface="宋体" panose="02010600030101010101" pitchFamily="2" charset="-122"/>
                    <a:ea typeface="宋体" panose="02010600030101010101" pitchFamily="2" charset="-122"/>
                  </a:rPr>
                  <a:t>串联谐振回路， 是初次级回路耦合产生的感生电动势。由图</a:t>
                </a:r>
                <a:r>
                  <a:rPr lang="en-US" altLang="zh-CN" sz="2400" dirty="0">
                    <a:latin typeface="宋体" panose="02010600030101010101" pitchFamily="2" charset="-122"/>
                    <a:ea typeface="宋体" panose="02010600030101010101" pitchFamily="2" charset="-122"/>
                  </a:rPr>
                  <a:t>7.10.</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）可知，初级回路电感</a:t>
                </a:r>
                <a:r>
                  <a:rPr lang="en-US" altLang="zh-CN" sz="2400" dirty="0">
                    <a:latin typeface="宋体" panose="02010600030101010101" pitchFamily="2" charset="-122"/>
                    <a:ea typeface="宋体" panose="02010600030101010101" pitchFamily="2" charset="-122"/>
                  </a:rPr>
                  <a:t>L1</a:t>
                </a:r>
                <a:r>
                  <a:rPr lang="zh-CN" altLang="en-US" sz="2400" dirty="0">
                    <a:latin typeface="宋体" panose="02010600030101010101" pitchFamily="2" charset="-122"/>
                    <a:ea typeface="宋体" panose="02010600030101010101" pitchFamily="2" charset="-122"/>
                  </a:rPr>
                  <a:t>中的电流为</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其中</a:t>
                </a:r>
                <a:r>
                  <a:rPr lang="en-US" altLang="zh-CN" sz="2400" dirty="0" err="1">
                    <a:latin typeface="宋体" panose="02010600030101010101" pitchFamily="2" charset="-122"/>
                    <a:ea typeface="宋体" panose="02010600030101010101" pitchFamily="2" charset="-122"/>
                  </a:rPr>
                  <a:t>Zf</a:t>
                </a:r>
                <a:r>
                  <a:rPr lang="zh-CN" altLang="en-US" sz="2400" dirty="0">
                    <a:latin typeface="宋体" panose="02010600030101010101" pitchFamily="2" charset="-122"/>
                    <a:ea typeface="宋体" panose="02010600030101010101" pitchFamily="2" charset="-122"/>
                  </a:rPr>
                  <a:t>为次级映射电阻</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a:p>
                <a:pPr marL="0" indent="0" algn="ctr">
                  <a:buNone/>
                </a:pP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𝐼</m:t>
                            </m:r>
                          </m:e>
                          <m:lim>
                            <m:r>
                              <a:rPr lang="zh-CN" altLang="en-US" sz="2400">
                                <a:latin typeface="Cambria Math" panose="02040503050406030204" pitchFamily="18" charset="0"/>
                              </a:rPr>
                              <m:t>⋅</m:t>
                            </m:r>
                          </m:lim>
                        </m:limUpp>
                      </m:e>
                      <m:sub>
                        <m:r>
                          <a:rPr lang="zh-CN" altLang="en-US" sz="2400">
                            <a:latin typeface="Cambria Math" panose="02040503050406030204" pitchFamily="18" charset="0"/>
                          </a:rPr>
                          <m:t>1</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a:latin typeface="Cambria Math" panose="02040503050406030204" pitchFamily="18" charset="0"/>
                              </a:rPr>
                              <m:t>1</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𝑗</m:t>
                        </m:r>
                        <m:r>
                          <a:rPr lang="zh-CN" altLang="en-US" sz="2400" i="1">
                            <a:latin typeface="Cambria Math" panose="02040503050406030204" pitchFamily="18" charset="0"/>
                          </a:rPr>
                          <m:t>𝜔</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𝐿</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𝑍</m:t>
                            </m:r>
                          </m:e>
                          <m:sub>
                            <m:r>
                              <a:rPr lang="zh-CN" altLang="en-US" sz="2400" i="1">
                                <a:latin typeface="Cambria Math" panose="02040503050406030204" pitchFamily="18" charset="0"/>
                              </a:rPr>
                              <m:t>𝑓</m:t>
                            </m:r>
                          </m:sub>
                        </m:sSub>
                      </m:den>
                    </m:f>
                  </m:oMath>
                </a14:m>
                <a:endParaRPr lang="zh-CN" altLang="en-US" sz="2400" dirty="0">
                  <a:latin typeface="宋体" panose="02010600030101010101" pitchFamily="2" charset="-122"/>
                  <a:ea typeface="宋体" panose="02010600030101010101" pitchFamily="2" charset="-122"/>
                </a:endParaRPr>
              </a:p>
            </p:txBody>
          </p:sp>
        </mc:Choice>
        <mc:Fallback>
          <p:sp>
            <p:nvSpPr>
              <p:cNvPr id="3" name="内容占位符 2">
                <a:extLst>
                  <a:ext uri="{FF2B5EF4-FFF2-40B4-BE49-F238E27FC236}">
                    <a16:creationId xmlns="" xmlns:a16="http://schemas.microsoft.com/office/drawing/2014/main" xmlns:a14="http://schemas.microsoft.com/office/drawing/2010/main" id="{4128EA3C-78FF-4573-9B71-E06C0993199F}"/>
                  </a:ext>
                </a:extLst>
              </p:cNvPr>
              <p:cNvSpPr>
                <a:spLocks noGrp="1" noRot="1" noChangeAspect="1" noMove="1" noResize="1" noEditPoints="1" noAdjustHandles="1" noChangeArrowheads="1" noChangeShapeType="1" noTextEdit="1"/>
              </p:cNvSpPr>
              <p:nvPr>
                <p:ph idx="1"/>
              </p:nvPr>
            </p:nvSpPr>
            <p:spPr>
              <a:xfrm>
                <a:off x="574303" y="1525474"/>
                <a:ext cx="8596668" cy="4321534"/>
              </a:xfrm>
              <a:blipFill rotWithShape="0">
                <a:blip r:embed="rId2"/>
                <a:stretch>
                  <a:fillRect l="-1064" t="-1128" r="-2553"/>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574303" y="621997"/>
            <a:ext cx="4628762" cy="7431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smtClean="0">
                <a:latin typeface="+mj-ea"/>
              </a:rPr>
              <a:t>7.10.2 </a:t>
            </a:r>
            <a:r>
              <a:rPr lang="zh-CN" altLang="en-US" sz="2800" dirty="0" smtClean="0">
                <a:latin typeface="+mj-ea"/>
              </a:rPr>
              <a:t>互感</a:t>
            </a:r>
            <a:r>
              <a:rPr lang="zh-CN" altLang="en-US" sz="2800" dirty="0">
                <a:latin typeface="+mj-ea"/>
              </a:rPr>
              <a:t>耦合相位鉴频器</a:t>
            </a:r>
          </a:p>
        </p:txBody>
      </p:sp>
    </p:spTree>
    <p:extLst>
      <p:ext uri="{BB962C8B-B14F-4D97-AF65-F5344CB8AC3E}">
        <p14:creationId xmlns:p14="http://schemas.microsoft.com/office/powerpoint/2010/main" val="38634250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a:extLst>
              <a:ext uri="{FF2B5EF4-FFF2-40B4-BE49-F238E27FC236}">
                <a16:creationId xmlns="" xmlns:a16="http://schemas.microsoft.com/office/drawing/2014/main" id="{868C79FE-5388-4015-B3BC-85509B018918}"/>
              </a:ext>
            </a:extLst>
          </p:cNvPr>
          <p:cNvPicPr>
            <a:picLocks noGrp="1" noChangeAspect="1"/>
          </p:cNvPicPr>
          <p:nvPr>
            <p:ph idx="1"/>
          </p:nvPr>
        </p:nvPicPr>
        <p:blipFill>
          <a:blip r:embed="rId2"/>
          <a:stretch>
            <a:fillRect/>
          </a:stretch>
        </p:blipFill>
        <p:spPr>
          <a:xfrm>
            <a:off x="774978" y="405179"/>
            <a:ext cx="7782168" cy="2638272"/>
          </a:xfrm>
          <a:prstGeom prst="rect">
            <a:avLst/>
          </a:prstGeom>
        </p:spPr>
      </p:pic>
      <p:sp>
        <p:nvSpPr>
          <p:cNvPr id="5" name="文本框 4">
            <a:extLst>
              <a:ext uri="{FF2B5EF4-FFF2-40B4-BE49-F238E27FC236}">
                <a16:creationId xmlns="" xmlns:a16="http://schemas.microsoft.com/office/drawing/2014/main" id="{B1162875-507A-4D53-B336-F39D9A0C6EA5}"/>
              </a:ext>
            </a:extLst>
          </p:cNvPr>
          <p:cNvSpPr txBox="1"/>
          <p:nvPr/>
        </p:nvSpPr>
        <p:spPr>
          <a:xfrm>
            <a:off x="3145808" y="2858785"/>
            <a:ext cx="3971499" cy="369332"/>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7.10.4 </a:t>
            </a:r>
            <a:r>
              <a:rPr lang="zh-CN" altLang="zh-CN" dirty="0" smtClean="0">
                <a:latin typeface="宋体" panose="02010600030101010101" pitchFamily="2" charset="-122"/>
                <a:ea typeface="宋体" panose="02010600030101010101" pitchFamily="2" charset="-122"/>
              </a:rPr>
              <a:t>互感</a:t>
            </a:r>
            <a:r>
              <a:rPr lang="zh-CN" altLang="zh-CN" dirty="0">
                <a:latin typeface="宋体" panose="02010600030101010101" pitchFamily="2" charset="-122"/>
                <a:ea typeface="宋体" panose="02010600030101010101" pitchFamily="2" charset="-122"/>
              </a:rPr>
              <a:t>耦合相位鉴频器</a:t>
            </a:r>
            <a:endParaRPr lang="zh-CN" altLang="en-US" dirty="0">
              <a:latin typeface="宋体" panose="02010600030101010101" pitchFamily="2" charset="-122"/>
              <a:ea typeface="宋体" panose="02010600030101010101" pitchFamily="2" charset="-122"/>
            </a:endParaRPr>
          </a:p>
        </p:txBody>
      </p:sp>
      <p:grpSp>
        <p:nvGrpSpPr>
          <p:cNvPr id="8" name="组合 7">
            <a:extLst>
              <a:ext uri="{FF2B5EF4-FFF2-40B4-BE49-F238E27FC236}">
                <a16:creationId xmlns="" xmlns:a16="http://schemas.microsoft.com/office/drawing/2014/main" id="{0E5D9D62-9E46-4AE5-844A-04B997270863}"/>
              </a:ext>
            </a:extLst>
          </p:cNvPr>
          <p:cNvGrpSpPr/>
          <p:nvPr/>
        </p:nvGrpSpPr>
        <p:grpSpPr>
          <a:xfrm>
            <a:off x="1403798" y="3228117"/>
            <a:ext cx="7295015" cy="2915106"/>
            <a:chOff x="1815152" y="3228117"/>
            <a:chExt cx="6741993" cy="2638272"/>
          </a:xfrm>
        </p:grpSpPr>
        <p:pic>
          <p:nvPicPr>
            <p:cNvPr id="6" name="图片 5">
              <a:extLst>
                <a:ext uri="{FF2B5EF4-FFF2-40B4-BE49-F238E27FC236}">
                  <a16:creationId xmlns="" xmlns:a16="http://schemas.microsoft.com/office/drawing/2014/main" id="{D45542F8-9078-4F21-A05C-D22B49976D0D}"/>
                </a:ext>
              </a:extLst>
            </p:cNvPr>
            <p:cNvPicPr>
              <a:picLocks noChangeAspect="1"/>
            </p:cNvPicPr>
            <p:nvPr/>
          </p:nvPicPr>
          <p:blipFill>
            <a:blip r:embed="rId3"/>
            <a:stretch>
              <a:fillRect/>
            </a:stretch>
          </p:blipFill>
          <p:spPr>
            <a:xfrm>
              <a:off x="1815152" y="3228117"/>
              <a:ext cx="6741993" cy="2453606"/>
            </a:xfrm>
            <a:prstGeom prst="rect">
              <a:avLst/>
            </a:prstGeom>
          </p:spPr>
        </p:pic>
        <p:sp>
          <p:nvSpPr>
            <p:cNvPr id="7" name="文本框 6">
              <a:extLst>
                <a:ext uri="{FF2B5EF4-FFF2-40B4-BE49-F238E27FC236}">
                  <a16:creationId xmlns="" xmlns:a16="http://schemas.microsoft.com/office/drawing/2014/main" id="{6438906B-4843-43CB-9493-5546542E5821}"/>
                </a:ext>
              </a:extLst>
            </p:cNvPr>
            <p:cNvSpPr txBox="1"/>
            <p:nvPr/>
          </p:nvSpPr>
          <p:spPr>
            <a:xfrm>
              <a:off x="3884167" y="5497057"/>
              <a:ext cx="2752299" cy="369332"/>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7.10.5  </a:t>
              </a:r>
              <a:r>
                <a:rPr lang="zh-CN" altLang="zh-CN" dirty="0">
                  <a:latin typeface="宋体" panose="02010600030101010101" pitchFamily="2" charset="-122"/>
                  <a:ea typeface="宋体" panose="02010600030101010101" pitchFamily="2" charset="-122"/>
                </a:rPr>
                <a:t>互感耦合回路</a:t>
              </a:r>
              <a:endParaRPr lang="zh-CN" altLang="en-US" dirty="0">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val="1504737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D19DB5DA-DBF0-44CB-895B-B83D785E76B8}"/>
                  </a:ext>
                </a:extLst>
              </p:cNvPr>
              <p:cNvSpPr>
                <a:spLocks noGrp="1"/>
              </p:cNvSpPr>
              <p:nvPr>
                <p:ph idx="1"/>
              </p:nvPr>
            </p:nvSpPr>
            <p:spPr>
              <a:xfrm>
                <a:off x="677333" y="410394"/>
                <a:ext cx="8596668" cy="5386269"/>
              </a:xfrm>
            </p:spPr>
            <p:txBody>
              <a:bodyPr>
                <a:noAutofit/>
              </a:bodyPr>
              <a:lstStyle/>
              <a:p>
                <a:pPr marL="0" indent="0">
                  <a:buNone/>
                </a:pPr>
                <a:r>
                  <a:rPr lang="en-US" altLang="zh-CN" sz="2400" dirty="0" smtClean="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加法器的相位—幅度变换</a:t>
                </a:r>
              </a:p>
              <a:p>
                <a:pPr marL="0" indent="0">
                  <a:buNone/>
                </a:pPr>
                <a:r>
                  <a:rPr lang="zh-CN" altLang="en-US" sz="2400" dirty="0" smtClean="0">
                    <a:latin typeface="宋体" panose="02010600030101010101" pitchFamily="2" charset="-122"/>
                    <a:ea typeface="宋体" panose="02010600030101010101" pitchFamily="2" charset="-122"/>
                  </a:rPr>
                  <a:t>    电容</a:t>
                </a:r>
                <a:r>
                  <a:rPr lang="en-US" altLang="zh-CN" sz="2400" dirty="0">
                    <a:latin typeface="宋体" panose="02010600030101010101" pitchFamily="2" charset="-122"/>
                    <a:ea typeface="宋体" panose="02010600030101010101" pitchFamily="2" charset="-122"/>
                  </a:rPr>
                  <a:t>Co</a:t>
                </a:r>
                <a:r>
                  <a:rPr lang="zh-CN" altLang="en-US" sz="2400" dirty="0">
                    <a:latin typeface="宋体" panose="02010600030101010101" pitchFamily="2" charset="-122"/>
                    <a:ea typeface="宋体" panose="02010600030101010101" pitchFamily="2" charset="-122"/>
                  </a:rPr>
                  <a:t>将</a:t>
                </a:r>
                <a14:m>
                  <m:oMath xmlns:m="http://schemas.openxmlformats.org/officeDocument/2006/math">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a:latin typeface="Cambria Math" panose="02040503050406030204" pitchFamily="18" charset="0"/>
                              </a:rPr>
                              <m:t>1</m:t>
                            </m:r>
                          </m:sub>
                        </m:sSub>
                      </m:e>
                      <m:lim>
                        <m:r>
                          <a:rPr lang="zh-CN" altLang="en-US" sz="2400">
                            <a:latin typeface="Cambria Math" panose="02040503050406030204" pitchFamily="18" charset="0"/>
                          </a:rPr>
                          <m:t>.</m:t>
                        </m:r>
                      </m:lim>
                    </m:limUpp>
                  </m:oMath>
                </a14:m>
                <a:r>
                  <a:rPr lang="zh-CN" altLang="en-US" sz="2400" dirty="0">
                    <a:latin typeface="宋体" panose="02010600030101010101" pitchFamily="2" charset="-122"/>
                    <a:ea typeface="宋体" panose="02010600030101010101" pitchFamily="2" charset="-122"/>
                  </a:rPr>
                  <a:t>耦合至扼流线圈</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𝐿</m:t>
                        </m:r>
                      </m:e>
                      <m:sub>
                        <m:r>
                          <a:rPr lang="zh-CN" altLang="en-US" sz="2400">
                            <a:latin typeface="Cambria Math" panose="02040503050406030204" pitchFamily="18" charset="0"/>
                          </a:rPr>
                          <m:t>3</m:t>
                        </m:r>
                      </m:sub>
                    </m:sSub>
                  </m:oMath>
                </a14:m>
                <a:r>
                  <a:rPr lang="zh-CN" altLang="en-US" sz="2400" dirty="0">
                    <a:latin typeface="宋体" panose="02010600030101010101" pitchFamily="2" charset="-122"/>
                    <a:ea typeface="宋体" panose="02010600030101010101" pitchFamily="2" charset="-122"/>
                  </a:rPr>
                  <a:t>的两端。只要</a:t>
                </a:r>
                <a14:m>
                  <m:oMath xmlns:m="http://schemas.openxmlformats.org/officeDocument/2006/math">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en-US" altLang="zh-CN" sz="2400" b="0" i="0" smtClean="0">
                                <a:latin typeface="Cambria Math" panose="02040503050406030204" pitchFamily="18" charset="0"/>
                              </a:rPr>
                              <m:t>2</m:t>
                            </m:r>
                          </m:sub>
                        </m:sSub>
                      </m:e>
                      <m:lim>
                        <m:r>
                          <a:rPr lang="zh-CN" altLang="en-US" sz="2400">
                            <a:latin typeface="Cambria Math" panose="02040503050406030204" pitchFamily="18" charset="0"/>
                          </a:rPr>
                          <m:t>.</m:t>
                        </m:r>
                      </m:lim>
                    </m:limUpp>
                  </m:oMath>
                </a14:m>
                <a:r>
                  <a:rPr lang="zh-CN" altLang="en-US" sz="2400" dirty="0">
                    <a:latin typeface="宋体" panose="02010600030101010101" pitchFamily="2" charset="-122"/>
                    <a:ea typeface="宋体" panose="02010600030101010101" pitchFamily="2" charset="-122"/>
                  </a:rPr>
                  <a:t>与</a:t>
                </a:r>
                <a14:m>
                  <m:oMath xmlns:m="http://schemas.openxmlformats.org/officeDocument/2006/math">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a:latin typeface="Cambria Math" panose="02040503050406030204" pitchFamily="18" charset="0"/>
                              </a:rPr>
                              <m:t>1</m:t>
                            </m:r>
                          </m:sub>
                        </m:sSub>
                      </m:e>
                      <m:lim>
                        <m:r>
                          <a:rPr lang="zh-CN" altLang="en-US" sz="2400">
                            <a:latin typeface="Cambria Math" panose="02040503050406030204" pitchFamily="18" charset="0"/>
                          </a:rPr>
                          <m:t>.</m:t>
                        </m:r>
                      </m:lim>
                    </m:limUpp>
                  </m:oMath>
                </a14:m>
                <a:r>
                  <a:rPr lang="zh-CN" altLang="en-US" sz="2400" dirty="0">
                    <a:latin typeface="宋体" panose="02010600030101010101" pitchFamily="2" charset="-122"/>
                    <a:ea typeface="宋体" panose="02010600030101010101" pitchFamily="2" charset="-122"/>
                  </a:rPr>
                  <a:t>存在相位差，且这个相位差的变化正比于调频信号的频率变化，就可以通过鉴相的方法取出有用信号</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对于</a:t>
                </a:r>
                <a:r>
                  <a:rPr lang="zh-CN" altLang="en-US" sz="2400" dirty="0">
                    <a:latin typeface="宋体" panose="02010600030101010101" pitchFamily="2" charset="-122"/>
                    <a:ea typeface="宋体" panose="02010600030101010101" pitchFamily="2" charset="-122"/>
                  </a:rPr>
                  <a:t>由二极管、电容和电阻组成的鉴相器，可采用叠加型鉴相器的分析方法，也可将</a:t>
                </a:r>
                <a:r>
                  <a:rPr lang="en-US" altLang="zh-CN" sz="2400" dirty="0">
                    <a:latin typeface="宋体" panose="02010600030101010101" pitchFamily="2" charset="-122"/>
                    <a:ea typeface="宋体" panose="02010600030101010101" pitchFamily="2" charset="-122"/>
                  </a:rPr>
                  <a:t>RC</a:t>
                </a:r>
                <a:r>
                  <a:rPr lang="zh-CN" altLang="en-US" sz="2400" dirty="0">
                    <a:latin typeface="宋体" panose="02010600030101010101" pitchFamily="2" charset="-122"/>
                    <a:ea typeface="宋体" panose="02010600030101010101" pitchFamily="2" charset="-122"/>
                  </a:rPr>
                  <a:t>为视为低通滤波器，采用乘积型鉴相器的分析方法</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现</a:t>
                </a:r>
                <a:r>
                  <a:rPr lang="zh-CN" altLang="en-US" sz="2400" dirty="0">
                    <a:latin typeface="宋体" panose="02010600030101010101" pitchFamily="2" charset="-122"/>
                    <a:ea typeface="宋体" panose="02010600030101010101" pitchFamily="2" charset="-122"/>
                  </a:rPr>
                  <a:t>用叠加型鉴相器的分析方法进行分析</a:t>
                </a:r>
                <a:r>
                  <a:rPr lang="zh-CN" altLang="en-US" sz="2400" dirty="0" smtClean="0">
                    <a:latin typeface="宋体" panose="02010600030101010101" pitchFamily="2" charset="-122"/>
                    <a:ea typeface="宋体" panose="02010600030101010101" pitchFamily="2" charset="-122"/>
                  </a:rPr>
                  <a:t>，两</a:t>
                </a:r>
                <a:r>
                  <a:rPr lang="zh-CN" altLang="en-US" sz="2400" dirty="0">
                    <a:latin typeface="宋体" panose="02010600030101010101" pitchFamily="2" charset="-122"/>
                    <a:ea typeface="宋体" panose="02010600030101010101" pitchFamily="2" charset="-122"/>
                  </a:rPr>
                  <a:t>个上下对称的包络检波器组成的鉴相器（同步检波器），在两个检波二极管上的高频电压分别为：</a:t>
                </a:r>
              </a:p>
            </p:txBody>
          </p:sp>
        </mc:Choice>
        <mc:Fallback>
          <p:sp>
            <p:nvSpPr>
              <p:cNvPr id="3" name="内容占位符 2">
                <a:extLst>
                  <a:ext uri="{FF2B5EF4-FFF2-40B4-BE49-F238E27FC236}">
                    <a16:creationId xmlns="" xmlns:a16="http://schemas.microsoft.com/office/drawing/2014/main" id="{D19DB5DA-DBF0-44CB-895B-B83D785E76B8}"/>
                  </a:ext>
                </a:extLst>
              </p:cNvPr>
              <p:cNvSpPr>
                <a:spLocks noGrp="1" noRot="1" noChangeAspect="1" noMove="1" noResize="1" noEditPoints="1" noAdjustHandles="1" noChangeArrowheads="1" noChangeShapeType="1" noTextEdit="1"/>
              </p:cNvSpPr>
              <p:nvPr>
                <p:ph idx="1"/>
              </p:nvPr>
            </p:nvSpPr>
            <p:spPr>
              <a:xfrm>
                <a:off x="677333" y="410394"/>
                <a:ext cx="8596668" cy="5386269"/>
              </a:xfrm>
              <a:blipFill rotWithShape="0">
                <a:blip r:embed="rId2"/>
                <a:stretch>
                  <a:fillRect l="-1064" t="-90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 xmlns:a16="http://schemas.microsoft.com/office/drawing/2014/main" id="{5FCD3F04-B062-4B76-A5EB-E6321618C87A}"/>
                  </a:ext>
                </a:extLst>
              </p:cNvPr>
              <p:cNvSpPr/>
              <p:nvPr/>
            </p:nvSpPr>
            <p:spPr>
              <a:xfrm>
                <a:off x="3699836" y="4555784"/>
                <a:ext cx="2551662" cy="182902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zh-CN" altLang="en-US" sz="2400" i="1">
                              <a:latin typeface="Cambria Math" panose="02040503050406030204" pitchFamily="18" charset="0"/>
                            </a:rPr>
                          </m:ctrlPr>
                        </m:dPr>
                        <m:e>
                          <m:m>
                            <m:mPr>
                              <m:plcHide m:val="on"/>
                              <m:mcs>
                                <m:mc>
                                  <m:mcPr>
                                    <m:count m:val="1"/>
                                    <m:mcJc m:val="center"/>
                                  </m:mcPr>
                                </m:mc>
                              </m:mcs>
                              <m:ctrlPr>
                                <a:rPr lang="zh-CN" altLang="en-US" sz="2400" i="1">
                                  <a:latin typeface="Cambria Math" panose="02040503050406030204" pitchFamily="18" charset="0"/>
                                </a:rPr>
                              </m:ctrlPr>
                            </m:mPr>
                            <m:mr>
                              <m:e>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i="0">
                                            <a:latin typeface="Cambria Math" panose="02040503050406030204" pitchFamily="18" charset="0"/>
                                          </a:rPr>
                                          <m:t>⋅</m:t>
                                        </m:r>
                                      </m:lim>
                                    </m:limUpp>
                                  </m:e>
                                  <m:sub>
                                    <m:r>
                                      <a:rPr lang="zh-CN" altLang="en-US" sz="2400" i="1">
                                        <a:latin typeface="Cambria Math" panose="02040503050406030204" pitchFamily="18" charset="0"/>
                                      </a:rPr>
                                      <m:t>𝐷</m:t>
                                    </m:r>
                                    <m:r>
                                      <a:rPr lang="zh-CN" altLang="en-US" sz="2400" i="0">
                                        <a:latin typeface="Cambria Math" panose="02040503050406030204" pitchFamily="18" charset="0"/>
                                      </a:rPr>
                                      <m:t>1</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i="0">
                                            <a:latin typeface="Cambria Math" panose="02040503050406030204" pitchFamily="18" charset="0"/>
                                          </a:rPr>
                                          <m:t>⋅</m:t>
                                        </m:r>
                                      </m:lim>
                                    </m:limUpp>
                                  </m:e>
                                  <m:sub>
                                    <m:r>
                                      <a:rPr lang="zh-CN" altLang="en-US" sz="2400" i="0">
                                        <a:latin typeface="Cambria Math" panose="02040503050406030204" pitchFamily="18" charset="0"/>
                                      </a:rPr>
                                      <m:t>1</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i="0">
                                                <a:latin typeface="Cambria Math" panose="02040503050406030204" pitchFamily="18" charset="0"/>
                                              </a:rPr>
                                              <m:t>⋅</m:t>
                                            </m:r>
                                          </m:lim>
                                        </m:limUpp>
                                      </m:e>
                                      <m:sub>
                                        <m:r>
                                          <a:rPr lang="zh-CN" altLang="en-US" sz="2400" i="0">
                                            <a:latin typeface="Cambria Math" panose="02040503050406030204" pitchFamily="18" charset="0"/>
                                          </a:rPr>
                                          <m:t>2</m:t>
                                        </m:r>
                                      </m:sub>
                                    </m:sSub>
                                  </m:num>
                                  <m:den>
                                    <m:r>
                                      <a:rPr lang="zh-CN" altLang="en-US" sz="2400" i="0">
                                        <a:latin typeface="Cambria Math" panose="02040503050406030204" pitchFamily="18" charset="0"/>
                                      </a:rPr>
                                      <m:t>2</m:t>
                                    </m:r>
                                  </m:den>
                                </m:f>
                              </m:e>
                            </m:mr>
                            <m:mr>
                              <m:e>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i="0">
                                            <a:latin typeface="Cambria Math" panose="02040503050406030204" pitchFamily="18" charset="0"/>
                                          </a:rPr>
                                          <m:t>⋅</m:t>
                                        </m:r>
                                      </m:lim>
                                    </m:limUpp>
                                  </m:e>
                                  <m:sub>
                                    <m:r>
                                      <a:rPr lang="zh-CN" altLang="en-US" sz="2400" i="1">
                                        <a:latin typeface="Cambria Math" panose="02040503050406030204" pitchFamily="18" charset="0"/>
                                      </a:rPr>
                                      <m:t>𝐷</m:t>
                                    </m:r>
                                    <m:r>
                                      <a:rPr lang="zh-CN" altLang="en-US" sz="2400" i="0">
                                        <a:latin typeface="Cambria Math" panose="02040503050406030204" pitchFamily="18" charset="0"/>
                                      </a:rPr>
                                      <m:t>2</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i="0">
                                            <a:latin typeface="Cambria Math" panose="02040503050406030204" pitchFamily="18" charset="0"/>
                                          </a:rPr>
                                          <m:t>⋅</m:t>
                                        </m:r>
                                      </m:lim>
                                    </m:limUpp>
                                  </m:e>
                                  <m:sub>
                                    <m:r>
                                      <a:rPr lang="zh-CN" altLang="en-US" sz="2400" i="0">
                                        <a:latin typeface="Cambria Math" panose="02040503050406030204" pitchFamily="18" charset="0"/>
                                      </a:rPr>
                                      <m:t>1</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i="0">
                                                <a:latin typeface="Cambria Math" panose="02040503050406030204" pitchFamily="18" charset="0"/>
                                              </a:rPr>
                                              <m:t>⋅</m:t>
                                            </m:r>
                                          </m:lim>
                                        </m:limUpp>
                                      </m:e>
                                      <m:sub>
                                        <m:r>
                                          <a:rPr lang="zh-CN" altLang="en-US" sz="2400" i="0">
                                            <a:latin typeface="Cambria Math" panose="02040503050406030204" pitchFamily="18" charset="0"/>
                                          </a:rPr>
                                          <m:t>2</m:t>
                                        </m:r>
                                      </m:sub>
                                    </m:sSub>
                                  </m:num>
                                  <m:den>
                                    <m:r>
                                      <a:rPr lang="zh-CN" altLang="en-US" sz="2400" i="0">
                                        <a:latin typeface="Cambria Math" panose="02040503050406030204" pitchFamily="18" charset="0"/>
                                      </a:rPr>
                                      <m:t>2</m:t>
                                    </m:r>
                                  </m:den>
                                </m:f>
                              </m:e>
                            </m:mr>
                          </m:m>
                        </m:e>
                      </m:d>
                    </m:oMath>
                  </m:oMathPara>
                </a14:m>
                <a:endParaRPr lang="zh-CN" altLang="en-US" sz="2400" dirty="0"/>
              </a:p>
            </p:txBody>
          </p:sp>
        </mc:Choice>
        <mc:Fallback>
          <p:sp>
            <p:nvSpPr>
              <p:cNvPr id="4" name="矩形 3">
                <a:extLst>
                  <a:ext uri="{FF2B5EF4-FFF2-40B4-BE49-F238E27FC236}">
                    <a16:creationId xmlns="" xmlns:a16="http://schemas.microsoft.com/office/drawing/2014/main" xmlns:a14="http://schemas.microsoft.com/office/drawing/2010/main" id="{5FCD3F04-B062-4B76-A5EB-E6321618C87A}"/>
                  </a:ext>
                </a:extLst>
              </p:cNvPr>
              <p:cNvSpPr>
                <a:spLocks noRot="1" noChangeAspect="1" noMove="1" noResize="1" noEditPoints="1" noAdjustHandles="1" noChangeArrowheads="1" noChangeShapeType="1" noTextEdit="1"/>
              </p:cNvSpPr>
              <p:nvPr/>
            </p:nvSpPr>
            <p:spPr>
              <a:xfrm>
                <a:off x="3699836" y="4555784"/>
                <a:ext cx="2551662" cy="1829027"/>
              </a:xfrm>
              <a:prstGeom prst="rect">
                <a:avLst/>
              </a:prstGeom>
              <a:blipFill rotWithShape="0">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853267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a:extLst>
              <a:ext uri="{FF2B5EF4-FFF2-40B4-BE49-F238E27FC236}">
                <a16:creationId xmlns="" xmlns:a16="http://schemas.microsoft.com/office/drawing/2014/main" id="{E1C4F236-6E71-4519-B811-34CCA9838595}"/>
              </a:ext>
            </a:extLst>
          </p:cNvPr>
          <p:cNvPicPr>
            <a:picLocks noGrp="1" noChangeAspect="1"/>
          </p:cNvPicPr>
          <p:nvPr>
            <p:ph idx="1"/>
          </p:nvPr>
        </p:nvPicPr>
        <p:blipFill>
          <a:blip r:embed="rId2"/>
          <a:stretch>
            <a:fillRect/>
          </a:stretch>
        </p:blipFill>
        <p:spPr>
          <a:xfrm>
            <a:off x="1691135" y="-78414"/>
            <a:ext cx="5936776" cy="3248167"/>
          </a:xfrm>
          <a:prstGeom prst="rect">
            <a:avLst/>
          </a:prstGeom>
        </p:spPr>
      </p:pic>
      <p:sp>
        <p:nvSpPr>
          <p:cNvPr id="5" name="文本框 4">
            <a:extLst>
              <a:ext uri="{FF2B5EF4-FFF2-40B4-BE49-F238E27FC236}">
                <a16:creationId xmlns="" xmlns:a16="http://schemas.microsoft.com/office/drawing/2014/main" id="{7B471923-A0F1-4292-8B22-11B366B4F1FB}"/>
              </a:ext>
            </a:extLst>
          </p:cNvPr>
          <p:cNvSpPr txBox="1"/>
          <p:nvPr/>
        </p:nvSpPr>
        <p:spPr>
          <a:xfrm>
            <a:off x="4659523" y="2985087"/>
            <a:ext cx="1245697" cy="369332"/>
          </a:xfrm>
          <a:prstGeom prst="rect">
            <a:avLst/>
          </a:prstGeom>
          <a:noFill/>
        </p:spPr>
        <p:txBody>
          <a:bodyPr wrap="square" rtlCol="0">
            <a:spAutoFit/>
          </a:bodyPr>
          <a:lstStyle/>
          <a:p>
            <a:r>
              <a:rPr lang="zh-CN" altLang="zh-CN" dirty="0" smtClean="0">
                <a:latin typeface="宋体" panose="02010600030101010101" pitchFamily="2" charset="-122"/>
                <a:ea typeface="宋体" panose="02010600030101010101" pitchFamily="2" charset="-122"/>
              </a:rPr>
              <a:t>简化</a:t>
            </a:r>
            <a:r>
              <a:rPr lang="zh-CN" altLang="zh-CN" dirty="0">
                <a:latin typeface="宋体" panose="02010600030101010101" pitchFamily="2" charset="-122"/>
                <a:ea typeface="宋体" panose="02010600030101010101" pitchFamily="2" charset="-122"/>
              </a:rPr>
              <a:t>电路</a:t>
            </a:r>
          </a:p>
        </p:txBody>
      </p:sp>
      <p:pic>
        <p:nvPicPr>
          <p:cNvPr id="8" name="图片 7"/>
          <p:cNvPicPr>
            <a:picLocks noChangeAspect="1"/>
          </p:cNvPicPr>
          <p:nvPr/>
        </p:nvPicPr>
        <p:blipFill>
          <a:blip r:embed="rId3"/>
          <a:stretch>
            <a:fillRect/>
          </a:stretch>
        </p:blipFill>
        <p:spPr>
          <a:xfrm>
            <a:off x="2021082" y="3354419"/>
            <a:ext cx="6522577" cy="2878835"/>
          </a:xfrm>
          <a:prstGeom prst="rect">
            <a:avLst/>
          </a:prstGeom>
        </p:spPr>
      </p:pic>
      <mc:AlternateContent xmlns:mc="http://schemas.openxmlformats.org/markup-compatibility/2006">
        <mc:Choice xmlns:a14="http://schemas.microsoft.com/office/drawing/2010/main" Requires="a14">
          <p:sp>
            <p:nvSpPr>
              <p:cNvPr id="16" name="矩形 15"/>
              <p:cNvSpPr/>
              <p:nvPr/>
            </p:nvSpPr>
            <p:spPr>
              <a:xfrm>
                <a:off x="3676674" y="6233254"/>
                <a:ext cx="3211392" cy="369332"/>
              </a:xfrm>
              <a:prstGeom prst="rect">
                <a:avLst/>
              </a:prstGeom>
            </p:spPr>
            <p:txBody>
              <a:bodyPr wrap="none">
                <a:spAutoFit/>
              </a:bodyPr>
              <a:lstStyle/>
              <a:p>
                <a:r>
                  <a:rPr lang="zh-CN" altLang="en-US" dirty="0" smtClean="0">
                    <a:latin typeface="宋体" panose="02010600030101010101" pitchFamily="2" charset="-122"/>
                    <a:ea typeface="宋体" panose="02010600030101010101" pitchFamily="2" charset="-122"/>
                  </a:rPr>
                  <a:t>不同</a:t>
                </a:r>
                <a:r>
                  <a:rPr lang="zh-CN" altLang="en-US" dirty="0">
                    <a:latin typeface="宋体" panose="02010600030101010101" pitchFamily="2" charset="-122"/>
                    <a:ea typeface="宋体" panose="02010600030101010101" pitchFamily="2" charset="-122"/>
                  </a:rPr>
                  <a:t>频率时的</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𝑈</m:t>
                        </m:r>
                      </m:e>
                      <m:sub>
                        <m:r>
                          <a:rPr lang="zh-CN" altLang="en-US" i="1">
                            <a:latin typeface="Cambria Math" panose="02040503050406030204" pitchFamily="18" charset="0"/>
                          </a:rPr>
                          <m:t>𝐷</m:t>
                        </m:r>
                        <m:r>
                          <a:rPr lang="zh-CN" altLang="en-US">
                            <a:latin typeface="Cambria Math" panose="02040503050406030204" pitchFamily="18" charset="0"/>
                          </a:rPr>
                          <m:t>2</m:t>
                        </m:r>
                      </m:sub>
                    </m:sSub>
                  </m:oMath>
                </a14:m>
                <a:r>
                  <a:rPr lang="zh-CN" altLang="en-US" dirty="0">
                    <a:latin typeface="宋体" panose="02010600030101010101" pitchFamily="2" charset="-122"/>
                    <a:ea typeface="宋体" panose="02010600030101010101" pitchFamily="2" charset="-122"/>
                  </a:rPr>
                  <a:t>与</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𝑈</m:t>
                        </m:r>
                      </m:e>
                      <m:sub>
                        <m:r>
                          <a:rPr lang="zh-CN" altLang="en-US" i="1">
                            <a:latin typeface="Cambria Math" panose="02040503050406030204" pitchFamily="18" charset="0"/>
                          </a:rPr>
                          <m:t>𝐷</m:t>
                        </m:r>
                        <m:r>
                          <a:rPr lang="en-US" altLang="zh-CN" b="0" i="0" smtClean="0">
                            <a:latin typeface="Cambria Math" panose="02040503050406030204" pitchFamily="18" charset="0"/>
                          </a:rPr>
                          <m:t>1</m:t>
                        </m:r>
                      </m:sub>
                    </m:sSub>
                  </m:oMath>
                </a14:m>
                <a:r>
                  <a:rPr lang="zh-CN" altLang="en-US" dirty="0">
                    <a:latin typeface="宋体" panose="02010600030101010101" pitchFamily="2" charset="-122"/>
                    <a:ea typeface="宋体" panose="02010600030101010101" pitchFamily="2" charset="-122"/>
                  </a:rPr>
                  <a:t>矢量图</a:t>
                </a:r>
              </a:p>
            </p:txBody>
          </p:sp>
        </mc:Choice>
        <mc:Fallback>
          <p:sp>
            <p:nvSpPr>
              <p:cNvPr id="16" name="矩形 15"/>
              <p:cNvSpPr>
                <a:spLocks noRot="1" noChangeAspect="1" noMove="1" noResize="1" noEditPoints="1" noAdjustHandles="1" noChangeArrowheads="1" noChangeShapeType="1" noTextEdit="1"/>
              </p:cNvSpPr>
              <p:nvPr/>
            </p:nvSpPr>
            <p:spPr>
              <a:xfrm>
                <a:off x="3676674" y="6233254"/>
                <a:ext cx="3211392" cy="369332"/>
              </a:xfrm>
              <a:prstGeom prst="rect">
                <a:avLst/>
              </a:prstGeom>
              <a:blipFill rotWithShape="0">
                <a:blip r:embed="rId4"/>
                <a:stretch>
                  <a:fillRect l="-1518" t="-13333" r="-1898" b="-2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p:cNvSpPr/>
              <p:nvPr/>
            </p:nvSpPr>
            <p:spPr>
              <a:xfrm>
                <a:off x="5783125" y="3244334"/>
                <a:ext cx="625749"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zh-CN" altLang="en-US">
                              <a:latin typeface="Cambria Math" panose="02040503050406030204" pitchFamily="18" charset="0"/>
                            </a:rPr>
                          </m:ctrlPr>
                        </m:sSubPr>
                        <m:e>
                          <m:r>
                            <a:rPr lang="zh-CN" altLang="en-US" i="1">
                              <a:latin typeface="Cambria Math" panose="02040503050406030204" pitchFamily="18" charset="0"/>
                            </a:rPr>
                            <m:t>𝑈</m:t>
                          </m:r>
                        </m:e>
                        <m:sub>
                          <m:r>
                            <a:rPr lang="zh-CN" altLang="en-US" i="1">
                              <a:latin typeface="Cambria Math" panose="02040503050406030204" pitchFamily="18" charset="0"/>
                            </a:rPr>
                            <m:t>𝐷</m:t>
                          </m:r>
                          <m:r>
                            <a:rPr lang="zh-CN" altLang="en-US" i="0">
                              <a:latin typeface="Cambria Math" panose="02040503050406030204" pitchFamily="18" charset="0"/>
                            </a:rPr>
                            <m:t>2</m:t>
                          </m:r>
                        </m:sub>
                      </m:sSub>
                    </m:oMath>
                  </m:oMathPara>
                </a14:m>
                <a:endParaRPr lang="zh-CN" altLang="en-US" dirty="0"/>
              </a:p>
            </p:txBody>
          </p:sp>
        </mc:Choice>
        <mc:Fallback>
          <p:sp>
            <p:nvSpPr>
              <p:cNvPr id="17" name="矩形 16"/>
              <p:cNvSpPr>
                <a:spLocks noRot="1" noChangeAspect="1" noMove="1" noResize="1" noEditPoints="1" noAdjustHandles="1" noChangeArrowheads="1" noChangeShapeType="1" noTextEdit="1"/>
              </p:cNvSpPr>
              <p:nvPr/>
            </p:nvSpPr>
            <p:spPr>
              <a:xfrm>
                <a:off x="5783125" y="3244334"/>
                <a:ext cx="625749" cy="369332"/>
              </a:xfrm>
              <a:prstGeom prst="rect">
                <a:avLst/>
              </a:prstGeom>
              <a:blipFill rotWithShape="0">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350727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文本框 3">
                <a:extLst>
                  <a:ext uri="{FF2B5EF4-FFF2-40B4-BE49-F238E27FC236}">
                    <a16:creationId xmlns="" xmlns:a16="http://schemas.microsoft.com/office/drawing/2014/main" id="{D8532659-BB49-4F41-AAB8-AA15589B1A0F}"/>
                  </a:ext>
                </a:extLst>
              </p:cNvPr>
              <p:cNvSpPr txBox="1"/>
              <p:nvPr/>
            </p:nvSpPr>
            <p:spPr>
              <a:xfrm>
                <a:off x="304286" y="779076"/>
                <a:ext cx="9483657" cy="2189317"/>
              </a:xfrm>
              <a:prstGeom prst="rect">
                <a:avLst/>
              </a:prstGeom>
              <a:noFill/>
            </p:spPr>
            <p:txBody>
              <a:bodyPr wrap="square" rtlCol="0">
                <a:spAutoFit/>
              </a:bodyPr>
              <a:lstStyle/>
              <a:p>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包络检波器的差动检波</a:t>
                </a:r>
              </a:p>
              <a:p>
                <a:r>
                  <a:rPr lang="zh-CN" altLang="en-US" sz="2400" dirty="0">
                    <a:latin typeface="宋体" panose="02010600030101010101" pitchFamily="2" charset="-122"/>
                    <a:ea typeface="宋体" panose="02010600030101010101" pitchFamily="2" charset="-122"/>
                  </a:rPr>
                  <a:t>    设两个包络检波器的检波系数分别为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𝑑</m:t>
                        </m:r>
                        <m:r>
                          <a:rPr lang="zh-CN" altLang="en-US" sz="2400">
                            <a:latin typeface="Cambria Math" panose="02040503050406030204" pitchFamily="18" charset="0"/>
                          </a:rPr>
                          <m:t>1</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𝑑</m:t>
                        </m:r>
                        <m:r>
                          <a:rPr lang="zh-CN" altLang="en-US" sz="2400">
                            <a:latin typeface="Cambria Math" panose="02040503050406030204" pitchFamily="18" charset="0"/>
                          </a:rPr>
                          <m:t>2</m:t>
                        </m:r>
                      </m:sub>
                    </m:sSub>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通常</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𝑑</m:t>
                        </m:r>
                        <m:r>
                          <a:rPr lang="zh-CN" altLang="en-US" sz="2400">
                            <a:latin typeface="Cambria Math" panose="02040503050406030204" pitchFamily="18" charset="0"/>
                          </a:rPr>
                          <m:t>1</m:t>
                        </m:r>
                      </m:sub>
                    </m:sSub>
                  </m:oMath>
                </a14:m>
                <a:r>
                  <a:rPr lang="en-US" altLang="zh-CN"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𝑑</m:t>
                        </m:r>
                        <m:r>
                          <a:rPr lang="zh-CN" altLang="en-US" sz="2400">
                            <a:latin typeface="Cambria Math" panose="02040503050406030204" pitchFamily="18" charset="0"/>
                          </a:rPr>
                          <m:t>2</m:t>
                        </m:r>
                      </m:sub>
                    </m:sSub>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𝑑</m:t>
                        </m:r>
                      </m:sub>
                    </m:sSub>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，则两个包络检波器的输出分别为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𝑑</m:t>
                        </m:r>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i="1">
                            <a:latin typeface="Cambria Math" panose="02040503050406030204" pitchFamily="18" charset="0"/>
                          </a:rPr>
                          <m:t>𝐷</m:t>
                        </m:r>
                        <m:r>
                          <a:rPr lang="zh-CN" altLang="en-US" sz="2400">
                            <a:latin typeface="Cambria Math" panose="02040503050406030204" pitchFamily="18" charset="0"/>
                          </a:rPr>
                          <m:t>1</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𝑑</m:t>
                        </m:r>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i="1">
                            <a:latin typeface="Cambria Math" panose="02040503050406030204" pitchFamily="18" charset="0"/>
                          </a:rPr>
                          <m:t>𝐷</m:t>
                        </m:r>
                        <m:r>
                          <a:rPr lang="zh-CN" altLang="en-US" sz="2400">
                            <a:latin typeface="Cambria Math" panose="02040503050406030204" pitchFamily="18" charset="0"/>
                          </a:rPr>
                          <m:t>2</m:t>
                        </m:r>
                      </m:sub>
                    </m:sSub>
                    <m:r>
                      <a:rPr lang="zh-CN" altLang="en-US" sz="2400" i="1">
                        <a:latin typeface="Cambria Math" panose="02040503050406030204" pitchFamily="18" charset="0"/>
                      </a:rPr>
                      <m:t> </m:t>
                    </m:r>
                  </m:oMath>
                </a14:m>
                <a:r>
                  <a:rPr lang="zh-CN" altLang="en-US" sz="2400" dirty="0" smtClean="0">
                    <a:latin typeface="宋体" panose="02010600030101010101" pitchFamily="2" charset="-122"/>
                    <a:ea typeface="宋体" panose="02010600030101010101" pitchFamily="2" charset="-122"/>
                  </a:rPr>
                  <a:t>。  </a:t>
                </a:r>
                <a:endParaRPr lang="en-US" altLang="zh-CN" sz="2400" dirty="0" smtClean="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鉴频器</a:t>
                </a:r>
                <a:r>
                  <a:rPr lang="zh-CN" altLang="en-US" sz="2400" dirty="0">
                    <a:latin typeface="宋体" panose="02010600030101010101" pitchFamily="2" charset="-122"/>
                    <a:ea typeface="宋体" panose="02010600030101010101" pitchFamily="2" charset="-122"/>
                  </a:rPr>
                  <a:t>的输出电压为：</a:t>
                </a:r>
                <a:endParaRPr lang="en-US" altLang="zh-CN" sz="2400" dirty="0">
                  <a:latin typeface="宋体" panose="02010600030101010101" pitchFamily="2" charset="-122"/>
                  <a:ea typeface="宋体" panose="02010600030101010101" pitchFamily="2" charset="-122"/>
                </a:endParaRPr>
              </a:p>
              <a:p>
                <a:pPr algn="ct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𝑑</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i="1">
                              <a:latin typeface="Cambria Math" panose="02040503050406030204" pitchFamily="18" charset="0"/>
                            </a:rPr>
                            <m:t>𝐷</m:t>
                          </m:r>
                          <m:r>
                            <a:rPr lang="zh-CN" altLang="en-US" sz="2400">
                              <a:latin typeface="Cambria Math" panose="02040503050406030204" pitchFamily="18" charset="0"/>
                            </a:rPr>
                            <m:t>1</m:t>
                          </m:r>
                        </m:sub>
                      </m:sSub>
                      <m:r>
                        <a:rPr lang="zh-CN" altLang="en-US" sz="2400">
                          <a:latin typeface="Cambria Math" panose="02040503050406030204" pitchFamily="18" charset="0"/>
                        </a:rPr>
                        <m:t>−</m:t>
                      </m:r>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i="1">
                                  <a:latin typeface="Cambria Math" panose="02040503050406030204" pitchFamily="18" charset="0"/>
                                </a:rPr>
                                <m:t>𝐷</m:t>
                              </m:r>
                              <m:r>
                                <a:rPr lang="zh-CN" altLang="en-US" sz="2400">
                                  <a:latin typeface="Cambria Math" panose="02040503050406030204" pitchFamily="18" charset="0"/>
                                </a:rPr>
                                <m:t>2</m:t>
                              </m:r>
                            </m:sub>
                          </m:sSub>
                          <m:r>
                            <a:rPr lang="en-US" altLang="zh-CN" sz="2400" b="0" i="1" smtClean="0">
                              <a:latin typeface="Cambria Math" panose="02040503050406030204" pitchFamily="18" charset="0"/>
                            </a:rPr>
                            <m:t>)</m:t>
                          </m:r>
                        </m:e>
                        <m:lim>
                          <m:r>
                            <a:rPr lang="zh-CN" altLang="en-US" sz="2400">
                              <a:latin typeface="Cambria Math" panose="02040503050406030204" pitchFamily="18" charset="0"/>
                            </a:rPr>
                            <m:t>.</m:t>
                          </m:r>
                        </m:lim>
                      </m:limUpp>
                    </m:oMath>
                  </m:oMathPara>
                </a14:m>
                <a:endParaRPr lang="zh-CN" altLang="en-US" sz="2400" dirty="0">
                  <a:latin typeface="宋体" panose="02010600030101010101" pitchFamily="2" charset="-122"/>
                  <a:ea typeface="宋体" panose="02010600030101010101" pitchFamily="2" charset="-122"/>
                </a:endParaRPr>
              </a:p>
            </p:txBody>
          </p:sp>
        </mc:Choice>
        <mc:Fallback>
          <p:sp>
            <p:nvSpPr>
              <p:cNvPr id="4" name="文本框 3">
                <a:extLst>
                  <a:ext uri="{FF2B5EF4-FFF2-40B4-BE49-F238E27FC236}">
                    <a16:creationId xmlns="" xmlns:a16="http://schemas.microsoft.com/office/drawing/2014/main" xmlns:a14="http://schemas.microsoft.com/office/drawing/2010/main" id="{D8532659-BB49-4F41-AAB8-AA15589B1A0F}"/>
                  </a:ext>
                </a:extLst>
              </p:cNvPr>
              <p:cNvSpPr txBox="1">
                <a:spLocks noRot="1" noChangeAspect="1" noMove="1" noResize="1" noEditPoints="1" noAdjustHandles="1" noChangeArrowheads="1" noChangeShapeType="1" noTextEdit="1"/>
              </p:cNvSpPr>
              <p:nvPr/>
            </p:nvSpPr>
            <p:spPr>
              <a:xfrm>
                <a:off x="304286" y="779076"/>
                <a:ext cx="9483657" cy="2189317"/>
              </a:xfrm>
              <a:prstGeom prst="rect">
                <a:avLst/>
              </a:prstGeom>
              <a:blipFill rotWithShape="0">
                <a:blip r:embed="rId2"/>
                <a:stretch>
                  <a:fillRect l="-1028" t="-2228" r="-4177"/>
                </a:stretch>
              </a:blipFill>
            </p:spPr>
            <p:txBody>
              <a:bodyPr/>
              <a:lstStyle/>
              <a:p>
                <a:r>
                  <a:rPr lang="zh-CN" altLang="en-US">
                    <a:noFill/>
                  </a:rPr>
                  <a:t> </a:t>
                </a:r>
              </a:p>
            </p:txBody>
          </p:sp>
        </mc:Fallback>
      </mc:AlternateContent>
      <p:pic>
        <p:nvPicPr>
          <p:cNvPr id="19" name="图片 18"/>
          <p:cNvPicPr>
            <a:picLocks noChangeAspect="1"/>
          </p:cNvPicPr>
          <p:nvPr/>
        </p:nvPicPr>
        <p:blipFill>
          <a:blip r:embed="rId3"/>
          <a:stretch>
            <a:fillRect/>
          </a:stretch>
        </p:blipFill>
        <p:spPr>
          <a:xfrm>
            <a:off x="3802808" y="2968393"/>
            <a:ext cx="2984358" cy="2543320"/>
          </a:xfrm>
          <a:prstGeom prst="rect">
            <a:avLst/>
          </a:prstGeom>
        </p:spPr>
      </p:pic>
      <p:sp>
        <p:nvSpPr>
          <p:cNvPr id="20" name="矩形 19"/>
          <p:cNvSpPr/>
          <p:nvPr/>
        </p:nvSpPr>
        <p:spPr>
          <a:xfrm>
            <a:off x="4261284" y="5511713"/>
            <a:ext cx="1569660"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鉴频特性曲线</a:t>
            </a:r>
            <a:endParaRPr lang="zh-CN" altLang="en-US" dirty="0"/>
          </a:p>
        </p:txBody>
      </p:sp>
    </p:spTree>
    <p:extLst>
      <p:ext uri="{BB962C8B-B14F-4D97-AF65-F5344CB8AC3E}">
        <p14:creationId xmlns:p14="http://schemas.microsoft.com/office/powerpoint/2010/main" val="26681745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FA7CF321-9C45-449E-A8A0-316D5705E9D5}"/>
                  </a:ext>
                </a:extLst>
              </p:cNvPr>
              <p:cNvSpPr>
                <a:spLocks noGrp="1"/>
              </p:cNvSpPr>
              <p:nvPr>
                <p:ph idx="1"/>
              </p:nvPr>
            </p:nvSpPr>
            <p:spPr>
              <a:xfrm>
                <a:off x="773063" y="3649078"/>
                <a:ext cx="8596668" cy="3035057"/>
              </a:xfrm>
            </p:spPr>
            <p:txBody>
              <a:bodyPr>
                <a:noAutofit/>
              </a:bodyPr>
              <a:lstStyle/>
              <a:p>
                <a:pPr marL="0" indent="0">
                  <a:buNone/>
                </a:pPr>
                <a:r>
                  <a:rPr lang="zh-CN" altLang="en-US" sz="2400" dirty="0" smtClean="0">
                    <a:latin typeface="宋体" panose="02010600030101010101" pitchFamily="2" charset="-122"/>
                    <a:ea typeface="宋体" panose="02010600030101010101" pitchFamily="2" charset="-122"/>
                  </a:rPr>
                  <a:t>    图</a:t>
                </a:r>
                <a:r>
                  <a:rPr lang="en-US" altLang="zh-CN" sz="2400" dirty="0">
                    <a:latin typeface="宋体" panose="02010600030101010101" pitchFamily="2" charset="-122"/>
                    <a:ea typeface="宋体" panose="02010600030101010101" pitchFamily="2" charset="-122"/>
                  </a:rPr>
                  <a:t>7.10.11(a)</a:t>
                </a:r>
                <a:r>
                  <a:rPr lang="zh-CN" altLang="en-US" sz="2400" dirty="0">
                    <a:latin typeface="宋体" panose="02010600030101010101" pitchFamily="2" charset="-122"/>
                    <a:ea typeface="宋体" panose="02010600030101010101" pitchFamily="2" charset="-122"/>
                  </a:rPr>
                  <a:t>是电容耦合相位鉴频器的基本电路，两个回路相互屏蔽</a:t>
                </a:r>
                <a:r>
                  <a:rPr lang="zh-CN" altLang="en-US" sz="2400" dirty="0" smtClean="0">
                    <a:latin typeface="宋体" panose="02010600030101010101" pitchFamily="2" charset="-122"/>
                    <a:ea typeface="宋体" panose="02010600030101010101" pitchFamily="2" charset="-122"/>
                  </a:rPr>
                  <a:t>。耦合</a:t>
                </a:r>
                <a:r>
                  <a:rPr lang="zh-CN" altLang="en-US" sz="2400" dirty="0">
                    <a:latin typeface="宋体" panose="02010600030101010101" pitchFamily="2" charset="-122"/>
                    <a:ea typeface="宋体" panose="02010600030101010101" pitchFamily="2" charset="-122"/>
                  </a:rPr>
                  <a:t>回路部分单独示于图</a:t>
                </a:r>
                <a:r>
                  <a:rPr lang="en-US" altLang="zh-CN" sz="2400" dirty="0">
                    <a:latin typeface="宋体" panose="02010600030101010101" pitchFamily="2" charset="-122"/>
                    <a:ea typeface="宋体" panose="02010600030101010101" pitchFamily="2" charset="-122"/>
                  </a:rPr>
                  <a:t>7.10.11(b)</a:t>
                </a:r>
                <a:r>
                  <a:rPr lang="zh-CN" altLang="en-US" sz="2400" dirty="0">
                    <a:latin typeface="宋体" panose="02010600030101010101" pitchFamily="2" charset="-122"/>
                    <a:ea typeface="宋体" panose="02010600030101010101" pitchFamily="2" charset="-122"/>
                  </a:rPr>
                  <a:t>，设</a:t>
                </a:r>
                <a:r>
                  <a:rPr lang="en-US" altLang="zh-CN" sz="2400" dirty="0">
                    <a:latin typeface="宋体" panose="02010600030101010101" pitchFamily="2" charset="-122"/>
                    <a:ea typeface="宋体" panose="02010600030101010101" pitchFamily="2" charset="-122"/>
                  </a:rPr>
                  <a:t>C1=C2=C</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L1=L2=L</a:t>
                </a:r>
                <a:r>
                  <a:rPr lang="zh-CN" altLang="en-US" sz="2400" dirty="0">
                    <a:latin typeface="宋体" panose="02010600030101010101" pitchFamily="2" charset="-122"/>
                    <a:ea typeface="宋体" panose="02010600030101010101" pitchFamily="2" charset="-122"/>
                  </a:rPr>
                  <a:t>，其等效电路示于图</a:t>
                </a:r>
                <a:r>
                  <a:rPr lang="en-US" altLang="zh-CN" sz="2400" dirty="0">
                    <a:latin typeface="宋体" panose="02010600030101010101" pitchFamily="2" charset="-122"/>
                    <a:ea typeface="宋体" panose="02010600030101010101" pitchFamily="2" charset="-122"/>
                  </a:rPr>
                  <a:t>7.10.11(c)</a:t>
                </a:r>
                <a:r>
                  <a:rPr lang="zh-CN" altLang="en-US" sz="2400" dirty="0">
                    <a:latin typeface="宋体" panose="02010600030101010101" pitchFamily="2" charset="-122"/>
                    <a:ea typeface="宋体" panose="02010600030101010101" pitchFamily="2" charset="-122"/>
                  </a:rPr>
                  <a:t>。根据耦合电路理论可求出此电路的耦合系数为：</a:t>
                </a:r>
                <a:endParaRPr lang="en-US" altLang="zh-CN" sz="2400" dirty="0">
                  <a:latin typeface="宋体" panose="02010600030101010101" pitchFamily="2" charset="-122"/>
                  <a:ea typeface="宋体" panose="02010600030101010101" pitchFamily="2" charset="-122"/>
                </a:endParaRPr>
              </a:p>
              <a:p>
                <a:pPr marL="0" indent="0" algn="ctr">
                  <a:buNone/>
                </a:pPr>
                <a14:m>
                  <m:oMath xmlns:m="http://schemas.openxmlformats.org/officeDocument/2006/math">
                    <m:r>
                      <a:rPr lang="zh-CN" altLang="en-US" sz="2400" i="1">
                        <a:latin typeface="Cambria Math" panose="02040503050406030204" pitchFamily="18" charset="0"/>
                      </a:rPr>
                      <m:t>𝑘</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𝑚</m:t>
                            </m:r>
                          </m:sub>
                        </m:sSub>
                      </m:num>
                      <m:den>
                        <m:rad>
                          <m:radPr>
                            <m:degHide m:val="on"/>
                            <m:ctrlPr>
                              <a:rPr lang="zh-CN" altLang="en-US" sz="2400" i="1">
                                <a:latin typeface="Cambria Math" panose="02040503050406030204" pitchFamily="18" charset="0"/>
                              </a:rPr>
                            </m:ctrlPr>
                          </m:radPr>
                          <m:deg/>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𝑚</m:t>
                                    </m:r>
                                  </m:sub>
                                </m:sSub>
                                <m:r>
                                  <a:rPr lang="zh-CN" altLang="en-US" sz="2400">
                                    <a:latin typeface="Cambria Math" panose="02040503050406030204" pitchFamily="18" charset="0"/>
                                  </a:rPr>
                                  <m:t>+</m:t>
                                </m:r>
                                <m:r>
                                  <a:rPr lang="zh-CN" altLang="en-US" sz="2400" i="1">
                                    <a:latin typeface="Cambria Math" panose="02040503050406030204" pitchFamily="18" charset="0"/>
                                  </a:rPr>
                                  <m:t>𝐶</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𝑚</m:t>
                                    </m:r>
                                  </m:sub>
                                </m:sSub>
                                <m:r>
                                  <a:rPr lang="zh-CN" altLang="en-US" sz="2400">
                                    <a:latin typeface="Cambria Math" panose="02040503050406030204" pitchFamily="18" charset="0"/>
                                  </a:rPr>
                                  <m:t>+4</m:t>
                                </m:r>
                                <m:r>
                                  <a:rPr lang="zh-CN" altLang="en-US" sz="2400" i="1">
                                    <a:latin typeface="Cambria Math" panose="02040503050406030204" pitchFamily="18" charset="0"/>
                                  </a:rPr>
                                  <m:t>𝐶</m:t>
                                </m:r>
                              </m:e>
                            </m:d>
                          </m:e>
                        </m:rad>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𝑚</m:t>
                            </m:r>
                          </m:sub>
                        </m:sSub>
                      </m:num>
                      <m:den>
                        <m:r>
                          <a:rPr lang="zh-CN" altLang="en-US" sz="2400">
                            <a:latin typeface="Cambria Math" panose="02040503050406030204" pitchFamily="18" charset="0"/>
                          </a:rPr>
                          <m:t>2</m:t>
                        </m:r>
                        <m:r>
                          <a:rPr lang="zh-CN" altLang="en-US" sz="2400" i="1">
                            <a:latin typeface="Cambria Math" panose="02040503050406030204" pitchFamily="18" charset="0"/>
                          </a:rPr>
                          <m:t>𝐶</m:t>
                        </m:r>
                      </m:den>
                    </m:f>
                  </m:oMath>
                </a14:m>
                <a:r>
                  <a:rPr lang="zh-CN" altLang="en-US" sz="2400" dirty="0"/>
                  <a:t>                 </a:t>
                </a:r>
              </a:p>
            </p:txBody>
          </p:sp>
        </mc:Choice>
        <mc:Fallback>
          <p:sp>
            <p:nvSpPr>
              <p:cNvPr id="3" name="内容占位符 2">
                <a:extLst>
                  <a:ext uri="{FF2B5EF4-FFF2-40B4-BE49-F238E27FC236}">
                    <a16:creationId xmlns="" xmlns:a16="http://schemas.microsoft.com/office/drawing/2014/main" xmlns:a14="http://schemas.microsoft.com/office/drawing/2010/main" id="{FA7CF321-9C45-449E-A8A0-316D5705E9D5}"/>
                  </a:ext>
                </a:extLst>
              </p:cNvPr>
              <p:cNvSpPr>
                <a:spLocks noGrp="1" noRot="1" noChangeAspect="1" noMove="1" noResize="1" noEditPoints="1" noAdjustHandles="1" noChangeArrowheads="1" noChangeShapeType="1" noTextEdit="1"/>
              </p:cNvSpPr>
              <p:nvPr>
                <p:ph idx="1"/>
              </p:nvPr>
            </p:nvSpPr>
            <p:spPr>
              <a:xfrm>
                <a:off x="773063" y="3649078"/>
                <a:ext cx="8596668" cy="3035057"/>
              </a:xfrm>
              <a:blipFill rotWithShape="0">
                <a:blip r:embed="rId2"/>
                <a:stretch>
                  <a:fillRect l="-1135" t="-1610" r="-4255"/>
                </a:stretch>
              </a:blipFill>
            </p:spPr>
            <p:txBody>
              <a:bodyPr/>
              <a:lstStyle/>
              <a:p>
                <a:r>
                  <a:rPr lang="zh-CN" altLang="en-US">
                    <a:noFill/>
                  </a:rPr>
                  <a:t> </a:t>
                </a:r>
              </a:p>
            </p:txBody>
          </p:sp>
        </mc:Fallback>
      </mc:AlternateContent>
      <p:grpSp>
        <p:nvGrpSpPr>
          <p:cNvPr id="9" name="组合 8">
            <a:extLst>
              <a:ext uri="{FF2B5EF4-FFF2-40B4-BE49-F238E27FC236}">
                <a16:creationId xmlns="" xmlns:a16="http://schemas.microsoft.com/office/drawing/2014/main" id="{8BA61656-D91A-4A57-BE91-1857F1E8B574}"/>
              </a:ext>
            </a:extLst>
          </p:cNvPr>
          <p:cNvGrpSpPr/>
          <p:nvPr/>
        </p:nvGrpSpPr>
        <p:grpSpPr>
          <a:xfrm>
            <a:off x="2597499" y="1330881"/>
            <a:ext cx="4612943" cy="2318197"/>
            <a:chOff x="2524837" y="1330881"/>
            <a:chExt cx="4612943" cy="2318197"/>
          </a:xfrm>
        </p:grpSpPr>
        <p:pic>
          <p:nvPicPr>
            <p:cNvPr id="4" name="图片 3">
              <a:extLst>
                <a:ext uri="{FF2B5EF4-FFF2-40B4-BE49-F238E27FC236}">
                  <a16:creationId xmlns="" xmlns:a16="http://schemas.microsoft.com/office/drawing/2014/main" id="{142CA9C5-15A7-40F6-AEE2-6BD009C89A1B}"/>
                </a:ext>
              </a:extLst>
            </p:cNvPr>
            <p:cNvPicPr>
              <a:picLocks noChangeAspect="1"/>
            </p:cNvPicPr>
            <p:nvPr/>
          </p:nvPicPr>
          <p:blipFill>
            <a:blip r:embed="rId3"/>
            <a:stretch>
              <a:fillRect/>
            </a:stretch>
          </p:blipFill>
          <p:spPr>
            <a:xfrm>
              <a:off x="2524837" y="1330881"/>
              <a:ext cx="4612943" cy="2098119"/>
            </a:xfrm>
            <a:prstGeom prst="rect">
              <a:avLst/>
            </a:prstGeom>
          </p:spPr>
        </p:pic>
        <p:sp>
          <p:nvSpPr>
            <p:cNvPr id="8" name="文本框 7">
              <a:extLst>
                <a:ext uri="{FF2B5EF4-FFF2-40B4-BE49-F238E27FC236}">
                  <a16:creationId xmlns="" xmlns:a16="http://schemas.microsoft.com/office/drawing/2014/main" id="{AB73D598-A079-4E8D-8DD4-8C9E6C5DD5B1}"/>
                </a:ext>
              </a:extLst>
            </p:cNvPr>
            <p:cNvSpPr txBox="1"/>
            <p:nvPr/>
          </p:nvSpPr>
          <p:spPr>
            <a:xfrm>
              <a:off x="4146616" y="3268573"/>
              <a:ext cx="1369383" cy="380505"/>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S</a:t>
              </a:r>
              <a:r>
                <a:rPr lang="en-US" altLang="zh-CN" baseline="-25000" dirty="0" smtClean="0">
                  <a:latin typeface="宋体" panose="02010600030101010101" pitchFamily="2" charset="-122"/>
                  <a:ea typeface="宋体" panose="02010600030101010101" pitchFamily="2" charset="-122"/>
                </a:rPr>
                <a:t>D</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A</a:t>
              </a:r>
              <a:r>
                <a:rPr lang="zh-CN" altLang="zh-CN" dirty="0">
                  <a:latin typeface="宋体" panose="02010600030101010101" pitchFamily="2" charset="-122"/>
                  <a:ea typeface="宋体" panose="02010600030101010101" pitchFamily="2" charset="-122"/>
                </a:rPr>
                <a:t>曲线</a:t>
              </a:r>
              <a:endParaRPr lang="zh-CN" altLang="en-US" dirty="0">
                <a:latin typeface="宋体" panose="02010600030101010101" pitchFamily="2" charset="-122"/>
                <a:ea typeface="宋体" panose="02010600030101010101" pitchFamily="2" charset="-122"/>
              </a:endParaRPr>
            </a:p>
          </p:txBody>
        </p:sp>
      </p:grpSp>
      <p:sp>
        <p:nvSpPr>
          <p:cNvPr id="6" name="标题 1">
            <a:extLst>
              <a:ext uri="{FF2B5EF4-FFF2-40B4-BE49-F238E27FC236}">
                <a16:creationId xmlns="" xmlns:a16="http://schemas.microsoft.com/office/drawing/2014/main" id="{3E742A75-9850-4054-B1CD-0A9C9491EBB3}"/>
              </a:ext>
            </a:extLst>
          </p:cNvPr>
          <p:cNvSpPr txBox="1">
            <a:spLocks/>
          </p:cNvSpPr>
          <p:nvPr/>
        </p:nvSpPr>
        <p:spPr>
          <a:xfrm>
            <a:off x="605637" y="587718"/>
            <a:ext cx="4628762" cy="7431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7.10.3 </a:t>
            </a:r>
            <a:r>
              <a:rPr lang="zh-CN" altLang="en-US" sz="2800" dirty="0">
                <a:latin typeface="+mj-ea"/>
              </a:rPr>
              <a:t>电容耦合相位鉴频器</a:t>
            </a:r>
          </a:p>
        </p:txBody>
      </p:sp>
    </p:spTree>
    <p:extLst>
      <p:ext uri="{BB962C8B-B14F-4D97-AF65-F5344CB8AC3E}">
        <p14:creationId xmlns:p14="http://schemas.microsoft.com/office/powerpoint/2010/main" val="1936423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a:extLst>
              <a:ext uri="{FF2B5EF4-FFF2-40B4-BE49-F238E27FC236}">
                <a16:creationId xmlns="" xmlns:a16="http://schemas.microsoft.com/office/drawing/2014/main" id="{E7FAB861-6FF9-4C26-AC9A-CA914009D837}"/>
              </a:ext>
            </a:extLst>
          </p:cNvPr>
          <p:cNvPicPr>
            <a:picLocks noGrp="1" noChangeAspect="1"/>
          </p:cNvPicPr>
          <p:nvPr>
            <p:ph idx="1"/>
          </p:nvPr>
        </p:nvPicPr>
        <p:blipFill>
          <a:blip r:embed="rId2"/>
          <a:stretch>
            <a:fillRect/>
          </a:stretch>
        </p:blipFill>
        <p:spPr>
          <a:xfrm>
            <a:off x="0" y="1234775"/>
            <a:ext cx="9936807" cy="3994048"/>
          </a:xfrm>
          <a:prstGeom prst="rect">
            <a:avLst/>
          </a:prstGeom>
        </p:spPr>
      </p:pic>
      <p:sp>
        <p:nvSpPr>
          <p:cNvPr id="5" name="文本框 4">
            <a:extLst>
              <a:ext uri="{FF2B5EF4-FFF2-40B4-BE49-F238E27FC236}">
                <a16:creationId xmlns="" xmlns:a16="http://schemas.microsoft.com/office/drawing/2014/main" id="{C72EFE08-0C7C-4A68-920F-478B42C66B2B}"/>
              </a:ext>
            </a:extLst>
          </p:cNvPr>
          <p:cNvSpPr txBox="1"/>
          <p:nvPr/>
        </p:nvSpPr>
        <p:spPr>
          <a:xfrm>
            <a:off x="4318843" y="4859491"/>
            <a:ext cx="3384645" cy="369332"/>
          </a:xfrm>
          <a:prstGeom prst="rect">
            <a:avLst/>
          </a:prstGeom>
          <a:noFill/>
        </p:spPr>
        <p:txBody>
          <a:bodyPr wrap="square" rtlCol="0">
            <a:spAutoFit/>
          </a:bodyPr>
          <a:lstStyle/>
          <a:p>
            <a:r>
              <a:rPr lang="zh-CN" altLang="zh-CN" dirty="0" smtClean="0">
                <a:latin typeface="宋体" panose="02010600030101010101" pitchFamily="2" charset="-122"/>
                <a:ea typeface="宋体" panose="02010600030101010101" pitchFamily="2" charset="-122"/>
              </a:rPr>
              <a:t>电容耦合</a:t>
            </a:r>
            <a:r>
              <a:rPr lang="zh-CN" altLang="zh-CN" dirty="0">
                <a:latin typeface="宋体" panose="02010600030101010101" pitchFamily="2" charset="-122"/>
                <a:ea typeface="宋体" panose="02010600030101010101" pitchFamily="2" charset="-122"/>
              </a:rPr>
              <a:t>相位鉴频器</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773286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文本框 3">
                <a:extLst>
                  <a:ext uri="{FF2B5EF4-FFF2-40B4-BE49-F238E27FC236}">
                    <a16:creationId xmlns="" xmlns:a16="http://schemas.microsoft.com/office/drawing/2014/main" id="{E2548A51-9BA7-4F9F-B3B8-D2F3281E0684}"/>
                  </a:ext>
                </a:extLst>
              </p:cNvPr>
              <p:cNvSpPr txBox="1"/>
              <p:nvPr/>
            </p:nvSpPr>
            <p:spPr>
              <a:xfrm>
                <a:off x="623376" y="1159483"/>
                <a:ext cx="8843750" cy="3979166"/>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设</a:t>
                </a:r>
                <a:r>
                  <a:rPr lang="zh-CN" altLang="en-US" sz="2400" dirty="0">
                    <a:latin typeface="宋体" panose="02010600030101010101" pitchFamily="2" charset="-122"/>
                    <a:ea typeface="宋体" panose="02010600030101010101" pitchFamily="2" charset="-122"/>
                  </a:rPr>
                  <a:t>次级回路的并联阻抗为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𝑍</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𝜀</m:t>
                            </m:r>
                          </m:sub>
                        </m:sSub>
                      </m:num>
                      <m:den>
                        <m:r>
                          <a:rPr lang="zh-CN" altLang="en-US" sz="2400">
                            <a:latin typeface="Cambria Math" panose="02040503050406030204" pitchFamily="18" charset="0"/>
                          </a:rPr>
                          <m:t>1+</m:t>
                        </m:r>
                        <m:r>
                          <a:rPr lang="zh-CN" altLang="en-US" sz="2400" i="1">
                            <a:latin typeface="Cambria Math" panose="02040503050406030204" pitchFamily="18" charset="0"/>
                          </a:rPr>
                          <m:t>𝑗</m:t>
                        </m:r>
                        <m:r>
                          <a:rPr lang="zh-CN" altLang="en-US" sz="2400" i="1">
                            <a:latin typeface="Cambria Math" panose="02040503050406030204" pitchFamily="18" charset="0"/>
                          </a:rPr>
                          <m:t>𝜉</m:t>
                        </m:r>
                      </m:den>
                    </m:f>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，由于</a:t>
                </a:r>
                <a:r>
                  <a:rPr lang="en-US" altLang="zh-CN" sz="2400" dirty="0">
                    <a:latin typeface="宋体" panose="02010600030101010101" pitchFamily="2" charset="-122"/>
                    <a:ea typeface="宋体" panose="02010600030101010101" pitchFamily="2" charset="-122"/>
                  </a:rPr>
                  <a:t>Cm</a:t>
                </a:r>
                <a:r>
                  <a:rPr lang="zh-CN" altLang="en-US" sz="2400" dirty="0">
                    <a:latin typeface="宋体" panose="02010600030101010101" pitchFamily="2" charset="-122"/>
                    <a:ea typeface="宋体" panose="02010600030101010101" pitchFamily="2" charset="-122"/>
                  </a:rPr>
                  <a:t>很小，满足</a:t>
                </a:r>
                <a:r>
                  <a:rPr lang="en-US" altLang="zh-CN" sz="2400" dirty="0">
                    <a:latin typeface="宋体" panose="02010600030101010101" pitchFamily="2" charset="-122"/>
                    <a:ea typeface="宋体" panose="02010600030101010101" pitchFamily="2" charset="-122"/>
                  </a:rPr>
                  <a:t>1/(</a:t>
                </a:r>
                <a:r>
                  <a:rPr lang="en-US" altLang="zh-CN" sz="2400" dirty="0" err="1">
                    <a:latin typeface="宋体" panose="02010600030101010101" pitchFamily="2" charset="-122"/>
                    <a:ea typeface="宋体" panose="02010600030101010101" pitchFamily="2" charset="-122"/>
                  </a:rPr>
                  <a:t>ωCm</a:t>
                </a:r>
                <a:r>
                  <a:rPr lang="en-US" altLang="zh-CN" sz="2400" dirty="0">
                    <a:latin typeface="宋体" panose="02010600030101010101" pitchFamily="2" charset="-122"/>
                    <a:ea typeface="宋体" panose="02010600030101010101" pitchFamily="2" charset="-122"/>
                  </a:rPr>
                  <a:t>)&gt;&gt;p2Z2</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p=1/2</a:t>
                </a:r>
                <a:r>
                  <a:rPr lang="zh-CN" altLang="en-US" sz="2400" dirty="0">
                    <a:latin typeface="宋体" panose="02010600030101010101" pitchFamily="2" charset="-122"/>
                    <a:ea typeface="宋体" panose="02010600030101010101" pitchFamily="2" charset="-122"/>
                  </a:rPr>
                  <a:t>。分析可得</a:t>
                </a:r>
                <a:r>
                  <a:rPr lang="en-US" altLang="zh-CN" sz="2400" dirty="0">
                    <a:latin typeface="宋体" panose="02010600030101010101" pitchFamily="2" charset="-122"/>
                    <a:ea typeface="宋体" panose="02010600030101010101" pitchFamily="2" charset="-122"/>
                  </a:rPr>
                  <a:t>AB</a:t>
                </a:r>
                <a:r>
                  <a:rPr lang="zh-CN" altLang="en-US" sz="2400" dirty="0">
                    <a:latin typeface="宋体" panose="02010600030101010101" pitchFamily="2" charset="-122"/>
                    <a:ea typeface="宋体" panose="02010600030101010101" pitchFamily="2" charset="-122"/>
                  </a:rPr>
                  <a:t>间的电压为</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a:latin typeface="Cambria Math" panose="02040503050406030204" pitchFamily="18" charset="0"/>
                            </a:rPr>
                            <m:t>2</m:t>
                          </m:r>
                        </m:sub>
                      </m:sSub>
                      <m:r>
                        <a:rPr lang="zh-CN" altLang="en-US" sz="2400" smtClean="0">
                          <a:latin typeface="Cambria Math" panose="02040503050406030204" pitchFamily="18" charset="0"/>
                        </a:rPr>
                        <m:t>=</m:t>
                      </m:r>
                      <m:r>
                        <a:rPr lang="zh-CN" altLang="en-US" sz="2400" i="1">
                          <a:latin typeface="Cambria Math" panose="02040503050406030204" pitchFamily="18" charset="0"/>
                        </a:rPr>
                        <m:t>𝑗</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4</m:t>
                          </m:r>
                        </m:den>
                      </m:f>
                      <m:r>
                        <a:rPr lang="zh-CN" altLang="en-US" sz="2400" i="1">
                          <a:latin typeface="Cambria Math" panose="02040503050406030204" pitchFamily="18" charset="0"/>
                        </a:rPr>
                        <m:t>𝜔</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𝑚</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𝑍</m:t>
                          </m:r>
                        </m:e>
                        <m:sub>
                          <m:r>
                            <a:rPr lang="zh-CN" altLang="en-US" sz="2400">
                              <a:latin typeface="Cambria Math" panose="02040503050406030204" pitchFamily="18" charset="0"/>
                            </a:rPr>
                            <m:t>2</m:t>
                          </m:r>
                        </m:sub>
                      </m:sSub>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a:latin typeface="Cambria Math" panose="02040503050406030204" pitchFamily="18" charset="0"/>
                                </a:rPr>
                                <m:t>1</m:t>
                              </m:r>
                            </m:sub>
                          </m:sSub>
                        </m:e>
                        <m:lim>
                          <m:r>
                            <a:rPr lang="zh-CN" altLang="en-US" sz="2400">
                              <a:latin typeface="Cambria Math" panose="02040503050406030204" pitchFamily="18" charset="0"/>
                            </a:rPr>
                            <m:t>.</m:t>
                          </m:r>
                        </m:lim>
                      </m:limUpp>
                      <m:r>
                        <a:rPr lang="zh-CN" altLang="en-US" sz="2400" i="1">
                          <a:latin typeface="Cambria Math" panose="02040503050406030204" pitchFamily="18" charset="0"/>
                        </a:rPr>
                        <m:t> </m:t>
                      </m:r>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由此</a:t>
                </a:r>
                <a:r>
                  <a:rPr lang="zh-CN" altLang="en-US" sz="2400" dirty="0">
                    <a:latin typeface="宋体" panose="02010600030101010101" pitchFamily="2" charset="-122"/>
                    <a:ea typeface="宋体" panose="02010600030101010101" pitchFamily="2" charset="-122"/>
                  </a:rPr>
                  <a:t>可得</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 </a:t>
                </a:r>
                <a:endParaRPr lang="en-US" altLang="zh-CN" sz="2400" dirty="0" smtClean="0">
                  <a:latin typeface="宋体" panose="02010600030101010101" pitchFamily="2" charset="-122"/>
                  <a:ea typeface="宋体" panose="02010600030101010101" pitchFamily="2" charset="-122"/>
                </a:endParaRPr>
              </a:p>
              <a:p>
                <a:pPr algn="ctr"/>
                <a14:m>
                  <m:oMath xmlns:m="http://schemas.openxmlformats.org/officeDocument/2006/math">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a:latin typeface="Cambria Math" panose="02040503050406030204" pitchFamily="18" charset="0"/>
                          </a:rPr>
                          <m:t>2</m:t>
                        </m:r>
                      </m:sub>
                    </m:sSub>
                    <m:r>
                      <a:rPr lang="zh-CN" altLang="en-US" sz="2400">
                        <a:latin typeface="Cambria Math" panose="02040503050406030204" pitchFamily="18" charset="0"/>
                      </a:rPr>
                      <m:t>=</m:t>
                    </m:r>
                    <m:r>
                      <a:rPr lang="zh-CN" altLang="en-US" sz="2400" i="1">
                        <a:latin typeface="Cambria Math" panose="02040503050406030204" pitchFamily="18" charset="0"/>
                      </a:rPr>
                      <m:t>𝑗</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r>
                      <a:rPr lang="zh-CN" altLang="en-US" sz="2400" i="1">
                        <a:latin typeface="Cambria Math" panose="02040503050406030204" pitchFamily="18" charset="0"/>
                      </a:rPr>
                      <m:t>𝜔</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𝑚</m:t>
                        </m:r>
                      </m:sub>
                    </m:sSub>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num>
                      <m:den>
                        <m:r>
                          <a:rPr lang="zh-CN" altLang="en-US" sz="2400">
                            <a:latin typeface="Cambria Math" panose="02040503050406030204" pitchFamily="18" charset="0"/>
                          </a:rPr>
                          <m:t>1+</m:t>
                        </m:r>
                        <m:r>
                          <a:rPr lang="zh-CN" altLang="en-US" sz="2400" i="1">
                            <a:latin typeface="Cambria Math" panose="02040503050406030204" pitchFamily="18" charset="0"/>
                          </a:rPr>
                          <m:t>𝑗</m:t>
                        </m:r>
                        <m:r>
                          <a:rPr lang="zh-CN" altLang="en-US" sz="2400" i="1">
                            <a:latin typeface="Cambria Math" panose="02040503050406030204" pitchFamily="18" charset="0"/>
                          </a:rPr>
                          <m:t>𝜉</m:t>
                        </m:r>
                      </m:den>
                    </m:f>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𝑗</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r>
                      <a:rPr lang="zh-CN" altLang="en-US" sz="2400" i="1">
                        <a:latin typeface="Cambria Math" panose="02040503050406030204" pitchFamily="18" charset="0"/>
                      </a:rPr>
                      <m:t>𝜔</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𝑚</m:t>
                        </m:r>
                      </m:sub>
                    </m:sSub>
                    <m:f>
                      <m:fPr>
                        <m:ctrlPr>
                          <a:rPr lang="zh-CN" altLang="en-US" sz="2400" i="1">
                            <a:latin typeface="Cambria Math" panose="02040503050406030204" pitchFamily="18" charset="0"/>
                          </a:rPr>
                        </m:ctrlPr>
                      </m:fPr>
                      <m:num>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𝑄</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r>
                              <a:rPr lang="zh-CN" altLang="en-US" sz="2400" i="1">
                                <a:latin typeface="Cambria Math" panose="02040503050406030204" pitchFamily="18" charset="0"/>
                              </a:rPr>
                              <m:t>𝐶</m:t>
                            </m:r>
                          </m:den>
                        </m:f>
                      </m:num>
                      <m:den>
                        <m:r>
                          <a:rPr lang="zh-CN" altLang="en-US" sz="2400">
                            <a:latin typeface="Cambria Math" panose="02040503050406030204" pitchFamily="18" charset="0"/>
                          </a:rPr>
                          <m:t>1+</m:t>
                        </m:r>
                        <m:r>
                          <a:rPr lang="zh-CN" altLang="en-US" sz="2400" i="1">
                            <a:latin typeface="Cambria Math" panose="02040503050406030204" pitchFamily="18" charset="0"/>
                          </a:rPr>
                          <m:t>𝑗</m:t>
                        </m:r>
                        <m:r>
                          <a:rPr lang="zh-CN" altLang="en-US" sz="2400" i="1">
                            <a:latin typeface="Cambria Math" panose="02040503050406030204" pitchFamily="18" charset="0"/>
                          </a:rPr>
                          <m:t>𝜉</m:t>
                        </m:r>
                      </m:den>
                    </m:f>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𝑗𝑘𝑄</m:t>
                    </m:r>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a:latin typeface="Cambria Math" panose="02040503050406030204" pitchFamily="18" charset="0"/>
                          </a:rPr>
                          <m:t>1</m:t>
                        </m:r>
                      </m:sub>
                    </m:sSub>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1+</m:t>
                        </m:r>
                        <m:r>
                          <a:rPr lang="zh-CN" altLang="en-US" sz="2400" i="1">
                            <a:latin typeface="Cambria Math" panose="02040503050406030204" pitchFamily="18" charset="0"/>
                          </a:rPr>
                          <m:t>𝑗</m:t>
                        </m:r>
                        <m:r>
                          <a:rPr lang="zh-CN" altLang="en-US" sz="2400" i="1">
                            <a:latin typeface="Cambria Math" panose="02040503050406030204" pitchFamily="18" charset="0"/>
                          </a:rPr>
                          <m:t>𝜉</m:t>
                        </m:r>
                      </m:den>
                    </m:f>
                    <m:r>
                      <a:rPr lang="zh-CN" altLang="en-US" sz="2400">
                        <a:latin typeface="Cambria Math" panose="02040503050406030204" pitchFamily="18" charset="0"/>
                      </a:rPr>
                      <m:t>=</m:t>
                    </m:r>
                    <m:r>
                      <a:rPr lang="zh-CN" altLang="en-US" sz="2400" i="1">
                        <a:latin typeface="Cambria Math" panose="02040503050406030204" pitchFamily="18" charset="0"/>
                      </a:rPr>
                      <m:t>𝑗</m:t>
                    </m:r>
                  </m:oMath>
                </a14:m>
                <a:r>
                  <a:rPr lang="en-US" altLang="zh-CN" sz="2400" dirty="0">
                    <a:latin typeface="宋体" panose="02010600030101010101" pitchFamily="2" charset="-122"/>
                    <a:ea typeface="宋体" panose="02010600030101010101" pitchFamily="2" charset="-122"/>
                  </a:rPr>
                  <a:t>7</a:t>
                </a:r>
                <a14:m>
                  <m:oMath xmlns:m="http://schemas.openxmlformats.org/officeDocument/2006/math">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𝐴</m:t>
                        </m:r>
                        <m:sSub>
                          <m:sSubPr>
                            <m:ctrlPr>
                              <a:rPr lang="zh-CN" altLang="en-US" sz="2400" i="1">
                                <a:latin typeface="Cambria Math" panose="02040503050406030204" pitchFamily="18" charset="0"/>
                              </a:rPr>
                            </m:ctrlPr>
                          </m:sSubPr>
                          <m:e>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𝑈</m:t>
                                </m:r>
                              </m:e>
                              <m:lim>
                                <m:r>
                                  <a:rPr lang="zh-CN" altLang="en-US" sz="2400">
                                    <a:latin typeface="Cambria Math" panose="02040503050406030204" pitchFamily="18" charset="0"/>
                                  </a:rPr>
                                  <m:t>⋅</m:t>
                                </m:r>
                              </m:lim>
                            </m:limUpp>
                          </m:e>
                          <m:sub>
                            <m:r>
                              <a:rPr lang="zh-CN" altLang="en-US" sz="2400">
                                <a:latin typeface="Cambria Math" panose="02040503050406030204" pitchFamily="18" charset="0"/>
                              </a:rPr>
                              <m:t>1</m:t>
                            </m:r>
                          </m:sub>
                        </m:sSub>
                      </m:num>
                      <m:den>
                        <m:r>
                          <a:rPr lang="zh-CN" altLang="en-US" sz="2400">
                            <a:latin typeface="Cambria Math" panose="02040503050406030204" pitchFamily="18" charset="0"/>
                          </a:rPr>
                          <m:t>1+</m:t>
                        </m:r>
                        <m:r>
                          <a:rPr lang="zh-CN" altLang="en-US" sz="2400" i="1">
                            <a:latin typeface="Cambria Math" panose="02040503050406030204" pitchFamily="18" charset="0"/>
                          </a:rPr>
                          <m:t>𝑗</m:t>
                        </m:r>
                        <m:r>
                          <a:rPr lang="zh-CN" altLang="en-US" sz="2400" i="1">
                            <a:latin typeface="Cambria Math" panose="02040503050406030204" pitchFamily="18" charset="0"/>
                          </a:rPr>
                          <m:t>𝜉</m:t>
                        </m:r>
                      </m:den>
                    </m:f>
                  </m:oMath>
                </a14:m>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上</a:t>
                </a:r>
                <a:r>
                  <a:rPr lang="zh-CN" altLang="en-US" sz="2400" dirty="0">
                    <a:latin typeface="宋体" panose="02010600030101010101" pitchFamily="2" charset="-122"/>
                    <a:ea typeface="宋体" panose="02010600030101010101" pitchFamily="2" charset="-122"/>
                  </a:rPr>
                  <a:t>式与互感耦合相位鉴频器的式（</a:t>
                </a:r>
                <a:r>
                  <a:rPr lang="en-US" altLang="zh-CN" sz="2400" dirty="0">
                    <a:latin typeface="宋体" panose="02010600030101010101" pitchFamily="2" charset="-122"/>
                    <a:ea typeface="宋体" panose="02010600030101010101" pitchFamily="2" charset="-122"/>
                  </a:rPr>
                  <a:t>7.10.3</a:t>
                </a:r>
                <a:r>
                  <a:rPr lang="zh-CN" altLang="en-US" sz="2400" dirty="0">
                    <a:latin typeface="宋体" panose="02010600030101010101" pitchFamily="2" charset="-122"/>
                    <a:ea typeface="宋体" panose="02010600030101010101" pitchFamily="2" charset="-122"/>
                  </a:rPr>
                  <a:t>）完全相同，因此其鉴频特性与互感耦合相位鉴频器相同。</a:t>
                </a:r>
              </a:p>
            </p:txBody>
          </p:sp>
        </mc:Choice>
        <mc:Fallback>
          <p:sp>
            <p:nvSpPr>
              <p:cNvPr id="4" name="文本框 3">
                <a:extLst>
                  <a:ext uri="{FF2B5EF4-FFF2-40B4-BE49-F238E27FC236}">
                    <a16:creationId xmlns="" xmlns:a16="http://schemas.microsoft.com/office/drawing/2014/main" xmlns:a14="http://schemas.microsoft.com/office/drawing/2010/main" id="{E2548A51-9BA7-4F9F-B3B8-D2F3281E0684}"/>
                  </a:ext>
                </a:extLst>
              </p:cNvPr>
              <p:cNvSpPr txBox="1">
                <a:spLocks noRot="1" noChangeAspect="1" noMove="1" noResize="1" noEditPoints="1" noAdjustHandles="1" noChangeArrowheads="1" noChangeShapeType="1" noTextEdit="1"/>
              </p:cNvSpPr>
              <p:nvPr/>
            </p:nvSpPr>
            <p:spPr>
              <a:xfrm>
                <a:off x="623376" y="1159483"/>
                <a:ext cx="8843750" cy="3979166"/>
              </a:xfrm>
              <a:prstGeom prst="rect">
                <a:avLst/>
              </a:prstGeom>
              <a:blipFill rotWithShape="0">
                <a:blip r:embed="rId2"/>
                <a:stretch>
                  <a:fillRect l="-1034" b="-245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940818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952CA7FE-45B3-4AA5-96B3-88D04D3CD7D5}"/>
                  </a:ext>
                </a:extLst>
              </p:cNvPr>
              <p:cNvSpPr>
                <a:spLocks noGrp="1"/>
              </p:cNvSpPr>
              <p:nvPr>
                <p:ph idx="1"/>
              </p:nvPr>
            </p:nvSpPr>
            <p:spPr>
              <a:xfrm>
                <a:off x="600061" y="1439054"/>
                <a:ext cx="8596668" cy="4347918"/>
              </a:xfrm>
            </p:spPr>
            <p:txBody>
              <a:bodyPr/>
              <a:lstStyle/>
              <a:p>
                <a:pPr marL="0" indent="0">
                  <a:buNone/>
                </a:pPr>
                <a:r>
                  <a:rPr lang="zh-CN" altLang="en-US" sz="2400" dirty="0" smtClean="0">
                    <a:latin typeface="宋体" panose="02010600030101010101" pitchFamily="2" charset="-122"/>
                    <a:ea typeface="宋体" panose="02010600030101010101" pitchFamily="2" charset="-122"/>
                  </a:rPr>
                  <a:t>    比例</a:t>
                </a:r>
                <a:r>
                  <a:rPr lang="zh-CN" altLang="en-US" sz="2400" dirty="0">
                    <a:latin typeface="宋体" panose="02010600030101010101" pitchFamily="2" charset="-122"/>
                    <a:ea typeface="宋体" panose="02010600030101010101" pitchFamily="2" charset="-122"/>
                  </a:rPr>
                  <a:t>鉴频器是一种类似于叠加型相位鉴频器，在相位鉴频器的基础上适当改进具有一定的限幅能力，其基本电路如图</a:t>
                </a:r>
                <a:r>
                  <a:rPr lang="en-US" altLang="zh-CN" sz="2400" dirty="0">
                    <a:latin typeface="宋体" panose="02010600030101010101" pitchFamily="2" charset="-122"/>
                    <a:ea typeface="宋体" panose="02010600030101010101" pitchFamily="2" charset="-122"/>
                  </a:rPr>
                  <a:t>7-10-12(a)</a:t>
                </a:r>
                <a:r>
                  <a:rPr lang="zh-CN" altLang="en-US" sz="2400" dirty="0">
                    <a:latin typeface="宋体" panose="02010600030101010101" pitchFamily="2" charset="-122"/>
                    <a:ea typeface="宋体" panose="02010600030101010101" pitchFamily="2" charset="-122"/>
                  </a:rPr>
                  <a:t>所示。它与互感耦合相位鉴频器电路的区别有以下三个方面：</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(1) </a:t>
                </a:r>
                <a:r>
                  <a:rPr lang="zh-CN" altLang="en-US" sz="2400" dirty="0">
                    <a:latin typeface="宋体" panose="02010600030101010101" pitchFamily="2" charset="-122"/>
                    <a:ea typeface="宋体" panose="02010600030101010101" pitchFamily="2" charset="-122"/>
                  </a:rPr>
                  <a:t>包络检波器的两个二极管顺接，而这里</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𝐷</m:t>
                        </m:r>
                        <m:r>
                          <a:rPr lang="zh-CN" altLang="en-US" sz="2400">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反接。</a:t>
                </a:r>
              </a:p>
              <a:p>
                <a:pPr marL="0" indent="0">
                  <a:buNone/>
                </a:pP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在电阻</a:t>
                </a:r>
                <a:r>
                  <a:rPr lang="en-US" altLang="zh-CN" sz="2400" dirty="0">
                    <a:latin typeface="宋体" panose="02010600030101010101" pitchFamily="2" charset="-122"/>
                    <a:ea typeface="宋体" panose="02010600030101010101" pitchFamily="2" charset="-122"/>
                  </a:rPr>
                  <a:t>(R1+R2)</a:t>
                </a:r>
                <a:r>
                  <a:rPr lang="zh-CN" altLang="en-US" sz="2400" dirty="0">
                    <a:latin typeface="宋体" panose="02010600030101010101" pitchFamily="2" charset="-122"/>
                    <a:ea typeface="宋体" panose="02010600030101010101" pitchFamily="2" charset="-122"/>
                  </a:rPr>
                  <a:t>两端并接一个大电容</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，容量约在</a:t>
                </a:r>
                <a:r>
                  <a:rPr lang="en-US" altLang="zh-CN" sz="2400" dirty="0">
                    <a:latin typeface="宋体" panose="02010600030101010101" pitchFamily="2" charset="-122"/>
                    <a:ea typeface="宋体" panose="02010600030101010101" pitchFamily="2" charset="-122"/>
                  </a:rPr>
                  <a:t>10μF</a:t>
                </a:r>
                <a:r>
                  <a:rPr lang="zh-CN" altLang="en-US" sz="2400" dirty="0">
                    <a:latin typeface="宋体" panose="02010600030101010101" pitchFamily="2" charset="-122"/>
                    <a:ea typeface="宋体" panose="02010600030101010101" pitchFamily="2" charset="-122"/>
                  </a:rPr>
                  <a:t>数量级。时间常数</a:t>
                </a:r>
                <a:r>
                  <a:rPr lang="en-US" altLang="zh-CN" sz="2400" dirty="0">
                    <a:latin typeface="宋体" panose="02010600030101010101" pitchFamily="2" charset="-122"/>
                    <a:ea typeface="宋体" panose="02010600030101010101" pitchFamily="2" charset="-122"/>
                  </a:rPr>
                  <a:t>(R1+R2)C</a:t>
                </a:r>
                <a:r>
                  <a:rPr lang="zh-CN" altLang="en-US" sz="2400" dirty="0">
                    <a:latin typeface="宋体" panose="02010600030101010101" pitchFamily="2" charset="-122"/>
                    <a:ea typeface="宋体" panose="02010600030101010101" pitchFamily="2" charset="-122"/>
                  </a:rPr>
                  <a:t>很大，约</a:t>
                </a:r>
                <a:r>
                  <a:rPr lang="en-US" altLang="zh-CN" sz="2400" dirty="0">
                    <a:latin typeface="宋体" panose="02010600030101010101" pitchFamily="2" charset="-122"/>
                    <a:ea typeface="宋体" panose="02010600030101010101" pitchFamily="2" charset="-122"/>
                  </a:rPr>
                  <a:t>0.1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0.25s</a:t>
                </a:r>
                <a:r>
                  <a:rPr lang="zh-CN" altLang="en-US" sz="2400" dirty="0">
                    <a:latin typeface="宋体" panose="02010600030101010101" pitchFamily="2" charset="-122"/>
                    <a:ea typeface="宋体" panose="02010600030101010101" pitchFamily="2" charset="-122"/>
                  </a:rPr>
                  <a:t>，远大于低频信号的周期。大电容</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具有限幅作用。</a:t>
                </a:r>
              </a:p>
              <a:p>
                <a:pPr marL="0" indent="0">
                  <a:buNone/>
                </a:pPr>
                <a:r>
                  <a:rPr lang="en-US" altLang="zh-CN" sz="2400" dirty="0">
                    <a:latin typeface="宋体" panose="02010600030101010101" pitchFamily="2" charset="-122"/>
                    <a:ea typeface="宋体" panose="02010600030101010101" pitchFamily="2" charset="-122"/>
                  </a:rPr>
                  <a:t>(3) </a:t>
                </a:r>
                <a:r>
                  <a:rPr lang="zh-CN" altLang="en-US" sz="2400" dirty="0">
                    <a:latin typeface="宋体" panose="02010600030101010101" pitchFamily="2" charset="-122"/>
                    <a:ea typeface="宋体" panose="02010600030101010101" pitchFamily="2" charset="-122"/>
                  </a:rPr>
                  <a:t>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中间点</a:t>
                </a:r>
                <a:r>
                  <a:rPr lang="en-US" altLang="zh-CN" sz="2400" dirty="0">
                    <a:latin typeface="宋体" panose="02010600030101010101" pitchFamily="2" charset="-122"/>
                    <a:ea typeface="宋体" panose="02010600030101010101" pitchFamily="2" charset="-122"/>
                  </a:rPr>
                  <a:t>O</a:t>
                </a:r>
                <a:r>
                  <a:rPr lang="zh-CN" altLang="en-US" sz="2400" dirty="0">
                    <a:latin typeface="宋体" panose="02010600030101010101" pitchFamily="2" charset="-122"/>
                    <a:ea typeface="宋体" panose="02010600030101010101" pitchFamily="2" charset="-122"/>
                  </a:rPr>
                  <a:t>作输出点，将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a:latin typeface="Cambria Math" panose="02040503050406030204" pitchFamily="18" charset="0"/>
                          </a:rPr>
                          <m:t>1</m:t>
                        </m:r>
                      </m:sub>
                    </m:sSub>
                  </m:oMath>
                </a14:m>
                <a:r>
                  <a:rPr lang="zh-CN" altLang="en-US" sz="2400" dirty="0">
                    <a:latin typeface="宋体" panose="02010600030101010101" pitchFamily="2" charset="-122"/>
                    <a:ea typeface="宋体" panose="02010600030101010101" pitchFamily="2" charset="-122"/>
                  </a:rPr>
                  <a:t>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a:latin typeface="Cambria Math" panose="02040503050406030204" pitchFamily="18" charset="0"/>
                          </a:rPr>
                          <m:t>2</m:t>
                        </m:r>
                      </m:sub>
                    </m:sSub>
                  </m:oMath>
                </a14:m>
                <a:r>
                  <a:rPr lang="zh-CN" altLang="en-US" sz="2400" dirty="0">
                    <a:latin typeface="宋体" panose="02010600030101010101" pitchFamily="2" charset="-122"/>
                    <a:ea typeface="宋体" panose="02010600030101010101" pitchFamily="2" charset="-122"/>
                  </a:rPr>
                  <a:t>中间点</a:t>
                </a:r>
                <a:r>
                  <a:rPr lang="en-US" altLang="zh-CN" sz="2400" dirty="0">
                    <a:latin typeface="宋体" panose="02010600030101010101" pitchFamily="2" charset="-122"/>
                    <a:ea typeface="宋体" panose="02010600030101010101" pitchFamily="2" charset="-122"/>
                  </a:rPr>
                  <a:t>D</a:t>
                </a:r>
                <a:r>
                  <a:rPr lang="zh-CN" altLang="en-US" sz="2400" dirty="0">
                    <a:latin typeface="宋体" panose="02010600030101010101" pitchFamily="2" charset="-122"/>
                    <a:ea typeface="宋体" panose="02010600030101010101" pitchFamily="2" charset="-122"/>
                  </a:rPr>
                  <a:t>接地。 </a:t>
                </a:r>
              </a:p>
              <a:p>
                <a:pPr marL="0" indent="0">
                  <a:buNone/>
                </a:pPr>
                <a:endParaRPr lang="zh-CN" altLang="en-US" sz="2400" dirty="0">
                  <a:latin typeface="宋体" panose="02010600030101010101" pitchFamily="2" charset="-122"/>
                  <a:ea typeface="宋体" panose="02010600030101010101" pitchFamily="2" charset="-122"/>
                </a:endParaRPr>
              </a:p>
            </p:txBody>
          </p:sp>
        </mc:Choice>
        <mc:Fallback>
          <p:sp>
            <p:nvSpPr>
              <p:cNvPr id="3" name="内容占位符 2">
                <a:extLst>
                  <a:ext uri="{FF2B5EF4-FFF2-40B4-BE49-F238E27FC236}">
                    <a16:creationId xmlns="" xmlns:a16="http://schemas.microsoft.com/office/drawing/2014/main" xmlns:a14="http://schemas.microsoft.com/office/drawing/2010/main" id="{952CA7FE-45B3-4AA5-96B3-88D04D3CD7D5}"/>
                  </a:ext>
                </a:extLst>
              </p:cNvPr>
              <p:cNvSpPr>
                <a:spLocks noGrp="1" noRot="1" noChangeAspect="1" noMove="1" noResize="1" noEditPoints="1" noAdjustHandles="1" noChangeArrowheads="1" noChangeShapeType="1" noTextEdit="1"/>
              </p:cNvSpPr>
              <p:nvPr>
                <p:ph idx="1"/>
              </p:nvPr>
            </p:nvSpPr>
            <p:spPr>
              <a:xfrm>
                <a:off x="600061" y="1439054"/>
                <a:ext cx="8596668" cy="4347918"/>
              </a:xfrm>
              <a:blipFill rotWithShape="0">
                <a:blip r:embed="rId2"/>
                <a:stretch>
                  <a:fillRect l="-1063" t="-1122"/>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600061" y="458930"/>
            <a:ext cx="4628762" cy="7431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smtClean="0">
                <a:latin typeface="+mj-ea"/>
              </a:rPr>
              <a:t>7.10.4 </a:t>
            </a:r>
            <a:r>
              <a:rPr lang="zh-CN" altLang="en-US" sz="2800" dirty="0" smtClean="0">
                <a:latin typeface="+mj-ea"/>
              </a:rPr>
              <a:t>比例</a:t>
            </a:r>
            <a:r>
              <a:rPr lang="zh-CN" altLang="en-US" sz="2800" dirty="0">
                <a:latin typeface="+mj-ea"/>
              </a:rPr>
              <a:t>鉴频器</a:t>
            </a:r>
          </a:p>
        </p:txBody>
      </p:sp>
    </p:spTree>
    <p:extLst>
      <p:ext uri="{BB962C8B-B14F-4D97-AF65-F5344CB8AC3E}">
        <p14:creationId xmlns:p14="http://schemas.microsoft.com/office/powerpoint/2010/main" val="187251027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a:extLst>
              <a:ext uri="{FF2B5EF4-FFF2-40B4-BE49-F238E27FC236}">
                <a16:creationId xmlns="" xmlns:a16="http://schemas.microsoft.com/office/drawing/2014/main" id="{0A4D35A5-B399-4AF6-9E91-41D1CC4A9CD1}"/>
              </a:ext>
            </a:extLst>
          </p:cNvPr>
          <p:cNvPicPr>
            <a:picLocks noGrp="1" noChangeAspect="1"/>
          </p:cNvPicPr>
          <p:nvPr>
            <p:ph idx="1"/>
          </p:nvPr>
        </p:nvPicPr>
        <p:blipFill>
          <a:blip r:embed="rId2"/>
          <a:stretch>
            <a:fillRect/>
          </a:stretch>
        </p:blipFill>
        <p:spPr>
          <a:xfrm>
            <a:off x="1764406" y="231416"/>
            <a:ext cx="6375041" cy="5916034"/>
          </a:xfrm>
          <a:prstGeom prst="rect">
            <a:avLst/>
          </a:prstGeom>
        </p:spPr>
      </p:pic>
      <p:sp>
        <p:nvSpPr>
          <p:cNvPr id="5" name="文本框 4">
            <a:extLst>
              <a:ext uri="{FF2B5EF4-FFF2-40B4-BE49-F238E27FC236}">
                <a16:creationId xmlns="" xmlns:a16="http://schemas.microsoft.com/office/drawing/2014/main" id="{5848FC91-BF80-49B7-BACF-005DEA971A37}"/>
              </a:ext>
            </a:extLst>
          </p:cNvPr>
          <p:cNvSpPr txBox="1"/>
          <p:nvPr/>
        </p:nvSpPr>
        <p:spPr>
          <a:xfrm>
            <a:off x="3236694" y="6147450"/>
            <a:ext cx="3862316" cy="369332"/>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7.10.12  </a:t>
            </a:r>
            <a:r>
              <a:rPr lang="zh-CN" altLang="zh-CN" dirty="0">
                <a:latin typeface="宋体" panose="02010600030101010101" pitchFamily="2" charset="-122"/>
                <a:ea typeface="宋体" panose="02010600030101010101" pitchFamily="2" charset="-122"/>
              </a:rPr>
              <a:t>比例鉴频器电路及特性</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4431004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E742A75-9850-4054-B1CD-0A9C9491EBB3}"/>
              </a:ext>
            </a:extLst>
          </p:cNvPr>
          <p:cNvSpPr>
            <a:spLocks noGrp="1"/>
          </p:cNvSpPr>
          <p:nvPr>
            <p:ph type="title"/>
          </p:nvPr>
        </p:nvSpPr>
        <p:spPr>
          <a:xfrm>
            <a:off x="645243" y="451615"/>
            <a:ext cx="3978272" cy="604453"/>
          </a:xfrm>
        </p:spPr>
        <p:txBody>
          <a:bodyPr>
            <a:normAutofit/>
          </a:bodyPr>
          <a:lstStyle/>
          <a:p>
            <a:r>
              <a:rPr lang="en-US" altLang="zh-CN" sz="3200" dirty="0">
                <a:latin typeface="+mj-ea"/>
              </a:rPr>
              <a:t>7.2  </a:t>
            </a:r>
            <a:r>
              <a:rPr lang="zh-CN" altLang="en-US" sz="3200" dirty="0">
                <a:latin typeface="+mj-ea"/>
              </a:rPr>
              <a:t>调角波的</a:t>
            </a:r>
            <a:r>
              <a:rPr lang="zh-CN" altLang="en-US" sz="3200" dirty="0" smtClean="0">
                <a:latin typeface="+mj-ea"/>
              </a:rPr>
              <a:t>性质</a:t>
            </a:r>
            <a:endParaRPr lang="zh-CN" altLang="en-US" sz="2800" dirty="0">
              <a:latin typeface="+mj-ea"/>
            </a:endParaRPr>
          </a:p>
        </p:txBody>
      </p:sp>
      <p:sp>
        <p:nvSpPr>
          <p:cNvPr id="3" name="内容占位符 2">
            <a:extLst>
              <a:ext uri="{FF2B5EF4-FFF2-40B4-BE49-F238E27FC236}">
                <a16:creationId xmlns="" xmlns:a16="http://schemas.microsoft.com/office/drawing/2014/main" xmlns:a14="http://schemas.microsoft.com/office/drawing/2010/main" xmlns:mc="http://schemas.openxmlformats.org/markup-compatibility/2006" id="{1FC8A4F2-F60A-4DC2-94C9-0FD81F3545BC}"/>
              </a:ext>
            </a:extLst>
          </p:cNvPr>
          <p:cNvSpPr>
            <a:spLocks noGrp="1"/>
          </p:cNvSpPr>
          <p:nvPr>
            <p:ph idx="1"/>
          </p:nvPr>
        </p:nvSpPr>
        <p:spPr>
          <a:xfrm>
            <a:off x="4216918" y="1962767"/>
            <a:ext cx="5891088" cy="1552534"/>
          </a:xfrm>
        </p:spPr>
        <p:txBody>
          <a:bodyPr>
            <a:normAutofit/>
          </a:bodyPr>
          <a:lstStyle/>
          <a:p>
            <a:r>
              <a:rPr lang="zh-CN" altLang="en-US" sz="2400" dirty="0">
                <a:latin typeface="宋体" panose="02010600030101010101" pitchFamily="2" charset="-122"/>
                <a:ea typeface="宋体" panose="02010600030101010101" pitchFamily="2" charset="-122"/>
              </a:rPr>
              <a:t>简谐振荡每秒钟重复的次数称为振荡频率。矢量长度是𝑈</a:t>
            </a:r>
            <a:r>
              <a:rPr lang="en-US" altLang="zh-CN" sz="2400" baseline="-25000" dirty="0">
                <a:latin typeface="宋体" panose="02010600030101010101" pitchFamily="2" charset="-122"/>
                <a:ea typeface="宋体" panose="02010600030101010101" pitchFamily="2" charset="-122"/>
              </a:rPr>
              <a:t>m</a:t>
            </a:r>
            <a:r>
              <a:rPr lang="zh-CN" altLang="en-US" sz="2400" baseline="-250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以</a:t>
            </a:r>
            <a:r>
              <a:rPr lang="en-US" altLang="zh-CN" sz="2400" i="1" dirty="0">
                <a:latin typeface="宋体" panose="02010600030101010101" pitchFamily="2" charset="-122"/>
                <a:ea typeface="宋体" panose="02010600030101010101" pitchFamily="2" charset="-122"/>
                <a:sym typeface="Symbol" panose="05050102010706020507" pitchFamily="18" charset="2"/>
              </a:rPr>
              <a:t></a:t>
            </a:r>
            <a:r>
              <a:rPr lang="en-US" altLang="zh-CN" sz="2400" dirty="0">
                <a:latin typeface="宋体" panose="02010600030101010101" pitchFamily="2" charset="-122"/>
                <a:ea typeface="宋体" panose="02010600030101010101" pitchFamily="2" charset="-122"/>
              </a:rPr>
              <a:t>(</a:t>
            </a:r>
            <a:r>
              <a:rPr lang="en-US" altLang="zh-CN" sz="2400" i="1" dirty="0">
                <a:latin typeface="宋体" panose="02010600030101010101" pitchFamily="2" charset="-122"/>
                <a:ea typeface="宋体" panose="02010600030101010101" pitchFamily="2" charset="-122"/>
              </a:rPr>
              <a:t>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的角速度围绕</a:t>
            </a:r>
            <a:r>
              <a:rPr lang="en-US" altLang="zh-CN" sz="2400" dirty="0">
                <a:latin typeface="宋体" panose="02010600030101010101" pitchFamily="2" charset="-122"/>
                <a:ea typeface="宋体" panose="02010600030101010101" pitchFamily="2" charset="-122"/>
              </a:rPr>
              <a:t>O</a:t>
            </a:r>
            <a:r>
              <a:rPr lang="zh-CN" altLang="en-US" sz="2400" dirty="0">
                <a:latin typeface="宋体" panose="02010600030101010101" pitchFamily="2" charset="-122"/>
                <a:ea typeface="宋体" panose="02010600030101010101" pitchFamily="2" charset="-122"/>
              </a:rPr>
              <a:t>点逆时针旋转，如</a:t>
            </a:r>
            <a:r>
              <a:rPr lang="zh-CN" altLang="en-US" sz="2400" dirty="0" smtClean="0">
                <a:latin typeface="宋体" panose="02010600030101010101" pitchFamily="2" charset="-122"/>
                <a:ea typeface="宋体" panose="02010600030101010101" pitchFamily="2" charset="-122"/>
              </a:rPr>
              <a:t>图所</a:t>
            </a:r>
            <a:r>
              <a:rPr lang="zh-CN" altLang="en-US" sz="2400" dirty="0">
                <a:latin typeface="宋体" panose="02010600030101010101" pitchFamily="2" charset="-122"/>
                <a:ea typeface="宋体" panose="02010600030101010101" pitchFamily="2" charset="-122"/>
              </a:rPr>
              <a:t>示</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p>
            <a:pPr marL="0" indent="0">
              <a:buNone/>
            </a:pPr>
            <a:endParaRPr lang="en-US" altLang="zh-CN" sz="1000" dirty="0">
              <a:latin typeface="宋体" panose="02010600030101010101" pitchFamily="2" charset="-122"/>
              <a:ea typeface="宋体" panose="02010600030101010101" pitchFamily="2" charset="-122"/>
            </a:endParaRPr>
          </a:p>
          <a:p>
            <a:pPr marL="0" indent="0">
              <a:buNone/>
            </a:pPr>
            <a:endParaRPr lang="en-US" altLang="zh-CN" sz="800" baseline="-25000" dirty="0"/>
          </a:p>
          <a:p>
            <a:pPr marL="0" indent="0">
              <a:buNone/>
            </a:pPr>
            <a:endParaRPr lang="en-US" altLang="zh-CN" sz="800" baseline="-25000" dirty="0"/>
          </a:p>
          <a:p>
            <a:pPr marL="0" indent="0">
              <a:buNone/>
            </a:pPr>
            <a:endParaRPr lang="en-US" altLang="zh-CN" sz="800" baseline="-25000" dirty="0"/>
          </a:p>
          <a:p>
            <a:pPr marL="0" indent="0">
              <a:buNone/>
            </a:pPr>
            <a:endParaRPr lang="en-US" altLang="zh-CN" sz="800" baseline="-25000" dirty="0"/>
          </a:p>
        </p:txBody>
      </p:sp>
      <p:graphicFrame>
        <p:nvGraphicFramePr>
          <p:cNvPr id="12" name="对象 11">
            <a:extLst>
              <a:ext uri="{FF2B5EF4-FFF2-40B4-BE49-F238E27FC236}">
                <a16:creationId xmlns="" xmlns:a16="http://schemas.microsoft.com/office/drawing/2014/main" id="{44BC7D8C-311D-44B9-A521-926564E8724F}"/>
              </a:ext>
            </a:extLst>
          </p:cNvPr>
          <p:cNvGraphicFramePr>
            <a:graphicFrameLocks noChangeAspect="1"/>
          </p:cNvGraphicFramePr>
          <p:nvPr>
            <p:extLst>
              <p:ext uri="{D42A27DB-BD31-4B8C-83A1-F6EECF244321}">
                <p14:modId xmlns:p14="http://schemas.microsoft.com/office/powerpoint/2010/main" val="3229691977"/>
              </p:ext>
            </p:extLst>
          </p:nvPr>
        </p:nvGraphicFramePr>
        <p:xfrm>
          <a:off x="6316663" y="2432050"/>
          <a:ext cx="127000" cy="539750"/>
        </p:xfrm>
        <a:graphic>
          <a:graphicData uri="http://schemas.openxmlformats.org/presentationml/2006/ole">
            <mc:AlternateContent xmlns:mc="http://schemas.openxmlformats.org/markup-compatibility/2006">
              <mc:Choice xmlns:v="urn:schemas-microsoft-com:vml" Requires="v">
                <p:oleObj spid="_x0000_s2097" name="Equation" r:id="rId3" imgW="126720" imgH="190440" progId="Equation.DSMT4">
                  <p:embed/>
                </p:oleObj>
              </mc:Choice>
              <mc:Fallback>
                <p:oleObj name="Equation" r:id="rId3" imgW="126720" imgH="190440" progId="Equation.DSMT4">
                  <p:embed/>
                  <p:pic>
                    <p:nvPicPr>
                      <p:cNvPr id="0" name=""/>
                      <p:cNvPicPr/>
                      <p:nvPr/>
                    </p:nvPicPr>
                    <p:blipFill>
                      <a:blip r:embed="rId4"/>
                      <a:stretch>
                        <a:fillRect/>
                      </a:stretch>
                    </p:blipFill>
                    <p:spPr>
                      <a:xfrm>
                        <a:off x="6316663" y="2432050"/>
                        <a:ext cx="127000" cy="539750"/>
                      </a:xfrm>
                      <a:prstGeom prst="rect">
                        <a:avLst/>
                      </a:prstGeom>
                    </p:spPr>
                  </p:pic>
                </p:oleObj>
              </mc:Fallback>
            </mc:AlternateContent>
          </a:graphicData>
        </a:graphic>
      </p:graphicFrame>
      <p:grpSp>
        <p:nvGrpSpPr>
          <p:cNvPr id="4" name="组合 3"/>
          <p:cNvGrpSpPr/>
          <p:nvPr/>
        </p:nvGrpSpPr>
        <p:grpSpPr>
          <a:xfrm>
            <a:off x="999762" y="1516482"/>
            <a:ext cx="3217156" cy="2473688"/>
            <a:chOff x="7130106" y="1497707"/>
            <a:chExt cx="3217156" cy="2473688"/>
          </a:xfrm>
        </p:grpSpPr>
        <p:pic>
          <p:nvPicPr>
            <p:cNvPr id="8" name="图片 7">
              <a:extLst>
                <a:ext uri="{FF2B5EF4-FFF2-40B4-BE49-F238E27FC236}">
                  <a16:creationId xmlns="" xmlns:a16="http://schemas.microsoft.com/office/drawing/2014/main" id="{538C0919-E345-4B1F-AB6A-89F315236788}"/>
                </a:ext>
              </a:extLst>
            </p:cNvPr>
            <p:cNvPicPr>
              <a:picLocks noChangeAspect="1"/>
            </p:cNvPicPr>
            <p:nvPr/>
          </p:nvPicPr>
          <p:blipFill>
            <a:blip r:embed="rId5"/>
            <a:stretch>
              <a:fillRect/>
            </a:stretch>
          </p:blipFill>
          <p:spPr>
            <a:xfrm>
              <a:off x="7130106" y="1497707"/>
              <a:ext cx="3217156" cy="1983347"/>
            </a:xfrm>
            <a:prstGeom prst="rect">
              <a:avLst/>
            </a:prstGeom>
          </p:spPr>
        </p:pic>
        <mc:AlternateContent xmlns:mc="http://schemas.openxmlformats.org/markup-compatibility/2006">
          <mc:Choice xmlns:a14="http://schemas.microsoft.com/office/drawing/2010/main" Requires="a14">
            <p:sp>
              <p:nvSpPr>
                <p:cNvPr id="19" name="文本框 18">
                  <a:extLst>
                    <a:ext uri="{FF2B5EF4-FFF2-40B4-BE49-F238E27FC236}">
                      <a16:creationId xmlns="" xmlns:a16="http://schemas.microsoft.com/office/drawing/2014/main" id="{DDF6BA79-5834-49D5-B87A-9D71CF71D15C}"/>
                    </a:ext>
                  </a:extLst>
                </p:cNvPr>
                <p:cNvSpPr txBox="1"/>
                <p:nvPr/>
              </p:nvSpPr>
              <p:spPr>
                <a:xfrm>
                  <a:off x="7130106" y="3571285"/>
                  <a:ext cx="2979810" cy="400110"/>
                </a:xfrm>
                <a:prstGeom prst="rect">
                  <a:avLst/>
                </a:prstGeom>
                <a:noFill/>
              </p:spPr>
              <p:txBody>
                <a:bodyPr wrap="square" rtlCol="0">
                  <a:spAutoFit/>
                </a:bodyPr>
                <a:lstStyle/>
                <a:p>
                  <a:r>
                    <a:rPr lang="zh-CN" altLang="en-US" sz="2000" dirty="0" smtClean="0">
                      <a:latin typeface="宋体" panose="02010600030101010101" pitchFamily="2" charset="-122"/>
                      <a:ea typeface="宋体" panose="02010600030101010101" pitchFamily="2" charset="-122"/>
                    </a:rPr>
                    <a:t>简</a:t>
                  </a:r>
                  <a:r>
                    <a:rPr lang="zh-CN" altLang="en-US" sz="2000" dirty="0">
                      <a:latin typeface="宋体" panose="02010600030101010101" pitchFamily="2" charset="-122"/>
                      <a:ea typeface="宋体" panose="02010600030101010101" pitchFamily="2" charset="-122"/>
                    </a:rPr>
                    <a:t>谐振荡的矢量表示</a:t>
                  </a:r>
                  <a14:m>
                    <m:oMath xmlns:m="http://schemas.openxmlformats.org/officeDocument/2006/math">
                      <m:d>
                        <m:dPr>
                          <m:begChr m:val=""/>
                          <m:ctrlPr>
                            <a:rPr lang="zh-CN" altLang="en-US" sz="2000" i="1">
                              <a:latin typeface="Cambria Math" panose="02040503050406030204" pitchFamily="18" charset="0"/>
                            </a:rPr>
                          </m:ctrlPr>
                        </m:dPr>
                        <m:e>
                          <m:r>
                            <a:rPr lang="zh-CN" altLang="en-US" sz="2000" i="1">
                              <a:latin typeface="Cambria Math" panose="02040503050406030204" pitchFamily="18" charset="0"/>
                            </a:rPr>
                            <m:t>𝜙</m:t>
                          </m:r>
                          <m:r>
                            <a:rPr lang="zh-CN" altLang="en-US" sz="2000">
                              <a:latin typeface="Cambria Math" panose="02040503050406030204" pitchFamily="18" charset="0"/>
                            </a:rPr>
                            <m:t>(</m:t>
                          </m:r>
                          <m:r>
                            <a:rPr lang="zh-CN" altLang="en-US" sz="2000" i="1">
                              <a:latin typeface="Cambria Math" panose="02040503050406030204" pitchFamily="18" charset="0"/>
                            </a:rPr>
                            <m:t>𝑡</m:t>
                          </m:r>
                        </m:e>
                      </m:d>
                    </m:oMath>
                  </a14:m>
                  <a:endParaRPr lang="zh-CN" altLang="en-US" sz="2000" dirty="0"/>
                </a:p>
              </p:txBody>
            </p:sp>
          </mc:Choice>
          <mc:Fallback>
            <p:sp>
              <p:nvSpPr>
                <p:cNvPr id="19" name="文本框 18">
                  <a:extLst>
                    <a:ext uri="{FF2B5EF4-FFF2-40B4-BE49-F238E27FC236}">
                      <a16:creationId xmlns="" xmlns:a16="http://schemas.microsoft.com/office/drawing/2014/main" xmlns:a14="http://schemas.microsoft.com/office/drawing/2010/main" id="{DDF6BA79-5834-49D5-B87A-9D71CF71D15C}"/>
                    </a:ext>
                  </a:extLst>
                </p:cNvPr>
                <p:cNvSpPr txBox="1">
                  <a:spLocks noRot="1" noChangeAspect="1" noMove="1" noResize="1" noEditPoints="1" noAdjustHandles="1" noChangeArrowheads="1" noChangeShapeType="1" noTextEdit="1"/>
                </p:cNvSpPr>
                <p:nvPr/>
              </p:nvSpPr>
              <p:spPr>
                <a:xfrm>
                  <a:off x="7130106" y="3571285"/>
                  <a:ext cx="2979810" cy="400110"/>
                </a:xfrm>
                <a:prstGeom prst="rect">
                  <a:avLst/>
                </a:prstGeom>
                <a:blipFill rotWithShape="0">
                  <a:blip r:embed="rId6"/>
                  <a:stretch>
                    <a:fillRect l="-2045" t="-122727" r="-21063" b="-192424"/>
                  </a:stretch>
                </a:blipFill>
              </p:spPr>
              <p:txBody>
                <a:bodyPr/>
                <a:lstStyle/>
                <a:p>
                  <a:r>
                    <a:rPr lang="zh-CN" altLang="en-US">
                      <a:noFill/>
                    </a:rPr>
                    <a:t> </a:t>
                  </a:r>
                </a:p>
              </p:txBody>
            </p:sp>
          </mc:Fallback>
        </mc:AlternateContent>
      </p:grpSp>
      <mc:AlternateContent xmlns:mc="http://schemas.openxmlformats.org/markup-compatibility/2006" xmlns:a14="http://schemas.microsoft.com/office/drawing/2010/main">
        <mc:Choice Requires="a14">
          <p:sp>
            <p:nvSpPr>
              <p:cNvPr id="9" name="内容占位符 2">
                <a:extLst>
                  <a:ext uri="{FF2B5EF4-FFF2-40B4-BE49-F238E27FC236}">
                    <a16:creationId xmlns="" xmlns:a16="http://schemas.microsoft.com/office/drawing/2014/main" id="{1FC8A4F2-F60A-4DC2-94C9-0FD81F3545BC}"/>
                  </a:ext>
                </a:extLst>
              </p:cNvPr>
              <p:cNvSpPr txBox="1">
                <a:spLocks/>
              </p:cNvSpPr>
              <p:nvPr/>
            </p:nvSpPr>
            <p:spPr>
              <a:xfrm>
                <a:off x="999762" y="4152030"/>
                <a:ext cx="8596668" cy="2317888"/>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US" altLang="zh-CN" sz="2400" dirty="0" smtClean="0">
                    <a:latin typeface="宋体" panose="02010600030101010101" pitchFamily="2" charset="-122"/>
                    <a:ea typeface="宋体" panose="02010600030101010101" pitchFamily="2" charset="-122"/>
                  </a:rPr>
                  <a:t>    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0</a:t>
                </a:r>
                <a:r>
                  <a:rPr lang="zh-CN" altLang="en-US" sz="2400" dirty="0">
                    <a:latin typeface="宋体" panose="02010600030101010101" pitchFamily="2" charset="-122"/>
                    <a:ea typeface="宋体" panose="02010600030101010101" pitchFamily="2" charset="-122"/>
                  </a:rPr>
                  <a:t>时的矢量初始相角是 </a:t>
                </a:r>
                <a14:m>
                  <m:oMath xmlns:m="http://schemas.openxmlformats.org/officeDocument/2006/math">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𝜙</m:t>
                        </m:r>
                      </m:e>
                      <m:sub>
                        <m:r>
                          <a:rPr lang="zh-CN" altLang="en-US" sz="2400">
                            <a:latin typeface="Cambria Math" panose="02040503050406030204" pitchFamily="18" charset="0"/>
                            <a:ea typeface="宋体" panose="02010600030101010101" pitchFamily="2" charset="-122"/>
                          </a:rPr>
                          <m:t>0</m:t>
                        </m:r>
                      </m:sub>
                    </m:sSub>
                    <m:r>
                      <a:rPr lang="zh-CN" altLang="en-US" sz="2400">
                        <a:latin typeface="Cambria Math" panose="02040503050406030204" pitchFamily="18" charset="0"/>
                        <a:ea typeface="宋体" panose="02010600030101010101" pitchFamily="2" charset="-122"/>
                      </a:rPr>
                      <m:t> </m:t>
                    </m:r>
                  </m:oMath>
                </a14:m>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t</a:t>
                </a:r>
                <a:r>
                  <a:rPr lang="zh-CN" altLang="en-US" sz="2400" dirty="0">
                    <a:latin typeface="宋体" panose="02010600030101010101" pitchFamily="2" charset="-122"/>
                    <a:ea typeface="宋体" panose="02010600030101010101" pitchFamily="2" charset="-122"/>
                  </a:rPr>
                  <a:t>时的相角是</a:t>
                </a:r>
                <a14:m>
                  <m:oMath xmlns:m="http://schemas.openxmlformats.org/officeDocument/2006/math">
                    <m:d>
                      <m:dPr>
                        <m:begChr m:val=""/>
                        <m:ctrlPr>
                          <a:rPr lang="zh-CN" altLang="en-US" sz="2400" i="1">
                            <a:latin typeface="Cambria Math" panose="02040503050406030204" pitchFamily="18" charset="0"/>
                            <a:ea typeface="宋体" panose="02010600030101010101" pitchFamily="2" charset="-122"/>
                          </a:rPr>
                        </m:ctrlPr>
                      </m:dPr>
                      <m:e>
                        <m:r>
                          <a:rPr lang="zh-CN" altLang="en-US" sz="2400">
                            <a:latin typeface="Cambria Math" panose="02040503050406030204" pitchFamily="18" charset="0"/>
                            <a:ea typeface="宋体" panose="02010600030101010101" pitchFamily="2" charset="-122"/>
                          </a:rPr>
                          <m:t>𝜙</m:t>
                        </m:r>
                        <m:r>
                          <a:rPr lang="zh-CN" altLang="en-US" sz="2400">
                            <a:latin typeface="Cambria Math" panose="02040503050406030204" pitchFamily="18" charset="0"/>
                            <a:ea typeface="宋体" panose="02010600030101010101" pitchFamily="2" charset="-122"/>
                          </a:rPr>
                          <m:t>(</m:t>
                        </m:r>
                        <m:r>
                          <a:rPr lang="zh-CN" altLang="en-US" sz="2400">
                            <a:latin typeface="Cambria Math" panose="02040503050406030204" pitchFamily="18" charset="0"/>
                            <a:ea typeface="宋体" panose="02010600030101010101" pitchFamily="2" charset="-122"/>
                          </a:rPr>
                          <m:t>𝑡</m:t>
                        </m:r>
                      </m:e>
                    </m:d>
                  </m:oMath>
                </a14:m>
                <a:r>
                  <a:rPr lang="zh-CN" altLang="en-US" sz="2400" dirty="0">
                    <a:latin typeface="宋体" panose="02010600030101010101" pitchFamily="2" charset="-122"/>
                    <a:ea typeface="宋体" panose="02010600030101010101" pitchFamily="2" charset="-122"/>
                  </a:rPr>
                  <a:t>矢量在实轴上的投影</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 </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𝑢</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𝜙</m:t>
                        </m:r>
                        <m:r>
                          <a:rPr lang="zh-CN" altLang="en-US" sz="2400">
                            <a:latin typeface="Cambria Math" panose="02040503050406030204" pitchFamily="18" charset="0"/>
                          </a:rPr>
                          <m:t>(</m:t>
                        </m:r>
                        <m:r>
                          <a:rPr lang="zh-CN" altLang="en-US" sz="2400" i="1">
                            <a:latin typeface="Cambria Math" panose="02040503050406030204" pitchFamily="18" charset="0"/>
                          </a:rPr>
                          <m:t>𝑡</m:t>
                        </m:r>
                      </m:e>
                    </m:d>
                  </m:oMath>
                </a14:m>
                <a:r>
                  <a:rPr lang="en-US" altLang="zh-CN" sz="2400" dirty="0">
                    <a:latin typeface="宋体" panose="02010600030101010101" pitchFamily="2" charset="-122"/>
                    <a:ea typeface="宋体" panose="02010600030101010101" pitchFamily="2" charset="-122"/>
                  </a:rPr>
                  <a:t>         </a:t>
                </a:r>
              </a:p>
              <a:p>
                <a:pPr marL="0" indent="0">
                  <a:buFont typeface="Wingdings 3" charset="2"/>
                  <a:buNone/>
                </a:pPr>
                <a:r>
                  <a:rPr lang="zh-CN" altLang="en-US" sz="2400" dirty="0" smtClean="0">
                    <a:latin typeface="宋体" panose="02010600030101010101" pitchFamily="2" charset="-122"/>
                    <a:ea typeface="宋体" panose="02010600030101010101" pitchFamily="2" charset="-122"/>
                  </a:rPr>
                  <a:t>    瞬时</a:t>
                </a:r>
                <a:r>
                  <a:rPr lang="zh-CN" altLang="en-US" sz="2400" dirty="0">
                    <a:latin typeface="宋体" panose="02010600030101010101" pitchFamily="2" charset="-122"/>
                    <a:ea typeface="宋体" panose="02010600030101010101" pitchFamily="2" charset="-122"/>
                  </a:rPr>
                  <a:t>角频率</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e>
                    </m:d>
                  </m:oMath>
                </a14:m>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等于瞬时相位</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𝜙</m:t>
                        </m:r>
                        <m:r>
                          <a:rPr lang="zh-CN" altLang="en-US" sz="2400">
                            <a:latin typeface="Cambria Math" panose="02040503050406030204" pitchFamily="18" charset="0"/>
                          </a:rPr>
                          <m:t>(</m:t>
                        </m:r>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对时间的微分：</a:t>
                </a:r>
                <a:endParaRPr lang="en-US" altLang="zh-CN" sz="2400" dirty="0">
                  <a:latin typeface="宋体" panose="02010600030101010101" pitchFamily="2" charset="-122"/>
                  <a:ea typeface="宋体" panose="02010600030101010101" pitchFamily="2" charset="-122"/>
                </a:endParaRPr>
              </a:p>
              <a:p>
                <a:pPr marL="0" indent="0">
                  <a:buFont typeface="Wingdings 3" charset="2"/>
                  <a:buNone/>
                </a:pPr>
                <a:r>
                  <a:rPr lang="zh-CN" altLang="en-US" sz="2400" dirty="0"/>
                  <a:t>               </a:t>
                </a:r>
                <a:r>
                  <a:rPr lang="zh-CN" altLang="en-US" sz="2400" dirty="0" smtClean="0"/>
                  <a:t>               </a:t>
                </a:r>
                <a14:m>
                  <m:oMath xmlns:m="http://schemas.openxmlformats.org/officeDocument/2006/math">
                    <m:r>
                      <a:rPr lang="zh-CN" altLang="en-US" sz="2400" i="1" smtClean="0">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𝑑</m:t>
                        </m:r>
                        <m:r>
                          <a:rPr lang="zh-CN" altLang="en-US" sz="2400" i="1">
                            <a:latin typeface="Cambria Math" panose="02040503050406030204" pitchFamily="18" charset="0"/>
                          </a:rPr>
                          <m:t>𝜙</m:t>
                        </m:r>
                        <m:d>
                          <m:dPr>
                            <m:ctrlPr>
                              <a:rPr lang="zh-CN" altLang="en-US" sz="2400" i="1">
                                <a:latin typeface="Cambria Math" panose="02040503050406030204" pitchFamily="18" charset="0"/>
                              </a:rPr>
                            </m:ctrlPr>
                          </m:dPr>
                          <m:e>
                            <m:r>
                              <a:rPr lang="zh-CN" altLang="en-US" sz="2400" i="1">
                                <a:latin typeface="Cambria Math" panose="02040503050406030204" pitchFamily="18" charset="0"/>
                              </a:rPr>
                              <m:t>𝑡</m:t>
                            </m:r>
                          </m:e>
                        </m:d>
                      </m:num>
                      <m:den>
                        <m:r>
                          <a:rPr lang="zh-CN" altLang="en-US" sz="2400" i="1">
                            <a:latin typeface="Cambria Math" panose="02040503050406030204" pitchFamily="18" charset="0"/>
                          </a:rPr>
                          <m:t>𝑑𝑡</m:t>
                        </m:r>
                      </m:den>
                    </m:f>
                  </m:oMath>
                </a14:m>
                <a:endParaRPr lang="en-US" altLang="zh-CN" sz="2400" baseline="-25000" dirty="0"/>
              </a:p>
              <a:p>
                <a:pPr marL="0" indent="0">
                  <a:buFont typeface="Wingdings 3" charset="2"/>
                  <a:buNone/>
                </a:pPr>
                <a:endParaRPr lang="en-US" altLang="zh-CN" sz="2400" baseline="-25000" dirty="0"/>
              </a:p>
              <a:p>
                <a:pPr marL="0" indent="0">
                  <a:buFont typeface="Wingdings 3" charset="2"/>
                  <a:buNone/>
                </a:pPr>
                <a:endParaRPr lang="en-US" altLang="zh-CN" sz="2400" baseline="-25000" dirty="0"/>
              </a:p>
              <a:p>
                <a:pPr marL="0" indent="0">
                  <a:buFont typeface="Wingdings 3" charset="2"/>
                  <a:buNone/>
                </a:pPr>
                <a:endParaRPr lang="en-US" altLang="zh-CN" sz="2400" baseline="-25000" dirty="0"/>
              </a:p>
            </p:txBody>
          </p:sp>
        </mc:Choice>
        <mc:Fallback xmlns="">
          <p:sp>
            <p:nvSpPr>
              <p:cNvPr id="9" name="内容占位符 2">
                <a:extLst>
                  <a:ext uri="{FF2B5EF4-FFF2-40B4-BE49-F238E27FC236}">
                    <a16:creationId xmlns="" xmlns:a16="http://schemas.microsoft.com/office/drawing/2014/main" xmlns:a14="http://schemas.microsoft.com/office/drawing/2010/main" id="{1FC8A4F2-F60A-4DC2-94C9-0FD81F3545BC}"/>
                  </a:ext>
                </a:extLst>
              </p:cNvPr>
              <p:cNvSpPr txBox="1">
                <a:spLocks noRot="1" noChangeAspect="1" noMove="1" noResize="1" noEditPoints="1" noAdjustHandles="1" noChangeArrowheads="1" noChangeShapeType="1" noTextEdit="1"/>
              </p:cNvSpPr>
              <p:nvPr/>
            </p:nvSpPr>
            <p:spPr>
              <a:xfrm>
                <a:off x="999762" y="4152030"/>
                <a:ext cx="8596668" cy="2317888"/>
              </a:xfrm>
              <a:prstGeom prst="rect">
                <a:avLst/>
              </a:prstGeom>
              <a:blipFill rotWithShape="0">
                <a:blip r:embed="rId17"/>
                <a:stretch>
                  <a:fillRect l="-1064" t="-25526"/>
                </a:stretch>
              </a:blipFill>
            </p:spPr>
            <p:txBody>
              <a:bodyPr/>
              <a:lstStyle/>
              <a:p>
                <a:r>
                  <a:rPr lang="zh-CN" altLang="en-US">
                    <a:noFill/>
                  </a:rPr>
                  <a:t> </a:t>
                </a:r>
              </a:p>
            </p:txBody>
          </p:sp>
        </mc:Fallback>
      </mc:AlternateContent>
      <p:sp>
        <p:nvSpPr>
          <p:cNvPr id="10" name="标题 1">
            <a:extLst>
              <a:ext uri="{FF2B5EF4-FFF2-40B4-BE49-F238E27FC236}">
                <a16:creationId xmlns="" xmlns:a16="http://schemas.microsoft.com/office/drawing/2014/main" id="{3E742A75-9850-4054-B1CD-0A9C9491EBB3}"/>
              </a:ext>
            </a:extLst>
          </p:cNvPr>
          <p:cNvSpPr txBox="1">
            <a:spLocks/>
          </p:cNvSpPr>
          <p:nvPr/>
        </p:nvSpPr>
        <p:spPr>
          <a:xfrm>
            <a:off x="645243" y="1048496"/>
            <a:ext cx="4637242" cy="555084"/>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smtClean="0">
                <a:latin typeface="+mj-ea"/>
              </a:rPr>
              <a:t>7.2.1</a:t>
            </a:r>
            <a:r>
              <a:rPr lang="zh-CN" altLang="en-US" sz="2800" dirty="0" smtClean="0">
                <a:latin typeface="+mj-ea"/>
              </a:rPr>
              <a:t> 瞬时角频率与瞬时相位</a:t>
            </a:r>
            <a:endParaRPr lang="zh-CN" altLang="en-US" sz="2800" dirty="0">
              <a:latin typeface="+mj-ea"/>
            </a:endParaRPr>
          </a:p>
        </p:txBody>
      </p:sp>
    </p:spTree>
    <p:extLst>
      <p:ext uri="{BB962C8B-B14F-4D97-AF65-F5344CB8AC3E}">
        <p14:creationId xmlns:p14="http://schemas.microsoft.com/office/powerpoint/2010/main" val="21109335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2">
                <a:extLst>
                  <a:ext uri="{FF2B5EF4-FFF2-40B4-BE49-F238E27FC236}">
                    <a16:creationId xmlns="" xmlns:a16="http://schemas.microsoft.com/office/drawing/2014/main" id="{952CA7FE-45B3-4AA5-96B3-88D04D3CD7D5}"/>
                  </a:ext>
                </a:extLst>
              </p:cNvPr>
              <p:cNvSpPr>
                <a:spLocks noGrp="1"/>
              </p:cNvSpPr>
              <p:nvPr>
                <p:ph idx="1"/>
              </p:nvPr>
            </p:nvSpPr>
            <p:spPr>
              <a:xfrm>
                <a:off x="471272" y="627684"/>
                <a:ext cx="9638643" cy="5901905"/>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图</a:t>
                </a:r>
                <a:r>
                  <a:rPr lang="en-US" altLang="zh-CN" sz="2400" dirty="0">
                    <a:latin typeface="宋体" panose="02010600030101010101" pitchFamily="2" charset="-122"/>
                    <a:ea typeface="宋体" panose="02010600030101010101" pitchFamily="2" charset="-122"/>
                  </a:rPr>
                  <a:t>7-10-12(b)</a:t>
                </a:r>
                <a:r>
                  <a:rPr lang="zh-CN" altLang="en-US" sz="2400" dirty="0">
                    <a:latin typeface="宋体" panose="02010600030101010101" pitchFamily="2" charset="-122"/>
                    <a:ea typeface="宋体" panose="02010600030101010101" pitchFamily="2" charset="-122"/>
                  </a:rPr>
                  <a:t>是图</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的简化等效电路，由电路理论可</a:t>
                </a:r>
                <a:r>
                  <a:rPr lang="zh-CN" altLang="en-US" sz="2400" dirty="0" smtClean="0">
                    <a:latin typeface="宋体" panose="02010600030101010101" pitchFamily="2" charset="-122"/>
                    <a:ea typeface="宋体" panose="02010600030101010101" pitchFamily="2" charset="-122"/>
                  </a:rPr>
                  <a:t>得</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2</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𝑖</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当</a:t>
                </a:r>
                <a:r>
                  <a:rPr lang="en-US" altLang="zh-CN" sz="2400" dirty="0">
                    <a:latin typeface="宋体" panose="02010600030101010101" pitchFamily="2" charset="-122"/>
                    <a:ea typeface="宋体" panose="02010600030101010101" pitchFamily="2" charset="-122"/>
                  </a:rPr>
                  <a:t>R1=R2=R</a:t>
                </a:r>
                <a:r>
                  <a:rPr lang="zh-CN" altLang="en-US" sz="2400" dirty="0">
                    <a:latin typeface="宋体" panose="02010600030101010101" pitchFamily="2" charset="-122"/>
                    <a:ea typeface="宋体" panose="02010600030101010101" pitchFamily="2" charset="-122"/>
                  </a:rPr>
                  <a:t>时，可</a:t>
                </a:r>
                <a:r>
                  <a:rPr lang="zh-CN" altLang="en-US" sz="2400" dirty="0" smtClean="0">
                    <a:latin typeface="宋体" panose="02010600030101010101" pitchFamily="2" charset="-122"/>
                    <a:ea typeface="宋体" panose="02010600030101010101" pitchFamily="2" charset="-122"/>
                  </a:rPr>
                  <a:t>得</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num>
                        <m:den>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r>
                            <a:rPr lang="zh-CN" altLang="en-US" sz="2400" i="1">
                              <a:latin typeface="Cambria Math" panose="02040503050406030204" pitchFamily="18" charset="0"/>
                            </a:rPr>
                            <m:t>𝑅</m:t>
                          </m:r>
                        </m:den>
                      </m:f>
                    </m:oMath>
                  </m:oMathPara>
                </a14:m>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i="1">
                              <a:latin typeface="Cambria Math" panose="02040503050406030204" pitchFamily="18" charset="0"/>
                            </a:rPr>
                            <m:t>𝑑</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𝐷</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𝐷</m:t>
                          </m:r>
                          <m:r>
                            <a:rPr lang="zh-CN" altLang="en-US" sz="2400">
                              <a:latin typeface="Cambria Math" panose="02040503050406030204" pitchFamily="18" charset="0"/>
                            </a:rPr>
                            <m:t>1</m:t>
                          </m:r>
                        </m:sub>
                      </m:sSub>
                      <m:r>
                        <a:rPr lang="en-US" altLang="zh-CN" sz="2400" i="1">
                          <a:latin typeface="Cambria Math" panose="02040503050406030204" pitchFamily="18" charset="0"/>
                        </a:rPr>
                        <m:t>)</m:t>
                      </m:r>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输出</a:t>
                </a:r>
                <a:r>
                  <a:rPr lang="zh-CN" altLang="en-US" sz="2400" dirty="0">
                    <a:latin typeface="宋体" panose="02010600030101010101" pitchFamily="2" charset="-122"/>
                    <a:ea typeface="宋体" panose="02010600030101010101" pitchFamily="2" charset="-122"/>
                  </a:rPr>
                  <a:t>电压也可由下式导出</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𝐸</m:t>
                          </m:r>
                        </m:e>
                        <m:sub>
                          <m:r>
                            <a:rPr lang="zh-CN" altLang="en-US" sz="2400" i="1">
                              <a:latin typeface="Cambria Math" panose="02040503050406030204" pitchFamily="18" charset="0"/>
                            </a:rPr>
                            <m:t>𝑜</m:t>
                          </m:r>
                        </m:sub>
                      </m:sSub>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𝐸</m:t>
                              </m:r>
                            </m:e>
                            <m:sub>
                              <m:r>
                                <a:rPr lang="zh-CN" altLang="en-US" sz="2400" i="1">
                                  <a:latin typeface="Cambria Math" panose="02040503050406030204" pitchFamily="18" charset="0"/>
                                </a:rPr>
                                <m:t>𝑜</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𝐸</m:t>
                          </m:r>
                        </m:e>
                        <m:sub>
                          <m:r>
                            <a:rPr lang="zh-CN" altLang="en-US" sz="2400" i="1">
                              <a:latin typeface="Cambria Math" panose="02040503050406030204" pitchFamily="18" charset="0"/>
                            </a:rPr>
                            <m:t>𝑜</m:t>
                          </m:r>
                        </m:sub>
                      </m:sSub>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𝐸</m:t>
                          </m:r>
                        </m:e>
                        <m:sub>
                          <m:r>
                            <a:rPr lang="zh-CN" altLang="en-US" sz="2400" i="1">
                              <a:latin typeface="Cambria Math" panose="02040503050406030204" pitchFamily="18" charset="0"/>
                            </a:rPr>
                            <m:t>𝑜</m:t>
                          </m:r>
                        </m:sub>
                      </m:sSub>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den>
                          </m:f>
                        </m:num>
                        <m:den>
                          <m:r>
                            <a:rPr lang="zh-CN" altLang="en-US" sz="2400">
                              <a:latin typeface="Cambria Math" panose="02040503050406030204" pitchFamily="18" charset="0"/>
                            </a:rPr>
                            <m:t>1+</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den>
                          </m:f>
                        </m:den>
                      </m:f>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其中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𝐸</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𝑐</m:t>
                        </m:r>
                        <m:r>
                          <a:rPr lang="zh-CN" altLang="en-US" sz="2400">
                            <a:latin typeface="Cambria Math" panose="02040503050406030204" pitchFamily="18" charset="0"/>
                          </a:rPr>
                          <m:t>2</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，为电容</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两端的电压。</a:t>
                </a:r>
                <a:endParaRPr lang="zh-CN" altLang="en-US" sz="2400" dirty="0">
                  <a:latin typeface="宋体" panose="02010600030101010101" pitchFamily="2" charset="-122"/>
                  <a:ea typeface="宋体" panose="02010600030101010101" pitchFamily="2" charset="-122"/>
                </a:endParaRPr>
              </a:p>
            </p:txBody>
          </p:sp>
        </mc:Choice>
        <mc:Fallback>
          <p:sp>
            <p:nvSpPr>
              <p:cNvPr id="4" name="内容占位符 2">
                <a:extLst>
                  <a:ext uri="{FF2B5EF4-FFF2-40B4-BE49-F238E27FC236}">
                    <a16:creationId xmlns="" xmlns:a16="http://schemas.microsoft.com/office/drawing/2014/main" xmlns:a14="http://schemas.microsoft.com/office/drawing/2010/main" id="{952CA7FE-45B3-4AA5-96B3-88D04D3CD7D5}"/>
                  </a:ext>
                </a:extLst>
              </p:cNvPr>
              <p:cNvSpPr>
                <a:spLocks noGrp="1" noRot="1" noChangeAspect="1" noMove="1" noResize="1" noEditPoints="1" noAdjustHandles="1" noChangeArrowheads="1" noChangeShapeType="1" noTextEdit="1"/>
              </p:cNvSpPr>
              <p:nvPr>
                <p:ph idx="1"/>
              </p:nvPr>
            </p:nvSpPr>
            <p:spPr>
              <a:xfrm>
                <a:off x="471272" y="627684"/>
                <a:ext cx="9638643" cy="5901905"/>
              </a:xfrm>
              <a:blipFill rotWithShape="0">
                <a:blip r:embed="rId2"/>
                <a:stretch>
                  <a:fillRect t="-8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601155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E10E7C62-3300-4B44-902D-C9D9483856A5}"/>
                  </a:ext>
                </a:extLst>
              </p:cNvPr>
              <p:cNvSpPr>
                <a:spLocks noGrp="1"/>
              </p:cNvSpPr>
              <p:nvPr>
                <p:ph idx="1"/>
              </p:nvPr>
            </p:nvSpPr>
            <p:spPr>
              <a:xfrm>
                <a:off x="973548" y="1702682"/>
                <a:ext cx="8596668" cy="3590536"/>
              </a:xfrm>
            </p:spPr>
            <p:txBody>
              <a:bodyPr>
                <a:normAutofit/>
              </a:bodyPr>
              <a:lstStyle/>
              <a:p>
                <a:r>
                  <a:rPr lang="zh-CN" altLang="en-US" sz="2400" dirty="0">
                    <a:latin typeface="宋体" panose="02010600030101010101" pitchFamily="2" charset="-122"/>
                    <a:ea typeface="宋体" panose="02010600030101010101" pitchFamily="2" charset="-122"/>
                  </a:rPr>
                  <a:t>瞬时相位</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𝜙</m:t>
                        </m:r>
                        <m:r>
                          <a:rPr lang="zh-CN" altLang="en-US" sz="2400">
                            <a:latin typeface="Cambria Math" panose="02040503050406030204" pitchFamily="18" charset="0"/>
                          </a:rPr>
                          <m:t>(</m:t>
                        </m:r>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等于瞬时角频率</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对时间的积分：</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           </a:t>
                </a:r>
                <a14:m>
                  <m:oMath xmlns:m="http://schemas.openxmlformats.org/officeDocument/2006/math">
                    <m:r>
                      <a:rPr lang="zh-CN" altLang="en-US" sz="2400" i="1">
                        <a:latin typeface="Cambria Math" panose="02040503050406030204" pitchFamily="18" charset="0"/>
                      </a:rPr>
                      <m:t>𝜙</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i="1">
                            <a:latin typeface="Cambria Math" panose="02040503050406030204" pitchFamily="18" charset="0"/>
                          </a:rPr>
                          <m:t>𝑡</m:t>
                        </m:r>
                      </m:sup>
                      <m:e>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e>
                        </m:d>
                      </m:e>
                    </m:nary>
                    <m:r>
                      <a:rPr lang="zh-CN" altLang="en-US" sz="2400" i="1">
                        <a:latin typeface="Cambria Math" panose="02040503050406030204" pitchFamily="18" charset="0"/>
                      </a:rPr>
                      <m:t>𝑑𝑡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𝜙</m:t>
                        </m:r>
                      </m:e>
                      <m:sub>
                        <m:r>
                          <a:rPr lang="zh-CN" altLang="en-US" sz="2400">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marL="0" indent="0">
                  <a:buNone/>
                </a:pPr>
                <a14:m>
                  <m:oMath xmlns:m="http://schemas.openxmlformats.org/officeDocument/2006/math">
                    <m:r>
                      <a:rPr lang="en-US" altLang="zh-CN" sz="2400" b="0" i="1" smtClean="0">
                        <a:latin typeface="Cambria Math" panose="02040503050406030204" pitchFamily="18" charset="0"/>
                      </a:rPr>
                      <m:t>                      </m:t>
                    </m:r>
                    <m:r>
                      <a:rPr lang="zh-CN" altLang="en-US" sz="2400" i="1">
                        <a:latin typeface="Cambria Math" panose="02040503050406030204" pitchFamily="18" charset="0"/>
                      </a:rPr>
                      <m:t>𝑢</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i="1">
                            <a:latin typeface="Cambria Math" panose="02040503050406030204" pitchFamily="18" charset="0"/>
                          </a:rPr>
                          <m:t>𝑡</m:t>
                        </m:r>
                      </m:sup>
                      <m:e>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r>
                              <a:rPr lang="zh-CN" altLang="en-US" sz="2400" i="1">
                                <a:latin typeface="Cambria Math" panose="02040503050406030204" pitchFamily="18" charset="0"/>
                              </a:rPr>
                              <m:t>𝑑𝑡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𝜙</m:t>
                                </m:r>
                              </m:e>
                              <m:sub>
                                <m:r>
                                  <a:rPr lang="zh-CN" altLang="en-US" sz="2400">
                                    <a:latin typeface="Cambria Math" panose="02040503050406030204" pitchFamily="18" charset="0"/>
                                  </a:rPr>
                                  <m:t>0</m:t>
                                </m:r>
                              </m:sub>
                            </m:sSub>
                          </m:e>
                        </m:d>
                      </m:e>
                    </m:nary>
                  </m:oMath>
                </a14:m>
                <a:r>
                  <a:rPr lang="zh-CN" altLang="en-US" sz="2400" dirty="0">
                    <a:latin typeface="宋体" panose="02010600030101010101" pitchFamily="2" charset="-122"/>
                    <a:ea typeface="宋体" panose="02010600030101010101" pitchFamily="2" charset="-122"/>
                  </a:rPr>
                  <a:t>             </a:t>
                </a:r>
              </a:p>
              <a:p>
                <a:pPr marL="0" indent="0">
                  <a:buNone/>
                </a:pPr>
                <a:r>
                  <a:rPr lang="zh-CN" altLang="en-US" sz="2400" dirty="0">
                    <a:latin typeface="宋体" panose="02010600030101010101" pitchFamily="2" charset="-122"/>
                    <a:ea typeface="宋体" panose="02010600030101010101" pitchFamily="2" charset="-122"/>
                  </a:rPr>
                  <a:t>当</a:t>
                </a:r>
                <a14:m>
                  <m:oMath xmlns:m="http://schemas.openxmlformats.org/officeDocument/2006/math">
                    <m:r>
                      <a:rPr lang="zh-CN" altLang="en-US" sz="2400" i="1">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时</a:t>
                </a:r>
                <a:endParaRPr lang="en-US" altLang="zh-CN" sz="2400" dirty="0">
                  <a:latin typeface="宋体" panose="02010600030101010101" pitchFamily="2" charset="-122"/>
                  <a:ea typeface="宋体" panose="02010600030101010101" pitchFamily="2" charset="-122"/>
                </a:endParaRPr>
              </a:p>
              <a:p>
                <a:pPr marL="0" indent="0">
                  <a:buNone/>
                </a:pPr>
                <a14:m>
                  <m:oMath xmlns:m="http://schemas.openxmlformats.org/officeDocument/2006/math">
                    <m:r>
                      <a:rPr lang="en-US" altLang="zh-CN" sz="2400" b="0" i="1" smtClean="0">
                        <a:latin typeface="Cambria Math" panose="02040503050406030204" pitchFamily="18" charset="0"/>
                      </a:rPr>
                      <m:t>        </m:t>
                    </m:r>
                    <m:r>
                      <a:rPr lang="zh-CN" altLang="en-US" sz="2400" i="1">
                        <a:latin typeface="Cambria Math" panose="02040503050406030204" pitchFamily="18" charset="0"/>
                      </a:rPr>
                      <m:t>𝑢</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i="1">
                            <a:latin typeface="Cambria Math" panose="02040503050406030204" pitchFamily="18" charset="0"/>
                          </a:rPr>
                          <m:t>𝑡</m:t>
                        </m:r>
                      </m:sup>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𝑑𝑡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𝜙</m:t>
                                </m:r>
                              </m:e>
                              <m:sub>
                                <m:r>
                                  <a:rPr lang="zh-CN" altLang="en-US" sz="2400">
                                    <a:latin typeface="Cambria Math" panose="02040503050406030204" pitchFamily="18" charset="0"/>
                                  </a:rPr>
                                  <m:t>0</m:t>
                                </m:r>
                              </m:sub>
                            </m:sSub>
                          </m:e>
                        </m:d>
                      </m:e>
                    </m:nary>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𝑚</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𝜙</m:t>
                        </m:r>
                      </m:e>
                      <m:sub>
                        <m:r>
                          <a:rPr lang="zh-CN" altLang="en-US" sz="2400">
                            <a:latin typeface="Cambria Math" panose="02040503050406030204" pitchFamily="18" charset="0"/>
                          </a:rPr>
                          <m:t>0</m:t>
                        </m:r>
                      </m:sub>
                    </m:sSub>
                    <m:r>
                      <a:rPr lang="en-US" altLang="zh-CN" sz="240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     </a:t>
                </a:r>
              </a:p>
              <a:p>
                <a:pPr marL="0" indent="0">
                  <a:buNone/>
                </a:pPr>
                <a:r>
                  <a:rPr lang="zh-CN" altLang="en-US" sz="2400" dirty="0">
                    <a:latin typeface="宋体" panose="02010600030101010101" pitchFamily="2" charset="-122"/>
                    <a:ea typeface="宋体" panose="02010600030101010101" pitchFamily="2" charset="-122"/>
                  </a:rPr>
                  <a:t>上式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时一固定频率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反映的是</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𝜙</m:t>
                        </m:r>
                        <m:r>
                          <a:rPr lang="zh-CN" altLang="en-US" sz="2400">
                            <a:latin typeface="Cambria Math" panose="02040503050406030204" pitchFamily="18" charset="0"/>
                          </a:rPr>
                          <m:t>(</m:t>
                        </m:r>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随时间的变化情况。</a:t>
                </a:r>
              </a:p>
              <a:p>
                <a:pPr marL="0" indent="0">
                  <a:buNone/>
                </a:pPr>
                <a:endParaRPr lang="zh-CN" altLang="en-US" dirty="0"/>
              </a:p>
            </p:txBody>
          </p:sp>
        </mc:Choice>
        <mc:Fallback>
          <p:sp>
            <p:nvSpPr>
              <p:cNvPr id="3" name="内容占位符 2">
                <a:extLst>
                  <a:ext uri="{FF2B5EF4-FFF2-40B4-BE49-F238E27FC236}">
                    <a16:creationId xmlns="" xmlns:a16="http://schemas.microsoft.com/office/drawing/2014/main" xmlns:a14="http://schemas.microsoft.com/office/drawing/2010/main" id="{E10E7C62-3300-4B44-902D-C9D9483856A5}"/>
                  </a:ext>
                </a:extLst>
              </p:cNvPr>
              <p:cNvSpPr>
                <a:spLocks noGrp="1" noRot="1" noChangeAspect="1" noMove="1" noResize="1" noEditPoints="1" noAdjustHandles="1" noChangeArrowheads="1" noChangeShapeType="1" noTextEdit="1"/>
              </p:cNvSpPr>
              <p:nvPr>
                <p:ph idx="1"/>
              </p:nvPr>
            </p:nvSpPr>
            <p:spPr>
              <a:xfrm>
                <a:off x="973548" y="1702682"/>
                <a:ext cx="8596668" cy="3590536"/>
              </a:xfrm>
              <a:blipFill rotWithShape="0">
                <a:blip r:embed="rId2"/>
                <a:stretch>
                  <a:fillRect l="-1135" t="-16469" b="-1765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704909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F51B9A90-F22B-4545-B207-8A312CE9C36E}"/>
                  </a:ext>
                </a:extLst>
              </p:cNvPr>
              <p:cNvSpPr>
                <a:spLocks noGrp="1"/>
              </p:cNvSpPr>
              <p:nvPr>
                <p:ph idx="1"/>
              </p:nvPr>
            </p:nvSpPr>
            <p:spPr>
              <a:xfrm>
                <a:off x="741728" y="1385350"/>
                <a:ext cx="9625765" cy="5092723"/>
              </a:xfrm>
            </p:spPr>
            <p:txBody>
              <a:bodyPr>
                <a:normAutofit/>
              </a:bodyPr>
              <a:lstStyle/>
              <a:p>
                <a:pPr marL="0" indent="0">
                  <a:buNone/>
                </a:pPr>
                <a:r>
                  <a:rPr lang="zh-CN" altLang="en-US" sz="2400" dirty="0" smtClean="0">
                    <a:solidFill>
                      <a:schemeClr val="tx1"/>
                    </a:solidFill>
                    <a:latin typeface="宋体" panose="02010600030101010101" pitchFamily="2" charset="-122"/>
                    <a:ea typeface="宋体" panose="02010600030101010101" pitchFamily="2" charset="-122"/>
                  </a:rPr>
                  <a:t>设</a:t>
                </a:r>
                <a:r>
                  <a:rPr lang="zh-CN" altLang="en-US" sz="2400" dirty="0">
                    <a:solidFill>
                      <a:schemeClr val="tx1"/>
                    </a:solidFill>
                    <a:latin typeface="宋体" panose="02010600030101010101" pitchFamily="2" charset="-122"/>
                    <a:ea typeface="宋体" panose="02010600030101010101" pitchFamily="2" charset="-122"/>
                  </a:rPr>
                  <a:t>载波信号表达式： </a:t>
                </a:r>
                <a14:m>
                  <m:oMath xmlns:m="http://schemas.openxmlformats.org/officeDocument/2006/math">
                    <m:d>
                      <m:dPr>
                        <m:begChr m:val=""/>
                        <m:ctrlPr>
                          <a:rPr lang="zh-CN" altLang="en-US" sz="2400" i="1">
                            <a:solidFill>
                              <a:schemeClr val="tx1"/>
                            </a:solidFill>
                            <a:latin typeface="Cambria Math" panose="02040503050406030204" pitchFamily="18" charset="0"/>
                          </a:rPr>
                        </m:ctrlPr>
                      </m:dPr>
                      <m:e>
                        <m:r>
                          <a:rPr lang="zh-CN" altLang="en-US" sz="2400" i="1">
                            <a:solidFill>
                              <a:schemeClr val="tx1"/>
                            </a:solidFill>
                            <a:latin typeface="Cambria Math" panose="02040503050406030204" pitchFamily="18" charset="0"/>
                          </a:rPr>
                          <m:t>𝑢</m:t>
                        </m:r>
                        <m:r>
                          <a:rPr lang="zh-CN" altLang="en-US" sz="2400">
                            <a:solidFill>
                              <a:schemeClr val="tx1"/>
                            </a:solidFill>
                            <a:latin typeface="Cambria Math" panose="02040503050406030204" pitchFamily="18" charset="0"/>
                          </a:rPr>
                          <m:t>(</m:t>
                        </m:r>
                        <m:r>
                          <a:rPr lang="zh-CN" altLang="en-US" sz="2400" i="1">
                            <a:solidFill>
                              <a:schemeClr val="tx1"/>
                            </a:solidFill>
                            <a:latin typeface="Cambria Math" panose="02040503050406030204" pitchFamily="18" charset="0"/>
                          </a:rPr>
                          <m:t>𝑡</m:t>
                        </m:r>
                        <m:r>
                          <a:rPr lang="zh-CN" altLang="en-US" sz="2400">
                            <a:solidFill>
                              <a:schemeClr val="tx1"/>
                            </a:solidFill>
                            <a:latin typeface="Cambria Math" panose="02040503050406030204" pitchFamily="18" charset="0"/>
                          </a:rPr>
                          <m:t>)=</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𝑈</m:t>
                            </m:r>
                          </m:e>
                          <m:sub>
                            <m:r>
                              <a:rPr lang="zh-CN" altLang="en-US" sz="2400" i="1">
                                <a:solidFill>
                                  <a:schemeClr val="tx1"/>
                                </a:solidFill>
                                <a:latin typeface="Cambria Math" panose="02040503050406030204" pitchFamily="18" charset="0"/>
                              </a:rPr>
                              <m:t>𝑐</m:t>
                            </m:r>
                          </m:sub>
                        </m:sSub>
                        <m:r>
                          <m:rPr>
                            <m:sty m:val="p"/>
                          </m:rPr>
                          <a:rPr lang="zh-CN" altLang="en-US" sz="2400">
                            <a:solidFill>
                              <a:schemeClr val="tx1"/>
                            </a:solidFill>
                            <a:latin typeface="Cambria Math" panose="02040503050406030204" pitchFamily="18" charset="0"/>
                          </a:rPr>
                          <m:t>cos</m:t>
                        </m:r>
                        <m:r>
                          <a:rPr lang="zh-CN" altLang="en-US" sz="2400">
                            <a:solidFill>
                              <a:schemeClr val="tx1"/>
                            </a:solidFill>
                            <a:latin typeface="Cambria Math" panose="02040503050406030204" pitchFamily="18" charset="0"/>
                          </a:rPr>
                          <m:t>(</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𝜔</m:t>
                            </m:r>
                          </m:e>
                          <m:sub>
                            <m:r>
                              <a:rPr lang="zh-CN" altLang="en-US" sz="2400" i="1">
                                <a:solidFill>
                                  <a:schemeClr val="tx1"/>
                                </a:solidFill>
                                <a:latin typeface="Cambria Math" panose="02040503050406030204" pitchFamily="18" charset="0"/>
                              </a:rPr>
                              <m:t>𝑐</m:t>
                            </m:r>
                          </m:sub>
                        </m:sSub>
                        <m:r>
                          <a:rPr lang="zh-CN" altLang="en-US" sz="2400" i="1">
                            <a:solidFill>
                              <a:schemeClr val="tx1"/>
                            </a:solidFill>
                            <a:latin typeface="Cambria Math" panose="02040503050406030204" pitchFamily="18" charset="0"/>
                          </a:rPr>
                          <m:t>𝑡</m:t>
                        </m:r>
                        <m:r>
                          <a:rPr lang="zh-CN" altLang="en-US" sz="2400">
                            <a:solidFill>
                              <a:schemeClr val="tx1"/>
                            </a:solidFill>
                            <a:latin typeface="Cambria Math" panose="02040503050406030204" pitchFamily="18" charset="0"/>
                          </a:rPr>
                          <m:t>+</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𝜙</m:t>
                            </m:r>
                          </m:e>
                          <m:sub>
                            <m:r>
                              <a:rPr lang="zh-CN" altLang="en-US" sz="2400">
                                <a:solidFill>
                                  <a:schemeClr val="tx1"/>
                                </a:solidFill>
                                <a:latin typeface="Cambria Math" panose="02040503050406030204" pitchFamily="18" charset="0"/>
                              </a:rPr>
                              <m:t>0</m:t>
                            </m:r>
                          </m:sub>
                        </m:sSub>
                      </m:e>
                    </m:d>
                  </m:oMath>
                </a14:m>
                <a:r>
                  <a:rPr lang="zh-CN" altLang="en-US" sz="2400" dirty="0">
                    <a:solidFill>
                      <a:schemeClr val="tx1"/>
                    </a:solidFill>
                    <a:latin typeface="宋体" panose="02010600030101010101" pitchFamily="2" charset="-122"/>
                    <a:ea typeface="宋体" panose="02010600030101010101" pitchFamily="2" charset="-122"/>
                  </a:rPr>
                  <a:t>   </a:t>
                </a:r>
              </a:p>
              <a:p>
                <a:pPr marL="0" indent="0">
                  <a:buNone/>
                </a:pPr>
                <a:r>
                  <a:rPr lang="zh-CN" altLang="en-US" sz="2400" dirty="0">
                    <a:solidFill>
                      <a:schemeClr val="tx1"/>
                    </a:solidFill>
                    <a:latin typeface="宋体" panose="02010600030101010101" pitchFamily="2" charset="-122"/>
                    <a:ea typeface="宋体" panose="02010600030101010101" pitchFamily="2" charset="-122"/>
                  </a:rPr>
                  <a:t>调制信号表达式： </a:t>
                </a:r>
                <a14:m>
                  <m:oMath xmlns:m="http://schemas.openxmlformats.org/officeDocument/2006/math">
                    <m:sSub>
                      <m:sSubPr>
                        <m:ctrlPr>
                          <a:rPr lang="zh-CN" altLang="en-US" sz="2400" i="1">
                            <a:solidFill>
                              <a:schemeClr val="tx1"/>
                            </a:solidFill>
                            <a:latin typeface="Cambria Math" panose="02040503050406030204" pitchFamily="18" charset="0"/>
                            <a:ea typeface="宋体" panose="02010600030101010101" pitchFamily="2" charset="-122"/>
                          </a:rPr>
                        </m:ctrlPr>
                      </m:sSubPr>
                      <m:e>
                        <m:r>
                          <a:rPr lang="zh-CN" altLang="en-US" sz="2400">
                            <a:solidFill>
                              <a:schemeClr val="tx1"/>
                            </a:solidFill>
                            <a:latin typeface="Cambria Math" panose="02040503050406030204" pitchFamily="18" charset="0"/>
                            <a:ea typeface="宋体" panose="02010600030101010101" pitchFamily="2" charset="-122"/>
                          </a:rPr>
                          <m:t>𝑢</m:t>
                        </m:r>
                      </m:e>
                      <m:sub>
                        <m:r>
                          <a:rPr lang="zh-CN" altLang="en-US" sz="2400">
                            <a:solidFill>
                              <a:schemeClr val="tx1"/>
                            </a:solidFill>
                            <a:latin typeface="Cambria Math" panose="02040503050406030204" pitchFamily="18" charset="0"/>
                            <a:ea typeface="宋体" panose="02010600030101010101" pitchFamily="2" charset="-122"/>
                          </a:rPr>
                          <m:t>𝛺</m:t>
                        </m:r>
                      </m:sub>
                    </m:sSub>
                    <m:r>
                      <a:rPr lang="zh-CN" altLang="en-US" sz="2400">
                        <a:solidFill>
                          <a:schemeClr val="tx1"/>
                        </a:solidFill>
                        <a:latin typeface="Cambria Math" panose="02040503050406030204" pitchFamily="18" charset="0"/>
                        <a:ea typeface="宋体" panose="02010600030101010101" pitchFamily="2" charset="-122"/>
                      </a:rPr>
                      <m:t>(</m:t>
                    </m:r>
                    <m:r>
                      <a:rPr lang="zh-CN" altLang="en-US" sz="2400">
                        <a:solidFill>
                          <a:schemeClr val="tx1"/>
                        </a:solidFill>
                        <a:latin typeface="Cambria Math" panose="02040503050406030204" pitchFamily="18" charset="0"/>
                        <a:ea typeface="宋体" panose="02010600030101010101" pitchFamily="2" charset="-122"/>
                      </a:rPr>
                      <m:t>𝑡</m:t>
                    </m:r>
                    <m:r>
                      <a:rPr lang="zh-CN" altLang="en-US" sz="2400">
                        <a:solidFill>
                          <a:schemeClr val="tx1"/>
                        </a:solidFill>
                        <a:latin typeface="Cambria Math" panose="02040503050406030204" pitchFamily="18" charset="0"/>
                        <a:ea typeface="宋体" panose="02010600030101010101" pitchFamily="2" charset="-122"/>
                      </a:rPr>
                      <m:t>)=</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𝑈</m:t>
                        </m:r>
                      </m:e>
                      <m:sub>
                        <m:r>
                          <a:rPr lang="zh-CN" altLang="en-US" sz="2400">
                            <a:solidFill>
                              <a:schemeClr val="tx1"/>
                            </a:solidFill>
                            <a:latin typeface="Cambria Math" panose="02040503050406030204" pitchFamily="18" charset="0"/>
                            <a:ea typeface="宋体" panose="02010600030101010101" pitchFamily="2" charset="-122"/>
                          </a:rPr>
                          <m:t>𝛺</m:t>
                        </m:r>
                      </m:sub>
                    </m:sSub>
                    <m:r>
                      <m:rPr>
                        <m:sty m:val="p"/>
                      </m:rPr>
                      <a:rPr lang="zh-CN" altLang="en-US" sz="2400">
                        <a:solidFill>
                          <a:schemeClr val="tx1"/>
                        </a:solidFill>
                        <a:latin typeface="Cambria Math" panose="02040503050406030204" pitchFamily="18" charset="0"/>
                        <a:ea typeface="宋体" panose="02010600030101010101" pitchFamily="2" charset="-122"/>
                      </a:rPr>
                      <m:t>cos</m:t>
                    </m:r>
                    <m:r>
                      <a:rPr lang="zh-CN" altLang="en-US" sz="2400">
                        <a:solidFill>
                          <a:schemeClr val="tx1"/>
                        </a:solidFill>
                        <a:latin typeface="Cambria Math" panose="02040503050406030204" pitchFamily="18" charset="0"/>
                        <a:ea typeface="宋体" panose="02010600030101010101" pitchFamily="2" charset="-122"/>
                      </a:rPr>
                      <m:t>𝛺</m:t>
                    </m:r>
                    <m:r>
                      <a:rPr lang="zh-CN" altLang="en-US" sz="2400">
                        <a:solidFill>
                          <a:schemeClr val="tx1"/>
                        </a:solidFill>
                        <a:latin typeface="Cambria Math" panose="02040503050406030204" pitchFamily="18" charset="0"/>
                        <a:ea typeface="宋体" panose="02010600030101010101" pitchFamily="2" charset="-122"/>
                      </a:rPr>
                      <m:t>𝑡</m:t>
                    </m:r>
                    <m:r>
                      <a:rPr lang="zh-CN" altLang="en-US" sz="2400">
                        <a:solidFill>
                          <a:schemeClr val="tx1"/>
                        </a:solidFill>
                        <a:latin typeface="Cambria Math" panose="02040503050406030204" pitchFamily="18" charset="0"/>
                        <a:ea typeface="宋体" panose="02010600030101010101" pitchFamily="2" charset="-122"/>
                      </a:rPr>
                      <m:t> </m:t>
                    </m:r>
                  </m:oMath>
                </a14:m>
                <a:r>
                  <a:rPr lang="en-US" altLang="zh-CN" sz="2400" dirty="0">
                    <a:solidFill>
                      <a:schemeClr val="tx1"/>
                    </a:solidFill>
                    <a:latin typeface="宋体" panose="02010600030101010101" pitchFamily="2" charset="-122"/>
                    <a:ea typeface="宋体" panose="02010600030101010101" pitchFamily="2" charset="-122"/>
                  </a:rPr>
                  <a:t>        </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根据</a:t>
                </a:r>
                <a:r>
                  <a:rPr lang="zh-CN" altLang="en-US" sz="2400" dirty="0">
                    <a:latin typeface="宋体" panose="02010600030101010101" pitchFamily="2" charset="-122"/>
                    <a:ea typeface="宋体" panose="02010600030101010101" pitchFamily="2" charset="-122"/>
                  </a:rPr>
                  <a:t>定义，调频载波的瞬时频率</a:t>
                </a:r>
                <a14:m>
                  <m:oMath xmlns:m="http://schemas.openxmlformats.org/officeDocument/2006/math">
                    <m:d>
                      <m:dPr>
                        <m:begChr m:val=""/>
                        <m:ctrlPr>
                          <a:rPr lang="zh-CN" altLang="en-US" sz="2400" i="1">
                            <a:latin typeface="Cambria Math" panose="02040503050406030204" pitchFamily="18" charset="0"/>
                            <a:ea typeface="宋体" panose="02010600030101010101" pitchFamily="2" charset="-122"/>
                          </a:rPr>
                        </m:ctrlPr>
                      </m:dPr>
                      <m:e>
                        <m:r>
                          <a:rPr lang="zh-CN" altLang="en-US" sz="2400">
                            <a:latin typeface="Cambria Math" panose="02040503050406030204" pitchFamily="18" charset="0"/>
                            <a:ea typeface="宋体" panose="02010600030101010101" pitchFamily="2" charset="-122"/>
                          </a:rPr>
                          <m:t>𝜔</m:t>
                        </m:r>
                        <m:r>
                          <a:rPr lang="zh-CN" altLang="en-US" sz="2400">
                            <a:latin typeface="Cambria Math" panose="02040503050406030204" pitchFamily="18" charset="0"/>
                            <a:ea typeface="宋体" panose="02010600030101010101" pitchFamily="2" charset="-122"/>
                          </a:rPr>
                          <m:t>(</m:t>
                        </m:r>
                        <m:r>
                          <a:rPr lang="zh-CN" altLang="en-US" sz="2400">
                            <a:latin typeface="Cambria Math" panose="02040503050406030204" pitchFamily="18" charset="0"/>
                            <a:ea typeface="宋体" panose="02010600030101010101" pitchFamily="2" charset="-122"/>
                          </a:rPr>
                          <m:t>𝑡</m:t>
                        </m:r>
                      </m:e>
                    </m:d>
                    <m:r>
                      <a:rPr lang="zh-CN" altLang="en-US" sz="2400">
                        <a:latin typeface="Cambria Math" panose="02040503050406030204" pitchFamily="18" charset="0"/>
                        <a:ea typeface="宋体" panose="02010600030101010101" pitchFamily="2" charset="-122"/>
                      </a:rPr>
                      <m:t> </m:t>
                    </m:r>
                    <m:r>
                      <a:rPr lang="zh-CN" altLang="en-US" sz="2400">
                        <a:latin typeface="Cambria Math" panose="02040503050406030204" pitchFamily="18" charset="0"/>
                        <a:ea typeface="宋体" panose="02010600030101010101" pitchFamily="2" charset="-122"/>
                      </a:rPr>
                      <m:t>随</m:t>
                    </m:r>
                    <m:d>
                      <m:dPr>
                        <m:begChr m:val=""/>
                        <m:ctrlPr>
                          <a:rPr lang="zh-CN" altLang="en-US" sz="2400" i="1">
                            <a:latin typeface="Cambria Math" panose="02040503050406030204" pitchFamily="18" charset="0"/>
                            <a:ea typeface="宋体" panose="02010600030101010101" pitchFamily="2" charset="-122"/>
                          </a:rPr>
                        </m:ctrlPr>
                      </m:dPr>
                      <m:e>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𝑢</m:t>
                            </m:r>
                          </m:e>
                          <m:sub>
                            <m:r>
                              <a:rPr lang="zh-CN" altLang="en-US" sz="2400">
                                <a:latin typeface="Cambria Math" panose="02040503050406030204" pitchFamily="18" charset="0"/>
                                <a:ea typeface="宋体" panose="02010600030101010101" pitchFamily="2" charset="-122"/>
                              </a:rPr>
                              <m:t>𝛺</m:t>
                            </m:r>
                          </m:sub>
                        </m:sSub>
                        <m:r>
                          <a:rPr lang="zh-CN" altLang="en-US" sz="2400">
                            <a:latin typeface="Cambria Math" panose="02040503050406030204" pitchFamily="18" charset="0"/>
                            <a:ea typeface="宋体" panose="02010600030101010101" pitchFamily="2" charset="-122"/>
                          </a:rPr>
                          <m:t>(</m:t>
                        </m:r>
                        <m:r>
                          <a:rPr lang="zh-CN" altLang="en-US" sz="2400">
                            <a:latin typeface="Cambria Math" panose="02040503050406030204" pitchFamily="18" charset="0"/>
                            <a:ea typeface="宋体" panose="02010600030101010101" pitchFamily="2" charset="-122"/>
                          </a:rPr>
                          <m:t>𝑡</m:t>
                        </m:r>
                      </m:e>
                    </m:d>
                  </m:oMath>
                </a14:m>
                <a:r>
                  <a:rPr lang="zh-CN" altLang="en-US" sz="2400" dirty="0">
                    <a:latin typeface="宋体" panose="02010600030101010101" pitchFamily="2" charset="-122"/>
                    <a:ea typeface="宋体" panose="02010600030101010101" pitchFamily="2" charset="-122"/>
                  </a:rPr>
                  <a:t>呈线性变化：</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t>     </a:t>
                </a:r>
                <a14:m>
                  <m:oMath xmlns:m="http://schemas.openxmlformats.org/officeDocument/2006/math">
                    <m:r>
                      <a:rPr lang="zh-CN" altLang="en-US" sz="2400" i="1">
                        <a:latin typeface="Cambria Math" panose="02040503050406030204" pitchFamily="18" charset="0"/>
                      </a:rPr>
                      <m:t>𝜔</m:t>
                    </m:r>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𝛺</m:t>
                        </m:r>
                      </m:sub>
                    </m:sSub>
                    <m:r>
                      <a:rPr lang="zh-CN" altLang="en-US" sz="2400">
                        <a:latin typeface="Cambria Math" panose="02040503050406030204" pitchFamily="18" charset="0"/>
                      </a:rPr>
                      <m:t>(</m:t>
                    </m:r>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𝛺</m:t>
                    </m:r>
                    <m:r>
                      <a:rPr lang="zh-CN" altLang="en-US" sz="2400" i="1">
                        <a:latin typeface="Cambria Math" panose="02040503050406030204" pitchFamily="18" charset="0"/>
                      </a:rPr>
                      <m:t>𝑡</m:t>
                    </m:r>
                  </m:oMath>
                </a14:m>
                <a:r>
                  <a:rPr lang="zh-CN" altLang="en-US"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瞬时相位</a:t>
                </a:r>
                <a:r>
                  <a:rPr lang="zh-CN" altLang="en-US" sz="2400" dirty="0">
                    <a:latin typeface="宋体" panose="02010600030101010101" pitchFamily="2" charset="-122"/>
                    <a:ea typeface="宋体" panose="02010600030101010101" pitchFamily="2" charset="-122"/>
                  </a:rPr>
                  <a:t>表示为：</a:t>
                </a:r>
                <a:endParaRPr lang="en-US" altLang="zh-CN" sz="160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zh-CN" altLang="en-US" sz="2800" i="1">
                          <a:latin typeface="Cambria Math" panose="02040503050406030204" pitchFamily="18" charset="0"/>
                        </a:rPr>
                        <m:t>𝜙</m:t>
                      </m:r>
                      <m:d>
                        <m:dPr>
                          <m:ctrlPr>
                            <a:rPr lang="zh-CN" altLang="en-US" sz="2800" i="1">
                              <a:latin typeface="Cambria Math" panose="02040503050406030204" pitchFamily="18" charset="0"/>
                            </a:rPr>
                          </m:ctrlPr>
                        </m:dPr>
                        <m:e>
                          <m:r>
                            <a:rPr lang="zh-CN" altLang="en-US" sz="2800" i="1">
                              <a:latin typeface="Cambria Math" panose="02040503050406030204" pitchFamily="18" charset="0"/>
                            </a:rPr>
                            <m:t>𝑡</m:t>
                          </m:r>
                        </m:e>
                      </m:d>
                      <m:r>
                        <a:rPr lang="zh-CN" altLang="en-US" sz="2800" i="1">
                          <a:latin typeface="Cambria Math" panose="02040503050406030204" pitchFamily="18" charset="0"/>
                        </a:rPr>
                        <m:t>=</m:t>
                      </m:r>
                      <m:nary>
                        <m:naryPr>
                          <m:limLoc m:val="subSup"/>
                          <m:grow m:val="on"/>
                          <m:ctrlPr>
                            <a:rPr lang="zh-CN" altLang="en-US" sz="2800" i="1">
                              <a:latin typeface="Cambria Math" panose="02040503050406030204" pitchFamily="18" charset="0"/>
                            </a:rPr>
                          </m:ctrlPr>
                        </m:naryPr>
                        <m:sub>
                          <m:r>
                            <a:rPr lang="zh-CN" altLang="en-US" sz="2800" i="1">
                              <a:latin typeface="Cambria Math" panose="02040503050406030204" pitchFamily="18" charset="0"/>
                            </a:rPr>
                            <m:t>0</m:t>
                          </m:r>
                        </m:sub>
                        <m:sup>
                          <m:r>
                            <a:rPr lang="zh-CN" altLang="en-US" sz="2800" i="1">
                              <a:latin typeface="Cambria Math" panose="02040503050406030204" pitchFamily="18" charset="0"/>
                            </a:rPr>
                            <m:t>𝑡</m:t>
                          </m:r>
                        </m:sup>
                        <m:e>
                          <m:d>
                            <m:dPr>
                              <m:begChr m:val=""/>
                              <m:ctrlPr>
                                <a:rPr lang="zh-CN" altLang="en-US" sz="2800" i="1">
                                  <a:latin typeface="Cambria Math" panose="02040503050406030204" pitchFamily="18" charset="0"/>
                                </a:rPr>
                              </m:ctrlPr>
                            </m:dPr>
                            <m:e>
                              <m:r>
                                <a:rPr lang="zh-CN" altLang="en-US" sz="2800" i="1">
                                  <a:latin typeface="Cambria Math" panose="02040503050406030204" pitchFamily="18" charset="0"/>
                                </a:rPr>
                                <m:t>𝜔</m:t>
                              </m:r>
                              <m:r>
                                <a:rPr lang="zh-CN" altLang="en-US" sz="2800" i="1">
                                  <a:latin typeface="Cambria Math" panose="02040503050406030204" pitchFamily="18" charset="0"/>
                                </a:rPr>
                                <m:t>(</m:t>
                              </m:r>
                              <m:r>
                                <a:rPr lang="zh-CN" altLang="en-US" sz="2800" i="1">
                                  <a:latin typeface="Cambria Math" panose="02040503050406030204" pitchFamily="18" charset="0"/>
                                </a:rPr>
                                <m:t>𝑡</m:t>
                              </m:r>
                            </m:e>
                          </m:d>
                        </m:e>
                      </m:nary>
                      <m:r>
                        <a:rPr lang="zh-CN" altLang="en-US" sz="2800" i="1">
                          <a:latin typeface="Cambria Math" panose="02040503050406030204" pitchFamily="18" charset="0"/>
                        </a:rPr>
                        <m:t>𝑑𝑡</m:t>
                      </m:r>
                      <m:r>
                        <a:rPr lang="zh-CN" altLang="en-US" sz="2800" i="1">
                          <a:latin typeface="Cambria Math" panose="02040503050406030204" pitchFamily="18" charset="0"/>
                        </a:rPr>
                        <m:t>+</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𝜙</m:t>
                          </m:r>
                        </m:e>
                        <m:sub>
                          <m:r>
                            <a:rPr lang="zh-CN" altLang="en-US" sz="2800" i="1">
                              <a:latin typeface="Cambria Math" panose="02040503050406030204" pitchFamily="18" charset="0"/>
                            </a:rPr>
                            <m:t>0</m:t>
                          </m:r>
                        </m:sub>
                      </m:sSub>
                      <m:r>
                        <a:rPr lang="zh-CN" altLang="en-US" sz="2800" i="1">
                          <a:latin typeface="Cambria Math" panose="02040503050406030204" pitchFamily="18" charset="0"/>
                        </a:rPr>
                        <m:t>=</m:t>
                      </m:r>
                      <m:nary>
                        <m:naryPr>
                          <m:limLoc m:val="subSup"/>
                          <m:grow m:val="on"/>
                          <m:ctrlPr>
                            <a:rPr lang="zh-CN" altLang="en-US" sz="2800" i="1">
                              <a:latin typeface="Cambria Math" panose="02040503050406030204" pitchFamily="18" charset="0"/>
                            </a:rPr>
                          </m:ctrlPr>
                        </m:naryPr>
                        <m:sub>
                          <m:r>
                            <a:rPr lang="zh-CN" altLang="en-US" sz="2800" i="1">
                              <a:latin typeface="Cambria Math" panose="02040503050406030204" pitchFamily="18" charset="0"/>
                            </a:rPr>
                            <m:t>0</m:t>
                          </m:r>
                        </m:sub>
                        <m:sup>
                          <m:r>
                            <a:rPr lang="zh-CN" altLang="en-US" sz="2800" i="1">
                              <a:latin typeface="Cambria Math" panose="02040503050406030204" pitchFamily="18" charset="0"/>
                            </a:rPr>
                            <m:t>𝑡</m:t>
                          </m:r>
                        </m:sup>
                        <m:e>
                          <m:d>
                            <m:dPr>
                              <m:begChr m:val="["/>
                              <m:endChr m:val="]"/>
                              <m:ctrlPr>
                                <a:rPr lang="zh-CN" altLang="en-US" sz="2800" i="1">
                                  <a:latin typeface="Cambria Math" panose="02040503050406030204" pitchFamily="18" charset="0"/>
                                </a:rPr>
                              </m:ctrlPr>
                            </m:dPr>
                            <m:e>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𝜔</m:t>
                                  </m:r>
                                </m:e>
                                <m:sub>
                                  <m:r>
                                    <a:rPr lang="zh-CN" altLang="en-US" sz="2800" i="1">
                                      <a:latin typeface="Cambria Math" panose="02040503050406030204" pitchFamily="18" charset="0"/>
                                    </a:rPr>
                                    <m:t>𝑐</m:t>
                                  </m:r>
                                </m:sub>
                              </m:sSub>
                              <m:r>
                                <a:rPr lang="zh-CN" altLang="en-US" sz="2800" i="1">
                                  <a:latin typeface="Cambria Math" panose="02040503050406030204" pitchFamily="18" charset="0"/>
                                </a:rPr>
                                <m:t>+</m:t>
                              </m:r>
                              <m:sSub>
                                <m:sSubPr>
                                  <m:ctrlPr>
                                    <a:rPr lang="zh-CN" altLang="en-US" sz="2800" i="1">
                                      <a:latin typeface="Cambria Math" panose="02040503050406030204" pitchFamily="18" charset="0"/>
                                    </a:rPr>
                                  </m:ctrlPr>
                                </m:sSubPr>
                                <m:e>
                                  <m:sSub>
                                    <m:sSubPr>
                                      <m:ctrlPr>
                                        <a:rPr lang="zh-CN" altLang="en-US" sz="2800" i="1">
                                          <a:latin typeface="Cambria Math" panose="02040503050406030204" pitchFamily="18" charset="0"/>
                                        </a:rPr>
                                      </m:ctrlPr>
                                    </m:sSubPr>
                                    <m:e>
                                      <m:r>
                                        <m:rPr>
                                          <m:nor/>
                                        </m:rPr>
                                        <a:rPr lang="zh-CN" altLang="en-US" sz="2800" i="1">
                                          <a:latin typeface="Cambria Math" panose="02040503050406030204" pitchFamily="18" charset="0"/>
                                        </a:rPr>
                                        <m:t>k</m:t>
                                      </m:r>
                                    </m:e>
                                    <m:sub>
                                      <m:r>
                                        <m:rPr>
                                          <m:nor/>
                                        </m:rPr>
                                        <a:rPr lang="zh-CN" altLang="en-US" sz="2800" i="1">
                                          <a:latin typeface="Cambria Math" panose="02040503050406030204" pitchFamily="18" charset="0"/>
                                        </a:rPr>
                                        <m:t>f</m:t>
                                      </m:r>
                                    </m:sub>
                                  </m:sSub>
                                  <m:r>
                                    <a:rPr lang="en-US" altLang="zh-CN" sz="2800" i="1">
                                      <a:latin typeface="Cambria Math" panose="02040503050406030204" pitchFamily="18" charset="0"/>
                                    </a:rPr>
                                    <m:t> </m:t>
                                  </m:r>
                                  <m:r>
                                    <a:rPr lang="zh-CN" altLang="en-US" sz="2800" i="1">
                                      <a:latin typeface="Cambria Math" panose="02040503050406030204" pitchFamily="18" charset="0"/>
                                    </a:rPr>
                                    <m:t>𝑢</m:t>
                                  </m:r>
                                </m:e>
                                <m:sub>
                                  <m:r>
                                    <a:rPr lang="zh-CN" altLang="en-US" sz="2800" i="1">
                                      <a:latin typeface="Cambria Math" panose="02040503050406030204" pitchFamily="18" charset="0"/>
                                    </a:rPr>
                                    <m:t>𝛺</m:t>
                                  </m:r>
                                </m:sub>
                              </m:sSub>
                              <m:r>
                                <m:rPr>
                                  <m:nor/>
                                </m:rPr>
                                <a:rPr lang="zh-CN" altLang="en-US" sz="2800" i="1">
                                  <a:latin typeface="Cambria Math" panose="02040503050406030204" pitchFamily="18" charset="0"/>
                                </a:rPr>
                                <m:t>(</m:t>
                              </m:r>
                              <m:r>
                                <m:rPr>
                                  <m:nor/>
                                </m:rPr>
                                <a:rPr lang="zh-CN" altLang="en-US" sz="2800" i="1">
                                  <a:latin typeface="Cambria Math" panose="02040503050406030204" pitchFamily="18" charset="0"/>
                                </a:rPr>
                                <m:t>t</m:t>
                              </m:r>
                              <m:r>
                                <m:rPr>
                                  <m:nor/>
                                </m:rPr>
                                <a:rPr lang="zh-CN" altLang="en-US" sz="2800" i="1">
                                  <a:latin typeface="Cambria Math" panose="02040503050406030204" pitchFamily="18" charset="0"/>
                                </a:rPr>
                                <m:t>)</m:t>
                              </m:r>
                            </m:e>
                          </m:d>
                        </m:e>
                      </m:nary>
                      <m:r>
                        <a:rPr lang="zh-CN" altLang="en-US" sz="2800" i="1">
                          <a:latin typeface="Cambria Math" panose="02040503050406030204" pitchFamily="18" charset="0"/>
                        </a:rPr>
                        <m:t>𝑑𝑡</m:t>
                      </m:r>
                      <m:r>
                        <a:rPr lang="zh-CN" altLang="en-US" sz="2800" i="1">
                          <a:latin typeface="Cambria Math" panose="02040503050406030204" pitchFamily="18" charset="0"/>
                        </a:rPr>
                        <m:t>+</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𝜙</m:t>
                          </m:r>
                        </m:e>
                        <m:sub>
                          <m:r>
                            <a:rPr lang="zh-CN" altLang="en-US" sz="2800" i="1">
                              <a:latin typeface="Cambria Math" panose="02040503050406030204" pitchFamily="18" charset="0"/>
                            </a:rPr>
                            <m:t>0</m:t>
                          </m:r>
                        </m:sub>
                      </m:sSub>
                    </m:oMath>
                  </m:oMathPara>
                </a14:m>
                <a:endParaRPr lang="en-US" altLang="zh-CN" sz="2800" i="1" dirty="0" smtClean="0">
                  <a:latin typeface="Cambria Math" panose="02040503050406030204" pitchFamily="18" charset="0"/>
                </a:endParaRPr>
              </a:p>
              <a:p>
                <a:pPr marL="0" indent="0">
                  <a:buNone/>
                </a:pPr>
                <a:r>
                  <a:rPr lang="en-US" altLang="zh-CN" sz="2800" i="1" dirty="0" smtClean="0">
                    <a:latin typeface="Cambria Math" panose="02040503050406030204" pitchFamily="18" charset="0"/>
                  </a:rPr>
                  <a:t>            </a:t>
                </a:r>
                <a14:m>
                  <m:oMath xmlns:m="http://schemas.openxmlformats.org/officeDocument/2006/math">
                    <m:r>
                      <a:rPr lang="en-US" altLang="zh-CN" sz="2800" b="0" i="1" smtClean="0">
                        <a:latin typeface="Cambria Math" panose="02040503050406030204" pitchFamily="18" charset="0"/>
                      </a:rPr>
                      <m:t>        </m:t>
                    </m:r>
                    <m:r>
                      <a:rPr lang="zh-CN" altLang="en-US" sz="2800" i="1">
                        <a:latin typeface="Cambria Math" panose="02040503050406030204" pitchFamily="18" charset="0"/>
                      </a:rPr>
                      <m:t>=</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𝜔</m:t>
                        </m:r>
                      </m:e>
                      <m:sub>
                        <m:r>
                          <a:rPr lang="zh-CN" altLang="en-US" sz="2800" i="1">
                            <a:latin typeface="Cambria Math" panose="02040503050406030204" pitchFamily="18" charset="0"/>
                          </a:rPr>
                          <m:t>𝑐</m:t>
                        </m:r>
                      </m:sub>
                    </m:sSub>
                    <m:r>
                      <a:rPr lang="zh-CN" altLang="en-US" sz="2800" i="1">
                        <a:latin typeface="Cambria Math" panose="02040503050406030204" pitchFamily="18" charset="0"/>
                      </a:rPr>
                      <m:t>𝑡</m:t>
                    </m:r>
                    <m:r>
                      <a:rPr lang="zh-CN" altLang="en-US" sz="2800" i="1">
                        <a:latin typeface="Cambria Math" panose="02040503050406030204" pitchFamily="18" charset="0"/>
                      </a:rPr>
                      <m:t>+</m:t>
                    </m:r>
                    <m:sSub>
                      <m:sSubPr>
                        <m:ctrlPr>
                          <a:rPr lang="zh-CN" altLang="en-US" sz="2800" i="1">
                            <a:latin typeface="Cambria Math" panose="02040503050406030204" pitchFamily="18" charset="0"/>
                          </a:rPr>
                        </m:ctrlPr>
                      </m:sSubPr>
                      <m:e>
                        <m:r>
                          <m:rPr>
                            <m:nor/>
                          </m:rPr>
                          <a:rPr lang="zh-CN" altLang="en-US" sz="2800" i="1">
                            <a:latin typeface="Cambria Math" panose="02040503050406030204" pitchFamily="18" charset="0"/>
                          </a:rPr>
                          <m:t>k</m:t>
                        </m:r>
                      </m:e>
                      <m:sub>
                        <m:r>
                          <m:rPr>
                            <m:nor/>
                          </m:rPr>
                          <a:rPr lang="zh-CN" altLang="en-US" sz="2800" i="1">
                            <a:latin typeface="Cambria Math" panose="02040503050406030204" pitchFamily="18" charset="0"/>
                          </a:rPr>
                          <m:t>f</m:t>
                        </m:r>
                      </m:sub>
                    </m:sSub>
                    <m:r>
                      <m:rPr>
                        <m:nor/>
                      </m:rPr>
                      <a:rPr lang="zh-CN" altLang="en-US" sz="2800" i="1">
                        <a:latin typeface="Cambria Math" panose="02040503050406030204" pitchFamily="18" charset="0"/>
                      </a:rPr>
                      <m:t> </m:t>
                    </m:r>
                    <m:nary>
                      <m:naryPr>
                        <m:limLoc m:val="subSup"/>
                        <m:grow m:val="on"/>
                        <m:ctrlPr>
                          <a:rPr lang="zh-CN" altLang="en-US" sz="2800" i="1">
                            <a:latin typeface="Cambria Math" panose="02040503050406030204" pitchFamily="18" charset="0"/>
                          </a:rPr>
                        </m:ctrlPr>
                      </m:naryPr>
                      <m:sub>
                        <m:r>
                          <a:rPr lang="zh-CN" altLang="en-US" sz="2800" i="1">
                            <a:latin typeface="Cambria Math" panose="02040503050406030204" pitchFamily="18" charset="0"/>
                          </a:rPr>
                          <m:t>0</m:t>
                        </m:r>
                      </m:sub>
                      <m:sup>
                        <m:r>
                          <a:rPr lang="zh-CN" altLang="en-US" sz="2800" i="1">
                            <a:latin typeface="Cambria Math" panose="02040503050406030204" pitchFamily="18" charset="0"/>
                          </a:rPr>
                          <m:t>𝑡</m:t>
                        </m:r>
                      </m:sup>
                      <m:e>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𝑢</m:t>
                            </m:r>
                          </m:e>
                          <m:sub>
                            <m:r>
                              <a:rPr lang="zh-CN" altLang="en-US" sz="2800" i="1">
                                <a:latin typeface="Cambria Math" panose="02040503050406030204" pitchFamily="18" charset="0"/>
                              </a:rPr>
                              <m:t>𝛺</m:t>
                            </m:r>
                          </m:sub>
                        </m:sSub>
                        <m:r>
                          <m:rPr>
                            <m:nor/>
                          </m:rPr>
                          <a:rPr lang="zh-CN" altLang="en-US" sz="2800" i="1">
                            <a:latin typeface="Cambria Math" panose="02040503050406030204" pitchFamily="18" charset="0"/>
                          </a:rPr>
                          <m:t>(</m:t>
                        </m:r>
                        <m:r>
                          <m:rPr>
                            <m:nor/>
                          </m:rPr>
                          <a:rPr lang="zh-CN" altLang="en-US" sz="2800" i="1">
                            <a:latin typeface="Cambria Math" panose="02040503050406030204" pitchFamily="18" charset="0"/>
                          </a:rPr>
                          <m:t>t</m:t>
                        </m:r>
                        <m:r>
                          <m:rPr>
                            <m:nor/>
                          </m:rPr>
                          <a:rPr lang="zh-CN" altLang="en-US" sz="2800" i="1">
                            <a:latin typeface="Cambria Math" panose="02040503050406030204" pitchFamily="18" charset="0"/>
                          </a:rPr>
                          <m:t>)</m:t>
                        </m:r>
                      </m:e>
                    </m:nary>
                    <m:r>
                      <a:rPr lang="zh-CN" altLang="en-US" sz="2800" i="1">
                        <a:latin typeface="Cambria Math" panose="02040503050406030204" pitchFamily="18" charset="0"/>
                      </a:rPr>
                      <m:t>𝑑𝑡</m:t>
                    </m:r>
                    <m:r>
                      <a:rPr lang="zh-CN" altLang="en-US" sz="2800" i="1">
                        <a:latin typeface="Cambria Math" panose="02040503050406030204" pitchFamily="18" charset="0"/>
                      </a:rPr>
                      <m:t>+</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𝜙</m:t>
                        </m:r>
                      </m:e>
                      <m:sub>
                        <m:r>
                          <a:rPr lang="zh-CN" altLang="en-US" sz="2800" i="1">
                            <a:latin typeface="Cambria Math" panose="02040503050406030204" pitchFamily="18" charset="0"/>
                          </a:rPr>
                          <m:t>0</m:t>
                        </m:r>
                      </m:sub>
                    </m:sSub>
                  </m:oMath>
                </a14:m>
                <a:endParaRPr lang="en-US" altLang="zh-CN" sz="2800" i="1" dirty="0">
                  <a:latin typeface="Cambria Math" panose="02040503050406030204" pitchFamily="18" charset="0"/>
                </a:endParaRPr>
              </a:p>
              <a:p>
                <a:pPr marL="0" indent="0">
                  <a:buNone/>
                </a:pPr>
                <a:r>
                  <a:rPr lang="zh-CN" altLang="en-US" sz="2400" dirty="0"/>
                  <a:t> </a:t>
                </a:r>
                <a:r>
                  <a:rPr lang="zh-CN" altLang="en-US" sz="2400" dirty="0" smtClean="0"/>
                  <a:t>       </a:t>
                </a:r>
                <a14:m>
                  <m:oMath xmlns:m="http://schemas.openxmlformats.org/officeDocument/2006/math">
                    <m:r>
                      <a:rPr lang="zh-CN" altLang="en-US" sz="2800" i="1">
                        <a:latin typeface="Cambria Math" panose="02040503050406030204" pitchFamily="18" charset="0"/>
                      </a:rPr>
                      <m:t>𝜙</m:t>
                    </m:r>
                    <m:r>
                      <a:rPr lang="zh-CN" altLang="en-US" sz="2800" i="1">
                        <a:latin typeface="Cambria Math" panose="02040503050406030204" pitchFamily="18" charset="0"/>
                      </a:rPr>
                      <m:t>(</m:t>
                    </m:r>
                    <m:r>
                      <a:rPr lang="zh-CN" altLang="en-US" sz="2800" i="1">
                        <a:latin typeface="Cambria Math" panose="02040503050406030204" pitchFamily="18" charset="0"/>
                      </a:rPr>
                      <m:t>𝑡</m:t>
                    </m:r>
                    <m:r>
                      <a:rPr lang="zh-CN" altLang="en-US" sz="2800" i="1">
                        <a:latin typeface="Cambria Math" panose="02040503050406030204" pitchFamily="18" charset="0"/>
                      </a:rPr>
                      <m:t>)=</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𝜔</m:t>
                        </m:r>
                      </m:e>
                      <m:sub>
                        <m:r>
                          <a:rPr lang="zh-CN" altLang="en-US" sz="2800" i="1">
                            <a:latin typeface="Cambria Math" panose="02040503050406030204" pitchFamily="18" charset="0"/>
                          </a:rPr>
                          <m:t>𝑐</m:t>
                        </m:r>
                      </m:sub>
                    </m:sSub>
                    <m:r>
                      <a:rPr lang="zh-CN" altLang="en-US" sz="2800" i="1">
                        <a:latin typeface="Cambria Math" panose="02040503050406030204" pitchFamily="18" charset="0"/>
                      </a:rPr>
                      <m:t>𝑡</m:t>
                    </m:r>
                    <m:r>
                      <a:rPr lang="zh-CN" altLang="en-US" sz="2800" i="1">
                        <a:latin typeface="Cambria Math" panose="02040503050406030204" pitchFamily="18" charset="0"/>
                      </a:rPr>
                      <m:t>+</m:t>
                    </m:r>
                    <m:f>
                      <m:fPr>
                        <m:ctrlPr>
                          <a:rPr lang="zh-CN" altLang="en-US" sz="2800" i="1">
                            <a:latin typeface="Cambria Math" panose="02040503050406030204" pitchFamily="18" charset="0"/>
                          </a:rPr>
                        </m:ctrlPr>
                      </m:fPr>
                      <m:num>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𝑘</m:t>
                            </m:r>
                          </m:e>
                          <m:sub>
                            <m:r>
                              <a:rPr lang="zh-CN" altLang="en-US" sz="2800" i="1">
                                <a:latin typeface="Cambria Math" panose="02040503050406030204" pitchFamily="18" charset="0"/>
                              </a:rPr>
                              <m:t>𝑓</m:t>
                            </m:r>
                          </m:sub>
                        </m:sSub>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𝑈</m:t>
                            </m:r>
                          </m:e>
                          <m:sub>
                            <m:r>
                              <a:rPr lang="zh-CN" altLang="en-US" sz="2800" i="1">
                                <a:latin typeface="Cambria Math" panose="02040503050406030204" pitchFamily="18" charset="0"/>
                              </a:rPr>
                              <m:t>𝛺</m:t>
                            </m:r>
                          </m:sub>
                        </m:sSub>
                      </m:num>
                      <m:den>
                        <m:r>
                          <a:rPr lang="zh-CN" altLang="en-US" sz="2800" i="1">
                            <a:latin typeface="Cambria Math" panose="02040503050406030204" pitchFamily="18" charset="0"/>
                          </a:rPr>
                          <m:t>𝛺</m:t>
                        </m:r>
                      </m:den>
                    </m:f>
                    <m:r>
                      <m:rPr>
                        <m:sty m:val="p"/>
                      </m:rPr>
                      <a:rPr lang="zh-CN" altLang="en-US" sz="2800" i="1">
                        <a:latin typeface="Cambria Math" panose="02040503050406030204" pitchFamily="18" charset="0"/>
                      </a:rPr>
                      <m:t>sin</m:t>
                    </m:r>
                    <m:r>
                      <a:rPr lang="zh-CN" altLang="en-US" sz="2800" i="1">
                        <a:latin typeface="Cambria Math" panose="02040503050406030204" pitchFamily="18" charset="0"/>
                      </a:rPr>
                      <m:t>𝛺</m:t>
                    </m:r>
                    <m:r>
                      <a:rPr lang="zh-CN" altLang="en-US" sz="2800" i="1">
                        <a:latin typeface="Cambria Math" panose="02040503050406030204" pitchFamily="18" charset="0"/>
                      </a:rPr>
                      <m:t>𝑡</m:t>
                    </m:r>
                  </m:oMath>
                </a14:m>
                <a:r>
                  <a:rPr lang="zh-CN" altLang="en-US" sz="2800" i="1" dirty="0">
                    <a:latin typeface="Cambria Math" panose="02040503050406030204" pitchFamily="18" charset="0"/>
                  </a:rPr>
                  <a:t>       </a:t>
                </a:r>
                <a:r>
                  <a:rPr lang="zh-CN" altLang="en-US" sz="2400" dirty="0">
                    <a:latin typeface="宋体" panose="02010600030101010101" pitchFamily="2" charset="-122"/>
                    <a:ea typeface="宋体" panose="02010600030101010101" pitchFamily="2" charset="-122"/>
                  </a:rPr>
                  <a:t>（取</a:t>
                </a:r>
                <a14:m>
                  <m:oMath xmlns:m="http://schemas.openxmlformats.org/officeDocument/2006/math">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𝜙</m:t>
                        </m:r>
                      </m:e>
                      <m:sub>
                        <m:r>
                          <a:rPr lang="zh-CN" altLang="en-US" sz="2800">
                            <a:latin typeface="Cambria Math" panose="02040503050406030204" pitchFamily="18" charset="0"/>
                          </a:rPr>
                          <m:t>0</m:t>
                        </m:r>
                      </m:sub>
                    </m:sSub>
                    <m:r>
                      <a:rPr lang="zh-CN" altLang="en-US" sz="28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0</a:t>
                </a:r>
                <a:r>
                  <a:rPr lang="zh-CN" altLang="en-US" sz="2400" dirty="0">
                    <a:latin typeface="宋体" panose="02010600030101010101" pitchFamily="2" charset="-122"/>
                    <a:ea typeface="宋体" panose="02010600030101010101" pitchFamily="2" charset="-122"/>
                  </a:rPr>
                  <a:t>）</a:t>
                </a:r>
              </a:p>
              <a:p>
                <a:pPr marL="0" indent="0">
                  <a:buNone/>
                </a:pPr>
                <a:endParaRPr lang="zh-CN" altLang="en-US" sz="2400" dirty="0">
                  <a:latin typeface="宋体" panose="02010600030101010101" pitchFamily="2" charset="-122"/>
                  <a:ea typeface="宋体" panose="02010600030101010101" pitchFamily="2" charset="-122"/>
                </a:endParaRPr>
              </a:p>
              <a:p>
                <a:pPr marL="0" indent="0">
                  <a:buNone/>
                </a:pPr>
                <a:endParaRPr lang="zh-CN" altLang="en-US" sz="1600" dirty="0"/>
              </a:p>
              <a:p>
                <a:pPr marL="0" indent="0">
                  <a:buNone/>
                </a:pPr>
                <a:endParaRPr lang="zh-CN" altLang="en-US" sz="1600" dirty="0"/>
              </a:p>
            </p:txBody>
          </p:sp>
        </mc:Choice>
        <mc:Fallback xmlns="">
          <p:sp>
            <p:nvSpPr>
              <p:cNvPr id="3" name="内容占位符 2">
                <a:extLst>
                  <a:ext uri="{FF2B5EF4-FFF2-40B4-BE49-F238E27FC236}">
                    <a16:creationId xmlns="" xmlns:a16="http://schemas.microsoft.com/office/drawing/2014/main" xmlns:a14="http://schemas.microsoft.com/office/drawing/2010/main" id="{F51B9A90-F22B-4545-B207-8A312CE9C36E}"/>
                  </a:ext>
                </a:extLst>
              </p:cNvPr>
              <p:cNvSpPr>
                <a:spLocks noGrp="1" noRot="1" noChangeAspect="1" noMove="1" noResize="1" noEditPoints="1" noAdjustHandles="1" noChangeArrowheads="1" noChangeShapeType="1" noTextEdit="1"/>
              </p:cNvSpPr>
              <p:nvPr>
                <p:ph idx="1"/>
              </p:nvPr>
            </p:nvSpPr>
            <p:spPr>
              <a:xfrm>
                <a:off x="741728" y="1385350"/>
                <a:ext cx="9625765" cy="5092723"/>
              </a:xfrm>
              <a:blipFill rotWithShape="0">
                <a:blip r:embed="rId6"/>
                <a:stretch>
                  <a:fillRect l="-1013" t="-11603"/>
                </a:stretch>
              </a:blipFill>
            </p:spPr>
            <p:txBody>
              <a:bodyPr/>
              <a:lstStyle/>
              <a:p>
                <a:r>
                  <a:rPr lang="zh-CN" altLang="en-US">
                    <a:noFill/>
                  </a:rPr>
                  <a:t> </a:t>
                </a:r>
              </a:p>
            </p:txBody>
          </p:sp>
        </mc:Fallback>
      </mc:AlternateContent>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645242" y="598445"/>
            <a:ext cx="4145699" cy="56065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7.2.2 </a:t>
            </a:r>
            <a:r>
              <a:rPr lang="zh-CN" altLang="en-US" sz="2800" dirty="0">
                <a:latin typeface="+mj-ea"/>
              </a:rPr>
              <a:t>调频波数学表达式</a:t>
            </a:r>
          </a:p>
        </p:txBody>
      </p:sp>
    </p:spTree>
    <p:extLst>
      <p:ext uri="{BB962C8B-B14F-4D97-AF65-F5344CB8AC3E}">
        <p14:creationId xmlns:p14="http://schemas.microsoft.com/office/powerpoint/2010/main" val="14494401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10022D82-C9FD-4056-8B25-B157B15C4C35}"/>
                  </a:ext>
                </a:extLst>
              </p:cNvPr>
              <p:cNvSpPr>
                <a:spLocks noGrp="1"/>
              </p:cNvSpPr>
              <p:nvPr>
                <p:ph idx="1"/>
              </p:nvPr>
            </p:nvSpPr>
            <p:spPr>
              <a:xfrm>
                <a:off x="802888" y="819379"/>
                <a:ext cx="8887521" cy="5394591"/>
              </a:xfrm>
            </p:spPr>
            <p:txBody>
              <a:bodyPr>
                <a:noAutofit/>
              </a:bodyPr>
              <a:lstStyle/>
              <a:p>
                <a:pPr marL="0" indent="0">
                  <a:buNone/>
                </a:pPr>
                <a:r>
                  <a:rPr lang="zh-CN" altLang="en-US" sz="2400" dirty="0" smtClean="0">
                    <a:latin typeface="宋体" panose="02010600030101010101" pitchFamily="2" charset="-122"/>
                    <a:ea typeface="宋体" panose="02010600030101010101" pitchFamily="2" charset="-122"/>
                  </a:rPr>
                  <a:t>    调频</a:t>
                </a:r>
                <a:r>
                  <a:rPr lang="zh-CN" altLang="en-US" sz="2400" dirty="0">
                    <a:latin typeface="宋体" panose="02010600030101010101" pitchFamily="2" charset="-122"/>
                    <a:ea typeface="宋体" panose="02010600030101010101" pitchFamily="2" charset="-122"/>
                  </a:rPr>
                  <a:t>波的数学</a:t>
                </a:r>
                <a:r>
                  <a:rPr lang="zh-CN" altLang="en-US" sz="2400" dirty="0" smtClean="0">
                    <a:latin typeface="宋体" panose="02010600030101010101" pitchFamily="2" charset="-122"/>
                    <a:ea typeface="宋体" panose="02010600030101010101" pitchFamily="2" charset="-122"/>
                  </a:rPr>
                  <a:t>表达式：</a:t>
                </a:r>
                <a:endParaRPr lang="en-US" altLang="zh-CN" sz="2400"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smtClean="0">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𝐹𝑀</m:t>
                          </m:r>
                        </m:sub>
                      </m:sSub>
                      <m:d>
                        <m:dPr>
                          <m:ctrlPr>
                            <a:rPr lang="zh-CN" altLang="en-US" sz="2400" i="1">
                              <a:latin typeface="Cambria Math" panose="02040503050406030204" pitchFamily="18" charset="0"/>
                            </a:rPr>
                          </m:ctrlPr>
                        </m:dPr>
                        <m:e>
                          <m:r>
                            <a:rPr lang="zh-CN" altLang="en-US" sz="2400" i="1">
                              <a:latin typeface="Cambria Math" panose="02040503050406030204" pitchFamily="18" charset="0"/>
                            </a:rPr>
                            <m:t>𝑡</m:t>
                          </m:r>
                        </m:e>
                      </m:d>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m:t>
                          </m:r>
                        </m:sub>
                      </m:sSub>
                      <m:r>
                        <m:rPr>
                          <m:sty m:val="p"/>
                        </m:rPr>
                        <a:rPr lang="zh-CN" altLang="en-US" sz="2400">
                          <a:latin typeface="Cambria Math" panose="02040503050406030204" pitchFamily="18" charset="0"/>
                        </a:rPr>
                        <m:t>cos</m:t>
                      </m:r>
                      <m:r>
                        <a:rPr lang="zh-CN" altLang="en-US" sz="2400" i="1">
                          <a:latin typeface="Cambria Math" panose="02040503050406030204" pitchFamily="18" charset="0"/>
                        </a:rPr>
                        <m:t>𝜙</m:t>
                      </m:r>
                      <m:d>
                        <m:dPr>
                          <m:ctrlPr>
                            <a:rPr lang="zh-CN" altLang="en-US" sz="2400" i="1">
                              <a:latin typeface="Cambria Math" panose="02040503050406030204" pitchFamily="18" charset="0"/>
                            </a:rPr>
                          </m:ctrlPr>
                        </m:dPr>
                        <m:e>
                          <m:r>
                            <a:rPr lang="zh-CN" altLang="en-US" sz="2400" i="1">
                              <a:latin typeface="Cambria Math" panose="02040503050406030204" pitchFamily="18" charset="0"/>
                            </a:rPr>
                            <m:t>𝑡</m:t>
                          </m:r>
                        </m:e>
                      </m:d>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m:t>
                          </m:r>
                        </m:sub>
                      </m:sSub>
                      <m:r>
                        <m:rPr>
                          <m:sty m:val="p"/>
                        </m:rPr>
                        <a:rPr lang="zh-CN" altLang="en-US" sz="2400">
                          <a:latin typeface="Cambria Math" panose="02040503050406030204" pitchFamily="18" charset="0"/>
                        </a:rPr>
                        <m:t>cos</m:t>
                      </m:r>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sub>
                              </m:sSub>
                            </m:num>
                            <m:den>
                              <m:r>
                                <a:rPr lang="zh-CN" altLang="en-US" sz="2400" i="1">
                                  <a:latin typeface="Cambria Math" panose="02040503050406030204" pitchFamily="18" charset="0"/>
                                </a:rPr>
                                <m:t>𝛺</m:t>
                              </m:r>
                            </m:den>
                          </m:f>
                          <m:r>
                            <m:rPr>
                              <m:sty m:val="p"/>
                            </m:rPr>
                            <a:rPr lang="zh-CN" altLang="en-US" sz="2400">
                              <a:latin typeface="Cambria Math" panose="02040503050406030204" pitchFamily="18" charset="0"/>
                            </a:rPr>
                            <m:t>sin</m:t>
                          </m:r>
                          <m:r>
                            <a:rPr lang="zh-CN" altLang="en-US" sz="2400" i="1">
                              <a:latin typeface="Cambria Math" panose="02040503050406030204" pitchFamily="18" charset="0"/>
                            </a:rPr>
                            <m:t>𝛺</m:t>
                          </m:r>
                          <m:r>
                            <a:rPr lang="zh-CN" altLang="en-US" sz="2400" i="1">
                              <a:latin typeface="Cambria Math" panose="02040503050406030204" pitchFamily="18" charset="0"/>
                            </a:rPr>
                            <m:t>𝑡</m:t>
                          </m:r>
                        </m:e>
                      </m:d>
                    </m:oMath>
                  </m:oMathPara>
                </a14:m>
                <a:endParaRPr lang="en-US" altLang="zh-CN" sz="2400" dirty="0" smtClean="0">
                  <a:latin typeface="Cambria Math" panose="02040503050406030204" pitchFamily="18" charset="0"/>
                </a:endParaRPr>
              </a:p>
              <a:p>
                <a:pPr marL="0" indent="0">
                  <a:buNone/>
                </a:pPr>
                <a:r>
                  <a:rPr lang="zh-CN" altLang="en-US" sz="2400" dirty="0" smtClean="0"/>
                  <a:t>                       </a:t>
                </a:r>
                <a14:m>
                  <m:oMath xmlns:m="http://schemas.openxmlformats.org/officeDocument/2006/math">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𝑐</m:t>
                        </m:r>
                      </m:sub>
                    </m:sSub>
                    <m:r>
                      <m:rPr>
                        <m:sty m:val="p"/>
                      </m:rPr>
                      <a:rPr lang="zh-CN" altLang="en-US" sz="2400">
                        <a:latin typeface="Cambria Math" panose="02040503050406030204" pitchFamily="18" charset="0"/>
                      </a:rPr>
                      <m:t>cos</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𝑐</m:t>
                        </m:r>
                      </m:sub>
                    </m:sSub>
                    <m:r>
                      <a:rPr lang="zh-CN" altLang="en-US" sz="2400" i="1">
                        <a:latin typeface="Cambria Math" panose="02040503050406030204" pitchFamily="18" charset="0"/>
                      </a:rPr>
                      <m:t>𝑡</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m:rPr>
                        <m:sty m:val="p"/>
                      </m:rPr>
                      <a:rPr lang="zh-CN" altLang="en-US" sz="2400">
                        <a:latin typeface="Cambria Math" panose="02040503050406030204" pitchFamily="18" charset="0"/>
                      </a:rPr>
                      <m:t>sin</m:t>
                    </m:r>
                    <m:r>
                      <a:rPr lang="zh-CN" altLang="en-US" sz="2400" i="1">
                        <a:latin typeface="Cambria Math" panose="02040503050406030204" pitchFamily="18" charset="0"/>
                      </a:rPr>
                      <m:t>𝛺</m:t>
                    </m:r>
                    <m:r>
                      <a:rPr lang="zh-CN" altLang="en-US" sz="2400" i="1">
                        <a:latin typeface="Cambria Math" panose="02040503050406030204" pitchFamily="18" charset="0"/>
                      </a:rPr>
                      <m:t>𝑡</m:t>
                    </m:r>
                  </m:oMath>
                </a14:m>
                <a:r>
                  <a:rPr lang="en-US" altLang="zh-CN" sz="2400" dirty="0" smtClean="0">
                    <a:latin typeface="宋体" panose="02010600030101010101" pitchFamily="2" charset="-122"/>
                    <a:ea typeface="宋体" panose="02010600030101010101" pitchFamily="2" charset="-122"/>
                  </a:rPr>
                  <a:t>)</a:t>
                </a:r>
                <a:endParaRPr lang="en-US" altLang="zh-CN" sz="2400" i="1" dirty="0" smtClean="0">
                  <a:latin typeface="Cambria Math" panose="02040503050406030204" pitchFamily="18" charset="0"/>
                </a:endParaRPr>
              </a:p>
              <a:p>
                <a:pPr marL="0" indent="0">
                  <a:buNone/>
                </a:pP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14:m>
                  <m:oMath xmlns:m="http://schemas.openxmlformats.org/officeDocument/2006/math">
                    <m:f>
                      <m:fPr>
                        <m:ctrlPr>
                          <a:rPr lang="zh-CN" altLang="en-US" sz="2400" i="1">
                            <a:latin typeface="Cambria Math" panose="02040503050406030204" pitchFamily="18" charset="0"/>
                            <a:ea typeface="宋体" panose="02010600030101010101" pitchFamily="2" charset="-122"/>
                          </a:rPr>
                        </m:ctrlPr>
                      </m:fPr>
                      <m:num>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𝑘</m:t>
                            </m:r>
                          </m:e>
                          <m:sub>
                            <m:r>
                              <a:rPr lang="zh-CN" altLang="en-US" sz="2400">
                                <a:latin typeface="Cambria Math" panose="02040503050406030204" pitchFamily="18" charset="0"/>
                                <a:ea typeface="宋体" panose="02010600030101010101" pitchFamily="2" charset="-122"/>
                              </a:rPr>
                              <m:t>𝑓</m:t>
                            </m:r>
                          </m:sub>
                        </m:sSub>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𝑈</m:t>
                            </m:r>
                          </m:e>
                          <m:sub>
                            <m:r>
                              <a:rPr lang="zh-CN" altLang="en-US" sz="2400">
                                <a:latin typeface="Cambria Math" panose="02040503050406030204" pitchFamily="18" charset="0"/>
                                <a:ea typeface="宋体" panose="02010600030101010101" pitchFamily="2" charset="-122"/>
                              </a:rPr>
                              <m:t>𝛺</m:t>
                            </m:r>
                          </m:sub>
                        </m:sSub>
                      </m:num>
                      <m:den>
                        <m:r>
                          <a:rPr lang="zh-CN" altLang="en-US" sz="2400">
                            <a:latin typeface="Cambria Math" panose="02040503050406030204" pitchFamily="18" charset="0"/>
                            <a:ea typeface="宋体" panose="02010600030101010101" pitchFamily="2" charset="-122"/>
                          </a:rPr>
                          <m:t>𝛺</m:t>
                        </m:r>
                      </m:den>
                    </m:f>
                    <m:r>
                      <m:rPr>
                        <m:sty m:val="p"/>
                      </m:rPr>
                      <a:rPr lang="zh-CN" altLang="en-US" sz="2400">
                        <a:latin typeface="Cambria Math" panose="02040503050406030204" pitchFamily="18" charset="0"/>
                        <a:ea typeface="宋体" panose="02010600030101010101" pitchFamily="2" charset="-122"/>
                      </a:rPr>
                      <m:t>sin</m:t>
                    </m:r>
                    <m:r>
                      <a:rPr lang="zh-CN" altLang="en-US" sz="2400">
                        <a:latin typeface="Cambria Math" panose="02040503050406030204" pitchFamily="18" charset="0"/>
                        <a:ea typeface="宋体" panose="02010600030101010101" pitchFamily="2" charset="-122"/>
                      </a:rPr>
                      <m:t>𝛺</m:t>
                    </m:r>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𝑡</m:t>
                        </m:r>
                      </m:e>
                      <m:sub>
                        <m:r>
                          <a:rPr lang="zh-CN" altLang="en-US" sz="2400">
                            <a:latin typeface="Cambria Math" panose="02040503050406030204" pitchFamily="18" charset="0"/>
                            <a:ea typeface="宋体" panose="02010600030101010101" pitchFamily="2" charset="-122"/>
                          </a:rPr>
                          <m:t>0</m:t>
                        </m:r>
                      </m:sub>
                    </m:sSub>
                    <m:r>
                      <a:rPr lang="zh-CN" altLang="en-US" sz="2400">
                        <a:latin typeface="Cambria Math" panose="02040503050406030204" pitchFamily="18" charset="0"/>
                        <a:ea typeface="宋体" panose="02010600030101010101" pitchFamily="2" charset="-122"/>
                      </a:rPr>
                      <m:t>为</m:t>
                    </m:r>
                  </m:oMath>
                </a14:m>
                <a:r>
                  <a:rPr lang="zh-CN" altLang="en-US" sz="2400" dirty="0">
                    <a:latin typeface="宋体" panose="02010600030101010101" pitchFamily="2" charset="-122"/>
                    <a:ea typeface="宋体" panose="02010600030101010101" pitchFamily="2" charset="-122"/>
                  </a:rPr>
                  <a:t>瞬时相位偏移，其最大值为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sub>
                        </m:sSub>
                      </m:num>
                      <m:den>
                        <m:r>
                          <a:rPr lang="zh-CN" altLang="en-US" sz="2400" i="1">
                            <a:latin typeface="Cambria Math" panose="02040503050406030204" pitchFamily="18" charset="0"/>
                          </a:rPr>
                          <m:t>𝛺</m:t>
                        </m:r>
                      </m:den>
                    </m:f>
                    <m:r>
                      <a:rPr lang="zh-CN" altLang="en-US" sz="2400" i="1">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𝑚</m:t>
                        </m:r>
                      </m:e>
                      <m:sub>
                        <m:r>
                          <a:rPr lang="zh-CN" altLang="en-US" sz="2400">
                            <a:latin typeface="Cambria Math" panose="02040503050406030204" pitchFamily="18" charset="0"/>
                            <a:ea typeface="宋体" panose="02010600030101010101" pitchFamily="2" charset="-122"/>
                          </a:rPr>
                          <m:t>𝑓</m:t>
                        </m:r>
                      </m:sub>
                    </m:sSub>
                    <m:r>
                      <a:rPr lang="zh-CN" altLang="en-US" sz="2400">
                        <a:latin typeface="Cambria Math" panose="02040503050406030204" pitchFamily="18" charset="0"/>
                        <a:ea typeface="宋体" panose="02010600030101010101" pitchFamily="2" charset="-122"/>
                      </a:rPr>
                      <m:t>称为</m:t>
                    </m:r>
                  </m:oMath>
                </a14:m>
                <a:r>
                  <a:rPr lang="zh-CN" altLang="en-US" sz="2400" dirty="0">
                    <a:latin typeface="宋体" panose="02010600030101010101" pitchFamily="2" charset="-122"/>
                    <a:ea typeface="宋体" panose="02010600030101010101" pitchFamily="2" charset="-122"/>
                  </a:rPr>
                  <a:t>调频波的调制系数。</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𝑘</m:t>
                            </m:r>
                          </m:e>
                          <m:sub>
                            <m:r>
                              <a:rPr lang="zh-CN" altLang="en-US" sz="2400" i="1">
                                <a:latin typeface="Cambria Math" panose="02040503050406030204" pitchFamily="18" charset="0"/>
                              </a:rPr>
                              <m:t>𝑓</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𝛺</m:t>
                            </m:r>
                          </m:sub>
                        </m:sSub>
                      </m:num>
                      <m:den>
                        <m:r>
                          <a:rPr lang="zh-CN" altLang="en-US" sz="2400" i="1">
                            <a:latin typeface="Cambria Math" panose="02040503050406030204" pitchFamily="18" charset="0"/>
                          </a:rPr>
                          <m:t>𝛺</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𝑚</m:t>
                            </m:r>
                          </m:sub>
                        </m:sSub>
                      </m:num>
                      <m:den>
                        <m:r>
                          <a:rPr lang="zh-CN" altLang="en-US" sz="2400" i="1">
                            <a:latin typeface="Cambria Math" panose="02040503050406030204" pitchFamily="18" charset="0"/>
                          </a:rPr>
                          <m:t>𝛺</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𝑚</m:t>
                            </m:r>
                          </m:sub>
                        </m:sSub>
                      </m:num>
                      <m:den>
                        <m:r>
                          <a:rPr lang="zh-CN" altLang="en-US" sz="2400" i="1">
                            <a:latin typeface="Cambria Math" panose="02040503050406030204" pitchFamily="18" charset="0"/>
                          </a:rPr>
                          <m:t>𝐹</m:t>
                        </m:r>
                      </m:den>
                    </m:f>
                  </m:oMath>
                </a14:m>
                <a:r>
                  <a:rPr lang="zh-CN" altLang="en-US"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marL="0" indent="0">
                  <a:buNone/>
                </a:pP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𝑚</m:t>
                        </m:r>
                      </m:e>
                      <m:sub>
                        <m:r>
                          <a:rPr lang="zh-CN" altLang="en-US" sz="2400" i="1">
                            <a:latin typeface="Cambria Math" panose="02040503050406030204" pitchFamily="18" charset="0"/>
                          </a:rPr>
                          <m:t>𝑓</m:t>
                        </m:r>
                      </m:sub>
                    </m:sSub>
                  </m:oMath>
                </a14:m>
                <a:r>
                  <a:rPr lang="zh-CN" altLang="en-US" sz="2400" dirty="0">
                    <a:latin typeface="宋体" panose="02010600030101010101" pitchFamily="2" charset="-122"/>
                    <a:ea typeface="宋体" panose="02010600030101010101" pitchFamily="2" charset="-122"/>
                  </a:rPr>
                  <a:t>有两层含义，</a:t>
                </a:r>
                <a:r>
                  <a:rPr lang="zh-CN" altLang="zh-CN" sz="2400" dirty="0">
                    <a:latin typeface="宋体" panose="02010600030101010101" pitchFamily="2" charset="-122"/>
                    <a:ea typeface="宋体" panose="02010600030101010101" pitchFamily="2" charset="-122"/>
                  </a:rPr>
                  <a:t>一是调制信号所引起的最大相位偏移（</a:t>
                </a:r>
                <a:r>
                  <a:rPr lang="en-US" altLang="zh-CN" sz="2400" dirty="0">
                    <a:latin typeface="宋体" panose="02010600030101010101" pitchFamily="2" charset="-122"/>
                    <a:ea typeface="宋体" panose="02010600030101010101" pitchFamily="2" charset="-122"/>
                  </a:rPr>
                  <a:t>FM</a:t>
                </a:r>
                <a:r>
                  <a:rPr lang="zh-CN" altLang="zh-CN" sz="2400" dirty="0">
                    <a:latin typeface="宋体" panose="02010600030101010101" pitchFamily="2" charset="-122"/>
                    <a:ea typeface="宋体" panose="02010600030101010101" pitchFamily="2" charset="-122"/>
                  </a:rPr>
                  <a:t>波相位摆动的幅度），量纲是弧度（</a:t>
                </a:r>
                <a:r>
                  <a:rPr lang="en-US" altLang="zh-CN" sz="2400" dirty="0">
                    <a:latin typeface="宋体" panose="02010600030101010101" pitchFamily="2" charset="-122"/>
                    <a:ea typeface="宋体" panose="02010600030101010101" pitchFamily="2" charset="-122"/>
                  </a:rPr>
                  <a:t>rad</a:t>
                </a:r>
                <a:r>
                  <a:rPr lang="zh-CN" altLang="zh-CN" sz="2400" dirty="0">
                    <a:latin typeface="宋体" panose="02010600030101010101" pitchFamily="2" charset="-122"/>
                    <a:ea typeface="宋体" panose="02010600030101010101" pitchFamily="2" charset="-122"/>
                  </a:rPr>
                  <a:t>）；二是调制信号单位频率所引起的最大频偏，无</a:t>
                </a:r>
                <a:r>
                  <a:rPr lang="zh-CN" altLang="zh-CN" sz="2400" dirty="0" smtClean="0">
                    <a:latin typeface="宋体" panose="02010600030101010101" pitchFamily="2" charset="-122"/>
                    <a:ea typeface="宋体" panose="02010600030101010101" pitchFamily="2" charset="-122"/>
                  </a:rPr>
                  <a:t>量纲。</a:t>
                </a:r>
                <a:endParaRPr lang="zh-CN" altLang="en-US" sz="2400" dirty="0">
                  <a:latin typeface="宋体" panose="02010600030101010101" pitchFamily="2" charset="-122"/>
                  <a:ea typeface="宋体" panose="02010600030101010101" pitchFamily="2" charset="-122"/>
                </a:endParaRPr>
              </a:p>
            </p:txBody>
          </p:sp>
        </mc:Choice>
        <mc:Fallback xmlns="">
          <p:sp>
            <p:nvSpPr>
              <p:cNvPr id="3" name="内容占位符 2">
                <a:extLst>
                  <a:ext uri="{FF2B5EF4-FFF2-40B4-BE49-F238E27FC236}">
                    <a16:creationId xmlns="" xmlns:a16="http://schemas.microsoft.com/office/drawing/2014/main" xmlns:a14="http://schemas.microsoft.com/office/drawing/2010/main" id="{10022D82-C9FD-4056-8B25-B157B15C4C35}"/>
                  </a:ext>
                </a:extLst>
              </p:cNvPr>
              <p:cNvSpPr>
                <a:spLocks noGrp="1" noRot="1" noChangeAspect="1" noMove="1" noResize="1" noEditPoints="1" noAdjustHandles="1" noChangeArrowheads="1" noChangeShapeType="1" noTextEdit="1"/>
              </p:cNvSpPr>
              <p:nvPr>
                <p:ph idx="1"/>
              </p:nvPr>
            </p:nvSpPr>
            <p:spPr>
              <a:xfrm>
                <a:off x="802888" y="819379"/>
                <a:ext cx="8887521" cy="5394591"/>
              </a:xfrm>
              <a:blipFill rotWithShape="0">
                <a:blip r:embed="rId5"/>
                <a:stretch>
                  <a:fillRect l="-1097" t="-1243" r="-8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338179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90BC70C8-683A-45F4-8CCB-EB801D05097C}"/>
                  </a:ext>
                </a:extLst>
              </p:cNvPr>
              <p:cNvSpPr>
                <a:spLocks noGrp="1"/>
              </p:cNvSpPr>
              <p:nvPr>
                <p:ph idx="1"/>
              </p:nvPr>
            </p:nvSpPr>
            <p:spPr>
              <a:xfrm>
                <a:off x="715969" y="1113866"/>
                <a:ext cx="8876099" cy="5351328"/>
              </a:xfrm>
            </p:spPr>
            <p:txBody>
              <a:bodyPr>
                <a:normAutofit fontScale="25000" lnSpcReduction="20000"/>
              </a:bodyPr>
              <a:lstStyle/>
              <a:p>
                <a:pPr marL="0" indent="0">
                  <a:buNone/>
                </a:pPr>
                <a:r>
                  <a:rPr lang="zh-CN" altLang="en-US" sz="9600" dirty="0" smtClean="0">
                    <a:latin typeface="宋体" panose="02010600030101010101" pitchFamily="2" charset="-122"/>
                    <a:ea typeface="宋体" panose="02010600030101010101" pitchFamily="2" charset="-122"/>
                  </a:rPr>
                  <a:t>    如果</a:t>
                </a:r>
                <a:r>
                  <a:rPr lang="zh-CN" altLang="en-US" sz="9600" dirty="0">
                    <a:latin typeface="宋体" panose="02010600030101010101" pitchFamily="2" charset="-122"/>
                    <a:ea typeface="宋体" panose="02010600030101010101" pitchFamily="2" charset="-122"/>
                  </a:rPr>
                  <a:t>用调制信号</a:t>
                </a:r>
                <a14:m>
                  <m:oMath xmlns:m="http://schemas.openxmlformats.org/officeDocument/2006/math">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𝑈</m:t>
                        </m:r>
                      </m:e>
                      <m:sub>
                        <m:r>
                          <a:rPr lang="zh-CN" altLang="en-US" sz="9600" i="1">
                            <a:latin typeface="Cambria Math" panose="02040503050406030204" pitchFamily="18" charset="0"/>
                          </a:rPr>
                          <m:t>𝛺</m:t>
                        </m:r>
                      </m:sub>
                    </m:sSub>
                  </m:oMath>
                </a14:m>
                <a:r>
                  <a:rPr lang="zh-CN" altLang="en-US" sz="9600" dirty="0">
                    <a:latin typeface="宋体" panose="02010600030101010101" pitchFamily="2" charset="-122"/>
                    <a:ea typeface="宋体" panose="02010600030101010101" pitchFamily="2" charset="-122"/>
                  </a:rPr>
                  <a:t>对载波信号</a:t>
                </a:r>
                <a14:m>
                  <m:oMath xmlns:m="http://schemas.openxmlformats.org/officeDocument/2006/math">
                    <m:d>
                      <m:dPr>
                        <m:begChr m:val=""/>
                        <m:ctrlPr>
                          <a:rPr lang="zh-CN" altLang="en-US" sz="9600" i="1">
                            <a:latin typeface="Cambria Math" panose="02040503050406030204" pitchFamily="18" charset="0"/>
                          </a:rPr>
                        </m:ctrlPr>
                      </m:dPr>
                      <m:e>
                        <m:r>
                          <a:rPr lang="zh-CN" altLang="en-US" sz="9600" i="1">
                            <a:latin typeface="Cambria Math" panose="02040503050406030204" pitchFamily="18" charset="0"/>
                          </a:rPr>
                          <m:t>𝑢</m:t>
                        </m:r>
                        <m:r>
                          <a:rPr lang="zh-CN" altLang="en-US" sz="9600">
                            <a:latin typeface="Cambria Math" panose="02040503050406030204" pitchFamily="18" charset="0"/>
                          </a:rPr>
                          <m:t>(</m:t>
                        </m:r>
                        <m:r>
                          <a:rPr lang="zh-CN" altLang="en-US" sz="9600" i="1">
                            <a:latin typeface="Cambria Math" panose="02040503050406030204" pitchFamily="18" charset="0"/>
                          </a:rPr>
                          <m:t>𝑡</m:t>
                        </m:r>
                      </m:e>
                    </m:d>
                  </m:oMath>
                </a14:m>
                <a:r>
                  <a:rPr lang="zh-CN" altLang="en-US" sz="9600" dirty="0">
                    <a:latin typeface="宋体" panose="02010600030101010101" pitchFamily="2" charset="-122"/>
                    <a:ea typeface="宋体" panose="02010600030101010101" pitchFamily="2" charset="-122"/>
                  </a:rPr>
                  <a:t>调相</a:t>
                </a:r>
                <a:r>
                  <a:rPr lang="zh-CN" altLang="en-US" sz="9600" dirty="0" smtClean="0">
                    <a:latin typeface="宋体" panose="02010600030101010101" pitchFamily="2" charset="-122"/>
                    <a:ea typeface="宋体" panose="02010600030101010101" pitchFamily="2" charset="-122"/>
                  </a:rPr>
                  <a:t>，调相</a:t>
                </a:r>
                <a:r>
                  <a:rPr lang="zh-CN" altLang="en-US" sz="9600" dirty="0">
                    <a:latin typeface="宋体" panose="02010600030101010101" pitchFamily="2" charset="-122"/>
                    <a:ea typeface="宋体" panose="02010600030101010101" pitchFamily="2" charset="-122"/>
                  </a:rPr>
                  <a:t>时载波的瞬时相位</a:t>
                </a:r>
                <a14:m>
                  <m:oMath xmlns:m="http://schemas.openxmlformats.org/officeDocument/2006/math">
                    <m:d>
                      <m:dPr>
                        <m:begChr m:val=""/>
                        <m:ctrlPr>
                          <a:rPr lang="zh-CN" altLang="en-US" sz="9600" i="1">
                            <a:latin typeface="Cambria Math" panose="02040503050406030204" pitchFamily="18" charset="0"/>
                          </a:rPr>
                        </m:ctrlPr>
                      </m:dPr>
                      <m:e>
                        <m:r>
                          <a:rPr lang="zh-CN" altLang="en-US" sz="9600" i="1">
                            <a:latin typeface="Cambria Math" panose="02040503050406030204" pitchFamily="18" charset="0"/>
                          </a:rPr>
                          <m:t>𝜙</m:t>
                        </m:r>
                        <m:r>
                          <a:rPr lang="zh-CN" altLang="en-US" sz="9600">
                            <a:latin typeface="Cambria Math" panose="02040503050406030204" pitchFamily="18" charset="0"/>
                          </a:rPr>
                          <m:t>(</m:t>
                        </m:r>
                        <m:r>
                          <a:rPr lang="zh-CN" altLang="en-US" sz="9600" i="1">
                            <a:latin typeface="Cambria Math" panose="02040503050406030204" pitchFamily="18" charset="0"/>
                          </a:rPr>
                          <m:t>𝑡</m:t>
                        </m:r>
                      </m:e>
                    </m:d>
                  </m:oMath>
                </a14:m>
                <a:r>
                  <a:rPr lang="zh-CN" altLang="en-US" sz="9600" dirty="0">
                    <a:latin typeface="宋体" panose="02010600030101010101" pitchFamily="2" charset="-122"/>
                    <a:ea typeface="宋体" panose="02010600030101010101" pitchFamily="2" charset="-122"/>
                  </a:rPr>
                  <a:t>应随</a:t>
                </a:r>
                <a14:m>
                  <m:oMath xmlns:m="http://schemas.openxmlformats.org/officeDocument/2006/math">
                    <m:d>
                      <m:dPr>
                        <m:begChr m:val=""/>
                        <m:ctrlPr>
                          <a:rPr lang="zh-CN" altLang="en-US" sz="9600" i="1">
                            <a:latin typeface="Cambria Math" panose="02040503050406030204" pitchFamily="18" charset="0"/>
                          </a:rPr>
                        </m:ctrlPr>
                      </m:dPr>
                      <m:e>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𝑢</m:t>
                            </m:r>
                          </m:e>
                          <m:sub>
                            <m:r>
                              <a:rPr lang="zh-CN" altLang="en-US" sz="9600" i="1">
                                <a:latin typeface="Cambria Math" panose="02040503050406030204" pitchFamily="18" charset="0"/>
                              </a:rPr>
                              <m:t>𝛺</m:t>
                            </m:r>
                          </m:sub>
                        </m:sSub>
                        <m:r>
                          <a:rPr lang="zh-CN" altLang="en-US" sz="9600">
                            <a:latin typeface="Cambria Math" panose="02040503050406030204" pitchFamily="18" charset="0"/>
                          </a:rPr>
                          <m:t>(</m:t>
                        </m:r>
                        <m:r>
                          <a:rPr lang="zh-CN" altLang="en-US" sz="9600" i="1">
                            <a:latin typeface="Cambria Math" panose="02040503050406030204" pitchFamily="18" charset="0"/>
                          </a:rPr>
                          <m:t>𝑡</m:t>
                        </m:r>
                      </m:e>
                    </m:d>
                  </m:oMath>
                </a14:m>
                <a:r>
                  <a:rPr lang="zh-CN" altLang="en-US" sz="9600" dirty="0">
                    <a:latin typeface="宋体" panose="02010600030101010101" pitchFamily="2" charset="-122"/>
                    <a:ea typeface="宋体" panose="02010600030101010101" pitchFamily="2" charset="-122"/>
                  </a:rPr>
                  <a:t>线性变化：</a:t>
                </a:r>
                <a:endParaRPr lang="en-US" altLang="zh-CN" sz="9600" dirty="0">
                  <a:latin typeface="宋体" panose="02010600030101010101" pitchFamily="2" charset="-122"/>
                  <a:ea typeface="宋体" panose="02010600030101010101" pitchFamily="2" charset="-122"/>
                </a:endParaRPr>
              </a:p>
              <a:p>
                <a:pPr marL="0" indent="0">
                  <a:buNone/>
                </a:pPr>
                <a:r>
                  <a:rPr lang="zh-CN" altLang="en-US" sz="9600" dirty="0">
                    <a:latin typeface="宋体" panose="02010600030101010101" pitchFamily="2" charset="-122"/>
                    <a:ea typeface="宋体" panose="02010600030101010101" pitchFamily="2" charset="-122"/>
                  </a:rPr>
                  <a:t>                  </a:t>
                </a:r>
                <a14:m>
                  <m:oMath xmlns:m="http://schemas.openxmlformats.org/officeDocument/2006/math">
                    <m:r>
                      <a:rPr lang="zh-CN" altLang="en-US" sz="9600" i="1">
                        <a:latin typeface="Cambria Math" panose="02040503050406030204" pitchFamily="18" charset="0"/>
                      </a:rPr>
                      <m:t>𝜙</m:t>
                    </m:r>
                    <m:r>
                      <a:rPr lang="zh-CN" altLang="en-US" sz="9600" i="1">
                        <a:latin typeface="Cambria Math" panose="02040503050406030204" pitchFamily="18" charset="0"/>
                      </a:rPr>
                      <m:t>(</m:t>
                    </m:r>
                    <m:r>
                      <a:rPr lang="zh-CN" altLang="en-US" sz="9600" i="1">
                        <a:latin typeface="Cambria Math" panose="02040503050406030204" pitchFamily="18" charset="0"/>
                      </a:rPr>
                      <m:t>𝑡</m:t>
                    </m:r>
                    <m:r>
                      <a:rPr lang="zh-CN" altLang="en-US" sz="9600" i="1">
                        <a:latin typeface="Cambria Math" panose="02040503050406030204" pitchFamily="18" charset="0"/>
                      </a:rPr>
                      <m:t>)=</m:t>
                    </m:r>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𝜔</m:t>
                        </m:r>
                      </m:e>
                      <m:sub>
                        <m:r>
                          <a:rPr lang="zh-CN" altLang="en-US" sz="9600" i="1">
                            <a:latin typeface="Cambria Math" panose="02040503050406030204" pitchFamily="18" charset="0"/>
                          </a:rPr>
                          <m:t>𝑐</m:t>
                        </m:r>
                      </m:sub>
                    </m:sSub>
                    <m:r>
                      <a:rPr lang="zh-CN" altLang="en-US" sz="9600" i="1">
                        <a:latin typeface="Cambria Math" panose="02040503050406030204" pitchFamily="18" charset="0"/>
                      </a:rPr>
                      <m:t>𝑡</m:t>
                    </m:r>
                    <m:r>
                      <a:rPr lang="zh-CN" altLang="en-US" sz="9600" i="1">
                        <a:latin typeface="Cambria Math" panose="02040503050406030204" pitchFamily="18" charset="0"/>
                      </a:rPr>
                      <m:t>+</m:t>
                    </m:r>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𝑘</m:t>
                        </m:r>
                      </m:e>
                      <m:sub>
                        <m:r>
                          <a:rPr lang="zh-CN" altLang="en-US" sz="9600" i="1">
                            <a:latin typeface="Cambria Math" panose="02040503050406030204" pitchFamily="18" charset="0"/>
                          </a:rPr>
                          <m:t>𝑝</m:t>
                        </m:r>
                      </m:sub>
                    </m:sSub>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𝑢</m:t>
                        </m:r>
                      </m:e>
                      <m:sub>
                        <m:r>
                          <a:rPr lang="zh-CN" altLang="en-US" sz="9600" i="1">
                            <a:latin typeface="Cambria Math" panose="02040503050406030204" pitchFamily="18" charset="0"/>
                          </a:rPr>
                          <m:t>𝛺</m:t>
                        </m:r>
                      </m:sub>
                    </m:sSub>
                    <m:r>
                      <m:rPr>
                        <m:nor/>
                      </m:rPr>
                      <a:rPr lang="zh-CN" altLang="en-US" sz="9600" i="1">
                        <a:latin typeface="Cambria Math" panose="02040503050406030204" pitchFamily="18" charset="0"/>
                      </a:rPr>
                      <m:t>(</m:t>
                    </m:r>
                    <m:r>
                      <m:rPr>
                        <m:nor/>
                      </m:rPr>
                      <a:rPr lang="zh-CN" altLang="en-US" sz="9600" i="1">
                        <a:latin typeface="Cambria Math" panose="02040503050406030204" pitchFamily="18" charset="0"/>
                      </a:rPr>
                      <m:t>t</m:t>
                    </m:r>
                    <m:r>
                      <m:rPr>
                        <m:nor/>
                      </m:rPr>
                      <a:rPr lang="zh-CN" altLang="en-US" sz="9600" i="1">
                        <a:latin typeface="Cambria Math" panose="02040503050406030204" pitchFamily="18" charset="0"/>
                      </a:rPr>
                      <m:t>)</m:t>
                    </m:r>
                  </m:oMath>
                </a14:m>
                <a:r>
                  <a:rPr lang="zh-CN" altLang="en-US" sz="9600" i="1" dirty="0">
                    <a:latin typeface="Cambria Math" panose="02040503050406030204" pitchFamily="18" charset="0"/>
                  </a:rPr>
                  <a:t>          </a:t>
                </a:r>
                <a:endParaRPr lang="en-US" altLang="zh-CN" sz="9600" i="1" dirty="0">
                  <a:latin typeface="Cambria Math" panose="02040503050406030204" pitchFamily="18" charset="0"/>
                </a:endParaRPr>
              </a:p>
              <a:p>
                <a:pPr marL="0" indent="0">
                  <a:buNone/>
                </a:pPr>
                <a:r>
                  <a:rPr lang="zh-CN" altLang="en-US" sz="9600" dirty="0">
                    <a:latin typeface="宋体" panose="02010600030101010101" pitchFamily="2" charset="-122"/>
                    <a:ea typeface="宋体" panose="02010600030101010101" pitchFamily="2" charset="-122"/>
                  </a:rPr>
                  <a:t>                  </a:t>
                </a:r>
                <a14:m>
                  <m:oMath xmlns:m="http://schemas.openxmlformats.org/officeDocument/2006/math">
                    <m:r>
                      <a:rPr lang="zh-CN" altLang="en-US" sz="9600" i="1">
                        <a:latin typeface="Cambria Math" panose="02040503050406030204" pitchFamily="18" charset="0"/>
                      </a:rPr>
                      <m:t>𝜙</m:t>
                    </m:r>
                    <m:r>
                      <a:rPr lang="zh-CN" altLang="en-US" sz="9600" i="1">
                        <a:latin typeface="Cambria Math" panose="02040503050406030204" pitchFamily="18" charset="0"/>
                      </a:rPr>
                      <m:t>(</m:t>
                    </m:r>
                    <m:r>
                      <a:rPr lang="zh-CN" altLang="en-US" sz="9600" i="1">
                        <a:latin typeface="Cambria Math" panose="02040503050406030204" pitchFamily="18" charset="0"/>
                      </a:rPr>
                      <m:t>𝑡</m:t>
                    </m:r>
                    <m:r>
                      <a:rPr lang="zh-CN" altLang="en-US" sz="9600" i="1">
                        <a:latin typeface="Cambria Math" panose="02040503050406030204" pitchFamily="18" charset="0"/>
                      </a:rPr>
                      <m:t>)=</m:t>
                    </m:r>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𝜔</m:t>
                        </m:r>
                      </m:e>
                      <m:sub>
                        <m:r>
                          <m:rPr>
                            <m:nor/>
                          </m:rPr>
                          <a:rPr lang="zh-CN" altLang="en-US" sz="9600" i="1">
                            <a:latin typeface="Cambria Math" panose="02040503050406030204" pitchFamily="18" charset="0"/>
                          </a:rPr>
                          <m:t>c</m:t>
                        </m:r>
                      </m:sub>
                    </m:sSub>
                    <m:r>
                      <a:rPr lang="zh-CN" altLang="en-US" sz="9600" i="1">
                        <a:latin typeface="Cambria Math" panose="02040503050406030204" pitchFamily="18" charset="0"/>
                      </a:rPr>
                      <m:t>𝑡</m:t>
                    </m:r>
                    <m:r>
                      <a:rPr lang="zh-CN" altLang="en-US" sz="9600" i="1">
                        <a:latin typeface="Cambria Math" panose="02040503050406030204" pitchFamily="18" charset="0"/>
                      </a:rPr>
                      <m:t>+</m:t>
                    </m:r>
                    <m:sSub>
                      <m:sSubPr>
                        <m:ctrlPr>
                          <a:rPr lang="zh-CN" altLang="en-US" sz="9600" i="1">
                            <a:latin typeface="Cambria Math" panose="02040503050406030204" pitchFamily="18" charset="0"/>
                          </a:rPr>
                        </m:ctrlPr>
                      </m:sSubPr>
                      <m:e>
                        <m:r>
                          <m:rPr>
                            <m:nor/>
                          </m:rPr>
                          <a:rPr lang="zh-CN" altLang="en-US" sz="9600" i="1">
                            <a:latin typeface="Cambria Math" panose="02040503050406030204" pitchFamily="18" charset="0"/>
                          </a:rPr>
                          <m:t>k</m:t>
                        </m:r>
                      </m:e>
                      <m:sub>
                        <m:r>
                          <m:rPr>
                            <m:nor/>
                          </m:rPr>
                          <a:rPr lang="zh-CN" altLang="en-US" sz="9600" i="1">
                            <a:latin typeface="Cambria Math" panose="02040503050406030204" pitchFamily="18" charset="0"/>
                          </a:rPr>
                          <m:t>p</m:t>
                        </m:r>
                      </m:sub>
                    </m:sSub>
                    <m:sSub>
                      <m:sSubPr>
                        <m:ctrlPr>
                          <a:rPr lang="zh-CN" altLang="en-US" sz="9600" i="1">
                            <a:latin typeface="Cambria Math" panose="02040503050406030204" pitchFamily="18" charset="0"/>
                          </a:rPr>
                        </m:ctrlPr>
                      </m:sSubPr>
                      <m:e>
                        <m:r>
                          <m:rPr>
                            <m:nor/>
                          </m:rPr>
                          <a:rPr lang="zh-CN" altLang="en-US" sz="9600" i="1">
                            <a:latin typeface="Cambria Math" panose="02040503050406030204" pitchFamily="18" charset="0"/>
                          </a:rPr>
                          <m:t>U</m:t>
                        </m:r>
                      </m:e>
                      <m:sub>
                        <m:r>
                          <a:rPr lang="zh-CN" altLang="en-US" sz="9600" i="1">
                            <a:latin typeface="Cambria Math" panose="02040503050406030204" pitchFamily="18" charset="0"/>
                          </a:rPr>
                          <m:t>𝛺</m:t>
                        </m:r>
                      </m:sub>
                    </m:sSub>
                    <m:r>
                      <a:rPr lang="zh-CN" altLang="en-US" sz="9600" i="1">
                        <a:latin typeface="Cambria Math" panose="02040503050406030204" pitchFamily="18" charset="0"/>
                      </a:rPr>
                      <m:t>𝑐𝑜𝑚</m:t>
                    </m:r>
                    <m:r>
                      <a:rPr lang="zh-CN" altLang="en-US" sz="9600" i="1">
                        <a:latin typeface="Cambria Math" panose="02040503050406030204" pitchFamily="18" charset="0"/>
                      </a:rPr>
                      <m:t>𝛺</m:t>
                    </m:r>
                    <m:r>
                      <a:rPr lang="zh-CN" altLang="en-US" sz="9600" i="1">
                        <a:latin typeface="Cambria Math" panose="02040503050406030204" pitchFamily="18" charset="0"/>
                      </a:rPr>
                      <m:t>𝑡</m:t>
                    </m:r>
                  </m:oMath>
                </a14:m>
                <a:r>
                  <a:rPr lang="zh-CN" altLang="en-US" sz="9600" i="1" dirty="0">
                    <a:latin typeface="Cambria Math" panose="02040503050406030204" pitchFamily="18" charset="0"/>
                  </a:rPr>
                  <a:t>      </a:t>
                </a:r>
                <a:endParaRPr lang="en-US" altLang="zh-CN" sz="9600" i="1" dirty="0">
                  <a:latin typeface="Cambria Math" panose="02040503050406030204" pitchFamily="18" charset="0"/>
                </a:endParaRPr>
              </a:p>
              <a:p>
                <a:pPr marL="0" indent="0">
                  <a:buNone/>
                </a:pPr>
                <a:r>
                  <a:rPr lang="zh-CN" altLang="en-US" sz="9600" dirty="0" smtClean="0">
                    <a:latin typeface="宋体" panose="02010600030101010101" pitchFamily="2" charset="-122"/>
                    <a:ea typeface="宋体" panose="02010600030101010101" pitchFamily="2" charset="-122"/>
                  </a:rPr>
                  <a:t>    调相</a:t>
                </a:r>
                <a:r>
                  <a:rPr lang="zh-CN" altLang="en-US" sz="9600" dirty="0">
                    <a:latin typeface="宋体" panose="02010600030101010101" pitchFamily="2" charset="-122"/>
                    <a:ea typeface="宋体" panose="02010600030101010101" pitchFamily="2" charset="-122"/>
                  </a:rPr>
                  <a:t>波的瞬时频率：</a:t>
                </a:r>
                <a14:m>
                  <m:oMath xmlns:m="http://schemas.openxmlformats.org/officeDocument/2006/math">
                    <m:r>
                      <a:rPr lang="zh-CN" altLang="en-US" sz="9600">
                        <a:latin typeface="Cambria Math" panose="02040503050406030204" pitchFamily="18" charset="0"/>
                        <a:ea typeface="宋体" panose="02010600030101010101" pitchFamily="2" charset="-122"/>
                      </a:rPr>
                      <m:t>𝜔</m:t>
                    </m:r>
                    <m:d>
                      <m:dPr>
                        <m:ctrlPr>
                          <a:rPr lang="zh-CN" altLang="en-US" sz="9600" i="1">
                            <a:latin typeface="Cambria Math" panose="02040503050406030204" pitchFamily="18" charset="0"/>
                            <a:ea typeface="宋体" panose="02010600030101010101" pitchFamily="2" charset="-122"/>
                          </a:rPr>
                        </m:ctrlPr>
                      </m:dPr>
                      <m:e>
                        <m:r>
                          <a:rPr lang="zh-CN" altLang="en-US" sz="9600">
                            <a:latin typeface="Cambria Math" panose="02040503050406030204" pitchFamily="18" charset="0"/>
                            <a:ea typeface="宋体" panose="02010600030101010101" pitchFamily="2" charset="-122"/>
                          </a:rPr>
                          <m:t>𝑡</m:t>
                        </m:r>
                      </m:e>
                    </m:d>
                    <m:r>
                      <a:rPr lang="zh-CN" altLang="en-US" sz="9600">
                        <a:latin typeface="Cambria Math" panose="02040503050406030204" pitchFamily="18" charset="0"/>
                        <a:ea typeface="宋体" panose="02010600030101010101" pitchFamily="2" charset="-122"/>
                      </a:rPr>
                      <m:t>=</m:t>
                    </m:r>
                    <m:f>
                      <m:fPr>
                        <m:ctrlPr>
                          <a:rPr lang="zh-CN" altLang="en-US" sz="9600" i="1">
                            <a:latin typeface="Cambria Math" panose="02040503050406030204" pitchFamily="18" charset="0"/>
                            <a:ea typeface="宋体" panose="02010600030101010101" pitchFamily="2" charset="-122"/>
                          </a:rPr>
                        </m:ctrlPr>
                      </m:fPr>
                      <m:num>
                        <m:r>
                          <a:rPr lang="zh-CN" altLang="en-US" sz="9600">
                            <a:latin typeface="Cambria Math" panose="02040503050406030204" pitchFamily="18" charset="0"/>
                            <a:ea typeface="宋体" panose="02010600030101010101" pitchFamily="2" charset="-122"/>
                          </a:rPr>
                          <m:t>𝑑</m:t>
                        </m:r>
                      </m:num>
                      <m:den>
                        <m:r>
                          <a:rPr lang="zh-CN" altLang="en-US" sz="9600">
                            <a:latin typeface="Cambria Math" panose="02040503050406030204" pitchFamily="18" charset="0"/>
                            <a:ea typeface="宋体" panose="02010600030101010101" pitchFamily="2" charset="-122"/>
                          </a:rPr>
                          <m:t>𝑑𝑡</m:t>
                        </m:r>
                      </m:den>
                    </m:f>
                    <m:r>
                      <a:rPr lang="zh-CN" altLang="en-US" sz="9600">
                        <a:latin typeface="Cambria Math" panose="02040503050406030204" pitchFamily="18" charset="0"/>
                        <a:ea typeface="宋体" panose="02010600030101010101" pitchFamily="2" charset="-122"/>
                      </a:rPr>
                      <m:t>𝜙</m:t>
                    </m:r>
                    <m:d>
                      <m:dPr>
                        <m:ctrlPr>
                          <a:rPr lang="zh-CN" altLang="en-US" sz="9600" i="1">
                            <a:latin typeface="Cambria Math" panose="02040503050406030204" pitchFamily="18" charset="0"/>
                            <a:ea typeface="宋体" panose="02010600030101010101" pitchFamily="2" charset="-122"/>
                          </a:rPr>
                        </m:ctrlPr>
                      </m:dPr>
                      <m:e>
                        <m:r>
                          <a:rPr lang="zh-CN" altLang="en-US" sz="9600">
                            <a:latin typeface="Cambria Math" panose="02040503050406030204" pitchFamily="18" charset="0"/>
                            <a:ea typeface="宋体" panose="02010600030101010101" pitchFamily="2" charset="-122"/>
                          </a:rPr>
                          <m:t>𝑡</m:t>
                        </m:r>
                      </m:e>
                    </m:d>
                    <m:r>
                      <a:rPr lang="zh-CN" altLang="en-US" sz="9600">
                        <a:latin typeface="Cambria Math" panose="02040503050406030204" pitchFamily="18" charset="0"/>
                        <a:ea typeface="宋体" panose="02010600030101010101" pitchFamily="2" charset="-122"/>
                      </a:rPr>
                      <m:t>=</m:t>
                    </m:r>
                    <m:sSub>
                      <m:sSubPr>
                        <m:ctrlPr>
                          <a:rPr lang="zh-CN" altLang="en-US" sz="9600" i="1">
                            <a:latin typeface="Cambria Math" panose="02040503050406030204" pitchFamily="18" charset="0"/>
                            <a:ea typeface="宋体" panose="02010600030101010101" pitchFamily="2" charset="-122"/>
                          </a:rPr>
                        </m:ctrlPr>
                      </m:sSubPr>
                      <m:e>
                        <m:r>
                          <a:rPr lang="zh-CN" altLang="en-US" sz="9600">
                            <a:latin typeface="Cambria Math" panose="02040503050406030204" pitchFamily="18" charset="0"/>
                            <a:ea typeface="宋体" panose="02010600030101010101" pitchFamily="2" charset="-122"/>
                          </a:rPr>
                          <m:t>𝜔</m:t>
                        </m:r>
                      </m:e>
                      <m:sub>
                        <m:r>
                          <a:rPr lang="zh-CN" altLang="en-US" sz="9600">
                            <a:latin typeface="Cambria Math" panose="02040503050406030204" pitchFamily="18" charset="0"/>
                            <a:ea typeface="宋体" panose="02010600030101010101" pitchFamily="2" charset="-122"/>
                          </a:rPr>
                          <m:t>𝑐</m:t>
                        </m:r>
                      </m:sub>
                    </m:sSub>
                    <m:r>
                      <a:rPr lang="zh-CN" altLang="en-US" sz="9600">
                        <a:latin typeface="Cambria Math" panose="02040503050406030204" pitchFamily="18" charset="0"/>
                        <a:ea typeface="宋体" panose="02010600030101010101" pitchFamily="2" charset="-122"/>
                      </a:rPr>
                      <m:t>−</m:t>
                    </m:r>
                    <m:sSub>
                      <m:sSubPr>
                        <m:ctrlPr>
                          <a:rPr lang="zh-CN" altLang="en-US" sz="9600" i="1">
                            <a:latin typeface="Cambria Math" panose="02040503050406030204" pitchFamily="18" charset="0"/>
                            <a:ea typeface="宋体" panose="02010600030101010101" pitchFamily="2" charset="-122"/>
                          </a:rPr>
                        </m:ctrlPr>
                      </m:sSubPr>
                      <m:e>
                        <m:r>
                          <a:rPr lang="zh-CN" altLang="en-US" sz="9600">
                            <a:latin typeface="Cambria Math" panose="02040503050406030204" pitchFamily="18" charset="0"/>
                            <a:ea typeface="宋体" panose="02010600030101010101" pitchFamily="2" charset="-122"/>
                          </a:rPr>
                          <m:t>𝑘</m:t>
                        </m:r>
                      </m:e>
                      <m:sub>
                        <m:r>
                          <a:rPr lang="zh-CN" altLang="en-US" sz="9600">
                            <a:latin typeface="Cambria Math" panose="02040503050406030204" pitchFamily="18" charset="0"/>
                            <a:ea typeface="宋体" panose="02010600030101010101" pitchFamily="2" charset="-122"/>
                          </a:rPr>
                          <m:t>𝑃</m:t>
                        </m:r>
                      </m:sub>
                    </m:sSub>
                    <m:sSub>
                      <m:sSubPr>
                        <m:ctrlPr>
                          <a:rPr lang="zh-CN" altLang="en-US" sz="9600" i="1">
                            <a:latin typeface="Cambria Math" panose="02040503050406030204" pitchFamily="18" charset="0"/>
                            <a:ea typeface="宋体" panose="02010600030101010101" pitchFamily="2" charset="-122"/>
                          </a:rPr>
                        </m:ctrlPr>
                      </m:sSubPr>
                      <m:e>
                        <m:r>
                          <a:rPr lang="zh-CN" altLang="en-US" sz="9600">
                            <a:latin typeface="Cambria Math" panose="02040503050406030204" pitchFamily="18" charset="0"/>
                            <a:ea typeface="宋体" panose="02010600030101010101" pitchFamily="2" charset="-122"/>
                          </a:rPr>
                          <m:t>𝑈</m:t>
                        </m:r>
                      </m:e>
                      <m:sub>
                        <m:r>
                          <a:rPr lang="zh-CN" altLang="en-US" sz="9600">
                            <a:latin typeface="Cambria Math" panose="02040503050406030204" pitchFamily="18" charset="0"/>
                            <a:ea typeface="宋体" panose="02010600030101010101" pitchFamily="2" charset="-122"/>
                          </a:rPr>
                          <m:t>𝛺</m:t>
                        </m:r>
                      </m:sub>
                    </m:sSub>
                    <m:r>
                      <a:rPr lang="zh-CN" altLang="en-US" sz="9600">
                        <a:latin typeface="Cambria Math" panose="02040503050406030204" pitchFamily="18" charset="0"/>
                        <a:ea typeface="宋体" panose="02010600030101010101" pitchFamily="2" charset="-122"/>
                      </a:rPr>
                      <m:t>𝛺</m:t>
                    </m:r>
                    <m:r>
                      <m:rPr>
                        <m:sty m:val="p"/>
                      </m:rPr>
                      <a:rPr lang="zh-CN" altLang="en-US" sz="9600">
                        <a:latin typeface="Cambria Math" panose="02040503050406030204" pitchFamily="18" charset="0"/>
                        <a:ea typeface="宋体" panose="02010600030101010101" pitchFamily="2" charset="-122"/>
                      </a:rPr>
                      <m:t>sin</m:t>
                    </m:r>
                    <m:r>
                      <a:rPr lang="zh-CN" altLang="en-US" sz="9600">
                        <a:latin typeface="Cambria Math" panose="02040503050406030204" pitchFamily="18" charset="0"/>
                        <a:ea typeface="宋体" panose="02010600030101010101" pitchFamily="2" charset="-122"/>
                      </a:rPr>
                      <m:t>𝛺</m:t>
                    </m:r>
                    <m:r>
                      <a:rPr lang="zh-CN" altLang="en-US" sz="9600">
                        <a:latin typeface="Cambria Math" panose="02040503050406030204" pitchFamily="18" charset="0"/>
                        <a:ea typeface="宋体" panose="02010600030101010101" pitchFamily="2" charset="-122"/>
                      </a:rPr>
                      <m:t>𝑡</m:t>
                    </m:r>
                  </m:oMath>
                </a14:m>
                <a:r>
                  <a:rPr lang="en-US" altLang="zh-CN" sz="9600" dirty="0">
                    <a:latin typeface="宋体" panose="02010600030101010101" pitchFamily="2" charset="-122"/>
                    <a:ea typeface="宋体" panose="02010600030101010101" pitchFamily="2" charset="-122"/>
                  </a:rPr>
                  <a:t> </a:t>
                </a:r>
              </a:p>
              <a:p>
                <a:pPr marL="0" indent="0">
                  <a:buNone/>
                </a:pPr>
                <a:r>
                  <a:rPr lang="zh-CN" altLang="en-US" sz="9600" dirty="0" smtClean="0">
                    <a:latin typeface="宋体" panose="02010600030101010101" pitchFamily="2" charset="-122"/>
                    <a:ea typeface="宋体" panose="02010600030101010101" pitchFamily="2" charset="-122"/>
                  </a:rPr>
                  <a:t>    式</a:t>
                </a:r>
                <a:r>
                  <a:rPr lang="zh-CN" altLang="en-US" sz="9600" dirty="0">
                    <a:latin typeface="宋体" panose="02010600030101010101" pitchFamily="2" charset="-122"/>
                    <a:ea typeface="宋体" panose="02010600030101010101" pitchFamily="2" charset="-122"/>
                  </a:rPr>
                  <a:t>中</a:t>
                </a:r>
                <a14:m>
                  <m:oMath xmlns:m="http://schemas.openxmlformats.org/officeDocument/2006/math">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𝑘</m:t>
                        </m:r>
                      </m:e>
                      <m:sub>
                        <m:r>
                          <a:rPr lang="zh-CN" altLang="en-US" sz="9600" i="1">
                            <a:latin typeface="Cambria Math" panose="02040503050406030204" pitchFamily="18" charset="0"/>
                          </a:rPr>
                          <m:t>𝑝</m:t>
                        </m:r>
                      </m:sub>
                    </m:sSub>
                  </m:oMath>
                </a14:m>
                <a:r>
                  <a:rPr lang="zh-CN" altLang="en-US" sz="9600" dirty="0">
                    <a:latin typeface="宋体" panose="02010600030101010101" pitchFamily="2" charset="-122"/>
                    <a:ea typeface="宋体" panose="02010600030101010101" pitchFamily="2" charset="-122"/>
                  </a:rPr>
                  <a:t>是调相波的调制灵敏度，</a:t>
                </a:r>
                <a:r>
                  <a:rPr lang="zh-CN" altLang="zh-CN" sz="9600" dirty="0">
                    <a:latin typeface="宋体" panose="02010600030101010101" pitchFamily="2" charset="-122"/>
                    <a:ea typeface="宋体" panose="02010600030101010101" pitchFamily="2" charset="-122"/>
                  </a:rPr>
                  <a:t>表示单位调制信号幅度引起的相位变化，单位为</a:t>
                </a:r>
                <a:r>
                  <a:rPr lang="en-US" altLang="zh-CN" sz="9600" dirty="0">
                    <a:latin typeface="宋体" panose="02010600030101010101" pitchFamily="2" charset="-122"/>
                    <a:ea typeface="宋体" panose="02010600030101010101" pitchFamily="2" charset="-122"/>
                  </a:rPr>
                  <a:t>rad/V</a:t>
                </a:r>
                <a:r>
                  <a:rPr lang="zh-CN" altLang="zh-CN" sz="9600" dirty="0">
                    <a:latin typeface="宋体" panose="02010600030101010101" pitchFamily="2" charset="-122"/>
                    <a:ea typeface="宋体" panose="02010600030101010101" pitchFamily="2" charset="-122"/>
                  </a:rPr>
                  <a:t>。</a:t>
                </a:r>
                <a:endParaRPr lang="en-US" altLang="zh-CN" sz="9600" dirty="0">
                  <a:latin typeface="宋体" panose="02010600030101010101" pitchFamily="2" charset="-122"/>
                  <a:ea typeface="宋体" panose="02010600030101010101" pitchFamily="2" charset="-122"/>
                </a:endParaRPr>
              </a:p>
              <a:p>
                <a:pPr marL="0" indent="0">
                  <a:buNone/>
                </a:pPr>
                <a:r>
                  <a:rPr lang="en-US" altLang="zh-CN" sz="9600" dirty="0" smtClean="0">
                    <a:latin typeface="宋体" panose="02010600030101010101" pitchFamily="2" charset="-122"/>
                    <a:ea typeface="宋体" panose="02010600030101010101" pitchFamily="2" charset="-122"/>
                  </a:rPr>
                  <a:t>    </a:t>
                </a:r>
                <a:r>
                  <a:rPr lang="zh-CN" altLang="zh-CN" sz="9600" dirty="0" smtClean="0">
                    <a:latin typeface="宋体" panose="02010600030101010101" pitchFamily="2" charset="-122"/>
                    <a:ea typeface="宋体" panose="02010600030101010101" pitchFamily="2" charset="-122"/>
                  </a:rPr>
                  <a:t>调相</a:t>
                </a:r>
                <a:r>
                  <a:rPr lang="zh-CN" altLang="zh-CN" sz="9600" dirty="0">
                    <a:latin typeface="宋体" panose="02010600030101010101" pitchFamily="2" charset="-122"/>
                    <a:ea typeface="宋体" panose="02010600030101010101" pitchFamily="2" charset="-122"/>
                  </a:rPr>
                  <a:t>波的最大频偏： </a:t>
                </a:r>
                <a14:m>
                  <m:oMath xmlns:m="http://schemas.openxmlformats.org/officeDocument/2006/math">
                    <m:r>
                      <m:rPr>
                        <m:sty m:val="p"/>
                      </m:rPr>
                      <a:rPr lang="en-US" altLang="zh-CN" sz="9600">
                        <a:latin typeface="Cambria Math" panose="02040503050406030204" pitchFamily="18" charset="0"/>
                      </a:rPr>
                      <m:t>Δ</m:t>
                    </m:r>
                    <m:sSub>
                      <m:sSubPr>
                        <m:ctrlPr>
                          <a:rPr lang="zh-CN" altLang="zh-CN" sz="9600" i="1">
                            <a:latin typeface="Cambria Math" panose="02040503050406030204" pitchFamily="18" charset="0"/>
                          </a:rPr>
                        </m:ctrlPr>
                      </m:sSubPr>
                      <m:e>
                        <m:r>
                          <a:rPr lang="en-US" altLang="zh-CN" sz="9600" i="1">
                            <a:latin typeface="Cambria Math" panose="02040503050406030204" pitchFamily="18" charset="0"/>
                          </a:rPr>
                          <m:t>𝜔</m:t>
                        </m:r>
                      </m:e>
                      <m:sub>
                        <m:r>
                          <a:rPr lang="en-US" altLang="zh-CN" sz="9600" i="1">
                            <a:latin typeface="Cambria Math" panose="02040503050406030204" pitchFamily="18" charset="0"/>
                          </a:rPr>
                          <m:t>𝑚</m:t>
                        </m:r>
                      </m:sub>
                    </m:sSub>
                    <m:r>
                      <a:rPr lang="en-US" altLang="zh-CN" sz="9600" i="1">
                        <a:latin typeface="Cambria Math" panose="02040503050406030204" pitchFamily="18" charset="0"/>
                      </a:rPr>
                      <m:t>=</m:t>
                    </m:r>
                    <m:sSub>
                      <m:sSubPr>
                        <m:ctrlPr>
                          <a:rPr lang="zh-CN" altLang="zh-CN" sz="9600" i="1">
                            <a:latin typeface="Cambria Math" panose="02040503050406030204" pitchFamily="18" charset="0"/>
                          </a:rPr>
                        </m:ctrlPr>
                      </m:sSubPr>
                      <m:e>
                        <m:r>
                          <a:rPr lang="en-US" altLang="zh-CN" sz="9600" i="1">
                            <a:latin typeface="Cambria Math" panose="02040503050406030204" pitchFamily="18" charset="0"/>
                          </a:rPr>
                          <m:t>𝑘</m:t>
                        </m:r>
                      </m:e>
                      <m:sub>
                        <m:r>
                          <a:rPr lang="en-US" altLang="zh-CN" sz="9600" i="1">
                            <a:latin typeface="Cambria Math" panose="02040503050406030204" pitchFamily="18" charset="0"/>
                          </a:rPr>
                          <m:t>𝑃</m:t>
                        </m:r>
                      </m:sub>
                    </m:sSub>
                    <m:sSub>
                      <m:sSubPr>
                        <m:ctrlPr>
                          <a:rPr lang="zh-CN" altLang="zh-CN" sz="9600" i="1">
                            <a:latin typeface="Cambria Math" panose="02040503050406030204" pitchFamily="18" charset="0"/>
                          </a:rPr>
                        </m:ctrlPr>
                      </m:sSubPr>
                      <m:e>
                        <m:r>
                          <a:rPr lang="en-US" altLang="zh-CN" sz="9600" i="1">
                            <a:latin typeface="Cambria Math" panose="02040503050406030204" pitchFamily="18" charset="0"/>
                          </a:rPr>
                          <m:t>𝑈</m:t>
                        </m:r>
                      </m:e>
                      <m:sub>
                        <m:r>
                          <m:rPr>
                            <m:sty m:val="p"/>
                          </m:rPr>
                          <a:rPr lang="en-US" altLang="zh-CN" sz="9600">
                            <a:latin typeface="Cambria Math" panose="02040503050406030204" pitchFamily="18" charset="0"/>
                          </a:rPr>
                          <m:t>Ω</m:t>
                        </m:r>
                      </m:sub>
                    </m:sSub>
                    <m:r>
                      <m:rPr>
                        <m:sty m:val="p"/>
                      </m:rPr>
                      <a:rPr lang="en-US" altLang="zh-CN" sz="9600">
                        <a:latin typeface="Cambria Math" panose="02040503050406030204" pitchFamily="18" charset="0"/>
                      </a:rPr>
                      <m:t>Ω</m:t>
                    </m:r>
                  </m:oMath>
                </a14:m>
                <a:r>
                  <a:rPr lang="zh-CN" altLang="en-US" sz="9600" dirty="0">
                    <a:latin typeface="宋体" panose="02010600030101010101" pitchFamily="2" charset="-122"/>
                    <a:ea typeface="宋体" panose="02010600030101010101" pitchFamily="2" charset="-122"/>
                  </a:rPr>
                  <a:t>                 </a:t>
                </a:r>
              </a:p>
              <a:p>
                <a:pPr marL="0" indent="0">
                  <a:buNone/>
                </a:pPr>
                <a:r>
                  <a:rPr lang="en-US" altLang="zh-CN" sz="9600" dirty="0" smtClean="0">
                    <a:latin typeface="宋体" panose="02010600030101010101" pitchFamily="2" charset="-122"/>
                    <a:ea typeface="宋体" panose="02010600030101010101" pitchFamily="2" charset="-122"/>
                  </a:rPr>
                  <a:t>    </a:t>
                </a:r>
                <a:r>
                  <a:rPr lang="zh-CN" altLang="zh-CN" sz="9600" dirty="0" smtClean="0">
                    <a:latin typeface="宋体" panose="02010600030101010101" pitchFamily="2" charset="-122"/>
                    <a:ea typeface="宋体" panose="02010600030101010101" pitchFamily="2" charset="-122"/>
                  </a:rPr>
                  <a:t>调相</a:t>
                </a:r>
                <a:r>
                  <a:rPr lang="zh-CN" altLang="zh-CN" sz="9600" dirty="0">
                    <a:latin typeface="宋体" panose="02010600030101010101" pitchFamily="2" charset="-122"/>
                    <a:ea typeface="宋体" panose="02010600030101010101" pitchFamily="2" charset="-122"/>
                  </a:rPr>
                  <a:t>波的数学表达式为</a:t>
                </a:r>
                <a:r>
                  <a:rPr lang="zh-CN" altLang="zh-CN" sz="9600" dirty="0" smtClean="0">
                    <a:latin typeface="宋体" panose="02010600030101010101" pitchFamily="2" charset="-122"/>
                    <a:ea typeface="宋体" panose="02010600030101010101" pitchFamily="2" charset="-122"/>
                  </a:rPr>
                  <a:t>：</a:t>
                </a:r>
                <a:endParaRPr lang="en-US" altLang="zh-CN" sz="96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𝑢</m:t>
                          </m:r>
                        </m:e>
                        <m:sub>
                          <m:r>
                            <a:rPr lang="zh-CN" altLang="en-US" sz="9600" i="1">
                              <a:latin typeface="Cambria Math" panose="02040503050406030204" pitchFamily="18" charset="0"/>
                            </a:rPr>
                            <m:t>𝑝𝑀</m:t>
                          </m:r>
                        </m:sub>
                      </m:sSub>
                      <m:d>
                        <m:dPr>
                          <m:ctrlPr>
                            <a:rPr lang="zh-CN" altLang="en-US" sz="9600" i="1">
                              <a:latin typeface="Cambria Math" panose="02040503050406030204" pitchFamily="18" charset="0"/>
                            </a:rPr>
                          </m:ctrlPr>
                        </m:dPr>
                        <m:e>
                          <m:r>
                            <a:rPr lang="zh-CN" altLang="en-US" sz="9600" i="1">
                              <a:latin typeface="Cambria Math" panose="02040503050406030204" pitchFamily="18" charset="0"/>
                            </a:rPr>
                            <m:t>𝑡</m:t>
                          </m:r>
                        </m:e>
                      </m:d>
                      <m:r>
                        <a:rPr lang="zh-CN" altLang="en-US" sz="9600">
                          <a:latin typeface="Cambria Math" panose="02040503050406030204" pitchFamily="18" charset="0"/>
                        </a:rPr>
                        <m:t>=</m:t>
                      </m:r>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𝑈</m:t>
                          </m:r>
                        </m:e>
                        <m:sub>
                          <m:r>
                            <a:rPr lang="zh-CN" altLang="en-US" sz="9600" i="1">
                              <a:latin typeface="Cambria Math" panose="02040503050406030204" pitchFamily="18" charset="0"/>
                            </a:rPr>
                            <m:t>𝑐</m:t>
                          </m:r>
                        </m:sub>
                      </m:sSub>
                      <m:r>
                        <m:rPr>
                          <m:sty m:val="p"/>
                        </m:rPr>
                        <a:rPr lang="zh-CN" altLang="en-US" sz="9600">
                          <a:latin typeface="Cambria Math" panose="02040503050406030204" pitchFamily="18" charset="0"/>
                        </a:rPr>
                        <m:t>cos</m:t>
                      </m:r>
                      <m:r>
                        <a:rPr lang="zh-CN" altLang="en-US" sz="9600" i="1">
                          <a:latin typeface="Cambria Math" panose="02040503050406030204" pitchFamily="18" charset="0"/>
                        </a:rPr>
                        <m:t>𝜙</m:t>
                      </m:r>
                      <m:d>
                        <m:dPr>
                          <m:ctrlPr>
                            <a:rPr lang="zh-CN" altLang="en-US" sz="9600" i="1">
                              <a:latin typeface="Cambria Math" panose="02040503050406030204" pitchFamily="18" charset="0"/>
                            </a:rPr>
                          </m:ctrlPr>
                        </m:dPr>
                        <m:e>
                          <m:r>
                            <a:rPr lang="zh-CN" altLang="en-US" sz="9600" i="1">
                              <a:latin typeface="Cambria Math" panose="02040503050406030204" pitchFamily="18" charset="0"/>
                            </a:rPr>
                            <m:t>𝑡</m:t>
                          </m:r>
                        </m:e>
                      </m:d>
                      <m:r>
                        <a:rPr lang="zh-CN" altLang="en-US" sz="9600">
                          <a:latin typeface="Cambria Math" panose="02040503050406030204" pitchFamily="18" charset="0"/>
                        </a:rPr>
                        <m:t>=</m:t>
                      </m:r>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𝑈</m:t>
                          </m:r>
                        </m:e>
                        <m:sub>
                          <m:r>
                            <a:rPr lang="zh-CN" altLang="en-US" sz="9600" i="1">
                              <a:latin typeface="Cambria Math" panose="02040503050406030204" pitchFamily="18" charset="0"/>
                            </a:rPr>
                            <m:t>𝑐</m:t>
                          </m:r>
                        </m:sub>
                      </m:sSub>
                      <m:r>
                        <m:rPr>
                          <m:sty m:val="p"/>
                        </m:rPr>
                        <a:rPr lang="zh-CN" altLang="en-US" sz="9600">
                          <a:latin typeface="Cambria Math" panose="02040503050406030204" pitchFamily="18" charset="0"/>
                        </a:rPr>
                        <m:t>cos</m:t>
                      </m:r>
                      <m:d>
                        <m:dPr>
                          <m:ctrlPr>
                            <a:rPr lang="zh-CN" altLang="en-US" sz="9600" i="1">
                              <a:latin typeface="Cambria Math" panose="02040503050406030204" pitchFamily="18" charset="0"/>
                            </a:rPr>
                          </m:ctrlPr>
                        </m:dPr>
                        <m:e>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𝜔</m:t>
                              </m:r>
                            </m:e>
                            <m:sub>
                              <m:r>
                                <a:rPr lang="zh-CN" altLang="en-US" sz="9600" i="1">
                                  <a:latin typeface="Cambria Math" panose="02040503050406030204" pitchFamily="18" charset="0"/>
                                </a:rPr>
                                <m:t>𝑐</m:t>
                              </m:r>
                            </m:sub>
                          </m:sSub>
                          <m:r>
                            <a:rPr lang="zh-CN" altLang="en-US" sz="9600" i="1">
                              <a:latin typeface="Cambria Math" panose="02040503050406030204" pitchFamily="18" charset="0"/>
                            </a:rPr>
                            <m:t>𝑡</m:t>
                          </m:r>
                          <m:r>
                            <a:rPr lang="zh-CN" altLang="en-US" sz="9600">
                              <a:latin typeface="Cambria Math" panose="02040503050406030204" pitchFamily="18" charset="0"/>
                            </a:rPr>
                            <m:t>+</m:t>
                          </m:r>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𝑘</m:t>
                              </m:r>
                            </m:e>
                            <m:sub>
                              <m:r>
                                <a:rPr lang="zh-CN" altLang="en-US" sz="9600" i="1">
                                  <a:latin typeface="Cambria Math" panose="02040503050406030204" pitchFamily="18" charset="0"/>
                                </a:rPr>
                                <m:t>𝑝</m:t>
                              </m:r>
                            </m:sub>
                          </m:sSub>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𝑈</m:t>
                              </m:r>
                            </m:e>
                            <m:sub>
                              <m:r>
                                <a:rPr lang="zh-CN" altLang="en-US" sz="9600" i="1">
                                  <a:latin typeface="Cambria Math" panose="02040503050406030204" pitchFamily="18" charset="0"/>
                                </a:rPr>
                                <m:t>𝛺</m:t>
                              </m:r>
                            </m:sub>
                          </m:sSub>
                          <m:r>
                            <a:rPr lang="zh-CN" altLang="en-US" sz="9600" i="1">
                              <a:latin typeface="Cambria Math" panose="02040503050406030204" pitchFamily="18" charset="0"/>
                            </a:rPr>
                            <m:t>𝑐𝑜𝑚</m:t>
                          </m:r>
                          <m:r>
                            <a:rPr lang="zh-CN" altLang="en-US" sz="9600" i="1">
                              <a:latin typeface="Cambria Math" panose="02040503050406030204" pitchFamily="18" charset="0"/>
                            </a:rPr>
                            <m:t>𝛺</m:t>
                          </m:r>
                          <m:r>
                            <a:rPr lang="zh-CN" altLang="en-US" sz="9600" i="1">
                              <a:latin typeface="Cambria Math" panose="02040503050406030204" pitchFamily="18" charset="0"/>
                            </a:rPr>
                            <m:t>𝑡</m:t>
                          </m:r>
                        </m:e>
                      </m:d>
                    </m:oMath>
                  </m:oMathPara>
                </a14:m>
                <a:endParaRPr lang="en-US" altLang="zh-CN" sz="9600" dirty="0" smtClean="0">
                  <a:latin typeface="宋体" panose="02010600030101010101" pitchFamily="2" charset="-122"/>
                </a:endParaRPr>
              </a:p>
              <a:p>
                <a:pPr marL="0" indent="0">
                  <a:buNone/>
                </a:pPr>
                <a:r>
                  <a:rPr lang="zh-CN" altLang="en-US" sz="9600" dirty="0" smtClean="0"/>
                  <a:t>                       </a:t>
                </a:r>
                <a14:m>
                  <m:oMath xmlns:m="http://schemas.openxmlformats.org/officeDocument/2006/math">
                    <m:sSub>
                      <m:sSubPr>
                        <m:ctrlPr>
                          <a:rPr lang="zh-CN" altLang="en-US" sz="9600" i="1">
                            <a:latin typeface="Cambria Math" panose="02040503050406030204" pitchFamily="18" charset="0"/>
                          </a:rPr>
                        </m:ctrlPr>
                      </m:sSubPr>
                      <m:e>
                        <m:r>
                          <a:rPr lang="en-US" altLang="zh-CN" sz="9600" b="0" i="1" smtClean="0">
                            <a:latin typeface="Cambria Math" panose="02040503050406030204" pitchFamily="18" charset="0"/>
                          </a:rPr>
                          <m:t>=</m:t>
                        </m:r>
                        <m:r>
                          <a:rPr lang="zh-CN" altLang="en-US" sz="9600" i="1">
                            <a:latin typeface="Cambria Math" panose="02040503050406030204" pitchFamily="18" charset="0"/>
                          </a:rPr>
                          <m:t>𝑈</m:t>
                        </m:r>
                      </m:e>
                      <m:sub>
                        <m:r>
                          <a:rPr lang="zh-CN" altLang="en-US" sz="9600" i="1">
                            <a:latin typeface="Cambria Math" panose="02040503050406030204" pitchFamily="18" charset="0"/>
                          </a:rPr>
                          <m:t>𝑐</m:t>
                        </m:r>
                      </m:sub>
                    </m:sSub>
                    <m:r>
                      <m:rPr>
                        <m:sty m:val="p"/>
                      </m:rPr>
                      <a:rPr lang="zh-CN" altLang="en-US" sz="9600">
                        <a:latin typeface="Cambria Math" panose="02040503050406030204" pitchFamily="18" charset="0"/>
                      </a:rPr>
                      <m:t>cos</m:t>
                    </m:r>
                    <m:r>
                      <a:rPr lang="zh-CN" altLang="en-US" sz="9600">
                        <a:latin typeface="Cambria Math" panose="02040503050406030204" pitchFamily="18" charset="0"/>
                      </a:rPr>
                      <m:t>(</m:t>
                    </m:r>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𝜔</m:t>
                        </m:r>
                      </m:e>
                      <m:sub>
                        <m:r>
                          <a:rPr lang="zh-CN" altLang="en-US" sz="9600" i="1">
                            <a:latin typeface="Cambria Math" panose="02040503050406030204" pitchFamily="18" charset="0"/>
                          </a:rPr>
                          <m:t>𝑐</m:t>
                        </m:r>
                      </m:sub>
                    </m:sSub>
                    <m:r>
                      <a:rPr lang="zh-CN" altLang="en-US" sz="9600" i="1">
                        <a:latin typeface="Cambria Math" panose="02040503050406030204" pitchFamily="18" charset="0"/>
                      </a:rPr>
                      <m:t>𝑡</m:t>
                    </m:r>
                    <m:r>
                      <a:rPr lang="zh-CN" altLang="en-US" sz="9600">
                        <a:latin typeface="Cambria Math" panose="02040503050406030204" pitchFamily="18" charset="0"/>
                      </a:rPr>
                      <m:t>+</m:t>
                    </m:r>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𝑚</m:t>
                        </m:r>
                      </m:e>
                      <m:sub>
                        <m:r>
                          <a:rPr lang="zh-CN" altLang="en-US" sz="9600" i="1">
                            <a:latin typeface="Cambria Math" panose="02040503050406030204" pitchFamily="18" charset="0"/>
                          </a:rPr>
                          <m:t>𝑝</m:t>
                        </m:r>
                      </m:sub>
                    </m:sSub>
                    <m:r>
                      <a:rPr lang="zh-CN" altLang="en-US" sz="9600" i="1">
                        <a:latin typeface="Cambria Math" panose="02040503050406030204" pitchFamily="18" charset="0"/>
                      </a:rPr>
                      <m:t>𝑐𝑜𝑚</m:t>
                    </m:r>
                    <m:r>
                      <a:rPr lang="zh-CN" altLang="en-US" sz="9600" i="1">
                        <a:latin typeface="Cambria Math" panose="02040503050406030204" pitchFamily="18" charset="0"/>
                      </a:rPr>
                      <m:t>𝛺</m:t>
                    </m:r>
                    <m:r>
                      <a:rPr lang="zh-CN" altLang="en-US" sz="9600" i="1">
                        <a:latin typeface="Cambria Math" panose="02040503050406030204" pitchFamily="18" charset="0"/>
                      </a:rPr>
                      <m:t>𝑡</m:t>
                    </m:r>
                  </m:oMath>
                </a14:m>
                <a:r>
                  <a:rPr lang="en-US" altLang="zh-CN" sz="9600" dirty="0" smtClean="0">
                    <a:latin typeface="宋体" panose="02010600030101010101" pitchFamily="2" charset="-122"/>
                    <a:ea typeface="宋体" panose="02010600030101010101" pitchFamily="2" charset="-122"/>
                  </a:rPr>
                  <a:t>)</a:t>
                </a:r>
              </a:p>
              <a:p>
                <a:pPr marL="0" indent="0">
                  <a:buNone/>
                </a:pPr>
                <a:r>
                  <a:rPr lang="zh-CN" altLang="en-US" sz="9600" dirty="0" smtClean="0"/>
                  <a:t>       </a:t>
                </a:r>
                <a14:m>
                  <m:oMath xmlns:m="http://schemas.openxmlformats.org/officeDocument/2006/math">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𝑚</m:t>
                        </m:r>
                      </m:e>
                      <m:sub>
                        <m:r>
                          <a:rPr lang="zh-CN" altLang="en-US" sz="9600" i="1">
                            <a:latin typeface="Cambria Math" panose="02040503050406030204" pitchFamily="18" charset="0"/>
                          </a:rPr>
                          <m:t>𝑝</m:t>
                        </m:r>
                      </m:sub>
                    </m:sSub>
                    <m:r>
                      <a:rPr lang="zh-CN" altLang="en-US" sz="9600">
                        <a:latin typeface="Cambria Math" panose="02040503050406030204" pitchFamily="18" charset="0"/>
                      </a:rPr>
                      <m:t>=</m:t>
                    </m:r>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𝑘</m:t>
                        </m:r>
                      </m:e>
                      <m:sub>
                        <m:r>
                          <a:rPr lang="zh-CN" altLang="en-US" sz="9600" i="1">
                            <a:latin typeface="Cambria Math" panose="02040503050406030204" pitchFamily="18" charset="0"/>
                          </a:rPr>
                          <m:t>𝑝</m:t>
                        </m:r>
                      </m:sub>
                    </m:sSub>
                    <m:sSub>
                      <m:sSubPr>
                        <m:ctrlPr>
                          <a:rPr lang="zh-CN" altLang="en-US" sz="9600" i="1">
                            <a:latin typeface="Cambria Math" panose="02040503050406030204" pitchFamily="18" charset="0"/>
                          </a:rPr>
                        </m:ctrlPr>
                      </m:sSubPr>
                      <m:e>
                        <m:r>
                          <a:rPr lang="zh-CN" altLang="en-US" sz="9600" i="1">
                            <a:latin typeface="Cambria Math" panose="02040503050406030204" pitchFamily="18" charset="0"/>
                          </a:rPr>
                          <m:t>𝑈</m:t>
                        </m:r>
                      </m:e>
                      <m:sub>
                        <m:r>
                          <a:rPr lang="zh-CN" altLang="en-US" sz="9600" i="1">
                            <a:latin typeface="Cambria Math" panose="02040503050406030204" pitchFamily="18" charset="0"/>
                          </a:rPr>
                          <m:t>𝛺</m:t>
                        </m:r>
                      </m:sub>
                    </m:sSub>
                  </m:oMath>
                </a14:m>
                <a:r>
                  <a:rPr lang="zh-CN" altLang="zh-CN" sz="9600" dirty="0">
                    <a:latin typeface="宋体" panose="02010600030101010101" pitchFamily="2" charset="-122"/>
                    <a:ea typeface="宋体" panose="02010600030101010101" pitchFamily="2" charset="-122"/>
                  </a:rPr>
                  <a:t>称为调相波的调制系数，表示调制信号所引起的最大相位偏移（</a:t>
                </a:r>
                <a:r>
                  <a:rPr lang="en-US" altLang="zh-CN" sz="9600" dirty="0">
                    <a:latin typeface="宋体" panose="02010600030101010101" pitchFamily="2" charset="-122"/>
                    <a:ea typeface="宋体" panose="02010600030101010101" pitchFamily="2" charset="-122"/>
                  </a:rPr>
                  <a:t>PM</a:t>
                </a:r>
                <a:r>
                  <a:rPr lang="zh-CN" altLang="zh-CN" sz="9600" dirty="0">
                    <a:latin typeface="宋体" panose="02010600030101010101" pitchFamily="2" charset="-122"/>
                    <a:ea typeface="宋体" panose="02010600030101010101" pitchFamily="2" charset="-122"/>
                  </a:rPr>
                  <a:t>波相位摆动的幅度），单位为</a:t>
                </a:r>
                <a:r>
                  <a:rPr lang="en-US" altLang="zh-CN" sz="9600" dirty="0">
                    <a:latin typeface="宋体" panose="02010600030101010101" pitchFamily="2" charset="-122"/>
                    <a:ea typeface="宋体" panose="02010600030101010101" pitchFamily="2" charset="-122"/>
                  </a:rPr>
                  <a:t>rad</a:t>
                </a:r>
                <a:r>
                  <a:rPr lang="zh-CN" altLang="zh-CN" sz="9600" dirty="0">
                    <a:latin typeface="宋体" panose="02010600030101010101" pitchFamily="2" charset="-122"/>
                    <a:ea typeface="宋体" panose="02010600030101010101" pitchFamily="2" charset="-122"/>
                  </a:rPr>
                  <a:t>。</a:t>
                </a:r>
                <a:endParaRPr lang="en-US" altLang="zh-CN" sz="9600" dirty="0">
                  <a:latin typeface="宋体" panose="02010600030101010101" pitchFamily="2" charset="-122"/>
                  <a:ea typeface="宋体" panose="02010600030101010101" pitchFamily="2" charset="-122"/>
                </a:endParaRPr>
              </a:p>
              <a:p>
                <a:pPr marL="0" indent="0">
                  <a:buNone/>
                </a:pPr>
                <a:endParaRPr lang="en-US" altLang="zh-CN" sz="9600" dirty="0" smtClean="0">
                  <a:latin typeface="宋体" panose="02010600030101010101" pitchFamily="2" charset="-122"/>
                  <a:ea typeface="宋体" panose="02010600030101010101" pitchFamily="2" charset="-122"/>
                </a:endParaRPr>
              </a:p>
            </p:txBody>
          </p:sp>
        </mc:Choice>
        <mc:Fallback xmlns="">
          <p:sp>
            <p:nvSpPr>
              <p:cNvPr id="3" name="内容占位符 2">
                <a:extLst>
                  <a:ext uri="{FF2B5EF4-FFF2-40B4-BE49-F238E27FC236}">
                    <a16:creationId xmlns:a16="http://schemas.microsoft.com/office/drawing/2014/main" xmlns="" xmlns:a14="http://schemas.microsoft.com/office/drawing/2010/main" id="{90BC70C8-683A-45F4-8CCB-EB801D05097C}"/>
                  </a:ext>
                </a:extLst>
              </p:cNvPr>
              <p:cNvSpPr>
                <a:spLocks noGrp="1" noRot="1" noChangeAspect="1" noMove="1" noResize="1" noEditPoints="1" noAdjustHandles="1" noChangeArrowheads="1" noChangeShapeType="1" noTextEdit="1"/>
              </p:cNvSpPr>
              <p:nvPr>
                <p:ph idx="1"/>
              </p:nvPr>
            </p:nvSpPr>
            <p:spPr>
              <a:xfrm>
                <a:off x="715969" y="1113866"/>
                <a:ext cx="8876099" cy="5351328"/>
              </a:xfrm>
              <a:blipFill rotWithShape="0">
                <a:blip r:embed="rId2"/>
                <a:stretch>
                  <a:fillRect l="-1030" t="-12415" b="-1595"/>
                </a:stretch>
              </a:blipFill>
            </p:spPr>
            <p:txBody>
              <a:bodyPr/>
              <a:lstStyle/>
              <a:p>
                <a:r>
                  <a:rPr lang="zh-CN" altLang="en-US">
                    <a:noFill/>
                  </a:rPr>
                  <a:t> </a:t>
                </a:r>
              </a:p>
            </p:txBody>
          </p:sp>
        </mc:Fallback>
      </mc:AlternateContent>
      <p:sp>
        <p:nvSpPr>
          <p:cNvPr id="12" name="Rectangle 4">
            <a:extLst>
              <a:ext uri="{FF2B5EF4-FFF2-40B4-BE49-F238E27FC236}">
                <a16:creationId xmlns="" xmlns:a16="http://schemas.microsoft.com/office/drawing/2014/main" id="{46F420B7-F485-4DF4-8D4E-A16B4E776A95}"/>
              </a:ext>
            </a:extLst>
          </p:cNvPr>
          <p:cNvSpPr>
            <a:spLocks noChangeArrowheads="1"/>
          </p:cNvSpPr>
          <p:nvPr/>
        </p:nvSpPr>
        <p:spPr bwMode="auto">
          <a:xfrm>
            <a:off x="0" y="0"/>
            <a:ext cx="1202329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标题 1">
            <a:extLst>
              <a:ext uri="{FF2B5EF4-FFF2-40B4-BE49-F238E27FC236}">
                <a16:creationId xmlns="" xmlns:a16="http://schemas.microsoft.com/office/drawing/2014/main" id="{3E742A75-9850-4054-B1CD-0A9C9491EBB3}"/>
              </a:ext>
            </a:extLst>
          </p:cNvPr>
          <p:cNvSpPr txBox="1">
            <a:spLocks/>
          </p:cNvSpPr>
          <p:nvPr/>
        </p:nvSpPr>
        <p:spPr>
          <a:xfrm>
            <a:off x="715969" y="424424"/>
            <a:ext cx="4338882" cy="689442"/>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2800" dirty="0">
                <a:latin typeface="+mj-ea"/>
              </a:rPr>
              <a:t>7.2.3 </a:t>
            </a:r>
            <a:r>
              <a:rPr lang="zh-CN" altLang="en-US" sz="2800" dirty="0">
                <a:latin typeface="+mj-ea"/>
              </a:rPr>
              <a:t>调相波的数学表达式</a:t>
            </a:r>
          </a:p>
        </p:txBody>
      </p:sp>
    </p:spTree>
    <p:extLst>
      <p:ext uri="{BB962C8B-B14F-4D97-AF65-F5344CB8AC3E}">
        <p14:creationId xmlns:p14="http://schemas.microsoft.com/office/powerpoint/2010/main" val="4186122035"/>
      </p:ext>
    </p:extLst>
  </p:cSld>
  <p:clrMapOvr>
    <a:masterClrMapping/>
  </p:clrMapOvr>
  <p:timing>
    <p:tnLst>
      <p:par>
        <p:cTn id="1" dur="indefinite" restart="never" nodeType="tmRoot"/>
      </p:par>
    </p:tnLst>
  </p:timing>
</p:sld>
</file>

<file path=ppt/theme/theme1.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20375</TotalTime>
  <Words>6064</Words>
  <Application>Microsoft Office PowerPoint</Application>
  <PresentationFormat>宽屏</PresentationFormat>
  <Paragraphs>290</Paragraphs>
  <Slides>50</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3</vt:i4>
      </vt:variant>
      <vt:variant>
        <vt:lpstr>幻灯片标题</vt:lpstr>
      </vt:variant>
      <vt:variant>
        <vt:i4>50</vt:i4>
      </vt:variant>
    </vt:vector>
  </HeadingPairs>
  <TitlesOfParts>
    <vt:vector size="63" baseType="lpstr">
      <vt:lpstr>方正姚体</vt:lpstr>
      <vt:lpstr>华文新魏</vt:lpstr>
      <vt:lpstr>宋体</vt:lpstr>
      <vt:lpstr>Arial</vt:lpstr>
      <vt:lpstr>Cambria Math</vt:lpstr>
      <vt:lpstr>Symbol</vt:lpstr>
      <vt:lpstr>Times New Roman</vt:lpstr>
      <vt:lpstr>Trebuchet MS</vt:lpstr>
      <vt:lpstr>Wingdings 3</vt:lpstr>
      <vt:lpstr>平面</vt:lpstr>
      <vt:lpstr>Equation</vt:lpstr>
      <vt:lpstr>Microsoft Visio 2003-2010 绘图</vt:lpstr>
      <vt:lpstr>MathType 6.0 Equation</vt:lpstr>
      <vt:lpstr>高频电子线路</vt:lpstr>
      <vt:lpstr>第七章角度调制与解调</vt:lpstr>
      <vt:lpstr>PowerPoint 演示文稿</vt:lpstr>
      <vt:lpstr>PowerPoint 演示文稿</vt:lpstr>
      <vt:lpstr>7.2  调角波的性质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高频电子线路</dc:title>
  <dc:creator>任 婉婷</dc:creator>
  <cp:lastModifiedBy>任 婉婷</cp:lastModifiedBy>
  <cp:revision>143</cp:revision>
  <dcterms:created xsi:type="dcterms:W3CDTF">2018-09-15T07:19:02Z</dcterms:created>
  <dcterms:modified xsi:type="dcterms:W3CDTF">2018-11-04T13:32:51Z</dcterms:modified>
</cp:coreProperties>
</file>