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55" r:id="rId2"/>
    <p:sldId id="327" r:id="rId3"/>
    <p:sldId id="328" r:id="rId4"/>
    <p:sldId id="264" r:id="rId5"/>
    <p:sldId id="309" r:id="rId6"/>
    <p:sldId id="410" r:id="rId7"/>
    <p:sldId id="447" r:id="rId8"/>
    <p:sldId id="448" r:id="rId9"/>
    <p:sldId id="411" r:id="rId10"/>
    <p:sldId id="449" r:id="rId11"/>
    <p:sldId id="450" r:id="rId12"/>
    <p:sldId id="451" r:id="rId13"/>
    <p:sldId id="452" r:id="rId14"/>
    <p:sldId id="412" r:id="rId15"/>
    <p:sldId id="425" r:id="rId16"/>
    <p:sldId id="453" r:id="rId17"/>
    <p:sldId id="454" r:id="rId18"/>
    <p:sldId id="326" r:id="rId19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09" autoAdjust="0"/>
    <p:restoredTop sz="94660" autoAdjust="0"/>
  </p:normalViewPr>
  <p:slideViewPr>
    <p:cSldViewPr>
      <p:cViewPr varScale="1">
        <p:scale>
          <a:sx n="119" d="100"/>
          <a:sy n="119" d="100"/>
        </p:scale>
        <p:origin x="86" y="91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77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7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86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34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055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2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寄语(1)"/>
          <p:cNvPicPr>
            <a:picLocks noChangeAspect="1"/>
          </p:cNvPicPr>
          <p:nvPr userDrawn="1"/>
        </p:nvPicPr>
        <p:blipFill>
          <a:blip r:embed="rId2"/>
          <a:srcRect l="114" t="60287" r="-114" b="572"/>
          <a:stretch>
            <a:fillRect/>
          </a:stretch>
        </p:blipFill>
        <p:spPr>
          <a:xfrm>
            <a:off x="2480310" y="2508250"/>
            <a:ext cx="7532370" cy="165798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33F9149-898C-4866-AD17-1285F84CA9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998" y="3789834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  <p:sldLayoutId id="2147483673" r:id="rId11"/>
    <p:sldLayoutId id="2147483675" r:id="rId12"/>
    <p:sldLayoutId id="2147483660" r:id="rId13"/>
    <p:sldLayoutId id="2147483661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363248" y="2922429"/>
            <a:ext cx="88347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2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MySQL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的数据管理</a:t>
            </a: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7103318" y="4509914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数据库备份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数据库备份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2E3FBA-6C78-ABEC-14D2-635A8AC61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68EC13-96D6-9A5B-69F8-E60C874D6A5B}"/>
              </a:ext>
            </a:extLst>
          </p:cNvPr>
          <p:cNvSpPr txBox="1"/>
          <p:nvPr/>
        </p:nvSpPr>
        <p:spPr>
          <a:xfrm>
            <a:off x="1143691" y="2349674"/>
            <a:ext cx="107841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下面以备份学生成绩数据库为例，介绍如果使用</a:t>
            </a:r>
            <a:r>
              <a:rPr lang="en-US" altLang="zh-CN" dirty="0" err="1"/>
              <a:t>SQLyog</a:t>
            </a:r>
            <a:r>
              <a:rPr lang="zh-CN" altLang="en-US" dirty="0"/>
              <a:t>备份数据库。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1.</a:t>
            </a:r>
            <a:r>
              <a:rPr lang="zh-CN" altLang="en-US" dirty="0"/>
              <a:t>启动</a:t>
            </a:r>
            <a:r>
              <a:rPr lang="en-US" altLang="zh-CN" dirty="0" err="1"/>
              <a:t>SQLyog</a:t>
            </a:r>
            <a:r>
              <a:rPr lang="zh-CN" altLang="en-US" dirty="0"/>
              <a:t>，在对象资源管理器窗口里展开树型目录，选中</a:t>
            </a:r>
            <a:r>
              <a:rPr lang="en-US" altLang="zh-CN" dirty="0"/>
              <a:t>【</a:t>
            </a:r>
            <a:r>
              <a:rPr lang="en-US" altLang="zh-CN" dirty="0" err="1"/>
              <a:t>StuDB</a:t>
            </a:r>
            <a:r>
              <a:rPr lang="en-US" altLang="zh-CN" dirty="0"/>
              <a:t>】</a:t>
            </a:r>
            <a:r>
              <a:rPr lang="zh-CN" altLang="en-US" dirty="0"/>
              <a:t>，右击。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2. </a:t>
            </a:r>
            <a:r>
              <a:rPr lang="zh-CN" altLang="en-US" dirty="0"/>
              <a:t>在右键菜单中选择</a:t>
            </a:r>
            <a:r>
              <a:rPr lang="en-US" altLang="zh-CN" dirty="0"/>
              <a:t>【</a:t>
            </a:r>
            <a:r>
              <a:rPr lang="zh-CN" altLang="en-US" dirty="0"/>
              <a:t>备份</a:t>
            </a:r>
            <a:r>
              <a:rPr lang="en-US" altLang="zh-CN" dirty="0"/>
              <a:t>|</a:t>
            </a:r>
            <a:r>
              <a:rPr lang="zh-CN" altLang="en-US" dirty="0"/>
              <a:t>导出</a:t>
            </a:r>
            <a:r>
              <a:rPr lang="en-US" altLang="zh-CN" dirty="0"/>
              <a:t>】</a:t>
            </a:r>
            <a:r>
              <a:rPr lang="zh-CN" altLang="en-US" dirty="0"/>
              <a:t>菜单下的二级菜单</a:t>
            </a:r>
            <a:r>
              <a:rPr lang="en-US" altLang="zh-CN" dirty="0"/>
              <a:t>【</a:t>
            </a:r>
            <a:r>
              <a:rPr lang="zh-CN" altLang="en-US" dirty="0"/>
              <a:t>备份数据库，转储到</a:t>
            </a:r>
            <a:r>
              <a:rPr lang="en-US" altLang="zh-CN" dirty="0"/>
              <a:t>SQL</a:t>
            </a:r>
            <a:r>
              <a:rPr lang="zh-CN" altLang="en-US" dirty="0"/>
              <a:t>文件</a:t>
            </a:r>
            <a:r>
              <a:rPr lang="en-US" altLang="zh-CN" dirty="0"/>
              <a:t>】</a:t>
            </a:r>
            <a:r>
              <a:rPr lang="zh-CN" altLang="en-US" dirty="0"/>
              <a:t>，如图</a:t>
            </a:r>
            <a:r>
              <a:rPr lang="en-US" altLang="zh-CN" dirty="0"/>
              <a:t>2.2</a:t>
            </a:r>
            <a:r>
              <a:rPr lang="zh-CN" altLang="en-US" dirty="0"/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66380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数据库备份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数据库备份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2E3FBA-6C78-ABEC-14D2-635A8AC61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2FE0D39-9ADB-9AE9-69B5-213A39D92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图片 1">
            <a:extLst>
              <a:ext uri="{FF2B5EF4-FFF2-40B4-BE49-F238E27FC236}">
                <a16:creationId xmlns:a16="http://schemas.microsoft.com/office/drawing/2014/main" id="{F8499555-190F-931A-8EFB-C7395C958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809" y="1917626"/>
            <a:ext cx="5021263" cy="412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DAFDEAE3-F74D-5EF6-2710-465D7D332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0396" y="6040364"/>
            <a:ext cx="84334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 【SQL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转储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54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数据库备份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数据库备份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2E3FBA-6C78-ABEC-14D2-635A8AC61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68EC13-96D6-9A5B-69F8-E60C874D6A5B}"/>
              </a:ext>
            </a:extLst>
          </p:cNvPr>
          <p:cNvSpPr txBox="1"/>
          <p:nvPr/>
        </p:nvSpPr>
        <p:spPr>
          <a:xfrm>
            <a:off x="1007166" y="1746713"/>
            <a:ext cx="1128821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3.</a:t>
            </a:r>
            <a:r>
              <a:rPr lang="zh-CN" altLang="en-US" dirty="0"/>
              <a:t>在图</a:t>
            </a:r>
            <a:r>
              <a:rPr lang="en-US" altLang="zh-CN" dirty="0"/>
              <a:t>2.2</a:t>
            </a:r>
            <a:r>
              <a:rPr lang="zh-CN" altLang="en-US" dirty="0"/>
              <a:t>所示对话框中完成以下操作：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1</a:t>
            </a:r>
            <a:r>
              <a:rPr lang="zh-CN" altLang="en-US" dirty="0"/>
              <a:t>）选择要备份的类型：备份类型分为结构唯一、仅有数据或者结构和数据三种类型。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）结构唯一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结构唯一是指备份数据库中当前所选择的数据库对象，包含表、视图、存储过程、函数、触发器和事件等的创建语句存储在</a:t>
            </a:r>
            <a:r>
              <a:rPr lang="en-US" altLang="zh-CN" dirty="0"/>
              <a:t>SQL</a:t>
            </a:r>
            <a:r>
              <a:rPr lang="zh-CN" altLang="en-US" dirty="0"/>
              <a:t>文件中，但不包含表中存储的数据。 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）仅有数据 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仅有数据是指备份当前数据库中所选择表的数据，以插入语句的形式存储到</a:t>
            </a:r>
            <a:r>
              <a:rPr lang="en-US" altLang="zh-CN" dirty="0"/>
              <a:t>SQL</a:t>
            </a:r>
            <a:r>
              <a:rPr lang="zh-CN" altLang="en-US" dirty="0"/>
              <a:t>文件中，但不包含表结构的创建语句。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）结构和数据 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结构和数据是指前两种方式的总和，既有数据库对象的创建语句，也有表中数据的插入语句共同存储在</a:t>
            </a:r>
            <a:r>
              <a:rPr lang="en-US" altLang="zh-CN" dirty="0"/>
              <a:t>SQL</a:t>
            </a:r>
            <a:r>
              <a:rPr lang="zh-CN" altLang="en-US" dirty="0"/>
              <a:t>文件中。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4</a:t>
            </a:r>
            <a:r>
              <a:rPr lang="zh-CN" altLang="en-US" dirty="0"/>
              <a:t>．单击</a:t>
            </a:r>
            <a:r>
              <a:rPr lang="en-US" altLang="zh-CN" dirty="0"/>
              <a:t>【</a:t>
            </a:r>
            <a:r>
              <a:rPr lang="zh-CN" altLang="en-US" dirty="0"/>
              <a:t>导出</a:t>
            </a:r>
            <a:r>
              <a:rPr lang="en-US" altLang="zh-CN" dirty="0"/>
              <a:t>】</a:t>
            </a:r>
            <a:r>
              <a:rPr lang="zh-CN" altLang="en-US" dirty="0"/>
              <a:t>按钮，完成导出过程，如图</a:t>
            </a:r>
            <a:r>
              <a:rPr lang="en-US" altLang="zh-CN" dirty="0"/>
              <a:t>2.3</a:t>
            </a:r>
            <a:r>
              <a:rPr lang="zh-CN" altLang="en-US" dirty="0"/>
              <a:t>所示对话框，导出完成。 </a:t>
            </a:r>
          </a:p>
        </p:txBody>
      </p:sp>
    </p:spTree>
    <p:extLst>
      <p:ext uri="{BB962C8B-B14F-4D97-AF65-F5344CB8AC3E}">
        <p14:creationId xmlns:p14="http://schemas.microsoft.com/office/powerpoint/2010/main" val="27171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数据库备份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数据库备份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2E3FBA-6C78-ABEC-14D2-635A8AC61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84A9A82-3AB2-4FF8-A0C2-BE455D2DA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9" name="图片 1">
            <a:extLst>
              <a:ext uri="{FF2B5EF4-FFF2-40B4-BE49-F238E27FC236}">
                <a16:creationId xmlns:a16="http://schemas.microsoft.com/office/drawing/2014/main" id="{C0CD7A96-73C5-622B-2C14-6C22B9907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459" y="1696926"/>
            <a:ext cx="5059363" cy="416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DD87A3A4-F23A-F562-6C46-79C55503D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441" y="5994801"/>
            <a:ext cx="75693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2.3</a:t>
            </a:r>
            <a:r>
              <a: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导出完成</a:t>
            </a:r>
            <a:r>
              <a: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948F33-8ECE-E958-3C17-EFE990FACCA1}"/>
              </a:ext>
            </a:extLst>
          </p:cNvPr>
          <p:cNvSpPr txBox="1"/>
          <p:nvPr/>
        </p:nvSpPr>
        <p:spPr>
          <a:xfrm>
            <a:off x="2574695" y="6435274"/>
            <a:ext cx="6092890" cy="314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在选择的导出路径中查看导出文件即可。</a:t>
            </a:r>
          </a:p>
        </p:txBody>
      </p:sp>
    </p:spTree>
    <p:extLst>
      <p:ext uri="{BB962C8B-B14F-4D97-AF65-F5344CB8AC3E}">
        <p14:creationId xmlns:p14="http://schemas.microsoft.com/office/powerpoint/2010/main" val="50413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数据库的还原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C5121B-ACAA-119A-B815-79820936FD80}"/>
              </a:ext>
            </a:extLst>
          </p:cNvPr>
          <p:cNvSpPr txBox="1"/>
          <p:nvPr/>
        </p:nvSpPr>
        <p:spPr>
          <a:xfrm>
            <a:off x="2062758" y="2952740"/>
            <a:ext cx="80648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        还原学生选课数据库为例，介绍如果使用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还原数据库。</a:t>
            </a:r>
            <a:endParaRPr lang="zh-CN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02DD2F3-3AD5-92C9-98AB-9CDC778A68DA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08BAB59E-52FF-DFEE-18B1-EEB924DF3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8" descr="案例">
              <a:extLst>
                <a:ext uri="{FF2B5EF4-FFF2-40B4-BE49-F238E27FC236}">
                  <a16:creationId xmlns:a16="http://schemas.microsoft.com/office/drawing/2014/main" id="{D3B628B7-235E-A3A0-FA75-0141BD3681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7842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D012C73D-F71C-3D34-3BD9-8CEBE707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数据库还原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8" descr="案例">
            <a:extLst>
              <a:ext uri="{FF2B5EF4-FFF2-40B4-BE49-F238E27FC236}">
                <a16:creationId xmlns:a16="http://schemas.microsoft.com/office/drawing/2014/main" id="{7892BF2C-4B2E-AB6C-EE01-10EBE2FE5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1885C44-1FEF-8CA0-5F3B-F6CD92101FF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数据库的还原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C27EED-0E9E-93CA-ABCA-E9E87396E379}"/>
              </a:ext>
            </a:extLst>
          </p:cNvPr>
          <p:cNvSpPr txBox="1"/>
          <p:nvPr/>
        </p:nvSpPr>
        <p:spPr>
          <a:xfrm>
            <a:off x="1702718" y="2205658"/>
            <a:ext cx="979308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数据库备份后，一旦数据库发生故障，就可以将数据库备份加载到系统，使数据库恢复到备份时的状态，这个过程称为数据库的还原，还原是与备份相对应的数据库管理工作，系统进行数据库还原的过程中，自动执行</a:t>
            </a:r>
            <a:r>
              <a:rPr lang="en-US" altLang="zh-CN" sz="2800" dirty="0"/>
              <a:t>SQL</a:t>
            </a:r>
            <a:r>
              <a:rPr lang="zh-CN" altLang="en-US" sz="2800" dirty="0"/>
              <a:t>文件，然后根据数据库备份文件的内容自动创建数据库结构，并且恢复数据库中的数据。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80629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D012C73D-F71C-3D34-3BD9-8CEBE707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数据库还原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8" descr="案例">
            <a:extLst>
              <a:ext uri="{FF2B5EF4-FFF2-40B4-BE49-F238E27FC236}">
                <a16:creationId xmlns:a16="http://schemas.microsoft.com/office/drawing/2014/main" id="{7892BF2C-4B2E-AB6C-EE01-10EBE2FE5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1885C44-1FEF-8CA0-5F3B-F6CD92101FF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数据库的还原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C27EED-0E9E-93CA-ABCA-E9E87396E379}"/>
              </a:ext>
            </a:extLst>
          </p:cNvPr>
          <p:cNvSpPr txBox="1"/>
          <p:nvPr/>
        </p:nvSpPr>
        <p:spPr>
          <a:xfrm>
            <a:off x="1143691" y="1720361"/>
            <a:ext cx="979308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在还原数据库前，需要检查备份文件是否正确，同时还要确保要还原的数据库没有他人正在使用，否则将无法还原数据库。</a:t>
            </a:r>
          </a:p>
          <a:p>
            <a:pPr marL="254000" indent="266700" algn="just"/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下面以还原学生选课数据库为例，介绍如果使用</a:t>
            </a:r>
            <a:r>
              <a:rPr lang="en-US" altLang="zh-CN" sz="2000" kern="1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SQLyog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还原数据库。</a:t>
            </a:r>
          </a:p>
          <a:p>
            <a:pPr indent="266700" algn="just"/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）启动</a:t>
            </a:r>
            <a:r>
              <a:rPr lang="en-US" altLang="zh-CN" sz="2000" dirty="0" err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SQLyog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，在对象资源管理器窗口里选择服务器根节点，右击选择【执行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SQL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脚本】。如图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2.4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所示。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DE24E07-F187-349F-9766-CC2B52A0F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894" y="3090057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图片 1">
            <a:extLst>
              <a:ext uri="{FF2B5EF4-FFF2-40B4-BE49-F238E27FC236}">
                <a16:creationId xmlns:a16="http://schemas.microsoft.com/office/drawing/2014/main" id="{8B49B4E8-430E-A7E1-CF9E-2D1C41B38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93" y="3547256"/>
            <a:ext cx="3738465" cy="276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E7014D53-7430-C148-4361-75D7888D1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4957" y="6310113"/>
            <a:ext cx="36856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脚本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578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>
            <a:extLst>
              <a:ext uri="{FF2B5EF4-FFF2-40B4-BE49-F238E27FC236}">
                <a16:creationId xmlns:a16="http://schemas.microsoft.com/office/drawing/2014/main" id="{D012C73D-F71C-3D34-3BD9-8CEBE707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981522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数据库还原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8" descr="案例">
            <a:extLst>
              <a:ext uri="{FF2B5EF4-FFF2-40B4-BE49-F238E27FC236}">
                <a16:creationId xmlns:a16="http://schemas.microsoft.com/office/drawing/2014/main" id="{7892BF2C-4B2E-AB6C-EE01-10EBE2FE5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046536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1885C44-1FEF-8CA0-5F3B-F6CD92101FFC}"/>
              </a:ext>
            </a:extLst>
          </p:cNvPr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数据库的还原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C27EED-0E9E-93CA-ABCA-E9E87396E379}"/>
              </a:ext>
            </a:extLst>
          </p:cNvPr>
          <p:cNvSpPr txBox="1"/>
          <p:nvPr/>
        </p:nvSpPr>
        <p:spPr>
          <a:xfrm>
            <a:off x="1143691" y="1720361"/>
            <a:ext cx="979308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）在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SQL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脚本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对话框里选择要执行的备份文件。</a:t>
            </a:r>
          </a:p>
          <a:p>
            <a:pPr indent="266700" algn="just"/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）勾选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发生错误时退出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，如果文件中存在的错误不影响整体的还原，可以不勾选。 </a:t>
            </a:r>
          </a:p>
          <a:p>
            <a:pPr indent="266700" algn="just"/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）设置完毕后，单击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按钮完成还原操作。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DE24E07-F187-349F-9766-CC2B52A0F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398" y="3090057"/>
            <a:ext cx="765390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DA26432-CDF1-A10D-91E7-FB05EF3D1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89" name="图片 1">
            <a:extLst>
              <a:ext uri="{FF2B5EF4-FFF2-40B4-BE49-F238E27FC236}">
                <a16:creationId xmlns:a16="http://schemas.microsoft.com/office/drawing/2014/main" id="{07FEE902-6F6F-C4DB-F6AC-79138F495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738" y="3339460"/>
            <a:ext cx="3589338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473896E2-35A8-2BF1-6EE8-05A1BC858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854" y="6202333"/>
            <a:ext cx="5195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kumimoji="0" lang="zh-CN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脚本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对话框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74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1BB06-11E4-6BDD-97B9-88E9A2A7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062" y="2871526"/>
            <a:ext cx="3024336" cy="558268"/>
          </a:xfrm>
        </p:spPr>
        <p:txBody>
          <a:bodyPr/>
          <a:lstStyle/>
          <a:p>
            <a:r>
              <a:rPr lang="zh-CN" altLang="en-US" dirty="0"/>
              <a:t>本章结束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9265" y="3784175"/>
            <a:ext cx="1192190" cy="614525"/>
            <a:chOff x="2215144" y="3084852"/>
            <a:chExt cx="1244730" cy="844793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125750"/>
              <a:ext cx="1066799" cy="80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19265" y="4710448"/>
            <a:ext cx="1192190" cy="613061"/>
            <a:chOff x="2215144" y="4135856"/>
            <a:chExt cx="1244730" cy="842781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169272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学生选课数据库的备份与还原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677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创建备份设备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24817" y="3762522"/>
            <a:ext cx="5142331" cy="613062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数据库备份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024817" y="4688273"/>
            <a:ext cx="5142331" cy="613062"/>
            <a:chOff x="4315150" y="3035884"/>
            <a:chExt cx="3857250" cy="540057"/>
          </a:xfrm>
        </p:grpSpPr>
        <p:sp>
          <p:nvSpPr>
            <p:cNvPr id="70" name="矩形 69"/>
            <p:cNvSpPr/>
            <p:nvPr/>
          </p:nvSpPr>
          <p:spPr>
            <a:xfrm>
              <a:off x="4841196" y="3118548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endParaRPr lang="zh-CN" altLang="en-GB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FEE3148-201E-FB65-E551-3912FF85EBD6}"/>
              </a:ext>
            </a:extLst>
          </p:cNvPr>
          <p:cNvSpPr txBox="1"/>
          <p:nvPr/>
        </p:nvSpPr>
        <p:spPr>
          <a:xfrm>
            <a:off x="4489489" y="478614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数据库的还原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66614" y="822600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章节任务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5A6A72-17B3-A761-ED3C-F878851F0C27}"/>
              </a:ext>
            </a:extLst>
          </p:cNvPr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427D0B74-D949-D8FA-9093-D67E3C6F06DE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任务描述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13D55BF3-4DD2-3851-1ABE-36CAAB71CC1C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B730CD-1DF2-2CFC-B2C0-4795ED4E3044}"/>
              </a:ext>
            </a:extLst>
          </p:cNvPr>
          <p:cNvGrpSpPr/>
          <p:nvPr/>
        </p:nvGrpSpPr>
        <p:grpSpPr>
          <a:xfrm>
            <a:off x="1439033" y="3717826"/>
            <a:ext cx="3528392" cy="688075"/>
            <a:chOff x="978873" y="1800500"/>
            <a:chExt cx="2646638" cy="515937"/>
          </a:xfrm>
        </p:grpSpPr>
        <p:sp>
          <p:nvSpPr>
            <p:cNvPr id="8" name="Pentagon 3">
              <a:extLst>
                <a:ext uri="{FF2B5EF4-FFF2-40B4-BE49-F238E27FC236}">
                  <a16:creationId xmlns:a16="http://schemas.microsoft.com/office/drawing/2014/main" id="{13D4CC8C-F368-E5A7-FD46-A3FEC97347DF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工作流程</a:t>
              </a:r>
            </a:p>
          </p:txBody>
        </p:sp>
        <p:sp>
          <p:nvSpPr>
            <p:cNvPr id="9" name="MH_Others_1">
              <a:extLst>
                <a:ext uri="{FF2B5EF4-FFF2-40B4-BE49-F238E27FC236}">
                  <a16:creationId xmlns:a16="http://schemas.microsoft.com/office/drawing/2014/main" id="{38ADD58D-F40A-E7E6-B55D-CC40B3EC6BC2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10" name="TextBox 35">
            <a:extLst>
              <a:ext uri="{FF2B5EF4-FFF2-40B4-BE49-F238E27FC236}">
                <a16:creationId xmlns:a16="http://schemas.microsoft.com/office/drawing/2014/main" id="{6A9E7D2B-7A7E-36E2-A04E-B5B319F7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758" y="2611364"/>
            <a:ext cx="6764672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的数据管理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41249844-56D6-82AF-AF1B-D85371B30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4437906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．数据库的备份（导出）与还原（导入）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．数据库的导入与导出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．数据库的分离与附加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3717826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掌握数据库的备份（导出）与还原（导入）方法；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掌握数据库的导入与导出方法；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掌握数据库的分离与附加方法。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4437906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能够进行数据库的备份（导出）与还原（导入）；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能够进行数据库的导入与导出；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能够进行数据库的分离与附加。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361690" y="2947143"/>
            <a:ext cx="8605808" cy="830997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学生选课数据库的备份与还原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创建备份设备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123966-8694-5ED6-C1E4-B9DAF3D62A3A}"/>
              </a:ext>
            </a:extLst>
          </p:cNvPr>
          <p:cNvSpPr txBox="1"/>
          <p:nvPr/>
        </p:nvSpPr>
        <p:spPr>
          <a:xfrm>
            <a:off x="2206774" y="2205658"/>
            <a:ext cx="71388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        数据库备份是数据库系统运行过程中需定期进行的操作，一旦数据库因意外而遭损坏，就须用这些备份来恢复数据库。</a:t>
            </a:r>
            <a:endParaRPr lang="zh-CN" altLang="zh-CN" sz="28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C29235B-8413-86E6-805E-9A7455B1813F}"/>
              </a:ext>
            </a:extLst>
          </p:cNvPr>
          <p:cNvGrpSpPr/>
          <p:nvPr/>
        </p:nvGrpSpPr>
        <p:grpSpPr>
          <a:xfrm>
            <a:off x="571169" y="1053530"/>
            <a:ext cx="3573248" cy="559810"/>
            <a:chOff x="571169" y="1053530"/>
            <a:chExt cx="3573248" cy="559810"/>
          </a:xfrm>
        </p:grpSpPr>
        <p:sp>
          <p:nvSpPr>
            <p:cNvPr id="2" name="TextBox 35">
              <a:extLst>
                <a:ext uri="{FF2B5EF4-FFF2-40B4-BE49-F238E27FC236}">
                  <a16:creationId xmlns:a16="http://schemas.microsoft.com/office/drawing/2014/main" id="{FC1E78DC-3515-653F-B749-D6669105FE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678" y="1053530"/>
              <a:ext cx="2801739" cy="530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369B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任务描述</a:t>
              </a:r>
              <a:endPara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" name="图片 8" descr="案例">
              <a:extLst>
                <a:ext uri="{FF2B5EF4-FFF2-40B4-BE49-F238E27FC236}">
                  <a16:creationId xmlns:a16="http://schemas.microsoft.com/office/drawing/2014/main" id="{7A5C6ACB-1F15-C74B-D12E-14C7B3767B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69" y="1097123"/>
              <a:ext cx="782343" cy="51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创建备份设备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453858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创建备份文件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518872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5CC9E-694C-204F-0463-5CEBB643B195}"/>
              </a:ext>
            </a:extLst>
          </p:cNvPr>
          <p:cNvSpPr txBox="1"/>
          <p:nvPr/>
        </p:nvSpPr>
        <p:spPr>
          <a:xfrm>
            <a:off x="703125" y="2133650"/>
            <a:ext cx="1078416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dirty="0"/>
              <a:t>在</a:t>
            </a:r>
            <a:r>
              <a:rPr lang="en-US" altLang="zh-CN" dirty="0"/>
              <a:t>MySQL</a:t>
            </a:r>
            <a:r>
              <a:rPr lang="zh-CN" altLang="en-US" dirty="0"/>
              <a:t>中，可以将数据库备份到磁盘或者磁带中。在磁盘中的体现是</a:t>
            </a:r>
            <a:r>
              <a:rPr lang="en-US" altLang="zh-CN" dirty="0"/>
              <a:t>SQL</a:t>
            </a:r>
            <a:r>
              <a:rPr lang="zh-CN" altLang="en-US" dirty="0"/>
              <a:t>文件的形式。下面介绍如何在数据库中创建备份文件：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1.</a:t>
            </a:r>
            <a:r>
              <a:rPr lang="zh-CN" altLang="en-US" dirty="0"/>
              <a:t>启动 </a:t>
            </a:r>
            <a:r>
              <a:rPr lang="en-US" altLang="zh-CN" dirty="0" err="1"/>
              <a:t>SQLyog</a:t>
            </a:r>
            <a:r>
              <a:rPr lang="zh-CN" altLang="en-US" dirty="0"/>
              <a:t>，在对象资源管理器窗口里展开树型目录，在服务器下选择要备份的数据库右单击。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2.</a:t>
            </a:r>
            <a:r>
              <a:rPr lang="zh-CN" altLang="en-US" dirty="0"/>
              <a:t>在右键菜单中选择</a:t>
            </a:r>
            <a:r>
              <a:rPr lang="en-US" altLang="zh-CN" dirty="0"/>
              <a:t>【</a:t>
            </a:r>
            <a:r>
              <a:rPr lang="zh-CN" altLang="en-US" dirty="0"/>
              <a:t>备份</a:t>
            </a:r>
            <a:r>
              <a:rPr lang="en-US" altLang="zh-CN" dirty="0"/>
              <a:t>|</a:t>
            </a:r>
            <a:r>
              <a:rPr lang="zh-CN" altLang="en-US" dirty="0"/>
              <a:t>导出</a:t>
            </a:r>
            <a:r>
              <a:rPr lang="en-US" altLang="zh-CN" dirty="0"/>
              <a:t>】</a:t>
            </a:r>
            <a:r>
              <a:rPr lang="zh-CN" altLang="en-US" dirty="0"/>
              <a:t>菜单下的二级菜单</a:t>
            </a:r>
            <a:r>
              <a:rPr lang="en-US" altLang="zh-CN" dirty="0"/>
              <a:t>【</a:t>
            </a:r>
            <a:r>
              <a:rPr lang="zh-CN" altLang="en-US" dirty="0"/>
              <a:t>备份数据库，转储到</a:t>
            </a:r>
            <a:r>
              <a:rPr lang="en-US" altLang="zh-CN" dirty="0"/>
              <a:t>SQL</a:t>
            </a:r>
            <a:r>
              <a:rPr lang="zh-CN" altLang="en-US" dirty="0"/>
              <a:t>文件</a:t>
            </a:r>
            <a:r>
              <a:rPr lang="en-US" altLang="zh-CN" dirty="0"/>
              <a:t>】</a:t>
            </a:r>
            <a:r>
              <a:rPr lang="zh-CN" altLang="en-US" dirty="0"/>
              <a:t>，如图</a:t>
            </a:r>
            <a:r>
              <a:rPr lang="en-US" altLang="zh-CN" dirty="0"/>
              <a:t>2.1</a:t>
            </a:r>
            <a:r>
              <a:rPr lang="zh-CN" altLang="en-US" dirty="0"/>
              <a:t>所示。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3.</a:t>
            </a:r>
            <a:r>
              <a:rPr lang="zh-CN" altLang="en-US" dirty="0"/>
              <a:t>在</a:t>
            </a:r>
            <a:r>
              <a:rPr lang="en-US" altLang="zh-CN" dirty="0"/>
              <a:t>【SQL</a:t>
            </a:r>
            <a:r>
              <a:rPr lang="zh-CN" altLang="en-US" dirty="0"/>
              <a:t>转储</a:t>
            </a:r>
            <a:r>
              <a:rPr lang="en-US" altLang="zh-CN" dirty="0"/>
              <a:t>】</a:t>
            </a:r>
            <a:r>
              <a:rPr lang="zh-CN" altLang="en-US" dirty="0"/>
              <a:t>对话框里选择要导出的内容：结构唯一、仅有数据、结构和数据，以及数据库中的对象。选择导出到文件的路径和文件名，文件类型为</a:t>
            </a:r>
            <a:r>
              <a:rPr lang="en-US" altLang="zh-CN" dirty="0"/>
              <a:t>SQL</a:t>
            </a:r>
            <a:r>
              <a:rPr lang="zh-CN" altLang="en-US" dirty="0"/>
              <a:t>。由此可见，</a:t>
            </a:r>
            <a:r>
              <a:rPr lang="en-US" altLang="zh-CN" dirty="0"/>
              <a:t>MySQL</a:t>
            </a:r>
            <a:r>
              <a:rPr lang="zh-CN" altLang="en-US" dirty="0"/>
              <a:t>中的备份导出事实上也只有一个文件而已。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4.</a:t>
            </a:r>
            <a:r>
              <a:rPr lang="zh-CN" altLang="en-US" dirty="0"/>
              <a:t>设置完毕后，单击</a:t>
            </a:r>
            <a:r>
              <a:rPr lang="en-US" altLang="zh-CN" dirty="0"/>
              <a:t>【</a:t>
            </a:r>
            <a:r>
              <a:rPr lang="zh-CN" altLang="en-US" dirty="0"/>
              <a:t>导出</a:t>
            </a:r>
            <a:r>
              <a:rPr lang="en-US" altLang="zh-CN" dirty="0"/>
              <a:t>】</a:t>
            </a:r>
            <a:r>
              <a:rPr lang="zh-CN" altLang="en-US" dirty="0"/>
              <a:t>按钮完成创建备份文件操作。</a:t>
            </a:r>
          </a:p>
        </p:txBody>
      </p:sp>
    </p:spTree>
    <p:extLst>
      <p:ext uri="{BB962C8B-B14F-4D97-AF65-F5344CB8AC3E}">
        <p14:creationId xmlns:p14="http://schemas.microsoft.com/office/powerpoint/2010/main" val="6522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创建备份设备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FC1E78DC-3515-653F-B749-D6669105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718" y="1453858"/>
            <a:ext cx="4752528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设计过程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创建备份文件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图片 8" descr="案例">
            <a:extLst>
              <a:ext uri="{FF2B5EF4-FFF2-40B4-BE49-F238E27FC236}">
                <a16:creationId xmlns:a16="http://schemas.microsoft.com/office/drawing/2014/main" id="{8C44F218-7249-9256-53E5-20DF0CFFA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74" y="1518872"/>
            <a:ext cx="724644" cy="4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2E3FBA-6C78-ABEC-14D2-635A8AC61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6">
            <a:extLst>
              <a:ext uri="{FF2B5EF4-FFF2-40B4-BE49-F238E27FC236}">
                <a16:creationId xmlns:a16="http://schemas.microsoft.com/office/drawing/2014/main" id="{376A4F6A-B724-1A22-A490-9A6A05291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2133650"/>
            <a:ext cx="48006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23DCF4C5-DA35-4A7E-D43A-35170CC1E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670" y="6100515"/>
            <a:ext cx="871296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2.1 【SQL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转储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的对话框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84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数据库备份</a:t>
            </a:r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6B80147F-A184-EC02-CF4D-DDE7E0906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678" y="1053530"/>
            <a:ext cx="280173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任务描述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F8B50B-FBF2-C9A0-9AEC-CA7D3C11987B}"/>
              </a:ext>
            </a:extLst>
          </p:cNvPr>
          <p:cNvSpPr txBox="1"/>
          <p:nvPr/>
        </p:nvSpPr>
        <p:spPr>
          <a:xfrm>
            <a:off x="2525794" y="2952740"/>
            <a:ext cx="71388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zh-CN" altLang="en-US" sz="2800" dirty="0"/>
              <a:t>        以备份学生成绩数据库为例，介绍如果使用</a:t>
            </a:r>
            <a:r>
              <a:rPr lang="en-US" altLang="zh-CN" sz="2800" dirty="0" err="1"/>
              <a:t>SQLyog</a:t>
            </a:r>
            <a:r>
              <a:rPr lang="zh-CN" altLang="en-US" sz="2800" dirty="0"/>
              <a:t>备份数据库。</a:t>
            </a:r>
            <a:endParaRPr lang="zh-CN" altLang="zh-CN" sz="2800" dirty="0"/>
          </a:p>
        </p:txBody>
      </p:sp>
      <p:pic>
        <p:nvPicPr>
          <p:cNvPr id="4" name="图片 8" descr="案例">
            <a:extLst>
              <a:ext uri="{FF2B5EF4-FFF2-40B4-BE49-F238E27FC236}">
                <a16:creationId xmlns:a16="http://schemas.microsoft.com/office/drawing/2014/main" id="{968F752D-0EA2-AE8E-1812-71B4DA483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69" y="1097123"/>
            <a:ext cx="782343" cy="51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577357"/>
      </p:ext>
    </p:extLst>
  </p:cSld>
  <p:clrMapOvr>
    <a:masterClrMapping/>
  </p:clrMapOvr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1287</TotalTime>
  <Words>1026</Words>
  <Application>Microsoft Office PowerPoint</Application>
  <PresentationFormat>自定义</PresentationFormat>
  <Paragraphs>98</Paragraphs>
  <Slides>18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Source Han Sans K Bold</vt:lpstr>
      <vt:lpstr>宋体</vt:lpstr>
      <vt:lpstr>微软雅黑</vt:lpstr>
      <vt:lpstr>Arial</vt:lpstr>
      <vt:lpstr>Calibri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本章结束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425</cp:revision>
  <dcterms:created xsi:type="dcterms:W3CDTF">2020-11-09T06:56:00Z</dcterms:created>
  <dcterms:modified xsi:type="dcterms:W3CDTF">2023-01-31T14:31:35Z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