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5" r:id="rId2"/>
    <p:sldId id="327" r:id="rId3"/>
    <p:sldId id="447" r:id="rId4"/>
    <p:sldId id="264" r:id="rId5"/>
    <p:sldId id="309" r:id="rId6"/>
    <p:sldId id="410" r:id="rId7"/>
    <p:sldId id="449" r:id="rId8"/>
    <p:sldId id="479" r:id="rId9"/>
    <p:sldId id="460" r:id="rId10"/>
    <p:sldId id="461" r:id="rId11"/>
    <p:sldId id="483" r:id="rId12"/>
    <p:sldId id="480" r:id="rId13"/>
    <p:sldId id="484" r:id="rId14"/>
    <p:sldId id="481" r:id="rId15"/>
    <p:sldId id="482" r:id="rId16"/>
    <p:sldId id="485" r:id="rId17"/>
    <p:sldId id="486" r:id="rId18"/>
    <p:sldId id="487" r:id="rId19"/>
    <p:sldId id="488" r:id="rId20"/>
    <p:sldId id="489" r:id="rId21"/>
    <p:sldId id="491" r:id="rId22"/>
    <p:sldId id="492" r:id="rId23"/>
    <p:sldId id="340" r:id="rId24"/>
    <p:sldId id="462" r:id="rId25"/>
    <p:sldId id="463" r:id="rId26"/>
    <p:sldId id="466" r:id="rId27"/>
    <p:sldId id="465" r:id="rId28"/>
    <p:sldId id="467" r:id="rId29"/>
    <p:sldId id="468" r:id="rId30"/>
    <p:sldId id="469" r:id="rId31"/>
    <p:sldId id="470" r:id="rId32"/>
    <p:sldId id="472" r:id="rId33"/>
    <p:sldId id="471" r:id="rId34"/>
    <p:sldId id="493" r:id="rId35"/>
    <p:sldId id="494" r:id="rId36"/>
    <p:sldId id="495" r:id="rId37"/>
    <p:sldId id="473" r:id="rId38"/>
    <p:sldId id="475" r:id="rId39"/>
    <p:sldId id="476" r:id="rId40"/>
    <p:sldId id="326" r:id="rId41"/>
  </p:sldIdLst>
  <p:sldSz cx="12190413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4" userDrawn="1">
          <p15:clr>
            <a:srgbClr val="A4A3A4"/>
          </p15:clr>
        </p15:guide>
        <p15:guide id="3" pos="6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9B3"/>
    <a:srgbClr val="595959"/>
    <a:srgbClr val="FFFFFF"/>
    <a:srgbClr val="1369B2"/>
    <a:srgbClr val="BBBBBB"/>
    <a:srgbClr val="FAFAFA"/>
    <a:srgbClr val="F2F2F2"/>
    <a:srgbClr val="006BBC"/>
    <a:srgbClr val="0075CC"/>
    <a:srgbClr val="008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14" autoAdjust="0"/>
    <p:restoredTop sz="94660" autoAdjust="0"/>
  </p:normalViewPr>
  <p:slideViewPr>
    <p:cSldViewPr>
      <p:cViewPr varScale="1">
        <p:scale>
          <a:sx n="59" d="100"/>
          <a:sy n="59" d="100"/>
        </p:scale>
        <p:origin x="82" y="1435"/>
      </p:cViewPr>
      <p:guideLst>
        <p:guide orient="horz" pos="2160"/>
        <p:guide pos="574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63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85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0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22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1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87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86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09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 userDrawn="1"/>
        </p:nvGrpSpPr>
        <p:grpSpPr>
          <a:xfrm>
            <a:off x="10607120" y="654595"/>
            <a:ext cx="575989" cy="577246"/>
            <a:chOff x="6084168" y="1274820"/>
            <a:chExt cx="432048" cy="432834"/>
          </a:xfrm>
        </p:grpSpPr>
        <p:sp>
          <p:nvSpPr>
            <p:cNvPr id="1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8879153" y="655120"/>
            <a:ext cx="575989" cy="576197"/>
            <a:chOff x="4788024" y="1275213"/>
            <a:chExt cx="432048" cy="432048"/>
          </a:xfrm>
        </p:grpSpPr>
        <p:sp>
          <p:nvSpPr>
            <p:cNvPr id="1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9743137" y="654595"/>
            <a:ext cx="577036" cy="577246"/>
            <a:chOff x="5436096" y="1274820"/>
            <a:chExt cx="432833" cy="432834"/>
          </a:xfrm>
        </p:grpSpPr>
        <p:sp>
          <p:nvSpPr>
            <p:cNvPr id="1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151187" y="654595"/>
            <a:ext cx="577036" cy="577246"/>
            <a:chOff x="3491880" y="1274820"/>
            <a:chExt cx="432833" cy="432834"/>
          </a:xfrm>
        </p:grpSpPr>
        <p:sp>
          <p:nvSpPr>
            <p:cNvPr id="1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8015170" y="654595"/>
            <a:ext cx="577036" cy="577246"/>
            <a:chOff x="4139952" y="1274820"/>
            <a:chExt cx="432833" cy="432834"/>
          </a:xfrm>
        </p:grpSpPr>
        <p:sp>
          <p:nvSpPr>
            <p:cNvPr id="2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721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7919172" y="1700153"/>
            <a:ext cx="575989" cy="577246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6191205" y="1700678"/>
            <a:ext cx="575989" cy="576197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7055189" y="1700153"/>
            <a:ext cx="577036" cy="577246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4463238" y="1700153"/>
            <a:ext cx="577036" cy="577246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27222" y="1700153"/>
            <a:ext cx="577036" cy="577246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 userDrawn="1"/>
        </p:nvSpPr>
        <p:spPr>
          <a:xfrm>
            <a:off x="9998623" y="3693670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B0C497F-3B1A-4F88-A78A-322C493FC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0" y="5045086"/>
            <a:ext cx="3952633" cy="6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1" r:id="rId9"/>
    <p:sldLayoutId id="2147483672" r:id="rId10"/>
    <p:sldLayoutId id="2147483673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3355658" y="2460298"/>
            <a:ext cx="88347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第</a:t>
            </a:r>
            <a:r>
              <a:rPr lang="en-US" altLang="zh-CN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10</a:t>
            </a:r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章  学生选课管理系统数据库中安全性的应用</a:t>
            </a:r>
            <a:endParaRPr lang="en-US" altLang="zh-CN" sz="60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>
          <a:xfrm>
            <a:off x="7103318" y="5374010"/>
            <a:ext cx="444119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数据库应用技术项目化教程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修改用户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956140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以管理员的身份登录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，打开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图形工具，单击工具，找到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用户管理器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节点进入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找到要修改的用户</a:t>
            </a:r>
          </a:p>
          <a:p>
            <a:pPr marL="254000" indent="266700" algn="just"/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执行你需要修改的权限以及信息等。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BBA25F-4105-6BA4-C9F1-29268CCD1FFB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修改用户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D3D66F85-4ADA-CA52-A193-51E6218A4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633" y="3429794"/>
            <a:ext cx="9205901" cy="243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B1E8052-D214-59DA-ACD1-F4C2F8CB79AC}"/>
              </a:ext>
            </a:extLst>
          </p:cNvPr>
          <p:cNvSpPr txBox="1"/>
          <p:nvPr/>
        </p:nvSpPr>
        <p:spPr>
          <a:xfrm>
            <a:off x="3574926" y="5817148"/>
            <a:ext cx="189026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266700" algn="ctr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0" u="none" strike="noStrike" cap="none" normalizeH="0" baseline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图</a:t>
            </a:r>
            <a:r>
              <a:rPr lang="en-US" altLang="zh-CN" dirty="0"/>
              <a:t>10.3 </a:t>
            </a:r>
            <a:r>
              <a:rPr lang="zh-CN" altLang="en-US" dirty="0"/>
              <a:t>修改用户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1086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10.1.3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删除用户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990750" y="2893372"/>
            <a:ext cx="8856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 err="1"/>
              <a:t>SQLyog</a:t>
            </a:r>
            <a:r>
              <a:rPr lang="zh-CN" altLang="en-US" sz="2800" dirty="0"/>
              <a:t>为办公设备管理数据库删除用户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4738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删除用户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838622" y="1878707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以管理员的身份登录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，打开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图形工具，单击工具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找到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用户管理器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节点进入</a:t>
            </a:r>
          </a:p>
          <a:p>
            <a:pPr marL="254000" indent="266700" algn="just"/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找到你要删除的用户单击删除即可。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BBA25F-4105-6BA4-C9F1-29268CCD1FFB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10.1.3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删除用户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C5D9E463-BE18-8741-738A-0AB802656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703" y="3079036"/>
            <a:ext cx="4104456" cy="360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BAC69C7-B0C6-E078-1B46-D32587206121}"/>
              </a:ext>
            </a:extLst>
          </p:cNvPr>
          <p:cNvSpPr txBox="1"/>
          <p:nvPr/>
        </p:nvSpPr>
        <p:spPr>
          <a:xfrm>
            <a:off x="1340396" y="4738147"/>
            <a:ext cx="609600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>
              <a:lnSpc>
                <a:spcPts val="1560"/>
              </a:lnSpc>
            </a:pP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10.4 </a:t>
            </a: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删除用户</a:t>
            </a:r>
          </a:p>
        </p:txBody>
      </p:sp>
    </p:spTree>
    <p:extLst>
      <p:ext uri="{BB962C8B-B14F-4D97-AF65-F5344CB8AC3E}">
        <p14:creationId xmlns:p14="http://schemas.microsoft.com/office/powerpoint/2010/main" val="1530611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10.1.4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语句创建用户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990750" y="2893372"/>
            <a:ext cx="8856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/>
              <a:t>SQL</a:t>
            </a:r>
            <a:r>
              <a:rPr lang="zh-CN" altLang="en-US" sz="2800" dirty="0"/>
              <a:t>语句为办公设备管理数据库创建用户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9880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创建用户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1143691" y="1873052"/>
            <a:ext cx="936104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CREATE USER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语句创建用户格式如下：</a:t>
            </a:r>
          </a:p>
          <a:p>
            <a:pPr marL="254000" indent="266700" algn="just"/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CREATE USER  '[name]' @ '%'  IDENTIFIED BY '[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pwd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]';</a:t>
            </a:r>
          </a:p>
          <a:p>
            <a:pPr marL="254000" indent="266700" algn="just"/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参数说明如下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marL="254000" indent="266700" algn="just"/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1.name 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指定在此数据库用户的唯一名称。</a:t>
            </a:r>
          </a:p>
          <a:p>
            <a:pPr marL="254000" indent="266700" algn="just"/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2.%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：匹配所有主机，该地方还可以设置成‘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localhost’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，代表只能本地访问，例如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root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账户默认为‘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localhost‘</a:t>
            </a:r>
          </a:p>
          <a:p>
            <a:pPr marL="254000" indent="266700" algn="just"/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3.pwd  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指定该用户的登录密码</a:t>
            </a:r>
          </a:p>
          <a:p>
            <a:pPr marL="254000" indent="266700" algn="just"/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例：创建用户’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user1’,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登陆密码设置为‘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1234’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54000" indent="266700" algn="just"/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BBA25F-4105-6BA4-C9F1-29268CCD1FFB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10.1.4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语句创建用户</a:t>
            </a:r>
          </a:p>
        </p:txBody>
      </p:sp>
    </p:spTree>
    <p:extLst>
      <p:ext uri="{BB962C8B-B14F-4D97-AF65-F5344CB8AC3E}">
        <p14:creationId xmlns:p14="http://schemas.microsoft.com/office/powerpoint/2010/main" val="12340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创建用户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42197"/>
            <a:ext cx="107841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代码如下：</a:t>
            </a:r>
          </a:p>
          <a:p>
            <a:pPr marL="254000" indent="266700" algn="just"/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CREATE USER  'user1'@'%'  IDENTIFIED BY '1234';</a:t>
            </a:r>
          </a:p>
          <a:p>
            <a:pPr marL="254000" indent="266700" algn="just"/>
            <a:endParaRPr lang="en-US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BBA25F-4105-6BA4-C9F1-29268CCD1FFB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10.1.4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语句创建用户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12AF2A76-8883-6C04-BC2A-C2B7AAD300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4" y="2641702"/>
            <a:ext cx="7168508" cy="3209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2E30441-91EA-1839-16AB-EBDB98BA03B3}"/>
              </a:ext>
            </a:extLst>
          </p:cNvPr>
          <p:cNvSpPr txBox="1"/>
          <p:nvPr/>
        </p:nvSpPr>
        <p:spPr>
          <a:xfrm>
            <a:off x="478582" y="5869412"/>
            <a:ext cx="609600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10.5 SQL</a:t>
            </a: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语句创建用户</a:t>
            </a:r>
          </a:p>
        </p:txBody>
      </p:sp>
    </p:spTree>
    <p:extLst>
      <p:ext uri="{BB962C8B-B14F-4D97-AF65-F5344CB8AC3E}">
        <p14:creationId xmlns:p14="http://schemas.microsoft.com/office/powerpoint/2010/main" val="84677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10.1.5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语句修改用户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990750" y="2893372"/>
            <a:ext cx="8856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/>
              <a:t>SQL</a:t>
            </a:r>
            <a:r>
              <a:rPr lang="zh-CN" altLang="en-US" sz="2800" dirty="0"/>
              <a:t>语句为学生选课管理数据库修改用户。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085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修改用户账号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838622" y="2061642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RENAME USER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语句修改用户账号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如下：</a:t>
            </a:r>
            <a:endParaRPr lang="en-US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BBA25F-4105-6BA4-C9F1-29268CCD1FFB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10.1.5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语句修改用户</a:t>
            </a:r>
          </a:p>
        </p:txBody>
      </p:sp>
      <p:pic>
        <p:nvPicPr>
          <p:cNvPr id="6146" name="图片 512" descr="C:\Users\86182\Desktop\Snipaste_2021-06-14_20-23-44.pngSnipaste_2021-06-14_20-23-44">
            <a:extLst>
              <a:ext uri="{FF2B5EF4-FFF2-40B4-BE49-F238E27FC236}">
                <a16:creationId xmlns:a16="http://schemas.microsoft.com/office/drawing/2014/main" id="{1561A12C-1978-F52A-6C96-84542ABE5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396" y="2553494"/>
            <a:ext cx="596265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C47B388-2EF5-4E2F-E516-E8E8EEAC8F18}"/>
              </a:ext>
            </a:extLst>
          </p:cNvPr>
          <p:cNvSpPr txBox="1"/>
          <p:nvPr/>
        </p:nvSpPr>
        <p:spPr>
          <a:xfrm>
            <a:off x="1273720" y="3599429"/>
            <a:ext cx="842188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参数说明如下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旧用户 系统中已经存在的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用户。</a:t>
            </a:r>
          </a:p>
          <a:p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新用户 新的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用户账号</a:t>
            </a:r>
            <a:endParaRPr lang="en-US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注意点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1.RENAME USER 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语句用于对原有的 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 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账户进行重命名。</a:t>
            </a:r>
          </a:p>
          <a:p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若系统中旧账户不存在或者新账户已存在，则该语句执行时会出现错误。</a:t>
            </a:r>
          </a:p>
          <a:p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要使用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RENAME USER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必须拥有 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 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中的 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 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数据库的 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UPDATE 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权限或全局 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CREATE USER 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权限。</a:t>
            </a:r>
          </a:p>
          <a:p>
            <a:endParaRPr lang="zh-CN" altLang="en-US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68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修改用户账号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66614" y="1827389"/>
            <a:ext cx="10784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例：将用户名’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user1’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改为’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user111’,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代码如下：</a:t>
            </a:r>
          </a:p>
          <a:p>
            <a:pPr marL="254000" indent="266700" algn="just"/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RENAME USER  'user1' TO 'user111';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BBA25F-4105-6BA4-C9F1-29268CCD1FFB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10.1.5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语句修改用户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BDC9D7A1-BE4A-B71F-B6A2-F1E1AA250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2565698"/>
            <a:ext cx="7593538" cy="2704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813FD1D-0379-84AF-8E7B-7750FC78AB95}"/>
              </a:ext>
            </a:extLst>
          </p:cNvPr>
          <p:cNvSpPr txBox="1"/>
          <p:nvPr/>
        </p:nvSpPr>
        <p:spPr>
          <a:xfrm>
            <a:off x="951409" y="5362474"/>
            <a:ext cx="609600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10.6 SQL</a:t>
            </a: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语句修改用户</a:t>
            </a:r>
          </a:p>
        </p:txBody>
      </p:sp>
    </p:spTree>
    <p:extLst>
      <p:ext uri="{BB962C8B-B14F-4D97-AF65-F5344CB8AC3E}">
        <p14:creationId xmlns:p14="http://schemas.microsoft.com/office/powerpoint/2010/main" val="45546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10.1.6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语句删除用户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990750" y="2893372"/>
            <a:ext cx="8856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/>
              <a:t>SQL</a:t>
            </a:r>
            <a:r>
              <a:rPr lang="zh-CN" altLang="en-US" sz="2800" dirty="0"/>
              <a:t>语句为学生选课管理数据库删除用户。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438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910630" y="117426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854846" y="2467054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54846" y="3387452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760398" y="2444875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学生选课管理系统中用户的管理</a:t>
              </a: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760398" y="3370626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学生选课管理系统中权限的设置</a:t>
              </a: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删除用户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66614" y="1822056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DELETE 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语句删除学生选课管理系统数据库用户格式如下：</a:t>
            </a:r>
          </a:p>
          <a:p>
            <a:pPr marL="254000" indent="266700" algn="just"/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注意点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marL="254000" indent="266700" algn="just"/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首先要选择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数据库中的</a:t>
            </a:r>
            <a:r>
              <a:rPr lang="en-US" altLang="zh-CN" sz="18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marL="254000" indent="266700" algn="just"/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User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表存在于</a:t>
            </a:r>
            <a:r>
              <a:rPr lang="en-US" altLang="zh-CN" sz="18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数据库中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BBA25F-4105-6BA4-C9F1-29268CCD1FFB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10.1.6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语句删除用户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D380F721-4FB8-8B8D-A665-8F9F595A7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691" y="3240758"/>
            <a:ext cx="6333720" cy="2850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62ACC6E-93C5-174D-90EE-06A3353FD946}"/>
              </a:ext>
            </a:extLst>
          </p:cNvPr>
          <p:cNvSpPr txBox="1"/>
          <p:nvPr/>
        </p:nvSpPr>
        <p:spPr>
          <a:xfrm>
            <a:off x="350837" y="6245943"/>
            <a:ext cx="609600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10.7 SQL</a:t>
            </a: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语句删除用户</a:t>
            </a:r>
          </a:p>
        </p:txBody>
      </p:sp>
    </p:spTree>
    <p:extLst>
      <p:ext uri="{BB962C8B-B14F-4D97-AF65-F5344CB8AC3E}">
        <p14:creationId xmlns:p14="http://schemas.microsoft.com/office/powerpoint/2010/main" val="227086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10.1.7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查看当前登录的用户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910630" y="1197546"/>
            <a:ext cx="88569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SELECT USER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查看当前登录的用户名，格式如下</a:t>
            </a:r>
            <a:endParaRPr lang="zh-CN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220" name="图片 516" descr="C:\Users\86182\Desktop\Snipaste_2021-06-14_20-32-00.pngSnipaste_2021-06-14_20-32-00">
            <a:extLst>
              <a:ext uri="{FF2B5EF4-FFF2-40B4-BE49-F238E27FC236}">
                <a16:creationId xmlns:a16="http://schemas.microsoft.com/office/drawing/2014/main" id="{CA022B59-D295-48E0-1FE4-9CB1C4888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1681277"/>
            <a:ext cx="7415550" cy="299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ABB4502-E227-E946-D13A-B0815524A703}"/>
              </a:ext>
            </a:extLst>
          </p:cNvPr>
          <p:cNvSpPr txBox="1"/>
          <p:nvPr/>
        </p:nvSpPr>
        <p:spPr>
          <a:xfrm>
            <a:off x="1774726" y="4434663"/>
            <a:ext cx="532859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buClr>
                <a:srgbClr val="444444"/>
              </a:buClr>
              <a:buSzPts val="850"/>
              <a:defRPr sz="18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900" dirty="0"/>
              <a:t>图</a:t>
            </a:r>
            <a:r>
              <a:rPr lang="en-US" altLang="zh-CN" sz="900" dirty="0"/>
              <a:t>10.8 </a:t>
            </a:r>
            <a:r>
              <a:rPr lang="zh-CN" altLang="en-US" sz="900" dirty="0"/>
              <a:t>查看登录用户名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9F39931-584E-3F46-9189-6A9B61341A2E}"/>
              </a:ext>
            </a:extLst>
          </p:cNvPr>
          <p:cNvSpPr txBox="1"/>
          <p:nvPr/>
        </p:nvSpPr>
        <p:spPr>
          <a:xfrm>
            <a:off x="478582" y="5178311"/>
            <a:ext cx="609600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返回结果为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root</a:t>
            </a: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58499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10.1.8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查看当前数据库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910630" y="1197546"/>
            <a:ext cx="88569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 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SELECT DATABASE 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查看当前选择的数据库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格式如下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BB4502-E227-E946-D13A-B0815524A703}"/>
              </a:ext>
            </a:extLst>
          </p:cNvPr>
          <p:cNvSpPr txBox="1"/>
          <p:nvPr/>
        </p:nvSpPr>
        <p:spPr>
          <a:xfrm>
            <a:off x="3032745" y="4710049"/>
            <a:ext cx="532859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buClr>
                <a:srgbClr val="444444"/>
              </a:buClr>
              <a:buSzPts val="850"/>
              <a:defRPr sz="1800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900" dirty="0"/>
              <a:t>图</a:t>
            </a:r>
            <a:r>
              <a:rPr lang="en-US" altLang="zh-CN" sz="900" dirty="0"/>
              <a:t>10.9 </a:t>
            </a:r>
            <a:r>
              <a:rPr lang="zh-CN" altLang="en-US" sz="900" dirty="0"/>
              <a:t>查看当前选择的数据库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9F39931-584E-3F46-9189-6A9B61341A2E}"/>
              </a:ext>
            </a:extLst>
          </p:cNvPr>
          <p:cNvSpPr txBox="1"/>
          <p:nvPr/>
        </p:nvSpPr>
        <p:spPr>
          <a:xfrm>
            <a:off x="478582" y="5178311"/>
            <a:ext cx="609600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返回结果为</a:t>
            </a:r>
            <a:r>
              <a:rPr lang="en-US" altLang="zh-CN" sz="18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6D964BB8-0A41-AFF4-555D-E251E2ABF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65" y="1646387"/>
            <a:ext cx="7848872" cy="304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E89AA79-1DAA-9482-987F-6C67806EB0FA}"/>
              </a:ext>
            </a:extLst>
          </p:cNvPr>
          <p:cNvSpPr txBox="1"/>
          <p:nvPr/>
        </p:nvSpPr>
        <p:spPr>
          <a:xfrm>
            <a:off x="3048000" y="3082513"/>
            <a:ext cx="6096000" cy="321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返回结果为</a:t>
            </a:r>
            <a:r>
              <a:rPr lang="en-US" altLang="zh-CN" sz="24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43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328923" y="3014295"/>
            <a:ext cx="8928992" cy="83099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学生选课管理系统中权限的设置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198662" y="2875796"/>
            <a:ext cx="2163028" cy="1107996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管理对象权限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486694" y="2887348"/>
            <a:ext cx="78488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 err="1"/>
              <a:t>SQLyog</a:t>
            </a:r>
            <a:r>
              <a:rPr lang="zh-CN" altLang="en-US" sz="2800" dirty="0"/>
              <a:t>在学生选课管理系统数据库中设置对象权限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364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设置对象权限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界面中，单击工具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选择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用户管理器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节点。</a:t>
            </a:r>
          </a:p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找到对应的用户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管理维护权限即可。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管理对象权限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D3777D98-F5FB-0871-A643-26F7E2C7E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1738" y="4941962"/>
            <a:ext cx="245451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图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10.10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设置对象权限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056CAD47-9E06-C582-B7D1-FDBFBBAA4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726" y="2415304"/>
            <a:ext cx="52705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39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管理数据库权限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054646" y="2887348"/>
            <a:ext cx="82809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 err="1"/>
              <a:t>SQLyog</a:t>
            </a:r>
            <a:r>
              <a:rPr lang="en-US" altLang="zh-CN" sz="2800" dirty="0"/>
              <a:t> </a:t>
            </a:r>
            <a:r>
              <a:rPr lang="zh-CN" altLang="en-US" sz="2800" dirty="0"/>
              <a:t>在办公设备管理系统数据库中设置数据库权限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76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设置数据库权限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界面中，单击工具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选择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用户管理器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节点。</a:t>
            </a:r>
          </a:p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选择对应的用户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修改即可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74908F-5339-AEF5-3F44-7C3D56EB090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管理数据库权限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46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管理用户的权限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3168184"/>
            <a:ext cx="91279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 err="1"/>
              <a:t>SQLyog</a:t>
            </a:r>
            <a:r>
              <a:rPr lang="en-US" altLang="zh-CN" sz="2800" dirty="0"/>
              <a:t> </a:t>
            </a:r>
            <a:r>
              <a:rPr lang="zh-CN" altLang="en-US" sz="2800" dirty="0"/>
              <a:t>在学生选课管理系统数据库中设置用户权限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0830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设置用户权限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界面中，单击工具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选择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用户管理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节点。</a:t>
            </a:r>
          </a:p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再打开的页面中，选择对应的用户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在右边的窗口可以修改当前数据库用户所拥有的权限。如图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10.11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7A053-FB2C-7CB8-E3B9-F06661CAC51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管理用户的权限</a:t>
            </a: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DEB9E65F-10E1-0518-F994-BFE62E80B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878" y="2493690"/>
            <a:ext cx="4397245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3D88FD5-D67F-2AD3-9CA2-07AA96A573C9}"/>
              </a:ext>
            </a:extLst>
          </p:cNvPr>
          <p:cNvSpPr txBox="1"/>
          <p:nvPr/>
        </p:nvSpPr>
        <p:spPr>
          <a:xfrm>
            <a:off x="7180978" y="3905170"/>
            <a:ext cx="680085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10.11</a:t>
            </a: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设置用户权限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153E2C-6059-6F17-D338-61A6D5AC2594}"/>
              </a:ext>
            </a:extLst>
          </p:cNvPr>
          <p:cNvSpPr txBox="1"/>
          <p:nvPr/>
        </p:nvSpPr>
        <p:spPr>
          <a:xfrm>
            <a:off x="760656" y="6205017"/>
            <a:ext cx="6990734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lvl="0" indent="266700" algn="just">
              <a:lnSpc>
                <a:spcPts val="1560"/>
              </a:lnSpc>
              <a:tabLst>
                <a:tab pos="198120" algn="l"/>
              </a:tabLst>
            </a:pP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通过勾选复选框的方式实现改动 单击保存改动即可。</a:t>
            </a:r>
          </a:p>
        </p:txBody>
      </p:sp>
    </p:spTree>
    <p:extLst>
      <p:ext uri="{BB962C8B-B14F-4D97-AF65-F5344CB8AC3E}">
        <p14:creationId xmlns:p14="http://schemas.microsoft.com/office/powerpoint/2010/main" val="175599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66614" y="822600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章节任务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5A6A72-17B3-A761-ED3C-F878851F0C27}"/>
              </a:ext>
            </a:extLst>
          </p:cNvPr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427D0B74-D949-D8FA-9093-D67E3C6F06DE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任务描述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13D55BF3-4DD2-3851-1ABE-36CAAB71CC1C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8B730CD-1DF2-2CFC-B2C0-4795ED4E3044}"/>
              </a:ext>
            </a:extLst>
          </p:cNvPr>
          <p:cNvGrpSpPr/>
          <p:nvPr/>
        </p:nvGrpSpPr>
        <p:grpSpPr>
          <a:xfrm>
            <a:off x="1439033" y="3285778"/>
            <a:ext cx="3528392" cy="688075"/>
            <a:chOff x="978873" y="1800500"/>
            <a:chExt cx="2646638" cy="515937"/>
          </a:xfrm>
        </p:grpSpPr>
        <p:sp>
          <p:nvSpPr>
            <p:cNvPr id="8" name="Pentagon 3">
              <a:extLst>
                <a:ext uri="{FF2B5EF4-FFF2-40B4-BE49-F238E27FC236}">
                  <a16:creationId xmlns:a16="http://schemas.microsoft.com/office/drawing/2014/main" id="{13D4CC8C-F368-E5A7-FD46-A3FEC97347DF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工作流程</a:t>
              </a:r>
            </a:p>
          </p:txBody>
        </p:sp>
        <p:sp>
          <p:nvSpPr>
            <p:cNvPr id="9" name="MH_Others_1">
              <a:extLst>
                <a:ext uri="{FF2B5EF4-FFF2-40B4-BE49-F238E27FC236}">
                  <a16:creationId xmlns:a16="http://schemas.microsoft.com/office/drawing/2014/main" id="{38ADD58D-F40A-E7E6-B55D-CC40B3EC6BC2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10" name="TextBox 35">
            <a:extLst>
              <a:ext uri="{FF2B5EF4-FFF2-40B4-BE49-F238E27FC236}">
                <a16:creationId xmlns:a16="http://schemas.microsoft.com/office/drawing/2014/main" id="{6A9E7D2B-7A7E-36E2-A04E-B5B319F7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758" y="2421682"/>
            <a:ext cx="6764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学生选课管理系统数据库中安全性操作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41249844-56D6-82AF-AF1B-D85371B30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4830" y="4077866"/>
            <a:ext cx="6764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学生选课管理系统中登录名的设置。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管理学生选课管理系统的用户。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学生选课管理系统角色权限的设置。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10.2.4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语句设置授予权限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3690" y="2913250"/>
            <a:ext cx="88908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/>
              <a:t>SQL</a:t>
            </a:r>
            <a:r>
              <a:rPr lang="zh-CN" altLang="en-US" sz="2800" dirty="0"/>
              <a:t>语句在学生选课管理系统数据库中用户或角色设置授予权限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7285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设置授予权限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GRANT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语句对用户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xsxkuser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授予创建表和创建视图的权限，格式如下：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7A053-FB2C-7CB8-E3B9-F06661CAC51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10.2.4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语句设置授予权限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32D9798-1C64-0E32-3A29-7FE3965CD8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430" y="2322354"/>
            <a:ext cx="7266931" cy="305165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552EE17-7B40-7F1B-833A-C2FAE6901F34}"/>
              </a:ext>
            </a:extLst>
          </p:cNvPr>
          <p:cNvSpPr txBox="1"/>
          <p:nvPr/>
        </p:nvSpPr>
        <p:spPr>
          <a:xfrm>
            <a:off x="2206774" y="5374010"/>
            <a:ext cx="680085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10.12  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语句设置用户权限</a:t>
            </a:r>
          </a:p>
        </p:txBody>
      </p:sp>
    </p:spTree>
    <p:extLst>
      <p:ext uri="{BB962C8B-B14F-4D97-AF65-F5344CB8AC3E}">
        <p14:creationId xmlns:p14="http://schemas.microsoft.com/office/powerpoint/2010/main" val="38340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10.2.5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语句设置废除权限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558702" y="2913250"/>
            <a:ext cx="84757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/>
              <a:t>SQL</a:t>
            </a:r>
            <a:r>
              <a:rPr lang="zh-CN" altLang="en-US" sz="2800" dirty="0"/>
              <a:t>语句在学生选课管理系统数据库中用户或角色设置废除权限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035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设置废除权限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REVOKE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语句对办公设备管理系统数据库用户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bgsbuser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授予废除创建表和创建视图的权限，格式如下：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2D19A0-7736-1A46-1E1C-CE9EED5EBD91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10.2.5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语句设置废除权限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C309C1DD-0B06-0305-D57E-FCEF218E6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2932" y="5668389"/>
            <a:ext cx="3417923" cy="297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10.13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SQL</a:t>
            </a: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语句删除用户权限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339C8A6-481E-5E78-818A-B83414B8B3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772" y="2315368"/>
            <a:ext cx="7232684" cy="32340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315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设置废除权限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注意点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 GRANT, REVOKE 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用户权限后，该用户只有重新连接 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 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数据库，权限才能生效。</a:t>
            </a:r>
          </a:p>
          <a:p>
            <a:pPr marL="254000" indent="266700" algn="just"/>
            <a:endParaRPr lang="zh-CN" altLang="en-US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如果想让授权的用户，也可以将这些权限 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GRANT 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给其他用户，需要选项 “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grant option“</a:t>
            </a:r>
          </a:p>
          <a:p>
            <a:pPr marL="254000" indent="266700" algn="just"/>
            <a:endParaRPr lang="zh-CN" altLang="en-US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2D19A0-7736-1A46-1E1C-CE9EED5EBD91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10.2.5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语句设置废除权限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C309C1DD-0B06-0305-D57E-FCEF218E6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199" y="5668389"/>
            <a:ext cx="569387" cy="297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54000" indent="127000" algn="ctr">
              <a:lnSpc>
                <a:spcPts val="1560"/>
              </a:lnSpc>
            </a:pP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0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10.2.6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语句查看当前用户权限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35703" y="1937382"/>
            <a:ext cx="8619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/>
              <a:t>SQL</a:t>
            </a:r>
            <a:r>
              <a:rPr lang="zh-CN" altLang="en-US" sz="2800" dirty="0"/>
              <a:t>语句在</a:t>
            </a:r>
            <a:r>
              <a:rPr lang="en-US" altLang="zh-CN" sz="2800" dirty="0" err="1"/>
              <a:t>SQLyog</a:t>
            </a:r>
            <a:r>
              <a:rPr lang="zh-CN" altLang="en-US" sz="2800" dirty="0"/>
              <a:t>中查看当前用户所拥有的权限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5692419-B1F0-7266-22D6-FF87AD703DD3}"/>
              </a:ext>
            </a:extLst>
          </p:cNvPr>
          <p:cNvGrpSpPr/>
          <p:nvPr/>
        </p:nvGrpSpPr>
        <p:grpSpPr>
          <a:xfrm>
            <a:off x="478582" y="3344998"/>
            <a:ext cx="3573248" cy="559810"/>
            <a:chOff x="571169" y="1053530"/>
            <a:chExt cx="3573248" cy="559810"/>
          </a:xfrm>
        </p:grpSpPr>
        <p:sp>
          <p:nvSpPr>
            <p:cNvPr id="7" name="TextBox 35">
              <a:extLst>
                <a:ext uri="{FF2B5EF4-FFF2-40B4-BE49-F238E27FC236}">
                  <a16:creationId xmlns:a16="http://schemas.microsoft.com/office/drawing/2014/main" id="{6BCC5300-F8CA-2B50-DEBF-C43ED374BD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" name="图片 8" descr="案例">
              <a:extLst>
                <a:ext uri="{FF2B5EF4-FFF2-40B4-BE49-F238E27FC236}">
                  <a16:creationId xmlns:a16="http://schemas.microsoft.com/office/drawing/2014/main" id="{584C6B63-5AF9-B301-FA17-D7A2ADFD97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F42E844-8CC1-82AF-C42A-618E2B1BE244}"/>
              </a:ext>
            </a:extLst>
          </p:cNvPr>
          <p:cNvSpPr txBox="1"/>
          <p:nvPr/>
        </p:nvSpPr>
        <p:spPr>
          <a:xfrm>
            <a:off x="1342678" y="3294339"/>
            <a:ext cx="6096000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4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4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查看当前用户权限</a:t>
            </a:r>
            <a:endParaRPr lang="zh-CN" altLang="en-US" sz="24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4DEC0F-E4F8-502B-6895-095C807C37DE}"/>
              </a:ext>
            </a:extLst>
          </p:cNvPr>
          <p:cNvSpPr txBox="1"/>
          <p:nvPr/>
        </p:nvSpPr>
        <p:spPr>
          <a:xfrm>
            <a:off x="934906" y="4323676"/>
            <a:ext cx="89047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zh-CN" sz="2800" dirty="0"/>
              <a:t>使用</a:t>
            </a:r>
            <a:r>
              <a:rPr lang="en-US" altLang="zh-CN" sz="2800" dirty="0"/>
              <a:t>show grants</a:t>
            </a:r>
            <a:r>
              <a:rPr lang="zh-CN" altLang="zh-CN" sz="2800" dirty="0"/>
              <a:t>语句查看当前用户所拥有的权限</a:t>
            </a:r>
          </a:p>
        </p:txBody>
      </p:sp>
    </p:spTree>
    <p:extLst>
      <p:ext uri="{BB962C8B-B14F-4D97-AF65-F5344CB8AC3E}">
        <p14:creationId xmlns:p14="http://schemas.microsoft.com/office/powerpoint/2010/main" val="142128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10.2.7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语句查看其他用户权限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141036" y="3069754"/>
            <a:ext cx="8619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/>
              <a:t>SQL</a:t>
            </a:r>
            <a:r>
              <a:rPr lang="zh-CN" altLang="en-US" sz="2800" dirty="0"/>
              <a:t>语句在</a:t>
            </a:r>
            <a:r>
              <a:rPr lang="en-US" altLang="zh-CN" sz="2800" dirty="0" err="1"/>
              <a:t>SQLyog</a:t>
            </a:r>
            <a:r>
              <a:rPr lang="zh-CN" altLang="en-US" sz="2800" dirty="0"/>
              <a:t>中查看其他用户所拥有的权限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5983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查看其他用户权限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show grants for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语句查看其他用户所拥有的权限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2D19A0-7736-1A46-1E1C-CE9EED5EBD91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10.2.7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语句查看其他用户权限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B18E57-167C-65F8-9300-E4ACA5F2A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8862" y="201096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A8034E5-BF10-7614-0BE2-829B3880F6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690" y="2454830"/>
            <a:ext cx="8016169" cy="300364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C203E20-3995-27CC-62AE-AF2B56E906D0}"/>
              </a:ext>
            </a:extLst>
          </p:cNvPr>
          <p:cNvSpPr txBox="1"/>
          <p:nvPr/>
        </p:nvSpPr>
        <p:spPr>
          <a:xfrm>
            <a:off x="977503" y="5734050"/>
            <a:ext cx="7595418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10.14  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语句查看用户权限</a:t>
            </a:r>
          </a:p>
        </p:txBody>
      </p:sp>
    </p:spTree>
    <p:extLst>
      <p:ext uri="{BB962C8B-B14F-4D97-AF65-F5344CB8AC3E}">
        <p14:creationId xmlns:p14="http://schemas.microsoft.com/office/powerpoint/2010/main" val="219513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10.2.8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设置数据库的表为只读状态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2761685" y="2913250"/>
            <a:ext cx="72728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/>
              <a:t>SQL</a:t>
            </a:r>
            <a:r>
              <a:rPr lang="zh-CN" altLang="en-US" sz="2800" dirty="0"/>
              <a:t>语句设置数据库中的表为只读状态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069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设置表的状态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set global 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read_only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语句来设置表的只读状态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10.2.8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设置数据库的表为只读状态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BFD8EF4-573C-C3E0-6628-722F59043B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10" y="2291672"/>
            <a:ext cx="6910988" cy="265029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B491504-7375-7EC2-E353-601E5B5F8BC8}"/>
              </a:ext>
            </a:extLst>
          </p:cNvPr>
          <p:cNvSpPr txBox="1"/>
          <p:nvPr/>
        </p:nvSpPr>
        <p:spPr>
          <a:xfrm>
            <a:off x="978074" y="5183395"/>
            <a:ext cx="7334864" cy="779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1560"/>
              </a:lnSpc>
            </a:pP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注意点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ts val="1560"/>
              </a:lnSpc>
              <a:tabLst>
                <a:tab pos="198120" algn="l"/>
              </a:tabLst>
            </a:pP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1.root</a:t>
            </a: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账户才可设置成功</a:t>
            </a:r>
          </a:p>
          <a:p>
            <a:pPr lvl="0" algn="just">
              <a:tabLst>
                <a:tab pos="198120" algn="l"/>
              </a:tabLst>
            </a:pP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2.</a:t>
            </a: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并且在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root</a:t>
            </a: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账户登录的状态下只读没有效果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依旧可以修改数据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DBB756-C1DB-C4FF-B521-326242C75B66}"/>
              </a:ext>
            </a:extLst>
          </p:cNvPr>
          <p:cNvSpPr txBox="1"/>
          <p:nvPr/>
        </p:nvSpPr>
        <p:spPr>
          <a:xfrm>
            <a:off x="6465269" y="3018747"/>
            <a:ext cx="7334864" cy="306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10.15  SQL</a:t>
            </a:r>
            <a:r>
              <a:rPr lang="zh-CN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语句设置数据库中表只读</a:t>
            </a:r>
          </a:p>
        </p:txBody>
      </p:sp>
    </p:spTree>
    <p:extLst>
      <p:ext uri="{BB962C8B-B14F-4D97-AF65-F5344CB8AC3E}">
        <p14:creationId xmlns:p14="http://schemas.microsoft.com/office/powerpoint/2010/main" val="332050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1198662" y="136987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知识目标</a:t>
              </a: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986E1E-EE8D-58C1-67D4-A5FE29454BC8}"/>
              </a:ext>
            </a:extLst>
          </p:cNvPr>
          <p:cNvGrpSpPr/>
          <p:nvPr/>
        </p:nvGrpSpPr>
        <p:grpSpPr>
          <a:xfrm>
            <a:off x="1439033" y="4181879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CE23E784-C0E1-9312-2DB3-DF25CF33261C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能力目标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5CC321CC-EC3A-22A3-CDC6-0AC5473B303B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7" name="TextBox 35">
            <a:extLst>
              <a:ext uri="{FF2B5EF4-FFF2-40B4-BE49-F238E27FC236}">
                <a16:creationId xmlns:a16="http://schemas.microsoft.com/office/drawing/2014/main" id="{4DFC6191-4ACF-1C85-8D45-C23F7825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34" y="2205658"/>
            <a:ext cx="6764672" cy="191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的安全机制；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掌握创建登录账户和数据库用户的方法；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了解服务器角色的作用；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掌握对数据库中的对象赋予权限的方法</a:t>
            </a:r>
          </a:p>
        </p:txBody>
      </p:sp>
      <p:sp>
        <p:nvSpPr>
          <p:cNvPr id="8" name="TextBox 35">
            <a:extLst>
              <a:ext uri="{FF2B5EF4-FFF2-40B4-BE49-F238E27FC236}">
                <a16:creationId xmlns:a16="http://schemas.microsoft.com/office/drawing/2014/main" id="{0A393B7F-4830-1F2E-EC48-DEB805271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206" y="4906354"/>
            <a:ext cx="6764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学会创建、删除、修改登录名、用户名和角色；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学会根据实际需要设计学生选课管理系统数据库中的架构和权限。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41BB06-11E4-6BDD-97B9-88E9A2A7A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062" y="2871526"/>
            <a:ext cx="3024336" cy="558268"/>
          </a:xfrm>
        </p:spPr>
        <p:txBody>
          <a:bodyPr/>
          <a:lstStyle/>
          <a:p>
            <a:r>
              <a:rPr lang="zh-CN" altLang="en-US" dirty="0"/>
              <a:t>本章结束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353296" y="3086239"/>
            <a:ext cx="8784976" cy="83099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学生选课管理系统中用户的管理</a:t>
            </a:r>
            <a:endParaRPr lang="en-GB" altLang="zh-CN" sz="48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198662" y="2809240"/>
            <a:ext cx="2163028" cy="1107996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创建用户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486694" y="2887895"/>
            <a:ext cx="8856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 err="1"/>
              <a:t>SQLyog</a:t>
            </a:r>
            <a:r>
              <a:rPr lang="zh-CN" altLang="en-US" sz="2800" dirty="0"/>
              <a:t>为学生选课管理数据库创建用户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0487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创建用户</a:t>
            </a:r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创建用户</a:t>
            </a: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622598" y="1702382"/>
            <a:ext cx="10784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以管理员的身份登录</a:t>
            </a:r>
            <a:r>
              <a:rPr lang="en-US" altLang="zh-CN" sz="18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，打开</a:t>
            </a:r>
            <a:r>
              <a:rPr lang="en-US" altLang="zh-CN" sz="18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图形工具，选择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工具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点开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用户管理器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54000" indent="266700" algn="just"/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选择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增加用户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，打开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增加用户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对话框，如图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10.1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CC493C64-13B7-631E-9F07-023BD3F6D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766" y="2410267"/>
            <a:ext cx="5472608" cy="433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2ECB13A-6CFF-6436-FCE9-5F253AA703A1}"/>
              </a:ext>
            </a:extLst>
          </p:cNvPr>
          <p:cNvSpPr txBox="1"/>
          <p:nvPr/>
        </p:nvSpPr>
        <p:spPr>
          <a:xfrm>
            <a:off x="7319342" y="4341599"/>
            <a:ext cx="19415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266700" algn="ctr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0" u="none" strike="noStrike" cap="none" normalizeH="0" baseline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/>
              <a:t> 图</a:t>
            </a:r>
            <a:r>
              <a:rPr lang="en-US" altLang="zh-CN" dirty="0"/>
              <a:t>10.1 </a:t>
            </a:r>
            <a:r>
              <a:rPr lang="zh-CN" altLang="zh-CN" dirty="0"/>
              <a:t>创建用户</a:t>
            </a:r>
          </a:p>
        </p:txBody>
      </p:sp>
    </p:spTree>
    <p:extLst>
      <p:ext uri="{BB962C8B-B14F-4D97-AF65-F5344CB8AC3E}">
        <p14:creationId xmlns:p14="http://schemas.microsoft.com/office/powerpoint/2010/main" val="65221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创建用户</a:t>
            </a:r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创建用户</a:t>
            </a: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334566" y="1820554"/>
            <a:ext cx="107841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输入用户名密码，然后单击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确定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，保存用户。</a:t>
            </a:r>
          </a:p>
          <a:p>
            <a:pPr marL="254000" indent="266700" algn="just"/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在保存改动后右上角用户即相应的改为对应的用户名；然后再选择要授权的数据库，比如是</a:t>
            </a:r>
            <a:r>
              <a:rPr lang="en-US" altLang="zh-CN" sz="18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；接下来通过在具体操作前进行勾选给选择的数据库</a:t>
            </a:r>
            <a:r>
              <a:rPr lang="en-US" altLang="zh-CN" sz="18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zh-CN" altLang="en-US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进行授予该操作的权利。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BE6C20-5180-A529-6DEB-482DDCA897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132" y="2790946"/>
            <a:ext cx="5276190" cy="402741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FB9D1BE-C8DF-7E58-52E0-D7D3F87E276B}"/>
              </a:ext>
            </a:extLst>
          </p:cNvPr>
          <p:cNvSpPr txBox="1"/>
          <p:nvPr/>
        </p:nvSpPr>
        <p:spPr>
          <a:xfrm>
            <a:off x="7462283" y="4635375"/>
            <a:ext cx="230063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266700" algn="ctr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0" u="none" strike="noStrike" cap="none" normalizeH="0" baseline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图</a:t>
            </a:r>
            <a:r>
              <a:rPr lang="en-US" altLang="zh-CN" dirty="0"/>
              <a:t>10.2 </a:t>
            </a:r>
            <a:r>
              <a:rPr lang="zh-CN" altLang="en-US" dirty="0"/>
              <a:t>管理用户权限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4616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修改用户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990750" y="2893372"/>
            <a:ext cx="8856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使用</a:t>
            </a:r>
            <a:r>
              <a:rPr lang="en-US" altLang="zh-CN" sz="2800" dirty="0" err="1"/>
              <a:t>SQLyog</a:t>
            </a:r>
            <a:r>
              <a:rPr lang="zh-CN" altLang="en-US" sz="2800" dirty="0"/>
              <a:t>为办公设备管理数据库修改用户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83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1372</TotalTime>
  <Words>1525</Words>
  <Application>Microsoft Office PowerPoint</Application>
  <PresentationFormat>自定义</PresentationFormat>
  <Paragraphs>185</Paragraphs>
  <Slides>40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Source Han Sans K Bold</vt:lpstr>
      <vt:lpstr>宋体</vt:lpstr>
      <vt:lpstr>微软雅黑</vt:lpstr>
      <vt:lpstr>Arial</vt:lpstr>
      <vt:lpstr>Calibri</vt:lpstr>
      <vt:lpstr>Times New Roman</vt:lpstr>
      <vt:lpstr>webwppDefTheme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本章结束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wu tongyu</cp:lastModifiedBy>
  <cp:revision>435</cp:revision>
  <dcterms:created xsi:type="dcterms:W3CDTF">2020-11-09T06:56:00Z</dcterms:created>
  <dcterms:modified xsi:type="dcterms:W3CDTF">2023-02-01T12:10:49Z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