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325" r:id="rId2"/>
    <p:sldId id="327" r:id="rId3"/>
    <p:sldId id="447" r:id="rId4"/>
    <p:sldId id="264" r:id="rId5"/>
    <p:sldId id="309" r:id="rId6"/>
    <p:sldId id="410" r:id="rId7"/>
    <p:sldId id="449" r:id="rId8"/>
    <p:sldId id="460" r:id="rId9"/>
    <p:sldId id="461" r:id="rId10"/>
    <p:sldId id="462" r:id="rId11"/>
    <p:sldId id="463" r:id="rId12"/>
    <p:sldId id="464" r:id="rId13"/>
    <p:sldId id="465" r:id="rId14"/>
    <p:sldId id="466" r:id="rId15"/>
    <p:sldId id="467" r:id="rId16"/>
    <p:sldId id="468" r:id="rId17"/>
    <p:sldId id="469" r:id="rId18"/>
    <p:sldId id="470" r:id="rId19"/>
    <p:sldId id="471" r:id="rId20"/>
    <p:sldId id="524" r:id="rId21"/>
    <p:sldId id="525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  <p:sldId id="484" r:id="rId35"/>
    <p:sldId id="485" r:id="rId36"/>
    <p:sldId id="486" r:id="rId37"/>
    <p:sldId id="487" r:id="rId38"/>
    <p:sldId id="537" r:id="rId39"/>
    <p:sldId id="488" r:id="rId40"/>
    <p:sldId id="489" r:id="rId41"/>
    <p:sldId id="490" r:id="rId42"/>
    <p:sldId id="491" r:id="rId43"/>
    <p:sldId id="492" r:id="rId44"/>
    <p:sldId id="493" r:id="rId45"/>
    <p:sldId id="494" r:id="rId46"/>
    <p:sldId id="495" r:id="rId47"/>
    <p:sldId id="496" r:id="rId48"/>
    <p:sldId id="497" r:id="rId49"/>
    <p:sldId id="498" r:id="rId50"/>
    <p:sldId id="499" r:id="rId51"/>
    <p:sldId id="500" r:id="rId52"/>
    <p:sldId id="501" r:id="rId53"/>
    <p:sldId id="536" r:id="rId54"/>
    <p:sldId id="502" r:id="rId55"/>
    <p:sldId id="503" r:id="rId56"/>
    <p:sldId id="504" r:id="rId57"/>
    <p:sldId id="505" r:id="rId58"/>
    <p:sldId id="535" r:id="rId59"/>
    <p:sldId id="506" r:id="rId60"/>
    <p:sldId id="507" r:id="rId61"/>
    <p:sldId id="534" r:id="rId62"/>
    <p:sldId id="508" r:id="rId63"/>
    <p:sldId id="509" r:id="rId64"/>
    <p:sldId id="533" r:id="rId65"/>
    <p:sldId id="510" r:id="rId66"/>
    <p:sldId id="511" r:id="rId67"/>
    <p:sldId id="512" r:id="rId68"/>
    <p:sldId id="513" r:id="rId69"/>
    <p:sldId id="532" r:id="rId70"/>
    <p:sldId id="514" r:id="rId71"/>
    <p:sldId id="515" r:id="rId72"/>
    <p:sldId id="526" r:id="rId73"/>
    <p:sldId id="516" r:id="rId74"/>
    <p:sldId id="517" r:id="rId75"/>
    <p:sldId id="518" r:id="rId76"/>
    <p:sldId id="519" r:id="rId77"/>
    <p:sldId id="520" r:id="rId78"/>
    <p:sldId id="521" r:id="rId79"/>
    <p:sldId id="522" r:id="rId80"/>
    <p:sldId id="523" r:id="rId81"/>
    <p:sldId id="527" r:id="rId82"/>
    <p:sldId id="528" r:id="rId83"/>
    <p:sldId id="531" r:id="rId84"/>
    <p:sldId id="529" r:id="rId85"/>
    <p:sldId id="530" r:id="rId86"/>
    <p:sldId id="326" r:id="rId87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6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3"/>
    <a:srgbClr val="595959"/>
    <a:srgbClr val="FFFFFF"/>
    <a:srgbClr val="1369B2"/>
    <a:srgbClr val="BBBBBB"/>
    <a:srgbClr val="FAFAFA"/>
    <a:srgbClr val="F2F2F2"/>
    <a:srgbClr val="006BBC"/>
    <a:srgbClr val="0075CC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86" autoAdjust="0"/>
    <p:restoredTop sz="94660" autoAdjust="0"/>
  </p:normalViewPr>
  <p:slideViewPr>
    <p:cSldViewPr>
      <p:cViewPr varScale="1">
        <p:scale>
          <a:sx n="121" d="100"/>
          <a:sy n="121" d="100"/>
        </p:scale>
        <p:origin x="638" y="86"/>
      </p:cViewPr>
      <p:guideLst>
        <p:guide orient="horz" pos="2160"/>
        <p:guide pos="574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3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8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0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87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217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0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721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C497F-3B1A-4F88-A78A-322C493F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2" r:id="rId10"/>
    <p:sldLayoutId id="2147483673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3430910" y="2460298"/>
            <a:ext cx="88347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第</a:t>
            </a:r>
            <a:r>
              <a:rPr lang="en-US" altLang="zh-CN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5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章  学生选课管理系统数据库的数据查询</a:t>
            </a:r>
            <a:endParaRPr lang="en-US" altLang="zh-CN" sz="60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7103318" y="5374010"/>
            <a:ext cx="444119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数据库应用技术项目化教程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更改列标题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8B1A424-343E-1BE3-BFCB-12D91E341005}"/>
              </a:ext>
            </a:extLst>
          </p:cNvPr>
          <p:cNvSpPr txBox="1"/>
          <p:nvPr/>
        </p:nvSpPr>
        <p:spPr>
          <a:xfrm>
            <a:off x="1402749" y="3429794"/>
            <a:ext cx="93849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   将选课信息表</a:t>
            </a:r>
            <a:r>
              <a:rPr lang="en-US" altLang="zh-CN" sz="2800" dirty="0">
                <a:latin typeface="+mn-ea"/>
              </a:rPr>
              <a:t>(selected)</a:t>
            </a:r>
            <a:r>
              <a:rPr lang="zh-CN" altLang="en-US" sz="2800" dirty="0">
                <a:latin typeface="+mn-ea"/>
              </a:rPr>
              <a:t>中成绩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err="1">
                <a:latin typeface="+mn-ea"/>
              </a:rPr>
              <a:t>sscore</a:t>
            </a:r>
            <a:r>
              <a:rPr lang="en-US" altLang="zh-CN" sz="2800" dirty="0">
                <a:latin typeface="+mn-ea"/>
              </a:rPr>
              <a:t>)*70%</a:t>
            </a:r>
            <a:r>
              <a:rPr lang="zh-CN" altLang="en-US" sz="2800" dirty="0">
                <a:latin typeface="+mn-ea"/>
              </a:rPr>
              <a:t>，折算为理论考试成绩。</a:t>
            </a:r>
          </a:p>
        </p:txBody>
      </p:sp>
    </p:spTree>
    <p:extLst>
      <p:ext uri="{BB962C8B-B14F-4D97-AF65-F5344CB8AC3E}">
        <p14:creationId xmlns:p14="http://schemas.microsoft.com/office/powerpoint/2010/main" val="319956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更改列标题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更改列标题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0.7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理论考试成绩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selected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447134" y="6324066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5.3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99D37A-EB2C-98F3-0166-2C3B6D237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0790" y="2818298"/>
            <a:ext cx="1624870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7" name="图片 1">
            <a:extLst>
              <a:ext uri="{FF2B5EF4-FFF2-40B4-BE49-F238E27FC236}">
                <a16:creationId xmlns:a16="http://schemas.microsoft.com/office/drawing/2014/main" id="{7B3EF9DE-A704-8C76-1F63-4FBC09301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790" y="2818299"/>
            <a:ext cx="7029326" cy="367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75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消除结果的重复行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AAB623E-5FBC-0E56-D876-F35C32392C2D}"/>
              </a:ext>
            </a:extLst>
          </p:cNvPr>
          <p:cNvSpPr txBox="1"/>
          <p:nvPr/>
        </p:nvSpPr>
        <p:spPr>
          <a:xfrm>
            <a:off x="1234666" y="3168184"/>
            <a:ext cx="9721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查询选课信息表</a:t>
            </a:r>
            <a:r>
              <a:rPr lang="en-US" altLang="zh-CN" sz="2800" dirty="0">
                <a:latin typeface="+mn-ea"/>
              </a:rPr>
              <a:t>(selected)</a:t>
            </a:r>
            <a:r>
              <a:rPr lang="zh-CN" altLang="en-US" sz="2800" dirty="0">
                <a:latin typeface="+mn-ea"/>
              </a:rPr>
              <a:t>中课程编号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err="1">
                <a:latin typeface="+mn-ea"/>
              </a:rPr>
              <a:t>cid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，消除结果重复行。</a:t>
            </a:r>
          </a:p>
        </p:txBody>
      </p:sp>
    </p:spTree>
    <p:extLst>
      <p:ext uri="{BB962C8B-B14F-4D97-AF65-F5344CB8AC3E}">
        <p14:creationId xmlns:p14="http://schemas.microsoft.com/office/powerpoint/2010/main" val="100538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消除结果的重复行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消除结果的重复行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DISTINCT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5. 4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143691" y="6180742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4658C9-F8AB-F57E-5A42-E284C6190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941114"/>
            <a:ext cx="1847603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9" name="图片 1">
            <a:extLst>
              <a:ext uri="{FF2B5EF4-FFF2-40B4-BE49-F238E27FC236}">
                <a16:creationId xmlns:a16="http://schemas.microsoft.com/office/drawing/2014/main" id="{D8101E9B-E633-4F3C-5335-117D461FD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10" y="2936711"/>
            <a:ext cx="7992888" cy="313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23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LIMIT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63BF773-8F1A-B086-8DB9-5560E3A17DBC}"/>
              </a:ext>
            </a:extLst>
          </p:cNvPr>
          <p:cNvSpPr txBox="1"/>
          <p:nvPr/>
        </p:nvSpPr>
        <p:spPr>
          <a:xfrm>
            <a:off x="658602" y="3263947"/>
            <a:ext cx="10873207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查询选课信息表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(selected)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中学号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(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的前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个学生的信息。</a:t>
            </a:r>
          </a:p>
        </p:txBody>
      </p:sp>
    </p:spTree>
    <p:extLst>
      <p:ext uri="{BB962C8B-B14F-4D97-AF65-F5344CB8AC3E}">
        <p14:creationId xmlns:p14="http://schemas.microsoft.com/office/powerpoint/2010/main" val="369150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LIMIT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关键字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LIMIT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sz="1800" kern="0" dirty="0" err="1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* FROM selected ORDER BY </a:t>
            </a:r>
            <a:r>
              <a:rPr lang="en-US" altLang="zh-CN" sz="1800" kern="0" dirty="0" err="1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LIMIT 3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724798" y="6294434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5.5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D116FD4-1104-59D1-EAA5-D35F64D76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9167" y="2896362"/>
            <a:ext cx="1830291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1" name="图片 1">
            <a:extLst>
              <a:ext uri="{FF2B5EF4-FFF2-40B4-BE49-F238E27FC236}">
                <a16:creationId xmlns:a16="http://schemas.microsoft.com/office/drawing/2014/main" id="{4FBA8009-39D9-1445-C8A7-A763F7DE8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167" y="2896363"/>
            <a:ext cx="7848872" cy="342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13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247659" cy="530398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LIMIT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关键字和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ORDER BY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组合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8C528D5-8F48-B14E-C81B-B476F008D0ED}"/>
              </a:ext>
            </a:extLst>
          </p:cNvPr>
          <p:cNvSpPr txBox="1"/>
          <p:nvPr/>
        </p:nvSpPr>
        <p:spPr>
          <a:xfrm>
            <a:off x="-120749" y="3263947"/>
            <a:ext cx="12431909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查询选课信息表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(selected)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中按学号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(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降序排列的前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条的记录信息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3796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查询百分比的信息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999692" y="249089"/>
            <a:ext cx="5959610" cy="461441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LIMIT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关键字和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ORDER BY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组合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  * FROM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ORDER BY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DESC 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LIMIT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4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640337" y="6461419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5.6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3F6212D-3A9E-158E-DFB0-D7D166539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88986"/>
            <a:ext cx="1764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5" name="图片 1">
            <a:extLst>
              <a:ext uri="{FF2B5EF4-FFF2-40B4-BE49-F238E27FC236}">
                <a16:creationId xmlns:a16="http://schemas.microsoft.com/office/drawing/2014/main" id="{0E8434BA-925A-2EB9-0644-15D3469E0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18" y="2888987"/>
            <a:ext cx="7632848" cy="340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86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使用算术表达式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77D4A6B-9FF2-2130-C134-FF9A4387C906}"/>
              </a:ext>
            </a:extLst>
          </p:cNvPr>
          <p:cNvSpPr txBox="1"/>
          <p:nvPr/>
        </p:nvSpPr>
        <p:spPr>
          <a:xfrm>
            <a:off x="-385514" y="3263947"/>
            <a:ext cx="12241360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在选课信息表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(selected)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中查询课程编号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(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“2314002”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的学生信息。</a:t>
            </a:r>
          </a:p>
        </p:txBody>
      </p:sp>
    </p:spTree>
    <p:extLst>
      <p:ext uri="{BB962C8B-B14F-4D97-AF65-F5344CB8AC3E}">
        <p14:creationId xmlns:p14="http://schemas.microsoft.com/office/powerpoint/2010/main" val="296640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使用算术表达式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使用算术表达式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12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*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WHERE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r>
              <a:rPr lang="en-US" altLang="zh-CN" sz="18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'2314002'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60422" y="6293722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5.7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FB18EAC-E90F-EBBB-AF09-937AA07E4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69" name="图片 1">
            <a:extLst>
              <a:ext uri="{FF2B5EF4-FFF2-40B4-BE49-F238E27FC236}">
                <a16:creationId xmlns:a16="http://schemas.microsoft.com/office/drawing/2014/main" id="{0044CAF2-1967-0715-6B7A-F1D0AC6DC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766" y="3060665"/>
            <a:ext cx="6624736" cy="29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47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910630" y="117426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680278" y="1569390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80278" y="2489788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585830" y="1547211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单表查询</a:t>
              </a: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585830" y="2472961"/>
            <a:ext cx="5142331" cy="613062"/>
            <a:chOff x="4315150" y="1647578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3212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多表查询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使用算术表达式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77D4A6B-9FF2-2130-C134-FF9A4387C906}"/>
              </a:ext>
            </a:extLst>
          </p:cNvPr>
          <p:cNvSpPr txBox="1"/>
          <p:nvPr/>
        </p:nvSpPr>
        <p:spPr>
          <a:xfrm>
            <a:off x="406574" y="3263947"/>
            <a:ext cx="12241360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en-US" sz="2800" kern="100" dirty="0">
                <a:effectLst/>
                <a:latin typeface="+mn-ea"/>
                <a:cs typeface="Times New Roman" panose="02020603050405020304" pitchFamily="18" charset="0"/>
              </a:rPr>
              <a:t>查询选课信息表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(selected)</a:t>
            </a:r>
            <a:r>
              <a:rPr lang="zh-CN" altLang="en-US" sz="2800" kern="100" dirty="0">
                <a:effectLst/>
                <a:latin typeface="+mn-ea"/>
                <a:cs typeface="Times New Roman" panose="02020603050405020304" pitchFamily="18" charset="0"/>
              </a:rPr>
              <a:t>中成绩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(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sscore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en-US" sz="2800" kern="100" dirty="0">
                <a:effectLst/>
                <a:latin typeface="+mn-ea"/>
                <a:cs typeface="Times New Roman" panose="02020603050405020304" pitchFamily="18" charset="0"/>
              </a:rPr>
              <a:t>小于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80</a:t>
            </a:r>
            <a:r>
              <a:rPr lang="zh-CN" altLang="en-US" sz="2800" kern="100" dirty="0">
                <a:effectLst/>
                <a:latin typeface="+mn-ea"/>
                <a:cs typeface="Times New Roman" panose="02020603050405020304" pitchFamily="18" charset="0"/>
              </a:rPr>
              <a:t>分的学生信息。</a:t>
            </a:r>
            <a:endParaRPr lang="zh-CN" altLang="zh-CN" sz="2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5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使用算术表达式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使用算术表达式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80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5.8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60422" y="6293722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5.8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FB18EAC-E90F-EBBB-AF09-937AA07E4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678084A-5764-9631-2EE0-CF6E55234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8804" y="2843267"/>
            <a:ext cx="1764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3" name="图片 1">
            <a:extLst>
              <a:ext uri="{FF2B5EF4-FFF2-40B4-BE49-F238E27FC236}">
                <a16:creationId xmlns:a16="http://schemas.microsoft.com/office/drawing/2014/main" id="{0D674721-4F4E-4ACA-F668-910C3AE00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804" y="2843268"/>
            <a:ext cx="7632848" cy="328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94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5.1.8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使用搜索范围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DC797B8-D4C6-963A-BFBA-9459309E70DB}"/>
              </a:ext>
            </a:extLst>
          </p:cNvPr>
          <p:cNvSpPr txBox="1"/>
          <p:nvPr/>
        </p:nvSpPr>
        <p:spPr>
          <a:xfrm>
            <a:off x="478582" y="3168184"/>
            <a:ext cx="112332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查询选课信息表</a:t>
            </a:r>
            <a:r>
              <a:rPr lang="en-US" altLang="zh-CN" sz="2800" dirty="0">
                <a:effectLst/>
                <a:latin typeface="+mn-ea"/>
              </a:rPr>
              <a:t>(selected)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中成绩</a:t>
            </a:r>
            <a:r>
              <a:rPr lang="en-US" altLang="zh-CN" sz="2800" dirty="0">
                <a:effectLst/>
                <a:latin typeface="+mn-ea"/>
              </a:rPr>
              <a:t>(</a:t>
            </a:r>
            <a:r>
              <a:rPr lang="en-US" altLang="zh-CN" sz="2800" dirty="0" err="1">
                <a:effectLst/>
                <a:latin typeface="+mn-ea"/>
              </a:rPr>
              <a:t>sscore</a:t>
            </a:r>
            <a:r>
              <a:rPr lang="en-US" altLang="zh-CN" sz="2800" dirty="0">
                <a:effectLst/>
                <a:latin typeface="+mn-ea"/>
              </a:rPr>
              <a:t>)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60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70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之间的学生信息。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032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使用搜索范围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5.1.8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使用搜索范围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12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60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70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5.9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622598" y="6174986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5.9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0324387-24CD-6AE2-31E1-94F08B672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2221" y="3028132"/>
            <a:ext cx="1647862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7" name="图片 1">
            <a:extLst>
              <a:ext uri="{FF2B5EF4-FFF2-40B4-BE49-F238E27FC236}">
                <a16:creationId xmlns:a16="http://schemas.microsoft.com/office/drawing/2014/main" id="{49091813-6BDF-1F9F-09D0-600F5B650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221" y="3028132"/>
            <a:ext cx="7405970" cy="315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18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5.1.9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使用逻辑表达式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04736354-8D8A-31E3-AD45-5D7D196C676C}"/>
              </a:ext>
            </a:extLst>
          </p:cNvPr>
          <p:cNvSpPr txBox="1"/>
          <p:nvPr/>
        </p:nvSpPr>
        <p:spPr>
          <a:xfrm>
            <a:off x="1702718" y="2953941"/>
            <a:ext cx="8784976" cy="951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查询选课信息表</a:t>
            </a:r>
            <a:r>
              <a:rPr lang="en-US" altLang="zh-CN" sz="2800" dirty="0">
                <a:effectLst/>
                <a:latin typeface="+mn-ea"/>
              </a:rPr>
              <a:t>(selected)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中成绩</a:t>
            </a:r>
            <a:r>
              <a:rPr lang="en-US" altLang="zh-CN" sz="2800" dirty="0">
                <a:effectLst/>
                <a:latin typeface="+mn-ea"/>
              </a:rPr>
              <a:t>(</a:t>
            </a:r>
            <a:r>
              <a:rPr lang="en-US" altLang="zh-CN" sz="2800" dirty="0" err="1">
                <a:effectLst/>
                <a:latin typeface="+mn-ea"/>
              </a:rPr>
              <a:t>sscore</a:t>
            </a:r>
            <a:r>
              <a:rPr lang="en-US" altLang="zh-CN" sz="2800" dirty="0">
                <a:effectLst/>
                <a:latin typeface="+mn-ea"/>
              </a:rPr>
              <a:t>)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小于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70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和大于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90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之间的学生信息。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501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使用逻辑表达式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5.1.9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使用逻辑表达式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12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70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5.10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60422" y="6298551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5.10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7EA6161-9B69-4C83-7963-6AEA903F25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1" name="图片 1">
            <a:extLst>
              <a:ext uri="{FF2B5EF4-FFF2-40B4-BE49-F238E27FC236}">
                <a16:creationId xmlns:a16="http://schemas.microsoft.com/office/drawing/2014/main" id="{68BA0ECA-96A6-C835-C9F3-9D2E8F3D2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8" y="3002617"/>
            <a:ext cx="7392737" cy="318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53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5.1.10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D656B75-62B8-6EA6-F325-5E154873EBB2}"/>
              </a:ext>
            </a:extLst>
          </p:cNvPr>
          <p:cNvSpPr txBox="1"/>
          <p:nvPr/>
        </p:nvSpPr>
        <p:spPr>
          <a:xfrm>
            <a:off x="1054646" y="2709714"/>
            <a:ext cx="108012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     在选课信息表</a:t>
            </a:r>
            <a:r>
              <a:rPr lang="en-US" altLang="zh-CN" sz="2800" dirty="0">
                <a:latin typeface="+mn-ea"/>
              </a:rPr>
              <a:t>(selected)</a:t>
            </a:r>
            <a:r>
              <a:rPr lang="zh-CN" altLang="en-US" sz="2800" dirty="0">
                <a:latin typeface="+mn-ea"/>
              </a:rPr>
              <a:t>中查询课程编号</a:t>
            </a:r>
            <a:r>
              <a:rPr lang="en-US" altLang="zh-CN" sz="2800" dirty="0">
                <a:effectLst/>
                <a:latin typeface="+mn-ea"/>
              </a:rPr>
              <a:t>(</a:t>
            </a:r>
            <a:r>
              <a:rPr lang="en-US" altLang="zh-CN" sz="2800" dirty="0" err="1">
                <a:effectLst/>
                <a:latin typeface="+mn-ea"/>
              </a:rPr>
              <a:t>cid</a:t>
            </a:r>
            <a:r>
              <a:rPr lang="en-US" altLang="zh-CN" sz="2800" dirty="0">
                <a:effectLst/>
                <a:latin typeface="+mn-ea"/>
              </a:rPr>
              <a:t>)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effectLst/>
                <a:latin typeface="+mn-ea"/>
              </a:rPr>
              <a:t>“2314001”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effectLst/>
                <a:latin typeface="+mn-ea"/>
              </a:rPr>
              <a:t>“2314003”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的学生选课信息。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472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IN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关键字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5.1.10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78582" y="1676505"/>
            <a:ext cx="10867324" cy="1134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'2314001'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'2314003'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  <a:p>
            <a:pPr marL="254000" indent="127000" algn="just">
              <a:lnSpc>
                <a:spcPts val="1560"/>
              </a:lnSpc>
            </a:pP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447134" y="6324066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5.10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7C908C9-AB8E-E998-C9AE-B4EFDE172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3" name="图片 1">
            <a:extLst>
              <a:ext uri="{FF2B5EF4-FFF2-40B4-BE49-F238E27FC236}">
                <a16:creationId xmlns:a16="http://schemas.microsoft.com/office/drawing/2014/main" id="{984D9559-93FD-F5E5-74DB-EE68E9AF7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055" y="2575865"/>
            <a:ext cx="8029378" cy="401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9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5.1.10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67657A-DF6D-F8D4-DF2F-45B8ED993451}"/>
              </a:ext>
            </a:extLst>
          </p:cNvPr>
          <p:cNvSpPr txBox="1"/>
          <p:nvPr/>
        </p:nvSpPr>
        <p:spPr>
          <a:xfrm>
            <a:off x="874626" y="3014295"/>
            <a:ext cx="104411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在选课信息表</a:t>
            </a:r>
            <a:r>
              <a:rPr lang="en-US" altLang="zh-CN" dirty="0"/>
              <a:t>(selected)</a:t>
            </a:r>
            <a:r>
              <a:rPr lang="zh-CN" altLang="en-US" dirty="0"/>
              <a:t>中查询课程编号</a:t>
            </a:r>
            <a:r>
              <a:rPr lang="en-US" altLang="zh-CN" dirty="0"/>
              <a:t>(</a:t>
            </a:r>
            <a:r>
              <a:rPr lang="en-US" altLang="zh-CN" dirty="0" err="1"/>
              <a:t>cid</a:t>
            </a:r>
            <a:r>
              <a:rPr lang="en-US" altLang="zh-CN" dirty="0"/>
              <a:t>)</a:t>
            </a:r>
            <a:r>
              <a:rPr lang="zh-CN" altLang="en-US" dirty="0"/>
              <a:t>不为“</a:t>
            </a:r>
            <a:r>
              <a:rPr lang="en-US" altLang="zh-CN" dirty="0"/>
              <a:t>2314001”</a:t>
            </a:r>
            <a:r>
              <a:rPr lang="zh-CN" altLang="en-US" dirty="0"/>
              <a:t>或“</a:t>
            </a:r>
            <a:r>
              <a:rPr lang="en-US" altLang="zh-CN" dirty="0"/>
              <a:t>2314003”</a:t>
            </a:r>
            <a:r>
              <a:rPr lang="zh-CN" altLang="en-US" dirty="0"/>
              <a:t>的学生选课信息。</a:t>
            </a:r>
          </a:p>
        </p:txBody>
      </p:sp>
    </p:spTree>
    <p:extLst>
      <p:ext uri="{BB962C8B-B14F-4D97-AF65-F5344CB8AC3E}">
        <p14:creationId xmlns:p14="http://schemas.microsoft.com/office/powerpoint/2010/main" val="210218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查询所有的列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5.1.10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altLang="zh-CN" sz="1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1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NOT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'2314001'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'2314003'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127272" y="6443513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E2750B0-6006-BE98-75D4-B5C74DEA7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7889" name="图片 1">
            <a:extLst>
              <a:ext uri="{FF2B5EF4-FFF2-40B4-BE49-F238E27FC236}">
                <a16:creationId xmlns:a16="http://schemas.microsoft.com/office/drawing/2014/main" id="{8A6D5AB5-8169-93C7-4E0F-72E290B4B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8" y="2917051"/>
            <a:ext cx="7272808" cy="342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31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任务描述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B730CD-1DF2-2CFC-B2C0-4795ED4E3044}"/>
              </a:ext>
            </a:extLst>
          </p:cNvPr>
          <p:cNvGrpSpPr/>
          <p:nvPr/>
        </p:nvGrpSpPr>
        <p:grpSpPr>
          <a:xfrm>
            <a:off x="1439033" y="3285778"/>
            <a:ext cx="3528392" cy="688075"/>
            <a:chOff x="978873" y="1800500"/>
            <a:chExt cx="2646638" cy="515937"/>
          </a:xfrm>
        </p:grpSpPr>
        <p:sp>
          <p:nvSpPr>
            <p:cNvPr id="8" name="Pentagon 3">
              <a:extLst>
                <a:ext uri="{FF2B5EF4-FFF2-40B4-BE49-F238E27FC236}">
                  <a16:creationId xmlns:a16="http://schemas.microsoft.com/office/drawing/2014/main" id="{13D4CC8C-F368-E5A7-FD46-A3FEC97347DF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工作流程</a:t>
              </a:r>
            </a:p>
          </p:txBody>
        </p:sp>
        <p:sp>
          <p:nvSpPr>
            <p:cNvPr id="9" name="MH_Others_1">
              <a:extLst>
                <a:ext uri="{FF2B5EF4-FFF2-40B4-BE49-F238E27FC236}">
                  <a16:creationId xmlns:a16="http://schemas.microsoft.com/office/drawing/2014/main" id="{38ADD58D-F40A-E7E6-B55D-CC40B3EC6BC2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10" name="TextBox 35">
            <a:extLst>
              <a:ext uri="{FF2B5EF4-FFF2-40B4-BE49-F238E27FC236}">
                <a16:creationId xmlns:a16="http://schemas.microsoft.com/office/drawing/2014/main" id="{6A9E7D2B-7A7E-36E2-A04E-B5B319F7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758" y="2421682"/>
            <a:ext cx="6764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学生选课管理系统数据库的数据查询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41249844-56D6-82AF-AF1B-D85371B30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4830" y="4077866"/>
            <a:ext cx="6764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单表查询；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多表查询。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使用聚合函数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14FA2D66-30AB-FCF3-43D0-E96A835A374F}"/>
              </a:ext>
            </a:extLst>
          </p:cNvPr>
          <p:cNvSpPr txBox="1"/>
          <p:nvPr/>
        </p:nvSpPr>
        <p:spPr>
          <a:xfrm>
            <a:off x="2843515" y="3230904"/>
            <a:ext cx="6503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统计选课信息表中一共有多少学生选课。</a:t>
            </a:r>
          </a:p>
        </p:txBody>
      </p:sp>
    </p:spTree>
    <p:extLst>
      <p:ext uri="{BB962C8B-B14F-4D97-AF65-F5344CB8AC3E}">
        <p14:creationId xmlns:p14="http://schemas.microsoft.com/office/powerpoint/2010/main" val="382571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使用聚合函数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使用聚合函数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COUNT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(*)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选课学生数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694606" y="6294434"/>
            <a:ext cx="975761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5.13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ECC55EE-F86C-3157-C2EB-C9990CFD4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6865" name="图片 1">
            <a:extLst>
              <a:ext uri="{FF2B5EF4-FFF2-40B4-BE49-F238E27FC236}">
                <a16:creationId xmlns:a16="http://schemas.microsoft.com/office/drawing/2014/main" id="{E9D11D02-525F-7EDF-1F6B-BA8AECDFB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553" y="2909307"/>
            <a:ext cx="8085305" cy="324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30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使用聚合函数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A994F4A-6A69-A3DC-EC56-E37F3D583C08}"/>
              </a:ext>
            </a:extLst>
          </p:cNvPr>
          <p:cNvSpPr txBox="1"/>
          <p:nvPr/>
        </p:nvSpPr>
        <p:spPr>
          <a:xfrm>
            <a:off x="1990750" y="3198961"/>
            <a:ext cx="92170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查看选课信息表中，成绩（</a:t>
            </a:r>
            <a:r>
              <a:rPr lang="en-US" altLang="zh-CN" dirty="0" err="1"/>
              <a:t>sscore</a:t>
            </a:r>
            <a:r>
              <a:rPr lang="zh-CN" altLang="en-US" dirty="0"/>
              <a:t>）的最高分和最低分。</a:t>
            </a:r>
          </a:p>
        </p:txBody>
      </p:sp>
    </p:spTree>
    <p:extLst>
      <p:ext uri="{BB962C8B-B14F-4D97-AF65-F5344CB8AC3E}">
        <p14:creationId xmlns:p14="http://schemas.microsoft.com/office/powerpoint/2010/main" val="154530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使用聚合函数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26654" y="304658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使用聚合函数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12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MAX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最高分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MIN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最低分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126654" y="6300353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5.15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BB4E658-77FF-60CB-4D5D-855B10700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5841" name="图片 1">
            <a:extLst>
              <a:ext uri="{FF2B5EF4-FFF2-40B4-BE49-F238E27FC236}">
                <a16:creationId xmlns:a16="http://schemas.microsoft.com/office/drawing/2014/main" id="{94D12CC7-2614-D106-A26D-AAA4BCDDA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742" y="3146083"/>
            <a:ext cx="7323158" cy="292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66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使用计算列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B908968-7F4A-853A-97DB-E03A08896E09}"/>
              </a:ext>
            </a:extLst>
          </p:cNvPr>
          <p:cNvSpPr txBox="1"/>
          <p:nvPr/>
        </p:nvSpPr>
        <p:spPr>
          <a:xfrm>
            <a:off x="1270670" y="3014295"/>
            <a:ext cx="96490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查询选课信息表中所有成绩（</a:t>
            </a:r>
            <a:r>
              <a:rPr lang="en-US" altLang="zh-CN" dirty="0" err="1"/>
              <a:t>sscore</a:t>
            </a:r>
            <a:r>
              <a:rPr lang="zh-CN" altLang="en-US" dirty="0"/>
              <a:t>）提高</a:t>
            </a:r>
            <a:r>
              <a:rPr lang="en-US" altLang="zh-CN" dirty="0"/>
              <a:t>10%</a:t>
            </a:r>
            <a:r>
              <a:rPr lang="zh-CN" altLang="en-US" dirty="0"/>
              <a:t>后的分数，提高后的分数列标题显示为</a:t>
            </a:r>
            <a:r>
              <a:rPr lang="en-US" altLang="zh-CN" dirty="0"/>
              <a:t>【</a:t>
            </a:r>
            <a:r>
              <a:rPr lang="zh-CN" altLang="en-US" dirty="0"/>
              <a:t>提高后分数</a:t>
            </a:r>
            <a:r>
              <a:rPr lang="en-US" altLang="zh-CN" dirty="0"/>
              <a:t>】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2288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使用计算列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使用计算列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学号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课程编号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*1.1 </a:t>
            </a:r>
            <a:r>
              <a:rPr lang="zh-CN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提高后分数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FROM selected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254732" y="6316897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5.15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E8BB8DC-6DA7-EAAF-8E53-3BBD96D2A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4817" name="图片 1">
            <a:extLst>
              <a:ext uri="{FF2B5EF4-FFF2-40B4-BE49-F238E27FC236}">
                <a16:creationId xmlns:a16="http://schemas.microsoft.com/office/drawing/2014/main" id="{F9CBAD78-74EF-A93F-46DF-A6A13A2C3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818" y="2836506"/>
            <a:ext cx="6312619" cy="362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23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91475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将查询结果保存为数据表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0C9DE3D-F248-4768-5DC8-25929F66D919}"/>
              </a:ext>
            </a:extLst>
          </p:cNvPr>
          <p:cNvSpPr txBox="1"/>
          <p:nvPr/>
        </p:nvSpPr>
        <p:spPr>
          <a:xfrm>
            <a:off x="1522698" y="2952740"/>
            <a:ext cx="914501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使用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CREATE TABLE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子句创建一个包含学号（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），课程编号（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）和成绩（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sscore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）的新表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newselected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950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将查询结果保存为数据表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951515" cy="530398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将查询结果保存为数据表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134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ts val="1560"/>
              </a:lnSpc>
            </a:pP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1.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TABLE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newselected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AS SELECT </a:t>
            </a:r>
            <a:r>
              <a:rPr lang="en-US" altLang="zh-CN" sz="18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sid,cid,sscore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FROM selected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  <a:p>
            <a:pPr marL="254000" indent="127000" algn="just">
              <a:lnSpc>
                <a:spcPts val="1560"/>
              </a:lnSpc>
            </a:pP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340396" y="6094090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5.16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740E978-EAE0-3BB5-1E88-BAEC2EF1A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2769" name="图片 1">
            <a:extLst>
              <a:ext uri="{FF2B5EF4-FFF2-40B4-BE49-F238E27FC236}">
                <a16:creationId xmlns:a16="http://schemas.microsoft.com/office/drawing/2014/main" id="{328E746F-FF42-DE73-4BCA-9E871549D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704" y="2888987"/>
            <a:ext cx="7632848" cy="293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32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将查询结果保存为数据表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951515" cy="530398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将查询结果保存为数据表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340396" y="6094090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5.16</a:t>
            </a:r>
            <a:r>
              <a:rPr lang="zh-CN" altLang="en-US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新表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740E978-EAE0-3BB5-1E88-BAEC2EF1A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522E34-1061-2875-EE37-37640D4D8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793" name="图片 1">
            <a:extLst>
              <a:ext uri="{FF2B5EF4-FFF2-40B4-BE49-F238E27FC236}">
                <a16:creationId xmlns:a16="http://schemas.microsoft.com/office/drawing/2014/main" id="{B1B59163-5FE0-22C4-6DA8-9F48F2EA8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785" y="1817885"/>
            <a:ext cx="7560840" cy="356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82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使用模糊匹配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9414E56-D865-75C5-F486-A408B51669BD}"/>
              </a:ext>
            </a:extLst>
          </p:cNvPr>
          <p:cNvSpPr txBox="1"/>
          <p:nvPr/>
        </p:nvSpPr>
        <p:spPr>
          <a:xfrm>
            <a:off x="3048209" y="3168184"/>
            <a:ext cx="6093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查询学号以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2112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开头的学生选课信息。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162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1198662" y="136987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知识目标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986E1E-EE8D-58C1-67D4-A5FE29454BC8}"/>
              </a:ext>
            </a:extLst>
          </p:cNvPr>
          <p:cNvGrpSpPr/>
          <p:nvPr/>
        </p:nvGrpSpPr>
        <p:grpSpPr>
          <a:xfrm>
            <a:off x="1439033" y="3650213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CE23E784-C0E1-9312-2DB3-DF25CF33261C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能力目标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5CC321CC-EC3A-22A3-CDC6-0AC5473B303B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7" name="TextBox 35">
            <a:extLst>
              <a:ext uri="{FF2B5EF4-FFF2-40B4-BE49-F238E27FC236}">
                <a16:creationId xmlns:a16="http://schemas.microsoft.com/office/drawing/2014/main" id="{4DFC6191-4ACF-1C85-8D45-C23F7825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862" y="2132848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语句语法格式；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掌握最基本的查询技术；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掌握条件查询技术。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0A393B7F-4830-1F2E-EC48-DEB805271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862" y="4567104"/>
            <a:ext cx="6764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学生选课管理系统数据库中能根据按照指定的要求灵活、快速地查询相关信息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使用模糊匹配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使用模糊匹配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'2112%'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3549393" y="6099935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5.17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A53B449-ECDB-6A14-AB4D-02DA3924E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1745" name="图片 1">
            <a:extLst>
              <a:ext uri="{FF2B5EF4-FFF2-40B4-BE49-F238E27FC236}">
                <a16:creationId xmlns:a16="http://schemas.microsoft.com/office/drawing/2014/main" id="{C2B2F610-2786-6FBA-6E86-35271DF14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062" y="2030401"/>
            <a:ext cx="7258273" cy="388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87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使用模糊匹配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6AA99A9-0354-8F7A-B6CF-F50526D2F40A}"/>
              </a:ext>
            </a:extLst>
          </p:cNvPr>
          <p:cNvSpPr txBox="1"/>
          <p:nvPr/>
        </p:nvSpPr>
        <p:spPr>
          <a:xfrm>
            <a:off x="2201466" y="3263947"/>
            <a:ext cx="7787479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查询学号不是以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2112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开头的学生选课信息。</a:t>
            </a:r>
          </a:p>
        </p:txBody>
      </p:sp>
    </p:spTree>
    <p:extLst>
      <p:ext uri="{BB962C8B-B14F-4D97-AF65-F5344CB8AC3E}">
        <p14:creationId xmlns:p14="http://schemas.microsoft.com/office/powerpoint/2010/main" val="31399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使用模糊匹配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使用模糊匹配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NOT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'2112%'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5.18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447134" y="6088797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5.18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CA96E6A-EFD6-16F9-72E3-2FE705831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21" name="图片 1">
            <a:extLst>
              <a:ext uri="{FF2B5EF4-FFF2-40B4-BE49-F238E27FC236}">
                <a16:creationId xmlns:a16="http://schemas.microsoft.com/office/drawing/2014/main" id="{A8B57D50-D92F-7C3B-817B-366EE48DE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181" y="3255668"/>
            <a:ext cx="7853906" cy="310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80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使用模糊匹配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A6D0617E-15F6-E118-B02F-415368AE6232}"/>
              </a:ext>
            </a:extLst>
          </p:cNvPr>
          <p:cNvSpPr txBox="1"/>
          <p:nvPr/>
        </p:nvSpPr>
        <p:spPr>
          <a:xfrm>
            <a:off x="2201466" y="3198961"/>
            <a:ext cx="77874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查询所有学号是以</a:t>
            </a:r>
            <a:r>
              <a:rPr lang="en-US" altLang="zh-CN" dirty="0"/>
              <a:t>2112</a:t>
            </a:r>
            <a:r>
              <a:rPr lang="zh-CN" altLang="en-US" dirty="0"/>
              <a:t>和</a:t>
            </a:r>
            <a:r>
              <a:rPr lang="en-US" altLang="zh-CN" dirty="0"/>
              <a:t>2114</a:t>
            </a:r>
            <a:r>
              <a:rPr lang="zh-CN" altLang="en-US" dirty="0"/>
              <a:t>开头的学生选课信息。</a:t>
            </a:r>
          </a:p>
        </p:txBody>
      </p:sp>
    </p:spTree>
    <p:extLst>
      <p:ext uri="{BB962C8B-B14F-4D97-AF65-F5344CB8AC3E}">
        <p14:creationId xmlns:p14="http://schemas.microsoft.com/office/powerpoint/2010/main" val="337123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使用模糊匹配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使用模糊匹配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sid,cid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,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 selected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LIKE '2112%' OR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LIKE '2114%'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5.19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447134" y="6324066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5.19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1152E49-776A-341F-3537-5CAB3D509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9697" name="图片 1">
            <a:extLst>
              <a:ext uri="{FF2B5EF4-FFF2-40B4-BE49-F238E27FC236}">
                <a16:creationId xmlns:a16="http://schemas.microsoft.com/office/drawing/2014/main" id="{DC0F2DF3-41EC-02BD-3B45-6E2C9BB64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795" y="3240698"/>
            <a:ext cx="6768822" cy="345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9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空或非空性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CAE8C0E-E103-CB9E-3626-7CEAC393D4AD}"/>
              </a:ext>
            </a:extLst>
          </p:cNvPr>
          <p:cNvSpPr txBox="1"/>
          <p:nvPr/>
        </p:nvSpPr>
        <p:spPr>
          <a:xfrm>
            <a:off x="1552734" y="3263947"/>
            <a:ext cx="9084944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3365" indent="126365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查询电话（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sphone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）不为空的学生信息的学号和姓名。</a:t>
            </a:r>
          </a:p>
        </p:txBody>
      </p:sp>
    </p:spTree>
    <p:extLst>
      <p:ext uri="{BB962C8B-B14F-4D97-AF65-F5344CB8AC3E}">
        <p14:creationId xmlns:p14="http://schemas.microsoft.com/office/powerpoint/2010/main" val="346340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空或非空性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空或非空性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78582" y="1819499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sname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sphone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students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sphone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is NOT NULL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5.20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3502918" y="5450967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5.20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3C882AA-7352-6442-4A04-B276A0636C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8673" name="图片 1">
            <a:extLst>
              <a:ext uri="{FF2B5EF4-FFF2-40B4-BE49-F238E27FC236}">
                <a16:creationId xmlns:a16="http://schemas.microsoft.com/office/drawing/2014/main" id="{A2A6FA64-E07B-FC0E-5EFB-E2435B8AB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227" y="2119430"/>
            <a:ext cx="7042510" cy="318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77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复合条件查询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5087AB2-7CF0-44C0-3BD5-3C04675C0BBA}"/>
              </a:ext>
            </a:extLst>
          </p:cNvPr>
          <p:cNvSpPr txBox="1"/>
          <p:nvPr/>
        </p:nvSpPr>
        <p:spPr>
          <a:xfrm>
            <a:off x="1018642" y="3128984"/>
            <a:ext cx="101531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查询成绩（</a:t>
            </a:r>
            <a:r>
              <a:rPr lang="en-US" altLang="zh-CN" dirty="0" err="1"/>
              <a:t>sscore</a:t>
            </a:r>
            <a:r>
              <a:rPr lang="zh-CN" altLang="en-US" dirty="0"/>
              <a:t>）小于</a:t>
            </a:r>
            <a:r>
              <a:rPr lang="en-US" altLang="zh-CN" dirty="0"/>
              <a:t>90</a:t>
            </a:r>
            <a:r>
              <a:rPr lang="zh-CN" altLang="en-US" dirty="0"/>
              <a:t>并且课程编号为</a:t>
            </a:r>
            <a:r>
              <a:rPr lang="en-US" altLang="zh-CN" dirty="0"/>
              <a:t>2314002</a:t>
            </a:r>
            <a:r>
              <a:rPr lang="zh-CN" altLang="en-US" dirty="0"/>
              <a:t>的学生选课信息。</a:t>
            </a:r>
          </a:p>
        </p:txBody>
      </p:sp>
    </p:spTree>
    <p:extLst>
      <p:ext uri="{BB962C8B-B14F-4D97-AF65-F5344CB8AC3E}">
        <p14:creationId xmlns:p14="http://schemas.microsoft.com/office/powerpoint/2010/main" val="419094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复合条件查询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复合条件查询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90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'2314002'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-2185714" y="6193044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02A023F-4E5E-5118-6D3F-17376D816C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006" y="2971781"/>
            <a:ext cx="12095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7649" name="图片 1">
            <a:extLst>
              <a:ext uri="{FF2B5EF4-FFF2-40B4-BE49-F238E27FC236}">
                <a16:creationId xmlns:a16="http://schemas.microsoft.com/office/drawing/2014/main" id="{A2D689FC-E144-BE77-BD94-8598C8CE5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006" y="3100294"/>
            <a:ext cx="7720766" cy="339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60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对查询结果进行排序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1876F217-BFD0-604A-7B22-903938B38812}"/>
              </a:ext>
            </a:extLst>
          </p:cNvPr>
          <p:cNvSpPr txBox="1"/>
          <p:nvPr/>
        </p:nvSpPr>
        <p:spPr>
          <a:xfrm>
            <a:off x="694606" y="3014295"/>
            <a:ext cx="108011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  在选课信息表（</a:t>
            </a:r>
            <a:r>
              <a:rPr lang="en-US" altLang="zh-CN" dirty="0"/>
              <a:t>selected</a:t>
            </a:r>
            <a:r>
              <a:rPr lang="zh-CN" altLang="en-US" dirty="0"/>
              <a:t>）中查询学号（</a:t>
            </a:r>
            <a:r>
              <a:rPr lang="en-US" altLang="zh-CN" dirty="0" err="1"/>
              <a:t>sid</a:t>
            </a:r>
            <a:r>
              <a:rPr lang="zh-CN" altLang="en-US" dirty="0"/>
              <a:t>），课程编号（</a:t>
            </a:r>
            <a:r>
              <a:rPr lang="en-US" altLang="zh-CN" dirty="0" err="1"/>
              <a:t>cid</a:t>
            </a:r>
            <a:r>
              <a:rPr lang="zh-CN" altLang="en-US" dirty="0"/>
              <a:t>），成绩（</a:t>
            </a:r>
            <a:r>
              <a:rPr lang="en-US" altLang="zh-CN" dirty="0" err="1"/>
              <a:t>sscore</a:t>
            </a:r>
            <a:r>
              <a:rPr lang="zh-CN" altLang="en-US" dirty="0"/>
              <a:t>）以及学分（</a:t>
            </a:r>
            <a:r>
              <a:rPr lang="en-US" altLang="zh-CN" dirty="0" err="1"/>
              <a:t>cscore</a:t>
            </a:r>
            <a:r>
              <a:rPr lang="zh-CN" altLang="en-US" dirty="0"/>
              <a:t>），并按成绩（</a:t>
            </a:r>
            <a:r>
              <a:rPr lang="en-US" altLang="zh-CN" dirty="0" err="1"/>
              <a:t>sscore</a:t>
            </a:r>
            <a:r>
              <a:rPr lang="zh-CN" altLang="en-US" dirty="0"/>
              <a:t>）从高到低进行排序。</a:t>
            </a:r>
          </a:p>
        </p:txBody>
      </p:sp>
    </p:spTree>
    <p:extLst>
      <p:ext uri="{BB962C8B-B14F-4D97-AF65-F5344CB8AC3E}">
        <p14:creationId xmlns:p14="http://schemas.microsoft.com/office/powerpoint/2010/main" val="149271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070870" y="2947143"/>
            <a:ext cx="8856984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单表查询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对查询结果进行排序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5.1.17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对查询结果进行排序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78582" y="1760079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cscore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desc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033439" y="6294434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14A3BA8-34B3-166B-4FBF-F980E6C4F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6625" name="图片 1">
            <a:extLst>
              <a:ext uri="{FF2B5EF4-FFF2-40B4-BE49-F238E27FC236}">
                <a16:creationId xmlns:a16="http://schemas.microsoft.com/office/drawing/2014/main" id="{AFCF1FE7-021F-C3A2-554D-D2F31180D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915" y="1883369"/>
            <a:ext cx="6932186" cy="426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32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7039747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5.1.18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在查询中同时施加条件筛选与排序操作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2D72BD2-B036-27CC-82F5-AC83A81F7401}"/>
              </a:ext>
            </a:extLst>
          </p:cNvPr>
          <p:cNvSpPr txBox="1"/>
          <p:nvPr/>
        </p:nvSpPr>
        <p:spPr>
          <a:xfrm>
            <a:off x="380860" y="3014295"/>
            <a:ext cx="114286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  在选课信息表（</a:t>
            </a:r>
            <a:r>
              <a:rPr lang="en-US" altLang="zh-CN" dirty="0"/>
              <a:t>selected</a:t>
            </a:r>
            <a:r>
              <a:rPr lang="zh-CN" altLang="en-US" dirty="0"/>
              <a:t>）中查询所有课程编号为</a:t>
            </a:r>
            <a:r>
              <a:rPr lang="en-US" altLang="zh-CN" dirty="0"/>
              <a:t>2314001</a:t>
            </a:r>
            <a:r>
              <a:rPr lang="zh-CN" altLang="en-US" dirty="0"/>
              <a:t>，并按成绩（</a:t>
            </a:r>
            <a:r>
              <a:rPr lang="en-US" altLang="zh-CN" dirty="0" err="1"/>
              <a:t>sscore</a:t>
            </a:r>
            <a:r>
              <a:rPr lang="zh-CN" altLang="en-US" dirty="0"/>
              <a:t>）升序排列。</a:t>
            </a:r>
          </a:p>
        </p:txBody>
      </p:sp>
    </p:spTree>
    <p:extLst>
      <p:ext uri="{BB962C8B-B14F-4D97-AF65-F5344CB8AC3E}">
        <p14:creationId xmlns:p14="http://schemas.microsoft.com/office/powerpoint/2010/main" val="9638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7" y="1042440"/>
            <a:ext cx="6408711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在查询中同时施加条件筛选与排序操作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6967739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5.1.18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在查询中同时施加条件筛选与排序操作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2405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en-US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2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cscore</a:t>
            </a:r>
            <a:endParaRPr lang="en-US" altLang="zh-CN" sz="2800" dirty="0">
              <a:solidFill>
                <a:srgbClr val="008080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where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'2314001’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ASC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40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7" y="1042440"/>
            <a:ext cx="6408711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在查询中同时施加条件筛选与排序操作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6967739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5.1.18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在查询中同时施加条件筛选与排序操作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1216401" y="6164718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5.23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D9131C-E2CB-DFA8-2E65-5B08DA10E73F}"/>
              </a:ext>
            </a:extLst>
          </p:cNvPr>
          <p:cNvSpPr txBox="1"/>
          <p:nvPr/>
        </p:nvSpPr>
        <p:spPr>
          <a:xfrm>
            <a:off x="406574" y="1869413"/>
            <a:ext cx="975761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8A1FE02-0C9D-A328-4411-2D97E8410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01" name="图片 1">
            <a:extLst>
              <a:ext uri="{FF2B5EF4-FFF2-40B4-BE49-F238E27FC236}">
                <a16:creationId xmlns:a16="http://schemas.microsoft.com/office/drawing/2014/main" id="{AA1DA5CD-3F83-8518-73FF-5B4E852EC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806" y="2237327"/>
            <a:ext cx="7344816" cy="360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78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7327779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5.1.19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对查询结果按照多个排序关键字进行排序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B781A8A-7A8F-3761-0407-B00BB7F520BA}"/>
              </a:ext>
            </a:extLst>
          </p:cNvPr>
          <p:cNvSpPr txBox="1"/>
          <p:nvPr/>
        </p:nvSpPr>
        <p:spPr>
          <a:xfrm>
            <a:off x="1450690" y="2829629"/>
            <a:ext cx="92890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 在选课信息表（</a:t>
            </a:r>
            <a:r>
              <a:rPr lang="en-US" altLang="zh-CN" dirty="0"/>
              <a:t>selected</a:t>
            </a:r>
            <a:r>
              <a:rPr lang="zh-CN" altLang="en-US" dirty="0"/>
              <a:t>）中查询学号（</a:t>
            </a:r>
            <a:r>
              <a:rPr lang="en-US" altLang="zh-CN" dirty="0" err="1"/>
              <a:t>sid</a:t>
            </a:r>
            <a:r>
              <a:rPr lang="zh-CN" altLang="en-US" dirty="0"/>
              <a:t>），课程编号（</a:t>
            </a:r>
            <a:r>
              <a:rPr lang="en-US" altLang="zh-CN" dirty="0" err="1"/>
              <a:t>cid</a:t>
            </a:r>
            <a:r>
              <a:rPr lang="zh-CN" altLang="en-US" dirty="0"/>
              <a:t>），成绩（</a:t>
            </a:r>
            <a:r>
              <a:rPr lang="en-US" altLang="zh-CN" dirty="0" err="1"/>
              <a:t>sscore</a:t>
            </a:r>
            <a:r>
              <a:rPr lang="zh-CN" altLang="en-US" dirty="0"/>
              <a:t>）以及学分（</a:t>
            </a:r>
            <a:r>
              <a:rPr lang="en-US" altLang="zh-CN" dirty="0" err="1"/>
              <a:t>cscore</a:t>
            </a:r>
            <a:r>
              <a:rPr lang="zh-CN" altLang="en-US" dirty="0"/>
              <a:t>），并按学分（</a:t>
            </a:r>
            <a:r>
              <a:rPr lang="en-US" altLang="zh-CN" dirty="0" err="1"/>
              <a:t>cscore</a:t>
            </a:r>
            <a:r>
              <a:rPr lang="zh-CN" altLang="en-US" dirty="0"/>
              <a:t>）升序排序，成绩</a:t>
            </a:r>
            <a:r>
              <a:rPr lang="en-US" altLang="zh-CN" dirty="0"/>
              <a:t>(</a:t>
            </a:r>
            <a:r>
              <a:rPr lang="en-US" altLang="zh-CN" dirty="0" err="1"/>
              <a:t>sscore</a:t>
            </a:r>
            <a:r>
              <a:rPr lang="en-US" altLang="zh-CN" dirty="0"/>
              <a:t>)</a:t>
            </a:r>
            <a:r>
              <a:rPr lang="zh-CN" altLang="en-US" dirty="0"/>
              <a:t>降序排序。</a:t>
            </a:r>
          </a:p>
        </p:txBody>
      </p:sp>
    </p:spTree>
    <p:extLst>
      <p:ext uri="{BB962C8B-B14F-4D97-AF65-F5344CB8AC3E}">
        <p14:creationId xmlns:p14="http://schemas.microsoft.com/office/powerpoint/2010/main" val="255400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8064896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对查询结果按照多个排序关键字进行排序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6823723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5.1.19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对查询结果按照多个排序关键字进行排序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78582" y="1823102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cscore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ORDER BY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cscore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ASC,sscore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DESC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-1097741" y="6420037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5.24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0C55B5-9FC2-90CB-0D7B-6B2CD93B7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77" name="图片 1">
            <a:extLst>
              <a:ext uri="{FF2B5EF4-FFF2-40B4-BE49-F238E27FC236}">
                <a16:creationId xmlns:a16="http://schemas.microsoft.com/office/drawing/2014/main" id="{45B5F813-4BD1-3235-BD2A-13DAB0006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126" y="2519001"/>
            <a:ext cx="6591906" cy="406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86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5.1.20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按照单一字段进行分组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6CE5359-4E55-6715-9EF4-61CD86F7021A}"/>
              </a:ext>
            </a:extLst>
          </p:cNvPr>
          <p:cNvSpPr txBox="1"/>
          <p:nvPr/>
        </p:nvSpPr>
        <p:spPr>
          <a:xfrm>
            <a:off x="838622" y="2829629"/>
            <a:ext cx="105131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 对选课信息表（</a:t>
            </a:r>
            <a:r>
              <a:rPr lang="en-US" altLang="zh-CN" dirty="0"/>
              <a:t>selected</a:t>
            </a:r>
            <a:r>
              <a:rPr lang="zh-CN" altLang="en-US" dirty="0"/>
              <a:t>）中按照课程编号（</a:t>
            </a:r>
            <a:r>
              <a:rPr lang="en-US" altLang="zh-CN" dirty="0" err="1"/>
              <a:t>cid</a:t>
            </a:r>
            <a:r>
              <a:rPr lang="zh-CN" altLang="en-US" dirty="0"/>
              <a:t>）进行分组，统计出每门课程的选课人数，以及成绩（</a:t>
            </a:r>
            <a:r>
              <a:rPr lang="en-US" altLang="zh-CN" dirty="0" err="1"/>
              <a:t>sscore</a:t>
            </a:r>
            <a:r>
              <a:rPr lang="zh-CN" altLang="en-US" dirty="0"/>
              <a:t>）的最高分、最低分、平均分和成绩（</a:t>
            </a:r>
            <a:r>
              <a:rPr lang="en-US" altLang="zh-CN" dirty="0" err="1"/>
              <a:t>sscore</a:t>
            </a:r>
            <a:r>
              <a:rPr lang="zh-CN" altLang="en-US" dirty="0"/>
              <a:t>）的总分。各聚合函数使用列别名显示。</a:t>
            </a:r>
          </a:p>
        </p:txBody>
      </p:sp>
    </p:spTree>
    <p:extLst>
      <p:ext uri="{BB962C8B-B14F-4D97-AF65-F5344CB8AC3E}">
        <p14:creationId xmlns:p14="http://schemas.microsoft.com/office/powerpoint/2010/main" val="153951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5616624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——5.1.20 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按照单一字段进行分组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95151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5.1.20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按照单一字段进行分组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课程编号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COUNT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(*) 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选课学生</a:t>
            </a:r>
            <a:r>
              <a:rPr lang="zh-CN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数</a:t>
            </a:r>
            <a:r>
              <a:rPr lang="zh-CN" altLang="zh-C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</a:rPr>
              <a:t> 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MAX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最高分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MIN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最低分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SUM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总分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AVG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平均分</a:t>
            </a:r>
            <a:endParaRPr lang="en-US" altLang="zh-CN" dirty="0">
              <a:solidFill>
                <a:srgbClr val="000000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127000" algn="l" fontAlgn="auto">
              <a:lnSpc>
                <a:spcPts val="1560"/>
              </a:lnSpc>
            </a:pP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selected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74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5616624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——5.1.20 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按照单一字段进行分组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95151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5.1.20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按照单一字段进行分组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308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5.25</a:t>
            </a:r>
            <a:r>
              <a:rPr lang="zh-CN" alt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447134" y="6324066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5.25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093B92C-7C46-F6A2-AFEA-07DB7EBA5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3" name="图片 1">
            <a:extLst>
              <a:ext uri="{FF2B5EF4-FFF2-40B4-BE49-F238E27FC236}">
                <a16:creationId xmlns:a16="http://schemas.microsoft.com/office/drawing/2014/main" id="{0FC18086-EFBA-7ED8-15F1-818C1D703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762" y="2271556"/>
            <a:ext cx="6696744" cy="420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86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807499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按照多个字段进行分组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715380F-EC2E-D011-47DF-A16A97245FAD}"/>
              </a:ext>
            </a:extLst>
          </p:cNvPr>
          <p:cNvSpPr txBox="1"/>
          <p:nvPr/>
        </p:nvSpPr>
        <p:spPr>
          <a:xfrm>
            <a:off x="452867" y="2829629"/>
            <a:ext cx="109966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 对选课信息表（</a:t>
            </a:r>
            <a:r>
              <a:rPr lang="en-US" altLang="zh-CN" dirty="0"/>
              <a:t>selected</a:t>
            </a:r>
            <a:r>
              <a:rPr lang="zh-CN" altLang="en-US" dirty="0"/>
              <a:t>）中按照学分（</a:t>
            </a:r>
            <a:r>
              <a:rPr lang="en-US" altLang="zh-CN" dirty="0" err="1"/>
              <a:t>cscore</a:t>
            </a:r>
            <a:r>
              <a:rPr lang="zh-CN" altLang="en-US" dirty="0"/>
              <a:t>）和课程编号（</a:t>
            </a:r>
            <a:r>
              <a:rPr lang="en-US" altLang="zh-CN" dirty="0" err="1"/>
              <a:t>sscore</a:t>
            </a:r>
            <a:r>
              <a:rPr lang="zh-CN" altLang="en-US" dirty="0"/>
              <a:t>）进行分组，统计出选课人数，以及成绩（</a:t>
            </a:r>
            <a:r>
              <a:rPr lang="en-US" altLang="zh-CN" dirty="0" err="1"/>
              <a:t>sscore</a:t>
            </a:r>
            <a:r>
              <a:rPr lang="zh-CN" altLang="en-US" dirty="0"/>
              <a:t>）的最高分、最低分、平均分和成绩（</a:t>
            </a:r>
            <a:r>
              <a:rPr lang="en-US" altLang="zh-CN" dirty="0" err="1"/>
              <a:t>sscore</a:t>
            </a:r>
            <a:r>
              <a:rPr lang="zh-CN" altLang="en-US" dirty="0"/>
              <a:t>）的总分。各聚合函数使用列别名显示。</a:t>
            </a:r>
          </a:p>
        </p:txBody>
      </p:sp>
    </p:spTree>
    <p:extLst>
      <p:ext uri="{BB962C8B-B14F-4D97-AF65-F5344CB8AC3E}">
        <p14:creationId xmlns:p14="http://schemas.microsoft.com/office/powerpoint/2010/main" val="169973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查询指定的列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666714" y="3069754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查询学生表</a:t>
            </a:r>
            <a:r>
              <a:rPr lang="en-US" altLang="zh-CN" sz="2800" dirty="0"/>
              <a:t>(students)</a:t>
            </a:r>
            <a:r>
              <a:rPr lang="zh-CN" altLang="en-US" sz="2800" dirty="0"/>
              <a:t>中学号（</a:t>
            </a:r>
            <a:r>
              <a:rPr lang="en-US" altLang="zh-CN" sz="2800" dirty="0" err="1"/>
              <a:t>sid</a:t>
            </a:r>
            <a:r>
              <a:rPr lang="en-US" altLang="zh-CN" sz="2800" dirty="0"/>
              <a:t>)</a:t>
            </a:r>
            <a:r>
              <a:rPr lang="zh-CN" altLang="en-US" sz="2800" dirty="0"/>
              <a:t>与姓名</a:t>
            </a:r>
            <a:r>
              <a:rPr lang="en-US" altLang="zh-CN" sz="2800" dirty="0"/>
              <a:t>(</a:t>
            </a:r>
            <a:r>
              <a:rPr lang="en-US" altLang="zh-CN" sz="2800" dirty="0" err="1"/>
              <a:t>sname</a:t>
            </a:r>
            <a:r>
              <a:rPr lang="en-US" altLang="zh-CN" sz="2800" dirty="0"/>
              <a:t>)</a:t>
            </a:r>
            <a:r>
              <a:rPr lang="zh-CN" altLang="en-US" sz="2800" dirty="0"/>
              <a:t>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0487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——5.1.21 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按照多个字段进行分组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95151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按照多个字段进行分组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651300" cy="4457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en-US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cscore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学分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课程编号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</a:rPr>
              <a:t> 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COUNT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(*) 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选课学生</a:t>
            </a:r>
            <a:r>
              <a:rPr lang="zh-CN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数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</a:rPr>
              <a:t> 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MAX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最高分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MIN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最低分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SUM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总分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AVG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平均分</a:t>
            </a:r>
            <a:endParaRPr lang="en-US" altLang="zh-CN" sz="2800" dirty="0">
              <a:solidFill>
                <a:srgbClr val="000000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selected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cscore,cid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7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——5.1.21 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按照多个字段进行分组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95151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按照多个字段进行分组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308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680897" y="6377344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5.26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C36166B-768C-5130-0049-20C61DA80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29" name="图片 1">
            <a:extLst>
              <a:ext uri="{FF2B5EF4-FFF2-40B4-BE49-F238E27FC236}">
                <a16:creationId xmlns:a16="http://schemas.microsoft.com/office/drawing/2014/main" id="{93D74CE5-6E92-1805-5550-F5D8D431A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797" y="2197360"/>
            <a:ext cx="7344816" cy="4329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14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带有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WHERE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条件的分组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7AD06B6-18C2-032B-DE65-B38E428EFB16}"/>
              </a:ext>
            </a:extLst>
          </p:cNvPr>
          <p:cNvSpPr txBox="1"/>
          <p:nvPr/>
        </p:nvSpPr>
        <p:spPr>
          <a:xfrm>
            <a:off x="334566" y="2737296"/>
            <a:ext cx="1152128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对选课信息表（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selected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）中按照课程编号（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）进行分组并且学分（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cscore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分。统计出选课人数，以及成绩（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sscore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）的最高分、最低分、平均分和成绩（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sscore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）的总分。各聚合函数使用列别名显示。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067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带有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WHERE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条件的分组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752527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带有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WHERE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条件的分组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460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en-US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sz="2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</a:t>
            </a:r>
            <a:r>
              <a:rPr lang="en-US" altLang="zh-CN" sz="2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2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课程编号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en-US" altLang="zh-CN" sz="2800" dirty="0">
              <a:solidFill>
                <a:srgbClr val="808080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COUNT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(*) 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选课学生</a:t>
            </a:r>
            <a:r>
              <a:rPr lang="zh-CN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数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</a:rPr>
              <a:t> 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MAX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最高分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MIN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最低分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SUM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总分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AVG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平均分</a:t>
            </a:r>
            <a:endParaRPr lang="en-US" altLang="zh-CN" sz="2800" dirty="0">
              <a:solidFill>
                <a:srgbClr val="000000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selected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where</a:t>
            </a:r>
            <a:r>
              <a:rPr lang="en-US" altLang="zh-CN" sz="2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4</a:t>
            </a:r>
          </a:p>
          <a:p>
            <a:pPr indent="127000" algn="l" fontAlgn="auto">
              <a:lnSpc>
                <a:spcPts val="1560"/>
              </a:lnSpc>
            </a:pPr>
            <a:endParaRPr lang="en-US" altLang="zh-CN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>
              <a:lnSpc>
                <a:spcPts val="1560"/>
              </a:lnSpc>
            </a:pP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08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带有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WHERE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条件的分组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752527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带有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WHERE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条件的分组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308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447134" y="6324066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5.27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D7D2599-EF40-0BBE-F5A5-F79F79239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505" name="图片 1">
            <a:extLst>
              <a:ext uri="{FF2B5EF4-FFF2-40B4-BE49-F238E27FC236}">
                <a16:creationId xmlns:a16="http://schemas.microsoft.com/office/drawing/2014/main" id="{A7EAF731-CF29-975F-E19D-A292F031B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144" y="2213679"/>
            <a:ext cx="7749406" cy="444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80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仅带有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HAVING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子句的分组查询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7427367-E75A-645E-513F-A925151EBF65}"/>
              </a:ext>
            </a:extLst>
          </p:cNvPr>
          <p:cNvSpPr txBox="1"/>
          <p:nvPr/>
        </p:nvSpPr>
        <p:spPr>
          <a:xfrm>
            <a:off x="1164582" y="2952740"/>
            <a:ext cx="98650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对选课信息表（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selected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）中按照课程编号（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）进行分组并且统计出每门课程的选课人数。查找选课数大于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的记录。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782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120680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仅带有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HAVING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子句的分组查询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仅带有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HAVING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子句的分组查询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550590" y="1686781"/>
            <a:ext cx="10867324" cy="153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课程编号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COUNT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(*)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选课人数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group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by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COUNT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(*)&gt;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5.29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303118" y="6420244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5.29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0FACA9D-C6F5-C26F-5637-2060EC5A2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1" name="图片 1">
            <a:extLst>
              <a:ext uri="{FF2B5EF4-FFF2-40B4-BE49-F238E27FC236}">
                <a16:creationId xmlns:a16="http://schemas.microsoft.com/office/drawing/2014/main" id="{1BA73C7F-CA67-BD41-41A0-3C2BF9084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702" y="3270069"/>
            <a:ext cx="7272808" cy="329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91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891195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同时带有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WHERE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子句和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HAVING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子句的分组查询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D4C107E-BFA3-924A-8F86-1DD3F0D72014}"/>
              </a:ext>
            </a:extLst>
          </p:cNvPr>
          <p:cNvSpPr txBox="1"/>
          <p:nvPr/>
        </p:nvSpPr>
        <p:spPr>
          <a:xfrm>
            <a:off x="1234666" y="2783752"/>
            <a:ext cx="9721080" cy="144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对选课信息表（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selected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）中按照课程编号（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）进行分组并且学分为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分，统计出每门课程的选课人数。查找选课数大于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的记录。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28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8856984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同时带有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WHERE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子句和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HAVING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子句的分组查询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10064083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同时带有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WHERE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子句和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HAVING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子句的分组查询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2816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en-US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课程编号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28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COUNT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(*)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选课人数</a:t>
            </a:r>
            <a:endParaRPr lang="en-US" altLang="zh-CN" sz="2800" dirty="0">
              <a:solidFill>
                <a:srgbClr val="000000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where</a:t>
            </a:r>
            <a:r>
              <a:rPr lang="en-US" altLang="zh-CN" sz="2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 err="1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cscore</a:t>
            </a:r>
            <a:r>
              <a:rPr lang="en-US" altLang="zh-CN" sz="2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4</a:t>
            </a: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group</a:t>
            </a:r>
            <a:r>
              <a:rPr lang="en-US" altLang="zh-CN" sz="2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by</a:t>
            </a:r>
            <a:r>
              <a:rPr lang="en-US" altLang="zh-CN" sz="2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en-US" altLang="zh-CN" sz="2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endParaRPr lang="en-US" altLang="zh-CN" sz="2800" dirty="0">
              <a:solidFill>
                <a:srgbClr val="008080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solidFill>
                  <a:srgbClr val="FF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COUNT</a:t>
            </a:r>
            <a:r>
              <a:rPr lang="en-US" altLang="zh-CN" sz="2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(*)&gt;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87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8856984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同时带有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WHERE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子句和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HAVING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子句的分组查询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10064083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同时带有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WHERE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子句和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HAVING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子句的分组查询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5.30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68329" y="6443513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5.30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D1AA828-E242-081E-9E46-DF8917AD7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9457" name="图片 1">
            <a:extLst>
              <a:ext uri="{FF2B5EF4-FFF2-40B4-BE49-F238E27FC236}">
                <a16:creationId xmlns:a16="http://schemas.microsoft.com/office/drawing/2014/main" id="{639D6439-FDEA-076C-D57A-DA8081644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670" y="2301754"/>
            <a:ext cx="8352928" cy="362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53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查询指定的列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查询指定的列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978074" y="1817835"/>
            <a:ext cx="100834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/>
            <a:r>
              <a:rPr lang="en-US" altLang="zh-CN" sz="18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54000" indent="127000" algn="just"/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sid,sname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FROM students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599F1E-8FAC-73B3-6909-E3642C17D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图片 1">
            <a:extLst>
              <a:ext uri="{FF2B5EF4-FFF2-40B4-BE49-F238E27FC236}">
                <a16:creationId xmlns:a16="http://schemas.microsoft.com/office/drawing/2014/main" id="{10673959-873E-864F-5577-0566D2BE5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118" y="2277666"/>
            <a:ext cx="6048672" cy="363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A00C50F-F436-19ED-53F1-35B9E416151C}"/>
              </a:ext>
            </a:extLst>
          </p:cNvPr>
          <p:cNvSpPr txBox="1"/>
          <p:nvPr/>
        </p:nvSpPr>
        <p:spPr>
          <a:xfrm>
            <a:off x="4967482" y="6078568"/>
            <a:ext cx="6093994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6522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在查询中实施分类汇总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8DBF8D5-AC96-2EDA-4434-AC26CBA26B3A}"/>
              </a:ext>
            </a:extLst>
          </p:cNvPr>
          <p:cNvSpPr txBox="1"/>
          <p:nvPr/>
        </p:nvSpPr>
        <p:spPr>
          <a:xfrm>
            <a:off x="452867" y="2737296"/>
            <a:ext cx="1128467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查询输出选课信息表（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selected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）中学号（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）为“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2112001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”的学生信息，根据学分进行分组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并统计成绩（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sscore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）的平均分和最高分，将统计结果分类汇总显示出来。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788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在查询中实施分类汇总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447459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在查询中实施分类汇总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06574" y="1703418"/>
            <a:ext cx="10867324" cy="153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cscore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,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MAX(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AS 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最高分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AVG(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sscore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zh-CN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平均分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='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2112001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GROUP BY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cscore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447134" y="6324066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5.31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850AA27-6B49-15BB-0FD0-989CC7AC3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351" y="3256839"/>
            <a:ext cx="139917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433" name="图片 1">
            <a:extLst>
              <a:ext uri="{FF2B5EF4-FFF2-40B4-BE49-F238E27FC236}">
                <a16:creationId xmlns:a16="http://schemas.microsoft.com/office/drawing/2014/main" id="{49A30B41-F9F1-EDCD-2CFE-FA09B7303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351" y="3256840"/>
            <a:ext cx="7055965" cy="341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08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070870" y="2947143"/>
            <a:ext cx="8856984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多表查询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</a:t>
            </a:r>
          </a:p>
        </p:txBody>
      </p:sp>
    </p:spTree>
    <p:extLst>
      <p:ext uri="{BB962C8B-B14F-4D97-AF65-F5344CB8AC3E}">
        <p14:creationId xmlns:p14="http://schemas.microsoft.com/office/powerpoint/2010/main" val="1539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599587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JOIN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关键字实现等值内连接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0D2C91D-B26C-EB96-FB83-EAE097CA3186}"/>
              </a:ext>
            </a:extLst>
          </p:cNvPr>
          <p:cNvSpPr txBox="1"/>
          <p:nvPr/>
        </p:nvSpPr>
        <p:spPr>
          <a:xfrm>
            <a:off x="838622" y="3233339"/>
            <a:ext cx="10513168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编写代码，查询学号（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）和所选课程的课程名（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cname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35678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624736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JOIN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关键字实现等值内连接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JOIN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关键字实现等值内连接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12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学号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cname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所选课程名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INNER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JOIN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selected.cid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en-US" altLang="zh-CN" sz="1800" kern="1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.c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4148048" y="6323701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5.32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3B7C131-3946-0355-87A3-08A79E3CA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409" name="图片 1">
            <a:extLst>
              <a:ext uri="{FF2B5EF4-FFF2-40B4-BE49-F238E27FC236}">
                <a16:creationId xmlns:a16="http://schemas.microsoft.com/office/drawing/2014/main" id="{11CEEC9C-BA3A-BF3F-7CFF-3ECB3BD63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22" y="3133736"/>
            <a:ext cx="6618852" cy="359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74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JOIN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关键字实现等值内连接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05861FB-8CF3-0D87-3E62-4C274D3D1316}"/>
              </a:ext>
            </a:extLst>
          </p:cNvPr>
          <p:cNvSpPr txBox="1"/>
          <p:nvPr/>
        </p:nvSpPr>
        <p:spPr>
          <a:xfrm>
            <a:off x="910630" y="3168184"/>
            <a:ext cx="10369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编写代码，查询学号（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）和所选课程的课程名（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cname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2509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120680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不用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JOIN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关键字实现等值内连接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581561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JOIN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关键字实现等值内连接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78582" y="1655936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学号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cname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所选课程名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course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1800" kern="1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.c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en-US" altLang="zh-CN" sz="1800" kern="1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.c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447134" y="6324066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5.33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FB66424-C7B4-6D7D-5E54-57D003F52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6385" name="图片 1">
            <a:extLst>
              <a:ext uri="{FF2B5EF4-FFF2-40B4-BE49-F238E27FC236}">
                <a16:creationId xmlns:a16="http://schemas.microsoft.com/office/drawing/2014/main" id="{30716BF8-BD3A-7F85-06BB-E288BDD6B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396" y="2926918"/>
            <a:ext cx="6483002" cy="373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4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复合条件连接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9BB4DCE-57CE-7A3B-AF6C-E96347710807}"/>
              </a:ext>
            </a:extLst>
          </p:cNvPr>
          <p:cNvSpPr txBox="1"/>
          <p:nvPr/>
        </p:nvSpPr>
        <p:spPr>
          <a:xfrm>
            <a:off x="946634" y="2952740"/>
            <a:ext cx="102971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编写代码，查询学号（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）和所选课程的课程名（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cname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）以及所选课程（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cname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）为数据库基础的学生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503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复合条件连接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复合条件连接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学号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cname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所选课程名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course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1800" kern="1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.c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en-US" altLang="zh-CN" sz="1800" kern="1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.c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cname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数据库基础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4727054" y="6443513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5.34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EAF48C3-F4D1-0BD3-AAEE-37A119E0C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361" name="图片 1">
            <a:extLst>
              <a:ext uri="{FF2B5EF4-FFF2-40B4-BE49-F238E27FC236}">
                <a16:creationId xmlns:a16="http://schemas.microsoft.com/office/drawing/2014/main" id="{BB4560DA-6F15-C880-4B5A-AE7E7B325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677" y="3233317"/>
            <a:ext cx="7281987" cy="338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0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关键词的嵌套查询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F36FA1E-0CA6-EC0A-B8ED-A013EA544C25}"/>
              </a:ext>
            </a:extLst>
          </p:cNvPr>
          <p:cNvSpPr txBox="1"/>
          <p:nvPr/>
        </p:nvSpPr>
        <p:spPr>
          <a:xfrm>
            <a:off x="550589" y="2952740"/>
            <a:ext cx="110892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编写代码，查询学号（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），课程编号（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），成绩（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sscore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）和教师编号（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tid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）以及所选课程类型（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ctype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）为专业课的学生。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472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查询所有的列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3297188" y="3168184"/>
            <a:ext cx="5596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查询学生表</a:t>
            </a:r>
            <a:r>
              <a:rPr lang="en-US" altLang="zh-CN" sz="2800" dirty="0"/>
              <a:t>(students)</a:t>
            </a:r>
            <a:r>
              <a:rPr lang="zh-CN" altLang="en-US" sz="2800" dirty="0"/>
              <a:t>的全部记录。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83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IN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关键词的嵌套查询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59147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5.2.5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IN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关键词的嵌套查询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78582" y="1686781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学号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课程编号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sscore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成绩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tid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教师编号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in(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ctype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专业课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4511030" y="6492838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5.35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EB806DB-6F8B-DB7F-A688-3764597DC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337" name="图片 1">
            <a:extLst>
              <a:ext uri="{FF2B5EF4-FFF2-40B4-BE49-F238E27FC236}">
                <a16:creationId xmlns:a16="http://schemas.microsoft.com/office/drawing/2014/main" id="{9BB8AF6F-E5EF-1F00-5CCB-84F7DC117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18" y="2959503"/>
            <a:ext cx="6696744" cy="377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81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使用比较运算符嵌套查询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5289401-CD0F-C71D-FDE7-1587CD3FC25E}"/>
              </a:ext>
            </a:extLst>
          </p:cNvPr>
          <p:cNvSpPr txBox="1"/>
          <p:nvPr/>
        </p:nvSpPr>
        <p:spPr>
          <a:xfrm>
            <a:off x="874625" y="2952740"/>
            <a:ext cx="104411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编写代码，查询选课信息表中所选课程的任课教师年龄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tbirthday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）比王老师小的选课信息。</a:t>
            </a:r>
          </a:p>
        </p:txBody>
      </p:sp>
    </p:spTree>
    <p:extLst>
      <p:ext uri="{BB962C8B-B14F-4D97-AF65-F5344CB8AC3E}">
        <p14:creationId xmlns:p14="http://schemas.microsoft.com/office/powerpoint/2010/main" val="139319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使用比较运算符嵌套查询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59147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使用比较运算符嵌套查询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2810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en-US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sz="2800" kern="100" dirty="0" err="1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marL="254000" indent="127000" algn="just">
              <a:lnSpc>
                <a:spcPts val="1560"/>
              </a:lnSpc>
            </a:pP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FROM 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WHERE </a:t>
            </a:r>
            <a:r>
              <a:rPr lang="en-US" altLang="zh-CN" sz="2800" kern="100" dirty="0" err="1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tid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</a:p>
          <a:p>
            <a:pPr marL="254000" indent="127000" algn="just">
              <a:lnSpc>
                <a:spcPts val="1560"/>
              </a:lnSpc>
            </a:pP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err="1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tid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FROM 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WHERE</a:t>
            </a:r>
          </a:p>
          <a:p>
            <a:pPr marL="254000" indent="127000" algn="just">
              <a:lnSpc>
                <a:spcPts val="1560"/>
              </a:lnSpc>
            </a:pPr>
            <a:endParaRPr lang="en-US" altLang="zh-CN" sz="2800" kern="100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TO_DAYS(</a:t>
            </a:r>
            <a:r>
              <a:rPr lang="en-US" altLang="zh-CN" sz="2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tbirthday</a:t>
            </a:r>
            <a:r>
              <a:rPr lang="en-US" altLang="zh-CN" sz="2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</a:p>
          <a:p>
            <a:pPr marL="254000" indent="127000" algn="just">
              <a:lnSpc>
                <a:spcPts val="1560"/>
              </a:lnSpc>
            </a:pP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TO_DAYS(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(SELECT </a:t>
            </a:r>
            <a:r>
              <a:rPr lang="en-US" altLang="zh-CN" sz="2800" kern="100" dirty="0" err="1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tbirthday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FROM 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WHERE</a:t>
            </a:r>
          </a:p>
          <a:p>
            <a:pPr marL="254000" indent="127000" algn="just">
              <a:lnSpc>
                <a:spcPts val="1560"/>
              </a:lnSpc>
            </a:pPr>
            <a:endParaRPr lang="en-US" altLang="zh-CN" sz="2800" kern="100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err="1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tname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zh-CN" altLang="zh-CN" sz="2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王老师</a:t>
            </a:r>
            <a:r>
              <a:rPr lang="en-US" altLang="zh-CN" sz="2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2800" kern="1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20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使用比较运算符嵌套查询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59147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使用比较运算符嵌套查询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308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5.36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694606" y="6305753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5.36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9B7AD40-4440-0F77-72D8-87A9B27E0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313" name="图片 1">
            <a:extLst>
              <a:ext uri="{FF2B5EF4-FFF2-40B4-BE49-F238E27FC236}">
                <a16:creationId xmlns:a16="http://schemas.microsoft.com/office/drawing/2014/main" id="{2623C248-CB47-FA61-CEE7-5F976EA12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50" y="2210235"/>
            <a:ext cx="6912768" cy="381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78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使用比较运算符嵌套查询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9FE5C73-FD2F-6B33-88D7-5ED3993D3919}"/>
              </a:ext>
            </a:extLst>
          </p:cNvPr>
          <p:cNvSpPr txBox="1"/>
          <p:nvPr/>
        </p:nvSpPr>
        <p:spPr>
          <a:xfrm>
            <a:off x="730609" y="2737296"/>
            <a:ext cx="1072919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编写代码，查询选课信息表（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selected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）学号为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2112003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的学生所在的专业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speid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中，学生所选课程的任课教师编号（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tid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）及姓名（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tname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12896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使用比较运算符嵌套查询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0" y="266995"/>
            <a:ext cx="459147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5.2.6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使用比较运算符嵌套查询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0867324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tid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教师编号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tname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zh-CN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教师姓名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teachers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WHERE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(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FROM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selected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WHERE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speid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DISTINCT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speid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selected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grade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'2112003'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))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5.37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015086" y="6379211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5.37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44645AD-5CF2-D283-312C-868708EB3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074" y="3316219"/>
            <a:ext cx="1718393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65" name="图片 1">
            <a:extLst>
              <a:ext uri="{FF2B5EF4-FFF2-40B4-BE49-F238E27FC236}">
                <a16:creationId xmlns:a16="http://schemas.microsoft.com/office/drawing/2014/main" id="{EDE3368E-7A10-7C52-AB45-2657A4534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3316220"/>
            <a:ext cx="7433915" cy="336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06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41BB06-11E4-6BDD-97B9-88E9A2A7A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062" y="2871526"/>
            <a:ext cx="3024336" cy="558268"/>
          </a:xfrm>
        </p:spPr>
        <p:txBody>
          <a:bodyPr/>
          <a:lstStyle/>
          <a:p>
            <a:r>
              <a:rPr lang="zh-CN" altLang="en-US" dirty="0"/>
              <a:t>本章结束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查询所有的列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查询所有的列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484466" y="1904748"/>
            <a:ext cx="11221480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20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0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20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0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5.2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94956B6-547C-AC30-2631-FDF48E468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843268"/>
            <a:ext cx="178102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" name="图片 1">
            <a:extLst>
              <a:ext uri="{FF2B5EF4-FFF2-40B4-BE49-F238E27FC236}">
                <a16:creationId xmlns:a16="http://schemas.microsoft.com/office/drawing/2014/main" id="{0BFF5F84-5847-1140-4E0C-89F1C806C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18" y="2843269"/>
            <a:ext cx="7704856" cy="377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A4FA309-C475-F210-5928-9BBF205F9653}"/>
              </a:ext>
            </a:extLst>
          </p:cNvPr>
          <p:cNvSpPr txBox="1"/>
          <p:nvPr/>
        </p:nvSpPr>
        <p:spPr>
          <a:xfrm>
            <a:off x="5447134" y="6324066"/>
            <a:ext cx="975761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42108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1999</TotalTime>
  <Words>3821</Words>
  <Application>Microsoft Office PowerPoint</Application>
  <PresentationFormat>自定义</PresentationFormat>
  <Paragraphs>520</Paragraphs>
  <Slides>86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94" baseType="lpstr">
      <vt:lpstr>Source Han Sans K Bold</vt:lpstr>
      <vt:lpstr>宋体</vt:lpstr>
      <vt:lpstr>微软雅黑</vt:lpstr>
      <vt:lpstr>Arial</vt:lpstr>
      <vt:lpstr>Calibri</vt:lpstr>
      <vt:lpstr>Courier New</vt:lpstr>
      <vt:lpstr>Times New Roman</vt:lpstr>
      <vt:lpstr>webwppDefTheme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本章结束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wu tongyu</cp:lastModifiedBy>
  <cp:revision>443</cp:revision>
  <dcterms:created xsi:type="dcterms:W3CDTF">2020-11-09T06:56:00Z</dcterms:created>
  <dcterms:modified xsi:type="dcterms:W3CDTF">2023-02-02T13:50:30Z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