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3"/>
  </p:notesMasterIdLst>
  <p:handoutMasterIdLst>
    <p:handoutMasterId r:id="rId84"/>
  </p:handoutMasterIdLst>
  <p:sldIdLst>
    <p:sldId id="325" r:id="rId2"/>
    <p:sldId id="327" r:id="rId3"/>
    <p:sldId id="447" r:id="rId4"/>
    <p:sldId id="264" r:id="rId5"/>
    <p:sldId id="309" r:id="rId6"/>
    <p:sldId id="410" r:id="rId7"/>
    <p:sldId id="449" r:id="rId8"/>
    <p:sldId id="479" r:id="rId9"/>
    <p:sldId id="480" r:id="rId10"/>
    <p:sldId id="460" r:id="rId11"/>
    <p:sldId id="461" r:id="rId12"/>
    <p:sldId id="481" r:id="rId13"/>
    <p:sldId id="482" r:id="rId14"/>
    <p:sldId id="483" r:id="rId15"/>
    <p:sldId id="484" r:id="rId16"/>
    <p:sldId id="340" r:id="rId17"/>
    <p:sldId id="462" r:id="rId18"/>
    <p:sldId id="463" r:id="rId19"/>
    <p:sldId id="485" r:id="rId20"/>
    <p:sldId id="466" r:id="rId21"/>
    <p:sldId id="465" r:id="rId22"/>
    <p:sldId id="486" r:id="rId23"/>
    <p:sldId id="487" r:id="rId24"/>
    <p:sldId id="467" r:id="rId25"/>
    <p:sldId id="468" r:id="rId26"/>
    <p:sldId id="469" r:id="rId27"/>
    <p:sldId id="470" r:id="rId28"/>
    <p:sldId id="472" r:id="rId29"/>
    <p:sldId id="471" r:id="rId30"/>
    <p:sldId id="475" r:id="rId31"/>
    <p:sldId id="476" r:id="rId32"/>
    <p:sldId id="488" r:id="rId33"/>
    <p:sldId id="526" r:id="rId34"/>
    <p:sldId id="532" r:id="rId35"/>
    <p:sldId id="510" r:id="rId36"/>
    <p:sldId id="523" r:id="rId37"/>
    <p:sldId id="509" r:id="rId38"/>
    <p:sldId id="522" r:id="rId39"/>
    <p:sldId id="508" r:id="rId40"/>
    <p:sldId id="519" r:id="rId41"/>
    <p:sldId id="533" r:id="rId42"/>
    <p:sldId id="507" r:id="rId43"/>
    <p:sldId id="521" r:id="rId44"/>
    <p:sldId id="506" r:id="rId45"/>
    <p:sldId id="525" r:id="rId46"/>
    <p:sldId id="505" r:id="rId47"/>
    <p:sldId id="524" r:id="rId48"/>
    <p:sldId id="534" r:id="rId49"/>
    <p:sldId id="504" r:id="rId50"/>
    <p:sldId id="517" r:id="rId51"/>
    <p:sldId id="535" r:id="rId52"/>
    <p:sldId id="503" r:id="rId53"/>
    <p:sldId id="515" r:id="rId54"/>
    <p:sldId id="502" r:id="rId55"/>
    <p:sldId id="516" r:id="rId56"/>
    <p:sldId id="501" r:id="rId57"/>
    <p:sldId id="518" r:id="rId58"/>
    <p:sldId id="500" r:id="rId59"/>
    <p:sldId id="514" r:id="rId60"/>
    <p:sldId id="536" r:id="rId61"/>
    <p:sldId id="499" r:id="rId62"/>
    <p:sldId id="513" r:id="rId63"/>
    <p:sldId id="537" r:id="rId64"/>
    <p:sldId id="538" r:id="rId65"/>
    <p:sldId id="498" r:id="rId66"/>
    <p:sldId id="520" r:id="rId67"/>
    <p:sldId id="539" r:id="rId68"/>
    <p:sldId id="540" r:id="rId69"/>
    <p:sldId id="497" r:id="rId70"/>
    <p:sldId id="512" r:id="rId71"/>
    <p:sldId id="496" r:id="rId72"/>
    <p:sldId id="511" r:id="rId73"/>
    <p:sldId id="541" r:id="rId74"/>
    <p:sldId id="542" r:id="rId75"/>
    <p:sldId id="543" r:id="rId76"/>
    <p:sldId id="544" r:id="rId77"/>
    <p:sldId id="495" r:id="rId78"/>
    <p:sldId id="527" r:id="rId79"/>
    <p:sldId id="494" r:id="rId80"/>
    <p:sldId id="528" r:id="rId81"/>
    <p:sldId id="326" r:id="rId82"/>
  </p:sldIdLst>
  <p:sldSz cx="12190413" cy="6859588"/>
  <p:notesSz cx="6858000" cy="9144000"/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74" userDrawn="1">
          <p15:clr>
            <a:srgbClr val="A4A3A4"/>
          </p15:clr>
        </p15:guide>
        <p15:guide id="3" pos="65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9B3"/>
    <a:srgbClr val="595959"/>
    <a:srgbClr val="FFFFFF"/>
    <a:srgbClr val="1369B2"/>
    <a:srgbClr val="BBBBBB"/>
    <a:srgbClr val="FAFAFA"/>
    <a:srgbClr val="F2F2F2"/>
    <a:srgbClr val="006BBC"/>
    <a:srgbClr val="0075CC"/>
    <a:srgbClr val="008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809" autoAdjust="0"/>
    <p:restoredTop sz="94660" autoAdjust="0"/>
  </p:normalViewPr>
  <p:slideViewPr>
    <p:cSldViewPr>
      <p:cViewPr varScale="1">
        <p:scale>
          <a:sx n="121" d="100"/>
          <a:sy n="121" d="100"/>
        </p:scale>
        <p:origin x="106" y="86"/>
      </p:cViewPr>
      <p:guideLst>
        <p:guide orient="horz" pos="2160"/>
        <p:guide pos="574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63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85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8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0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22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1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687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86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2723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191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09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 userDrawn="1"/>
        </p:nvGrpSpPr>
        <p:grpSpPr>
          <a:xfrm>
            <a:off x="10607120" y="654595"/>
            <a:ext cx="575989" cy="577246"/>
            <a:chOff x="6084168" y="1274820"/>
            <a:chExt cx="432048" cy="432834"/>
          </a:xfrm>
        </p:grpSpPr>
        <p:sp>
          <p:nvSpPr>
            <p:cNvPr id="1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8879153" y="655120"/>
            <a:ext cx="575989" cy="576197"/>
            <a:chOff x="4788024" y="1275213"/>
            <a:chExt cx="432048" cy="432048"/>
          </a:xfrm>
        </p:grpSpPr>
        <p:sp>
          <p:nvSpPr>
            <p:cNvPr id="1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9743137" y="654595"/>
            <a:ext cx="577036" cy="577246"/>
            <a:chOff x="5436096" y="1274820"/>
            <a:chExt cx="432833" cy="432834"/>
          </a:xfrm>
        </p:grpSpPr>
        <p:sp>
          <p:nvSpPr>
            <p:cNvPr id="1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151187" y="654595"/>
            <a:ext cx="577036" cy="577246"/>
            <a:chOff x="3491880" y="1274820"/>
            <a:chExt cx="432833" cy="432834"/>
          </a:xfrm>
        </p:grpSpPr>
        <p:sp>
          <p:nvSpPr>
            <p:cNvPr id="1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8015170" y="654595"/>
            <a:ext cx="577036" cy="577246"/>
            <a:chOff x="4139952" y="1274820"/>
            <a:chExt cx="432833" cy="432834"/>
          </a:xfrm>
        </p:grpSpPr>
        <p:sp>
          <p:nvSpPr>
            <p:cNvPr id="2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721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7919172" y="1700153"/>
            <a:ext cx="575989" cy="577246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6191205" y="1700678"/>
            <a:ext cx="575989" cy="576197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7055189" y="1700153"/>
            <a:ext cx="577036" cy="577246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4463238" y="1700153"/>
            <a:ext cx="577036" cy="577246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5327222" y="1700153"/>
            <a:ext cx="577036" cy="577246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8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693670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 userDrawn="1"/>
        </p:nvSpPr>
        <p:spPr>
          <a:xfrm>
            <a:off x="9998623" y="3693670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B0C497F-3B1A-4F88-A78A-322C493FC6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90" y="5045086"/>
            <a:ext cx="3952633" cy="61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1" r:id="rId9"/>
    <p:sldLayoutId id="2147483672" r:id="rId10"/>
    <p:sldLayoutId id="2147483673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3355658" y="2460298"/>
            <a:ext cx="88347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第</a:t>
            </a:r>
            <a:r>
              <a:rPr lang="en-US" altLang="zh-CN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4</a:t>
            </a:r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章学生选课管理系统数据库中表的创建与管理</a:t>
            </a:r>
            <a:endParaRPr lang="en-US" altLang="zh-CN" sz="60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8" name="Rectangle 4"/>
          <p:cNvSpPr txBox="1">
            <a:spLocks noChangeArrowheads="1"/>
          </p:cNvSpPr>
          <p:nvPr/>
        </p:nvSpPr>
        <p:spPr>
          <a:xfrm>
            <a:off x="7103318" y="5374010"/>
            <a:ext cx="444119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数据库应用技术项目化教程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语句创建数据表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2926854" y="1426363"/>
            <a:ext cx="88569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利用</a:t>
            </a:r>
            <a:r>
              <a:rPr lang="en-US" altLang="zh-CN" sz="2800" dirty="0"/>
              <a:t>SQL</a:t>
            </a:r>
            <a:r>
              <a:rPr lang="zh-CN" altLang="en-US" sz="2800" dirty="0"/>
              <a:t>语句创建</a:t>
            </a:r>
            <a:r>
              <a:rPr lang="en-US" altLang="zh-CN" sz="2800" dirty="0"/>
              <a:t>students</a:t>
            </a:r>
            <a:r>
              <a:rPr lang="zh-CN" altLang="en-US" sz="2800" dirty="0"/>
              <a:t>表。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0BA78F37-F316-7357-0B3B-D67B550EC4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948622"/>
              </p:ext>
            </p:extLst>
          </p:nvPr>
        </p:nvGraphicFramePr>
        <p:xfrm>
          <a:off x="836652" y="2223589"/>
          <a:ext cx="10873207" cy="3891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62805">
                  <a:extLst>
                    <a:ext uri="{9D8B030D-6E8A-4147-A177-3AD203B41FA5}">
                      <a16:colId xmlns:a16="http://schemas.microsoft.com/office/drawing/2014/main" val="890274626"/>
                    </a:ext>
                  </a:extLst>
                </a:gridCol>
                <a:gridCol w="2053619">
                  <a:extLst>
                    <a:ext uri="{9D8B030D-6E8A-4147-A177-3AD203B41FA5}">
                      <a16:colId xmlns:a16="http://schemas.microsoft.com/office/drawing/2014/main" val="2025565871"/>
                    </a:ext>
                  </a:extLst>
                </a:gridCol>
                <a:gridCol w="1889497">
                  <a:extLst>
                    <a:ext uri="{9D8B030D-6E8A-4147-A177-3AD203B41FA5}">
                      <a16:colId xmlns:a16="http://schemas.microsoft.com/office/drawing/2014/main" val="36557330"/>
                    </a:ext>
                  </a:extLst>
                </a:gridCol>
                <a:gridCol w="2142951">
                  <a:extLst>
                    <a:ext uri="{9D8B030D-6E8A-4147-A177-3AD203B41FA5}">
                      <a16:colId xmlns:a16="http://schemas.microsoft.com/office/drawing/2014/main" val="3354747089"/>
                    </a:ext>
                  </a:extLst>
                </a:gridCol>
                <a:gridCol w="1800165">
                  <a:extLst>
                    <a:ext uri="{9D8B030D-6E8A-4147-A177-3AD203B41FA5}">
                      <a16:colId xmlns:a16="http://schemas.microsoft.com/office/drawing/2014/main" val="250026555"/>
                    </a:ext>
                  </a:extLst>
                </a:gridCol>
                <a:gridCol w="1224170">
                  <a:extLst>
                    <a:ext uri="{9D8B030D-6E8A-4147-A177-3AD203B41FA5}">
                      <a16:colId xmlns:a16="http://schemas.microsoft.com/office/drawing/2014/main" val="3214101138"/>
                    </a:ext>
                  </a:extLst>
                </a:gridCol>
              </a:tblGrid>
              <a:tr h="645515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字段名称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字段说明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数据类型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允许为空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自增属性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约束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3170584"/>
                  </a:ext>
                </a:extLst>
              </a:tr>
              <a:tr h="439773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sID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学号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char(7)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主键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8300985"/>
                  </a:ext>
                </a:extLst>
              </a:tr>
              <a:tr h="439130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sName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姓名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varchar(12)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是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7627365"/>
                  </a:ext>
                </a:extLst>
              </a:tr>
              <a:tr h="439130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sGender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性别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varchar(2)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是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1573169"/>
                  </a:ext>
                </a:extLst>
              </a:tr>
              <a:tr h="439773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sBirthday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出生日期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datetime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是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5629017"/>
                  </a:ext>
                </a:extLst>
              </a:tr>
              <a:tr h="439130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sAddress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住址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varchar(100)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是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1538452"/>
                  </a:ext>
                </a:extLst>
              </a:tr>
              <a:tr h="439130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sPhone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电话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varchar(20)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是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7595483"/>
                  </a:ext>
                </a:extLst>
              </a:tr>
              <a:tr h="439773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sClassID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班级编号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char(9)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000" kern="100">
                          <a:effectLst/>
                        </a:rPr>
                        <a:t>是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1255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83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语句创建数据表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语句创建数据表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F62E-D6DE-538F-786E-C27B5A159BF9}"/>
              </a:ext>
            </a:extLst>
          </p:cNvPr>
          <p:cNvSpPr txBox="1"/>
          <p:nvPr/>
        </p:nvSpPr>
        <p:spPr>
          <a:xfrm>
            <a:off x="190550" y="1890775"/>
            <a:ext cx="1122148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单击文件上的【新查询编辑器】按钮，在代码编辑窗口中输入如下代码：</a:t>
            </a:r>
          </a:p>
          <a:p>
            <a:pPr indent="508000" algn="l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 </a:t>
            </a:r>
            <a:r>
              <a:rPr lang="en-US" altLang="zh-CN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334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CREATE TABLE students (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`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` CHAR(7) PRIMARY KEY NOT NULL COMMENT '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学号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 ,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`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sname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` VARCHAR(12) COMMENT '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姓名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`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sgender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` VARCHAR(2)  COMMENT '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性别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`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sbirthday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` DATETIME  COMMENT '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出生日期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`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saddress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` VARCHAR(100)  COMMENT '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地址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`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sphone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` VARCHAR(20)  COMMENT '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电话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`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` CHAR(9)  COMMENT '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班级编号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/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86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语句创建数据表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语句创建数据表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A2CCA1-E17F-C081-A4F4-4DA4A9F1D5E1}"/>
              </a:ext>
            </a:extLst>
          </p:cNvPr>
          <p:cNvSpPr txBox="1"/>
          <p:nvPr/>
        </p:nvSpPr>
        <p:spPr>
          <a:xfrm>
            <a:off x="1143691" y="1925295"/>
            <a:ext cx="94353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F9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或者单击工具栏上的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执行查询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按钮可执行上述语句，在【信息】窗口可显示数据表创建成功与否的信息。如图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4.4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C2052F81-A8A1-64E9-ED1B-DA29A0AB61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928" y="2753638"/>
            <a:ext cx="7704856" cy="371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12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拓展知识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语句创建数据表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68C45B-4AE9-8B46-1EEF-958D4F3C8683}"/>
              </a:ext>
            </a:extLst>
          </p:cNvPr>
          <p:cNvSpPr txBox="1"/>
          <p:nvPr/>
        </p:nvSpPr>
        <p:spPr>
          <a:xfrm>
            <a:off x="1153731" y="2493690"/>
            <a:ext cx="907300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CREATE TABLE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语句创建数据库表的基本语法格式如下。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CREATE  TABLE  [if not exists]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表名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列名 数据类型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[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字段属性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|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约束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] [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索引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] [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注释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],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列名 数据类型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[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字段属性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|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约束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] [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索引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] [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注释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],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........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)[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表类型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] [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表字符集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] [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注释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2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拓展训练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语句创建数据表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68C45B-4AE9-8B46-1EEF-958D4F3C8683}"/>
              </a:ext>
            </a:extLst>
          </p:cNvPr>
          <p:cNvSpPr txBox="1"/>
          <p:nvPr/>
        </p:nvSpPr>
        <p:spPr>
          <a:xfrm>
            <a:off x="1340396" y="1842197"/>
            <a:ext cx="90730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利用</a:t>
            </a:r>
            <a:r>
              <a:rPr lang="en-US" altLang="zh-CN" sz="24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语句在</a:t>
            </a:r>
            <a:r>
              <a:rPr lang="en-US" altLang="zh-CN" sz="24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中创建数据表，表名称及结构如下。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E8424B9-F6B0-B54C-FCD2-C60C9EAB11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177791"/>
              </p:ext>
            </p:extLst>
          </p:nvPr>
        </p:nvGraphicFramePr>
        <p:xfrm>
          <a:off x="262558" y="3381552"/>
          <a:ext cx="11672822" cy="2560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2440">
                  <a:extLst>
                    <a:ext uri="{9D8B030D-6E8A-4147-A177-3AD203B41FA5}">
                      <a16:colId xmlns:a16="http://schemas.microsoft.com/office/drawing/2014/main" val="2267117673"/>
                    </a:ext>
                  </a:extLst>
                </a:gridCol>
                <a:gridCol w="1743038">
                  <a:extLst>
                    <a:ext uri="{9D8B030D-6E8A-4147-A177-3AD203B41FA5}">
                      <a16:colId xmlns:a16="http://schemas.microsoft.com/office/drawing/2014/main" val="3862081605"/>
                    </a:ext>
                  </a:extLst>
                </a:gridCol>
                <a:gridCol w="2490056">
                  <a:extLst>
                    <a:ext uri="{9D8B030D-6E8A-4147-A177-3AD203B41FA5}">
                      <a16:colId xmlns:a16="http://schemas.microsoft.com/office/drawing/2014/main" val="4254309594"/>
                    </a:ext>
                  </a:extLst>
                </a:gridCol>
                <a:gridCol w="1878494">
                  <a:extLst>
                    <a:ext uri="{9D8B030D-6E8A-4147-A177-3AD203B41FA5}">
                      <a16:colId xmlns:a16="http://schemas.microsoft.com/office/drawing/2014/main" val="1090828950"/>
                    </a:ext>
                  </a:extLst>
                </a:gridCol>
                <a:gridCol w="1534027">
                  <a:extLst>
                    <a:ext uri="{9D8B030D-6E8A-4147-A177-3AD203B41FA5}">
                      <a16:colId xmlns:a16="http://schemas.microsoft.com/office/drawing/2014/main" val="1429894511"/>
                    </a:ext>
                  </a:extLst>
                </a:gridCol>
                <a:gridCol w="2134767">
                  <a:extLst>
                    <a:ext uri="{9D8B030D-6E8A-4147-A177-3AD203B41FA5}">
                      <a16:colId xmlns:a16="http://schemas.microsoft.com/office/drawing/2014/main" val="30136906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字段名称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字段说明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数据类型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 dirty="0">
                          <a:effectLst/>
                        </a:rPr>
                        <a:t>允许为空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 dirty="0">
                          <a:effectLst/>
                        </a:rPr>
                        <a:t>小数位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约束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0099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dID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系部编号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char(2)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否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主键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0451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dName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系名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varchar(18)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是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20784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dLeadership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系主任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 dirty="0">
                          <a:effectLst/>
                        </a:rPr>
                        <a:t>varchar(10)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是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4485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dPhone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电话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varchar(14)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是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15720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dAddress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地址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varchar(50)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是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en-US" sz="2400" kern="100" dirty="0">
                          <a:effectLst/>
                        </a:rPr>
                        <a:t> 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8617676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4BB9732E-B48B-295B-2A40-31AAC9014AFD}"/>
              </a:ext>
            </a:extLst>
          </p:cNvPr>
          <p:cNvSpPr txBox="1"/>
          <p:nvPr/>
        </p:nvSpPr>
        <p:spPr>
          <a:xfrm>
            <a:off x="2830365" y="2775552"/>
            <a:ext cx="6093068" cy="3340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 </a:t>
            </a:r>
            <a:r>
              <a:rPr lang="en-US" altLang="zh-CN" sz="2400" kern="1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departments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表结构</a:t>
            </a:r>
          </a:p>
        </p:txBody>
      </p:sp>
    </p:spTree>
    <p:extLst>
      <p:ext uri="{BB962C8B-B14F-4D97-AF65-F5344CB8AC3E}">
        <p14:creationId xmlns:p14="http://schemas.microsoft.com/office/powerpoint/2010/main" val="67738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拓展训练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C63AE0-3219-BDAB-3964-3E83D271711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语句创建数据表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68C45B-4AE9-8B46-1EEF-958D4F3C8683}"/>
              </a:ext>
            </a:extLst>
          </p:cNvPr>
          <p:cNvSpPr txBox="1"/>
          <p:nvPr/>
        </p:nvSpPr>
        <p:spPr>
          <a:xfrm>
            <a:off x="1340396" y="1842197"/>
            <a:ext cx="90730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利用</a:t>
            </a:r>
            <a:r>
              <a:rPr lang="en-US" altLang="zh-CN" sz="24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语句在</a:t>
            </a:r>
            <a:r>
              <a:rPr lang="en-US" altLang="zh-CN" sz="24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中创建数据表，表名称及结构如下。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B9732E-B48B-295B-2A40-31AAC9014AFD}"/>
              </a:ext>
            </a:extLst>
          </p:cNvPr>
          <p:cNvSpPr txBox="1"/>
          <p:nvPr/>
        </p:nvSpPr>
        <p:spPr>
          <a:xfrm>
            <a:off x="2830365" y="2775552"/>
            <a:ext cx="6093068" cy="3340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en-US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4.4classes</a:t>
            </a:r>
            <a:r>
              <a:rPr lang="zh-CN" altLang="en-US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表结构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B67E746-9548-25A9-5650-D3D98F966A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91300"/>
              </p:ext>
            </p:extLst>
          </p:nvPr>
        </p:nvGraphicFramePr>
        <p:xfrm>
          <a:off x="978074" y="3211912"/>
          <a:ext cx="10441158" cy="2624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394017522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640761177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3587683184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1886746634"/>
                    </a:ext>
                  </a:extLst>
                </a:gridCol>
                <a:gridCol w="1848808">
                  <a:extLst>
                    <a:ext uri="{9D8B030D-6E8A-4147-A177-3AD203B41FA5}">
                      <a16:colId xmlns:a16="http://schemas.microsoft.com/office/drawing/2014/main" val="2571812639"/>
                    </a:ext>
                  </a:extLst>
                </a:gridCol>
                <a:gridCol w="1175526">
                  <a:extLst>
                    <a:ext uri="{9D8B030D-6E8A-4147-A177-3AD203B41FA5}">
                      <a16:colId xmlns:a16="http://schemas.microsoft.com/office/drawing/2014/main" val="3515984502"/>
                    </a:ext>
                  </a:extLst>
                </a:gridCol>
              </a:tblGrid>
              <a:tr h="622273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字段名称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字段说明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数据类型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允许为空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小数位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约束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769519"/>
                  </a:ext>
                </a:extLst>
              </a:tr>
              <a:tr h="423939"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cID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班级编号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char(9)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否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主键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9259314"/>
                  </a:ext>
                </a:extLst>
              </a:tr>
              <a:tr h="423939"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cName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班级名称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varchar(30)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是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076252"/>
                  </a:ext>
                </a:extLst>
              </a:tr>
              <a:tr h="423939"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sID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专业编号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char(6)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是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0259521"/>
                  </a:ext>
                </a:extLst>
              </a:tr>
              <a:tr h="423319"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grade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年级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char(4)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zh-CN" sz="2400" kern="100">
                          <a:effectLst/>
                        </a:rPr>
                        <a:t>是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ct val="100000"/>
                        </a:lnSpc>
                      </a:pPr>
                      <a:r>
                        <a:rPr lang="en-US" sz="2400" kern="100" dirty="0">
                          <a:effectLst/>
                        </a:rPr>
                        <a:t> 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0306399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2BACBE07-7AAA-1FA6-77FD-652B04D2D07E}"/>
              </a:ext>
            </a:extLst>
          </p:cNvPr>
          <p:cNvSpPr txBox="1"/>
          <p:nvPr/>
        </p:nvSpPr>
        <p:spPr>
          <a:xfrm>
            <a:off x="2134766" y="6208619"/>
            <a:ext cx="6093068" cy="340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en-US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剩余的同学们自行练习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62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502918" y="2644964"/>
            <a:ext cx="7957736" cy="15696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修改学生选课管理</a:t>
            </a:r>
            <a:endParaRPr lang="en-US" altLang="zh-CN" sz="48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  <a:p>
            <a:pPr algn="ctr"/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系统的数据表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4.2.1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修改表名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630710" y="2906574"/>
            <a:ext cx="89289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利用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SQLyog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图形工具修改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courses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表的表名为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course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9364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修改表名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32974"/>
            <a:ext cx="10784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．在【对象浏览器】中，选择重命名的表</a:t>
            </a:r>
            <a:r>
              <a:rPr lang="en-US" altLang="zh-CN" sz="1800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courses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，单击右键，在弹出的快捷菜单中单击【重命名表】菜单，或者直接按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F2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。如图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4.5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4.2.1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修改表名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D3777D98-F5FB-0871-A643-26F7E2C7E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9130" y="6166098"/>
            <a:ext cx="2848857" cy="30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54000" indent="2667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4.5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【改变表】菜单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5572B006-4E9E-94D6-FD8F-279E334BE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854" y="2279305"/>
            <a:ext cx="5173464" cy="443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39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修改表名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722012"/>
            <a:ext cx="10784162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在表名称位置上输入新的表名，如图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4.6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所示，修改完成后回车保存即可。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4.2.1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修改表名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D3777D98-F5FB-0871-A643-26F7E2C7E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796" y="6274057"/>
            <a:ext cx="2614818" cy="30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54000" indent="266700" algn="ctr">
              <a:lnSpc>
                <a:spcPts val="1560"/>
              </a:lnSpc>
            </a:pP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4.6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表重命名界面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EBD114A4-0B68-A0B3-B85A-58449306E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484" y="2142988"/>
            <a:ext cx="3109442" cy="3791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439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910630" y="117426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680278" y="1569390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680278" y="2489788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585830" y="1547211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创建学生选课管理系统的数据表</a:t>
              </a: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585830" y="2472962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30243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修改学生选课管理系统的数据表</a:t>
              </a: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50492A-FEB5-C978-B068-F11BCB1BC396}"/>
              </a:ext>
            </a:extLst>
          </p:cNvPr>
          <p:cNvGrpSpPr/>
          <p:nvPr/>
        </p:nvGrpSpPr>
        <p:grpSpPr>
          <a:xfrm>
            <a:off x="2566814" y="3403158"/>
            <a:ext cx="1192190" cy="613062"/>
            <a:chOff x="2215144" y="982844"/>
            <a:chExt cx="1244730" cy="842780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2D54F5D9-8BD9-C3B2-B737-0715133C61A9}"/>
                </a:ext>
              </a:extLst>
            </p:cNvPr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9">
              <a:extLst>
                <a:ext uri="{FF2B5EF4-FFF2-40B4-BE49-F238E27FC236}">
                  <a16:creationId xmlns:a16="http://schemas.microsoft.com/office/drawing/2014/main" id="{4BBE5B93-D6FA-1F7B-BE6F-34C541AB84D0}"/>
                </a:ext>
              </a:extLst>
            </p:cNvPr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6EDCC53-305B-D190-8C37-30E4DB8DD6FA}"/>
              </a:ext>
            </a:extLst>
          </p:cNvPr>
          <p:cNvGrpSpPr/>
          <p:nvPr/>
        </p:nvGrpSpPr>
        <p:grpSpPr>
          <a:xfrm>
            <a:off x="2566814" y="4323556"/>
            <a:ext cx="1192190" cy="618406"/>
            <a:chOff x="2215144" y="2026500"/>
            <a:chExt cx="1244730" cy="850129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7652744E-CF35-FEDC-F3EE-12CF33D569D5}"/>
                </a:ext>
              </a:extLst>
            </p:cNvPr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id="{4857EDBC-9409-7102-19D0-9C86D245D77B}"/>
                </a:ext>
              </a:extLst>
            </p:cNvPr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A89E381-C2D7-4802-6EB2-F7BA02E268DE}"/>
              </a:ext>
            </a:extLst>
          </p:cNvPr>
          <p:cNvGrpSpPr/>
          <p:nvPr/>
        </p:nvGrpSpPr>
        <p:grpSpPr>
          <a:xfrm>
            <a:off x="3472366" y="3380979"/>
            <a:ext cx="5255795" cy="613062"/>
            <a:chOff x="4315150" y="953426"/>
            <a:chExt cx="3942359" cy="54005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6F6AEB3-8CE5-4F3F-A23B-7E22F0479DA7}"/>
                </a:ext>
              </a:extLst>
            </p:cNvPr>
            <p:cNvSpPr/>
            <p:nvPr/>
          </p:nvSpPr>
          <p:spPr>
            <a:xfrm>
              <a:off x="4841196" y="1036090"/>
              <a:ext cx="3416313" cy="33212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学生选课管理系统数据库数据完整性</a:t>
              </a:r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56B23A23-127C-BE0C-E933-360AA3E7DDBD}"/>
                </a:ext>
              </a:extLst>
            </p:cNvPr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ED8C5C0-D5D0-C237-9A82-65B963F896EF}"/>
              </a:ext>
            </a:extLst>
          </p:cNvPr>
          <p:cNvGrpSpPr/>
          <p:nvPr/>
        </p:nvGrpSpPr>
        <p:grpSpPr>
          <a:xfrm>
            <a:off x="3472366" y="4306730"/>
            <a:ext cx="5142331" cy="613062"/>
            <a:chOff x="4315150" y="1647579"/>
            <a:chExt cx="3857250" cy="54005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8FF9AE8-5444-B67B-2BD5-761A384BB6E9}"/>
                </a:ext>
              </a:extLst>
            </p:cNvPr>
            <p:cNvSpPr/>
            <p:nvPr/>
          </p:nvSpPr>
          <p:spPr>
            <a:xfrm>
              <a:off x="4841196" y="1730243"/>
              <a:ext cx="3282687" cy="33212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学生选课管理系统中表数据的操作</a:t>
              </a:r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22474B52-AE4D-4DB0-A203-F054A7B87C57}"/>
                </a:ext>
              </a:extLst>
            </p:cNvPr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4.2.2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修改列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558702" y="2952740"/>
            <a:ext cx="90730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利用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SQLyog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图形工具为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classes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表增加一个新列，删除一列，设置主键。</a:t>
            </a:r>
            <a:endParaRPr lang="zh-CN" altLang="zh-CN" sz="2800" dirty="0"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76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修改列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682830" y="1674509"/>
            <a:ext cx="1078416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打开对象浏览器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选择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classes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表，右键单击，在弹出的快捷菜单中单击【更改表】菜单，如图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4.7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74908F-5339-AEF5-3F44-7C3D56EB090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4.2.2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修改列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880FE91-DA5D-B913-19E8-7210F543A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5205" y="6441269"/>
            <a:ext cx="6514752" cy="30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54000" indent="2667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4.7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【设计】菜单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21CA2C6D-7308-C1D0-9FF8-7C8E6B05C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893" y="1990390"/>
            <a:ext cx="3984625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746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修改列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682830" y="1674509"/>
            <a:ext cx="1078416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左键单击，弹出更改表的对话框，在该对话框中，可以修改已有列的属性，也可以在后面添加新列，如图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4.8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74908F-5339-AEF5-3F44-7C3D56EB090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4.2.2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修改列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880FE91-DA5D-B913-19E8-7210F543A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7535" y="6413166"/>
            <a:ext cx="6514752" cy="30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54000" indent="2667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4.8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列修改的快捷菜单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BD5DC35C-0D39-34A1-C3B7-29386D3ECF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29" y="2135093"/>
            <a:ext cx="7465954" cy="410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496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修改列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682830" y="1674509"/>
            <a:ext cx="10784162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同样的方法，在该窗口中可以通过按钮选择进行对列的各种操作。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74908F-5339-AEF5-3F44-7C3D56EB090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4.2.2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修改列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880FE91-DA5D-B913-19E8-7210F543A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7535" y="6413166"/>
            <a:ext cx="6514752" cy="30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54000" indent="2667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4.9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列修改的按钮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41A851E8-28E5-A6B4-1271-C03336986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819" y="2004252"/>
            <a:ext cx="7886183" cy="431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124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语句添加列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396201" y="2952740"/>
            <a:ext cx="93980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SQL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语句在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表中增加列：【备注】列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bz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数据类型为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varchar(100),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允许为空，注释设置为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备注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0830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语句添加列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1328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．在新查询编辑器中执行如下的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533400" indent="127000" algn="just">
              <a:lnSpc>
                <a:spcPts val="1560"/>
              </a:lnSpc>
            </a:pP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ALTER TABLE students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>
              <a:lnSpc>
                <a:spcPts val="1560"/>
              </a:lnSpc>
            </a:pP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ADD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508000" algn="just">
              <a:lnSpc>
                <a:spcPts val="1560"/>
              </a:lnSpc>
            </a:pP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bz</a:t>
            </a: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VARCHAR(100) NULL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COMMENT '</a:t>
            </a:r>
            <a:r>
              <a:rPr lang="zh-CN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备注</a:t>
            </a: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’;</a:t>
            </a:r>
            <a:endParaRPr lang="en-US" altLang="zh-CN" sz="1800" kern="100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508000" algn="just">
              <a:lnSpc>
                <a:spcPts val="1560"/>
              </a:lnSpc>
            </a:pPr>
            <a:endParaRPr lang="en-US" altLang="zh-CN" sz="1800" kern="100" dirty="0">
              <a:solidFill>
                <a:srgbClr val="0000FF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508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4.10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7A053-FB2C-7CB8-E3B9-F06661CAC51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语句添加列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6CC196E5-99FA-4AD3-861A-F3AAF802D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982" y="3106028"/>
            <a:ext cx="4153408" cy="3578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C74A283-6F05-3502-F154-97A719E6D285}"/>
              </a:ext>
            </a:extLst>
          </p:cNvPr>
          <p:cNvSpPr txBox="1"/>
          <p:nvPr/>
        </p:nvSpPr>
        <p:spPr>
          <a:xfrm>
            <a:off x="5395559" y="6371641"/>
            <a:ext cx="6803408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ctr">
              <a:lnSpc>
                <a:spcPts val="1560"/>
              </a:lnSpc>
            </a:pPr>
            <a:r>
              <a:rPr lang="zh-CN" altLang="zh-CN" sz="1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4.10</a:t>
            </a:r>
            <a:r>
              <a:rPr lang="zh-CN" altLang="zh-CN" sz="1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175599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4.2.4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语句删除列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893314" y="2906574"/>
            <a:ext cx="8403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SQL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语句在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表中删除列：【备注】列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bz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7285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语句删除列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713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90500" algn="just">
              <a:lnSpc>
                <a:spcPts val="1560"/>
              </a:lnSpc>
            </a:pP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ALTER TABLE  students DROP COLUMN </a:t>
            </a:r>
            <a:r>
              <a:rPr lang="en-US" altLang="zh-CN" sz="18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bz</a:t>
            </a: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7A053-FB2C-7CB8-E3B9-F06661CAC51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4.2.4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语句删除列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E83A8C08-7A20-B60A-DF02-9D53F69039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566" y="2522944"/>
            <a:ext cx="5294833" cy="383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7A11357-5858-1275-815A-F64EDCD19095}"/>
              </a:ext>
            </a:extLst>
          </p:cNvPr>
          <p:cNvSpPr txBox="1"/>
          <p:nvPr/>
        </p:nvSpPr>
        <p:spPr>
          <a:xfrm>
            <a:off x="5591150" y="6208042"/>
            <a:ext cx="6803408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4.11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38340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4.2.5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语句修改列的定义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AA2586EC-3825-7006-A818-A17D5DA05B34}"/>
              </a:ext>
            </a:extLst>
          </p:cNvPr>
          <p:cNvSpPr txBox="1"/>
          <p:nvPr/>
        </p:nvSpPr>
        <p:spPr>
          <a:xfrm>
            <a:off x="383306" y="3098100"/>
            <a:ext cx="11423799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SQL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语句将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表中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saddress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列的数据类型改为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varchar(50)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035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语句修改列的定义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779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ALTER TABLE students MODIFY COLUMN </a:t>
            </a:r>
            <a:r>
              <a:rPr lang="en-US" altLang="zh-CN" sz="18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saddress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VARCHAR(50); 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2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4.12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  <a:endParaRPr lang="zh-CN" altLang="en-US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2D19A0-7736-1A46-1E1C-CE9EED5EBD91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4.2.5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语句修改列的定义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C309C1DD-0B06-0305-D57E-FCEF218E6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2836" y="6256603"/>
            <a:ext cx="2132315" cy="30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83A32C79-4953-E939-7720-989BBD69B3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862" y="2589628"/>
            <a:ext cx="5782995" cy="3227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315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66614" y="822600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章节任务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5A6A72-17B3-A761-ED3C-F878851F0C27}"/>
              </a:ext>
            </a:extLst>
          </p:cNvPr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427D0B74-D949-D8FA-9093-D67E3C6F06DE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任务描述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13D55BF3-4DD2-3851-1ABE-36CAAB71CC1C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8B730CD-1DF2-2CFC-B2C0-4795ED4E3044}"/>
              </a:ext>
            </a:extLst>
          </p:cNvPr>
          <p:cNvGrpSpPr/>
          <p:nvPr/>
        </p:nvGrpSpPr>
        <p:grpSpPr>
          <a:xfrm>
            <a:off x="1439033" y="3285778"/>
            <a:ext cx="3528392" cy="688075"/>
            <a:chOff x="978873" y="1800500"/>
            <a:chExt cx="2646638" cy="515937"/>
          </a:xfrm>
        </p:grpSpPr>
        <p:sp>
          <p:nvSpPr>
            <p:cNvPr id="8" name="Pentagon 3">
              <a:extLst>
                <a:ext uri="{FF2B5EF4-FFF2-40B4-BE49-F238E27FC236}">
                  <a16:creationId xmlns:a16="http://schemas.microsoft.com/office/drawing/2014/main" id="{13D4CC8C-F368-E5A7-FD46-A3FEC97347DF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工作流程</a:t>
              </a:r>
            </a:p>
          </p:txBody>
        </p:sp>
        <p:sp>
          <p:nvSpPr>
            <p:cNvPr id="9" name="MH_Others_1">
              <a:extLst>
                <a:ext uri="{FF2B5EF4-FFF2-40B4-BE49-F238E27FC236}">
                  <a16:creationId xmlns:a16="http://schemas.microsoft.com/office/drawing/2014/main" id="{38ADD58D-F40A-E7E6-B55D-CC40B3EC6BC2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10" name="TextBox 35">
            <a:extLst>
              <a:ext uri="{FF2B5EF4-FFF2-40B4-BE49-F238E27FC236}">
                <a16:creationId xmlns:a16="http://schemas.microsoft.com/office/drawing/2014/main" id="{6A9E7D2B-7A7E-36E2-A04E-B5B319F7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758" y="2421682"/>
            <a:ext cx="6764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学生选课管理系统数据库中表的创建与管理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41249844-56D6-82AF-AF1B-D85371B30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4830" y="4077866"/>
            <a:ext cx="6764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SQLyog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语句创建数据表；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SQLyog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语句修改数据表；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SQlyog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语句删除数据表。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4.2.6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删除数据表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2761685" y="2913250"/>
            <a:ext cx="7272808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用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SQLyog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图形工具将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表删除。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069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删除数据表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713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．在【对象浏览器】中，展开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|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【表】节点。</a:t>
            </a:r>
          </a:p>
          <a:p>
            <a:pPr marL="254000" indent="2667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．右击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表节点，在弹出的快捷菜单中选择【更多表操作】选项。</a:t>
            </a:r>
          </a:p>
          <a:p>
            <a:pPr marL="254000" indent="2667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．在打开的【更多表操作】选项中，选择从数据库中删除表，完成删除任务。如图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4.13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4.2.6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删除数据表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5B80FAD9-CD8E-C034-CA71-16869E62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46" y="2464749"/>
            <a:ext cx="5276850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5807174" y="6094090"/>
            <a:ext cx="733567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4.13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删除表操作</a:t>
            </a:r>
          </a:p>
        </p:txBody>
      </p:sp>
    </p:spTree>
    <p:extLst>
      <p:ext uri="{BB962C8B-B14F-4D97-AF65-F5344CB8AC3E}">
        <p14:creationId xmlns:p14="http://schemas.microsoft.com/office/powerpoint/2010/main" val="332050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4.2.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7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语句删除数据表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3214886" y="2853730"/>
            <a:ext cx="7272808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SQL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语句将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classes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表删除。</a:t>
            </a:r>
            <a:endParaRPr lang="zh-CN" altLang="zh-CN" sz="28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6288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语句删除数据表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713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DROP</a:t>
            </a:r>
            <a:r>
              <a:rPr lang="en-US" altLang="zh-CN" sz="1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TABLE</a:t>
            </a:r>
            <a:r>
              <a:rPr lang="en-US" altLang="zh-CN" sz="1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classes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4.14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4.2.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7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语句删除数据表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2206774" y="6165067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4.14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4625D7E6-32F5-9CCC-7053-EBCB5D126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173" y="2422760"/>
            <a:ext cx="4788065" cy="370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772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502918" y="2644964"/>
            <a:ext cx="7957736" cy="2308324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zh-CN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学生选课管理系统数据库数据完整性</a:t>
            </a:r>
          </a:p>
          <a:p>
            <a:pPr algn="ctr"/>
            <a:endParaRPr lang="zh-CN" altLang="en-US" sz="48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</a:t>
            </a:r>
          </a:p>
        </p:txBody>
      </p:sp>
    </p:spTree>
    <p:extLst>
      <p:ext uri="{BB962C8B-B14F-4D97-AF65-F5344CB8AC3E}">
        <p14:creationId xmlns:p14="http://schemas.microsoft.com/office/powerpoint/2010/main" val="212143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26654" y="500409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1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4.3.1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创建与管理主键约束</a:t>
            </a:r>
          </a:p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02901C3-01C0-0566-23F4-97A9DE37B090}"/>
              </a:ext>
            </a:extLst>
          </p:cNvPr>
          <p:cNvSpPr txBox="1"/>
          <p:nvPr/>
        </p:nvSpPr>
        <p:spPr>
          <a:xfrm>
            <a:off x="1309191" y="2952740"/>
            <a:ext cx="957203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在学生选课管理系统数据库中，创建了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表，现为该表设置主键。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4888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创建与管理主键约束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1395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．启动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54000" indent="2667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．在【对象浏览器】窗口中，展开【</a:t>
            </a:r>
            <a:r>
              <a:rPr lang="en-US" altLang="zh-CN" sz="18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|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【表】节点，右击【表】节点，从弹出的快捷菜单中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选择【更改表】选项，打开表设计器。</a:t>
            </a:r>
          </a:p>
          <a:p>
            <a:pPr marL="254000" indent="2667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．将光标定位到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id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行。</a:t>
            </a:r>
          </a:p>
          <a:p>
            <a:pPr marL="254000" indent="2667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．单击</a:t>
            </a:r>
            <a:r>
              <a:rPr lang="en-US" altLang="zh-CN" sz="18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工具栏上的主键按钮，勾上即可，如图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4.15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  <a:p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5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．同理删除主键约束。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4.3.1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创建与管理主键约束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5807174" y="6094090"/>
            <a:ext cx="733567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4.13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删除表操作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EE33B132-6F31-F466-B792-F3C8506E5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82" y="3536739"/>
            <a:ext cx="5267325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065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766614" y="405458"/>
            <a:ext cx="6391676" cy="331694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>
              <a:lnSpc>
                <a:spcPts val="156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4.3.2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CREATE TABLE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主键约束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CCC0D9CD-BFA5-832D-E26E-D7E6AF51552F}"/>
              </a:ext>
            </a:extLst>
          </p:cNvPr>
          <p:cNvSpPr txBox="1"/>
          <p:nvPr/>
        </p:nvSpPr>
        <p:spPr>
          <a:xfrm>
            <a:off x="965002" y="2637706"/>
            <a:ext cx="102604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在学生选课管理系统数据库中，创建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user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表，现为该表设置主键。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7489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CREATE TABLE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语句创建主键约束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2354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USE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CREATE TABLE user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id INT NOT NULL PRIMARY KEY AUTO_INCREMENT,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uname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VARCHAR(20) ,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upwd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VARCHAR(30),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marks VARCHAR(100) ,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qx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VARCHAR(100)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4.16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838622" y="324860"/>
            <a:ext cx="639167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>
              <a:lnSpc>
                <a:spcPts val="156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4.3.2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CREATE TABLE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主键约束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4034460" y="6556941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4.16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531A603E-1C73-DA4F-E310-94D05484D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110" y="2875780"/>
            <a:ext cx="6520388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36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91C7BFE8-5AD3-D118-3156-226862844480}"/>
              </a:ext>
            </a:extLst>
          </p:cNvPr>
          <p:cNvSpPr txBox="1"/>
          <p:nvPr/>
        </p:nvSpPr>
        <p:spPr>
          <a:xfrm>
            <a:off x="962340" y="499487"/>
            <a:ext cx="6717042" cy="319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4.3.3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CREATE TABLE</a:t>
            </a:r>
            <a:r>
              <a:rPr lang="zh-CN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语句创建组合主键约束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5E6A94F-3711-FB1F-9A1F-AFC036CBC354}"/>
              </a:ext>
            </a:extLst>
          </p:cNvPr>
          <p:cNvSpPr txBox="1"/>
          <p:nvPr/>
        </p:nvSpPr>
        <p:spPr>
          <a:xfrm>
            <a:off x="569077" y="2771944"/>
            <a:ext cx="10727725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在办公设备管理系统数据库中，创建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teaching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表，表结构如表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4.6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33800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1198662" y="136987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知识目标</a:t>
              </a: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986E1E-EE8D-58C1-67D4-A5FE29454BC8}"/>
              </a:ext>
            </a:extLst>
          </p:cNvPr>
          <p:cNvGrpSpPr/>
          <p:nvPr/>
        </p:nvGrpSpPr>
        <p:grpSpPr>
          <a:xfrm>
            <a:off x="1439033" y="3650213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CE23E784-C0E1-9312-2DB3-DF25CF33261C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能力目标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5CC321CC-EC3A-22A3-CDC6-0AC5473B303B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7" name="TextBox 35">
            <a:extLst>
              <a:ext uri="{FF2B5EF4-FFF2-40B4-BE49-F238E27FC236}">
                <a16:creationId xmlns:a16="http://schemas.microsoft.com/office/drawing/2014/main" id="{4DFC6191-4ACF-1C85-8D45-C23F78255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2862" y="2437732"/>
            <a:ext cx="6764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掌握创建数据表的方法；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掌握查看、修改和删除数据表的方法；</a:t>
            </a:r>
          </a:p>
        </p:txBody>
      </p:sp>
      <p:sp>
        <p:nvSpPr>
          <p:cNvPr id="8" name="TextBox 35">
            <a:extLst>
              <a:ext uri="{FF2B5EF4-FFF2-40B4-BE49-F238E27FC236}">
                <a16:creationId xmlns:a16="http://schemas.microsoft.com/office/drawing/2014/main" id="{0A393B7F-4830-1F2E-EC48-DEB805271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2862" y="4571976"/>
            <a:ext cx="6764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能够创建数据表；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能够创建和修改学生选课管理系统数据库中的数据表。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1"/>
            <a:ext cx="7200800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CREATE TABLE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语句创建组合主键约束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5"/>
            <a:ext cx="5392081" cy="2764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TABLE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teaching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char(6)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char(10)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claid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char(9)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tyear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char(4)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tterm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</a:t>
            </a:r>
            <a:r>
              <a:rPr lang="en-US" altLang="zh-CN" sz="18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tinyint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beginweek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</a:t>
            </a:r>
            <a:r>
              <a:rPr lang="en-US" altLang="zh-CN" sz="18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tinyint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endweek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</a:t>
            </a:r>
            <a:r>
              <a:rPr lang="en-US" altLang="zh-CN" sz="18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tinyint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PRIMARY KEY 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1800" dirty="0" err="1">
                <a:solidFill>
                  <a:srgbClr val="80808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id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cid,claid</a:t>
            </a:r>
            <a:r>
              <a:rPr lang="en-US" altLang="zh-CN" sz="1800" dirty="0">
                <a:solidFill>
                  <a:srgbClr val="80808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));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ctr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4.17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12406434" y="7649259"/>
            <a:ext cx="9776315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.13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删除表操作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D2E4F5-C0F8-E479-B571-EB2C728CE96B}"/>
              </a:ext>
            </a:extLst>
          </p:cNvPr>
          <p:cNvSpPr txBox="1"/>
          <p:nvPr/>
        </p:nvSpPr>
        <p:spPr>
          <a:xfrm>
            <a:off x="978074" y="473677"/>
            <a:ext cx="7335670" cy="319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4.3.3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CREATE TABLE</a:t>
            </a:r>
            <a:r>
              <a:rPr lang="zh-CN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语句创建组合主键约束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D2755B7E-D738-5245-5B13-DE852C803D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9261" y="1555168"/>
            <a:ext cx="1624627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313" name="图片 1">
            <a:extLst>
              <a:ext uri="{FF2B5EF4-FFF2-40B4-BE49-F238E27FC236}">
                <a16:creationId xmlns:a16="http://schemas.microsoft.com/office/drawing/2014/main" id="{18C41593-8C23-8243-786E-36AC17A25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302" y="1555168"/>
            <a:ext cx="4326558" cy="503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3B05DA8A-F8E4-FA49-5948-1D254A695B22}"/>
              </a:ext>
            </a:extLst>
          </p:cNvPr>
          <p:cNvSpPr txBox="1"/>
          <p:nvPr/>
        </p:nvSpPr>
        <p:spPr>
          <a:xfrm>
            <a:off x="-137316" y="6289946"/>
            <a:ext cx="11423176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4.17</a:t>
            </a: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</p:spTree>
    <p:extLst>
      <p:ext uri="{BB962C8B-B14F-4D97-AF65-F5344CB8AC3E}">
        <p14:creationId xmlns:p14="http://schemas.microsoft.com/office/powerpoint/2010/main" val="384965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1"/>
            <a:ext cx="7200800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CREATE TABLE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语句创建组合主键约束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9352521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设置的主键如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4.18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12406434" y="7649259"/>
            <a:ext cx="9776315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.13</a:t>
            </a: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删除表操作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D2E4F5-C0F8-E479-B571-EB2C728CE96B}"/>
              </a:ext>
            </a:extLst>
          </p:cNvPr>
          <p:cNvSpPr txBox="1"/>
          <p:nvPr/>
        </p:nvSpPr>
        <p:spPr>
          <a:xfrm>
            <a:off x="978074" y="473677"/>
            <a:ext cx="7335670" cy="319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4.3.3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CREATE TABLE</a:t>
            </a:r>
            <a:r>
              <a:rPr lang="zh-CN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语句创建组合主键约束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D2755B7E-D738-5245-5B13-DE852C803D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9261" y="1555168"/>
            <a:ext cx="1624627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B05DA8A-F8E4-FA49-5948-1D254A695B22}"/>
              </a:ext>
            </a:extLst>
          </p:cNvPr>
          <p:cNvSpPr txBox="1"/>
          <p:nvPr/>
        </p:nvSpPr>
        <p:spPr>
          <a:xfrm>
            <a:off x="-137316" y="6289946"/>
            <a:ext cx="11423176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4.18</a:t>
            </a:r>
            <a:r>
              <a:rPr lang="zh-CN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FEA005B-9D1D-F0F9-7EFD-B28FE55ECB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690" y="2630494"/>
            <a:ext cx="1614572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337" name="图片 1">
            <a:extLst>
              <a:ext uri="{FF2B5EF4-FFF2-40B4-BE49-F238E27FC236}">
                <a16:creationId xmlns:a16="http://schemas.microsoft.com/office/drawing/2014/main" id="{7AA300E9-F9FA-7DAB-E0E7-6A410D6AD7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690" y="2630495"/>
            <a:ext cx="9729273" cy="2966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51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9BE290D-FC4F-27FF-33A5-22A354F706E7}"/>
              </a:ext>
            </a:extLst>
          </p:cNvPr>
          <p:cNvSpPr txBox="1"/>
          <p:nvPr/>
        </p:nvSpPr>
        <p:spPr>
          <a:xfrm>
            <a:off x="1054646" y="477323"/>
            <a:ext cx="6941867" cy="319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4.3.4 </a:t>
            </a:r>
            <a:r>
              <a:rPr lang="zh-CN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为已有表创建主键约束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BAD2BA-727E-B22F-5F81-7D2DA14E4B02}"/>
              </a:ext>
            </a:extLst>
          </p:cNvPr>
          <p:cNvSpPr txBox="1"/>
          <p:nvPr/>
        </p:nvSpPr>
        <p:spPr>
          <a:xfrm>
            <a:off x="1630710" y="2952740"/>
            <a:ext cx="89289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在办公设备管理系统数据库中，为已经创建的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equips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表，添加主键约束。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550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0396" y="1221243"/>
            <a:ext cx="6048672" cy="33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54000" indent="127000" algn="just">
              <a:lnSpc>
                <a:spcPts val="156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为已有表创建主键约束</a:t>
            </a: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112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635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ALTER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TABLE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user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</a:t>
            </a: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ADD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CONSTRAINT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PK_id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PRIMARY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KEY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4.19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69490" y="-2830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26654" y="565721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4.3.4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为已有表创建主键约束</a:t>
            </a:r>
          </a:p>
          <a:p>
            <a:pPr algn="l">
              <a:lnSpc>
                <a:spcPts val="1560"/>
              </a:lnSpc>
              <a:spcAft>
                <a:spcPts val="800"/>
              </a:spcAft>
            </a:pP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2477715" y="6385354"/>
            <a:ext cx="7335670" cy="502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4.19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  <a:p>
            <a:pPr marL="254000" indent="127000" algn="ctr">
              <a:lnSpc>
                <a:spcPts val="1560"/>
              </a:lnSpc>
            </a:pP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EB1F4BC3-EB00-147F-27F4-D7DAEB8AC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331" y="2795608"/>
            <a:ext cx="4925590" cy="358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905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4.3.5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删除约束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90230E5F-BB50-66CE-C76F-60124D557BD4}"/>
              </a:ext>
            </a:extLst>
          </p:cNvPr>
          <p:cNvSpPr txBox="1"/>
          <p:nvPr/>
        </p:nvSpPr>
        <p:spPr>
          <a:xfrm>
            <a:off x="1523431" y="2906574"/>
            <a:ext cx="91435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在办公设备管理系统数据库中，删除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user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表的主键约束。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4644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0396" y="1221243"/>
            <a:ext cx="6048672" cy="33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54000" indent="127000" algn="just">
              <a:lnSpc>
                <a:spcPts val="156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删除约束</a:t>
            </a: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4" y="1672224"/>
            <a:ext cx="11008705" cy="713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ALTER TABLE user DROP PRIMARY KEY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4.20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4.3.5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删除约束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2539641" y="6294434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4.20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pic>
        <p:nvPicPr>
          <p:cNvPr id="16386" name="图片 1">
            <a:extLst>
              <a:ext uri="{FF2B5EF4-FFF2-40B4-BE49-F238E27FC236}">
                <a16:creationId xmlns:a16="http://schemas.microsoft.com/office/drawing/2014/main" id="{29E1E6FC-E236-AA56-A16F-3A90CAFEC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926" y="2385801"/>
            <a:ext cx="5040560" cy="374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778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26654" y="518032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4.3.6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创建外键约束</a:t>
            </a:r>
          </a:p>
          <a:p>
            <a:pPr algn="l">
              <a:lnSpc>
                <a:spcPts val="1560"/>
              </a:lnSpc>
              <a:spcAft>
                <a:spcPts val="800"/>
              </a:spcAft>
            </a:pP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503E85E9-0F7A-7EEF-43AB-86E1E8450590}"/>
              </a:ext>
            </a:extLst>
          </p:cNvPr>
          <p:cNvSpPr txBox="1"/>
          <p:nvPr/>
        </p:nvSpPr>
        <p:spPr>
          <a:xfrm>
            <a:off x="874626" y="2952740"/>
            <a:ext cx="104411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在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selected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表的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字段列上添加一个名为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FK_equips_course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的外键约束，该外键参照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course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表的主键字段列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344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创建外键约束</a:t>
            </a:r>
            <a:endParaRPr lang="zh-CN" altLang="zh-CN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854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26654" y="336862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4.3.6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创建外键约束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2427371" y="6022082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【外部键】对话框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AE65D28-FB06-F65B-73F5-D07690FBD0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622" y="1886273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7409" name="图片 1">
            <a:extLst>
              <a:ext uri="{FF2B5EF4-FFF2-40B4-BE49-F238E27FC236}">
                <a16:creationId xmlns:a16="http://schemas.microsoft.com/office/drawing/2014/main" id="{AC0BFF9A-C1D4-9FCB-5EC4-CADFE12C2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810" y="1886273"/>
            <a:ext cx="7128792" cy="346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58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创建外键约束</a:t>
            </a:r>
            <a:endParaRPr lang="zh-CN" altLang="zh-CN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854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26654" y="336862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4.3.6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创建外键约束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2427371" y="6022082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主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部键】对话框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AE65D28-FB06-F65B-73F5-D07690FBD0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622" y="1886273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E53B90B-61F6-E5C7-4A3C-0E9A52DF3F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6774" y="1603682"/>
            <a:ext cx="1864248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8433" name="图片 1">
            <a:extLst>
              <a:ext uri="{FF2B5EF4-FFF2-40B4-BE49-F238E27FC236}">
                <a16:creationId xmlns:a16="http://schemas.microsoft.com/office/drawing/2014/main" id="{2891B712-E299-EDE2-B2E3-7FBCDFA2F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74" y="1603683"/>
            <a:ext cx="8064896" cy="411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23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26654" y="333450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4.3.7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创建外键约束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597E540-1BAA-08DB-65B7-2B22734842F4}"/>
              </a:ext>
            </a:extLst>
          </p:cNvPr>
          <p:cNvSpPr txBox="1"/>
          <p:nvPr/>
        </p:nvSpPr>
        <p:spPr>
          <a:xfrm>
            <a:off x="1690714" y="2952740"/>
            <a:ext cx="880898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在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selected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表的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tid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字段列上添加一个名为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的外键约束，该外键参照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teachers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表的主键字段列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tid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4844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142878" y="2577812"/>
            <a:ext cx="8856984" cy="15696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创建学生选课管理</a:t>
            </a:r>
            <a:endParaRPr lang="en-US" altLang="zh-CN" sz="48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  <a:p>
            <a:pPr algn="ctr"/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系统的数据表</a:t>
            </a:r>
            <a:endParaRPr lang="en-GB" altLang="zh-CN" sz="48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创建外键约束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ALTER TABLE selected ADD CONSTRAINT fk_t1 FOREIGN KEY(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tid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REFERENCES teachers (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tid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2.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执行结果如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4.23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4.3.7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创建外键约束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2494806" y="6443513"/>
            <a:ext cx="7335670" cy="298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4.23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3E3A3F0-FBC1-3E27-8315-B3CF34916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5579" y="2693348"/>
            <a:ext cx="20328135" cy="47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9457" name="图片 1">
            <a:extLst>
              <a:ext uri="{FF2B5EF4-FFF2-40B4-BE49-F238E27FC236}">
                <a16:creationId xmlns:a16="http://schemas.microsoft.com/office/drawing/2014/main" id="{87631622-E483-F51D-C5D5-D3F109846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580" y="2693349"/>
            <a:ext cx="8794122" cy="3507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09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502918" y="2644964"/>
            <a:ext cx="7957736" cy="1569660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 algn="ctr"/>
            <a:r>
              <a:rPr lang="zh-CN" altLang="zh-CN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学生选课管理系统中表数据的操作</a:t>
            </a:r>
            <a:endParaRPr lang="zh-CN" altLang="en-US" sz="48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4.4</a:t>
            </a:r>
          </a:p>
        </p:txBody>
      </p:sp>
    </p:spTree>
    <p:extLst>
      <p:ext uri="{BB962C8B-B14F-4D97-AF65-F5344CB8AC3E}">
        <p14:creationId xmlns:p14="http://schemas.microsoft.com/office/powerpoint/2010/main" val="276126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4.4.1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添加数据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CBE6DE69-B2DB-3A06-AC91-C04D908A39B3}"/>
              </a:ext>
            </a:extLst>
          </p:cNvPr>
          <p:cNvSpPr txBox="1"/>
          <p:nvPr/>
        </p:nvSpPr>
        <p:spPr>
          <a:xfrm>
            <a:off x="1124306" y="2521853"/>
            <a:ext cx="1121266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在数据库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xsxkDB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中的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表中插入一条数据，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2112001,sname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为高丽丽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sgender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为女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sbirthday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2004-5-6,saddress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为江苏省南京市，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sphone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13656225522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2314001</a:t>
            </a:r>
            <a:r>
              <a:rPr lang="zh-CN" altLang="zh-CN" sz="24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034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4" y="1672224"/>
            <a:ext cx="10792681" cy="1552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选择【</a:t>
            </a:r>
            <a:r>
              <a:rPr lang="en-US" altLang="zh-CN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</a:t>
            </a:r>
            <a:r>
              <a:rPr lang="en-US" altLang="zh-CN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DB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-&gt;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【表】</a:t>
            </a: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-&gt;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】，右键，选择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打开表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>
              <a:lnSpc>
                <a:spcPts val="1560"/>
              </a:lnSpc>
            </a:pP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>
              <a:lnSpc>
                <a:spcPts val="1560"/>
              </a:lnSpc>
            </a:pP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将要求的数据在每列对应的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NULL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处直接输入即可。</a:t>
            </a: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>
              <a:lnSpc>
                <a:spcPts val="1560"/>
              </a:lnSpc>
            </a:pP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>
              <a:lnSpc>
                <a:spcPts val="1560"/>
              </a:lnSpc>
            </a:pPr>
            <a:r>
              <a:rPr lang="en-US" altLang="zh-CN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对于输入的数据一定要符合约束条件的限制，否则会出现警告提示，并且</a:t>
            </a: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>
              <a:lnSpc>
                <a:spcPts val="1560"/>
              </a:lnSpc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>
              <a:lnSpc>
                <a:spcPts val="1560"/>
              </a:lnSpc>
            </a:pP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不能成功添加数据。 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4.4.1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添加数据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2427370" y="6173715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4.24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pic>
        <p:nvPicPr>
          <p:cNvPr id="20481" name="图片 1">
            <a:extLst>
              <a:ext uri="{FF2B5EF4-FFF2-40B4-BE49-F238E27FC236}">
                <a16:creationId xmlns:a16="http://schemas.microsoft.com/office/drawing/2014/main" id="{98985DFB-3B62-C6A4-86B8-200F3439D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190" y="3732720"/>
            <a:ext cx="9808031" cy="208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81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4.4.2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简单的添加数据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834C3C8-E944-A33F-6D31-AFB9AD1DFBA4}"/>
              </a:ext>
            </a:extLst>
          </p:cNvPr>
          <p:cNvSpPr txBox="1"/>
          <p:nvPr/>
        </p:nvSpPr>
        <p:spPr>
          <a:xfrm>
            <a:off x="1330674" y="3014295"/>
            <a:ext cx="95290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在数据库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xsxkDB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中的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表中插入一条数据，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2112002,</a:t>
            </a:r>
            <a:r>
              <a:rPr lang="en-US" altLang="zh-CN" sz="2800" dirty="0">
                <a:effectLst/>
                <a:latin typeface="+mn-ea"/>
              </a:rPr>
              <a:t> 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sname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为李娟。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1682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简单的添加数据</a:t>
            </a:r>
            <a:endParaRPr lang="zh-CN" altLang="zh-CN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USE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INSERT INTO students(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sid,sname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 VALUES(‘2112002’,'</a:t>
            </a:r>
            <a:r>
              <a:rPr lang="zh-CN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李娟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4.25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4.4.2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简单的添加数据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2427371" y="6289946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4.25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345B163-3F2C-6B56-6FD0-91C821998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6714" y="2590423"/>
            <a:ext cx="2019345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1505" name="图片 1">
            <a:extLst>
              <a:ext uri="{FF2B5EF4-FFF2-40B4-BE49-F238E27FC236}">
                <a16:creationId xmlns:a16="http://schemas.microsoft.com/office/drawing/2014/main" id="{137F573A-6BD9-B801-DFA0-2FBEA307A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758" y="2590423"/>
            <a:ext cx="8280920" cy="366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83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4.4.3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按照与表列不同的顺序插入数据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08F1E8A4-52AA-0FF2-4246-E8789B00D987}"/>
              </a:ext>
            </a:extLst>
          </p:cNvPr>
          <p:cNvSpPr txBox="1"/>
          <p:nvPr/>
        </p:nvSpPr>
        <p:spPr>
          <a:xfrm>
            <a:off x="776903" y="2952740"/>
            <a:ext cx="106366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在数据库</a:t>
            </a:r>
            <a:r>
              <a:rPr lang="en-US" altLang="zh-CN" sz="2800" dirty="0" err="1">
                <a:latin typeface="+mn-ea"/>
                <a:cs typeface="Times New Roman" panose="02020603050405020304" pitchFamily="18" charset="0"/>
              </a:rPr>
              <a:t>xsxkDB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中的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表中插入一条数据，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+mn-ea"/>
                <a:cs typeface="Times New Roman" panose="02020603050405020304" pitchFamily="18" charset="0"/>
              </a:rPr>
              <a:t>sid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2112003, </a:t>
            </a:r>
            <a:r>
              <a:rPr lang="en-US" altLang="zh-CN" sz="2800" dirty="0" err="1">
                <a:latin typeface="+mn-ea"/>
                <a:cs typeface="Times New Roman" panose="02020603050405020304" pitchFamily="18" charset="0"/>
              </a:rPr>
              <a:t>sbirthday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2006-6-8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0037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按照与表列不同的顺序插入数据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  <a:endParaRPr lang="en-US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INSERT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</a:t>
            </a:r>
            <a:r>
              <a:rPr lang="en-US" altLang="zh-CN" sz="1800" kern="100" dirty="0" err="1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sbirthday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VALUES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'2112003'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'2006-6-8'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4.26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6734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4.4.3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按照与表列不同的顺序插入数据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2427371" y="6441269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4.26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94D878F-579D-25CA-15D2-1F241D1FC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8662" y="2658965"/>
            <a:ext cx="2130569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529" name="图片 1">
            <a:extLst>
              <a:ext uri="{FF2B5EF4-FFF2-40B4-BE49-F238E27FC236}">
                <a16:creationId xmlns:a16="http://schemas.microsoft.com/office/drawing/2014/main" id="{6F39881A-6F26-8D68-A51A-D0DB57347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694" y="2673304"/>
            <a:ext cx="9217024" cy="3676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42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977147" y="514057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4.4.4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多行记录插入</a:t>
            </a:r>
          </a:p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70B81E5A-D448-C43E-9580-9952B9B4CB72}"/>
              </a:ext>
            </a:extLst>
          </p:cNvPr>
          <p:cNvSpPr txBox="1"/>
          <p:nvPr/>
        </p:nvSpPr>
        <p:spPr>
          <a:xfrm>
            <a:off x="1174658" y="3098100"/>
            <a:ext cx="9841095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在数据库</a:t>
            </a:r>
            <a:r>
              <a:rPr lang="en-US" altLang="zh-CN" sz="2800" dirty="0" err="1">
                <a:latin typeface="+mn-ea"/>
                <a:cs typeface="Times New Roman" panose="02020603050405020304" pitchFamily="18" charset="0"/>
              </a:rPr>
              <a:t>xsxkDB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中的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表中一次插入多行记录。</a:t>
            </a:r>
          </a:p>
        </p:txBody>
      </p:sp>
    </p:spTree>
    <p:extLst>
      <p:ext uri="{BB962C8B-B14F-4D97-AF65-F5344CB8AC3E}">
        <p14:creationId xmlns:p14="http://schemas.microsoft.com/office/powerpoint/2010/main" val="209503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多行记录插入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956140"/>
            <a:ext cx="10784162" cy="3795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>
              <a:lnSpc>
                <a:spcPts val="1560"/>
              </a:lnSpc>
            </a:pP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USE 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marL="533400" indent="127000" algn="just">
              <a:lnSpc>
                <a:spcPts val="1560"/>
              </a:lnSpc>
            </a:pP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l">
              <a:lnSpc>
                <a:spcPts val="1560"/>
              </a:lnSpc>
            </a:pP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INSERT INTO</a:t>
            </a:r>
          </a:p>
          <a:p>
            <a:pPr marL="533400" indent="127000" algn="l">
              <a:lnSpc>
                <a:spcPts val="1560"/>
              </a:lnSpc>
            </a:pP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students(</a:t>
            </a:r>
            <a:r>
              <a:rPr lang="en-US" altLang="zh-CN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sid,sname,sgender,sbirthday,saddress,sphone,c</a:t>
            </a:r>
            <a:endParaRPr lang="en-US" altLang="zh-CN" kern="0" dirty="0">
              <a:solidFill>
                <a:srgbClr val="0000FF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l">
              <a:lnSpc>
                <a:spcPts val="1560"/>
              </a:lnSpc>
            </a:pPr>
            <a:endParaRPr lang="en-US" altLang="zh-CN" kern="0" dirty="0">
              <a:solidFill>
                <a:srgbClr val="0000FF"/>
              </a:solidFill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l">
              <a:lnSpc>
                <a:spcPts val="1560"/>
              </a:lnSpc>
            </a:pP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id) </a:t>
            </a:r>
          </a:p>
          <a:p>
            <a:pPr marL="533400" indent="127000" algn="l">
              <a:lnSpc>
                <a:spcPts val="1560"/>
              </a:lnSpc>
            </a:pP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l">
              <a:lnSpc>
                <a:spcPts val="1560"/>
              </a:lnSpc>
            </a:pP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VALUES('2113001','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高月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女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','2004-12-21','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四川成都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’,</a:t>
            </a:r>
          </a:p>
          <a:p>
            <a:pPr marL="533400" indent="127000" algn="l">
              <a:lnSpc>
                <a:spcPts val="1560"/>
              </a:lnSpc>
            </a:pP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l">
              <a:lnSpc>
                <a:spcPts val="1560"/>
              </a:lnSpc>
            </a:pP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'13600885456','2314002’),</a:t>
            </a:r>
          </a:p>
          <a:p>
            <a:pPr marL="533400" indent="127000" algn="l">
              <a:lnSpc>
                <a:spcPts val="1560"/>
              </a:lnSpc>
            </a:pP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l">
              <a:lnSpc>
                <a:spcPts val="1560"/>
              </a:lnSpc>
            </a:pP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('2113002','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郭靖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','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男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','2005-8-7',’</a:t>
            </a: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广东深</a:t>
            </a:r>
            <a:endParaRPr lang="en-US" altLang="zh-CN" kern="0" dirty="0">
              <a:solidFill>
                <a:srgbClr val="0000FF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254000" indent="127000" algn="l">
              <a:lnSpc>
                <a:spcPts val="1560"/>
              </a:lnSpc>
            </a:pPr>
            <a:endParaRPr lang="en-US" altLang="zh-CN" kern="0" dirty="0">
              <a:solidFill>
                <a:srgbClr val="0000FF"/>
              </a:solidFill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254000" indent="127000" algn="l">
              <a:lnSpc>
                <a:spcPts val="1560"/>
              </a:lnSpc>
            </a:pPr>
            <a:r>
              <a:rPr lang="zh-CN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圳</a:t>
            </a:r>
            <a:r>
              <a:rPr lang="en-US" altLang="zh-CN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','13600892546','2314002')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266700" algn="just">
              <a:lnSpc>
                <a:spcPts val="1560"/>
              </a:lnSpc>
            </a:pP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4.4.4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多行记录插入</a:t>
            </a:r>
          </a:p>
        </p:txBody>
      </p:sp>
    </p:spTree>
    <p:extLst>
      <p:ext uri="{BB962C8B-B14F-4D97-AF65-F5344CB8AC3E}">
        <p14:creationId xmlns:p14="http://schemas.microsoft.com/office/powerpoint/2010/main" val="371966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创建数据库表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577669" y="1637616"/>
            <a:ext cx="88569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利用</a:t>
            </a:r>
            <a:r>
              <a:rPr lang="en-US" altLang="zh-CN" sz="2800" dirty="0" err="1"/>
              <a:t>SQLyog</a:t>
            </a:r>
            <a:r>
              <a:rPr lang="zh-CN" altLang="en-US" sz="2800" dirty="0"/>
              <a:t>图形工具在</a:t>
            </a:r>
            <a:r>
              <a:rPr lang="en-US" altLang="zh-CN" sz="2800" dirty="0" err="1"/>
              <a:t>xsxkDB</a:t>
            </a:r>
            <a:r>
              <a:rPr lang="zh-CN" altLang="en-US" sz="2800" dirty="0"/>
              <a:t>中创建数据表</a:t>
            </a:r>
            <a:r>
              <a:rPr lang="en-US" altLang="zh-CN" sz="2800" dirty="0"/>
              <a:t>courses</a:t>
            </a:r>
            <a:r>
              <a:rPr lang="zh-CN" altLang="en-US" sz="2800" dirty="0"/>
              <a:t>，表名称及结构如下。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03C6ED08-5A44-C685-9E53-A5B6DDEBF8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020848"/>
              </p:ext>
            </p:extLst>
          </p:nvPr>
        </p:nvGraphicFramePr>
        <p:xfrm>
          <a:off x="838622" y="3213771"/>
          <a:ext cx="10441160" cy="23043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2760">
                  <a:extLst>
                    <a:ext uri="{9D8B030D-6E8A-4147-A177-3AD203B41FA5}">
                      <a16:colId xmlns:a16="http://schemas.microsoft.com/office/drawing/2014/main" val="3578934263"/>
                    </a:ext>
                  </a:extLst>
                </a:gridCol>
                <a:gridCol w="1559121">
                  <a:extLst>
                    <a:ext uri="{9D8B030D-6E8A-4147-A177-3AD203B41FA5}">
                      <a16:colId xmlns:a16="http://schemas.microsoft.com/office/drawing/2014/main" val="512526129"/>
                    </a:ext>
                  </a:extLst>
                </a:gridCol>
                <a:gridCol w="2227316">
                  <a:extLst>
                    <a:ext uri="{9D8B030D-6E8A-4147-A177-3AD203B41FA5}">
                      <a16:colId xmlns:a16="http://schemas.microsoft.com/office/drawing/2014/main" val="1805053535"/>
                    </a:ext>
                  </a:extLst>
                </a:gridCol>
                <a:gridCol w="1336390">
                  <a:extLst>
                    <a:ext uri="{9D8B030D-6E8A-4147-A177-3AD203B41FA5}">
                      <a16:colId xmlns:a16="http://schemas.microsoft.com/office/drawing/2014/main" val="4265137905"/>
                    </a:ext>
                  </a:extLst>
                </a:gridCol>
                <a:gridCol w="2450046">
                  <a:extLst>
                    <a:ext uri="{9D8B030D-6E8A-4147-A177-3AD203B41FA5}">
                      <a16:colId xmlns:a16="http://schemas.microsoft.com/office/drawing/2014/main" val="2775837723"/>
                    </a:ext>
                  </a:extLst>
                </a:gridCol>
                <a:gridCol w="1175527">
                  <a:extLst>
                    <a:ext uri="{9D8B030D-6E8A-4147-A177-3AD203B41FA5}">
                      <a16:colId xmlns:a16="http://schemas.microsoft.com/office/drawing/2014/main" val="3967715120"/>
                    </a:ext>
                  </a:extLst>
                </a:gridCol>
              </a:tblGrid>
              <a:tr h="407934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 dirty="0">
                          <a:effectLst/>
                        </a:rPr>
                        <a:t>字段名称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 dirty="0">
                          <a:effectLst/>
                        </a:rPr>
                        <a:t>字段说明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数据类型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允许为空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小数位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约束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2909290"/>
                  </a:ext>
                </a:extLst>
              </a:tr>
              <a:tr h="371684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cID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 dirty="0">
                          <a:effectLst/>
                        </a:rPr>
                        <a:t>课程编号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 dirty="0">
                          <a:effectLst/>
                        </a:rPr>
                        <a:t>char(10)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否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主键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2168619"/>
                  </a:ext>
                </a:extLst>
              </a:tr>
              <a:tr h="371684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cName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课程名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varchar(20)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是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6920597"/>
                  </a:ext>
                </a:extLst>
              </a:tr>
              <a:tr h="204792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cHour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学时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tinyint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是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6263835"/>
                  </a:ext>
                </a:extLst>
              </a:tr>
              <a:tr h="204792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cScore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学分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float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是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4270494"/>
                  </a:ext>
                </a:extLst>
              </a:tr>
              <a:tr h="371684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cTerm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开课学期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char(2)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是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2650551"/>
                  </a:ext>
                </a:extLst>
              </a:tr>
              <a:tr h="371684"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cType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课程类别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char(2)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zh-CN" sz="1600" kern="100">
                          <a:effectLst/>
                        </a:rPr>
                        <a:t>是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ctr">
                        <a:lnSpc>
                          <a:spcPts val="1560"/>
                        </a:lnSpc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6593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87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多行记录插入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710909"/>
            <a:ext cx="10784162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4.27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4.4.4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多行记录插入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2427370" y="6044966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4.27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EAB0484B-6CAE-053D-0F0A-903CE12B9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2758" y="280107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579" name="图片 1">
            <a:extLst>
              <a:ext uri="{FF2B5EF4-FFF2-40B4-BE49-F238E27FC236}">
                <a16:creationId xmlns:a16="http://schemas.microsoft.com/office/drawing/2014/main" id="{4E16DD67-8132-06B6-4C6E-AABEE8E62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757" y="2145201"/>
            <a:ext cx="8064897" cy="354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14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4.4.5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在带有标识列的表中插入数据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F8DABCE-850E-EDC8-2694-3024131DE344}"/>
              </a:ext>
            </a:extLst>
          </p:cNvPr>
          <p:cNvSpPr txBox="1"/>
          <p:nvPr/>
        </p:nvSpPr>
        <p:spPr>
          <a:xfrm>
            <a:off x="2096757" y="3168184"/>
            <a:ext cx="79968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在数据库</a:t>
            </a:r>
            <a:r>
              <a:rPr lang="en-US" altLang="zh-CN" sz="2800" dirty="0" err="1">
                <a:latin typeface="+mn-ea"/>
                <a:cs typeface="Times New Roman" panose="02020603050405020304" pitchFamily="18" charset="0"/>
              </a:rPr>
              <a:t>xsxkDB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中的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user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表中插入一条记录</a:t>
            </a:r>
            <a:endParaRPr lang="zh-CN" altLang="en-US" sz="2800" dirty="0"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92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在带有标识列的表中插入数据</a:t>
            </a:r>
          </a:p>
          <a:p>
            <a:pPr algn="just">
              <a:lnSpc>
                <a:spcPct val="150000"/>
              </a:lnSpc>
            </a:pPr>
            <a:endParaRPr lang="zh-CN" altLang="zh-CN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1738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语句。标识列的值自动按序生成，只需插入其他数据。最后一行的查询语句，可查看新增记录在该表中的位置。</a:t>
            </a:r>
          </a:p>
          <a:p>
            <a:pPr marL="533400" indent="127000" algn="just">
              <a:lnSpc>
                <a:spcPts val="1560"/>
              </a:lnSpc>
            </a:pP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USE </a:t>
            </a:r>
            <a:r>
              <a:rPr lang="en-US" altLang="zh-CN" sz="18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>
              <a:lnSpc>
                <a:spcPts val="1560"/>
              </a:lnSpc>
            </a:pP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INSERT INTO USER(</a:t>
            </a:r>
            <a:r>
              <a:rPr lang="en-US" altLang="zh-CN" sz="18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uname,upwd,marks,qx</a:t>
            </a: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>
              <a:lnSpc>
                <a:spcPts val="1560"/>
              </a:lnSpc>
            </a:pP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VALUES('admin','123','</a:t>
            </a:r>
            <a:r>
              <a:rPr lang="zh-CN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管理员</a:t>
            </a: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','1-2-3-4'),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indent="127000" algn="just">
              <a:lnSpc>
                <a:spcPts val="1560"/>
              </a:lnSpc>
            </a:pP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('guest','123','</a:t>
            </a:r>
            <a:r>
              <a:rPr lang="zh-CN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游客</a:t>
            </a: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','1-2');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508000" algn="just">
              <a:lnSpc>
                <a:spcPts val="1560"/>
              </a:lnSpc>
            </a:pP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 * FROM user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4.28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4.4.5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在带有标识列的表中插入数据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-457522" y="6443513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4.28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2B18BAD-0CD1-E6F4-9969-1F259E7D3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6694" y="3429794"/>
            <a:ext cx="15348913" cy="4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5601" name="图片 1">
            <a:extLst>
              <a:ext uri="{FF2B5EF4-FFF2-40B4-BE49-F238E27FC236}">
                <a16:creationId xmlns:a16="http://schemas.microsoft.com/office/drawing/2014/main" id="{B87BB1E0-8556-8146-A951-6285F56BA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078" y="2984204"/>
            <a:ext cx="6680623" cy="378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54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4.4.5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在带有标识列的表中插入数据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14B17CBC-4E02-36EE-DE2F-D6963B0BDAE9}"/>
              </a:ext>
            </a:extLst>
          </p:cNvPr>
          <p:cNvSpPr txBox="1"/>
          <p:nvPr/>
        </p:nvSpPr>
        <p:spPr>
          <a:xfrm>
            <a:off x="1483943" y="2952740"/>
            <a:ext cx="1023063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在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user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表中插入一行新的数据</a:t>
            </a:r>
            <a:r>
              <a:rPr lang="en-US" altLang="zh-CN" sz="2800" dirty="0" err="1">
                <a:latin typeface="+mn-ea"/>
                <a:cs typeface="Times New Roman" panose="02020603050405020304" pitchFamily="18" charset="0"/>
              </a:rPr>
              <a:t>uname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082054103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800" dirty="0" err="1">
                <a:latin typeface="+mn-ea"/>
                <a:cs typeface="Times New Roman" panose="02020603050405020304" pitchFamily="18" charset="0"/>
              </a:rPr>
              <a:t>tpwd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0105, marks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010309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800" dirty="0" err="1">
                <a:latin typeface="+mn-ea"/>
                <a:cs typeface="Times New Roman" panose="02020603050405020304" pitchFamily="18" charset="0"/>
              </a:rPr>
              <a:t>qx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55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，标识值为</a:t>
            </a:r>
            <a:r>
              <a:rPr lang="en-US" altLang="zh-CN" sz="2800" dirty="0">
                <a:latin typeface="+mn-ea"/>
                <a:cs typeface="Times New Roman" panose="02020603050405020304" pitchFamily="18" charset="0"/>
              </a:rPr>
              <a:t>0</a:t>
            </a:r>
            <a:r>
              <a:rPr lang="zh-CN" altLang="zh-CN" sz="2800" dirty="0">
                <a:latin typeface="+mn-ea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5302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在带有标识列的表中插入数据</a:t>
            </a:r>
          </a:p>
          <a:p>
            <a:pPr algn="just">
              <a:lnSpc>
                <a:spcPct val="150000"/>
              </a:lnSpc>
            </a:pPr>
            <a:endParaRPr lang="zh-CN" altLang="zh-CN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112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语句。将一个显式值插入标识列，即标识列的值是强制插入。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INSERT INTO user VALUES(0,'082054103','0105','010309','55');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user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4.29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4.4.5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在带有标识列的表中插入数据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-2327439" y="6289652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4.29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2B18BAD-0CD1-E6F4-9969-1F259E7D3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6694" y="3429794"/>
            <a:ext cx="15348913" cy="4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F283BA0E-BD91-CD9C-BE53-360F02BE24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2878" y="2711327"/>
            <a:ext cx="1880893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6625" name="图片 1">
            <a:extLst>
              <a:ext uri="{FF2B5EF4-FFF2-40B4-BE49-F238E27FC236}">
                <a16:creationId xmlns:a16="http://schemas.microsoft.com/office/drawing/2014/main" id="{8ED56F47-67A3-60E7-640C-D00A4C5E8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715" y="2792961"/>
            <a:ext cx="7937971" cy="389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0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4"/>
            <a:ext cx="6607700" cy="516217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4.4.6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利用插入语句实现两表之间的数据复制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AC3BBDB1-FF8B-9B14-B4D5-33BADD0875FD}"/>
              </a:ext>
            </a:extLst>
          </p:cNvPr>
          <p:cNvSpPr txBox="1"/>
          <p:nvPr/>
        </p:nvSpPr>
        <p:spPr>
          <a:xfrm>
            <a:off x="2062757" y="2952740"/>
            <a:ext cx="7920882" cy="981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将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表中的全部数据插入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到新建的表格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students_temp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中。</a:t>
            </a:r>
          </a:p>
        </p:txBody>
      </p:sp>
    </p:spTree>
    <p:extLst>
      <p:ext uri="{BB962C8B-B14F-4D97-AF65-F5344CB8AC3E}">
        <p14:creationId xmlns:p14="http://schemas.microsoft.com/office/powerpoint/2010/main" val="28880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912768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利用插入语句实现两表之间的数据复制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CREATE TABLE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students_temp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AS SELECT * FROM students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4.30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6607700" cy="47814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4.4.6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利用插入语句实现两表之间的数据复制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1966810" y="6094090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4.30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126B493-89DA-BF7F-5923-FC22BBDB6B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0750" y="2586990"/>
            <a:ext cx="183095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7649" name="图片 1">
            <a:extLst>
              <a:ext uri="{FF2B5EF4-FFF2-40B4-BE49-F238E27FC236}">
                <a16:creationId xmlns:a16="http://schemas.microsoft.com/office/drawing/2014/main" id="{03F71DEF-E51C-04CF-13AB-A8B1F15C0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750" y="2586991"/>
            <a:ext cx="7920880" cy="336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60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4"/>
            <a:ext cx="6607700" cy="516217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4.4.6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利用插入语句实现两表之间的数据复制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AC3BBDB1-FF8B-9B14-B4D5-33BADD0875FD}"/>
              </a:ext>
            </a:extLst>
          </p:cNvPr>
          <p:cNvSpPr txBox="1"/>
          <p:nvPr/>
        </p:nvSpPr>
        <p:spPr>
          <a:xfrm>
            <a:off x="1234665" y="2906574"/>
            <a:ext cx="97210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将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表中前三条记录插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入到新建的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students_temp1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表。</a:t>
            </a:r>
          </a:p>
        </p:txBody>
      </p:sp>
    </p:spTree>
    <p:extLst>
      <p:ext uri="{BB962C8B-B14F-4D97-AF65-F5344CB8AC3E}">
        <p14:creationId xmlns:p14="http://schemas.microsoft.com/office/powerpoint/2010/main" val="168180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912768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利用插入语句实现两表之间的数据复制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112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USE </a:t>
            </a:r>
            <a:r>
              <a:rPr lang="en-US" altLang="zh-CN" sz="1800" kern="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CREATE TABLE students_temp1 AS SELECT * FROM students LIMIT 3;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SELECT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students_temp1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6607700" cy="47814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4.4.6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利用插入语句实现两表之间的数据复制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2427371" y="6330932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126B493-89DA-BF7F-5923-FC22BBDB6B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0750" y="2586990"/>
            <a:ext cx="183095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563A9855-8222-9AC6-0764-438ED5793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0790" y="2795607"/>
            <a:ext cx="189753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8673" name="图片 1">
            <a:extLst>
              <a:ext uri="{FF2B5EF4-FFF2-40B4-BE49-F238E27FC236}">
                <a16:creationId xmlns:a16="http://schemas.microsoft.com/office/drawing/2014/main" id="{65D75869-1C1B-F730-331B-179A4EFD0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750" y="2795606"/>
            <a:ext cx="8208912" cy="352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30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4.4.7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删除数据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A0EF370-1EC2-E770-56B1-2623CEA77A10}"/>
              </a:ext>
            </a:extLst>
          </p:cNvPr>
          <p:cNvSpPr txBox="1"/>
          <p:nvPr/>
        </p:nvSpPr>
        <p:spPr>
          <a:xfrm>
            <a:off x="2878845" y="3263947"/>
            <a:ext cx="7440831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在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students_temp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表中删除一条记录。</a:t>
            </a:r>
          </a:p>
        </p:txBody>
      </p:sp>
    </p:spTree>
    <p:extLst>
      <p:ext uri="{BB962C8B-B14F-4D97-AF65-F5344CB8AC3E}">
        <p14:creationId xmlns:p14="http://schemas.microsoft.com/office/powerpoint/2010/main" val="107164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创建数据表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创建数据库表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3AAB84-8324-B343-170F-BFCDAC3D3281}"/>
              </a:ext>
            </a:extLst>
          </p:cNvPr>
          <p:cNvSpPr txBox="1"/>
          <p:nvPr/>
        </p:nvSpPr>
        <p:spPr>
          <a:xfrm>
            <a:off x="978074" y="1817835"/>
            <a:ext cx="100834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打开</a:t>
            </a:r>
            <a:r>
              <a:rPr lang="en-US" altLang="zh-CN" sz="24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图形工具，右键单击【</a:t>
            </a:r>
            <a:r>
              <a:rPr lang="en-US" altLang="zh-CN" sz="24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】－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【表】，在弹出的快捷菜单中单击选择【创建表】菜单，弹出表设计器对话框，如图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F5426767-A16F-3EAE-FCB6-9BFF33C14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060" y="2648832"/>
            <a:ext cx="8436193" cy="3301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21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删除数据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打开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，与添加数据类似，先打开数据表，选择想要删除的记录，单击删除按钮。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4.4.7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删除数据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2427371" y="6096931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0AFE7A7-6F4A-D516-FCE7-9412CB7B8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8188" y="2249557"/>
            <a:ext cx="1968069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9697" name="图片 1">
            <a:extLst>
              <a:ext uri="{FF2B5EF4-FFF2-40B4-BE49-F238E27FC236}">
                <a16:creationId xmlns:a16="http://schemas.microsoft.com/office/drawing/2014/main" id="{75CA5BD7-D1E3-5115-9AF5-C872F9467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188" y="2249557"/>
            <a:ext cx="8514035" cy="3567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24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4.4.8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语句删除数据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D42C793-B4F4-D96D-B4F0-3918A1654713}"/>
              </a:ext>
            </a:extLst>
          </p:cNvPr>
          <p:cNvSpPr txBox="1"/>
          <p:nvPr/>
        </p:nvSpPr>
        <p:spPr>
          <a:xfrm>
            <a:off x="2338786" y="3263947"/>
            <a:ext cx="7512839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删除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students_temp1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表中的所有记录。</a:t>
            </a:r>
          </a:p>
        </p:txBody>
      </p:sp>
    </p:spTree>
    <p:extLst>
      <p:ext uri="{BB962C8B-B14F-4D97-AF65-F5344CB8AC3E}">
        <p14:creationId xmlns:p14="http://schemas.microsoft.com/office/powerpoint/2010/main" val="245401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语句删除数据</a:t>
            </a:r>
          </a:p>
          <a:p>
            <a:pPr algn="just">
              <a:lnSpc>
                <a:spcPct val="150000"/>
              </a:lnSpc>
            </a:pPr>
            <a:endParaRPr lang="zh-CN" altLang="zh-CN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DELETE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students_temp1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4.33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4.4.8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语句删除数据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6095206" y="6236306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4.33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22B7C24F-B5CA-DD2A-8C69-E40ED7C2BF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8862" y="2590423"/>
            <a:ext cx="158152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23" name="图片 1">
            <a:extLst>
              <a:ext uri="{FF2B5EF4-FFF2-40B4-BE49-F238E27FC236}">
                <a16:creationId xmlns:a16="http://schemas.microsoft.com/office/drawing/2014/main" id="{CC39DB3D-6092-81D4-EEFD-A56FDF829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862" y="2590424"/>
            <a:ext cx="5832648" cy="394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95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4.4.8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语句删除数据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D42C793-B4F4-D96D-B4F0-3918A1654713}"/>
              </a:ext>
            </a:extLst>
          </p:cNvPr>
          <p:cNvSpPr txBox="1"/>
          <p:nvPr/>
        </p:nvSpPr>
        <p:spPr>
          <a:xfrm>
            <a:off x="1840732" y="3263947"/>
            <a:ext cx="8508948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删除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students_temp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表中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cid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2314002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的数据。</a:t>
            </a:r>
          </a:p>
        </p:txBody>
      </p:sp>
    </p:spTree>
    <p:extLst>
      <p:ext uri="{BB962C8B-B14F-4D97-AF65-F5344CB8AC3E}">
        <p14:creationId xmlns:p14="http://schemas.microsoft.com/office/powerpoint/2010/main" val="355996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语句删除数据</a:t>
            </a:r>
          </a:p>
          <a:p>
            <a:pPr algn="just">
              <a:lnSpc>
                <a:spcPct val="150000"/>
              </a:lnSpc>
            </a:pPr>
            <a:endParaRPr lang="zh-CN" altLang="zh-CN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DELETE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students_temp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sz="1800" kern="100" dirty="0">
                <a:solidFill>
                  <a:srgbClr val="8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'2314002'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4.34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4.4.8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语句删除数据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1774726" y="6493342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4.34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22B7C24F-B5CA-DD2A-8C69-E40ED7C2BF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8862" y="2590423"/>
            <a:ext cx="158152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6998468-9C25-4C77-1DF6-D8A91A202F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564707"/>
            <a:ext cx="1618523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2769" name="图片 1">
            <a:extLst>
              <a:ext uri="{FF2B5EF4-FFF2-40B4-BE49-F238E27FC236}">
                <a16:creationId xmlns:a16="http://schemas.microsoft.com/office/drawing/2014/main" id="{C3D2E75A-83C8-14ED-C5DB-75AFA167D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715" y="2564708"/>
            <a:ext cx="7001867" cy="383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42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4.4.8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语句删除数据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D42C793-B4F4-D96D-B4F0-3918A1654713}"/>
              </a:ext>
            </a:extLst>
          </p:cNvPr>
          <p:cNvSpPr txBox="1"/>
          <p:nvPr/>
        </p:nvSpPr>
        <p:spPr>
          <a:xfrm>
            <a:off x="3286894" y="3429794"/>
            <a:ext cx="8646962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3365" indent="126365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删除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user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表的前两条记录的数据。</a:t>
            </a:r>
          </a:p>
        </p:txBody>
      </p:sp>
    </p:spTree>
    <p:extLst>
      <p:ext uri="{BB962C8B-B14F-4D97-AF65-F5344CB8AC3E}">
        <p14:creationId xmlns:p14="http://schemas.microsoft.com/office/powerpoint/2010/main" val="136634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语句删除数据</a:t>
            </a:r>
          </a:p>
          <a:p>
            <a:pPr algn="just">
              <a:lnSpc>
                <a:spcPct val="150000"/>
              </a:lnSpc>
            </a:pPr>
            <a:endParaRPr lang="zh-CN" altLang="zh-CN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DELETE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user LIMIT 2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4.35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4.4.8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语句删除数据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1918742" y="6289946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4.35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22B7C24F-B5CA-DD2A-8C69-E40ED7C2BF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8862" y="2590423"/>
            <a:ext cx="158152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6998468-9C25-4C77-1DF6-D8A91A202F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564707"/>
            <a:ext cx="1618523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0B6B5412-8216-096C-593B-86BCC8F8C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2538626"/>
            <a:ext cx="1980764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3793" name="图片 1">
            <a:extLst>
              <a:ext uri="{FF2B5EF4-FFF2-40B4-BE49-F238E27FC236}">
                <a16:creationId xmlns:a16="http://schemas.microsoft.com/office/drawing/2014/main" id="{6D17E483-A300-5D06-376B-106BE53AC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18" y="2538626"/>
            <a:ext cx="8568952" cy="347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24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26654" y="316198"/>
            <a:ext cx="5398639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4.4.9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修改数据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7FE3638D-56EB-0340-6648-ED26BD94C4B8}"/>
              </a:ext>
            </a:extLst>
          </p:cNvPr>
          <p:cNvSpPr txBox="1"/>
          <p:nvPr/>
        </p:nvSpPr>
        <p:spPr>
          <a:xfrm>
            <a:off x="958634" y="3098100"/>
            <a:ext cx="10273144" cy="33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修改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表中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sid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为【</a:t>
            </a:r>
            <a:r>
              <a:rPr lang="en-US" altLang="zh-CN" sz="2800" kern="100" dirty="0">
                <a:effectLst/>
                <a:latin typeface="+mn-ea"/>
                <a:cs typeface="Times New Roman" panose="02020603050405020304" pitchFamily="18" charset="0"/>
              </a:rPr>
              <a:t>2112003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】的</a:t>
            </a:r>
            <a:r>
              <a:rPr lang="en-US" altLang="zh-CN" sz="2800" kern="100" dirty="0" err="1">
                <a:effectLst/>
                <a:latin typeface="+mn-ea"/>
                <a:cs typeface="Times New Roman" panose="02020603050405020304" pitchFamily="18" charset="0"/>
              </a:rPr>
              <a:t>sname</a:t>
            </a:r>
            <a:r>
              <a:rPr lang="zh-CN" altLang="zh-CN" sz="2800" kern="100" dirty="0">
                <a:effectLst/>
                <a:latin typeface="+mn-ea"/>
                <a:cs typeface="Times New Roman" panose="02020603050405020304" pitchFamily="18" charset="0"/>
              </a:rPr>
              <a:t>为【李赛男】。</a:t>
            </a:r>
          </a:p>
        </p:txBody>
      </p:sp>
    </p:spTree>
    <p:extLst>
      <p:ext uri="{BB962C8B-B14F-4D97-AF65-F5344CB8AC3E}">
        <p14:creationId xmlns:p14="http://schemas.microsoft.com/office/powerpoint/2010/main" val="347905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修改数据</a:t>
            </a:r>
          </a:p>
          <a:p>
            <a:pPr algn="just">
              <a:lnSpc>
                <a:spcPct val="150000"/>
              </a:lnSpc>
            </a:pPr>
            <a:endParaRPr lang="zh-CN" altLang="zh-CN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574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打开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，与添加数据类似，先打开数据表，选择记录【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2112003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sname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列。</a:t>
            </a:r>
          </a:p>
          <a:p>
            <a:r>
              <a:rPr lang="en-US" altLang="zh-CN" sz="1800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     2.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将数据内容修改为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【李赛男】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，单击保存按钮，保存修改后的数据即可。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4.4.9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修改数据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1669810" y="5514501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4.36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299738BE-20D1-E4E5-A3AA-A0A8834BE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810" y="2774537"/>
            <a:ext cx="1784973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4817" name="图片 1">
            <a:extLst>
              <a:ext uri="{FF2B5EF4-FFF2-40B4-BE49-F238E27FC236}">
                <a16:creationId xmlns:a16="http://schemas.microsoft.com/office/drawing/2014/main" id="{0AFF44A5-5F99-DDB1-4E5E-69B6D5E91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810" y="2774538"/>
            <a:ext cx="8329197" cy="263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74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4.4.10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语句修改数据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C5BA5F7-F96A-27EB-9B53-67C4669A6FB0}"/>
              </a:ext>
            </a:extLst>
          </p:cNvPr>
          <p:cNvSpPr txBox="1"/>
          <p:nvPr/>
        </p:nvSpPr>
        <p:spPr>
          <a:xfrm>
            <a:off x="730610" y="2906574"/>
            <a:ext cx="107291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修改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students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表所有</a:t>
            </a:r>
            <a:r>
              <a:rPr lang="en-US" altLang="zh-CN" sz="2800" dirty="0" err="1">
                <a:effectLst/>
                <a:latin typeface="+mn-ea"/>
                <a:cs typeface="Times New Roman" panose="02020603050405020304" pitchFamily="18" charset="0"/>
              </a:rPr>
              <a:t>cid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为空（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NULL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）的值修改为为</a:t>
            </a:r>
            <a:r>
              <a:rPr lang="en-US" altLang="zh-CN" sz="2800" dirty="0">
                <a:effectLst/>
                <a:latin typeface="+mn-ea"/>
                <a:cs typeface="Times New Roman" panose="02020603050405020304" pitchFamily="18" charset="0"/>
              </a:rPr>
              <a:t>“2314003”</a:t>
            </a:r>
            <a:r>
              <a:rPr lang="zh-CN" altLang="zh-CN" sz="28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845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创建数据表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创建数据库表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E9C123-A557-9B1C-3111-BF0BCFFEDE28}"/>
              </a:ext>
            </a:extLst>
          </p:cNvPr>
          <p:cNvSpPr txBox="1"/>
          <p:nvPr/>
        </p:nvSpPr>
        <p:spPr>
          <a:xfrm>
            <a:off x="728328" y="1655936"/>
            <a:ext cx="107337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依据表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4.1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的表结构，输入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classes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表的各列完毕后，自动生成下一行输入完成如图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4.2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  <a:p>
            <a:pPr marL="254000" indent="266700" algn="just"/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在建表过程中，各列的数据类型可以直接在【数据类型】列中进行选择，其长度可以在下方的【长度】中设置，其他详细列的属性设置也可以在下方界面中进行设置。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575BD814-CDE8-D462-72A3-CB73AAE06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694" y="3588046"/>
            <a:ext cx="7605390" cy="2900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261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语句修改数据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672224"/>
            <a:ext cx="10784162" cy="1127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．在新建查询中执行如下的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语句。</a:t>
            </a:r>
          </a:p>
          <a:p>
            <a:pPr indent="127000" algn="l" fontAlgn="auto">
              <a:lnSpc>
                <a:spcPts val="1560"/>
              </a:lnSpc>
            </a:pPr>
            <a:r>
              <a:rPr lang="en-US" altLang="zh-CN" sz="1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 err="1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1800" dirty="0">
                <a:solidFill>
                  <a:srgbClr val="00808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UPDATE students SET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=’2314003’ WHERE </a:t>
            </a:r>
            <a:r>
              <a:rPr lang="en-US" altLang="zh-CN" sz="1800" kern="1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cid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IS NULL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4000" indent="127000" algn="just">
              <a:lnSpc>
                <a:spcPts val="156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．执行结果如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4.37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  <a:p>
            <a:pPr marL="254000" indent="266700" algn="just">
              <a:lnSpc>
                <a:spcPts val="1560"/>
              </a:lnSpc>
            </a:pP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lnSpc>
                <a:spcPts val="156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4.4.10  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利用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语句修改数据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zh-CN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EE98F3-040E-DC2B-238C-4F4AA9107F0E}"/>
              </a:ext>
            </a:extLst>
          </p:cNvPr>
          <p:cNvSpPr txBox="1"/>
          <p:nvPr/>
        </p:nvSpPr>
        <p:spPr>
          <a:xfrm>
            <a:off x="6200969" y="6285883"/>
            <a:ext cx="7335670" cy="30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ctr">
              <a:lnSpc>
                <a:spcPts val="156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4.37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执行结果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399E3F3-1C81-159B-B449-56A786B1F4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0188" y="2557119"/>
            <a:ext cx="1425723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5841" name="图片 1">
            <a:extLst>
              <a:ext uri="{FF2B5EF4-FFF2-40B4-BE49-F238E27FC236}">
                <a16:creationId xmlns:a16="http://schemas.microsoft.com/office/drawing/2014/main" id="{70ECF714-2CA5-D824-72EF-A99D2ACB3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188" y="2557120"/>
            <a:ext cx="6133972" cy="392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79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41BB06-11E4-6BDD-97B9-88E9A2A7A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062" y="2871526"/>
            <a:ext cx="3024336" cy="558268"/>
          </a:xfrm>
        </p:spPr>
        <p:txBody>
          <a:bodyPr/>
          <a:lstStyle/>
          <a:p>
            <a:r>
              <a:rPr lang="zh-CN" altLang="en-US" dirty="0"/>
              <a:t>本章结束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创建数据表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07BCC8-B57E-18EE-9EB7-75A9CE25B165}"/>
              </a:ext>
            </a:extLst>
          </p:cNvPr>
          <p:cNvSpPr txBox="1"/>
          <p:nvPr/>
        </p:nvSpPr>
        <p:spPr>
          <a:xfrm>
            <a:off x="1143690" y="266995"/>
            <a:ext cx="4519467" cy="51621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创建数据库表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BBA0CB-CD34-7977-9A07-2EA728DA7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6064" y="1686781"/>
            <a:ext cx="968726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3.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表中各列设置完毕后，点击“创建表”按钮，进入下图操作界面，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填入表的名称，点击“确定”。如图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4.3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所示。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4097" name="图片 1">
            <a:extLst>
              <a:ext uri="{FF2B5EF4-FFF2-40B4-BE49-F238E27FC236}">
                <a16:creationId xmlns:a16="http://schemas.microsoft.com/office/drawing/2014/main" id="{6D6C1D38-28B0-1999-9D54-85031B73C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878" y="2731418"/>
            <a:ext cx="4559455" cy="225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C364910C-0BA2-B606-AA0A-512512287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18" y="5318551"/>
            <a:ext cx="872958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图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4.3【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选择名称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】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对话框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4.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完成之后关闭窗口自动保存一下。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5067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1607</TotalTime>
  <Words>3818</Words>
  <Application>Microsoft Office PowerPoint</Application>
  <PresentationFormat>自定义</PresentationFormat>
  <Paragraphs>579</Paragraphs>
  <Slides>81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81</vt:i4>
      </vt:variant>
    </vt:vector>
  </HeadingPairs>
  <TitlesOfParts>
    <vt:vector size="89" baseType="lpstr">
      <vt:lpstr>Source Han Sans K Bold</vt:lpstr>
      <vt:lpstr>宋体</vt:lpstr>
      <vt:lpstr>微软雅黑</vt:lpstr>
      <vt:lpstr>Arial</vt:lpstr>
      <vt:lpstr>Calibri</vt:lpstr>
      <vt:lpstr>Courier New</vt:lpstr>
      <vt:lpstr>Times New Roman</vt:lpstr>
      <vt:lpstr>webwppDefTheme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本章结束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wu tongyu</cp:lastModifiedBy>
  <cp:revision>443</cp:revision>
  <dcterms:created xsi:type="dcterms:W3CDTF">2020-11-09T06:56:00Z</dcterms:created>
  <dcterms:modified xsi:type="dcterms:W3CDTF">2023-02-02T13:40:26Z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