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5" r:id="rId2"/>
    <p:sldId id="327" r:id="rId3"/>
    <p:sldId id="264" r:id="rId4"/>
    <p:sldId id="309" r:id="rId5"/>
    <p:sldId id="410" r:id="rId6"/>
    <p:sldId id="411" r:id="rId7"/>
    <p:sldId id="412" r:id="rId8"/>
    <p:sldId id="425" r:id="rId9"/>
    <p:sldId id="426" r:id="rId10"/>
    <p:sldId id="427" r:id="rId11"/>
    <p:sldId id="428" r:id="rId12"/>
    <p:sldId id="429" r:id="rId13"/>
    <p:sldId id="430" r:id="rId14"/>
    <p:sldId id="431" r:id="rId15"/>
    <p:sldId id="432" r:id="rId16"/>
    <p:sldId id="433" r:id="rId17"/>
    <p:sldId id="434" r:id="rId18"/>
    <p:sldId id="435" r:id="rId19"/>
    <p:sldId id="436" r:id="rId20"/>
    <p:sldId id="340" r:id="rId21"/>
    <p:sldId id="413" r:id="rId22"/>
    <p:sldId id="437" r:id="rId23"/>
    <p:sldId id="438" r:id="rId24"/>
    <p:sldId id="439" r:id="rId25"/>
    <p:sldId id="440" r:id="rId26"/>
    <p:sldId id="441" r:id="rId27"/>
    <p:sldId id="442" r:id="rId28"/>
    <p:sldId id="443" r:id="rId29"/>
    <p:sldId id="444" r:id="rId30"/>
    <p:sldId id="445" r:id="rId31"/>
    <p:sldId id="446" r:id="rId32"/>
    <p:sldId id="447" r:id="rId33"/>
  </p:sldIdLst>
  <p:sldSz cx="12190413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pos="6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3"/>
    <a:srgbClr val="595959"/>
    <a:srgbClr val="FFFFFF"/>
    <a:srgbClr val="1369B2"/>
    <a:srgbClr val="BBBBBB"/>
    <a:srgbClr val="FAFAFA"/>
    <a:srgbClr val="F2F2F2"/>
    <a:srgbClr val="006BBC"/>
    <a:srgbClr val="0075CC"/>
    <a:srgbClr val="008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09" autoAdjust="0"/>
    <p:restoredTop sz="94660" autoAdjust="0"/>
  </p:normalViewPr>
  <p:slideViewPr>
    <p:cSldViewPr>
      <p:cViewPr varScale="1">
        <p:scale>
          <a:sx n="121" d="100"/>
          <a:sy n="121" d="100"/>
        </p:scale>
        <p:origin x="106" y="86"/>
      </p:cViewPr>
      <p:guideLst>
        <p:guide orient="horz" pos="2160"/>
        <p:guide pos="574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63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85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85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62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0160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060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508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60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152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0555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236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465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86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05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3833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8474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320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5335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8659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2207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6298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794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277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069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1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2833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992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87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67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86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34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061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311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0C497F-3B1A-4F88-A78A-322C493FC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3" r:id="rId10"/>
    <p:sldLayoutId id="2147483660" r:id="rId11"/>
    <p:sldLayoutId id="2147483661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linux/27050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baike.baidu.com/item/unix/219943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ysql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3502918" y="3069754"/>
            <a:ext cx="88347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第</a:t>
            </a:r>
            <a:r>
              <a:rPr lang="en-US" altLang="zh-CN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1</a:t>
            </a:r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章 搭建数据库环境</a:t>
            </a:r>
            <a:endParaRPr lang="en-US" altLang="zh-CN" sz="60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6671270" y="4509914"/>
            <a:ext cx="444119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数据库应用技术项目化教程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安装配置过程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(4)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初始化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mysql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，在这里，初始化会产生一个随机密码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如下图框框所示，记住这个密码，后面会用到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图片 61">
            <a:extLst>
              <a:ext uri="{FF2B5EF4-FFF2-40B4-BE49-F238E27FC236}">
                <a16:creationId xmlns:a16="http://schemas.microsoft.com/office/drawing/2014/main" id="{9670DC7E-4AA5-6C5A-9E18-EB12D1313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11" y="2997746"/>
            <a:ext cx="10443989" cy="1967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5017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安装配置过程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(5)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开启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mysql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服务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(net start 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mysql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)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图片 64">
            <a:extLst>
              <a:ext uri="{FF2B5EF4-FFF2-40B4-BE49-F238E27FC236}">
                <a16:creationId xmlns:a16="http://schemas.microsoft.com/office/drawing/2014/main" id="{C63BB749-3C9B-0AC7-7F35-2C90A395DE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03" y="2276138"/>
            <a:ext cx="8804141" cy="2521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0272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安装配置过程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(6)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登录验证，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是否安装成功！</a:t>
            </a:r>
          </a:p>
        </p:txBody>
      </p:sp>
      <p:pic>
        <p:nvPicPr>
          <p:cNvPr id="6146" name="图片 67">
            <a:extLst>
              <a:ext uri="{FF2B5EF4-FFF2-40B4-BE49-F238E27FC236}">
                <a16:creationId xmlns:a16="http://schemas.microsoft.com/office/drawing/2014/main" id="{723F16A5-7734-D6AB-93CA-1B4AE806B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929" y="2156299"/>
            <a:ext cx="8058553" cy="363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337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安装配置过程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(7)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修改密码，由于初始化产生的随机密码太复杂，不便于我们登录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，因此，我们应当修改一个自己能记住的密码</a:t>
            </a:r>
          </a:p>
        </p:txBody>
      </p:sp>
      <p:pic>
        <p:nvPicPr>
          <p:cNvPr id="7170" name="图片 70">
            <a:extLst>
              <a:ext uri="{FF2B5EF4-FFF2-40B4-BE49-F238E27FC236}">
                <a16:creationId xmlns:a16="http://schemas.microsoft.com/office/drawing/2014/main" id="{21256062-EC40-9BFB-10E0-7219D3741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678" y="3056731"/>
            <a:ext cx="8740742" cy="145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1091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安装配置过程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8)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再次登录验证新密码</a:t>
            </a:r>
          </a:p>
        </p:txBody>
      </p:sp>
      <p:pic>
        <p:nvPicPr>
          <p:cNvPr id="8194" name="图片 76">
            <a:extLst>
              <a:ext uri="{FF2B5EF4-FFF2-40B4-BE49-F238E27FC236}">
                <a16:creationId xmlns:a16="http://schemas.microsoft.com/office/drawing/2014/main" id="{3B8B689C-6FDB-CD2E-D7F0-5A5A82C98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18" y="2277666"/>
            <a:ext cx="7560840" cy="3550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7629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247659" cy="3705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1.1.4 	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设置系统的全局变量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(1)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我的电脑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"--&gt;"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"--&gt;''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高级系统设置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''--&gt;''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环境变量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''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图片 85">
            <a:extLst>
              <a:ext uri="{FF2B5EF4-FFF2-40B4-BE49-F238E27FC236}">
                <a16:creationId xmlns:a16="http://schemas.microsoft.com/office/drawing/2014/main" id="{081E7189-D6FE-D25F-8E73-9073DE7BE7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967" y="1917626"/>
            <a:ext cx="4140382" cy="441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063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247659" cy="3705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1.1.4 	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设置系统的全局变量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(2)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新建一个环境变量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''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2" name="图片 91">
            <a:extLst>
              <a:ext uri="{FF2B5EF4-FFF2-40B4-BE49-F238E27FC236}">
                <a16:creationId xmlns:a16="http://schemas.microsoft.com/office/drawing/2014/main" id="{87F94C9B-A436-5642-A062-548BF8847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902" y="1722814"/>
            <a:ext cx="4623079" cy="493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525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247659" cy="3705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1.1.4 	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设置系统的全局变量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(3)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把新建的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变量添加到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Path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路径变量中，点击确定</a:t>
            </a:r>
          </a:p>
        </p:txBody>
      </p:sp>
      <p:pic>
        <p:nvPicPr>
          <p:cNvPr id="11266" name="图片 88">
            <a:extLst>
              <a:ext uri="{FF2B5EF4-FFF2-40B4-BE49-F238E27FC236}">
                <a16:creationId xmlns:a16="http://schemas.microsoft.com/office/drawing/2014/main" id="{F6658304-B05C-5476-DE04-17FFDEA92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863" y="1917627"/>
            <a:ext cx="4032448" cy="4307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765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247659" cy="3705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1.1.4 	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设置系统的全局变量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94" y="2061642"/>
            <a:ext cx="8562379" cy="191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配置完成之后，每当我们想要用命令行使用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时，只需要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win+R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--&gt;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打开命令行，之后输入登录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语句即可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配置完成</a:t>
            </a:r>
          </a:p>
        </p:txBody>
      </p:sp>
    </p:spTree>
    <p:extLst>
      <p:ext uri="{BB962C8B-B14F-4D97-AF65-F5344CB8AC3E}">
        <p14:creationId xmlns:p14="http://schemas.microsoft.com/office/powerpoint/2010/main" val="2630452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6247659" cy="370569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1.1.5 	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命令汇总 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638" y="1548768"/>
            <a:ext cx="10513168" cy="33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	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安装服务：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mysqld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--install 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	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初始化： 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mysqld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--initialize –console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	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开启服务：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 start 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endParaRPr lang="en-US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	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关闭服务：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 stop 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endParaRPr lang="en-US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(5)	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-u root –p  Enter 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PassWord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(6)	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修改密码：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alter user '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root'@'localhost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 identified by 'root';(by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接着的是密码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(7)	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标记删除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服务：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delete 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endParaRPr lang="en-US" altLang="zh-CN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8098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910630" y="117426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19265" y="1933199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19265" y="2853597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4817" y="1911020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安装和配置</a:t>
              </a: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MySQL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024817" y="2836771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34458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安装</a:t>
              </a:r>
              <a:r>
                <a:rPr lang="en-US" altLang="zh-CN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SQLyog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安装</a:t>
            </a:r>
            <a:r>
              <a:rPr lang="en-US" altLang="zh-CN" sz="48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SQLyog</a:t>
            </a:r>
            <a:endParaRPr lang="zh-CN" altLang="en-US" sz="4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软件和硬件要求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7FEA11A-9405-D162-095A-0B9539CC13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566463"/>
              </p:ext>
            </p:extLst>
          </p:nvPr>
        </p:nvGraphicFramePr>
        <p:xfrm>
          <a:off x="1342678" y="1701602"/>
          <a:ext cx="8568952" cy="26031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82120925"/>
                    </a:ext>
                  </a:extLst>
                </a:gridCol>
                <a:gridCol w="2339244">
                  <a:extLst>
                    <a:ext uri="{9D8B030D-6E8A-4147-A177-3AD203B41FA5}">
                      <a16:colId xmlns:a16="http://schemas.microsoft.com/office/drawing/2014/main" val="2044394828"/>
                    </a:ext>
                  </a:extLst>
                </a:gridCol>
                <a:gridCol w="2142746">
                  <a:extLst>
                    <a:ext uri="{9D8B030D-6E8A-4147-A177-3AD203B41FA5}">
                      <a16:colId xmlns:a16="http://schemas.microsoft.com/office/drawing/2014/main" val="2755778718"/>
                    </a:ext>
                  </a:extLst>
                </a:gridCol>
                <a:gridCol w="2142746">
                  <a:extLst>
                    <a:ext uri="{9D8B030D-6E8A-4147-A177-3AD203B41FA5}">
                      <a16:colId xmlns:a16="http://schemas.microsoft.com/office/drawing/2014/main" val="571354683"/>
                    </a:ext>
                  </a:extLst>
                </a:gridCol>
              </a:tblGrid>
              <a:tr h="1448689"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硬件要求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处理器类型：</a:t>
                      </a: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en-US" sz="1800" kern="100" dirty="0">
                          <a:effectLst/>
                        </a:rPr>
                        <a:t>Pentium III </a:t>
                      </a:r>
                      <a:r>
                        <a:rPr lang="zh-CN" sz="1800" kern="100" dirty="0">
                          <a:effectLst/>
                        </a:rPr>
                        <a:t>兼容处理器或速度更快的处理器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处理器主频：</a:t>
                      </a: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最低：</a:t>
                      </a:r>
                      <a:r>
                        <a:rPr lang="en-US" sz="1800" kern="100" dirty="0">
                          <a:effectLst/>
                        </a:rPr>
                        <a:t>1.0 GHz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建议：</a:t>
                      </a:r>
                      <a:r>
                        <a:rPr lang="en-US" sz="1800" kern="100" dirty="0">
                          <a:effectLst/>
                        </a:rPr>
                        <a:t>2.0 GHz </a:t>
                      </a:r>
                      <a:r>
                        <a:rPr lang="zh-CN" sz="1800" kern="100" dirty="0">
                          <a:effectLst/>
                        </a:rPr>
                        <a:t>或更快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内存容量：</a:t>
                      </a: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最小：</a:t>
                      </a:r>
                      <a:r>
                        <a:rPr lang="en-US" sz="1800" kern="100" dirty="0">
                          <a:effectLst/>
                        </a:rPr>
                        <a:t>1 GB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建议：</a:t>
                      </a:r>
                      <a:r>
                        <a:rPr lang="en-US" sz="1800" kern="100" dirty="0">
                          <a:effectLst/>
                        </a:rPr>
                        <a:t>2.048 GB </a:t>
                      </a:r>
                      <a:r>
                        <a:rPr lang="zh-CN" sz="1800" kern="100" dirty="0">
                          <a:effectLst/>
                        </a:rPr>
                        <a:t>或更大</a:t>
                      </a: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1341760"/>
                  </a:ext>
                </a:extLst>
              </a:tr>
              <a:tr h="1154496"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操作系统要求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en-US" sz="1800" kern="100" dirty="0">
                          <a:effectLst/>
                        </a:rPr>
                        <a:t>Win2003/XP/2000/9X/</a:t>
                      </a:r>
                      <a:r>
                        <a:rPr lang="en-US" sz="1800" u="none" strike="noStrike" kern="100" dirty="0" err="1">
                          <a:effectLst/>
                          <a:hlinkClick r:id="rId3"/>
                        </a:rPr>
                        <a:t>linux</a:t>
                      </a:r>
                      <a:r>
                        <a:rPr lang="en-US" sz="1800" kern="100" dirty="0">
                          <a:effectLst/>
                        </a:rPr>
                        <a:t>/</a:t>
                      </a:r>
                      <a:r>
                        <a:rPr lang="en-US" sz="1800" u="none" strike="noStrike" kern="100" dirty="0" err="1">
                          <a:effectLst/>
                          <a:hlinkClick r:id="rId4"/>
                        </a:rPr>
                        <a:t>unix</a:t>
                      </a:r>
                      <a:r>
                        <a:rPr lang="en-US" sz="1800" kern="100" dirty="0">
                          <a:effectLst/>
                        </a:rPr>
                        <a:t> 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4210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4823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1.2.2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下载安装包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B58FC43-B7F1-B9C4-F577-63A4A66C2A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734" y="1384920"/>
            <a:ext cx="7294944" cy="408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820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1.2.2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下载安装包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A4C9CD2-9878-5D9E-D6C3-BD0DD59A9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646" y="1135975"/>
            <a:ext cx="6281455" cy="545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9699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安装过程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D56F97-0B7A-C5D0-9CF1-E5B2042C9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742" y="1701602"/>
            <a:ext cx="5562174" cy="239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655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安装过程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D56F97-0B7A-C5D0-9CF1-E5B2042C9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742" y="1029819"/>
            <a:ext cx="5562174" cy="23999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F4977C6-2C51-11BA-A031-0694C5C49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766" y="3213770"/>
            <a:ext cx="5562174" cy="352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25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安装过程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A1FD96D-BFAE-AFC1-C987-8E3517AF4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353" y="914053"/>
            <a:ext cx="6869706" cy="503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2433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安装过程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59472E7-4130-FB51-0342-E6E45C889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814" y="1110143"/>
            <a:ext cx="6195400" cy="463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412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安装过程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119F363-9F1F-DCB6-4E31-B560D5C24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826" y="842111"/>
            <a:ext cx="6840760" cy="517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899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安装过程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A60C02C-F6AC-7410-9207-D0ECFECDF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252" y="1088674"/>
            <a:ext cx="6497731" cy="491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6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1198662" y="136987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439033" y="1485578"/>
            <a:ext cx="3528392" cy="688075"/>
            <a:chOff x="978873" y="1800500"/>
            <a:chExt cx="2646638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知识目标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986E1E-EE8D-58C1-67D4-A5FE29454BC8}"/>
              </a:ext>
            </a:extLst>
          </p:cNvPr>
          <p:cNvGrpSpPr/>
          <p:nvPr/>
        </p:nvGrpSpPr>
        <p:grpSpPr>
          <a:xfrm>
            <a:off x="1439033" y="3717826"/>
            <a:ext cx="3528392" cy="688075"/>
            <a:chOff x="978873" y="1800500"/>
            <a:chExt cx="2646638" cy="515937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CE23E784-C0E1-9312-2DB3-DF25CF33261C}"/>
                </a:ext>
              </a:extLst>
            </p:cNvPr>
            <p:cNvSpPr/>
            <p:nvPr/>
          </p:nvSpPr>
          <p:spPr bwMode="auto">
            <a:xfrm>
              <a:off x="978873" y="1800500"/>
              <a:ext cx="2646638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能力目标</a:t>
              </a:r>
            </a:p>
          </p:txBody>
        </p:sp>
        <p:sp>
          <p:nvSpPr>
            <p:cNvPr id="6" name="MH_Others_1">
              <a:extLst>
                <a:ext uri="{FF2B5EF4-FFF2-40B4-BE49-F238E27FC236}">
                  <a16:creationId xmlns:a16="http://schemas.microsoft.com/office/drawing/2014/main" id="{5CC321CC-EC3A-22A3-CDC6-0AC5473B303B}"/>
                </a:ext>
              </a:extLst>
            </p:cNvPr>
            <p:cNvSpPr/>
            <p:nvPr/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sp>
        <p:nvSpPr>
          <p:cNvPr id="7" name="TextBox 35">
            <a:extLst>
              <a:ext uri="{FF2B5EF4-FFF2-40B4-BE49-F238E27FC236}">
                <a16:creationId xmlns:a16="http://schemas.microsoft.com/office/drawing/2014/main" id="{4DFC6191-4ACF-1C85-8D45-C23F7825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2205658"/>
            <a:ext cx="6764672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．掌握安装和配置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的方法；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．了解启动、注册并配置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服务器的方法。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．了解安装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的方法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0A393B7F-4830-1F2E-EC48-DEB805271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34" y="4437906"/>
            <a:ext cx="6764672" cy="237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．能够安装和配置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．能够启动、注册并配置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．能够安装、启动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SQLyog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．安装过程中处理错误的能力；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．安装后配置服务器组件的能力。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安装过程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C04DB3E-FC5D-8368-92FC-05BDB7F84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802" y="1557586"/>
            <a:ext cx="7456808" cy="255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549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安装过程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7F7B4B5-43B9-18DF-19C8-C0063BD3B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902" y="1125538"/>
            <a:ext cx="6066848" cy="499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1730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6969F5-AE67-59F8-BE5B-8DE6E8B1DF6A}"/>
              </a:ext>
            </a:extLst>
          </p:cNvPr>
          <p:cNvSpPr txBox="1">
            <a:spLocks/>
          </p:cNvSpPr>
          <p:nvPr/>
        </p:nvSpPr>
        <p:spPr>
          <a:xfrm>
            <a:off x="4799062" y="2871526"/>
            <a:ext cx="3024336" cy="558268"/>
          </a:xfrm>
        </p:spPr>
        <p:txBody>
          <a:bodyPr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800" b="1" u="none" strike="noStrike" kern="1200" cap="none" spc="200" normalizeH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</a:defRPr>
            </a:lvl1pPr>
          </a:lstStyle>
          <a:p>
            <a:r>
              <a:rPr lang="zh-CN" altLang="en-US"/>
              <a:t>本章结束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8285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安装和配置</a:t>
            </a:r>
            <a:r>
              <a:rPr lang="en-US" altLang="zh-CN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MySQL</a:t>
            </a:r>
            <a:endParaRPr lang="en-GB" alt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1.1.1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软件和硬件要求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FDF162EA-C853-F032-F5A7-9E44466DF5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34583"/>
              </p:ext>
            </p:extLst>
          </p:nvPr>
        </p:nvGraphicFramePr>
        <p:xfrm>
          <a:off x="1630710" y="2133650"/>
          <a:ext cx="9145017" cy="33123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10430">
                  <a:extLst>
                    <a:ext uri="{9D8B030D-6E8A-4147-A177-3AD203B41FA5}">
                      <a16:colId xmlns:a16="http://schemas.microsoft.com/office/drawing/2014/main" val="3128454725"/>
                    </a:ext>
                  </a:extLst>
                </a:gridCol>
                <a:gridCol w="2902138">
                  <a:extLst>
                    <a:ext uri="{9D8B030D-6E8A-4147-A177-3AD203B41FA5}">
                      <a16:colId xmlns:a16="http://schemas.microsoft.com/office/drawing/2014/main" val="825367833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361461560"/>
                    </a:ext>
                  </a:extLst>
                </a:gridCol>
                <a:gridCol w="1800201">
                  <a:extLst>
                    <a:ext uri="{9D8B030D-6E8A-4147-A177-3AD203B41FA5}">
                      <a16:colId xmlns:a16="http://schemas.microsoft.com/office/drawing/2014/main" val="2628951291"/>
                    </a:ext>
                  </a:extLst>
                </a:gridCol>
              </a:tblGrid>
              <a:tr h="2382979"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硬件要求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处理器类型：</a:t>
                      </a: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en-US" sz="1800" kern="100" dirty="0">
                          <a:effectLst/>
                        </a:rPr>
                        <a:t>Pentium III </a:t>
                      </a:r>
                      <a:r>
                        <a:rPr lang="zh-CN" sz="1800" kern="100" dirty="0">
                          <a:effectLst/>
                        </a:rPr>
                        <a:t>兼容处理器或速度更快的处理器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处理器主频：</a:t>
                      </a: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最低：</a:t>
                      </a:r>
                      <a:r>
                        <a:rPr lang="en-US" sz="1800" kern="100" dirty="0">
                          <a:effectLst/>
                        </a:rPr>
                        <a:t>1.0 GHz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建议：</a:t>
                      </a:r>
                      <a:r>
                        <a:rPr lang="en-US" sz="1800" kern="100" dirty="0">
                          <a:effectLst/>
                        </a:rPr>
                        <a:t>2.0 GHz </a:t>
                      </a:r>
                      <a:r>
                        <a:rPr lang="zh-CN" sz="1800" kern="100" dirty="0">
                          <a:effectLst/>
                        </a:rPr>
                        <a:t>或更快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内存容量：</a:t>
                      </a: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最小：</a:t>
                      </a:r>
                      <a:r>
                        <a:rPr lang="en-US" sz="1800" kern="100" dirty="0">
                          <a:effectLst/>
                        </a:rPr>
                        <a:t>1 GB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建议：</a:t>
                      </a:r>
                      <a:r>
                        <a:rPr lang="en-US" sz="1800" kern="100" dirty="0">
                          <a:effectLst/>
                        </a:rPr>
                        <a:t>2.048 GB </a:t>
                      </a:r>
                      <a:r>
                        <a:rPr lang="zh-CN" sz="1800" kern="100" dirty="0">
                          <a:effectLst/>
                        </a:rPr>
                        <a:t>或更大</a:t>
                      </a: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2470660"/>
                  </a:ext>
                </a:extLst>
              </a:tr>
              <a:tr h="929389">
                <a:tc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altLang="zh-CN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zh-CN" sz="1800" kern="100" dirty="0">
                          <a:effectLst/>
                        </a:rPr>
                        <a:t>操作系统要求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endParaRPr lang="en-US" sz="1800" kern="100" dirty="0">
                        <a:effectLst/>
                      </a:endParaRP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en-US" sz="1800" kern="100" dirty="0">
                          <a:effectLst/>
                        </a:rPr>
                        <a:t>Windows 7</a:t>
                      </a:r>
                      <a:r>
                        <a:rPr lang="zh-CN" sz="1800" kern="100" dirty="0">
                          <a:effectLst/>
                        </a:rPr>
                        <a:t>各种版本</a:t>
                      </a:r>
                    </a:p>
                    <a:p>
                      <a:pPr marL="254000" indent="127000" algn="just">
                        <a:lnSpc>
                          <a:spcPts val="1560"/>
                        </a:lnSpc>
                      </a:pPr>
                      <a:r>
                        <a:rPr lang="en-US" sz="1800" kern="100" dirty="0">
                          <a:effectLst/>
                        </a:rPr>
                        <a:t>Windows Server 2008 P2</a:t>
                      </a:r>
                      <a:r>
                        <a:rPr lang="zh-CN" sz="1800" kern="100" dirty="0">
                          <a:effectLst/>
                        </a:rPr>
                        <a:t>各种版本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750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87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下载安装包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C744C1-FF9F-08E3-5C7C-D466ED6B929C}"/>
              </a:ext>
            </a:extLst>
          </p:cNvPr>
          <p:cNvSpPr txBox="1"/>
          <p:nvPr/>
        </p:nvSpPr>
        <p:spPr>
          <a:xfrm>
            <a:off x="1486694" y="1356265"/>
            <a:ext cx="8233247" cy="321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just">
              <a:lnSpc>
                <a:spcPts val="1560"/>
              </a:lnSpc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打开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MySQL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官网</a:t>
            </a:r>
            <a:r>
              <a:rPr lang="en-US" altLang="zh-CN" sz="2400" u="none" strike="noStrike" dirty="0">
                <a:solidFill>
                  <a:srgbClr val="000000"/>
                </a:solidFill>
                <a:effectLst/>
                <a:latin typeface="XXX"/>
                <a:ea typeface="宋体" panose="02010600030101010101" pitchFamily="2" charset="-122"/>
                <a:hlinkClick r:id="rId3"/>
              </a:rPr>
              <a:t>https://www.mysql.com/</a:t>
            </a:r>
            <a:endParaRPr lang="en-US" altLang="zh-CN" dirty="0">
              <a:solidFill>
                <a:srgbClr val="000000"/>
              </a:solidFill>
              <a:latin typeface="XXX"/>
              <a:ea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CCA0DA-B1A0-CBB6-BCB4-E22160D03DDE}"/>
              </a:ext>
            </a:extLst>
          </p:cNvPr>
          <p:cNvSpPr txBox="1"/>
          <p:nvPr/>
        </p:nvSpPr>
        <p:spPr>
          <a:xfrm>
            <a:off x="2556783" y="2133650"/>
            <a:ext cx="609306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1. </a:t>
            </a:r>
            <a:r>
              <a:rPr lang="zh-CN" altLang="zh-CN" dirty="0"/>
              <a:t>进入官网后，点击</a:t>
            </a:r>
            <a:r>
              <a:rPr lang="en-US" altLang="zh-CN" dirty="0"/>
              <a:t>"</a:t>
            </a:r>
            <a:r>
              <a:rPr lang="en-US" altLang="zh-CN" dirty="0" err="1"/>
              <a:t>Dowload</a:t>
            </a:r>
            <a:r>
              <a:rPr lang="en-US" altLang="zh-CN" dirty="0"/>
              <a:t>"</a:t>
            </a:r>
            <a:r>
              <a:rPr lang="zh-CN" altLang="zh-CN" dirty="0"/>
              <a:t>。</a:t>
            </a:r>
            <a:endParaRPr lang="en-US" altLang="zh-CN" dirty="0"/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2. </a:t>
            </a:r>
            <a:r>
              <a:rPr lang="zh-CN" altLang="en-US" dirty="0"/>
              <a:t>下载</a:t>
            </a:r>
            <a:r>
              <a:rPr lang="en-US" altLang="zh-CN" dirty="0" err="1"/>
              <a:t>mysql</a:t>
            </a:r>
            <a:r>
              <a:rPr lang="zh-CN" altLang="en-US" dirty="0"/>
              <a:t>免费版</a:t>
            </a:r>
            <a:endParaRPr lang="en-US" altLang="zh-CN" dirty="0"/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3. </a:t>
            </a:r>
            <a:r>
              <a:rPr lang="zh-CN" altLang="en-US" dirty="0"/>
              <a:t>下载社区版的</a:t>
            </a:r>
            <a:r>
              <a:rPr lang="en-US" altLang="zh-CN" dirty="0"/>
              <a:t>Server</a:t>
            </a:r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4. </a:t>
            </a:r>
            <a:r>
              <a:rPr lang="zh-CN" altLang="en-US" dirty="0"/>
              <a:t>下载免费安装版</a:t>
            </a:r>
            <a:endParaRPr lang="en-US" altLang="zh-CN" dirty="0"/>
          </a:p>
          <a:p>
            <a:pPr lvl="0">
              <a:buClr>
                <a:srgbClr val="444444"/>
              </a:buClr>
              <a:buSzPts val="850"/>
            </a:pPr>
            <a:r>
              <a:rPr lang="en-US" altLang="zh-CN" dirty="0"/>
              <a:t>5. </a:t>
            </a:r>
            <a:r>
              <a:rPr lang="zh-CN" altLang="en-US" dirty="0"/>
              <a:t>安装包下载完毕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54577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安装配置过程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(1)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以管理员身份打开命令行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(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如下图所示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)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，一定要是管理员身份，否则由于后续部分命令需要权限，若不是管理员权限，会出现错误！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图片 46">
            <a:extLst>
              <a:ext uri="{FF2B5EF4-FFF2-40B4-BE49-F238E27FC236}">
                <a16:creationId xmlns:a16="http://schemas.microsoft.com/office/drawing/2014/main" id="{4942512F-CC72-3B54-3201-906309ED0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459" y="2603812"/>
            <a:ext cx="5308003" cy="385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842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安装配置过程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(2)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切换到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mysql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bin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目录下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图片 49">
            <a:extLst>
              <a:ext uri="{FF2B5EF4-FFF2-40B4-BE49-F238E27FC236}">
                <a16:creationId xmlns:a16="http://schemas.microsoft.com/office/drawing/2014/main" id="{63023396-BE6F-397C-E499-951667347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74" y="2226469"/>
            <a:ext cx="6740799" cy="2571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0629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1.1.3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安装配置过程</a:t>
            </a:r>
          </a:p>
        </p:txBody>
      </p:sp>
      <p:sp>
        <p:nvSpPr>
          <p:cNvPr id="32" name="TextBox 35">
            <a:extLst>
              <a:ext uri="{FF2B5EF4-FFF2-40B4-BE49-F238E27FC236}">
                <a16:creationId xmlns:a16="http://schemas.microsoft.com/office/drawing/2014/main" id="{553D5FF5-A610-4796-B8F2-D6700D13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203" y="1192416"/>
            <a:ext cx="8562379" cy="5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(3) 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安装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mysql</a:t>
            </a:r>
            <a:r>
              <a:rPr lang="zh-CN" altLang="en-US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的服务：</a:t>
            </a:r>
            <a:r>
              <a:rPr lang="en-US" altLang="zh-CN" sz="2000" dirty="0" err="1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mysqld</a:t>
            </a:r>
            <a:r>
              <a:rPr lang="en-US" altLang="zh-CN" sz="2000" dirty="0">
                <a:solidFill>
                  <a:srgbClr val="136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–install</a:t>
            </a:r>
            <a:endParaRPr lang="zh-CN" altLang="en-US" sz="2000" dirty="0">
              <a:solidFill>
                <a:srgbClr val="1369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图片 58">
            <a:extLst>
              <a:ext uri="{FF2B5EF4-FFF2-40B4-BE49-F238E27FC236}">
                <a16:creationId xmlns:a16="http://schemas.microsoft.com/office/drawing/2014/main" id="{15E47892-5CEE-FAB3-1F0C-9BA46B24C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639" y="2277666"/>
            <a:ext cx="7939134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383062"/>
      </p:ext>
    </p:extLst>
  </p:cSld>
  <p:clrMapOvr>
    <a:masterClrMapping/>
  </p:clrMapOvr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1221</TotalTime>
  <Words>744</Words>
  <Application>Microsoft Office PowerPoint</Application>
  <PresentationFormat>自定义</PresentationFormat>
  <Paragraphs>163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Source Han Sans K Bold</vt:lpstr>
      <vt:lpstr>XXX</vt:lpstr>
      <vt:lpstr>微软雅黑</vt:lpstr>
      <vt:lpstr>Arial</vt:lpstr>
      <vt:lpstr>Calibri</vt:lpstr>
      <vt:lpstr>Times New Roman</vt:lpstr>
      <vt:lpstr>webwppDefTheme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wu tongyu</cp:lastModifiedBy>
  <cp:revision>419</cp:revision>
  <dcterms:created xsi:type="dcterms:W3CDTF">2020-11-09T06:56:00Z</dcterms:created>
  <dcterms:modified xsi:type="dcterms:W3CDTF">2023-02-02T14:02:01Z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