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25" r:id="rId2"/>
    <p:sldId id="327" r:id="rId3"/>
    <p:sldId id="447" r:id="rId4"/>
    <p:sldId id="533" r:id="rId5"/>
    <p:sldId id="504" r:id="rId6"/>
    <p:sldId id="485" r:id="rId7"/>
    <p:sldId id="486" r:id="rId8"/>
    <p:sldId id="487" r:id="rId9"/>
    <p:sldId id="488" r:id="rId10"/>
    <p:sldId id="489" r:id="rId11"/>
    <p:sldId id="490" r:id="rId12"/>
    <p:sldId id="491" r:id="rId13"/>
    <p:sldId id="492" r:id="rId14"/>
    <p:sldId id="493" r:id="rId15"/>
    <p:sldId id="494" r:id="rId16"/>
    <p:sldId id="495" r:id="rId17"/>
    <p:sldId id="496" r:id="rId18"/>
    <p:sldId id="497" r:id="rId19"/>
    <p:sldId id="498" r:id="rId20"/>
    <p:sldId id="499" r:id="rId21"/>
    <p:sldId id="500" r:id="rId22"/>
    <p:sldId id="501" r:id="rId23"/>
    <p:sldId id="502" r:id="rId24"/>
    <p:sldId id="503" r:id="rId25"/>
    <p:sldId id="309" r:id="rId26"/>
    <p:sldId id="410" r:id="rId27"/>
    <p:sldId id="449" r:id="rId28"/>
    <p:sldId id="505" r:id="rId29"/>
    <p:sldId id="480" r:id="rId30"/>
    <p:sldId id="460" r:id="rId31"/>
    <p:sldId id="506" r:id="rId32"/>
    <p:sldId id="507" r:id="rId33"/>
    <p:sldId id="508" r:id="rId34"/>
    <p:sldId id="509" r:id="rId35"/>
    <p:sldId id="340" r:id="rId36"/>
    <p:sldId id="462" r:id="rId37"/>
    <p:sldId id="463" r:id="rId38"/>
    <p:sldId id="510" r:id="rId39"/>
    <p:sldId id="511" r:id="rId40"/>
    <p:sldId id="512" r:id="rId41"/>
    <p:sldId id="466" r:id="rId42"/>
    <p:sldId id="465" r:id="rId43"/>
    <p:sldId id="513" r:id="rId44"/>
    <p:sldId id="467" r:id="rId45"/>
    <p:sldId id="468" r:id="rId46"/>
    <p:sldId id="514" r:id="rId47"/>
    <p:sldId id="469" r:id="rId48"/>
    <p:sldId id="470" r:id="rId49"/>
    <p:sldId id="472" r:id="rId50"/>
    <p:sldId id="471" r:id="rId51"/>
    <p:sldId id="475" r:id="rId52"/>
    <p:sldId id="476" r:id="rId53"/>
    <p:sldId id="515" r:id="rId54"/>
    <p:sldId id="516" r:id="rId55"/>
    <p:sldId id="477" r:id="rId56"/>
    <p:sldId id="517" r:id="rId57"/>
    <p:sldId id="478" r:id="rId58"/>
    <p:sldId id="518" r:id="rId59"/>
    <p:sldId id="519" r:id="rId60"/>
    <p:sldId id="520" r:id="rId61"/>
    <p:sldId id="521" r:id="rId62"/>
    <p:sldId id="522" r:id="rId63"/>
    <p:sldId id="523" r:id="rId64"/>
    <p:sldId id="326" r:id="rId65"/>
  </p:sldIdLst>
  <p:sldSz cx="12190413" cy="6859588"/>
  <p:notesSz cx="6858000" cy="9144000"/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74" userDrawn="1">
          <p15:clr>
            <a:srgbClr val="A4A3A4"/>
          </p15:clr>
        </p15:guide>
        <p15:guide id="3" pos="65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9B3"/>
    <a:srgbClr val="595959"/>
    <a:srgbClr val="FFFFFF"/>
    <a:srgbClr val="1369B2"/>
    <a:srgbClr val="BBBBBB"/>
    <a:srgbClr val="FAFAFA"/>
    <a:srgbClr val="F2F2F2"/>
    <a:srgbClr val="006BBC"/>
    <a:srgbClr val="0075CC"/>
    <a:srgbClr val="008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09" autoAdjust="0"/>
    <p:restoredTop sz="94660" autoAdjust="0"/>
  </p:normalViewPr>
  <p:slideViewPr>
    <p:cSldViewPr>
      <p:cViewPr varScale="1">
        <p:scale>
          <a:sx n="80" d="100"/>
          <a:sy n="80" d="100"/>
        </p:scale>
        <p:origin x="48" y="58"/>
      </p:cViewPr>
      <p:guideLst>
        <p:guide orient="horz" pos="2160"/>
        <p:guide pos="574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2023/2/1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363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2023/2/1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85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28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0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122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71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5571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687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86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09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7919172" y="1700153"/>
            <a:ext cx="575989" cy="577246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6191205" y="1700678"/>
            <a:ext cx="575989" cy="576197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7055189" y="1700153"/>
            <a:ext cx="577036" cy="577246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4463238" y="1700153"/>
            <a:ext cx="577036" cy="577246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5327222" y="1700153"/>
            <a:ext cx="577036" cy="577246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8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 userDrawn="1"/>
        </p:nvGrpSpPr>
        <p:grpSpPr>
          <a:xfrm>
            <a:off x="10607120" y="654595"/>
            <a:ext cx="575989" cy="577246"/>
            <a:chOff x="6084168" y="1274820"/>
            <a:chExt cx="432048" cy="432834"/>
          </a:xfrm>
        </p:grpSpPr>
        <p:sp>
          <p:nvSpPr>
            <p:cNvPr id="10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8879153" y="655120"/>
            <a:ext cx="575989" cy="576197"/>
            <a:chOff x="4788024" y="1275213"/>
            <a:chExt cx="432048" cy="432048"/>
          </a:xfrm>
        </p:grpSpPr>
        <p:sp>
          <p:nvSpPr>
            <p:cNvPr id="13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9743137" y="654595"/>
            <a:ext cx="577036" cy="577246"/>
            <a:chOff x="5436096" y="1274820"/>
            <a:chExt cx="432833" cy="432834"/>
          </a:xfrm>
        </p:grpSpPr>
        <p:sp>
          <p:nvSpPr>
            <p:cNvPr id="16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151187" y="654595"/>
            <a:ext cx="577036" cy="577246"/>
            <a:chOff x="3491880" y="1274820"/>
            <a:chExt cx="432833" cy="432834"/>
          </a:xfrm>
        </p:grpSpPr>
        <p:sp>
          <p:nvSpPr>
            <p:cNvPr id="19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8015170" y="654595"/>
            <a:ext cx="577036" cy="577246"/>
            <a:chOff x="4139952" y="1274820"/>
            <a:chExt cx="432833" cy="432834"/>
          </a:xfrm>
        </p:grpSpPr>
        <p:sp>
          <p:nvSpPr>
            <p:cNvPr id="22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4691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693670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 userDrawn="1"/>
        </p:nvSpPr>
        <p:spPr>
          <a:xfrm>
            <a:off x="9998623" y="3693670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B0C497F-3B1A-4F88-A78A-322C493FC6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90" y="5045086"/>
            <a:ext cx="3952633" cy="61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t>2023/2/1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71" r:id="rId9"/>
    <p:sldLayoutId id="2147483673" r:id="rId10"/>
    <p:sldLayoutId id="2147483660" r:id="rId11"/>
    <p:sldLayoutId id="2147483661" r:id="rId12"/>
    <p:sldLayoutId id="2147483674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3502918" y="2460298"/>
            <a:ext cx="88347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第</a:t>
            </a:r>
            <a:r>
              <a:rPr lang="en-US" altLang="zh-CN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8</a:t>
            </a:r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章  学生选课管理系统数据库中存储过程的应用</a:t>
            </a:r>
            <a:endParaRPr lang="en-US" altLang="zh-CN" sz="60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8" name="Rectangle 4"/>
          <p:cNvSpPr txBox="1">
            <a:spLocks noChangeArrowheads="1"/>
          </p:cNvSpPr>
          <p:nvPr/>
        </p:nvSpPr>
        <p:spPr>
          <a:xfrm>
            <a:off x="7103318" y="5374010"/>
            <a:ext cx="444119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数据库应用技术项目化教程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执行不带参数的存储过程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74919" y="2709714"/>
            <a:ext cx="92909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执行名为</a:t>
            </a:r>
            <a:r>
              <a:rPr lang="en-US" altLang="zh-CN" sz="2800" dirty="0" err="1"/>
              <a:t>pro_user</a:t>
            </a:r>
            <a:r>
              <a:rPr lang="zh-CN" altLang="en-US" sz="2800" dirty="0"/>
              <a:t>的存储过程。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752518" y="1216064"/>
            <a:ext cx="3593632" cy="582530"/>
            <a:chOff x="752518" y="1216064"/>
            <a:chExt cx="3593632" cy="58253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4411" y="1216064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518" y="1282377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3968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执行不带参数的存储过程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39895" y="1613340"/>
            <a:ext cx="885698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分析：</a:t>
            </a:r>
          </a:p>
          <a:p>
            <a:pPr marL="254000" indent="127000" algn="just"/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存储过程创建成功后，用户可以执行存储过程来检查存储过程的返回结果。</a:t>
            </a: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CALL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pro_user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7756285" cy="559810"/>
            <a:chOff x="571169" y="1053530"/>
            <a:chExt cx="7756285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6984776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执行不带参数的存储过程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0" name="图片 1">
            <a:extLst>
              <a:ext uri="{FF2B5EF4-FFF2-40B4-BE49-F238E27FC236}">
                <a16:creationId xmlns:a16="http://schemas.microsoft.com/office/drawing/2014/main" id="{AB02E8F1-11F4-5450-A0B1-200419EC4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10" y="3120080"/>
            <a:ext cx="6982986" cy="2757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7A3F44A-4DFC-8E2D-2153-FA6AE93D898B}"/>
              </a:ext>
            </a:extLst>
          </p:cNvPr>
          <p:cNvSpPr txBox="1"/>
          <p:nvPr/>
        </p:nvSpPr>
        <p:spPr>
          <a:xfrm>
            <a:off x="962340" y="5878066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/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8.2</a:t>
            </a:r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173826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执行不带参数的存储过程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234665" y="1989634"/>
            <a:ext cx="885698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zh-CN" sz="1800" kern="1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知识卡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en-US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执行不带参数的存储过程 命令格式如下：</a:t>
            </a: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CALL  </a:t>
            </a:r>
            <a:r>
              <a:rPr lang="zh-CN" altLang="en-US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存储过程名</a:t>
            </a:r>
          </a:p>
          <a:p>
            <a:pPr marL="254000" indent="127000" algn="just"/>
            <a:r>
              <a:rPr lang="zh-CN" altLang="en-US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推荐创建存储过程的步骤：</a:t>
            </a:r>
          </a:p>
          <a:p>
            <a:pPr marL="254000" indent="127000" algn="just"/>
            <a:r>
              <a:rPr lang="zh-CN" altLang="en-US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实现过程体的功能；</a:t>
            </a:r>
          </a:p>
          <a:p>
            <a:pPr marL="254000" indent="127000" algn="just"/>
            <a:r>
              <a:rPr lang="zh-CN" altLang="en-US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创建存储过程；</a:t>
            </a:r>
          </a:p>
          <a:p>
            <a:pPr marL="254000" indent="127000" algn="just"/>
            <a:r>
              <a:rPr lang="zh-CN" altLang="en-US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验证正确性。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6172109" cy="559810"/>
            <a:chOff x="571169" y="1053530"/>
            <a:chExt cx="6172109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5400600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执行不带参数的存储过程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5632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74919" y="2709714"/>
            <a:ext cx="92909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创建一个存储过程</a:t>
            </a:r>
            <a:r>
              <a:rPr lang="en-US" altLang="zh-CN" sz="2800" dirty="0" err="1"/>
              <a:t>Pro_students</a:t>
            </a:r>
            <a:r>
              <a:rPr lang="zh-CN" altLang="en-US" sz="2800" dirty="0"/>
              <a:t>，实现根据学号获取学生选课信息的功能。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752518" y="1216064"/>
            <a:ext cx="3593632" cy="582530"/>
            <a:chOff x="752518" y="1216064"/>
            <a:chExt cx="3593632" cy="58253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4411" y="1216064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518" y="1282377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8283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234665" y="1989634"/>
            <a:ext cx="885698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分析：根据指定的学生学号来获取信息，所以存储过程的参数为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@sid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，在查询学生选课信息时，学号为查询的条件。</a:t>
            </a: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DELIMITER $$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CREATE PROCEDURE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Pro_students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stuid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VARCHAR(30)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BEGIN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SELECT * FROM students WHERE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stuid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END $$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DELIMITER 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6172109" cy="559810"/>
            <a:chOff x="571169" y="1053530"/>
            <a:chExt cx="6172109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5400600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创建带参数的存储过程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5674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234665" y="1989634"/>
            <a:ext cx="88569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8.3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6172109" cy="559810"/>
            <a:chOff x="571169" y="1053530"/>
            <a:chExt cx="6172109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5400600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创建带参数的存储过程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74" name="图片 1">
            <a:extLst>
              <a:ext uri="{FF2B5EF4-FFF2-40B4-BE49-F238E27FC236}">
                <a16:creationId xmlns:a16="http://schemas.microsoft.com/office/drawing/2014/main" id="{684179C5-D342-0195-9882-F00D38104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720" y="2358966"/>
            <a:ext cx="7730373" cy="3879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EC9F755-B081-9784-BEAF-9D482FF909CA}"/>
              </a:ext>
            </a:extLst>
          </p:cNvPr>
          <p:cNvSpPr txBox="1"/>
          <p:nvPr/>
        </p:nvSpPr>
        <p:spPr>
          <a:xfrm>
            <a:off x="2134766" y="6068829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/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8.3</a:t>
            </a:r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19353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90550" y="1394236"/>
            <a:ext cx="11809312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zh-CN" sz="1800" kern="100" dirty="0">
                <a:solidFill>
                  <a:schemeClr val="accent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知识卡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CREATE PROCEDURE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存储过程名字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()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[IN|OUT|INOUT]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参数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datatype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BEGIN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MySQL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END;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参数：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输入参数：表示调用者向过程传入值（传入值可以是字面量或变量）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输出参数：表示过程向调用者传出值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可以返回多个值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（传出值只能是变量）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INOUT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输入输出参数：既表示调用者向过程传入值，又表示过程向调用者传出值（值只能是变量）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注意点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1.MySQL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存储过程参数如果不显式指定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“in”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“out”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inout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，则默认为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“in”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。习惯上，对于是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“in”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的参数，我们都不会显式指定。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2.MySQL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存储过程名字后面的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“()”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是必须的，即使没有一个参数，也需要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“()”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存储过程的定义中包含如下的两个主要组成部分。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）过程名称及其参数的说明：包括所有的输入参数以及传给调用者的输出参数。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）过程的主体：也称为过程体，针对数据库的操作语句（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语句），包括调用其它存储过程的语句。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50590" y="863838"/>
            <a:ext cx="6172109" cy="559810"/>
            <a:chOff x="571169" y="1053530"/>
            <a:chExt cx="6172109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5400600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创建带参数的存储过程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3635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74919" y="2709714"/>
            <a:ext cx="92909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执行名为 </a:t>
            </a:r>
            <a:r>
              <a:rPr lang="en-US" altLang="zh-CN" sz="2800" dirty="0" err="1"/>
              <a:t>Pro_students</a:t>
            </a:r>
            <a:r>
              <a:rPr lang="en-US" altLang="zh-CN" sz="2800" dirty="0"/>
              <a:t> </a:t>
            </a:r>
            <a:r>
              <a:rPr lang="zh-CN" altLang="en-US" sz="2800" dirty="0"/>
              <a:t>的存储过程。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752518" y="1216064"/>
            <a:ext cx="3593632" cy="582530"/>
            <a:chOff x="752518" y="1216064"/>
            <a:chExt cx="3593632" cy="58253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4411" y="1216064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518" y="1282377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0981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09807" y="1728045"/>
            <a:ext cx="118093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/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CALL 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Pro_students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('2112001')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8.4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361347" y="960556"/>
            <a:ext cx="6182943" cy="575963"/>
            <a:chOff x="381926" y="1150248"/>
            <a:chExt cx="6182943" cy="575963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269" y="1150248"/>
              <a:ext cx="5400600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执行带参数的存储过程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926" y="1209994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8" name="图片 1">
            <a:extLst>
              <a:ext uri="{FF2B5EF4-FFF2-40B4-BE49-F238E27FC236}">
                <a16:creationId xmlns:a16="http://schemas.microsoft.com/office/drawing/2014/main" id="{1432AFFE-2F2F-D633-5AF1-11434EA74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09" y="2842900"/>
            <a:ext cx="7970549" cy="245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18C5781-E2A3-0B0F-527C-27FAC40ED675}"/>
              </a:ext>
            </a:extLst>
          </p:cNvPr>
          <p:cNvSpPr txBox="1"/>
          <p:nvPr/>
        </p:nvSpPr>
        <p:spPr>
          <a:xfrm>
            <a:off x="6980902" y="3645818"/>
            <a:ext cx="6457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/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8.4</a:t>
            </a:r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60E21-5E29-D86E-EC4C-969DAF11289E}"/>
              </a:ext>
            </a:extLst>
          </p:cNvPr>
          <p:cNvSpPr txBox="1"/>
          <p:nvPr/>
        </p:nvSpPr>
        <p:spPr>
          <a:xfrm>
            <a:off x="982638" y="5689420"/>
            <a:ext cx="7369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zh-CN" sz="1600" kern="100" dirty="0">
                <a:solidFill>
                  <a:schemeClr val="accent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知识卡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1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zh-CN" sz="16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执行输入参数的存储过程方法： </a:t>
            </a:r>
            <a:endParaRPr lang="zh-CN" altLang="zh-CN" sz="1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zh-CN" sz="16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命令格式如下：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CALL 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存储过程名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参数值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参数值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2.....)</a:t>
            </a:r>
            <a:endParaRPr lang="zh-CN" altLang="zh-CN" sz="16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08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167540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创建带输出参数的存储过程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74919" y="2709714"/>
            <a:ext cx="929096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设计存储过程，该存储过程带有一个输入参数，输入参数是学生的学号（</a:t>
            </a:r>
            <a:r>
              <a:rPr lang="en-US" altLang="zh-CN" sz="2800" dirty="0" err="1"/>
              <a:t>sid</a:t>
            </a:r>
            <a:r>
              <a:rPr lang="zh-CN" altLang="en-US" sz="2800" dirty="0"/>
              <a:t>），一个输出参数学生的家庭住址</a:t>
            </a:r>
            <a:r>
              <a:rPr lang="en-US" altLang="zh-CN" sz="2800" dirty="0"/>
              <a:t>@stu_address </a:t>
            </a:r>
            <a:r>
              <a:rPr lang="zh-CN" altLang="en-US" sz="2800" dirty="0"/>
              <a:t>。其功能是输入一个学生学号从而获得该学生的家庭住址。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752518" y="1216064"/>
            <a:ext cx="3593632" cy="582530"/>
            <a:chOff x="752518" y="1216064"/>
            <a:chExt cx="3593632" cy="58253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4411" y="1216064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518" y="1282377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2212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08070" y="189434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742473" y="2133650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742473" y="3054048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648025" y="2111471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创建和执行用户存储过程</a:t>
              </a: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648025" y="3037222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1196" y="1730243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管理存储过程</a:t>
              </a: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50492A-FEB5-C978-B068-F11BCB1BC396}"/>
              </a:ext>
            </a:extLst>
          </p:cNvPr>
          <p:cNvGrpSpPr/>
          <p:nvPr/>
        </p:nvGrpSpPr>
        <p:grpSpPr>
          <a:xfrm>
            <a:off x="2629009" y="3967418"/>
            <a:ext cx="1192190" cy="613062"/>
            <a:chOff x="2215144" y="982844"/>
            <a:chExt cx="1244730" cy="842780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2D54F5D9-8BD9-C3B2-B737-0715133C61A9}"/>
                </a:ext>
              </a:extLst>
            </p:cNvPr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文本框 9">
              <a:extLst>
                <a:ext uri="{FF2B5EF4-FFF2-40B4-BE49-F238E27FC236}">
                  <a16:creationId xmlns:a16="http://schemas.microsoft.com/office/drawing/2014/main" id="{4BBE5B93-D6FA-1F7B-BE6F-34C541AB84D0}"/>
                </a:ext>
              </a:extLst>
            </p:cNvPr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A89E381-C2D7-4802-6EB2-F7BA02E268DE}"/>
              </a:ext>
            </a:extLst>
          </p:cNvPr>
          <p:cNvGrpSpPr/>
          <p:nvPr/>
        </p:nvGrpSpPr>
        <p:grpSpPr>
          <a:xfrm>
            <a:off x="3534561" y="3955734"/>
            <a:ext cx="5255795" cy="613062"/>
            <a:chOff x="4315150" y="953426"/>
            <a:chExt cx="3942359" cy="54005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6F6AEB3-8CE5-4F3F-A23B-7E22F0479DA7}"/>
                </a:ext>
              </a:extLst>
            </p:cNvPr>
            <p:cNvSpPr/>
            <p:nvPr/>
          </p:nvSpPr>
          <p:spPr>
            <a:xfrm>
              <a:off x="4841196" y="1036090"/>
              <a:ext cx="3416313" cy="332129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存储过程的应用</a:t>
              </a:r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56B23A23-127C-BE0C-E933-360AA3E7DDBD}"/>
                </a:ext>
              </a:extLst>
            </p:cNvPr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879508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创建带输出参数的存储过程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09807" y="1728045"/>
            <a:ext cx="1180931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</a:t>
            </a:r>
            <a:r>
              <a:rPr lang="zh-CN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创建存储过程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DELIMITER $$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CREATE PROCEDURE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Pro_students11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stu_id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VARCHAR(7)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OUT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stu_address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VARCHAR(50)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BEGIN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saddress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 students WHERE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stu_id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INTO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@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stu_address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SET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stu_address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=@stu_address;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END$$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DELIMITER 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361347" y="960556"/>
            <a:ext cx="6182943" cy="575963"/>
            <a:chOff x="381926" y="1150248"/>
            <a:chExt cx="6182943" cy="575963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269" y="1150248"/>
              <a:ext cx="5400600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创建带输出参数的存储过程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926" y="1209994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2285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879508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创建带输出参数的存储过程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09807" y="1728045"/>
            <a:ext cx="11809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8.5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361347" y="960556"/>
            <a:ext cx="6182943" cy="575963"/>
            <a:chOff x="381926" y="1150248"/>
            <a:chExt cx="6182943" cy="575963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269" y="1150248"/>
              <a:ext cx="5400600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创建带输出参数的存储过程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926" y="1209994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2" name="图片 1">
            <a:extLst>
              <a:ext uri="{FF2B5EF4-FFF2-40B4-BE49-F238E27FC236}">
                <a16:creationId xmlns:a16="http://schemas.microsoft.com/office/drawing/2014/main" id="{456AC31F-4C13-E4B2-EB95-2D88015A5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701" y="2111956"/>
            <a:ext cx="6542745" cy="378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0FD234B-59EE-7F7F-86C1-91B17F697647}"/>
              </a:ext>
            </a:extLst>
          </p:cNvPr>
          <p:cNvSpPr txBox="1"/>
          <p:nvPr/>
        </p:nvSpPr>
        <p:spPr>
          <a:xfrm>
            <a:off x="1270670" y="5859905"/>
            <a:ext cx="6457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/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8.5</a:t>
            </a:r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227990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167540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执行带输出参数的存储过程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74919" y="2709714"/>
            <a:ext cx="92909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执行带输出参数的存储过程 </a:t>
            </a:r>
            <a:r>
              <a:rPr lang="en-US" altLang="zh-CN" sz="2800" dirty="0"/>
              <a:t>Pro_students11</a:t>
            </a:r>
            <a:r>
              <a:rPr lang="zh-CN" altLang="en-US" sz="2800" dirty="0"/>
              <a:t>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752518" y="1216064"/>
            <a:ext cx="3593632" cy="582530"/>
            <a:chOff x="752518" y="1216064"/>
            <a:chExt cx="3593632" cy="58253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4411" y="1216064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518" y="1282377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8644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879508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执行带输出参数的存储过程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729995" y="1490954"/>
            <a:ext cx="1180931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#</a:t>
            </a:r>
            <a:r>
              <a:rPr lang="zh-CN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调用存储过程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CALL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Pro_students11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'2113001',@stu_address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@stu_address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8.6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361347" y="960556"/>
            <a:ext cx="6182943" cy="575963"/>
            <a:chOff x="381926" y="1150248"/>
            <a:chExt cx="6182943" cy="575963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269" y="1150248"/>
              <a:ext cx="5400600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执行带输出参数的存储过程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926" y="1209994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6" name="图片 1">
            <a:extLst>
              <a:ext uri="{FF2B5EF4-FFF2-40B4-BE49-F238E27FC236}">
                <a16:creationId xmlns:a16="http://schemas.microsoft.com/office/drawing/2014/main" id="{3C8410F4-507E-CCEA-7B33-B6828A500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670" y="3313815"/>
            <a:ext cx="7839402" cy="3018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2F726BC-EE02-C0D5-DD8A-34BBD7D5F38D}"/>
              </a:ext>
            </a:extLst>
          </p:cNvPr>
          <p:cNvSpPr txBox="1"/>
          <p:nvPr/>
        </p:nvSpPr>
        <p:spPr>
          <a:xfrm>
            <a:off x="6815286" y="4653929"/>
            <a:ext cx="63960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/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8.6</a:t>
            </a:r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425662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879508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执行带输出参数的存储过程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982638" y="2421682"/>
            <a:ext cx="86409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zh-CN" sz="1800" kern="100" dirty="0">
                <a:solidFill>
                  <a:schemeClr val="accent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知识卡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执行带输出参数的存储过程，语法如下。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CALL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存储过程名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(@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输出参数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SELECT @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输出参数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361347" y="1052366"/>
            <a:ext cx="6609526" cy="877737"/>
            <a:chOff x="381926" y="1209994"/>
            <a:chExt cx="6262129" cy="571196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3455" y="1250792"/>
              <a:ext cx="5400600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执行带输出参数的存储过程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926" y="1209994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11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998862" y="2947143"/>
            <a:ext cx="8856984" cy="830997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管理存储过程</a:t>
            </a:r>
            <a:endParaRPr lang="en-GB" altLang="zh-CN" sz="4800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8.2.1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查看存储过程的状态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2350790" y="2709714"/>
            <a:ext cx="88569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查看存储过程 </a:t>
            </a:r>
            <a:r>
              <a:rPr lang="en-US" altLang="zh-CN" sz="2800" dirty="0" err="1"/>
              <a:t>pro_students</a:t>
            </a:r>
            <a:r>
              <a:rPr lang="en-US" altLang="zh-CN" sz="2800" dirty="0"/>
              <a:t> </a:t>
            </a:r>
            <a:r>
              <a:rPr lang="zh-CN" altLang="en-US" sz="2800" dirty="0"/>
              <a:t>的状态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8" y="1095146"/>
            <a:ext cx="3765241" cy="750472"/>
            <a:chOff x="571169" y="1082942"/>
            <a:chExt cx="3612978" cy="530398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2408" y="1082942"/>
              <a:ext cx="2801739" cy="490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8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0487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查看存储过程状态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8.2.1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查看存储过程的状态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3AAB84-8324-B343-170F-BFCDAC3D3281}"/>
              </a:ext>
            </a:extLst>
          </p:cNvPr>
          <p:cNvSpPr txBox="1"/>
          <p:nvPr/>
        </p:nvSpPr>
        <p:spPr>
          <a:xfrm>
            <a:off x="978074" y="1817835"/>
            <a:ext cx="1008340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．在新建查询中执行如下的ＳＱＬ语句。</a:t>
            </a: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#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状态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SHOW PROCEDURE STATUS LIKE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'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Pro_students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';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8. 7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74D567E7-234A-C331-47AD-F4430DD2B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357" y="3645818"/>
            <a:ext cx="991611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AB01CA3-20D2-2A33-7DEB-B099FAF1CA0D}"/>
              </a:ext>
            </a:extLst>
          </p:cNvPr>
          <p:cNvSpPr txBox="1"/>
          <p:nvPr/>
        </p:nvSpPr>
        <p:spPr>
          <a:xfrm>
            <a:off x="2350790" y="5647871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/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8. 7</a:t>
            </a:r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65221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查看存储过程状态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8.2.1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查看存储过程的状态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3AAB84-8324-B343-170F-BFCDAC3D3281}"/>
              </a:ext>
            </a:extLst>
          </p:cNvPr>
          <p:cNvSpPr txBox="1"/>
          <p:nvPr/>
        </p:nvSpPr>
        <p:spPr>
          <a:xfrm>
            <a:off x="1140639" y="2205658"/>
            <a:ext cx="1008340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zh-CN" sz="1800" kern="100" dirty="0">
                <a:solidFill>
                  <a:schemeClr val="accent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知识卡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SHOW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PROCEDURE STATUS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：用来查看存储过程的状态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语法格式如下：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SHOW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PROCEDURE STATUS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LIKE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存储过程名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注意点：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LIKE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存储过程名用来匹配存储过程的名称，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LIKE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不能省略。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35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620" y="1113409"/>
            <a:ext cx="4752528" cy="69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任务描述</a:t>
            </a:r>
            <a:endParaRPr lang="zh-CN" altLang="en-US" sz="28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3" y="1125538"/>
            <a:ext cx="1070767" cy="70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8.2.2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查看存储过程的定义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BBA0CB-CD34-7977-9A07-2EA728DA7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0790" y="2637706"/>
            <a:ext cx="534473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indent="2667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44444"/>
              </a:buClr>
              <a:buSzPts val="850"/>
              <a:buFontTx/>
              <a:buNone/>
              <a:tabLst/>
            </a:pPr>
            <a:r>
              <a:rPr lang="zh-CN" altLang="en-US" sz="2800" dirty="0">
                <a:latin typeface="+mn-lt"/>
              </a:rPr>
              <a:t>查看存储过程</a:t>
            </a:r>
            <a:r>
              <a:rPr lang="en-US" altLang="zh-CN" sz="2800" dirty="0" err="1">
                <a:latin typeface="+mn-lt"/>
              </a:rPr>
              <a:t>Pequips</a:t>
            </a:r>
            <a:r>
              <a:rPr lang="zh-CN" altLang="en-US" sz="2800" dirty="0">
                <a:latin typeface="+mn-lt"/>
              </a:rPr>
              <a:t>的定义。</a:t>
            </a:r>
          </a:p>
        </p:txBody>
      </p:sp>
    </p:spTree>
    <p:extLst>
      <p:ext uri="{BB962C8B-B14F-4D97-AF65-F5344CB8AC3E}">
        <p14:creationId xmlns:p14="http://schemas.microsoft.com/office/powerpoint/2010/main" val="205067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766614" y="822600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章节任务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5A6A72-17B3-A761-ED3C-F878851F0C27}"/>
              </a:ext>
            </a:extLst>
          </p:cNvPr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427D0B74-D949-D8FA-9093-D67E3C6F06DE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任务描述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13D55BF3-4DD2-3851-1ABE-36CAAB71CC1C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8B730CD-1DF2-2CFC-B2C0-4795ED4E3044}"/>
              </a:ext>
            </a:extLst>
          </p:cNvPr>
          <p:cNvGrpSpPr/>
          <p:nvPr/>
        </p:nvGrpSpPr>
        <p:grpSpPr>
          <a:xfrm>
            <a:off x="1439033" y="3285778"/>
            <a:ext cx="3528392" cy="688075"/>
            <a:chOff x="978873" y="1800500"/>
            <a:chExt cx="2646638" cy="515937"/>
          </a:xfrm>
        </p:grpSpPr>
        <p:sp>
          <p:nvSpPr>
            <p:cNvPr id="8" name="Pentagon 3">
              <a:extLst>
                <a:ext uri="{FF2B5EF4-FFF2-40B4-BE49-F238E27FC236}">
                  <a16:creationId xmlns:a16="http://schemas.microsoft.com/office/drawing/2014/main" id="{13D4CC8C-F368-E5A7-FD46-A3FEC97347DF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工作流程</a:t>
              </a:r>
            </a:p>
          </p:txBody>
        </p:sp>
        <p:sp>
          <p:nvSpPr>
            <p:cNvPr id="9" name="MH_Others_1">
              <a:extLst>
                <a:ext uri="{FF2B5EF4-FFF2-40B4-BE49-F238E27FC236}">
                  <a16:creationId xmlns:a16="http://schemas.microsoft.com/office/drawing/2014/main" id="{38ADD58D-F40A-E7E6-B55D-CC40B3EC6BC2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10" name="TextBox 35">
            <a:extLst>
              <a:ext uri="{FF2B5EF4-FFF2-40B4-BE49-F238E27FC236}">
                <a16:creationId xmlns:a16="http://schemas.microsoft.com/office/drawing/2014/main" id="{6A9E7D2B-7A7E-36E2-A04E-B5B319F7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758" y="2421682"/>
            <a:ext cx="6764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学生选课管理系统数据库中存储过程的应用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41249844-56D6-82AF-AF1B-D85371B30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758" y="4075750"/>
            <a:ext cx="6764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创建和执行用户存储过程；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管理存储过程。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8.2.2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查看存储过程的定义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5524037" cy="559810"/>
            <a:chOff x="571169" y="1053530"/>
            <a:chExt cx="5524037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4752528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查看存储过程的定义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912BE135-317F-0AD8-C318-F0BF07710D74}"/>
              </a:ext>
            </a:extLst>
          </p:cNvPr>
          <p:cNvSpPr txBox="1"/>
          <p:nvPr/>
        </p:nvSpPr>
        <p:spPr>
          <a:xfrm>
            <a:off x="1353512" y="1773610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．在新建查询中执行如下的ＳＱＬ语句。</a:t>
            </a: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#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定义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SHOW CREATE PROCEDURE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Pro_students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8.8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FF4668D7-260F-FCDB-E6E7-1F4F6E915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686" y="3273854"/>
            <a:ext cx="8801529" cy="238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5E11213-DC57-919F-F5C3-CD4B775278C3}"/>
              </a:ext>
            </a:extLst>
          </p:cNvPr>
          <p:cNvSpPr txBox="1"/>
          <p:nvPr/>
        </p:nvSpPr>
        <p:spPr>
          <a:xfrm>
            <a:off x="334566" y="5593188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/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8.8</a:t>
            </a:r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8183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8.2.2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查看存储过程的定义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5524037" cy="559810"/>
            <a:chOff x="571169" y="1053530"/>
            <a:chExt cx="5524037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4752528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查看存储过程的定义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912BE135-317F-0AD8-C318-F0BF07710D74}"/>
              </a:ext>
            </a:extLst>
          </p:cNvPr>
          <p:cNvSpPr txBox="1"/>
          <p:nvPr/>
        </p:nvSpPr>
        <p:spPr>
          <a:xfrm>
            <a:off x="1630710" y="2061642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zh-CN" sz="1800" kern="100" dirty="0">
                <a:solidFill>
                  <a:schemeClr val="accent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知识卡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SHOW CREATE PROCEDURE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：用来查看存储过程的定义，语法格式如下：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SHOW CREATE PROCEDURE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存储过程名；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15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620" y="1113409"/>
            <a:ext cx="4752528" cy="69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任务描述</a:t>
            </a:r>
            <a:endParaRPr lang="zh-CN" altLang="en-US" sz="28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3" y="1125538"/>
            <a:ext cx="1070767" cy="70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8.2.3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删除存储过程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BBA0CB-CD34-7977-9A07-2EA728DA7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0790" y="2709714"/>
            <a:ext cx="52661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indent="2667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44444"/>
              </a:buClr>
              <a:buSzPts val="850"/>
              <a:buFontTx/>
              <a:buNone/>
              <a:tabLst/>
            </a:pPr>
            <a:r>
              <a:rPr lang="zh-CN" altLang="en-US" sz="2800" dirty="0">
                <a:latin typeface="+mn-lt"/>
              </a:rPr>
              <a:t>删除存储过程 </a:t>
            </a:r>
            <a:r>
              <a:rPr lang="en-US" altLang="zh-CN" sz="2800" dirty="0" err="1">
                <a:latin typeface="+mn-lt"/>
              </a:rPr>
              <a:t>Pro_students</a:t>
            </a:r>
            <a:r>
              <a:rPr lang="zh-CN" altLang="en-US" sz="2800" dirty="0">
                <a:latin typeface="+mn-lt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7139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8.2.3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删除存储过程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5524037" cy="559810"/>
            <a:chOff x="571169" y="1053530"/>
            <a:chExt cx="5524037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4752528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删除存储过程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912BE135-317F-0AD8-C318-F0BF07710D74}"/>
              </a:ext>
            </a:extLst>
          </p:cNvPr>
          <p:cNvSpPr txBox="1"/>
          <p:nvPr/>
        </p:nvSpPr>
        <p:spPr>
          <a:xfrm>
            <a:off x="1342678" y="184004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．在新建查询中执行如下的ＳＱＬ语句。</a:t>
            </a: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DROP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PROCEDURE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Pro_students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8.9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48498819-B109-117C-32C8-11B927A2F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701" y="3012058"/>
            <a:ext cx="6492999" cy="3442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09896F2-F205-176A-823E-3BE94DDE9A9D}"/>
              </a:ext>
            </a:extLst>
          </p:cNvPr>
          <p:cNvSpPr txBox="1"/>
          <p:nvPr/>
        </p:nvSpPr>
        <p:spPr>
          <a:xfrm>
            <a:off x="6023198" y="4761671"/>
            <a:ext cx="609600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8.9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3349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8.2.3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删除存储过程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5524037" cy="559810"/>
            <a:chOff x="571169" y="1053530"/>
            <a:chExt cx="5524037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4752528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删除存储过程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912BE135-317F-0AD8-C318-F0BF07710D74}"/>
              </a:ext>
            </a:extLst>
          </p:cNvPr>
          <p:cNvSpPr txBox="1"/>
          <p:nvPr/>
        </p:nvSpPr>
        <p:spPr>
          <a:xfrm>
            <a:off x="1342678" y="1840044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zh-CN" sz="1800" kern="100" dirty="0">
                <a:solidFill>
                  <a:schemeClr val="accent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知识卡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当不再使用一个存储过程时，就要把它从数据库中删除。使用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DROP PROCEDURE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语句可永久地删除存储过程。在此之前，必须确认该存储过程没有任何依赖关系。 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该语句的基本语法如下：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DROP PROCEDURE  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存储过程名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&gt; [;]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16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214886" y="2947143"/>
            <a:ext cx="7957736" cy="830997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存储过程的应用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创建不带参数的存储过程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962340" y="2737296"/>
            <a:ext cx="986509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创建一个名为</a:t>
            </a:r>
            <a:r>
              <a:rPr lang="en-US" altLang="zh-CN" sz="2800" dirty="0" err="1"/>
              <a:t>Pro_stu_cou</a:t>
            </a:r>
            <a:r>
              <a:rPr lang="zh-CN" altLang="en-US" sz="2800" dirty="0"/>
              <a:t>存储过程，用于查询</a:t>
            </a:r>
            <a:r>
              <a:rPr lang="en-US" altLang="zh-CN" sz="2800" dirty="0"/>
              <a:t>【</a:t>
            </a:r>
            <a:r>
              <a:rPr lang="zh-CN" altLang="en-US" sz="2800" dirty="0"/>
              <a:t>学生选课信息</a:t>
            </a:r>
            <a:r>
              <a:rPr lang="en-US" altLang="zh-CN" sz="2800" dirty="0"/>
              <a:t>】</a:t>
            </a:r>
            <a:r>
              <a:rPr lang="zh-CN" altLang="en-US" sz="2800" dirty="0"/>
              <a:t>的学生学号、姓名、性别、以及学生所选课程的课程名称及任课教师。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9364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创建不带参数的存储过程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．在新建查询中执行如下的ＳＱＬ语句。</a:t>
            </a: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DELIMITER $$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CREATE  PROCEDURE 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Pro_stu_cou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()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BEGIN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sle.sid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学号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s.sName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姓名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s.sgender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性别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c.cname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所选课程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T.tname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任课教师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FROM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selected 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AS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Sle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JOIN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students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AS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ON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Sle.sID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S.sID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JOIN 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course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AS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ON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C.cID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=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Sle.cID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JOIN 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teachers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AS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T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ON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T.tID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=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Sle.tID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END$$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DELIMITER 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创建不带参数的存储过程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39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创建不带参数的存储过程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8.10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创建不带参数的存储过程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3FC54FA4-7C58-4E4C-300B-59D603CF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702" y="2171298"/>
            <a:ext cx="5809726" cy="4066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157511A-DB20-FE9F-5A0A-3060B6F6263A}"/>
              </a:ext>
            </a:extLst>
          </p:cNvPr>
          <p:cNvSpPr txBox="1"/>
          <p:nvPr/>
        </p:nvSpPr>
        <p:spPr>
          <a:xfrm>
            <a:off x="1551434" y="6166098"/>
            <a:ext cx="609600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8.10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302025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执行不带参数的存储过程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962340" y="2737296"/>
            <a:ext cx="98650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 执行创建的 </a:t>
            </a:r>
            <a:r>
              <a:rPr lang="en-US" altLang="zh-CN" sz="2800" dirty="0" err="1"/>
              <a:t>Pro_stu_cou</a:t>
            </a:r>
            <a:r>
              <a:rPr lang="en-US" altLang="zh-CN" sz="2800" dirty="0"/>
              <a:t> </a:t>
            </a:r>
            <a:r>
              <a:rPr lang="zh-CN" altLang="en-US" sz="2800" dirty="0"/>
              <a:t>存储过程。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7955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1198662" y="136987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知识目标</a:t>
              </a: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986E1E-EE8D-58C1-67D4-A5FE29454BC8}"/>
              </a:ext>
            </a:extLst>
          </p:cNvPr>
          <p:cNvGrpSpPr/>
          <p:nvPr/>
        </p:nvGrpSpPr>
        <p:grpSpPr>
          <a:xfrm>
            <a:off x="1439033" y="4181879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CE23E784-C0E1-9312-2DB3-DF25CF33261C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能力目标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5CC321CC-EC3A-22A3-CDC6-0AC5473B303B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7" name="TextBox 35">
            <a:extLst>
              <a:ext uri="{FF2B5EF4-FFF2-40B4-BE49-F238E27FC236}">
                <a16:creationId xmlns:a16="http://schemas.microsoft.com/office/drawing/2014/main" id="{4DFC6191-4ACF-1C85-8D45-C23F78255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34" y="2205658"/>
            <a:ext cx="6764672" cy="1915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理解存储过程的作用；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掌握存储过程的基本类型；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掌握创建、删除和修改存储过程；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掌握执行各类存储过程 。</a:t>
            </a:r>
          </a:p>
        </p:txBody>
      </p:sp>
      <p:sp>
        <p:nvSpPr>
          <p:cNvPr id="8" name="TextBox 35">
            <a:extLst>
              <a:ext uri="{FF2B5EF4-FFF2-40B4-BE49-F238E27FC236}">
                <a16:creationId xmlns:a16="http://schemas.microsoft.com/office/drawing/2014/main" id="{0A393B7F-4830-1F2E-EC48-DEB805271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0206" y="4906354"/>
            <a:ext cx="6764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学会创建、删除、修改存储过程；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学会根据实际需要设计学生选课管理系统数据库中的存储过程。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执行不带参数的存储过程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．在新建查询中执行如下的ＳＱＬ语句。</a:t>
            </a: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CALL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Pro_stu_cou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();</a:t>
            </a:r>
          </a:p>
          <a:p>
            <a:pPr marL="254000" indent="127000" algn="just"/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8.11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执行不带参数的存储过程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46ACE13F-8729-DBBC-3C0B-39C0417E8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61" y="3069754"/>
            <a:ext cx="6858018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DB0F500-001B-775E-9091-7069F679BA76}"/>
              </a:ext>
            </a:extLst>
          </p:cNvPr>
          <p:cNvSpPr txBox="1"/>
          <p:nvPr/>
        </p:nvSpPr>
        <p:spPr>
          <a:xfrm>
            <a:off x="1493861" y="6076836"/>
            <a:ext cx="609600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8.11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325017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353512" y="2887348"/>
            <a:ext cx="877414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创建一个存储过程，实现根据学号获取该学生选课信息的功能。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876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创建带参数的存储过程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1143690" y="1963433"/>
            <a:ext cx="1078416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DELIMITER $$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CREATE PROCEDURE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Pro_sle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stuID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varchar(7)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BEGIN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*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Selected 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WHERE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stuID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END$$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DELIMITER 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74908F-5339-AEF5-3F44-7C3D56EB090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创建带参数的存储过程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46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创建带参数的存储过程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8.12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74908F-5339-AEF5-3F44-7C3D56EB090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创建带参数的存储过程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45ECA7D5-BD9A-8EB5-49B2-6EF36CDED3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224" y="2275071"/>
            <a:ext cx="5579061" cy="349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67D00F1-D553-94D3-76FF-02FE72DB2FCE}"/>
              </a:ext>
            </a:extLst>
          </p:cNvPr>
          <p:cNvSpPr txBox="1"/>
          <p:nvPr/>
        </p:nvSpPr>
        <p:spPr>
          <a:xfrm>
            <a:off x="0" y="5987945"/>
            <a:ext cx="680085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8.12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134837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910630" y="3168184"/>
            <a:ext cx="93610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创建名为</a:t>
            </a:r>
            <a:r>
              <a:rPr lang="en-US" altLang="zh-CN" sz="2800" dirty="0"/>
              <a:t>Pro_students22</a:t>
            </a:r>
            <a:r>
              <a:rPr lang="zh-CN" altLang="en-US" sz="2800" dirty="0"/>
              <a:t>的存储过程，其功能为：在学生信息表</a:t>
            </a:r>
            <a:r>
              <a:rPr lang="en-US" altLang="zh-CN" sz="2800" dirty="0"/>
              <a:t>students</a:t>
            </a:r>
            <a:r>
              <a:rPr lang="zh-CN" altLang="en-US" sz="2800" dirty="0"/>
              <a:t>中查找符合性别和年龄条件的学生详细信息。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8079C515-A584-2B08-ECE5-0A9DA7C945AC}"/>
              </a:ext>
            </a:extLst>
          </p:cNvPr>
          <p:cNvSpPr txBox="1"/>
          <p:nvPr/>
        </p:nvSpPr>
        <p:spPr>
          <a:xfrm>
            <a:off x="1296090" y="4193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创建带参数的存储过程</a:t>
            </a:r>
          </a:p>
        </p:txBody>
      </p:sp>
    </p:spTree>
    <p:extLst>
      <p:ext uri="{BB962C8B-B14F-4D97-AF65-F5344CB8AC3E}">
        <p14:creationId xmlns:p14="http://schemas.microsoft.com/office/powerpoint/2010/main" val="350830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创建带参数的存储过程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DELIMITER $$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CREATE  PROCEDURE 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Pro_students22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IN </a:t>
            </a:r>
            <a:r>
              <a:rPr lang="en-US" altLang="zh-CN" sz="1800" dirty="0" err="1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stu_gender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VARCHAR(2),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IN age FLOAT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BEGIN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SELECT *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FROM students 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WHERE </a:t>
            </a:r>
            <a:r>
              <a:rPr lang="en-US" altLang="zh-CN" sz="1800" dirty="0" err="1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sgender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1800" dirty="0" err="1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stu_gender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AND TIMESTAMPDIFF(YEAR, </a:t>
            </a:r>
            <a:r>
              <a:rPr lang="en-US" altLang="zh-CN" sz="1800" dirty="0" err="1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sbirthday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 CURDATE())&gt;age 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END$$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DELIMITER 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17A053-FB2C-7CB8-E3B9-F06661CAC51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329F7A-35ED-BBA7-1330-E25B3E4BE631}"/>
              </a:ext>
            </a:extLst>
          </p:cNvPr>
          <p:cNvSpPr txBox="1"/>
          <p:nvPr/>
        </p:nvSpPr>
        <p:spPr>
          <a:xfrm>
            <a:off x="1296090" y="4193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创建带参数的存储过程</a:t>
            </a:r>
          </a:p>
        </p:txBody>
      </p:sp>
    </p:spTree>
    <p:extLst>
      <p:ext uri="{BB962C8B-B14F-4D97-AF65-F5344CB8AC3E}">
        <p14:creationId xmlns:p14="http://schemas.microsoft.com/office/powerpoint/2010/main" val="175599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9057" y="85357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创建带参数的存储过程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97" y="905823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550590" y="1463771"/>
            <a:ext cx="10784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8.14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849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17A053-FB2C-7CB8-E3B9-F06661CAC51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AC12BC2E-2DFB-87D6-AAAD-30C180B43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690" y="1806257"/>
            <a:ext cx="4951516" cy="302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1">
            <a:extLst>
              <a:ext uri="{FF2B5EF4-FFF2-40B4-BE49-F238E27FC236}">
                <a16:creationId xmlns:a16="http://schemas.microsoft.com/office/drawing/2014/main" id="{54C1E509-4197-9499-FDDD-670BD724A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204" y="5129737"/>
            <a:ext cx="52705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1D25D5C-5B11-8775-E2C7-F7274583B408}"/>
              </a:ext>
            </a:extLst>
          </p:cNvPr>
          <p:cNvSpPr txBox="1"/>
          <p:nvPr/>
        </p:nvSpPr>
        <p:spPr>
          <a:xfrm>
            <a:off x="3430910" y="6293359"/>
            <a:ext cx="680085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8.14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0D58CD-FB29-A804-96E5-786EF9F6D72C}"/>
              </a:ext>
            </a:extLst>
          </p:cNvPr>
          <p:cNvSpPr txBox="1"/>
          <p:nvPr/>
        </p:nvSpPr>
        <p:spPr>
          <a:xfrm>
            <a:off x="1296090" y="4193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创建带参数的存储过程</a:t>
            </a:r>
          </a:p>
        </p:txBody>
      </p:sp>
    </p:spTree>
    <p:extLst>
      <p:ext uri="{BB962C8B-B14F-4D97-AF65-F5344CB8AC3E}">
        <p14:creationId xmlns:p14="http://schemas.microsoft.com/office/powerpoint/2010/main" val="283689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执行输入参数的存储过程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414686" y="2913250"/>
            <a:ext cx="861980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使用创建的存储过程</a:t>
            </a:r>
            <a:r>
              <a:rPr lang="en-US" altLang="zh-CN" sz="2800" dirty="0"/>
              <a:t>pro_sel11</a:t>
            </a:r>
            <a:r>
              <a:rPr lang="zh-CN" altLang="en-US" sz="2800" dirty="0"/>
              <a:t>，获取 “</a:t>
            </a:r>
            <a:r>
              <a:rPr lang="en-US" altLang="zh-CN" sz="2800" dirty="0"/>
              <a:t>2112003”</a:t>
            </a:r>
            <a:r>
              <a:rPr lang="zh-CN" altLang="en-US" sz="2800" dirty="0"/>
              <a:t>的信息，包括联系人学号、姓名、性别、所选课程以及该课程的任课老师明细表。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7285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执行输入参数的存储过程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CALL 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pro_sel11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('2112002');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8.15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17A053-FB2C-7CB8-E3B9-F06661CAC51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执行输入参数的存储过程</a:t>
            </a:r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669B1D0D-9800-6E48-8A3B-1958AE5FE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686" y="2816356"/>
            <a:ext cx="6751277" cy="300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EFFEC84-3468-C97F-683B-C939FAB6864A}"/>
              </a:ext>
            </a:extLst>
          </p:cNvPr>
          <p:cNvSpPr txBox="1"/>
          <p:nvPr/>
        </p:nvSpPr>
        <p:spPr>
          <a:xfrm>
            <a:off x="1340396" y="5843357"/>
            <a:ext cx="680085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8.15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383401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630710" y="2913250"/>
            <a:ext cx="840378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利用存储过程</a:t>
            </a:r>
            <a:r>
              <a:rPr lang="en-US" altLang="zh-CN" sz="2800" dirty="0"/>
              <a:t>pro_students22</a:t>
            </a:r>
            <a:r>
              <a:rPr lang="zh-CN" altLang="en-US" sz="2800" dirty="0"/>
              <a:t>，查找年龄超过</a:t>
            </a:r>
            <a:r>
              <a:rPr lang="en-US" altLang="zh-CN" sz="2800" dirty="0"/>
              <a:t>15</a:t>
            </a:r>
            <a:r>
              <a:rPr lang="zh-CN" altLang="en-US" sz="2800" dirty="0"/>
              <a:t>周岁的的男同学和年龄超过</a:t>
            </a:r>
            <a:r>
              <a:rPr lang="en-US" altLang="zh-CN" sz="2800" dirty="0"/>
              <a:t>16</a:t>
            </a:r>
            <a:r>
              <a:rPr lang="zh-CN" altLang="en-US" sz="2800" dirty="0"/>
              <a:t>周岁的女同学的详细信息。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3CCFC775-FB8E-A137-EA14-0348D4135577}"/>
              </a:ext>
            </a:extLst>
          </p:cNvPr>
          <p:cNvSpPr txBox="1"/>
          <p:nvPr/>
        </p:nvSpPr>
        <p:spPr>
          <a:xfrm>
            <a:off x="1296090" y="475436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执行输入参数的存储过程</a:t>
            </a:r>
          </a:p>
        </p:txBody>
      </p:sp>
    </p:spTree>
    <p:extLst>
      <p:ext uri="{BB962C8B-B14F-4D97-AF65-F5344CB8AC3E}">
        <p14:creationId xmlns:p14="http://schemas.microsoft.com/office/powerpoint/2010/main" val="9035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998862" y="3014295"/>
            <a:ext cx="8856984" cy="830997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创建和执行用户存储过程</a:t>
            </a:r>
            <a:endParaRPr lang="en-GB" altLang="zh-CN" sz="4800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76392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</a:t>
            </a:r>
          </a:p>
        </p:txBody>
      </p:sp>
    </p:spTree>
    <p:extLst>
      <p:ext uri="{BB962C8B-B14F-4D97-AF65-F5344CB8AC3E}">
        <p14:creationId xmlns:p14="http://schemas.microsoft.com/office/powerpoint/2010/main" val="383155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执行输入参数的存储过程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altLang="zh-CN" sz="1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CALL 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pro_students22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女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,16);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CALL 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pro_students22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男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,15);</a:t>
            </a:r>
            <a:endParaRPr lang="en-US" altLang="zh-CN" sz="1800" kern="1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8.16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2D19A0-7736-1A46-1E1C-CE9EED5EBD91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F6131A23-5026-0BFD-A180-8F53D2B9C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58" y="3018747"/>
            <a:ext cx="5679930" cy="2715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E243865-F8AB-8247-FBAA-6E46C65B973E}"/>
              </a:ext>
            </a:extLst>
          </p:cNvPr>
          <p:cNvSpPr txBox="1"/>
          <p:nvPr/>
        </p:nvSpPr>
        <p:spPr>
          <a:xfrm>
            <a:off x="-961578" y="5668389"/>
            <a:ext cx="7334864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8.16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pic>
        <p:nvPicPr>
          <p:cNvPr id="15363" name="图片 1">
            <a:extLst>
              <a:ext uri="{FF2B5EF4-FFF2-40B4-BE49-F238E27FC236}">
                <a16:creationId xmlns:a16="http://schemas.microsoft.com/office/drawing/2014/main" id="{15FE461A-D6CB-503E-3B38-985F248E6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363" y="2925566"/>
            <a:ext cx="5863473" cy="2715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82D93681-9F63-C1C7-3EAA-C7536109450F}"/>
              </a:ext>
            </a:extLst>
          </p:cNvPr>
          <p:cNvSpPr txBox="1"/>
          <p:nvPr/>
        </p:nvSpPr>
        <p:spPr>
          <a:xfrm>
            <a:off x="4755185" y="5702580"/>
            <a:ext cx="7816644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8.17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B800B35-64AB-497B-68DC-AA7E425A973D}"/>
              </a:ext>
            </a:extLst>
          </p:cNvPr>
          <p:cNvSpPr txBox="1"/>
          <p:nvPr/>
        </p:nvSpPr>
        <p:spPr>
          <a:xfrm>
            <a:off x="1155150" y="32414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执行输入参数的存储过程</a:t>
            </a:r>
          </a:p>
        </p:txBody>
      </p:sp>
    </p:spTree>
    <p:extLst>
      <p:ext uri="{BB962C8B-B14F-4D97-AF65-F5344CB8AC3E}">
        <p14:creationId xmlns:p14="http://schemas.microsoft.com/office/powerpoint/2010/main" val="304315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创建带输出参数的存储过程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2761685" y="2913250"/>
            <a:ext cx="72728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创建带返回参数的存储过程求两个整数的和。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069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创建带输出参数的存储过程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DELIMITER$$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CREATE PROCEDURE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PSUM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N1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N2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INOUT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RESULT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INT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BEGIN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SET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RESULT 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N1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N2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 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END$$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DELIMITER 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创建带输出参数的存储过程</a:t>
            </a:r>
          </a:p>
        </p:txBody>
      </p:sp>
    </p:spTree>
    <p:extLst>
      <p:ext uri="{BB962C8B-B14F-4D97-AF65-F5344CB8AC3E}">
        <p14:creationId xmlns:p14="http://schemas.microsoft.com/office/powerpoint/2010/main" val="332050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创建带输出参数的存储过程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8.18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创建带输出参数的存储过程</a:t>
            </a:r>
          </a:p>
        </p:txBody>
      </p:sp>
      <p:pic>
        <p:nvPicPr>
          <p:cNvPr id="16386" name="图片 1">
            <a:extLst>
              <a:ext uri="{FF2B5EF4-FFF2-40B4-BE49-F238E27FC236}">
                <a16:creationId xmlns:a16="http://schemas.microsoft.com/office/drawing/2014/main" id="{58C7650A-7F55-7B59-D4EE-E6DA2F800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162" y="2224635"/>
            <a:ext cx="6385227" cy="433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D88084E-0C22-C13F-B812-693832000CA6}"/>
              </a:ext>
            </a:extLst>
          </p:cNvPr>
          <p:cNvSpPr txBox="1"/>
          <p:nvPr/>
        </p:nvSpPr>
        <p:spPr>
          <a:xfrm>
            <a:off x="7509892" y="3314725"/>
            <a:ext cx="2890866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8.18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185199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执行带输出参数的存储过程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2761685" y="2913250"/>
            <a:ext cx="72728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执行创建的</a:t>
            </a:r>
            <a:r>
              <a:rPr lang="en-US" altLang="zh-CN" sz="2800" dirty="0"/>
              <a:t>PSUM</a:t>
            </a:r>
            <a:r>
              <a:rPr lang="zh-CN" altLang="en-US" sz="2800" dirty="0"/>
              <a:t>存储过程。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7448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执行带输出参数的存储过程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CALL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PSUM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(20,40,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@RESULT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@RESULT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8.19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执行带输出参数的存储过程</a:t>
            </a:r>
          </a:p>
        </p:txBody>
      </p:sp>
      <p:pic>
        <p:nvPicPr>
          <p:cNvPr id="17410" name="图片 1">
            <a:extLst>
              <a:ext uri="{FF2B5EF4-FFF2-40B4-BE49-F238E27FC236}">
                <a16:creationId xmlns:a16="http://schemas.microsoft.com/office/drawing/2014/main" id="{613B1B26-6787-AC7A-C355-16D005681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030" y="3382632"/>
            <a:ext cx="7225947" cy="2528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C255166-A7E7-CCA8-24E0-81455D2F08BA}"/>
              </a:ext>
            </a:extLst>
          </p:cNvPr>
          <p:cNvSpPr txBox="1"/>
          <p:nvPr/>
        </p:nvSpPr>
        <p:spPr>
          <a:xfrm>
            <a:off x="1242571" y="5893951"/>
            <a:ext cx="7334864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8.19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252843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操作表的存储过程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913250"/>
            <a:ext cx="88908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在选课信息表中，创建指定学号的删除操作的存储过程。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290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操作表的存储过程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956719" y="1950111"/>
            <a:ext cx="1078416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54000" indent="127000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DELIMITER $$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CREATE  PROCEDURE 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pro_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del_sel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stu_Id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INT 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BEGIN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DELETE FROM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selected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WHERE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stu_Id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END$$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DELIMITER 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操作表的存储过程</a:t>
            </a:r>
          </a:p>
        </p:txBody>
      </p:sp>
    </p:spTree>
    <p:extLst>
      <p:ext uri="{BB962C8B-B14F-4D97-AF65-F5344CB8AC3E}">
        <p14:creationId xmlns:p14="http://schemas.microsoft.com/office/powerpoint/2010/main" val="81123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操作表的存储过程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956719" y="1950111"/>
            <a:ext cx="10784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8.20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操作表的存储过程</a:t>
            </a:r>
          </a:p>
        </p:txBody>
      </p:sp>
      <p:pic>
        <p:nvPicPr>
          <p:cNvPr id="18434" name="图片 1">
            <a:extLst>
              <a:ext uri="{FF2B5EF4-FFF2-40B4-BE49-F238E27FC236}">
                <a16:creationId xmlns:a16="http://schemas.microsoft.com/office/drawing/2014/main" id="{AE676B4B-DAA2-8D15-510E-939406379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396" y="2319443"/>
            <a:ext cx="6215190" cy="4211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F95901A-867B-CCE4-022E-58C8C175DCDD}"/>
              </a:ext>
            </a:extLst>
          </p:cNvPr>
          <p:cNvSpPr txBox="1"/>
          <p:nvPr/>
        </p:nvSpPr>
        <p:spPr>
          <a:xfrm>
            <a:off x="4655046" y="3649077"/>
            <a:ext cx="7334864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8.20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100254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913250"/>
            <a:ext cx="88908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在课程信息表中，创建指定编号的课程修改学分的存储过程。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8133B7F1-964A-E60F-FCAF-5D43C98AF644}"/>
              </a:ext>
            </a:extLst>
          </p:cNvPr>
          <p:cNvSpPr txBox="1"/>
          <p:nvPr/>
        </p:nvSpPr>
        <p:spPr>
          <a:xfrm>
            <a:off x="1143689" y="237583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操作表的存储过程</a:t>
            </a:r>
          </a:p>
        </p:txBody>
      </p:sp>
    </p:spTree>
    <p:extLst>
      <p:ext uri="{BB962C8B-B14F-4D97-AF65-F5344CB8AC3E}">
        <p14:creationId xmlns:p14="http://schemas.microsoft.com/office/powerpoint/2010/main" val="36036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创建不带参数的存储过程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74919" y="2709714"/>
            <a:ext cx="92909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创建一个名为 </a:t>
            </a:r>
            <a:r>
              <a:rPr lang="en-US" altLang="zh-CN" sz="2800" dirty="0" err="1"/>
              <a:t>pro_user</a:t>
            </a:r>
            <a:r>
              <a:rPr lang="en-US" altLang="zh-CN" sz="2800" dirty="0"/>
              <a:t> </a:t>
            </a:r>
            <a:r>
              <a:rPr lang="zh-CN" altLang="en-US" sz="2800" dirty="0"/>
              <a:t>的存储过程，用于查询用户的信息。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752518" y="1216064"/>
            <a:ext cx="3593632" cy="582530"/>
            <a:chOff x="752518" y="1216064"/>
            <a:chExt cx="3593632" cy="58253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4411" y="1216064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518" y="1282377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488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操作表的存储过程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956719" y="1950111"/>
            <a:ext cx="1078416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DELIMITER $$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CREATE  PROCEDURE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pro_up_cou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cou_Id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varchar(10)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score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INT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BEGIN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UPDATE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SET 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cscore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=score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WHERE 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cou_Id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END$$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DELIMITER 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2C9625-8D4C-1483-2FA7-D08555295D07}"/>
              </a:ext>
            </a:extLst>
          </p:cNvPr>
          <p:cNvSpPr txBox="1"/>
          <p:nvPr/>
        </p:nvSpPr>
        <p:spPr>
          <a:xfrm>
            <a:off x="1106805" y="31533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操作表的存储过程</a:t>
            </a:r>
          </a:p>
        </p:txBody>
      </p:sp>
    </p:spTree>
    <p:extLst>
      <p:ext uri="{BB962C8B-B14F-4D97-AF65-F5344CB8AC3E}">
        <p14:creationId xmlns:p14="http://schemas.microsoft.com/office/powerpoint/2010/main" val="180098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操作表的存储过程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956719" y="1950111"/>
            <a:ext cx="10784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 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8.21</a:t>
            </a:r>
            <a:r>
              <a:rPr lang="zh-CN" altLang="en-US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9458" name="图片 1">
            <a:extLst>
              <a:ext uri="{FF2B5EF4-FFF2-40B4-BE49-F238E27FC236}">
                <a16:creationId xmlns:a16="http://schemas.microsoft.com/office/drawing/2014/main" id="{1D2258BF-07B0-BDAC-D4A7-23E70994D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995" y="2523469"/>
            <a:ext cx="6852866" cy="389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CF43BDB-6835-FDB5-F6E6-240DDF5BD055}"/>
              </a:ext>
            </a:extLst>
          </p:cNvPr>
          <p:cNvSpPr txBox="1"/>
          <p:nvPr/>
        </p:nvSpPr>
        <p:spPr>
          <a:xfrm>
            <a:off x="2511028" y="6391282"/>
            <a:ext cx="73348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8.21</a:t>
            </a:r>
            <a:r>
              <a:rPr lang="zh-CN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  <a:endParaRPr lang="zh-CN" altLang="en-US" sz="16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B13C73-EB16-0540-8D01-E7DB3E91708C}"/>
              </a:ext>
            </a:extLst>
          </p:cNvPr>
          <p:cNvSpPr txBox="1"/>
          <p:nvPr/>
        </p:nvSpPr>
        <p:spPr>
          <a:xfrm>
            <a:off x="1106805" y="31533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操作表的存储过程</a:t>
            </a:r>
          </a:p>
        </p:txBody>
      </p:sp>
    </p:spTree>
    <p:extLst>
      <p:ext uri="{BB962C8B-B14F-4D97-AF65-F5344CB8AC3E}">
        <p14:creationId xmlns:p14="http://schemas.microsoft.com/office/powerpoint/2010/main" val="360934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913250"/>
            <a:ext cx="88908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执行存储过程 </a:t>
            </a:r>
            <a:r>
              <a:rPr lang="en-US" altLang="zh-CN" sz="2800" dirty="0" err="1">
                <a:solidFill>
                  <a:schemeClr val="accent6"/>
                </a:solidFill>
              </a:rPr>
              <a:t>pro_up_cou</a:t>
            </a:r>
            <a:r>
              <a:rPr lang="zh-CN" altLang="en-US" sz="2800" dirty="0"/>
              <a:t>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59F9AF70-1D60-79F5-E904-4DB261ADF242}"/>
              </a:ext>
            </a:extLst>
          </p:cNvPr>
          <p:cNvSpPr txBox="1"/>
          <p:nvPr/>
        </p:nvSpPr>
        <p:spPr>
          <a:xfrm>
            <a:off x="1106805" y="31533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操作表的存储过程</a:t>
            </a:r>
          </a:p>
        </p:txBody>
      </p:sp>
    </p:spTree>
    <p:extLst>
      <p:ext uri="{BB962C8B-B14F-4D97-AF65-F5344CB8AC3E}">
        <p14:creationId xmlns:p14="http://schemas.microsoft.com/office/powerpoint/2010/main" val="318628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操作表的存储过程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956719" y="1950111"/>
            <a:ext cx="1078416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27000" algn="just"/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USE </a:t>
            </a:r>
            <a:r>
              <a:rPr lang="en-US" altLang="zh-CN" sz="18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CALL </a:t>
            </a:r>
            <a:r>
              <a:rPr lang="en-US" altLang="zh-CN" sz="18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pro_up_cou</a:t>
            </a: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('2314004',4);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 * FROM course WHERE </a:t>
            </a:r>
            <a:r>
              <a:rPr lang="en-US" altLang="zh-CN" sz="18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='2314004';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8.22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CF43BDB-6835-FDB5-F6E6-240DDF5BD055}"/>
              </a:ext>
            </a:extLst>
          </p:cNvPr>
          <p:cNvSpPr txBox="1"/>
          <p:nvPr/>
        </p:nvSpPr>
        <p:spPr>
          <a:xfrm>
            <a:off x="2511028" y="6391282"/>
            <a:ext cx="73348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8.22</a:t>
            </a:r>
            <a:r>
              <a:rPr lang="zh-CN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  <a:endParaRPr lang="zh-CN" altLang="en-US" sz="1600" dirty="0"/>
          </a:p>
        </p:txBody>
      </p:sp>
      <p:pic>
        <p:nvPicPr>
          <p:cNvPr id="20482" name="图片 1">
            <a:extLst>
              <a:ext uri="{FF2B5EF4-FFF2-40B4-BE49-F238E27FC236}">
                <a16:creationId xmlns:a16="http://schemas.microsoft.com/office/drawing/2014/main" id="{B41D83CC-0E0E-D8B6-0C6E-B8269D9A74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701" y="3427439"/>
            <a:ext cx="7516579" cy="2783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3C81E78-D538-F512-47D9-E0968D5B7D38}"/>
              </a:ext>
            </a:extLst>
          </p:cNvPr>
          <p:cNvSpPr txBox="1"/>
          <p:nvPr/>
        </p:nvSpPr>
        <p:spPr>
          <a:xfrm>
            <a:off x="1106805" y="31533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8.3.7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操作表的存储过程</a:t>
            </a:r>
          </a:p>
        </p:txBody>
      </p:sp>
    </p:spTree>
    <p:extLst>
      <p:ext uri="{BB962C8B-B14F-4D97-AF65-F5344CB8AC3E}">
        <p14:creationId xmlns:p14="http://schemas.microsoft.com/office/powerpoint/2010/main" val="192053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41BB06-11E4-6BDD-97B9-88E9A2A7A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062" y="2871526"/>
            <a:ext cx="3024336" cy="558268"/>
          </a:xfrm>
        </p:spPr>
        <p:txBody>
          <a:bodyPr/>
          <a:lstStyle/>
          <a:p>
            <a:r>
              <a:rPr lang="zh-CN" altLang="en-US" dirty="0"/>
              <a:t>本章结束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创建不带参数的存储过程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234665" y="1897840"/>
            <a:ext cx="885698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分析：</a:t>
            </a:r>
          </a:p>
          <a:p>
            <a:pPr marL="254000" indent="127000" algn="just"/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由于没有任何的指定条件，每次执行存储过程都是查询所有的用户信息，所以属于不带参数的存储过程。</a:t>
            </a: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18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DELIMITER $$  #</a:t>
            </a:r>
            <a:r>
              <a:rPr lang="zh-CN" altLang="zh-CN" sz="18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将语句的结束符号从分号</a:t>
            </a:r>
            <a:r>
              <a:rPr lang="en-US" altLang="zh-CN" sz="18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zh-CN" sz="18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临时改为两个</a:t>
            </a:r>
            <a:r>
              <a:rPr lang="en-US" altLang="zh-CN" sz="18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$$(</a:t>
            </a:r>
            <a:r>
              <a:rPr lang="zh-CN" altLang="zh-CN" sz="18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可以是自定义</a:t>
            </a:r>
            <a:r>
              <a:rPr lang="en-US" altLang="zh-CN" sz="18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CREATE PROCEDURE </a:t>
            </a:r>
            <a:r>
              <a:rPr lang="en-US" altLang="zh-CN" sz="1800" kern="100" dirty="0" err="1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pro_user</a:t>
            </a:r>
            <a:r>
              <a:rPr lang="en-US" altLang="zh-CN" sz="1800" kern="1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()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BEGIN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SELECT * FROM user;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END $$</a:t>
            </a:r>
            <a:endParaRPr lang="en-US" altLang="zh-CN" sz="18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DELIMITER ;#</a:t>
            </a:r>
            <a:r>
              <a:rPr lang="zh-CN" altLang="zh-CN" sz="1800" kern="100" dirty="0">
                <a:solidFill>
                  <a:srgbClr val="008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将语句的结束符号恢复为分号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6172109" cy="559810"/>
            <a:chOff x="571169" y="1053530"/>
            <a:chExt cx="6172109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5400600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创建不带参数的存储过程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9337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创建不带参数的存储过程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234665" y="1897840"/>
            <a:ext cx="88569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8.1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6172109" cy="559810"/>
            <a:chOff x="571169" y="1053530"/>
            <a:chExt cx="6172109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5400600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创建不带参数的存储过程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6" name="图片 1">
            <a:extLst>
              <a:ext uri="{FF2B5EF4-FFF2-40B4-BE49-F238E27FC236}">
                <a16:creationId xmlns:a16="http://schemas.microsoft.com/office/drawing/2014/main" id="{DBB9CBED-BA4F-3882-2C7F-39AD166A5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701" y="2267172"/>
            <a:ext cx="6984475" cy="411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B75C508-79A4-C4B9-AEE0-4F4E77582EFD}"/>
              </a:ext>
            </a:extLst>
          </p:cNvPr>
          <p:cNvSpPr txBox="1"/>
          <p:nvPr/>
        </p:nvSpPr>
        <p:spPr>
          <a:xfrm>
            <a:off x="1255972" y="6254039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/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8.1</a:t>
            </a:r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153159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创建不带参数的存储过程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234665" y="1989634"/>
            <a:ext cx="885698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zh-CN" sz="1800" kern="1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知识卡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创建不带参数存储过程的命令格式如下：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CREATE PROCEDURE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CREATE PROCEDURE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存储过程名称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([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指定存储过程的参数列表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])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BEGIN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...           --BEGIN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跟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组成一个代码块，可以写也可以不写，如果存储过程中执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	 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行的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语句比较复杂，用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BEGIN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会让代码更加整齐，更容易理解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6172109" cy="559810"/>
            <a:chOff x="571169" y="1053530"/>
            <a:chExt cx="6172109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5400600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设计过程</a:t>
              </a:r>
              <a:r>
                <a:rPr lang="en-US" altLang="zh-CN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——</a:t>
              </a: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创建不带参数的存储过程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789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1419</TotalTime>
  <Words>2994</Words>
  <Application>Microsoft Office PowerPoint</Application>
  <PresentationFormat>自定义</PresentationFormat>
  <Paragraphs>408</Paragraphs>
  <Slides>64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2" baseType="lpstr">
      <vt:lpstr>Source Han Sans K Bold</vt:lpstr>
      <vt:lpstr>宋体</vt:lpstr>
      <vt:lpstr>微软雅黑</vt:lpstr>
      <vt:lpstr>Arial</vt:lpstr>
      <vt:lpstr>Calibri</vt:lpstr>
      <vt:lpstr>Courier New</vt:lpstr>
      <vt:lpstr>Times New Roman</vt:lpstr>
      <vt:lpstr>webwppDefTheme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本章结束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wu tongyu</cp:lastModifiedBy>
  <cp:revision>441</cp:revision>
  <dcterms:created xsi:type="dcterms:W3CDTF">2020-11-09T06:56:00Z</dcterms:created>
  <dcterms:modified xsi:type="dcterms:W3CDTF">2023-02-01T14:08:17Z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