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4" r:id="rId2"/>
  </p:sldMasterIdLst>
  <p:notesMasterIdLst>
    <p:notesMasterId r:id="rId97"/>
  </p:notesMasterIdLst>
  <p:handoutMasterIdLst>
    <p:handoutMasterId r:id="rId98"/>
  </p:handoutMasterIdLst>
  <p:sldIdLst>
    <p:sldId id="485" r:id="rId3"/>
    <p:sldId id="264" r:id="rId4"/>
    <p:sldId id="327" r:id="rId5"/>
    <p:sldId id="486" r:id="rId6"/>
    <p:sldId id="309" r:id="rId7"/>
    <p:sldId id="441" r:id="rId8"/>
    <p:sldId id="464" r:id="rId9"/>
    <p:sldId id="372" r:id="rId10"/>
    <p:sldId id="410" r:id="rId11"/>
    <p:sldId id="449" r:id="rId12"/>
    <p:sldId id="487" r:id="rId13"/>
    <p:sldId id="488" r:id="rId14"/>
    <p:sldId id="480" r:id="rId15"/>
    <p:sldId id="489" r:id="rId16"/>
    <p:sldId id="490" r:id="rId17"/>
    <p:sldId id="491" r:id="rId18"/>
    <p:sldId id="492" r:id="rId19"/>
    <p:sldId id="460" r:id="rId20"/>
    <p:sldId id="493" r:id="rId21"/>
    <p:sldId id="494" r:id="rId22"/>
    <p:sldId id="495" r:id="rId23"/>
    <p:sldId id="496" r:id="rId24"/>
    <p:sldId id="461" r:id="rId25"/>
    <p:sldId id="499" r:id="rId26"/>
    <p:sldId id="497" r:id="rId27"/>
    <p:sldId id="498" r:id="rId28"/>
    <p:sldId id="500" r:id="rId29"/>
    <p:sldId id="501" r:id="rId30"/>
    <p:sldId id="481" r:id="rId31"/>
    <p:sldId id="514" r:id="rId32"/>
    <p:sldId id="502" r:id="rId33"/>
    <p:sldId id="503" r:id="rId34"/>
    <p:sldId id="482" r:id="rId35"/>
    <p:sldId id="504" r:id="rId36"/>
    <p:sldId id="505" r:id="rId37"/>
    <p:sldId id="506" r:id="rId38"/>
    <p:sldId id="507" r:id="rId39"/>
    <p:sldId id="508" r:id="rId40"/>
    <p:sldId id="510" r:id="rId41"/>
    <p:sldId id="511" r:id="rId42"/>
    <p:sldId id="515" r:id="rId43"/>
    <p:sldId id="512" r:id="rId44"/>
    <p:sldId id="513" r:id="rId45"/>
    <p:sldId id="516" r:id="rId46"/>
    <p:sldId id="483" r:id="rId47"/>
    <p:sldId id="517" r:id="rId48"/>
    <p:sldId id="340" r:id="rId49"/>
    <p:sldId id="518" r:id="rId50"/>
    <p:sldId id="519" r:id="rId51"/>
    <p:sldId id="463" r:id="rId52"/>
    <p:sldId id="520" r:id="rId53"/>
    <p:sldId id="521" r:id="rId54"/>
    <p:sldId id="522" r:id="rId55"/>
    <p:sldId id="466" r:id="rId56"/>
    <p:sldId id="465" r:id="rId57"/>
    <p:sldId id="523" r:id="rId58"/>
    <p:sldId id="524" r:id="rId59"/>
    <p:sldId id="525" r:id="rId60"/>
    <p:sldId id="526" r:id="rId61"/>
    <p:sldId id="527" r:id="rId62"/>
    <p:sldId id="528" r:id="rId63"/>
    <p:sldId id="529" r:id="rId64"/>
    <p:sldId id="530" r:id="rId65"/>
    <p:sldId id="531" r:id="rId66"/>
    <p:sldId id="468" r:id="rId67"/>
    <p:sldId id="532" r:id="rId68"/>
    <p:sldId id="533" r:id="rId69"/>
    <p:sldId id="535" r:id="rId70"/>
    <p:sldId id="469" r:id="rId71"/>
    <p:sldId id="534" r:id="rId72"/>
    <p:sldId id="536" r:id="rId73"/>
    <p:sldId id="470" r:id="rId74"/>
    <p:sldId id="537" r:id="rId75"/>
    <p:sldId id="538" r:id="rId76"/>
    <p:sldId id="539" r:id="rId77"/>
    <p:sldId id="472" r:id="rId78"/>
    <p:sldId id="471" r:id="rId79"/>
    <p:sldId id="540" r:id="rId80"/>
    <p:sldId id="541" r:id="rId81"/>
    <p:sldId id="542" r:id="rId82"/>
    <p:sldId id="543" r:id="rId83"/>
    <p:sldId id="544" r:id="rId84"/>
    <p:sldId id="545" r:id="rId85"/>
    <p:sldId id="546" r:id="rId86"/>
    <p:sldId id="473" r:id="rId87"/>
    <p:sldId id="474" r:id="rId88"/>
    <p:sldId id="475" r:id="rId89"/>
    <p:sldId id="547" r:id="rId90"/>
    <p:sldId id="478" r:id="rId91"/>
    <p:sldId id="548" r:id="rId92"/>
    <p:sldId id="549" r:id="rId93"/>
    <p:sldId id="550" r:id="rId94"/>
    <p:sldId id="551" r:id="rId95"/>
    <p:sldId id="326" r:id="rId96"/>
  </p:sldIdLst>
  <p:sldSz cx="12190413" cy="6859588"/>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74" userDrawn="1">
          <p15:clr>
            <a:srgbClr val="A4A3A4"/>
          </p15:clr>
        </p15:guide>
        <p15:guide id="3" pos="656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758567802@qq.com" initials="1" lastIdx="1" clrIdx="0">
    <p:extLst>
      <p:ext uri="{19B8F6BF-5375-455C-9EA6-DF929625EA0E}">
        <p15:presenceInfo xmlns:p15="http://schemas.microsoft.com/office/powerpoint/2012/main" userId="5c21fa1ca5d59b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69B3"/>
    <a:srgbClr val="595959"/>
    <a:srgbClr val="FFFFFF"/>
    <a:srgbClr val="1369B2"/>
    <a:srgbClr val="BBBBBB"/>
    <a:srgbClr val="FAFAFA"/>
    <a:srgbClr val="F2F2F2"/>
    <a:srgbClr val="006BBC"/>
    <a:srgbClr val="0075CC"/>
    <a:srgbClr val="008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23" autoAdjust="0"/>
    <p:restoredTop sz="94660" autoAdjust="0"/>
  </p:normalViewPr>
  <p:slideViewPr>
    <p:cSldViewPr>
      <p:cViewPr varScale="1">
        <p:scale>
          <a:sx n="120" d="100"/>
          <a:sy n="120" d="100"/>
        </p:scale>
        <p:origin x="86" y="106"/>
      </p:cViewPr>
      <p:guideLst>
        <p:guide orient="horz" pos="2160"/>
        <p:guide pos="574"/>
        <p:guide pos="6561"/>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handoutMaster" Target="handoutMasters/handoutMaster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2023/2/2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2043633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2023/2/2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3934185211"/>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7428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93809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431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47</a:t>
            </a:fld>
            <a:endParaRPr lang="zh-CN" altLang="en-US"/>
          </a:p>
        </p:txBody>
      </p:sp>
    </p:spTree>
    <p:extLst>
      <p:ext uri="{BB962C8B-B14F-4D97-AF65-F5344CB8AC3E}">
        <p14:creationId xmlns:p14="http://schemas.microsoft.com/office/powerpoint/2010/main" val="2663786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52</a:t>
            </a:fld>
            <a:endParaRPr lang="zh-CN" altLang="en-US"/>
          </a:p>
        </p:txBody>
      </p:sp>
    </p:spTree>
    <p:extLst>
      <p:ext uri="{BB962C8B-B14F-4D97-AF65-F5344CB8AC3E}">
        <p14:creationId xmlns:p14="http://schemas.microsoft.com/office/powerpoint/2010/main" val="3202564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62</a:t>
            </a:fld>
            <a:endParaRPr lang="zh-CN" altLang="en-US"/>
          </a:p>
        </p:txBody>
      </p:sp>
    </p:spTree>
    <p:extLst>
      <p:ext uri="{BB962C8B-B14F-4D97-AF65-F5344CB8AC3E}">
        <p14:creationId xmlns:p14="http://schemas.microsoft.com/office/powerpoint/2010/main" val="3975700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66</a:t>
            </a:fld>
            <a:endParaRPr lang="zh-CN" altLang="en-US"/>
          </a:p>
        </p:txBody>
      </p:sp>
    </p:spTree>
    <p:extLst>
      <p:ext uri="{BB962C8B-B14F-4D97-AF65-F5344CB8AC3E}">
        <p14:creationId xmlns:p14="http://schemas.microsoft.com/office/powerpoint/2010/main" val="1369374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74</a:t>
            </a:fld>
            <a:endParaRPr lang="zh-CN" altLang="en-US"/>
          </a:p>
        </p:txBody>
      </p:sp>
    </p:spTree>
    <p:extLst>
      <p:ext uri="{BB962C8B-B14F-4D97-AF65-F5344CB8AC3E}">
        <p14:creationId xmlns:p14="http://schemas.microsoft.com/office/powerpoint/2010/main" val="4135553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83</a:t>
            </a:fld>
            <a:endParaRPr lang="zh-CN" altLang="en-US"/>
          </a:p>
        </p:txBody>
      </p:sp>
    </p:spTree>
    <p:extLst>
      <p:ext uri="{BB962C8B-B14F-4D97-AF65-F5344CB8AC3E}">
        <p14:creationId xmlns:p14="http://schemas.microsoft.com/office/powerpoint/2010/main" val="2633096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94</a:t>
            </a:fld>
            <a:endParaRPr lang="zh-CN" altLang="en-US"/>
          </a:p>
        </p:txBody>
      </p:sp>
    </p:spTree>
    <p:extLst>
      <p:ext uri="{BB962C8B-B14F-4D97-AF65-F5344CB8AC3E}">
        <p14:creationId xmlns:p14="http://schemas.microsoft.com/office/powerpoint/2010/main" val="4292909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68671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58905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27968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7687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76774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07192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19283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0048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extLst>
      <p:ext uri="{BB962C8B-B14F-4D97-AF65-F5344CB8AC3E}">
        <p14:creationId xmlns:p14="http://schemas.microsoft.com/office/powerpoint/2010/main" val="2855557421"/>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 name="TextBox 4"/>
          <p:cNvSpPr txBox="1"/>
          <p:nvPr userDrawn="1"/>
        </p:nvSpPr>
        <p:spPr>
          <a:xfrm>
            <a:off x="305731" y="6526138"/>
            <a:ext cx="2909155" cy="461665"/>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1200" b="0" dirty="0">
                <a:solidFill>
                  <a:srgbClr val="595959"/>
                </a:solidFill>
                <a:latin typeface="微软雅黑" panose="020B0503020204020204" pitchFamily="34" charset="-122"/>
                <a:ea typeface="微软雅黑" panose="020B0503020204020204" pitchFamily="34" charset="-122"/>
              </a:rPr>
              <a:t>www.jscst.edu.cn</a:t>
            </a:r>
            <a:endParaRPr lang="zh-CN" altLang="en-US" sz="1200" b="0" dirty="0">
              <a:solidFill>
                <a:srgbClr val="595959"/>
              </a:solidFill>
              <a:latin typeface="微软雅黑" panose="020B0503020204020204" pitchFamily="34" charset="-122"/>
              <a:ea typeface="微软雅黑" panose="020B0503020204020204" pitchFamily="34" charset="-122"/>
            </a:endParaRPr>
          </a:p>
          <a:p>
            <a:endParaRPr lang="zh-CN" altLang="en-US" sz="1200" b="0" dirty="0">
              <a:solidFill>
                <a:srgbClr val="595959"/>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10703717" y="6794446"/>
            <a:ext cx="1486695" cy="846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a:extLst>
              <a:ext uri="{FF2B5EF4-FFF2-40B4-BE49-F238E27FC236}">
                <a16:creationId xmlns:a16="http://schemas.microsoft.com/office/drawing/2014/main" id="{D7573748-7AD1-CB0C-BE0B-E0997C86712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615143" y="420799"/>
            <a:ext cx="4990856" cy="285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266044"/>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873500"/>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953332"/>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36753455"/>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34321213"/>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81168279"/>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80854375"/>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23124134"/>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693670"/>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a:extLst>
              <a:ext uri="{FF2B5EF4-FFF2-40B4-BE49-F238E27FC236}">
                <a16:creationId xmlns:a16="http://schemas.microsoft.com/office/drawing/2014/main" id="{9BF9E1F3-3F5E-C2F8-4364-878D7B221053}"/>
              </a:ext>
            </a:extLst>
          </p:cNvPr>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a:extLst>
              <a:ext uri="{FF2B5EF4-FFF2-40B4-BE49-F238E27FC236}">
                <a16:creationId xmlns:a16="http://schemas.microsoft.com/office/drawing/2014/main" id="{26B15003-93F3-2B38-E3BB-7FA2CE434590}"/>
              </a:ext>
            </a:extLst>
          </p:cNvPr>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id="{C41E9B71-4247-3A48-1710-C316CDFEE047}"/>
              </a:ext>
            </a:extLst>
          </p:cNvPr>
          <p:cNvSpPr/>
          <p:nvPr userDrawn="1"/>
        </p:nvSpPr>
        <p:spPr>
          <a:xfrm>
            <a:off x="7741543" y="3609725"/>
            <a:ext cx="6887119" cy="3248275"/>
          </a:xfrm>
          <a:prstGeom prst="triangle">
            <a:avLst>
              <a:gd name="adj" fmla="val 49786"/>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1C737E9E-23FA-B6A8-B9FA-8E6C6B115ECC}"/>
              </a:ext>
            </a:extLst>
          </p:cNvPr>
          <p:cNvGrpSpPr/>
          <p:nvPr userDrawn="1"/>
        </p:nvGrpSpPr>
        <p:grpSpPr>
          <a:xfrm>
            <a:off x="2308773" y="3693670"/>
            <a:ext cx="7551038" cy="105497"/>
            <a:chOff x="2101845" y="3387257"/>
            <a:chExt cx="7551038" cy="105497"/>
          </a:xfrm>
        </p:grpSpPr>
        <p:cxnSp>
          <p:nvCxnSpPr>
            <p:cNvPr id="7" name="直接连接符 6">
              <a:extLst>
                <a:ext uri="{FF2B5EF4-FFF2-40B4-BE49-F238E27FC236}">
                  <a16:creationId xmlns:a16="http://schemas.microsoft.com/office/drawing/2014/main" id="{9C8FEE90-F62B-B38F-6352-74DEB0B5D00E}"/>
                </a:ext>
              </a:extLst>
            </p:cNvPr>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B45896D9-B769-9FA7-407B-8689D19D8F4F}"/>
                </a:ext>
              </a:extLst>
            </p:cNvPr>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椭圆 13">
            <a:extLst>
              <a:ext uri="{FF2B5EF4-FFF2-40B4-BE49-F238E27FC236}">
                <a16:creationId xmlns:a16="http://schemas.microsoft.com/office/drawing/2014/main" id="{FA588387-3569-F7F8-4269-F7CB28911D39}"/>
              </a:ext>
            </a:extLst>
          </p:cNvPr>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77584517-CBCB-0A9B-7C76-14B1FC3CA568}"/>
              </a:ext>
            </a:extLst>
          </p:cNvPr>
          <p:cNvGrpSpPr/>
          <p:nvPr userDrawn="1"/>
        </p:nvGrpSpPr>
        <p:grpSpPr>
          <a:xfrm>
            <a:off x="0" y="2202951"/>
            <a:ext cx="12190413" cy="2420263"/>
            <a:chOff x="170694" y="177982"/>
            <a:chExt cx="3936004" cy="781165"/>
          </a:xfrm>
        </p:grpSpPr>
        <p:sp>
          <p:nvSpPr>
            <p:cNvPr id="16" name="等腰三角形 15">
              <a:extLst>
                <a:ext uri="{FF2B5EF4-FFF2-40B4-BE49-F238E27FC236}">
                  <a16:creationId xmlns:a16="http://schemas.microsoft.com/office/drawing/2014/main" id="{CBD5194C-2EB3-951A-67A6-9E6B0AD32AE0}"/>
                </a:ext>
              </a:extLst>
            </p:cNvPr>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7" name="等腰三角形 16">
              <a:extLst>
                <a:ext uri="{FF2B5EF4-FFF2-40B4-BE49-F238E27FC236}">
                  <a16:creationId xmlns:a16="http://schemas.microsoft.com/office/drawing/2014/main" id="{26958849-6423-8A10-C12C-4A3F430C4727}"/>
                </a:ext>
              </a:extLst>
            </p:cNvPr>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id="{81073FF7-4197-1281-B658-9440EC6336A2}"/>
                </a:ext>
              </a:extLst>
            </p:cNvPr>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9" name="平行四边形 18">
              <a:extLst>
                <a:ext uri="{FF2B5EF4-FFF2-40B4-BE49-F238E27FC236}">
                  <a16:creationId xmlns:a16="http://schemas.microsoft.com/office/drawing/2014/main" id="{3E9BC07A-CC4B-1412-7CFD-3E7305763155}"/>
                </a:ext>
              </a:extLst>
            </p:cNvPr>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0" name="文本框 6">
              <a:extLst>
                <a:ext uri="{FF2B5EF4-FFF2-40B4-BE49-F238E27FC236}">
                  <a16:creationId xmlns:a16="http://schemas.microsoft.com/office/drawing/2014/main" id="{78012FD3-8F4C-D53B-B54F-94D472B9F7F2}"/>
                </a:ext>
              </a:extLst>
            </p:cNvPr>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1" name="组合 20">
            <a:extLst>
              <a:ext uri="{FF2B5EF4-FFF2-40B4-BE49-F238E27FC236}">
                <a16:creationId xmlns:a16="http://schemas.microsoft.com/office/drawing/2014/main" id="{5963E303-DA88-487C-3949-2464434EDBE4}"/>
              </a:ext>
            </a:extLst>
          </p:cNvPr>
          <p:cNvGrpSpPr/>
          <p:nvPr userDrawn="1"/>
        </p:nvGrpSpPr>
        <p:grpSpPr>
          <a:xfrm>
            <a:off x="7919172" y="1700153"/>
            <a:ext cx="575989" cy="577246"/>
            <a:chOff x="6084168" y="1274820"/>
            <a:chExt cx="432048" cy="432834"/>
          </a:xfrm>
        </p:grpSpPr>
        <p:sp>
          <p:nvSpPr>
            <p:cNvPr id="22" name="椭圆 22">
              <a:extLst>
                <a:ext uri="{FF2B5EF4-FFF2-40B4-BE49-F238E27FC236}">
                  <a16:creationId xmlns:a16="http://schemas.microsoft.com/office/drawing/2014/main" id="{1EA05AB6-EA1B-AB82-7235-6BE00DBEB60F}"/>
                </a:ext>
              </a:extLst>
            </p:cNvPr>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59">
              <a:extLst>
                <a:ext uri="{FF2B5EF4-FFF2-40B4-BE49-F238E27FC236}">
                  <a16:creationId xmlns:a16="http://schemas.microsoft.com/office/drawing/2014/main" id="{537B937D-4188-58D8-5757-5B6BD1077D75}"/>
                </a:ext>
              </a:extLst>
            </p:cNvPr>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4" name="组合 23">
            <a:extLst>
              <a:ext uri="{FF2B5EF4-FFF2-40B4-BE49-F238E27FC236}">
                <a16:creationId xmlns:a16="http://schemas.microsoft.com/office/drawing/2014/main" id="{F34E1CD2-80B0-AFEA-A1EA-23BACF6A5F5E}"/>
              </a:ext>
            </a:extLst>
          </p:cNvPr>
          <p:cNvGrpSpPr/>
          <p:nvPr userDrawn="1"/>
        </p:nvGrpSpPr>
        <p:grpSpPr>
          <a:xfrm>
            <a:off x="6191205" y="1700678"/>
            <a:ext cx="575989" cy="576197"/>
            <a:chOff x="4788024" y="1275213"/>
            <a:chExt cx="432048" cy="432048"/>
          </a:xfrm>
        </p:grpSpPr>
        <p:sp>
          <p:nvSpPr>
            <p:cNvPr id="25" name="椭圆 65">
              <a:extLst>
                <a:ext uri="{FF2B5EF4-FFF2-40B4-BE49-F238E27FC236}">
                  <a16:creationId xmlns:a16="http://schemas.microsoft.com/office/drawing/2014/main" id="{248C1664-F913-B967-1263-A206F9CF7D4C}"/>
                </a:ext>
              </a:extLst>
            </p:cNvPr>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6" name="Freeform 110">
              <a:extLst>
                <a:ext uri="{FF2B5EF4-FFF2-40B4-BE49-F238E27FC236}">
                  <a16:creationId xmlns:a16="http://schemas.microsoft.com/office/drawing/2014/main" id="{AA5FCBEE-DA3B-3713-61E9-E9252C7F2C13}"/>
                </a:ext>
              </a:extLst>
            </p:cNvPr>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7" name="组合 26">
            <a:extLst>
              <a:ext uri="{FF2B5EF4-FFF2-40B4-BE49-F238E27FC236}">
                <a16:creationId xmlns:a16="http://schemas.microsoft.com/office/drawing/2014/main" id="{8FE44512-F545-929C-96C0-C2FCBBC65E88}"/>
              </a:ext>
            </a:extLst>
          </p:cNvPr>
          <p:cNvGrpSpPr/>
          <p:nvPr userDrawn="1"/>
        </p:nvGrpSpPr>
        <p:grpSpPr>
          <a:xfrm>
            <a:off x="7055189" y="1700153"/>
            <a:ext cx="577036" cy="577246"/>
            <a:chOff x="5436096" y="1274820"/>
            <a:chExt cx="432833" cy="432834"/>
          </a:xfrm>
        </p:grpSpPr>
        <p:sp>
          <p:nvSpPr>
            <p:cNvPr id="28" name="椭圆 16">
              <a:extLst>
                <a:ext uri="{FF2B5EF4-FFF2-40B4-BE49-F238E27FC236}">
                  <a16:creationId xmlns:a16="http://schemas.microsoft.com/office/drawing/2014/main" id="{97A26ADB-16C3-9C30-E504-20BD01248458}"/>
                </a:ext>
              </a:extLst>
            </p:cNvPr>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9" name="Freeform 16">
              <a:extLst>
                <a:ext uri="{FF2B5EF4-FFF2-40B4-BE49-F238E27FC236}">
                  <a16:creationId xmlns:a16="http://schemas.microsoft.com/office/drawing/2014/main" id="{EE1CCE12-AC8C-14F2-57CB-4624F820C2C6}"/>
                </a:ext>
              </a:extLst>
            </p:cNvPr>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30" name="组合 29">
            <a:extLst>
              <a:ext uri="{FF2B5EF4-FFF2-40B4-BE49-F238E27FC236}">
                <a16:creationId xmlns:a16="http://schemas.microsoft.com/office/drawing/2014/main" id="{D2042A09-A193-7B3E-0982-F10C10DC4DFF}"/>
              </a:ext>
            </a:extLst>
          </p:cNvPr>
          <p:cNvGrpSpPr/>
          <p:nvPr userDrawn="1"/>
        </p:nvGrpSpPr>
        <p:grpSpPr>
          <a:xfrm>
            <a:off x="4463238" y="1700153"/>
            <a:ext cx="577036" cy="577246"/>
            <a:chOff x="3491880" y="1274820"/>
            <a:chExt cx="432833" cy="432834"/>
          </a:xfrm>
        </p:grpSpPr>
        <p:sp>
          <p:nvSpPr>
            <p:cNvPr id="31" name="椭圆 16">
              <a:extLst>
                <a:ext uri="{FF2B5EF4-FFF2-40B4-BE49-F238E27FC236}">
                  <a16:creationId xmlns:a16="http://schemas.microsoft.com/office/drawing/2014/main" id="{F6EC5D35-5FA6-8B58-9AE7-A5200F1A823E}"/>
                </a:ext>
              </a:extLst>
            </p:cNvPr>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32" name="Freeform 75">
              <a:extLst>
                <a:ext uri="{FF2B5EF4-FFF2-40B4-BE49-F238E27FC236}">
                  <a16:creationId xmlns:a16="http://schemas.microsoft.com/office/drawing/2014/main" id="{C72C1888-402E-7BD1-B6C5-B7F29658CFDE}"/>
                </a:ext>
              </a:extLst>
            </p:cNvPr>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33" name="组合 32">
            <a:extLst>
              <a:ext uri="{FF2B5EF4-FFF2-40B4-BE49-F238E27FC236}">
                <a16:creationId xmlns:a16="http://schemas.microsoft.com/office/drawing/2014/main" id="{B555C17E-0C44-BC68-66A2-75472F46A6C6}"/>
              </a:ext>
            </a:extLst>
          </p:cNvPr>
          <p:cNvGrpSpPr/>
          <p:nvPr userDrawn="1"/>
        </p:nvGrpSpPr>
        <p:grpSpPr>
          <a:xfrm>
            <a:off x="5327222" y="1700153"/>
            <a:ext cx="577036" cy="577246"/>
            <a:chOff x="4139952" y="1274820"/>
            <a:chExt cx="432833" cy="432834"/>
          </a:xfrm>
        </p:grpSpPr>
        <p:sp>
          <p:nvSpPr>
            <p:cNvPr id="34" name="椭圆 16">
              <a:extLst>
                <a:ext uri="{FF2B5EF4-FFF2-40B4-BE49-F238E27FC236}">
                  <a16:creationId xmlns:a16="http://schemas.microsoft.com/office/drawing/2014/main" id="{22DFF8CB-29C7-0DEB-1E8A-1CE6AB32715C}"/>
                </a:ext>
              </a:extLst>
            </p:cNvPr>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35" name="Freeform 84">
              <a:extLst>
                <a:ext uri="{FF2B5EF4-FFF2-40B4-BE49-F238E27FC236}">
                  <a16:creationId xmlns:a16="http://schemas.microsoft.com/office/drawing/2014/main" id="{5DCD3BED-8C0E-7EB8-B65D-9D3344538650}"/>
                </a:ext>
              </a:extLst>
            </p:cNvPr>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pic>
        <p:nvPicPr>
          <p:cNvPr id="36" name="Picture 2">
            <a:extLst>
              <a:ext uri="{FF2B5EF4-FFF2-40B4-BE49-F238E27FC236}">
                <a16:creationId xmlns:a16="http://schemas.microsoft.com/office/drawing/2014/main" id="{549CD618-BD01-7A29-BB91-9EF5ACF9F5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01539" y="2802018"/>
            <a:ext cx="1605001" cy="997149"/>
          </a:xfrm>
          <a:prstGeom prst="rect">
            <a:avLst/>
          </a:prstGeom>
          <a:noFill/>
          <a:ln>
            <a:noFill/>
          </a:ln>
        </p:spPr>
      </p:pic>
      <p:sp>
        <p:nvSpPr>
          <p:cNvPr id="37" name="文本框 36">
            <a:extLst>
              <a:ext uri="{FF2B5EF4-FFF2-40B4-BE49-F238E27FC236}">
                <a16:creationId xmlns:a16="http://schemas.microsoft.com/office/drawing/2014/main" id="{43BF8A7F-6BE4-7837-D41E-F1305385CFD6}"/>
              </a:ext>
            </a:extLst>
          </p:cNvPr>
          <p:cNvSpPr txBox="1"/>
          <p:nvPr userDrawn="1"/>
        </p:nvSpPr>
        <p:spPr>
          <a:xfrm>
            <a:off x="5934449" y="4909302"/>
            <a:ext cx="4339650" cy="646331"/>
          </a:xfrm>
          <a:prstGeom prst="rect">
            <a:avLst/>
          </a:prstGeom>
          <a:noFill/>
        </p:spPr>
        <p:txBody>
          <a:bodyPr wrap="none" rtlCol="0">
            <a:spAutoFit/>
          </a:bodyPr>
          <a:lstStyle/>
          <a:p>
            <a:r>
              <a:rPr lang="zh-CN" altLang="en-US" sz="3600" dirty="0"/>
              <a:t>网络与信息安全学院</a:t>
            </a:r>
          </a:p>
        </p:txBody>
      </p:sp>
      <p:sp>
        <p:nvSpPr>
          <p:cNvPr id="38" name="文本框 37">
            <a:extLst>
              <a:ext uri="{FF2B5EF4-FFF2-40B4-BE49-F238E27FC236}">
                <a16:creationId xmlns:a16="http://schemas.microsoft.com/office/drawing/2014/main" id="{A2DCAD46-CE8C-CD73-3058-2DDA72CDECF0}"/>
              </a:ext>
            </a:extLst>
          </p:cNvPr>
          <p:cNvSpPr txBox="1"/>
          <p:nvPr userDrawn="1"/>
        </p:nvSpPr>
        <p:spPr>
          <a:xfrm>
            <a:off x="10045311" y="5806058"/>
            <a:ext cx="1286297" cy="461665"/>
          </a:xfrm>
          <a:prstGeom prst="rect">
            <a:avLst/>
          </a:prstGeom>
          <a:noFill/>
        </p:spPr>
        <p:txBody>
          <a:bodyPr wrap="square" rtlCol="0">
            <a:spAutoFit/>
          </a:bodyPr>
          <a:lstStyle/>
          <a:p>
            <a:r>
              <a:rPr lang="zh-CN" altLang="en-US" dirty="0"/>
              <a:t>刘佳</a:t>
            </a:r>
          </a:p>
        </p:txBody>
      </p:sp>
    </p:spTree>
    <p:extLst>
      <p:ext uri="{BB962C8B-B14F-4D97-AF65-F5344CB8AC3E}">
        <p14:creationId xmlns:p14="http://schemas.microsoft.com/office/powerpoint/2010/main" val="879195218"/>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8"/>
          <p:cNvGrpSpPr/>
          <p:nvPr userDrawn="1"/>
        </p:nvGrpSpPr>
        <p:grpSpPr>
          <a:xfrm>
            <a:off x="10607120" y="654595"/>
            <a:ext cx="575989" cy="577246"/>
            <a:chOff x="6084168" y="1274820"/>
            <a:chExt cx="432048" cy="432834"/>
          </a:xfrm>
        </p:grpSpPr>
        <p:sp>
          <p:nvSpPr>
            <p:cNvPr id="10"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8879153" y="655120"/>
            <a:ext cx="575989" cy="576197"/>
            <a:chOff x="4788024" y="1275213"/>
            <a:chExt cx="432048" cy="432048"/>
          </a:xfrm>
        </p:grpSpPr>
        <p:sp>
          <p:nvSpPr>
            <p:cNvPr id="1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5" name="组合 14"/>
          <p:cNvGrpSpPr/>
          <p:nvPr userDrawn="1"/>
        </p:nvGrpSpPr>
        <p:grpSpPr>
          <a:xfrm>
            <a:off x="9743137" y="654595"/>
            <a:ext cx="577036" cy="577246"/>
            <a:chOff x="5436096" y="1274820"/>
            <a:chExt cx="432833" cy="432834"/>
          </a:xfrm>
        </p:grpSpPr>
        <p:sp>
          <p:nvSpPr>
            <p:cNvPr id="1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8" name="组合 17"/>
          <p:cNvGrpSpPr/>
          <p:nvPr userDrawn="1"/>
        </p:nvGrpSpPr>
        <p:grpSpPr>
          <a:xfrm>
            <a:off x="7151187" y="654595"/>
            <a:ext cx="577036" cy="577246"/>
            <a:chOff x="3491880" y="1274820"/>
            <a:chExt cx="432833" cy="432834"/>
          </a:xfrm>
        </p:grpSpPr>
        <p:sp>
          <p:nvSpPr>
            <p:cNvPr id="19"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1" name="组合 20"/>
          <p:cNvGrpSpPr/>
          <p:nvPr userDrawn="1"/>
        </p:nvGrpSpPr>
        <p:grpSpPr>
          <a:xfrm>
            <a:off x="8015170" y="654595"/>
            <a:ext cx="577036" cy="577246"/>
            <a:chOff x="4139952" y="1274820"/>
            <a:chExt cx="432833" cy="432834"/>
          </a:xfrm>
        </p:grpSpPr>
        <p:sp>
          <p:nvSpPr>
            <p:cNvPr id="2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extLst>
      <p:ext uri="{BB962C8B-B14F-4D97-AF65-F5344CB8AC3E}">
        <p14:creationId xmlns:p14="http://schemas.microsoft.com/office/powerpoint/2010/main" val="2387619658"/>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1AF11C15-CB50-7F3A-73EE-5424F6409E6F}"/>
              </a:ext>
            </a:extLst>
          </p:cNvPr>
          <p:cNvPicPr>
            <a:picLocks noChangeAspect="1"/>
          </p:cNvPicPr>
          <p:nvPr userDrawn="1"/>
        </p:nvPicPr>
        <p:blipFill>
          <a:blip r:embed="rId2"/>
          <a:stretch>
            <a:fillRect/>
          </a:stretch>
        </p:blipFill>
        <p:spPr>
          <a:xfrm>
            <a:off x="2241855" y="474201"/>
            <a:ext cx="7392424" cy="2842762"/>
          </a:xfrm>
          <a:prstGeom prst="rect">
            <a:avLst/>
          </a:prstGeom>
        </p:spPr>
      </p:pic>
      <p:sp>
        <p:nvSpPr>
          <p:cNvPr id="13" name="文本框 12">
            <a:extLst>
              <a:ext uri="{FF2B5EF4-FFF2-40B4-BE49-F238E27FC236}">
                <a16:creationId xmlns:a16="http://schemas.microsoft.com/office/drawing/2014/main" id="{77F76F1C-05A6-E49A-949C-C77ED180A72D}"/>
              </a:ext>
            </a:extLst>
          </p:cNvPr>
          <p:cNvSpPr txBox="1"/>
          <p:nvPr userDrawn="1"/>
        </p:nvSpPr>
        <p:spPr>
          <a:xfrm>
            <a:off x="4790150" y="3948664"/>
            <a:ext cx="1415772" cy="461665"/>
          </a:xfrm>
          <a:prstGeom prst="rect">
            <a:avLst/>
          </a:prstGeom>
          <a:noFill/>
        </p:spPr>
        <p:txBody>
          <a:bodyPr wrap="none" rtlCol="0">
            <a:spAutoFit/>
          </a:bodyPr>
          <a:lstStyle/>
          <a:p>
            <a:r>
              <a:rPr lang="zh-CN" altLang="en-US" dirty="0"/>
              <a:t>本章结束</a:t>
            </a:r>
          </a:p>
        </p:txBody>
      </p:sp>
    </p:spTree>
    <p:extLst>
      <p:ext uri="{BB962C8B-B14F-4D97-AF65-F5344CB8AC3E}">
        <p14:creationId xmlns:p14="http://schemas.microsoft.com/office/powerpoint/2010/main" val="1449187414"/>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96526600"/>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p>
          <a:p>
            <a:pPr lvl="0"/>
            <a:r>
              <a:rPr lang="zh-CN" altLang="en-US">
                <a:sym typeface="+mn-ea"/>
              </a:rPr>
              <a:t>单击此处编辑正文</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t>‹#›</a:t>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extLst>
      <p:ext uri="{BB962C8B-B14F-4D97-AF65-F5344CB8AC3E}">
        <p14:creationId xmlns:p14="http://schemas.microsoft.com/office/powerpoint/2010/main" val="185786478"/>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t>2023/2/2</a:t>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t>‹#›</a:t>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3" r:id="rId9"/>
    <p:sldLayoutId id="2147483660" r:id="rId10"/>
    <p:sldLayoutId id="2147483661"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2023/2/2</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6333567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8" Type="http://schemas.openxmlformats.org/officeDocument/2006/relationships/hyperlink" Target="https://baike.baidu.com/item/Java" TargetMode="External"/><Relationship Id="rId13" Type="http://schemas.openxmlformats.org/officeDocument/2006/relationships/hyperlink" Target="https://baike.baidu.com/item/%E6%9C%BA%E5%99%A8%E7%A0%81" TargetMode="External"/><Relationship Id="rId3" Type="http://schemas.openxmlformats.org/officeDocument/2006/relationships/hyperlink" Target="https://baike.baidu.com/item/Sun%20Microsystems" TargetMode="External"/><Relationship Id="rId7" Type="http://schemas.openxmlformats.org/officeDocument/2006/relationships/hyperlink" Target="https://baike.baidu.com/item/Web" TargetMode="External"/><Relationship Id="rId12" Type="http://schemas.openxmlformats.org/officeDocument/2006/relationships/hyperlink" Target="https://baike.baidu.com/item/Servlet" TargetMode="External"/><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hyperlink" Target="https://baike.baidu.com/item/XML" TargetMode="External"/><Relationship Id="rId11" Type="http://schemas.openxmlformats.org/officeDocument/2006/relationships/hyperlink" Target="https://baike.baidu.com/item/%E8%B7%A8%E5%B9%B3%E5%8F%B0" TargetMode="External"/><Relationship Id="rId5" Type="http://schemas.openxmlformats.org/officeDocument/2006/relationships/hyperlink" Target="https://baike.baidu.com/item/HTML" TargetMode="External"/><Relationship Id="rId10" Type="http://schemas.openxmlformats.org/officeDocument/2006/relationships/hyperlink" Target="https://baike.baidu.com/item/HTTP" TargetMode="External"/><Relationship Id="rId4" Type="http://schemas.openxmlformats.org/officeDocument/2006/relationships/hyperlink" Target="https://baike.baidu.com/item/%E5%8A%A8%E6%80%81%E7%BD%91%E9%A1%B5%E6%8A%80%E6%9C%AF/9415956" TargetMode="External"/><Relationship Id="rId9" Type="http://schemas.openxmlformats.org/officeDocument/2006/relationships/hyperlink" Target="https://baike.baidu.com/item/%E8%84%9A%E6%9C%AC%E8%AF%AD%E8%A8%80" TargetMode="External"/></Relationships>
</file>

<file path=ppt/slides/_rels/slide87.xml.rels><?xml version="1.0" encoding="UTF-8" standalone="yes"?>
<Relationships xmlns="http://schemas.openxmlformats.org/package/2006/relationships"><Relationship Id="rId8" Type="http://schemas.openxmlformats.org/officeDocument/2006/relationships/hyperlink" Target="https://baike.baidu.com/item/%E6%9C%8D%E5%8A%A1%E5%99%A8" TargetMode="External"/><Relationship Id="rId3" Type="http://schemas.openxmlformats.org/officeDocument/2006/relationships/hyperlink" Target="https://baike.baidu.com/item/svn/3311103" TargetMode="External"/><Relationship Id="rId7" Type="http://schemas.openxmlformats.org/officeDocument/2006/relationships/hyperlink" Target="https://baike.baidu.com/item/Apache/6265" TargetMode="External"/><Relationship Id="rId2" Type="http://schemas.openxmlformats.org/officeDocument/2006/relationships/hyperlink" Target="https://baike.baidu.com/item/git/12647237" TargetMode="External"/><Relationship Id="rId1" Type="http://schemas.openxmlformats.org/officeDocument/2006/relationships/slideLayout" Target="../slideLayouts/slideLayout10.xml"/><Relationship Id="rId6" Type="http://schemas.openxmlformats.org/officeDocument/2006/relationships/hyperlink" Target="https://baike.baidu.com/item/%E5%B8%83%E6%8B%89%E6%A0%BC/632" TargetMode="External"/><Relationship Id="rId11" Type="http://schemas.openxmlformats.org/officeDocument/2006/relationships/image" Target="../media/image6.png"/><Relationship Id="rId5" Type="http://schemas.openxmlformats.org/officeDocument/2006/relationships/hyperlink" Target="https://baike.baidu.com/item/%E6%8D%B7%E5%85%8B%E5%85%B1%E5%92%8C%E5%9B%BD/418555" TargetMode="External"/><Relationship Id="rId10" Type="http://schemas.openxmlformats.org/officeDocument/2006/relationships/hyperlink" Target="https://baike.baidu.com/item/%E6%A0%87%E5%87%86%E9%80%9A%E7%94%A8%E6%A0%87%E8%AE%B0%E8%AF%AD%E8%A8%80/6805073" TargetMode="External"/><Relationship Id="rId4" Type="http://schemas.openxmlformats.org/officeDocument/2006/relationships/hyperlink" Target="https://baike.baidu.com/item/JetBrains/7502758" TargetMode="External"/><Relationship Id="rId9" Type="http://schemas.openxmlformats.org/officeDocument/2006/relationships/hyperlink" Target="https://baike.baidu.com/item/HTML" TargetMode="External"/></Relationships>
</file>

<file path=ppt/slides/_rels/slide8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18"/>
          <p:cNvSpPr txBox="1"/>
          <p:nvPr/>
        </p:nvSpPr>
        <p:spPr>
          <a:xfrm>
            <a:off x="3564407" y="2637706"/>
            <a:ext cx="8003408" cy="1323439"/>
          </a:xfrm>
          <a:prstGeom prst="rect">
            <a:avLst/>
          </a:prstGeom>
          <a:noFill/>
        </p:spPr>
        <p:txBody>
          <a:bodyPr wrap="square" rtlCol="0">
            <a:spAutoFit/>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第</a:t>
            </a:r>
            <a:r>
              <a:rPr kumimoji="0" lang="en-US" altLang="zh-CN" sz="4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11</a:t>
            </a:r>
            <a:r>
              <a:rPr kumimoji="0" lang="zh-CN" altLang="en-US" sz="4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章  培训班管理信息系统</a:t>
            </a:r>
            <a:endParaRPr kumimoji="0" lang="en-US" altLang="zh-CN" sz="4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数据库的设计与应用</a:t>
            </a:r>
            <a:endParaRPr kumimoji="0" lang="en-US" altLang="zh-CN" sz="4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p:txBody>
      </p:sp>
      <p:sp>
        <p:nvSpPr>
          <p:cNvPr id="2" name="Rectangle 4">
            <a:extLst>
              <a:ext uri="{FF2B5EF4-FFF2-40B4-BE49-F238E27FC236}">
                <a16:creationId xmlns:a16="http://schemas.microsoft.com/office/drawing/2014/main" id="{75469835-D092-3B16-D1D2-0AEBCF7E9861}"/>
              </a:ext>
            </a:extLst>
          </p:cNvPr>
          <p:cNvSpPr txBox="1">
            <a:spLocks noChangeArrowheads="1"/>
          </p:cNvSpPr>
          <p:nvPr/>
        </p:nvSpPr>
        <p:spPr>
          <a:xfrm>
            <a:off x="6887294" y="4509914"/>
            <a:ext cx="444119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数据库应用技术项目化教程</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主要功能要求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4507BCC8-B57E-18EE-9EB7-75A9CE25B165}"/>
              </a:ext>
            </a:extLst>
          </p:cNvPr>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培训班管理系统的需求分析</a:t>
            </a:r>
          </a:p>
        </p:txBody>
      </p:sp>
      <p:sp>
        <p:nvSpPr>
          <p:cNvPr id="8" name="文本框 7">
            <a:extLst>
              <a:ext uri="{FF2B5EF4-FFF2-40B4-BE49-F238E27FC236}">
                <a16:creationId xmlns:a16="http://schemas.microsoft.com/office/drawing/2014/main" id="{013AAB84-8324-B343-170F-BFCDAC3D3281}"/>
              </a:ext>
            </a:extLst>
          </p:cNvPr>
          <p:cNvSpPr txBox="1"/>
          <p:nvPr/>
        </p:nvSpPr>
        <p:spPr>
          <a:xfrm>
            <a:off x="968574" y="1723397"/>
            <a:ext cx="10083402" cy="2585323"/>
          </a:xfrm>
          <a:prstGeom prst="rect">
            <a:avLst/>
          </a:prstGeom>
          <a:noFill/>
        </p:spPr>
        <p:txBody>
          <a:bodyPr wrap="square">
            <a:spAutoFit/>
          </a:bodyPr>
          <a:lstStyle/>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系统设置</a:t>
            </a:r>
          </a:p>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对系统一些基本信息的设置，包括有：课程设置、备份恢复数据库、操作员设置、其他设置。</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统计报表</a:t>
            </a:r>
          </a:p>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在统计报表中可以查询统计出学员交费情况、学员基本情况、学员课程统计、学员上课统计。</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学员管理</a:t>
            </a:r>
          </a:p>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主要是对学员的基本信息、学员交费情况、事件提醒、学员请假等内容进行管理。</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综合管理</a:t>
            </a:r>
          </a:p>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该功能可以管理学员上课登记和学员交费。同事也可以管理事件提醒、请假、学习记录。具体情况如图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11.1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pSp>
        <p:nvGrpSpPr>
          <p:cNvPr id="3" name="组合 2">
            <a:extLst>
              <a:ext uri="{FF2B5EF4-FFF2-40B4-BE49-F238E27FC236}">
                <a16:creationId xmlns:a16="http://schemas.microsoft.com/office/drawing/2014/main" id="{29989B6B-2188-06BC-8E74-0857B4FA8A12}"/>
              </a:ext>
            </a:extLst>
          </p:cNvPr>
          <p:cNvGrpSpPr>
            <a:grpSpLocks noChangeAspect="1"/>
          </p:cNvGrpSpPr>
          <p:nvPr/>
        </p:nvGrpSpPr>
        <p:grpSpPr bwMode="auto">
          <a:xfrm>
            <a:off x="2350790" y="3861842"/>
            <a:ext cx="5257804" cy="2476496"/>
            <a:chOff x="785" y="-155"/>
            <a:chExt cx="28541" cy="3112"/>
          </a:xfrm>
        </p:grpSpPr>
        <p:cxnSp>
          <p:nvCxnSpPr>
            <p:cNvPr id="4" name="_s3179">
              <a:extLst>
                <a:ext uri="{FF2B5EF4-FFF2-40B4-BE49-F238E27FC236}">
                  <a16:creationId xmlns:a16="http://schemas.microsoft.com/office/drawing/2014/main" id="{D47E9917-39C6-476F-C357-267D52A4B045}"/>
                </a:ext>
              </a:extLst>
            </p:cNvPr>
            <p:cNvCxnSpPr>
              <a:cxnSpLocks noChangeShapeType="1"/>
              <a:stCxn id="36" idx="0"/>
              <a:endCxn id="33" idx="2"/>
            </p:cNvCxnSpPr>
            <p:nvPr/>
          </p:nvCxnSpPr>
          <p:spPr bwMode="auto">
            <a:xfrm rot="5400000" flipH="1">
              <a:off x="26659" y="638"/>
              <a:ext cx="390" cy="2627"/>
            </a:xfrm>
            <a:prstGeom prst="bentConnector3">
              <a:avLst>
                <a:gd name="adj1" fmla="val 36810"/>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 name="_s3180">
              <a:extLst>
                <a:ext uri="{FF2B5EF4-FFF2-40B4-BE49-F238E27FC236}">
                  <a16:creationId xmlns:a16="http://schemas.microsoft.com/office/drawing/2014/main" id="{CD480A6D-C412-2757-F892-23FD90395543}"/>
                </a:ext>
              </a:extLst>
            </p:cNvPr>
            <p:cNvCxnSpPr>
              <a:cxnSpLocks noChangeShapeType="1"/>
              <a:stCxn id="35" idx="0"/>
              <a:endCxn id="33" idx="2"/>
            </p:cNvCxnSpPr>
            <p:nvPr/>
          </p:nvCxnSpPr>
          <p:spPr bwMode="auto">
            <a:xfrm rot="-5400000">
              <a:off x="25346" y="1951"/>
              <a:ext cx="390" cy="1"/>
            </a:xfrm>
            <a:prstGeom prst="straightConnector1">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_s3181">
              <a:extLst>
                <a:ext uri="{FF2B5EF4-FFF2-40B4-BE49-F238E27FC236}">
                  <a16:creationId xmlns:a16="http://schemas.microsoft.com/office/drawing/2014/main" id="{477F65AF-823B-C2BB-5BBD-6C58EAABD374}"/>
                </a:ext>
              </a:extLst>
            </p:cNvPr>
            <p:cNvCxnSpPr>
              <a:cxnSpLocks noChangeShapeType="1"/>
              <a:stCxn id="34" idx="0"/>
              <a:endCxn id="33" idx="2"/>
            </p:cNvCxnSpPr>
            <p:nvPr/>
          </p:nvCxnSpPr>
          <p:spPr bwMode="auto">
            <a:xfrm rot="-5400000">
              <a:off x="24062" y="669"/>
              <a:ext cx="390" cy="2630"/>
            </a:xfrm>
            <a:prstGeom prst="bentConnector3">
              <a:avLst>
                <a:gd name="adj1" fmla="val 36810"/>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 name="_s3182">
              <a:extLst>
                <a:ext uri="{FF2B5EF4-FFF2-40B4-BE49-F238E27FC236}">
                  <a16:creationId xmlns:a16="http://schemas.microsoft.com/office/drawing/2014/main" id="{2F9EFDED-46DD-FFB5-9E8D-1138012AA700}"/>
                </a:ext>
              </a:extLst>
            </p:cNvPr>
            <p:cNvCxnSpPr>
              <a:cxnSpLocks noChangeShapeType="1"/>
              <a:stCxn id="33" idx="0"/>
              <a:endCxn id="21" idx="2"/>
            </p:cNvCxnSpPr>
            <p:nvPr/>
          </p:nvCxnSpPr>
          <p:spPr bwMode="auto">
            <a:xfrm rot="5400000" flipH="1">
              <a:off x="20087" y="-4440"/>
              <a:ext cx="389" cy="10516"/>
            </a:xfrm>
            <a:prstGeom prst="bentConnector3">
              <a:avLst>
                <a:gd name="adj1" fmla="val 36884"/>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 name="_s3183">
              <a:extLst>
                <a:ext uri="{FF2B5EF4-FFF2-40B4-BE49-F238E27FC236}">
                  <a16:creationId xmlns:a16="http://schemas.microsoft.com/office/drawing/2014/main" id="{3E855306-B796-41A9-C5E4-5B09987F5921}"/>
                </a:ext>
              </a:extLst>
            </p:cNvPr>
            <p:cNvCxnSpPr>
              <a:cxnSpLocks noChangeShapeType="1"/>
              <a:stCxn id="32" idx="0"/>
              <a:endCxn id="24" idx="2"/>
            </p:cNvCxnSpPr>
            <p:nvPr/>
          </p:nvCxnSpPr>
          <p:spPr bwMode="auto">
            <a:xfrm rot="5400000" flipH="1">
              <a:off x="18774" y="638"/>
              <a:ext cx="389" cy="2630"/>
            </a:xfrm>
            <a:prstGeom prst="bentConnector3">
              <a:avLst>
                <a:gd name="adj1" fmla="val 36963"/>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 name="_s3184">
              <a:extLst>
                <a:ext uri="{FF2B5EF4-FFF2-40B4-BE49-F238E27FC236}">
                  <a16:creationId xmlns:a16="http://schemas.microsoft.com/office/drawing/2014/main" id="{C8059D50-BEEC-2028-7C95-713C0922AF26}"/>
                </a:ext>
              </a:extLst>
            </p:cNvPr>
            <p:cNvCxnSpPr>
              <a:cxnSpLocks noChangeShapeType="1"/>
              <a:stCxn id="31" idx="0"/>
              <a:endCxn id="24" idx="2"/>
            </p:cNvCxnSpPr>
            <p:nvPr/>
          </p:nvCxnSpPr>
          <p:spPr bwMode="auto">
            <a:xfrm rot="-5400000">
              <a:off x="17460" y="1952"/>
              <a:ext cx="389" cy="1"/>
            </a:xfrm>
            <a:prstGeom prst="straightConnector1">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 name="_s3185">
              <a:extLst>
                <a:ext uri="{FF2B5EF4-FFF2-40B4-BE49-F238E27FC236}">
                  <a16:creationId xmlns:a16="http://schemas.microsoft.com/office/drawing/2014/main" id="{52607FE1-4E8D-39FF-17B1-B7781F7213D3}"/>
                </a:ext>
              </a:extLst>
            </p:cNvPr>
            <p:cNvCxnSpPr>
              <a:cxnSpLocks noChangeShapeType="1"/>
              <a:stCxn id="30" idx="0"/>
              <a:endCxn id="24" idx="2"/>
            </p:cNvCxnSpPr>
            <p:nvPr/>
          </p:nvCxnSpPr>
          <p:spPr bwMode="auto">
            <a:xfrm rot="-5400000">
              <a:off x="16146" y="639"/>
              <a:ext cx="389" cy="2627"/>
            </a:xfrm>
            <a:prstGeom prst="bentConnector3">
              <a:avLst>
                <a:gd name="adj1" fmla="val 36963"/>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 name="_s3186">
              <a:extLst>
                <a:ext uri="{FF2B5EF4-FFF2-40B4-BE49-F238E27FC236}">
                  <a16:creationId xmlns:a16="http://schemas.microsoft.com/office/drawing/2014/main" id="{DB66DF10-D379-238A-3618-708D3CBD9B18}"/>
                </a:ext>
              </a:extLst>
            </p:cNvPr>
            <p:cNvCxnSpPr>
              <a:cxnSpLocks noChangeShapeType="1"/>
              <a:stCxn id="29" idx="0"/>
              <a:endCxn id="22" idx="2"/>
            </p:cNvCxnSpPr>
            <p:nvPr/>
          </p:nvCxnSpPr>
          <p:spPr bwMode="auto">
            <a:xfrm rot="5400000" flipH="1">
              <a:off x="5629" y="639"/>
              <a:ext cx="389" cy="2627"/>
            </a:xfrm>
            <a:prstGeom prst="bentConnector3">
              <a:avLst>
                <a:gd name="adj1" fmla="val 36963"/>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 name="_s3187">
              <a:extLst>
                <a:ext uri="{FF2B5EF4-FFF2-40B4-BE49-F238E27FC236}">
                  <a16:creationId xmlns:a16="http://schemas.microsoft.com/office/drawing/2014/main" id="{351E16D4-07D0-6DE4-2FA9-796A39630AF0}"/>
                </a:ext>
              </a:extLst>
            </p:cNvPr>
            <p:cNvCxnSpPr>
              <a:cxnSpLocks noChangeShapeType="1"/>
              <a:stCxn id="28" idx="0"/>
              <a:endCxn id="22" idx="2"/>
            </p:cNvCxnSpPr>
            <p:nvPr/>
          </p:nvCxnSpPr>
          <p:spPr bwMode="auto">
            <a:xfrm rot="-5400000">
              <a:off x="4316" y="1952"/>
              <a:ext cx="389" cy="1"/>
            </a:xfrm>
            <a:prstGeom prst="straightConnector1">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 name="_s3188">
              <a:extLst>
                <a:ext uri="{FF2B5EF4-FFF2-40B4-BE49-F238E27FC236}">
                  <a16:creationId xmlns:a16="http://schemas.microsoft.com/office/drawing/2014/main" id="{020A66CD-3E64-B356-255B-F0D068E7BD17}"/>
                </a:ext>
              </a:extLst>
            </p:cNvPr>
            <p:cNvCxnSpPr>
              <a:cxnSpLocks noChangeShapeType="1"/>
              <a:stCxn id="27" idx="0"/>
              <a:endCxn id="23" idx="2"/>
            </p:cNvCxnSpPr>
            <p:nvPr/>
          </p:nvCxnSpPr>
          <p:spPr bwMode="auto">
            <a:xfrm rot="5400000" flipH="1">
              <a:off x="11546" y="1296"/>
              <a:ext cx="389" cy="1313"/>
            </a:xfrm>
            <a:prstGeom prst="bentConnector3">
              <a:avLst>
                <a:gd name="adj1" fmla="val 36963"/>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 name="_s3189">
              <a:extLst>
                <a:ext uri="{FF2B5EF4-FFF2-40B4-BE49-F238E27FC236}">
                  <a16:creationId xmlns:a16="http://schemas.microsoft.com/office/drawing/2014/main" id="{41946F2C-234F-D88B-2971-C3F963D3B589}"/>
                </a:ext>
              </a:extLst>
            </p:cNvPr>
            <p:cNvCxnSpPr>
              <a:cxnSpLocks noChangeShapeType="1"/>
              <a:stCxn id="26" idx="0"/>
              <a:endCxn id="23" idx="2"/>
            </p:cNvCxnSpPr>
            <p:nvPr/>
          </p:nvCxnSpPr>
          <p:spPr bwMode="auto">
            <a:xfrm rot="-5400000">
              <a:off x="10231" y="1294"/>
              <a:ext cx="389" cy="1317"/>
            </a:xfrm>
            <a:prstGeom prst="bentConnector3">
              <a:avLst>
                <a:gd name="adj1" fmla="val 36963"/>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 name="_s3190">
              <a:extLst>
                <a:ext uri="{FF2B5EF4-FFF2-40B4-BE49-F238E27FC236}">
                  <a16:creationId xmlns:a16="http://schemas.microsoft.com/office/drawing/2014/main" id="{96526E41-97AB-F837-F0FC-B023FA64BEF1}"/>
                </a:ext>
              </a:extLst>
            </p:cNvPr>
            <p:cNvCxnSpPr>
              <a:cxnSpLocks noChangeShapeType="1"/>
              <a:stCxn id="25" idx="0"/>
              <a:endCxn id="22" idx="2"/>
            </p:cNvCxnSpPr>
            <p:nvPr/>
          </p:nvCxnSpPr>
          <p:spPr bwMode="auto">
            <a:xfrm rot="-5400000">
              <a:off x="3000" y="638"/>
              <a:ext cx="389" cy="2630"/>
            </a:xfrm>
            <a:prstGeom prst="bentConnector3">
              <a:avLst>
                <a:gd name="adj1" fmla="val 36963"/>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 name="_s3191">
              <a:extLst>
                <a:ext uri="{FF2B5EF4-FFF2-40B4-BE49-F238E27FC236}">
                  <a16:creationId xmlns:a16="http://schemas.microsoft.com/office/drawing/2014/main" id="{8DAD301C-381E-24D5-AE13-BC2D77CA6EB6}"/>
                </a:ext>
              </a:extLst>
            </p:cNvPr>
            <p:cNvCxnSpPr>
              <a:cxnSpLocks noChangeShapeType="1"/>
              <a:stCxn id="24" idx="0"/>
              <a:endCxn id="21" idx="2"/>
            </p:cNvCxnSpPr>
            <p:nvPr/>
          </p:nvCxnSpPr>
          <p:spPr bwMode="auto">
            <a:xfrm rot="5400000" flipH="1">
              <a:off x="16144" y="-497"/>
              <a:ext cx="389" cy="2630"/>
            </a:xfrm>
            <a:prstGeom prst="bentConnector3">
              <a:avLst>
                <a:gd name="adj1" fmla="val 36884"/>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 name="_s3192">
              <a:extLst>
                <a:ext uri="{FF2B5EF4-FFF2-40B4-BE49-F238E27FC236}">
                  <a16:creationId xmlns:a16="http://schemas.microsoft.com/office/drawing/2014/main" id="{5FF8595C-FCFF-9917-31EE-867B413A6CB0}"/>
                </a:ext>
              </a:extLst>
            </p:cNvPr>
            <p:cNvCxnSpPr>
              <a:cxnSpLocks noChangeShapeType="1"/>
              <a:stCxn id="23" idx="0"/>
              <a:endCxn id="21" idx="2"/>
            </p:cNvCxnSpPr>
            <p:nvPr/>
          </p:nvCxnSpPr>
          <p:spPr bwMode="auto">
            <a:xfrm rot="-5400000">
              <a:off x="12859" y="-1152"/>
              <a:ext cx="389" cy="3940"/>
            </a:xfrm>
            <a:prstGeom prst="bentConnector3">
              <a:avLst>
                <a:gd name="adj1" fmla="val 36884"/>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 name="_s3193">
              <a:extLst>
                <a:ext uri="{FF2B5EF4-FFF2-40B4-BE49-F238E27FC236}">
                  <a16:creationId xmlns:a16="http://schemas.microsoft.com/office/drawing/2014/main" id="{D7C859DE-136C-AF45-AE56-CBE9822F3E4D}"/>
                </a:ext>
              </a:extLst>
            </p:cNvPr>
            <p:cNvCxnSpPr>
              <a:cxnSpLocks noChangeShapeType="1"/>
              <a:stCxn id="22" idx="0"/>
              <a:endCxn id="21" idx="2"/>
            </p:cNvCxnSpPr>
            <p:nvPr/>
          </p:nvCxnSpPr>
          <p:spPr bwMode="auto">
            <a:xfrm rot="-5400000">
              <a:off x="9572" y="-4439"/>
              <a:ext cx="389" cy="10514"/>
            </a:xfrm>
            <a:prstGeom prst="bentConnector3">
              <a:avLst>
                <a:gd name="adj1" fmla="val 36884"/>
              </a:avLst>
            </a:prstGeom>
            <a:noFill/>
            <a:ln w="2857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 name="_s3194">
              <a:extLst>
                <a:ext uri="{FF2B5EF4-FFF2-40B4-BE49-F238E27FC236}">
                  <a16:creationId xmlns:a16="http://schemas.microsoft.com/office/drawing/2014/main" id="{4C53C5FA-04AB-3506-990A-4538619357EA}"/>
                </a:ext>
              </a:extLst>
            </p:cNvPr>
            <p:cNvSpPr>
              <a:spLocks noChangeArrowheads="1"/>
            </p:cNvSpPr>
            <p:nvPr/>
          </p:nvSpPr>
          <p:spPr bwMode="auto">
            <a:xfrm>
              <a:off x="13929" y="-155"/>
              <a:ext cx="2254" cy="778"/>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ctr">
                <a:lnSpc>
                  <a:spcPts val="1560"/>
                </a:lnSpc>
              </a:pPr>
              <a:r>
                <a:rPr lang="zh-CN" sz="900">
                  <a:effectLst/>
                  <a:latin typeface="Times New Roman" panose="02020603050405020304" pitchFamily="18" charset="0"/>
                  <a:ea typeface="宋体" panose="02010600030101010101" pitchFamily="2" charset="-122"/>
                </a:rPr>
                <a:t>培训班管理系统</a:t>
              </a:r>
              <a:endParaRPr lang="zh-CN" sz="1050">
                <a:effectLst/>
                <a:latin typeface="Times New Roman" panose="02020603050405020304" pitchFamily="18" charset="0"/>
                <a:ea typeface="宋体" panose="02010600030101010101" pitchFamily="2" charset="-122"/>
              </a:endParaRPr>
            </a:p>
          </p:txBody>
        </p:sp>
        <p:sp>
          <p:nvSpPr>
            <p:cNvPr id="22" name="_s3195">
              <a:extLst>
                <a:ext uri="{FF2B5EF4-FFF2-40B4-BE49-F238E27FC236}">
                  <a16:creationId xmlns:a16="http://schemas.microsoft.com/office/drawing/2014/main" id="{1FDA3E91-5DF9-71C8-B479-4A71B4E86063}"/>
                </a:ext>
              </a:extLst>
            </p:cNvPr>
            <p:cNvSpPr>
              <a:spLocks noChangeArrowheads="1"/>
            </p:cNvSpPr>
            <p:nvPr/>
          </p:nvSpPr>
          <p:spPr bwMode="auto">
            <a:xfrm>
              <a:off x="3414" y="1012"/>
              <a:ext cx="2254" cy="778"/>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ctr">
                <a:lnSpc>
                  <a:spcPts val="1560"/>
                </a:lnSpc>
              </a:pPr>
              <a:r>
                <a:rPr lang="zh-CN" sz="900">
                  <a:effectLst/>
                  <a:latin typeface="Times New Roman" panose="02020603050405020304" pitchFamily="18" charset="0"/>
                  <a:ea typeface="宋体" panose="02010600030101010101" pitchFamily="2" charset="-122"/>
                </a:rPr>
                <a:t>学员</a:t>
              </a:r>
              <a:endParaRPr lang="zh-CN" sz="1050">
                <a:effectLst/>
                <a:latin typeface="Times New Roman" panose="02020603050405020304" pitchFamily="18" charset="0"/>
                <a:ea typeface="宋体" panose="02010600030101010101" pitchFamily="2" charset="-122"/>
              </a:endParaRPr>
            </a:p>
            <a:p>
              <a:pPr indent="127000" algn="ctr">
                <a:lnSpc>
                  <a:spcPts val="1560"/>
                </a:lnSpc>
              </a:pPr>
              <a:r>
                <a:rPr lang="zh-CN" sz="900">
                  <a:effectLst/>
                  <a:latin typeface="Times New Roman" panose="02020603050405020304" pitchFamily="18" charset="0"/>
                  <a:ea typeface="宋体" panose="02010600030101010101" pitchFamily="2" charset="-122"/>
                </a:rPr>
                <a:t>管理</a:t>
              </a:r>
              <a:endParaRPr lang="zh-CN" sz="1050">
                <a:effectLst/>
                <a:latin typeface="Times New Roman" panose="02020603050405020304" pitchFamily="18" charset="0"/>
                <a:ea typeface="宋体" panose="02010600030101010101" pitchFamily="2" charset="-122"/>
              </a:endParaRPr>
            </a:p>
          </p:txBody>
        </p:sp>
        <p:sp>
          <p:nvSpPr>
            <p:cNvPr id="23" name="_s3196">
              <a:extLst>
                <a:ext uri="{FF2B5EF4-FFF2-40B4-BE49-F238E27FC236}">
                  <a16:creationId xmlns:a16="http://schemas.microsoft.com/office/drawing/2014/main" id="{764A347E-1065-A693-1942-54FF950514A3}"/>
                </a:ext>
              </a:extLst>
            </p:cNvPr>
            <p:cNvSpPr>
              <a:spLocks noChangeArrowheads="1"/>
            </p:cNvSpPr>
            <p:nvPr/>
          </p:nvSpPr>
          <p:spPr bwMode="auto">
            <a:xfrm>
              <a:off x="9987" y="1012"/>
              <a:ext cx="2254" cy="778"/>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ctr">
                <a:lnSpc>
                  <a:spcPts val="1560"/>
                </a:lnSpc>
              </a:pPr>
              <a:r>
                <a:rPr lang="zh-CN" sz="900">
                  <a:effectLst/>
                  <a:latin typeface="Times New Roman" panose="02020603050405020304" pitchFamily="18" charset="0"/>
                  <a:ea typeface="宋体" panose="02010600030101010101" pitchFamily="2" charset="-122"/>
                </a:rPr>
                <a:t>综合</a:t>
              </a:r>
              <a:endParaRPr lang="zh-CN" sz="1050">
                <a:effectLst/>
                <a:latin typeface="Times New Roman" panose="02020603050405020304" pitchFamily="18" charset="0"/>
                <a:ea typeface="宋体" panose="02010600030101010101" pitchFamily="2" charset="-122"/>
              </a:endParaRPr>
            </a:p>
            <a:p>
              <a:pPr indent="127000" algn="ctr">
                <a:lnSpc>
                  <a:spcPts val="1560"/>
                </a:lnSpc>
              </a:pPr>
              <a:r>
                <a:rPr lang="zh-CN" sz="900">
                  <a:effectLst/>
                  <a:latin typeface="Times New Roman" panose="02020603050405020304" pitchFamily="18" charset="0"/>
                  <a:ea typeface="宋体" panose="02010600030101010101" pitchFamily="2" charset="-122"/>
                </a:rPr>
                <a:t>管理</a:t>
              </a:r>
              <a:endParaRPr lang="zh-CN" sz="1050">
                <a:effectLst/>
                <a:latin typeface="Times New Roman" panose="02020603050405020304" pitchFamily="18" charset="0"/>
                <a:ea typeface="宋体" panose="02010600030101010101" pitchFamily="2" charset="-122"/>
              </a:endParaRPr>
            </a:p>
          </p:txBody>
        </p:sp>
        <p:sp>
          <p:nvSpPr>
            <p:cNvPr id="24" name="_s3197">
              <a:extLst>
                <a:ext uri="{FF2B5EF4-FFF2-40B4-BE49-F238E27FC236}">
                  <a16:creationId xmlns:a16="http://schemas.microsoft.com/office/drawing/2014/main" id="{186969A2-FEC6-BF9F-7BE2-7E07FBD4F3CA}"/>
                </a:ext>
              </a:extLst>
            </p:cNvPr>
            <p:cNvSpPr>
              <a:spLocks noChangeArrowheads="1"/>
            </p:cNvSpPr>
            <p:nvPr/>
          </p:nvSpPr>
          <p:spPr bwMode="auto">
            <a:xfrm>
              <a:off x="16558" y="1012"/>
              <a:ext cx="2254" cy="778"/>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ctr">
                <a:lnSpc>
                  <a:spcPts val="1560"/>
                </a:lnSpc>
              </a:pPr>
              <a:r>
                <a:rPr lang="zh-CN" sz="900">
                  <a:effectLst/>
                  <a:latin typeface="Times New Roman" panose="02020603050405020304" pitchFamily="18" charset="0"/>
                  <a:ea typeface="宋体" panose="02010600030101010101" pitchFamily="2" charset="-122"/>
                </a:rPr>
                <a:t>统计</a:t>
              </a:r>
              <a:endParaRPr lang="zh-CN" sz="1050">
                <a:effectLst/>
                <a:latin typeface="Times New Roman" panose="02020603050405020304" pitchFamily="18" charset="0"/>
                <a:ea typeface="宋体" panose="02010600030101010101" pitchFamily="2" charset="-122"/>
              </a:endParaRPr>
            </a:p>
            <a:p>
              <a:pPr indent="127000" algn="ctr">
                <a:lnSpc>
                  <a:spcPts val="1560"/>
                </a:lnSpc>
              </a:pPr>
              <a:r>
                <a:rPr lang="zh-CN" sz="900">
                  <a:effectLst/>
                  <a:latin typeface="Times New Roman" panose="02020603050405020304" pitchFamily="18" charset="0"/>
                  <a:ea typeface="宋体" panose="02010600030101010101" pitchFamily="2" charset="-122"/>
                </a:rPr>
                <a:t>报表</a:t>
              </a:r>
              <a:endParaRPr lang="zh-CN" sz="1050">
                <a:effectLst/>
                <a:latin typeface="Times New Roman" panose="02020603050405020304" pitchFamily="18" charset="0"/>
                <a:ea typeface="宋体" panose="02010600030101010101" pitchFamily="2" charset="-122"/>
              </a:endParaRPr>
            </a:p>
          </p:txBody>
        </p:sp>
        <p:sp>
          <p:nvSpPr>
            <p:cNvPr id="25" name="_s3198">
              <a:extLst>
                <a:ext uri="{FF2B5EF4-FFF2-40B4-BE49-F238E27FC236}">
                  <a16:creationId xmlns:a16="http://schemas.microsoft.com/office/drawing/2014/main" id="{1658963C-A1F2-0DD5-011C-D529B180E11F}"/>
                </a:ext>
              </a:extLst>
            </p:cNvPr>
            <p:cNvSpPr>
              <a:spLocks noChangeArrowheads="1"/>
            </p:cNvSpPr>
            <p:nvPr/>
          </p:nvSpPr>
          <p:spPr bwMode="auto">
            <a:xfrm>
              <a:off x="785" y="2179"/>
              <a:ext cx="2253" cy="778"/>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学员基本信息</a:t>
              </a:r>
              <a:endParaRPr lang="zh-CN" sz="1050">
                <a:effectLst/>
                <a:latin typeface="Times New Roman" panose="02020603050405020304" pitchFamily="18" charset="0"/>
                <a:ea typeface="宋体" panose="02010600030101010101" pitchFamily="2" charset="-122"/>
              </a:endParaRPr>
            </a:p>
          </p:txBody>
        </p:sp>
        <p:sp>
          <p:nvSpPr>
            <p:cNvPr id="26" name="_s3199">
              <a:extLst>
                <a:ext uri="{FF2B5EF4-FFF2-40B4-BE49-F238E27FC236}">
                  <a16:creationId xmlns:a16="http://schemas.microsoft.com/office/drawing/2014/main" id="{BB598D88-0D96-50E0-DB76-A4A10D683DDF}"/>
                </a:ext>
              </a:extLst>
            </p:cNvPr>
            <p:cNvSpPr>
              <a:spLocks noChangeArrowheads="1"/>
            </p:cNvSpPr>
            <p:nvPr/>
          </p:nvSpPr>
          <p:spPr bwMode="auto">
            <a:xfrm>
              <a:off x="8673" y="2179"/>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学员课程管理</a:t>
              </a:r>
              <a:endParaRPr lang="zh-CN" sz="1050">
                <a:effectLst/>
                <a:latin typeface="Times New Roman" panose="02020603050405020304" pitchFamily="18" charset="0"/>
                <a:ea typeface="宋体" panose="02010600030101010101" pitchFamily="2" charset="-122"/>
              </a:endParaRPr>
            </a:p>
          </p:txBody>
        </p:sp>
        <p:sp>
          <p:nvSpPr>
            <p:cNvPr id="27" name="_s3200">
              <a:extLst>
                <a:ext uri="{FF2B5EF4-FFF2-40B4-BE49-F238E27FC236}">
                  <a16:creationId xmlns:a16="http://schemas.microsoft.com/office/drawing/2014/main" id="{735E300D-57B9-EA45-F602-61AB888B9903}"/>
                </a:ext>
              </a:extLst>
            </p:cNvPr>
            <p:cNvSpPr>
              <a:spLocks noChangeArrowheads="1"/>
            </p:cNvSpPr>
            <p:nvPr/>
          </p:nvSpPr>
          <p:spPr bwMode="auto">
            <a:xfrm>
              <a:off x="11302" y="2179"/>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学院情况管理</a:t>
              </a:r>
              <a:endParaRPr lang="zh-CN" sz="1050">
                <a:effectLst/>
                <a:latin typeface="Times New Roman" panose="02020603050405020304" pitchFamily="18" charset="0"/>
                <a:ea typeface="宋体" panose="02010600030101010101" pitchFamily="2" charset="-122"/>
              </a:endParaRPr>
            </a:p>
          </p:txBody>
        </p:sp>
        <p:sp>
          <p:nvSpPr>
            <p:cNvPr id="28" name="_s3201">
              <a:extLst>
                <a:ext uri="{FF2B5EF4-FFF2-40B4-BE49-F238E27FC236}">
                  <a16:creationId xmlns:a16="http://schemas.microsoft.com/office/drawing/2014/main" id="{FB41DC32-0C38-E6DF-CAB9-01109B8D73C6}"/>
                </a:ext>
              </a:extLst>
            </p:cNvPr>
            <p:cNvSpPr>
              <a:spLocks noChangeArrowheads="1"/>
            </p:cNvSpPr>
            <p:nvPr/>
          </p:nvSpPr>
          <p:spPr bwMode="auto">
            <a:xfrm>
              <a:off x="3414" y="2179"/>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学员交费管理</a:t>
              </a:r>
              <a:endParaRPr lang="zh-CN" sz="1050">
                <a:effectLst/>
                <a:latin typeface="Times New Roman" panose="02020603050405020304" pitchFamily="18" charset="0"/>
                <a:ea typeface="宋体" panose="02010600030101010101" pitchFamily="2" charset="-122"/>
              </a:endParaRPr>
            </a:p>
          </p:txBody>
        </p:sp>
        <p:sp>
          <p:nvSpPr>
            <p:cNvPr id="29" name="_s3202">
              <a:extLst>
                <a:ext uri="{FF2B5EF4-FFF2-40B4-BE49-F238E27FC236}">
                  <a16:creationId xmlns:a16="http://schemas.microsoft.com/office/drawing/2014/main" id="{AE64A964-B1E5-2201-1D10-BCC2CE899754}"/>
                </a:ext>
              </a:extLst>
            </p:cNvPr>
            <p:cNvSpPr>
              <a:spLocks noChangeArrowheads="1"/>
            </p:cNvSpPr>
            <p:nvPr/>
          </p:nvSpPr>
          <p:spPr bwMode="auto">
            <a:xfrm>
              <a:off x="6043" y="2179"/>
              <a:ext cx="2254"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学员请假管理</a:t>
              </a:r>
              <a:endParaRPr lang="zh-CN" sz="1050">
                <a:effectLst/>
                <a:latin typeface="Times New Roman" panose="02020603050405020304" pitchFamily="18" charset="0"/>
                <a:ea typeface="宋体" panose="02010600030101010101" pitchFamily="2" charset="-122"/>
              </a:endParaRPr>
            </a:p>
          </p:txBody>
        </p:sp>
        <p:sp>
          <p:nvSpPr>
            <p:cNvPr id="30" name="_s3203">
              <a:extLst>
                <a:ext uri="{FF2B5EF4-FFF2-40B4-BE49-F238E27FC236}">
                  <a16:creationId xmlns:a16="http://schemas.microsoft.com/office/drawing/2014/main" id="{D48956CB-C89B-F57E-B7F9-87135076847A}"/>
                </a:ext>
              </a:extLst>
            </p:cNvPr>
            <p:cNvSpPr>
              <a:spLocks noChangeArrowheads="1"/>
            </p:cNvSpPr>
            <p:nvPr/>
          </p:nvSpPr>
          <p:spPr bwMode="auto">
            <a:xfrm>
              <a:off x="13931" y="2179"/>
              <a:ext cx="2252"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学员交费统计</a:t>
              </a:r>
              <a:endParaRPr lang="zh-CN" sz="1050">
                <a:effectLst/>
                <a:latin typeface="Times New Roman" panose="02020603050405020304" pitchFamily="18" charset="0"/>
                <a:ea typeface="宋体" panose="02010600030101010101" pitchFamily="2" charset="-122"/>
              </a:endParaRPr>
            </a:p>
          </p:txBody>
        </p:sp>
        <p:sp>
          <p:nvSpPr>
            <p:cNvPr id="31" name="_s3204">
              <a:extLst>
                <a:ext uri="{FF2B5EF4-FFF2-40B4-BE49-F238E27FC236}">
                  <a16:creationId xmlns:a16="http://schemas.microsoft.com/office/drawing/2014/main" id="{A86F2AE9-4925-8446-79CC-4FAD07696F36}"/>
                </a:ext>
              </a:extLst>
            </p:cNvPr>
            <p:cNvSpPr>
              <a:spLocks noChangeArrowheads="1"/>
            </p:cNvSpPr>
            <p:nvPr/>
          </p:nvSpPr>
          <p:spPr bwMode="auto">
            <a:xfrm>
              <a:off x="16559" y="2179"/>
              <a:ext cx="2252"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学员课程统计</a:t>
              </a:r>
              <a:endParaRPr lang="zh-CN" sz="1050">
                <a:effectLst/>
                <a:latin typeface="Times New Roman" panose="02020603050405020304" pitchFamily="18" charset="0"/>
                <a:ea typeface="宋体" panose="02010600030101010101" pitchFamily="2" charset="-122"/>
              </a:endParaRPr>
            </a:p>
          </p:txBody>
        </p:sp>
        <p:sp>
          <p:nvSpPr>
            <p:cNvPr id="32" name="_s3205">
              <a:extLst>
                <a:ext uri="{FF2B5EF4-FFF2-40B4-BE49-F238E27FC236}">
                  <a16:creationId xmlns:a16="http://schemas.microsoft.com/office/drawing/2014/main" id="{C5E1870C-1B00-19DF-6417-FBDC2FC8A24B}"/>
                </a:ext>
              </a:extLst>
            </p:cNvPr>
            <p:cNvSpPr>
              <a:spLocks noChangeArrowheads="1"/>
            </p:cNvSpPr>
            <p:nvPr/>
          </p:nvSpPr>
          <p:spPr bwMode="auto">
            <a:xfrm>
              <a:off x="19187" y="2179"/>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学员情况统计</a:t>
              </a:r>
              <a:endParaRPr lang="zh-CN" sz="1050">
                <a:effectLst/>
                <a:latin typeface="Times New Roman" panose="02020603050405020304" pitchFamily="18" charset="0"/>
                <a:ea typeface="宋体" panose="02010600030101010101" pitchFamily="2" charset="-122"/>
              </a:endParaRPr>
            </a:p>
          </p:txBody>
        </p:sp>
        <p:sp>
          <p:nvSpPr>
            <p:cNvPr id="33" name="_s3206">
              <a:extLst>
                <a:ext uri="{FF2B5EF4-FFF2-40B4-BE49-F238E27FC236}">
                  <a16:creationId xmlns:a16="http://schemas.microsoft.com/office/drawing/2014/main" id="{67794ADF-9530-470A-5668-1D7CB89086AE}"/>
                </a:ext>
              </a:extLst>
            </p:cNvPr>
            <p:cNvSpPr>
              <a:spLocks noChangeArrowheads="1"/>
            </p:cNvSpPr>
            <p:nvPr/>
          </p:nvSpPr>
          <p:spPr bwMode="auto">
            <a:xfrm>
              <a:off x="24445" y="1012"/>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ctr">
                <a:lnSpc>
                  <a:spcPts val="1560"/>
                </a:lnSpc>
              </a:pPr>
              <a:r>
                <a:rPr lang="zh-CN" sz="900">
                  <a:effectLst/>
                  <a:latin typeface="Times New Roman" panose="02020603050405020304" pitchFamily="18" charset="0"/>
                  <a:ea typeface="宋体" panose="02010600030101010101" pitchFamily="2" charset="-122"/>
                </a:rPr>
                <a:t>系统</a:t>
              </a:r>
              <a:endParaRPr lang="zh-CN" sz="1050">
                <a:effectLst/>
                <a:latin typeface="Times New Roman" panose="02020603050405020304" pitchFamily="18" charset="0"/>
                <a:ea typeface="宋体" panose="02010600030101010101" pitchFamily="2" charset="-122"/>
              </a:endParaRPr>
            </a:p>
            <a:p>
              <a:pPr indent="127000" algn="ctr">
                <a:lnSpc>
                  <a:spcPts val="1560"/>
                </a:lnSpc>
              </a:pPr>
              <a:r>
                <a:rPr lang="zh-CN" sz="900">
                  <a:effectLst/>
                  <a:latin typeface="Times New Roman" panose="02020603050405020304" pitchFamily="18" charset="0"/>
                  <a:ea typeface="宋体" panose="02010600030101010101" pitchFamily="2" charset="-122"/>
                </a:rPr>
                <a:t>设置</a:t>
              </a:r>
              <a:endParaRPr lang="zh-CN" sz="1050">
                <a:effectLst/>
                <a:latin typeface="Times New Roman" panose="02020603050405020304" pitchFamily="18" charset="0"/>
                <a:ea typeface="宋体" panose="02010600030101010101" pitchFamily="2" charset="-122"/>
              </a:endParaRPr>
            </a:p>
          </p:txBody>
        </p:sp>
        <p:sp>
          <p:nvSpPr>
            <p:cNvPr id="34" name="_s3207">
              <a:extLst>
                <a:ext uri="{FF2B5EF4-FFF2-40B4-BE49-F238E27FC236}">
                  <a16:creationId xmlns:a16="http://schemas.microsoft.com/office/drawing/2014/main" id="{7C173C0F-7453-983D-6C52-9367DBD7F5A8}"/>
                </a:ext>
              </a:extLst>
            </p:cNvPr>
            <p:cNvSpPr>
              <a:spLocks noChangeArrowheads="1"/>
            </p:cNvSpPr>
            <p:nvPr/>
          </p:nvSpPr>
          <p:spPr bwMode="auto">
            <a:xfrm>
              <a:off x="21816" y="2179"/>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学员课程设置</a:t>
              </a:r>
              <a:endParaRPr lang="zh-CN" sz="1050">
                <a:effectLst/>
                <a:latin typeface="Times New Roman" panose="02020603050405020304" pitchFamily="18" charset="0"/>
                <a:ea typeface="宋体" panose="02010600030101010101" pitchFamily="2" charset="-122"/>
              </a:endParaRPr>
            </a:p>
          </p:txBody>
        </p:sp>
        <p:sp>
          <p:nvSpPr>
            <p:cNvPr id="35" name="_s3208">
              <a:extLst>
                <a:ext uri="{FF2B5EF4-FFF2-40B4-BE49-F238E27FC236}">
                  <a16:creationId xmlns:a16="http://schemas.microsoft.com/office/drawing/2014/main" id="{9B7EB0CC-7B32-4729-3EF9-1E6B40EAD0AB}"/>
                </a:ext>
              </a:extLst>
            </p:cNvPr>
            <p:cNvSpPr>
              <a:spLocks noChangeArrowheads="1"/>
            </p:cNvSpPr>
            <p:nvPr/>
          </p:nvSpPr>
          <p:spPr bwMode="auto">
            <a:xfrm>
              <a:off x="24445" y="2179"/>
              <a:ext cx="2252"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操作课程设置</a:t>
              </a:r>
              <a:endParaRPr lang="zh-CN" sz="1050">
                <a:effectLst/>
                <a:latin typeface="Times New Roman" panose="02020603050405020304" pitchFamily="18" charset="0"/>
                <a:ea typeface="宋体" panose="02010600030101010101" pitchFamily="2" charset="-122"/>
              </a:endParaRPr>
            </a:p>
          </p:txBody>
        </p:sp>
        <p:sp>
          <p:nvSpPr>
            <p:cNvPr id="36" name="_s3209">
              <a:extLst>
                <a:ext uri="{FF2B5EF4-FFF2-40B4-BE49-F238E27FC236}">
                  <a16:creationId xmlns:a16="http://schemas.microsoft.com/office/drawing/2014/main" id="{248AC6A7-7E2C-2CE2-BA7E-9611AD82C7CD}"/>
                </a:ext>
              </a:extLst>
            </p:cNvPr>
            <p:cNvSpPr>
              <a:spLocks noChangeArrowheads="1"/>
            </p:cNvSpPr>
            <p:nvPr/>
          </p:nvSpPr>
          <p:spPr bwMode="auto">
            <a:xfrm>
              <a:off x="27073" y="2179"/>
              <a:ext cx="2253" cy="777"/>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0" tIns="0" rIns="0" bIns="0" anchor="ctr" anchorCtr="0" upright="1">
              <a:noAutofit/>
            </a:bodyPr>
            <a:lstStyle/>
            <a:p>
              <a:pPr indent="127000" algn="just">
                <a:lnSpc>
                  <a:spcPts val="1560"/>
                </a:lnSpc>
              </a:pPr>
              <a:r>
                <a:rPr lang="zh-CN" sz="900">
                  <a:effectLst/>
                  <a:latin typeface="Times New Roman" panose="02020603050405020304" pitchFamily="18" charset="0"/>
                  <a:ea typeface="宋体" panose="02010600030101010101" pitchFamily="2" charset="-122"/>
                </a:rPr>
                <a:t>其他设置</a:t>
              </a:r>
              <a:endParaRPr lang="zh-CN" sz="1050">
                <a:effectLst/>
                <a:latin typeface="Times New Roman" panose="02020603050405020304" pitchFamily="18" charset="0"/>
                <a:ea typeface="宋体" panose="02010600030101010101" pitchFamily="2" charset="-122"/>
              </a:endParaRPr>
            </a:p>
          </p:txBody>
        </p:sp>
      </p:grpSp>
      <p:sp>
        <p:nvSpPr>
          <p:cNvPr id="38" name="文本框 37">
            <a:extLst>
              <a:ext uri="{FF2B5EF4-FFF2-40B4-BE49-F238E27FC236}">
                <a16:creationId xmlns:a16="http://schemas.microsoft.com/office/drawing/2014/main" id="{A42CE8B4-89F5-DC7E-39CA-9F8CE9C3F4A4}"/>
              </a:ext>
            </a:extLst>
          </p:cNvPr>
          <p:cNvSpPr txBox="1"/>
          <p:nvPr/>
        </p:nvSpPr>
        <p:spPr>
          <a:xfrm>
            <a:off x="5718668" y="6094779"/>
            <a:ext cx="6096000" cy="267830"/>
          </a:xfrm>
          <a:prstGeom prst="rect">
            <a:avLst/>
          </a:prstGeom>
          <a:noFill/>
        </p:spPr>
        <p:txBody>
          <a:bodyPr wrap="square">
            <a:spAutoFit/>
          </a:bodyPr>
          <a:lstStyle/>
          <a:p>
            <a:pPr marL="254000" indent="127000" algn="ctr">
              <a:lnSpc>
                <a:spcPts val="1560"/>
              </a:lnSpc>
            </a:pPr>
            <a:r>
              <a:rPr lang="zh-CN" altLang="zh-CN" sz="1000" kern="10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000" kern="100">
                <a:effectLst/>
                <a:latin typeface="宋体" panose="02010600030101010101" pitchFamily="2" charset="-122"/>
                <a:ea typeface="宋体" panose="02010600030101010101" pitchFamily="2" charset="-122"/>
                <a:cs typeface="Times New Roman" panose="02020603050405020304" pitchFamily="18" charset="0"/>
              </a:rPr>
              <a:t>11.1</a:t>
            </a:r>
            <a:r>
              <a:rPr lang="zh-CN" altLang="zh-CN" sz="1000" kern="100">
                <a:effectLst/>
                <a:latin typeface="宋体" panose="02010600030101010101" pitchFamily="2" charset="-122"/>
                <a:ea typeface="宋体" panose="02010600030101010101" pitchFamily="2" charset="-122"/>
                <a:cs typeface="Times New Roman" panose="02020603050405020304" pitchFamily="18" charset="0"/>
              </a:rPr>
              <a:t>培训班管理系统功能管理模块</a:t>
            </a:r>
            <a:endParaRPr lang="zh-CN" altLang="zh-CN" sz="10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2212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主要功能要求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4507BCC8-B57E-18EE-9EB7-75A9CE25B165}"/>
              </a:ext>
            </a:extLst>
          </p:cNvPr>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培训班管理系统的需求分析</a:t>
            </a:r>
          </a:p>
        </p:txBody>
      </p:sp>
      <p:sp>
        <p:nvSpPr>
          <p:cNvPr id="8" name="文本框 7">
            <a:extLst>
              <a:ext uri="{FF2B5EF4-FFF2-40B4-BE49-F238E27FC236}">
                <a16:creationId xmlns:a16="http://schemas.microsoft.com/office/drawing/2014/main" id="{013AAB84-8324-B343-170F-BFCDAC3D3281}"/>
              </a:ext>
            </a:extLst>
          </p:cNvPr>
          <p:cNvSpPr txBox="1"/>
          <p:nvPr/>
        </p:nvSpPr>
        <p:spPr>
          <a:xfrm>
            <a:off x="978074" y="2061642"/>
            <a:ext cx="10083402" cy="2862322"/>
          </a:xfrm>
          <a:prstGeom prst="rect">
            <a:avLst/>
          </a:prstGeom>
          <a:noFill/>
        </p:spPr>
        <p:txBody>
          <a:bodyPr wrap="square">
            <a:spAutoFit/>
          </a:bodyPr>
          <a:lstStyle/>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通过对上述系统功能设计的分析，针对培训班管理系统的需求，总结出如下需求信息：</a:t>
            </a:r>
          </a:p>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用户分为管理员用户（管理员）和一般用户（学员）。</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一个学员可以选择多个课程，一个课程可以被多个学员选择。</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一个学员可以多次请假。</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一个学员可以多次交费。</a:t>
            </a:r>
          </a:p>
          <a:p>
            <a:pPr marL="254000" indent="2667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经过对上述需求的总结，初步可以设计出以下数据项：</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学员信息主要包括：学院编号、姓名、性别、电话、联系地址、入学时间、状态、证件类型、证件号码等。</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课程信息主要包括：课程号、课程名、学费、开课时间、结束时间、课时等。</a:t>
            </a:r>
          </a:p>
          <a:p>
            <a:pPr marL="254000" indent="2667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管理员信息主要包括：工号、用户名、密码等。</a:t>
            </a:r>
          </a:p>
        </p:txBody>
      </p:sp>
    </p:spTree>
    <p:extLst>
      <p:ext uri="{BB962C8B-B14F-4D97-AF65-F5344CB8AC3E}">
        <p14:creationId xmlns:p14="http://schemas.microsoft.com/office/powerpoint/2010/main" val="31164377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绘制局部</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图并且组合成全局</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577669" y="1637616"/>
            <a:ext cx="8856984" cy="523220"/>
          </a:xfrm>
          <a:prstGeom prst="rect">
            <a:avLst/>
          </a:prstGeom>
          <a:noFill/>
        </p:spPr>
        <p:txBody>
          <a:bodyPr wrap="square">
            <a:spAutoFit/>
          </a:bodyPr>
          <a:lstStyle/>
          <a:p>
            <a:pPr lvl="0">
              <a:buClr>
                <a:srgbClr val="444444"/>
              </a:buClr>
              <a:buSzPts val="850"/>
            </a:pPr>
            <a:r>
              <a:rPr lang="zh-CN" altLang="en-US" sz="2800" dirty="0"/>
              <a:t>根据需求绘制</a:t>
            </a:r>
            <a:r>
              <a:rPr lang="en-US" altLang="zh-CN" sz="2800" dirty="0"/>
              <a:t>E-R</a:t>
            </a:r>
            <a:r>
              <a:rPr lang="zh-CN" altLang="en-US" sz="2800" dirty="0"/>
              <a:t>图</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a:extLst>
              <a:ext uri="{FF2B5EF4-FFF2-40B4-BE49-F238E27FC236}">
                <a16:creationId xmlns:a16="http://schemas.microsoft.com/office/drawing/2014/main" id="{A68C7814-E539-491C-3F8C-88EB693AA20B}"/>
              </a:ext>
            </a:extLst>
          </p:cNvPr>
          <p:cNvGrpSpPr/>
          <p:nvPr/>
        </p:nvGrpSpPr>
        <p:grpSpPr>
          <a:xfrm>
            <a:off x="571169" y="3014557"/>
            <a:ext cx="3573248" cy="559810"/>
            <a:chOff x="571169" y="1053530"/>
            <a:chExt cx="3573248" cy="559810"/>
          </a:xfrm>
        </p:grpSpPr>
        <p:sp>
          <p:nvSpPr>
            <p:cNvPr id="8" name="TextBox 35">
              <a:extLst>
                <a:ext uri="{FF2B5EF4-FFF2-40B4-BE49-F238E27FC236}">
                  <a16:creationId xmlns:a16="http://schemas.microsoft.com/office/drawing/2014/main" id="{1E76C8B3-38B2-C2BF-E6F1-A41E79AF5CD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操作向导</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9" name="图片 8" descr="案例">
              <a:extLst>
                <a:ext uri="{FF2B5EF4-FFF2-40B4-BE49-F238E27FC236}">
                  <a16:creationId xmlns:a16="http://schemas.microsoft.com/office/drawing/2014/main" id="{3DBBBD46-5504-227B-A33F-E81039F642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文本框 12">
            <a:extLst>
              <a:ext uri="{FF2B5EF4-FFF2-40B4-BE49-F238E27FC236}">
                <a16:creationId xmlns:a16="http://schemas.microsoft.com/office/drawing/2014/main" id="{9DDA7F49-53B2-10EF-2B7D-0F8A7C91BD48}"/>
              </a:ext>
            </a:extLst>
          </p:cNvPr>
          <p:cNvSpPr txBox="1"/>
          <p:nvPr/>
        </p:nvSpPr>
        <p:spPr>
          <a:xfrm>
            <a:off x="1577669" y="3867756"/>
            <a:ext cx="6096000" cy="1200329"/>
          </a:xfrm>
          <a:prstGeom prst="rect">
            <a:avLst/>
          </a:prstGeom>
          <a:noFill/>
        </p:spPr>
        <p:txBody>
          <a:bodyPr wrap="square">
            <a:spAutoFit/>
          </a:bodyPr>
          <a:lstStyle/>
          <a:p>
            <a:r>
              <a:rPr lang="zh-CN" altLang="en-US" dirty="0"/>
              <a:t>根据任务</a:t>
            </a:r>
            <a:r>
              <a:rPr lang="en-US" altLang="zh-CN" dirty="0"/>
              <a:t>1</a:t>
            </a:r>
            <a:r>
              <a:rPr lang="zh-CN" altLang="en-US" dirty="0"/>
              <a:t>所做的需求分析，可以得到如图</a:t>
            </a:r>
            <a:r>
              <a:rPr lang="en-US" altLang="zh-CN" dirty="0"/>
              <a:t>11.2</a:t>
            </a:r>
            <a:r>
              <a:rPr lang="zh-CN" altLang="en-US" dirty="0"/>
              <a:t>～图</a:t>
            </a:r>
            <a:r>
              <a:rPr lang="en-US" altLang="zh-CN" dirty="0"/>
              <a:t>11.7</a:t>
            </a:r>
            <a:r>
              <a:rPr lang="zh-CN" altLang="en-US" dirty="0"/>
              <a:t>所示的培训班管理系统的局部</a:t>
            </a:r>
            <a:r>
              <a:rPr lang="en-US" altLang="zh-CN" dirty="0"/>
              <a:t>E-R</a:t>
            </a:r>
            <a:r>
              <a:rPr lang="zh-CN" altLang="en-US" dirty="0"/>
              <a:t>图。</a:t>
            </a:r>
          </a:p>
        </p:txBody>
      </p:sp>
    </p:spTree>
    <p:extLst>
      <p:ext uri="{BB962C8B-B14F-4D97-AF65-F5344CB8AC3E}">
        <p14:creationId xmlns:p14="http://schemas.microsoft.com/office/powerpoint/2010/main" val="959755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07BCC8-B57E-18EE-9EB7-75A9CE25B165}"/>
              </a:ext>
            </a:extLst>
          </p:cNvPr>
          <p:cNvSpPr txBox="1"/>
          <p:nvPr/>
        </p:nvSpPr>
        <p:spPr>
          <a:xfrm>
            <a:off x="1143690" y="266995"/>
            <a:ext cx="6247660"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绘制局部</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图并且组合成全局</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a:t>
            </a:r>
          </a:p>
        </p:txBody>
      </p:sp>
      <p:pic>
        <p:nvPicPr>
          <p:cNvPr id="4" name="图片 3">
            <a:extLst>
              <a:ext uri="{FF2B5EF4-FFF2-40B4-BE49-F238E27FC236}">
                <a16:creationId xmlns:a16="http://schemas.microsoft.com/office/drawing/2014/main" id="{7AAA23DB-7B7B-D865-8A66-D0E9B2A11B2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4606" y="909514"/>
            <a:ext cx="5010150" cy="2667000"/>
          </a:xfrm>
          <a:prstGeom prst="rect">
            <a:avLst/>
          </a:prstGeom>
          <a:noFill/>
          <a:ln>
            <a:noFill/>
          </a:ln>
        </p:spPr>
      </p:pic>
      <p:sp>
        <p:nvSpPr>
          <p:cNvPr id="8" name="文本框 7">
            <a:extLst>
              <a:ext uri="{FF2B5EF4-FFF2-40B4-BE49-F238E27FC236}">
                <a16:creationId xmlns:a16="http://schemas.microsoft.com/office/drawing/2014/main" id="{8BE4C9D5-2921-29F8-DFCE-D3B541ECE305}"/>
              </a:ext>
            </a:extLst>
          </p:cNvPr>
          <p:cNvSpPr txBox="1"/>
          <p:nvPr/>
        </p:nvSpPr>
        <p:spPr>
          <a:xfrm>
            <a:off x="151681" y="3404953"/>
            <a:ext cx="609600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11.2 </a:t>
            </a:r>
            <a:r>
              <a:rPr lang="zh-CN" altLang="zh-CN" sz="1600" dirty="0">
                <a:effectLst/>
                <a:latin typeface="Times New Roman" panose="02020603050405020304" pitchFamily="18" charset="0"/>
                <a:ea typeface="宋体" panose="02010600030101010101" pitchFamily="2" charset="-122"/>
              </a:rPr>
              <a:t>学员信息实体</a:t>
            </a:r>
            <a:r>
              <a:rPr lang="en-US" altLang="zh-CN" sz="1600" dirty="0">
                <a:effectLst/>
                <a:latin typeface="Times New Roman" panose="02020603050405020304" pitchFamily="18" charset="0"/>
                <a:ea typeface="宋体" panose="02010600030101010101" pitchFamily="2" charset="-122"/>
              </a:rPr>
              <a:t>E-R</a:t>
            </a:r>
            <a:r>
              <a:rPr lang="zh-CN" altLang="zh-CN" sz="1600" dirty="0">
                <a:effectLst/>
                <a:latin typeface="Times New Roman" panose="02020603050405020304" pitchFamily="18" charset="0"/>
                <a:ea typeface="宋体" panose="02010600030101010101" pitchFamily="2" charset="-122"/>
              </a:rPr>
              <a:t>图</a:t>
            </a:r>
          </a:p>
        </p:txBody>
      </p:sp>
      <p:pic>
        <p:nvPicPr>
          <p:cNvPr id="9" name="图片 8">
            <a:extLst>
              <a:ext uri="{FF2B5EF4-FFF2-40B4-BE49-F238E27FC236}">
                <a16:creationId xmlns:a16="http://schemas.microsoft.com/office/drawing/2014/main" id="{57C802D0-B824-095D-8B1E-31B8E64641C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43278" y="1300039"/>
            <a:ext cx="4908550" cy="1885950"/>
          </a:xfrm>
          <a:prstGeom prst="rect">
            <a:avLst/>
          </a:prstGeom>
          <a:noFill/>
          <a:ln>
            <a:noFill/>
          </a:ln>
        </p:spPr>
      </p:pic>
      <p:sp>
        <p:nvSpPr>
          <p:cNvPr id="11" name="文本框 10">
            <a:extLst>
              <a:ext uri="{FF2B5EF4-FFF2-40B4-BE49-F238E27FC236}">
                <a16:creationId xmlns:a16="http://schemas.microsoft.com/office/drawing/2014/main" id="{A7E4B8B1-8170-358C-5D28-0A594721E730}"/>
              </a:ext>
            </a:extLst>
          </p:cNvPr>
          <p:cNvSpPr txBox="1"/>
          <p:nvPr/>
        </p:nvSpPr>
        <p:spPr>
          <a:xfrm>
            <a:off x="5704756" y="3387832"/>
            <a:ext cx="609600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11.3  </a:t>
            </a:r>
            <a:r>
              <a:rPr lang="zh-CN" altLang="zh-CN" sz="1600" dirty="0">
                <a:effectLst/>
                <a:latin typeface="Times New Roman" panose="02020603050405020304" pitchFamily="18" charset="0"/>
                <a:ea typeface="宋体" panose="02010600030101010101" pitchFamily="2" charset="-122"/>
              </a:rPr>
              <a:t>课程信息实体</a:t>
            </a:r>
            <a:r>
              <a:rPr lang="en-US" altLang="zh-CN" sz="1600" dirty="0">
                <a:effectLst/>
                <a:latin typeface="Times New Roman" panose="02020603050405020304" pitchFamily="18" charset="0"/>
                <a:ea typeface="宋体" panose="02010600030101010101" pitchFamily="2" charset="-122"/>
              </a:rPr>
              <a:t>E-R</a:t>
            </a:r>
            <a:r>
              <a:rPr lang="zh-CN" altLang="zh-CN" sz="1600" dirty="0">
                <a:effectLst/>
                <a:latin typeface="Times New Roman" panose="02020603050405020304" pitchFamily="18" charset="0"/>
                <a:ea typeface="宋体" panose="02010600030101010101" pitchFamily="2" charset="-122"/>
              </a:rPr>
              <a:t>图</a:t>
            </a:r>
          </a:p>
        </p:txBody>
      </p:sp>
      <p:pic>
        <p:nvPicPr>
          <p:cNvPr id="12" name="图片 11">
            <a:extLst>
              <a:ext uri="{FF2B5EF4-FFF2-40B4-BE49-F238E27FC236}">
                <a16:creationId xmlns:a16="http://schemas.microsoft.com/office/drawing/2014/main" id="{E8D6E18F-0A0B-3651-500B-BAEE205655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0670" y="4437906"/>
            <a:ext cx="3314700" cy="1314450"/>
          </a:xfrm>
          <a:prstGeom prst="rect">
            <a:avLst/>
          </a:prstGeom>
          <a:noFill/>
          <a:ln>
            <a:noFill/>
          </a:ln>
        </p:spPr>
      </p:pic>
      <p:sp>
        <p:nvSpPr>
          <p:cNvPr id="14" name="文本框 13">
            <a:extLst>
              <a:ext uri="{FF2B5EF4-FFF2-40B4-BE49-F238E27FC236}">
                <a16:creationId xmlns:a16="http://schemas.microsoft.com/office/drawing/2014/main" id="{C8C5864B-3FAB-2D70-CB3A-5AC0DD422D32}"/>
              </a:ext>
            </a:extLst>
          </p:cNvPr>
          <p:cNvSpPr txBox="1"/>
          <p:nvPr/>
        </p:nvSpPr>
        <p:spPr>
          <a:xfrm>
            <a:off x="-119980" y="5975906"/>
            <a:ext cx="6096000" cy="297517"/>
          </a:xfrm>
          <a:prstGeom prst="rect">
            <a:avLst/>
          </a:prstGeom>
          <a:noFill/>
        </p:spPr>
        <p:txBody>
          <a:bodyPr wrap="square">
            <a:spAutoFit/>
          </a:bodyPr>
          <a:lstStyle/>
          <a:p>
            <a:pPr indent="200025"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11.4 </a:t>
            </a:r>
            <a:r>
              <a:rPr lang="zh-CN" altLang="zh-CN" sz="1600" dirty="0">
                <a:effectLst/>
                <a:latin typeface="Times New Roman" panose="02020603050405020304" pitchFamily="18" charset="0"/>
                <a:ea typeface="宋体" panose="02010600030101010101" pitchFamily="2" charset="-122"/>
              </a:rPr>
              <a:t>操作员实体</a:t>
            </a:r>
            <a:r>
              <a:rPr lang="en-US" altLang="zh-CN" sz="1600" dirty="0">
                <a:effectLst/>
                <a:latin typeface="Times New Roman" panose="02020603050405020304" pitchFamily="18" charset="0"/>
                <a:ea typeface="宋体" panose="02010600030101010101" pitchFamily="2" charset="-122"/>
              </a:rPr>
              <a:t>E-R</a:t>
            </a:r>
            <a:r>
              <a:rPr lang="zh-CN" altLang="zh-CN" sz="1600" dirty="0">
                <a:effectLst/>
                <a:latin typeface="Times New Roman" panose="02020603050405020304" pitchFamily="18" charset="0"/>
                <a:ea typeface="宋体" panose="02010600030101010101" pitchFamily="2" charset="-122"/>
              </a:rPr>
              <a:t>图</a:t>
            </a:r>
          </a:p>
        </p:txBody>
      </p:sp>
      <p:pic>
        <p:nvPicPr>
          <p:cNvPr id="15" name="图片 14">
            <a:extLst>
              <a:ext uri="{FF2B5EF4-FFF2-40B4-BE49-F238E27FC236}">
                <a16:creationId xmlns:a16="http://schemas.microsoft.com/office/drawing/2014/main" id="{E6328AC9-2BCB-F39B-9941-A427C4FBA97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2705" y="3861356"/>
            <a:ext cx="5105400" cy="2114550"/>
          </a:xfrm>
          <a:prstGeom prst="rect">
            <a:avLst/>
          </a:prstGeom>
          <a:noFill/>
          <a:ln>
            <a:noFill/>
          </a:ln>
        </p:spPr>
      </p:pic>
      <p:sp>
        <p:nvSpPr>
          <p:cNvPr id="17" name="文本框 16">
            <a:extLst>
              <a:ext uri="{FF2B5EF4-FFF2-40B4-BE49-F238E27FC236}">
                <a16:creationId xmlns:a16="http://schemas.microsoft.com/office/drawing/2014/main" id="{E89EED0E-63DB-3EE4-821B-32745AB8F8FC}"/>
              </a:ext>
            </a:extLst>
          </p:cNvPr>
          <p:cNvSpPr txBox="1"/>
          <p:nvPr/>
        </p:nvSpPr>
        <p:spPr>
          <a:xfrm>
            <a:off x="5879182" y="6049150"/>
            <a:ext cx="6157912" cy="297517"/>
          </a:xfrm>
          <a:prstGeom prst="rect">
            <a:avLst/>
          </a:prstGeom>
          <a:noFill/>
        </p:spPr>
        <p:txBody>
          <a:bodyPr wrap="square">
            <a:spAutoFit/>
          </a:bodyPr>
          <a:lstStyle/>
          <a:p>
            <a:pPr indent="200025"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11.5 </a:t>
            </a:r>
            <a:r>
              <a:rPr lang="zh-CN" altLang="zh-CN" sz="1600" dirty="0">
                <a:effectLst/>
                <a:latin typeface="Times New Roman" panose="02020603050405020304" pitchFamily="18" charset="0"/>
                <a:ea typeface="宋体" panose="02010600030101010101" pitchFamily="2" charset="-122"/>
              </a:rPr>
              <a:t>交费信息</a:t>
            </a:r>
            <a:r>
              <a:rPr lang="en-US" altLang="zh-CN" sz="1600" dirty="0">
                <a:effectLst/>
                <a:latin typeface="Times New Roman" panose="02020603050405020304" pitchFamily="18" charset="0"/>
                <a:ea typeface="宋体" panose="02010600030101010101" pitchFamily="2" charset="-122"/>
              </a:rPr>
              <a:t>E-R</a:t>
            </a:r>
            <a:r>
              <a:rPr lang="zh-CN" altLang="zh-CN" sz="1600" dirty="0">
                <a:effectLst/>
                <a:latin typeface="Times New Roman" panose="02020603050405020304" pitchFamily="18" charset="0"/>
                <a:ea typeface="宋体" panose="02010600030101010101" pitchFamily="2" charset="-122"/>
              </a:rPr>
              <a:t>图</a:t>
            </a:r>
          </a:p>
        </p:txBody>
      </p:sp>
    </p:spTree>
    <p:extLst>
      <p:ext uri="{BB962C8B-B14F-4D97-AF65-F5344CB8AC3E}">
        <p14:creationId xmlns:p14="http://schemas.microsoft.com/office/powerpoint/2010/main" val="2050676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507BCC8-B57E-18EE-9EB7-75A9CE25B165}"/>
              </a:ext>
            </a:extLst>
          </p:cNvPr>
          <p:cNvSpPr txBox="1"/>
          <p:nvPr/>
        </p:nvSpPr>
        <p:spPr>
          <a:xfrm>
            <a:off x="1143690" y="266995"/>
            <a:ext cx="6247660"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绘制局部</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图并且组合成全局</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a:t>
            </a:r>
          </a:p>
        </p:txBody>
      </p:sp>
      <p:pic>
        <p:nvPicPr>
          <p:cNvPr id="2" name="图片 1">
            <a:extLst>
              <a:ext uri="{FF2B5EF4-FFF2-40B4-BE49-F238E27FC236}">
                <a16:creationId xmlns:a16="http://schemas.microsoft.com/office/drawing/2014/main" id="{0E24D2EF-AFF7-C879-2118-AE3D27E26D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5001" y="1053530"/>
            <a:ext cx="3943350" cy="1555750"/>
          </a:xfrm>
          <a:prstGeom prst="rect">
            <a:avLst/>
          </a:prstGeom>
          <a:noFill/>
          <a:ln>
            <a:noFill/>
          </a:ln>
        </p:spPr>
      </p:pic>
      <p:sp>
        <p:nvSpPr>
          <p:cNvPr id="6" name="文本框 5">
            <a:extLst>
              <a:ext uri="{FF2B5EF4-FFF2-40B4-BE49-F238E27FC236}">
                <a16:creationId xmlns:a16="http://schemas.microsoft.com/office/drawing/2014/main" id="{FB420AEA-68E3-714A-A076-B176FCF7245D}"/>
              </a:ext>
            </a:extLst>
          </p:cNvPr>
          <p:cNvSpPr txBox="1"/>
          <p:nvPr/>
        </p:nvSpPr>
        <p:spPr>
          <a:xfrm>
            <a:off x="-269627" y="2620023"/>
            <a:ext cx="6096000" cy="297517"/>
          </a:xfrm>
          <a:prstGeom prst="rect">
            <a:avLst/>
          </a:prstGeom>
          <a:noFill/>
        </p:spPr>
        <p:txBody>
          <a:bodyPr wrap="square">
            <a:spAutoFit/>
          </a:bodyPr>
          <a:lstStyle/>
          <a:p>
            <a:pPr indent="400050" algn="ctr">
              <a:lnSpc>
                <a:spcPts val="1560"/>
              </a:lnSpc>
            </a:pPr>
            <a:r>
              <a:rPr lang="zh-CN" altLang="zh-CN" sz="1600" dirty="0">
                <a:effectLst/>
                <a:latin typeface="宋体" panose="02010600030101010101" pitchFamily="2" charset="-122"/>
                <a:ea typeface="宋体" panose="02010600030101010101" pitchFamily="2" charset="-122"/>
              </a:rPr>
              <a:t>图</a:t>
            </a:r>
            <a:r>
              <a:rPr lang="en-US" altLang="zh-CN" sz="1600" dirty="0">
                <a:effectLst/>
                <a:latin typeface="宋体" panose="02010600030101010101" pitchFamily="2" charset="-122"/>
                <a:ea typeface="宋体" panose="02010600030101010101" pitchFamily="2" charset="-122"/>
              </a:rPr>
              <a:t>11.6  </a:t>
            </a:r>
            <a:r>
              <a:rPr lang="zh-CN" altLang="zh-CN" sz="1600" dirty="0">
                <a:effectLst/>
                <a:latin typeface="宋体" panose="02010600030101010101" pitchFamily="2" charset="-122"/>
                <a:ea typeface="宋体" panose="02010600030101010101" pitchFamily="2" charset="-122"/>
              </a:rPr>
              <a:t>选课信息</a:t>
            </a:r>
            <a:r>
              <a:rPr lang="en-US" altLang="zh-CN" sz="1600" dirty="0">
                <a:effectLst/>
                <a:latin typeface="宋体" panose="02010600030101010101" pitchFamily="2" charset="-122"/>
                <a:ea typeface="宋体" panose="02010600030101010101" pitchFamily="2" charset="-122"/>
              </a:rPr>
              <a:t>E-R</a:t>
            </a:r>
            <a:r>
              <a:rPr lang="zh-CN" altLang="zh-CN" sz="1600" dirty="0">
                <a:effectLst/>
                <a:latin typeface="宋体" panose="02010600030101010101" pitchFamily="2" charset="-122"/>
                <a:ea typeface="宋体" panose="02010600030101010101" pitchFamily="2" charset="-122"/>
              </a:rPr>
              <a:t>图</a:t>
            </a:r>
          </a:p>
        </p:txBody>
      </p:sp>
      <p:pic>
        <p:nvPicPr>
          <p:cNvPr id="7" name="图片 6">
            <a:extLst>
              <a:ext uri="{FF2B5EF4-FFF2-40B4-BE49-F238E27FC236}">
                <a16:creationId xmlns:a16="http://schemas.microsoft.com/office/drawing/2014/main" id="{1625D100-FBEF-4524-3D79-298287ACB3C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35912" y="974440"/>
            <a:ext cx="4889500" cy="1943100"/>
          </a:xfrm>
          <a:prstGeom prst="rect">
            <a:avLst/>
          </a:prstGeom>
          <a:noFill/>
          <a:ln>
            <a:noFill/>
          </a:ln>
        </p:spPr>
      </p:pic>
      <p:sp>
        <p:nvSpPr>
          <p:cNvPr id="13" name="文本框 12">
            <a:extLst>
              <a:ext uri="{FF2B5EF4-FFF2-40B4-BE49-F238E27FC236}">
                <a16:creationId xmlns:a16="http://schemas.microsoft.com/office/drawing/2014/main" id="{463C2488-933C-CEF7-18A5-69FE0E6BC0DE}"/>
              </a:ext>
            </a:extLst>
          </p:cNvPr>
          <p:cNvSpPr txBox="1"/>
          <p:nvPr/>
        </p:nvSpPr>
        <p:spPr>
          <a:xfrm>
            <a:off x="5519142" y="2740715"/>
            <a:ext cx="6215062" cy="297517"/>
          </a:xfrm>
          <a:prstGeom prst="rect">
            <a:avLst/>
          </a:prstGeom>
          <a:noFill/>
        </p:spPr>
        <p:txBody>
          <a:bodyPr wrap="square">
            <a:spAutoFit/>
          </a:bodyPr>
          <a:lstStyle/>
          <a:p>
            <a:pPr indent="40005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11.7  </a:t>
            </a:r>
            <a:r>
              <a:rPr lang="zh-CN" altLang="zh-CN" sz="1600" dirty="0">
                <a:effectLst/>
                <a:latin typeface="Times New Roman" panose="02020603050405020304" pitchFamily="18" charset="0"/>
                <a:ea typeface="宋体" panose="02010600030101010101" pitchFamily="2" charset="-122"/>
              </a:rPr>
              <a:t>请假信息</a:t>
            </a:r>
            <a:r>
              <a:rPr lang="en-US" altLang="zh-CN" sz="1600" dirty="0">
                <a:effectLst/>
                <a:latin typeface="Times New Roman" panose="02020603050405020304" pitchFamily="18" charset="0"/>
                <a:ea typeface="宋体" panose="02010600030101010101" pitchFamily="2" charset="-122"/>
              </a:rPr>
              <a:t>E-R</a:t>
            </a: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宋体" panose="02010600030101010101" pitchFamily="2" charset="-122"/>
                <a:ea typeface="宋体" panose="02010600030101010101" pitchFamily="2" charset="-122"/>
              </a:rPr>
              <a:t> </a:t>
            </a:r>
            <a:endParaRPr lang="zh-CN" altLang="zh-CN" sz="1600" dirty="0">
              <a:effectLst/>
              <a:latin typeface="Times New Roman" panose="02020603050405020304" pitchFamily="18" charset="0"/>
              <a:ea typeface="宋体" panose="02010600030101010101" pitchFamily="2" charset="-122"/>
            </a:endParaRPr>
          </a:p>
        </p:txBody>
      </p:sp>
      <p:pic>
        <p:nvPicPr>
          <p:cNvPr id="1026" name="图片 568">
            <a:extLst>
              <a:ext uri="{FF2B5EF4-FFF2-40B4-BE49-F238E27FC236}">
                <a16:creationId xmlns:a16="http://schemas.microsoft.com/office/drawing/2014/main" id="{9FAE5077-2F4A-BABA-DE86-059FFF8ACD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084" y="3657540"/>
            <a:ext cx="4469836" cy="295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a:extLst>
              <a:ext uri="{FF2B5EF4-FFF2-40B4-BE49-F238E27FC236}">
                <a16:creationId xmlns:a16="http://schemas.microsoft.com/office/drawing/2014/main" id="{48C9A2DD-7A8C-7879-FFF7-6C7E3697B869}"/>
              </a:ext>
            </a:extLst>
          </p:cNvPr>
          <p:cNvSpPr txBox="1"/>
          <p:nvPr/>
        </p:nvSpPr>
        <p:spPr>
          <a:xfrm>
            <a:off x="-336302" y="5878066"/>
            <a:ext cx="622935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11.8 </a:t>
            </a:r>
            <a:r>
              <a:rPr lang="zh-CN" altLang="zh-CN" sz="1600" dirty="0">
                <a:effectLst/>
                <a:latin typeface="Times New Roman" panose="02020603050405020304" pitchFamily="18" charset="0"/>
                <a:ea typeface="宋体" panose="02010600030101010101" pitchFamily="2" charset="-122"/>
              </a:rPr>
              <a:t>培训班管理系统</a:t>
            </a:r>
            <a:r>
              <a:rPr lang="en-US" altLang="zh-CN" sz="1600" dirty="0">
                <a:effectLst/>
                <a:latin typeface="Times New Roman" panose="02020603050405020304" pitchFamily="18" charset="0"/>
                <a:ea typeface="宋体" panose="02010600030101010101" pitchFamily="2" charset="-122"/>
              </a:rPr>
              <a:t>E-R</a:t>
            </a:r>
            <a:r>
              <a:rPr lang="zh-CN" altLang="zh-CN" sz="1600" dirty="0">
                <a:effectLst/>
                <a:latin typeface="Times New Roman" panose="02020603050405020304" pitchFamily="18" charset="0"/>
                <a:ea typeface="宋体" panose="02010600030101010101" pitchFamily="2" charset="-122"/>
              </a:rPr>
              <a:t>图</a:t>
            </a:r>
          </a:p>
        </p:txBody>
      </p:sp>
      <p:sp>
        <p:nvSpPr>
          <p:cNvPr id="20" name="文本框 19">
            <a:extLst>
              <a:ext uri="{FF2B5EF4-FFF2-40B4-BE49-F238E27FC236}">
                <a16:creationId xmlns:a16="http://schemas.microsoft.com/office/drawing/2014/main" id="{C45FACC5-16CA-2A78-B22F-4D59611E529B}"/>
              </a:ext>
            </a:extLst>
          </p:cNvPr>
          <p:cNvSpPr txBox="1"/>
          <p:nvPr/>
        </p:nvSpPr>
        <p:spPr>
          <a:xfrm>
            <a:off x="164789" y="3283326"/>
            <a:ext cx="11334821" cy="400110"/>
          </a:xfrm>
          <a:prstGeom prst="rect">
            <a:avLst/>
          </a:prstGeom>
          <a:noFill/>
        </p:spPr>
        <p:txBody>
          <a:bodyPr wrap="square">
            <a:spAutoFit/>
          </a:bodyPr>
          <a:lstStyle/>
          <a:p>
            <a:r>
              <a:rPr lang="zh-CN" altLang="zh-CN" sz="2000" kern="0" dirty="0">
                <a:solidFill>
                  <a:srgbClr val="0070C0"/>
                </a:solidFill>
                <a:effectLst/>
                <a:ea typeface="宋体" panose="02010600030101010101" pitchFamily="2" charset="-122"/>
                <a:cs typeface="Times New Roman" panose="02020603050405020304" pitchFamily="18" charset="0"/>
              </a:rPr>
              <a:t>将上述局部</a:t>
            </a:r>
            <a:r>
              <a:rPr lang="en-US" altLang="zh-CN" sz="2000" kern="0" dirty="0">
                <a:solidFill>
                  <a:srgbClr val="0070C0"/>
                </a:solidFill>
                <a:effectLst/>
                <a:ea typeface="宋体" panose="02010600030101010101" pitchFamily="2" charset="-122"/>
                <a:cs typeface="Times New Roman" panose="02020603050405020304" pitchFamily="18" charset="0"/>
              </a:rPr>
              <a:t>E-R</a:t>
            </a:r>
            <a:r>
              <a:rPr lang="zh-CN" altLang="zh-CN" sz="2000" kern="0" dirty="0">
                <a:solidFill>
                  <a:srgbClr val="0070C0"/>
                </a:solidFill>
                <a:effectLst/>
                <a:ea typeface="宋体" panose="02010600030101010101" pitchFamily="2" charset="-122"/>
                <a:cs typeface="Times New Roman" panose="02020603050405020304" pitchFamily="18" charset="0"/>
              </a:rPr>
              <a:t>图可组合成如图</a:t>
            </a:r>
            <a:r>
              <a:rPr lang="en-US" altLang="zh-CN" sz="2000" kern="0" dirty="0">
                <a:solidFill>
                  <a:srgbClr val="0070C0"/>
                </a:solidFill>
                <a:effectLst/>
                <a:ea typeface="宋体" panose="02010600030101010101" pitchFamily="2" charset="-122"/>
                <a:cs typeface="Times New Roman" panose="02020603050405020304" pitchFamily="18" charset="0"/>
              </a:rPr>
              <a:t>11.8</a:t>
            </a:r>
            <a:r>
              <a:rPr lang="zh-CN" altLang="zh-CN" sz="2000" kern="0" dirty="0">
                <a:solidFill>
                  <a:srgbClr val="0070C0"/>
                </a:solidFill>
                <a:effectLst/>
                <a:ea typeface="宋体" panose="02010600030101010101" pitchFamily="2" charset="-122"/>
                <a:cs typeface="Times New Roman" panose="02020603050405020304" pitchFamily="18" charset="0"/>
              </a:rPr>
              <a:t>所示的培训班管理系统的全局</a:t>
            </a:r>
            <a:r>
              <a:rPr lang="en-US" altLang="zh-CN" sz="2000" kern="0" dirty="0">
                <a:solidFill>
                  <a:srgbClr val="0070C0"/>
                </a:solidFill>
                <a:effectLst/>
                <a:ea typeface="宋体" panose="02010600030101010101" pitchFamily="2" charset="-122"/>
                <a:cs typeface="Times New Roman" panose="02020603050405020304" pitchFamily="18" charset="0"/>
              </a:rPr>
              <a:t>E-R</a:t>
            </a:r>
            <a:r>
              <a:rPr lang="zh-CN" altLang="zh-CN" sz="2000" kern="0" dirty="0">
                <a:solidFill>
                  <a:srgbClr val="0070C0"/>
                </a:solidFill>
                <a:effectLst/>
                <a:ea typeface="宋体" panose="02010600030101010101" pitchFamily="2" charset="-122"/>
                <a:cs typeface="Times New Roman" panose="02020603050405020304" pitchFamily="18" charset="0"/>
              </a:rPr>
              <a:t>图。</a:t>
            </a:r>
            <a:endParaRPr lang="zh-CN" altLang="en-US" sz="2000" dirty="0">
              <a:solidFill>
                <a:srgbClr val="0070C0"/>
              </a:solidFill>
            </a:endParaRPr>
          </a:p>
        </p:txBody>
      </p:sp>
      <p:sp>
        <p:nvSpPr>
          <p:cNvPr id="22" name="椭圆形标注 12">
            <a:extLst>
              <a:ext uri="{FF2B5EF4-FFF2-40B4-BE49-F238E27FC236}">
                <a16:creationId xmlns:a16="http://schemas.microsoft.com/office/drawing/2014/main" id="{1A9E9AD3-150F-3FB8-5D0E-8C9B3C3D3397}"/>
              </a:ext>
            </a:extLst>
          </p:cNvPr>
          <p:cNvSpPr/>
          <p:nvPr/>
        </p:nvSpPr>
        <p:spPr>
          <a:xfrm>
            <a:off x="5503862" y="4007592"/>
            <a:ext cx="5995749" cy="2309476"/>
          </a:xfrm>
          <a:prstGeom prst="wedgeEllipseCallout">
            <a:avLst/>
          </a:prstGeom>
          <a:solidFill>
            <a:schemeClr val="accent6">
              <a:lumMod val="40000"/>
              <a:lumOff val="6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字魂105号-简雅黑"/>
                <a:cs typeface="+mn-cs"/>
              </a:rPr>
              <a:t>思考：据图</a:t>
            </a:r>
            <a:r>
              <a:rPr kumimoji="0" lang="en-US" altLang="zh-CN" sz="2400" b="0" i="0" u="none" strike="noStrike" kern="1200" cap="none" spc="0" normalizeH="0" baseline="0" noProof="0" dirty="0">
                <a:ln>
                  <a:noFill/>
                </a:ln>
                <a:solidFill>
                  <a:prstClr val="white"/>
                </a:solidFill>
                <a:effectLst/>
                <a:uLnTx/>
                <a:uFillTx/>
                <a:latin typeface="字魂105号-简雅黑"/>
                <a:cs typeface="+mn-cs"/>
              </a:rPr>
              <a:t>11.8</a:t>
            </a:r>
            <a:r>
              <a:rPr kumimoji="0" lang="zh-CN" altLang="en-US" sz="2400" b="0" i="0" u="none" strike="noStrike" kern="1200" cap="none" spc="0" normalizeH="0" baseline="0" noProof="0" dirty="0">
                <a:ln>
                  <a:noFill/>
                </a:ln>
                <a:solidFill>
                  <a:prstClr val="white"/>
                </a:solidFill>
                <a:effectLst/>
                <a:uLnTx/>
                <a:uFillTx/>
                <a:latin typeface="字魂105号-简雅黑"/>
                <a:cs typeface="+mn-cs"/>
              </a:rPr>
              <a:t>所示的培训班管理系统</a:t>
            </a:r>
            <a:r>
              <a:rPr kumimoji="0" lang="en-US" altLang="zh-CN" sz="2400" b="0" i="0" u="none" strike="noStrike" kern="1200" cap="none" spc="0" normalizeH="0" baseline="0" noProof="0" dirty="0">
                <a:ln>
                  <a:noFill/>
                </a:ln>
                <a:solidFill>
                  <a:prstClr val="white"/>
                </a:solidFill>
                <a:effectLst/>
                <a:uLnTx/>
                <a:uFillTx/>
                <a:latin typeface="字魂105号-简雅黑"/>
                <a:cs typeface="+mn-cs"/>
              </a:rPr>
              <a:t>E-R</a:t>
            </a:r>
            <a:r>
              <a:rPr kumimoji="0" lang="zh-CN" altLang="en-US" sz="2400" b="0" i="0" u="none" strike="noStrike" kern="1200" cap="none" spc="0" normalizeH="0" baseline="0" noProof="0" dirty="0">
                <a:ln>
                  <a:noFill/>
                </a:ln>
                <a:solidFill>
                  <a:prstClr val="white"/>
                </a:solidFill>
                <a:effectLst/>
                <a:uLnTx/>
                <a:uFillTx/>
                <a:latin typeface="字魂105号-简雅黑"/>
                <a:cs typeface="+mn-cs"/>
              </a:rPr>
              <a:t>图转换的关系模型是怎么样的？</a:t>
            </a:r>
            <a:r>
              <a:rPr kumimoji="0" lang="en-US" altLang="zh-CN" sz="2400" b="0" i="0" u="none" strike="noStrike" kern="1200" cap="none" spc="0" normalizeH="0" baseline="0" noProof="0" dirty="0">
                <a:ln>
                  <a:noFill/>
                </a:ln>
                <a:solidFill>
                  <a:prstClr val="white"/>
                </a:solidFill>
                <a:effectLst/>
                <a:uLnTx/>
                <a:uFillTx/>
                <a:latin typeface="字魂105号-简雅黑"/>
                <a:cs typeface="+mn-cs"/>
              </a:rPr>
              <a:t> </a:t>
            </a:r>
          </a:p>
        </p:txBody>
      </p:sp>
    </p:spTree>
    <p:extLst>
      <p:ext uri="{BB962C8B-B14F-4D97-AF65-F5344CB8AC3E}">
        <p14:creationId xmlns:p14="http://schemas.microsoft.com/office/powerpoint/2010/main" val="6814744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randombar(horizontal)">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80">
                                          <p:stCondLst>
                                            <p:cond delay="0"/>
                                          </p:stCondLst>
                                        </p:cTn>
                                        <p:tgtEl>
                                          <p:spTgt spid="22"/>
                                        </p:tgtEl>
                                      </p:cBhvr>
                                    </p:animEffect>
                                    <p:anim calcmode="lin" valueType="num">
                                      <p:cBhvr>
                                        <p:cTn id="1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4" dur="26">
                                          <p:stCondLst>
                                            <p:cond delay="650"/>
                                          </p:stCondLst>
                                        </p:cTn>
                                        <p:tgtEl>
                                          <p:spTgt spid="22"/>
                                        </p:tgtEl>
                                      </p:cBhvr>
                                      <p:to x="100000" y="60000"/>
                                    </p:animScale>
                                    <p:animScale>
                                      <p:cBhvr>
                                        <p:cTn id="25" dur="166" decel="50000">
                                          <p:stCondLst>
                                            <p:cond delay="676"/>
                                          </p:stCondLst>
                                        </p:cTn>
                                        <p:tgtEl>
                                          <p:spTgt spid="22"/>
                                        </p:tgtEl>
                                      </p:cBhvr>
                                      <p:to x="100000" y="100000"/>
                                    </p:animScale>
                                    <p:animScale>
                                      <p:cBhvr>
                                        <p:cTn id="26" dur="26">
                                          <p:stCondLst>
                                            <p:cond delay="1312"/>
                                          </p:stCondLst>
                                        </p:cTn>
                                        <p:tgtEl>
                                          <p:spTgt spid="22"/>
                                        </p:tgtEl>
                                      </p:cBhvr>
                                      <p:to x="100000" y="80000"/>
                                    </p:animScale>
                                    <p:animScale>
                                      <p:cBhvr>
                                        <p:cTn id="27" dur="166" decel="50000">
                                          <p:stCondLst>
                                            <p:cond delay="1338"/>
                                          </p:stCondLst>
                                        </p:cTn>
                                        <p:tgtEl>
                                          <p:spTgt spid="22"/>
                                        </p:tgtEl>
                                      </p:cBhvr>
                                      <p:to x="100000" y="100000"/>
                                    </p:animScale>
                                    <p:animScale>
                                      <p:cBhvr>
                                        <p:cTn id="28" dur="26">
                                          <p:stCondLst>
                                            <p:cond delay="1642"/>
                                          </p:stCondLst>
                                        </p:cTn>
                                        <p:tgtEl>
                                          <p:spTgt spid="22"/>
                                        </p:tgtEl>
                                      </p:cBhvr>
                                      <p:to x="100000" y="90000"/>
                                    </p:animScale>
                                    <p:animScale>
                                      <p:cBhvr>
                                        <p:cTn id="29" dur="166" decel="50000">
                                          <p:stCondLst>
                                            <p:cond delay="1668"/>
                                          </p:stCondLst>
                                        </p:cTn>
                                        <p:tgtEl>
                                          <p:spTgt spid="22"/>
                                        </p:tgtEl>
                                      </p:cBhvr>
                                      <p:to x="100000" y="100000"/>
                                    </p:animScale>
                                    <p:animScale>
                                      <p:cBhvr>
                                        <p:cTn id="30" dur="26">
                                          <p:stCondLst>
                                            <p:cond delay="1808"/>
                                          </p:stCondLst>
                                        </p:cTn>
                                        <p:tgtEl>
                                          <p:spTgt spid="22"/>
                                        </p:tgtEl>
                                      </p:cBhvr>
                                      <p:to x="100000" y="95000"/>
                                    </p:animScale>
                                    <p:animScale>
                                      <p:cBhvr>
                                        <p:cTn id="31"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646934" y="3014256"/>
            <a:ext cx="7056185" cy="830997"/>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Source Han Sans K Bold" panose="020B0800000000000000" pitchFamily="34" charset="-128"/>
              </a:rPr>
              <a:t>设计管理系统数据库结构</a:t>
            </a:r>
            <a:endParaRPr kumimoji="0" lang="en-GB" altLang="zh-CN" sz="48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238806" y="2809240"/>
            <a:ext cx="2122884" cy="1107996"/>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en-GB" sz="6600" b="1" i="0" u="none" strike="noStrike" kern="1200" cap="none" spc="0" normalizeH="0" baseline="0" noProof="0" dirty="0">
                <a:ln>
                  <a:noFill/>
                </a:ln>
                <a:solidFill>
                  <a:srgbClr val="FAFAFA"/>
                </a:solidFill>
                <a:effectLst/>
                <a:uLnTx/>
                <a:uFillTx/>
                <a:latin typeface="微软雅黑" panose="020B0503020204020204" pitchFamily="34" charset="-122"/>
                <a:ea typeface="微软雅黑" panose="020B0503020204020204" pitchFamily="34" charset="-122"/>
                <a:cs typeface="+mn-ea"/>
                <a:sym typeface="+mn-lt"/>
              </a:rPr>
              <a:t>11.2</a:t>
            </a:r>
          </a:p>
        </p:txBody>
      </p:sp>
    </p:spTree>
    <p:extLst>
      <p:ext uri="{BB962C8B-B14F-4D97-AF65-F5344CB8AC3E}">
        <p14:creationId xmlns:p14="http://schemas.microsoft.com/office/powerpoint/2010/main" val="2146378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设计管理系统数据库结构</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3" y="1281498"/>
            <a:ext cx="6096000" cy="461665"/>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能将</a:t>
            </a:r>
            <a:r>
              <a:rPr lang="en-US" altLang="zh-CN" kern="100" dirty="0">
                <a:latin typeface="Calibri" panose="020F0502020204030204" pitchFamily="34" charset="0"/>
                <a:ea typeface="宋体" panose="02010600030101010101" pitchFamily="2" charset="-122"/>
                <a:cs typeface="Times New Roman" panose="02020603050405020304" pitchFamily="18" charset="0"/>
              </a:rPr>
              <a:t>E-R</a:t>
            </a:r>
            <a:r>
              <a:rPr lang="zh-CN" altLang="en-US" kern="100" dirty="0">
                <a:latin typeface="Calibri" panose="020F0502020204030204" pitchFamily="34" charset="0"/>
                <a:ea typeface="宋体" panose="02010600030101010101" pitchFamily="2" charset="-122"/>
                <a:cs typeface="Times New Roman" panose="02020603050405020304" pitchFamily="18" charset="0"/>
              </a:rPr>
              <a:t>图转换成所需要的数据表。</a:t>
            </a:r>
            <a:endParaRPr kumimoji="0" lang="zh-CN" altLang="en-US" sz="2400" b="0" i="0" u="none" strike="noStrike" kern="1200" cap="none" spc="0" normalizeH="0" baseline="0" noProof="0" dirty="0">
              <a:ln>
                <a:noFill/>
              </a:ln>
              <a:solidFill>
                <a:prstClr val="black"/>
              </a:solidFill>
              <a:effectLst/>
              <a:uLnTx/>
              <a:uFillTx/>
              <a:latin typeface="字魂105号-简雅黑"/>
              <a:cs typeface="+mn-cs"/>
            </a:endParaRPr>
          </a:p>
        </p:txBody>
      </p:sp>
      <p:sp>
        <p:nvSpPr>
          <p:cNvPr id="3" name="文本框 2">
            <a:extLst>
              <a:ext uri="{FF2B5EF4-FFF2-40B4-BE49-F238E27FC236}">
                <a16:creationId xmlns:a16="http://schemas.microsoft.com/office/drawing/2014/main" id="{CC727CC3-9E3D-240B-7C6E-E627512F9BB2}"/>
              </a:ext>
            </a:extLst>
          </p:cNvPr>
          <p:cNvSpPr txBox="1"/>
          <p:nvPr/>
        </p:nvSpPr>
        <p:spPr>
          <a:xfrm>
            <a:off x="2399133" y="3043558"/>
            <a:ext cx="6096000" cy="830997"/>
          </a:xfrm>
          <a:prstGeom prst="rect">
            <a:avLst/>
          </a:prstGeom>
          <a:noFill/>
        </p:spPr>
        <p:txBody>
          <a:bodyPr wrap="squar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能根据所整理出来的资料将数据库设计文档完成、完善。</a:t>
            </a:r>
          </a:p>
        </p:txBody>
      </p:sp>
      <p:sp>
        <p:nvSpPr>
          <p:cNvPr id="2" name="TextBox 35">
            <a:extLst>
              <a:ext uri="{FF2B5EF4-FFF2-40B4-BE49-F238E27FC236}">
                <a16:creationId xmlns:a16="http://schemas.microsoft.com/office/drawing/2014/main" id="{6B46532C-F7F5-9124-98E9-1F3D4D9A1C7E}"/>
              </a:ext>
            </a:extLst>
          </p:cNvPr>
          <p:cNvSpPr txBox="1">
            <a:spLocks noChangeArrowheads="1"/>
          </p:cNvSpPr>
          <p:nvPr/>
        </p:nvSpPr>
        <p:spPr bwMode="auto">
          <a:xfrm>
            <a:off x="622598" y="288126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最终目标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22598" y="465393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399133" y="4756715"/>
            <a:ext cx="6096000" cy="59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400" dirty="0">
                <a:solidFill>
                  <a:schemeClr val="tx1">
                    <a:lumMod val="95000"/>
                    <a:lumOff val="5000"/>
                  </a:schemeClr>
                </a:solidFill>
                <a:latin typeface="宋体" panose="02010600030101010101" pitchFamily="2" charset="-122"/>
                <a:ea typeface="宋体" panose="02010600030101010101" pitchFamily="2" charset="-122"/>
              </a:rPr>
              <a:t>将</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E-R</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图转换成所需要的数据表</a:t>
            </a:r>
          </a:p>
        </p:txBody>
      </p:sp>
    </p:spTree>
    <p:extLst>
      <p:ext uri="{BB962C8B-B14F-4D97-AF65-F5344CB8AC3E}">
        <p14:creationId xmlns:p14="http://schemas.microsoft.com/office/powerpoint/2010/main" val="4197330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03644"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将</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图转换成所需要的数据表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577669" y="1637616"/>
            <a:ext cx="8856984" cy="954107"/>
          </a:xfrm>
          <a:prstGeom prst="rect">
            <a:avLst/>
          </a:prstGeom>
          <a:noFill/>
        </p:spPr>
        <p:txBody>
          <a:bodyPr wrap="square">
            <a:spAutoFit/>
          </a:bodyPr>
          <a:lstStyle/>
          <a:p>
            <a:pPr lvl="0">
              <a:buClr>
                <a:srgbClr val="444444"/>
              </a:buClr>
              <a:buSzPts val="850"/>
            </a:pPr>
            <a:r>
              <a:rPr lang="zh-CN" altLang="en-US" sz="2800" dirty="0"/>
              <a:t>根据概念模型向关系模型的转换规则将各个局部</a:t>
            </a:r>
            <a:r>
              <a:rPr lang="en-US" altLang="zh-CN" sz="2800" dirty="0"/>
              <a:t>E-R</a:t>
            </a:r>
            <a:r>
              <a:rPr lang="zh-CN" altLang="en-US" sz="2800" dirty="0"/>
              <a:t>图转换成相应的数据表。</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a:extLst>
              <a:ext uri="{FF2B5EF4-FFF2-40B4-BE49-F238E27FC236}">
                <a16:creationId xmlns:a16="http://schemas.microsoft.com/office/drawing/2014/main" id="{A68C7814-E539-491C-3F8C-88EB693AA20B}"/>
              </a:ext>
            </a:extLst>
          </p:cNvPr>
          <p:cNvGrpSpPr/>
          <p:nvPr/>
        </p:nvGrpSpPr>
        <p:grpSpPr>
          <a:xfrm>
            <a:off x="571169" y="3014557"/>
            <a:ext cx="3573248" cy="559810"/>
            <a:chOff x="571169" y="1053530"/>
            <a:chExt cx="3573248" cy="559810"/>
          </a:xfrm>
        </p:grpSpPr>
        <p:sp>
          <p:nvSpPr>
            <p:cNvPr id="8" name="TextBox 35">
              <a:extLst>
                <a:ext uri="{FF2B5EF4-FFF2-40B4-BE49-F238E27FC236}">
                  <a16:creationId xmlns:a16="http://schemas.microsoft.com/office/drawing/2014/main" id="{1E76C8B3-38B2-C2BF-E6F1-A41E79AF5CD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操作向导</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9" name="图片 8" descr="案例">
              <a:extLst>
                <a:ext uri="{FF2B5EF4-FFF2-40B4-BE49-F238E27FC236}">
                  <a16:creationId xmlns:a16="http://schemas.microsoft.com/office/drawing/2014/main" id="{3DBBBD46-5504-227B-A33F-E81039F642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文本框 12">
            <a:extLst>
              <a:ext uri="{FF2B5EF4-FFF2-40B4-BE49-F238E27FC236}">
                <a16:creationId xmlns:a16="http://schemas.microsoft.com/office/drawing/2014/main" id="{9DDA7F49-53B2-10EF-2B7D-0F8A7C91BD48}"/>
              </a:ext>
            </a:extLst>
          </p:cNvPr>
          <p:cNvSpPr txBox="1"/>
          <p:nvPr/>
        </p:nvSpPr>
        <p:spPr>
          <a:xfrm>
            <a:off x="1577668" y="3867756"/>
            <a:ext cx="8477977" cy="1200329"/>
          </a:xfrm>
          <a:prstGeom prst="rect">
            <a:avLst/>
          </a:prstGeom>
          <a:noFill/>
        </p:spPr>
        <p:txBody>
          <a:bodyPr wrap="square">
            <a:spAutoFit/>
          </a:bodyPr>
          <a:lstStyle/>
          <a:p>
            <a:r>
              <a:rPr lang="zh-CN" altLang="en-US" dirty="0"/>
              <a:t>根据需求分析、图</a:t>
            </a:r>
            <a:r>
              <a:rPr lang="en-US" altLang="zh-CN" dirty="0"/>
              <a:t>11.2</a:t>
            </a:r>
            <a:r>
              <a:rPr lang="zh-CN" altLang="en-US" dirty="0"/>
              <a:t>～图</a:t>
            </a:r>
            <a:r>
              <a:rPr lang="en-US" altLang="zh-CN" dirty="0"/>
              <a:t>11.8</a:t>
            </a:r>
            <a:r>
              <a:rPr lang="zh-CN" altLang="en-US" dirty="0"/>
              <a:t>所示的</a:t>
            </a:r>
            <a:r>
              <a:rPr lang="en-US" altLang="zh-CN" dirty="0"/>
              <a:t>E-R</a:t>
            </a:r>
            <a:r>
              <a:rPr lang="zh-CN" altLang="en-US" dirty="0"/>
              <a:t>图及概念模型向关系模型转换的规则，可以得到如表</a:t>
            </a:r>
            <a:r>
              <a:rPr lang="en-US" altLang="zh-CN" dirty="0"/>
              <a:t>2-2-1</a:t>
            </a:r>
            <a:r>
              <a:rPr lang="zh-CN" altLang="en-US" dirty="0"/>
              <a:t>～表</a:t>
            </a:r>
            <a:r>
              <a:rPr lang="en-US" altLang="zh-CN" dirty="0"/>
              <a:t>2-2-7</a:t>
            </a:r>
            <a:r>
              <a:rPr lang="zh-CN" altLang="en-US" dirty="0"/>
              <a:t>所示的数据表。</a:t>
            </a:r>
          </a:p>
        </p:txBody>
      </p:sp>
    </p:spTree>
    <p:extLst>
      <p:ext uri="{BB962C8B-B14F-4D97-AF65-F5344CB8AC3E}">
        <p14:creationId xmlns:p14="http://schemas.microsoft.com/office/powerpoint/2010/main" val="33223192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599587"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将</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图转换成所需要的数据表</a:t>
            </a:r>
          </a:p>
        </p:txBody>
      </p:sp>
      <p:graphicFrame>
        <p:nvGraphicFramePr>
          <p:cNvPr id="7" name="表格 6">
            <a:extLst>
              <a:ext uri="{FF2B5EF4-FFF2-40B4-BE49-F238E27FC236}">
                <a16:creationId xmlns:a16="http://schemas.microsoft.com/office/drawing/2014/main" id="{2E9840A7-16C3-7F29-2D0C-A5DDF5AAECAA}"/>
              </a:ext>
            </a:extLst>
          </p:cNvPr>
          <p:cNvGraphicFramePr>
            <a:graphicFrameLocks noGrp="1"/>
          </p:cNvGraphicFramePr>
          <p:nvPr>
            <p:extLst>
              <p:ext uri="{D42A27DB-BD31-4B8C-83A1-F6EECF244321}">
                <p14:modId xmlns:p14="http://schemas.microsoft.com/office/powerpoint/2010/main" val="4105829363"/>
              </p:ext>
            </p:extLst>
          </p:nvPr>
        </p:nvGraphicFramePr>
        <p:xfrm>
          <a:off x="439341" y="1009457"/>
          <a:ext cx="5239548" cy="2628670"/>
        </p:xfrm>
        <a:graphic>
          <a:graphicData uri="http://schemas.openxmlformats.org/drawingml/2006/table">
            <a:tbl>
              <a:tblPr>
                <a:tableStyleId>{5C22544A-7EE6-4342-B048-85BDC9FD1C3A}</a:tableStyleId>
              </a:tblPr>
              <a:tblGrid>
                <a:gridCol w="1746106">
                  <a:extLst>
                    <a:ext uri="{9D8B030D-6E8A-4147-A177-3AD203B41FA5}">
                      <a16:colId xmlns:a16="http://schemas.microsoft.com/office/drawing/2014/main" val="463610843"/>
                    </a:ext>
                  </a:extLst>
                </a:gridCol>
                <a:gridCol w="1746721">
                  <a:extLst>
                    <a:ext uri="{9D8B030D-6E8A-4147-A177-3AD203B41FA5}">
                      <a16:colId xmlns:a16="http://schemas.microsoft.com/office/drawing/2014/main" val="432603091"/>
                    </a:ext>
                  </a:extLst>
                </a:gridCol>
                <a:gridCol w="1746721">
                  <a:extLst>
                    <a:ext uri="{9D8B030D-6E8A-4147-A177-3AD203B41FA5}">
                      <a16:colId xmlns:a16="http://schemas.microsoft.com/office/drawing/2014/main" val="4244585156"/>
                    </a:ext>
                  </a:extLst>
                </a:gridCol>
              </a:tblGrid>
              <a:tr h="238970">
                <a:tc>
                  <a:txBody>
                    <a:bodyPr/>
                    <a:lstStyle/>
                    <a:p>
                      <a:pPr indent="266700" algn="ctr">
                        <a:lnSpc>
                          <a:spcPts val="1560"/>
                        </a:lnSpc>
                      </a:pPr>
                      <a:r>
                        <a:rPr lang="zh-CN" sz="1050">
                          <a:effectLst/>
                        </a:rPr>
                        <a:t>列</a:t>
                      </a:r>
                      <a:r>
                        <a:rPr lang="en-US" sz="1050">
                          <a:effectLst/>
                        </a:rPr>
                        <a:t>     </a:t>
                      </a:r>
                      <a:r>
                        <a:rPr lang="zh-CN" sz="105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ctr">
                        <a:lnSpc>
                          <a:spcPts val="1560"/>
                        </a:lnSpc>
                      </a:pPr>
                      <a:r>
                        <a:rPr lang="zh-CN" sz="1050" dirty="0">
                          <a:effectLst/>
                        </a:rPr>
                        <a:t>数据类型</a:t>
                      </a:r>
                      <a:endParaRPr lang="zh-CN" sz="105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ctr">
                        <a:lnSpc>
                          <a:spcPts val="1560"/>
                        </a:lnSpc>
                      </a:pPr>
                      <a:r>
                        <a:rPr lang="zh-CN" sz="105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56306247"/>
                  </a:ext>
                </a:extLst>
              </a:tr>
              <a:tr h="238970">
                <a:tc>
                  <a:txBody>
                    <a:bodyPr/>
                    <a:lstStyle/>
                    <a:p>
                      <a:pPr indent="266700" algn="just">
                        <a:lnSpc>
                          <a:spcPts val="1560"/>
                        </a:lnSpc>
                      </a:pPr>
                      <a:r>
                        <a:rPr lang="zh-CN" sz="1050">
                          <a:effectLst/>
                        </a:rPr>
                        <a:t>学员编号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575909140"/>
                  </a:ext>
                </a:extLst>
              </a:tr>
              <a:tr h="238970">
                <a:tc>
                  <a:txBody>
                    <a:bodyPr/>
                    <a:lstStyle/>
                    <a:p>
                      <a:pPr indent="266700" algn="just">
                        <a:lnSpc>
                          <a:spcPts val="1560"/>
                        </a:lnSpc>
                      </a:pPr>
                      <a:r>
                        <a:rPr lang="zh-CN" sz="1050">
                          <a:effectLst/>
                        </a:rPr>
                        <a:t>姓名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dirty="0">
                          <a:effectLst/>
                        </a:rPr>
                        <a:t>否</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288575838"/>
                  </a:ext>
                </a:extLst>
              </a:tr>
              <a:tr h="238970">
                <a:tc>
                  <a:txBody>
                    <a:bodyPr/>
                    <a:lstStyle/>
                    <a:p>
                      <a:pPr indent="266700" algn="just">
                        <a:lnSpc>
                          <a:spcPts val="1560"/>
                        </a:lnSpc>
                      </a:pPr>
                      <a:r>
                        <a:rPr lang="zh-CN" sz="1050">
                          <a:effectLst/>
                        </a:rPr>
                        <a:t>性别</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9966853"/>
                  </a:ext>
                </a:extLst>
              </a:tr>
              <a:tr h="238970">
                <a:tc>
                  <a:txBody>
                    <a:bodyPr/>
                    <a:lstStyle/>
                    <a:p>
                      <a:pPr indent="266700" algn="just">
                        <a:lnSpc>
                          <a:spcPts val="1560"/>
                        </a:lnSpc>
                      </a:pPr>
                      <a:r>
                        <a:rPr lang="zh-CN" sz="1050">
                          <a:effectLst/>
                        </a:rPr>
                        <a:t>电话</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652285719"/>
                  </a:ext>
                </a:extLst>
              </a:tr>
              <a:tr h="238970">
                <a:tc>
                  <a:txBody>
                    <a:bodyPr/>
                    <a:lstStyle/>
                    <a:p>
                      <a:pPr indent="266700" algn="just">
                        <a:lnSpc>
                          <a:spcPts val="1560"/>
                        </a:lnSpc>
                      </a:pPr>
                      <a:r>
                        <a:rPr lang="zh-CN" sz="1050">
                          <a:effectLst/>
                        </a:rPr>
                        <a:t>地址</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465273436"/>
                  </a:ext>
                </a:extLst>
              </a:tr>
              <a:tr h="238970">
                <a:tc>
                  <a:txBody>
                    <a:bodyPr/>
                    <a:lstStyle/>
                    <a:p>
                      <a:pPr indent="266700" algn="just">
                        <a:lnSpc>
                          <a:spcPts val="1560"/>
                        </a:lnSpc>
                      </a:pPr>
                      <a:r>
                        <a:rPr lang="zh-CN" sz="1050">
                          <a:effectLst/>
                        </a:rPr>
                        <a:t>证件类型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607291075"/>
                  </a:ext>
                </a:extLst>
              </a:tr>
              <a:tr h="238970">
                <a:tc>
                  <a:txBody>
                    <a:bodyPr/>
                    <a:lstStyle/>
                    <a:p>
                      <a:pPr indent="266700" algn="just">
                        <a:lnSpc>
                          <a:spcPts val="1560"/>
                        </a:lnSpc>
                      </a:pPr>
                      <a:r>
                        <a:rPr lang="zh-CN" sz="1050">
                          <a:effectLst/>
                        </a:rPr>
                        <a:t>证件号码</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863715675"/>
                  </a:ext>
                </a:extLst>
              </a:tr>
              <a:tr h="238970">
                <a:tc>
                  <a:txBody>
                    <a:bodyPr/>
                    <a:lstStyle/>
                    <a:p>
                      <a:pPr indent="266700" algn="just">
                        <a:lnSpc>
                          <a:spcPts val="1560"/>
                        </a:lnSpc>
                      </a:pPr>
                      <a:r>
                        <a:rPr lang="zh-CN" sz="1050">
                          <a:effectLst/>
                        </a:rPr>
                        <a:t>入学时间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datatime</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924447873"/>
                  </a:ext>
                </a:extLst>
              </a:tr>
              <a:tr h="238970">
                <a:tc>
                  <a:txBody>
                    <a:bodyPr/>
                    <a:lstStyle/>
                    <a:p>
                      <a:pPr indent="266700" algn="just">
                        <a:lnSpc>
                          <a:spcPts val="1560"/>
                        </a:lnSpc>
                      </a:pPr>
                      <a:r>
                        <a:rPr lang="zh-CN" sz="1050">
                          <a:effectLst/>
                        </a:rPr>
                        <a:t>状态</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720119761"/>
                  </a:ext>
                </a:extLst>
              </a:tr>
              <a:tr h="238970">
                <a:tc>
                  <a:txBody>
                    <a:bodyPr/>
                    <a:lstStyle/>
                    <a:p>
                      <a:pPr indent="266700" algn="just">
                        <a:lnSpc>
                          <a:spcPts val="1560"/>
                        </a:lnSpc>
                      </a:pPr>
                      <a:r>
                        <a:rPr lang="zh-CN" sz="1050" dirty="0">
                          <a:effectLst/>
                        </a:rPr>
                        <a:t>备注</a:t>
                      </a:r>
                      <a:endParaRPr lang="zh-CN" sz="105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en-US" sz="1050">
                          <a:effectLst/>
                        </a:rPr>
                        <a:t>text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ts val="1560"/>
                        </a:lnSpc>
                      </a:pPr>
                      <a:r>
                        <a:rPr lang="zh-CN" sz="1050" dirty="0">
                          <a:effectLst/>
                        </a:rPr>
                        <a:t>是</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709212565"/>
                  </a:ext>
                </a:extLst>
              </a:tr>
            </a:tbl>
          </a:graphicData>
        </a:graphic>
      </p:graphicFrame>
      <p:sp>
        <p:nvSpPr>
          <p:cNvPr id="9" name="文本框 8">
            <a:extLst>
              <a:ext uri="{FF2B5EF4-FFF2-40B4-BE49-F238E27FC236}">
                <a16:creationId xmlns:a16="http://schemas.microsoft.com/office/drawing/2014/main" id="{627BE44E-2975-06C3-E20A-334AB96B62DB}"/>
              </a:ext>
            </a:extLst>
          </p:cNvPr>
          <p:cNvSpPr txBox="1"/>
          <p:nvPr/>
        </p:nvSpPr>
        <p:spPr>
          <a:xfrm>
            <a:off x="-373533" y="3638127"/>
            <a:ext cx="6096000"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11.2  </a:t>
            </a:r>
            <a:r>
              <a:rPr lang="zh-CN" altLang="zh-CN" sz="900" dirty="0">
                <a:effectLst/>
                <a:latin typeface="Times New Roman" panose="02020603050405020304" pitchFamily="18" charset="0"/>
                <a:ea typeface="宋体" panose="02010600030101010101" pitchFamily="2" charset="-122"/>
              </a:rPr>
              <a:t>学员信息表</a:t>
            </a:r>
            <a:endParaRPr lang="zh-CN" altLang="zh-CN" sz="1050" dirty="0">
              <a:effectLst/>
              <a:latin typeface="Times New Roman" panose="02020603050405020304" pitchFamily="18" charset="0"/>
              <a:ea typeface="宋体" panose="02010600030101010101" pitchFamily="2" charset="-122"/>
            </a:endParaRPr>
          </a:p>
        </p:txBody>
      </p:sp>
      <p:graphicFrame>
        <p:nvGraphicFramePr>
          <p:cNvPr id="10" name="表格 9">
            <a:extLst>
              <a:ext uri="{FF2B5EF4-FFF2-40B4-BE49-F238E27FC236}">
                <a16:creationId xmlns:a16="http://schemas.microsoft.com/office/drawing/2014/main" id="{00426192-B156-5F34-E678-CFDC6B1A590C}"/>
              </a:ext>
            </a:extLst>
          </p:cNvPr>
          <p:cNvGraphicFramePr>
            <a:graphicFrameLocks noGrp="1"/>
          </p:cNvGraphicFramePr>
          <p:nvPr>
            <p:extLst>
              <p:ext uri="{D42A27DB-BD31-4B8C-83A1-F6EECF244321}">
                <p14:modId xmlns:p14="http://schemas.microsoft.com/office/powerpoint/2010/main" val="3142631727"/>
              </p:ext>
            </p:extLst>
          </p:nvPr>
        </p:nvGraphicFramePr>
        <p:xfrm>
          <a:off x="6324501" y="1009458"/>
          <a:ext cx="5400600" cy="2455946"/>
        </p:xfrm>
        <a:graphic>
          <a:graphicData uri="http://schemas.openxmlformats.org/drawingml/2006/table">
            <a:tbl>
              <a:tblPr>
                <a:tableStyleId>{5C22544A-7EE6-4342-B048-85BDC9FD1C3A}</a:tableStyleId>
              </a:tblPr>
              <a:tblGrid>
                <a:gridCol w="1799778">
                  <a:extLst>
                    <a:ext uri="{9D8B030D-6E8A-4147-A177-3AD203B41FA5}">
                      <a16:colId xmlns:a16="http://schemas.microsoft.com/office/drawing/2014/main" val="2467311335"/>
                    </a:ext>
                  </a:extLst>
                </a:gridCol>
                <a:gridCol w="1800411">
                  <a:extLst>
                    <a:ext uri="{9D8B030D-6E8A-4147-A177-3AD203B41FA5}">
                      <a16:colId xmlns:a16="http://schemas.microsoft.com/office/drawing/2014/main" val="1069070928"/>
                    </a:ext>
                  </a:extLst>
                </a:gridCol>
                <a:gridCol w="1800411">
                  <a:extLst>
                    <a:ext uri="{9D8B030D-6E8A-4147-A177-3AD203B41FA5}">
                      <a16:colId xmlns:a16="http://schemas.microsoft.com/office/drawing/2014/main" val="2755635212"/>
                    </a:ext>
                  </a:extLst>
                </a:gridCol>
              </a:tblGrid>
              <a:tr h="340434">
                <a:tc>
                  <a:txBody>
                    <a:bodyPr/>
                    <a:lstStyle/>
                    <a:p>
                      <a:pPr indent="228600" algn="ctr">
                        <a:lnSpc>
                          <a:spcPts val="1560"/>
                        </a:lnSpc>
                      </a:pPr>
                      <a:r>
                        <a:rPr lang="zh-CN" sz="900">
                          <a:effectLst/>
                        </a:rPr>
                        <a:t>列</a:t>
                      </a:r>
                      <a:r>
                        <a:rPr lang="en-US" sz="900">
                          <a:effectLst/>
                        </a:rPr>
                        <a:t>     </a:t>
                      </a:r>
                      <a:r>
                        <a:rPr lang="zh-CN" sz="90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数据类型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211130629"/>
                  </a:ext>
                </a:extLst>
              </a:tr>
              <a:tr h="264439">
                <a:tc>
                  <a:txBody>
                    <a:bodyPr/>
                    <a:lstStyle/>
                    <a:p>
                      <a:pPr indent="228600" algn="just">
                        <a:lnSpc>
                          <a:spcPts val="1560"/>
                        </a:lnSpc>
                      </a:pPr>
                      <a:r>
                        <a:rPr lang="zh-CN" sz="900">
                          <a:effectLst/>
                        </a:rPr>
                        <a:t>课程编号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27578870"/>
                  </a:ext>
                </a:extLst>
              </a:tr>
              <a:tr h="264439">
                <a:tc>
                  <a:txBody>
                    <a:bodyPr/>
                    <a:lstStyle/>
                    <a:p>
                      <a:pPr indent="228600" algn="just">
                        <a:lnSpc>
                          <a:spcPts val="1560"/>
                        </a:lnSpc>
                      </a:pPr>
                      <a:r>
                        <a:rPr lang="zh-CN" sz="900">
                          <a:effectLst/>
                        </a:rPr>
                        <a:t>课程名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687815198"/>
                  </a:ext>
                </a:extLst>
              </a:tr>
              <a:tr h="264439">
                <a:tc>
                  <a:txBody>
                    <a:bodyPr/>
                    <a:lstStyle/>
                    <a:p>
                      <a:pPr indent="228600" algn="just">
                        <a:lnSpc>
                          <a:spcPts val="1560"/>
                        </a:lnSpc>
                      </a:pPr>
                      <a:r>
                        <a:rPr lang="zh-CN" sz="900">
                          <a:effectLst/>
                        </a:rPr>
                        <a:t>学费</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float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912344980"/>
                  </a:ext>
                </a:extLst>
              </a:tr>
              <a:tr h="264439">
                <a:tc>
                  <a:txBody>
                    <a:bodyPr/>
                    <a:lstStyle/>
                    <a:p>
                      <a:pPr indent="228600" algn="just">
                        <a:lnSpc>
                          <a:spcPts val="1560"/>
                        </a:lnSpc>
                      </a:pPr>
                      <a:r>
                        <a:rPr lang="zh-CN" sz="900">
                          <a:effectLst/>
                        </a:rPr>
                        <a:t>课时</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24446046"/>
                  </a:ext>
                </a:extLst>
              </a:tr>
              <a:tr h="264439">
                <a:tc>
                  <a:txBody>
                    <a:bodyPr/>
                    <a:lstStyle/>
                    <a:p>
                      <a:pPr indent="228600" algn="just">
                        <a:lnSpc>
                          <a:spcPts val="1560"/>
                        </a:lnSpc>
                      </a:pPr>
                      <a:r>
                        <a:rPr lang="zh-CN" sz="900">
                          <a:effectLst/>
                        </a:rPr>
                        <a:t>开课时间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dirty="0">
                          <a:effectLst/>
                        </a:rPr>
                        <a:t>datetime</a:t>
                      </a:r>
                      <a:endParaRPr lang="zh-CN" sz="105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049276469"/>
                  </a:ext>
                </a:extLst>
              </a:tr>
              <a:tr h="264439">
                <a:tc>
                  <a:txBody>
                    <a:bodyPr/>
                    <a:lstStyle/>
                    <a:p>
                      <a:pPr indent="228600" algn="just">
                        <a:lnSpc>
                          <a:spcPts val="1560"/>
                        </a:lnSpc>
                      </a:pPr>
                      <a:r>
                        <a:rPr lang="zh-CN" sz="900">
                          <a:effectLst/>
                        </a:rPr>
                        <a:t>结束时间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datetime</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04232300"/>
                  </a:ext>
                </a:extLst>
              </a:tr>
              <a:tr h="264439">
                <a:tc>
                  <a:txBody>
                    <a:bodyPr/>
                    <a:lstStyle/>
                    <a:p>
                      <a:pPr indent="228600" algn="just">
                        <a:lnSpc>
                          <a:spcPts val="1560"/>
                        </a:lnSpc>
                      </a:pPr>
                      <a:r>
                        <a:rPr lang="zh-CN" sz="900">
                          <a:effectLst/>
                        </a:rPr>
                        <a:t>有效次数</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133500623"/>
                  </a:ext>
                </a:extLst>
              </a:tr>
              <a:tr h="264439">
                <a:tc>
                  <a:txBody>
                    <a:bodyPr/>
                    <a:lstStyle/>
                    <a:p>
                      <a:pPr indent="228600" algn="just">
                        <a:lnSpc>
                          <a:spcPts val="1560"/>
                        </a:lnSpc>
                      </a:pPr>
                      <a:r>
                        <a:rPr lang="zh-CN" sz="900">
                          <a:effectLst/>
                        </a:rPr>
                        <a:t>备注</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text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是</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414150160"/>
                  </a:ext>
                </a:extLst>
              </a:tr>
            </a:tbl>
          </a:graphicData>
        </a:graphic>
      </p:graphicFrame>
      <p:sp>
        <p:nvSpPr>
          <p:cNvPr id="12" name="文本框 11">
            <a:extLst>
              <a:ext uri="{FF2B5EF4-FFF2-40B4-BE49-F238E27FC236}">
                <a16:creationId xmlns:a16="http://schemas.microsoft.com/office/drawing/2014/main" id="{E8415674-1741-2EAB-C2A1-B8F693B751D4}"/>
              </a:ext>
            </a:extLst>
          </p:cNvPr>
          <p:cNvSpPr txBox="1"/>
          <p:nvPr/>
        </p:nvSpPr>
        <p:spPr>
          <a:xfrm>
            <a:off x="5538986" y="3445292"/>
            <a:ext cx="6215062"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11.3  </a:t>
            </a:r>
            <a:r>
              <a:rPr lang="zh-CN" altLang="zh-CN" sz="900" dirty="0">
                <a:effectLst/>
                <a:latin typeface="Times New Roman" panose="02020603050405020304" pitchFamily="18" charset="0"/>
                <a:ea typeface="宋体" panose="02010600030101010101" pitchFamily="2" charset="-122"/>
              </a:rPr>
              <a:t>课程信息表</a:t>
            </a:r>
            <a:endParaRPr lang="zh-CN" altLang="zh-CN" sz="1050" dirty="0">
              <a:effectLst/>
              <a:latin typeface="Times New Roman" panose="02020603050405020304" pitchFamily="18" charset="0"/>
              <a:ea typeface="宋体" panose="02010600030101010101" pitchFamily="2" charset="-122"/>
            </a:endParaRPr>
          </a:p>
        </p:txBody>
      </p:sp>
      <p:sp>
        <p:nvSpPr>
          <p:cNvPr id="14" name="文本框 13">
            <a:extLst>
              <a:ext uri="{FF2B5EF4-FFF2-40B4-BE49-F238E27FC236}">
                <a16:creationId xmlns:a16="http://schemas.microsoft.com/office/drawing/2014/main" id="{A7CD2328-81FB-0A18-E4F2-92F0BE8F1AB1}"/>
              </a:ext>
            </a:extLst>
          </p:cNvPr>
          <p:cNvSpPr txBox="1"/>
          <p:nvPr/>
        </p:nvSpPr>
        <p:spPr>
          <a:xfrm>
            <a:off x="-492595" y="6067975"/>
            <a:ext cx="6215062"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11.4  </a:t>
            </a:r>
            <a:r>
              <a:rPr lang="zh-CN" altLang="zh-CN" sz="900" dirty="0">
                <a:effectLst/>
                <a:latin typeface="Times New Roman" panose="02020603050405020304" pitchFamily="18" charset="0"/>
                <a:ea typeface="宋体" panose="02010600030101010101" pitchFamily="2" charset="-122"/>
              </a:rPr>
              <a:t>操作员信息表</a:t>
            </a:r>
            <a:endParaRPr lang="zh-CN" altLang="zh-CN" sz="1050" dirty="0">
              <a:effectLst/>
              <a:latin typeface="Times New Roman" panose="02020603050405020304" pitchFamily="18" charset="0"/>
              <a:ea typeface="宋体" panose="02010600030101010101" pitchFamily="2" charset="-122"/>
            </a:endParaRPr>
          </a:p>
        </p:txBody>
      </p:sp>
      <p:graphicFrame>
        <p:nvGraphicFramePr>
          <p:cNvPr id="18" name="表格 17">
            <a:extLst>
              <a:ext uri="{FF2B5EF4-FFF2-40B4-BE49-F238E27FC236}">
                <a16:creationId xmlns:a16="http://schemas.microsoft.com/office/drawing/2014/main" id="{82FA527E-70BD-6A4D-C483-69135644550F}"/>
              </a:ext>
            </a:extLst>
          </p:cNvPr>
          <p:cNvGraphicFramePr>
            <a:graphicFrameLocks noGrp="1"/>
          </p:cNvGraphicFramePr>
          <p:nvPr>
            <p:extLst>
              <p:ext uri="{D42A27DB-BD31-4B8C-83A1-F6EECF244321}">
                <p14:modId xmlns:p14="http://schemas.microsoft.com/office/powerpoint/2010/main" val="3873633687"/>
              </p:ext>
            </p:extLst>
          </p:nvPr>
        </p:nvGraphicFramePr>
        <p:xfrm>
          <a:off x="334566" y="4587417"/>
          <a:ext cx="5344323" cy="1486544"/>
        </p:xfrm>
        <a:graphic>
          <a:graphicData uri="http://schemas.openxmlformats.org/drawingml/2006/table">
            <a:tbl>
              <a:tblPr>
                <a:tableStyleId>{5C22544A-7EE6-4342-B048-85BDC9FD1C3A}</a:tableStyleId>
              </a:tblPr>
              <a:tblGrid>
                <a:gridCol w="1781023">
                  <a:extLst>
                    <a:ext uri="{9D8B030D-6E8A-4147-A177-3AD203B41FA5}">
                      <a16:colId xmlns:a16="http://schemas.microsoft.com/office/drawing/2014/main" val="3084401208"/>
                    </a:ext>
                  </a:extLst>
                </a:gridCol>
                <a:gridCol w="1781650">
                  <a:extLst>
                    <a:ext uri="{9D8B030D-6E8A-4147-A177-3AD203B41FA5}">
                      <a16:colId xmlns:a16="http://schemas.microsoft.com/office/drawing/2014/main" val="2682086029"/>
                    </a:ext>
                  </a:extLst>
                </a:gridCol>
                <a:gridCol w="1781650">
                  <a:extLst>
                    <a:ext uri="{9D8B030D-6E8A-4147-A177-3AD203B41FA5}">
                      <a16:colId xmlns:a16="http://schemas.microsoft.com/office/drawing/2014/main" val="1915484221"/>
                    </a:ext>
                  </a:extLst>
                </a:gridCol>
              </a:tblGrid>
              <a:tr h="371636">
                <a:tc>
                  <a:txBody>
                    <a:bodyPr/>
                    <a:lstStyle/>
                    <a:p>
                      <a:pPr indent="228600" algn="ctr">
                        <a:lnSpc>
                          <a:spcPts val="1560"/>
                        </a:lnSpc>
                      </a:pPr>
                      <a:r>
                        <a:rPr lang="zh-CN" sz="900">
                          <a:effectLst/>
                        </a:rPr>
                        <a:t>列</a:t>
                      </a:r>
                      <a:r>
                        <a:rPr lang="en-US" sz="900">
                          <a:effectLst/>
                        </a:rPr>
                        <a:t>     </a:t>
                      </a:r>
                      <a:r>
                        <a:rPr lang="zh-CN" sz="90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数据类型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537731459"/>
                  </a:ext>
                </a:extLst>
              </a:tr>
              <a:tr h="371636">
                <a:tc>
                  <a:txBody>
                    <a:bodyPr/>
                    <a:lstStyle/>
                    <a:p>
                      <a:pPr indent="228600" algn="just">
                        <a:lnSpc>
                          <a:spcPts val="1560"/>
                        </a:lnSpc>
                      </a:pPr>
                      <a:r>
                        <a:rPr lang="zh-CN" sz="900">
                          <a:effectLst/>
                        </a:rPr>
                        <a:t>工号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否</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873795991"/>
                  </a:ext>
                </a:extLst>
              </a:tr>
              <a:tr h="371636">
                <a:tc>
                  <a:txBody>
                    <a:bodyPr/>
                    <a:lstStyle/>
                    <a:p>
                      <a:pPr indent="228600" algn="just">
                        <a:lnSpc>
                          <a:spcPts val="1560"/>
                        </a:lnSpc>
                      </a:pPr>
                      <a:r>
                        <a:rPr lang="zh-CN" sz="900">
                          <a:effectLst/>
                        </a:rPr>
                        <a:t>用户名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86226374"/>
                  </a:ext>
                </a:extLst>
              </a:tr>
              <a:tr h="371636">
                <a:tc>
                  <a:txBody>
                    <a:bodyPr/>
                    <a:lstStyle/>
                    <a:p>
                      <a:pPr indent="228600" algn="just">
                        <a:lnSpc>
                          <a:spcPts val="1560"/>
                        </a:lnSpc>
                      </a:pPr>
                      <a:r>
                        <a:rPr lang="zh-CN" sz="900">
                          <a:effectLst/>
                        </a:rPr>
                        <a:t>密码</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否</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525844307"/>
                  </a:ext>
                </a:extLst>
              </a:tr>
            </a:tbl>
          </a:graphicData>
        </a:graphic>
      </p:graphicFrame>
      <p:sp>
        <p:nvSpPr>
          <p:cNvPr id="22" name="文本框 21">
            <a:extLst>
              <a:ext uri="{FF2B5EF4-FFF2-40B4-BE49-F238E27FC236}">
                <a16:creationId xmlns:a16="http://schemas.microsoft.com/office/drawing/2014/main" id="{954EEFB9-F5F6-70BB-DC28-D1B95EEB6F9E}"/>
              </a:ext>
            </a:extLst>
          </p:cNvPr>
          <p:cNvSpPr txBox="1"/>
          <p:nvPr/>
        </p:nvSpPr>
        <p:spPr>
          <a:xfrm>
            <a:off x="5838641" y="6211844"/>
            <a:ext cx="6343650"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11.5  </a:t>
            </a:r>
            <a:r>
              <a:rPr lang="zh-CN" altLang="zh-CN" sz="900" dirty="0">
                <a:effectLst/>
                <a:latin typeface="Times New Roman" panose="02020603050405020304" pitchFamily="18" charset="0"/>
                <a:ea typeface="宋体" panose="02010600030101010101" pitchFamily="2" charset="-122"/>
              </a:rPr>
              <a:t>交费表</a:t>
            </a:r>
            <a:endParaRPr lang="zh-CN" altLang="zh-CN" sz="1050" dirty="0">
              <a:effectLst/>
              <a:latin typeface="Times New Roman" panose="02020603050405020304" pitchFamily="18" charset="0"/>
              <a:ea typeface="宋体" panose="02010600030101010101" pitchFamily="2" charset="-122"/>
            </a:endParaRPr>
          </a:p>
        </p:txBody>
      </p:sp>
      <p:graphicFrame>
        <p:nvGraphicFramePr>
          <p:cNvPr id="23" name="表格 22">
            <a:extLst>
              <a:ext uri="{FF2B5EF4-FFF2-40B4-BE49-F238E27FC236}">
                <a16:creationId xmlns:a16="http://schemas.microsoft.com/office/drawing/2014/main" id="{F40AEB0C-1C63-65B3-1FD6-58AAD42BEDD9}"/>
              </a:ext>
            </a:extLst>
          </p:cNvPr>
          <p:cNvGraphicFramePr>
            <a:graphicFrameLocks noGrp="1"/>
          </p:cNvGraphicFramePr>
          <p:nvPr>
            <p:extLst>
              <p:ext uri="{D42A27DB-BD31-4B8C-83A1-F6EECF244321}">
                <p14:modId xmlns:p14="http://schemas.microsoft.com/office/powerpoint/2010/main" val="1500559420"/>
              </p:ext>
            </p:extLst>
          </p:nvPr>
        </p:nvGraphicFramePr>
        <p:xfrm>
          <a:off x="6294482" y="4104398"/>
          <a:ext cx="5633372" cy="2107446"/>
        </p:xfrm>
        <a:graphic>
          <a:graphicData uri="http://schemas.openxmlformats.org/drawingml/2006/table">
            <a:tbl>
              <a:tblPr>
                <a:tableStyleId>{5C22544A-7EE6-4342-B048-85BDC9FD1C3A}</a:tableStyleId>
              </a:tblPr>
              <a:tblGrid>
                <a:gridCol w="1877350">
                  <a:extLst>
                    <a:ext uri="{9D8B030D-6E8A-4147-A177-3AD203B41FA5}">
                      <a16:colId xmlns:a16="http://schemas.microsoft.com/office/drawing/2014/main" val="1178600117"/>
                    </a:ext>
                  </a:extLst>
                </a:gridCol>
                <a:gridCol w="1878011">
                  <a:extLst>
                    <a:ext uri="{9D8B030D-6E8A-4147-A177-3AD203B41FA5}">
                      <a16:colId xmlns:a16="http://schemas.microsoft.com/office/drawing/2014/main" val="3338063106"/>
                    </a:ext>
                  </a:extLst>
                </a:gridCol>
                <a:gridCol w="1878011">
                  <a:extLst>
                    <a:ext uri="{9D8B030D-6E8A-4147-A177-3AD203B41FA5}">
                      <a16:colId xmlns:a16="http://schemas.microsoft.com/office/drawing/2014/main" val="1900900321"/>
                    </a:ext>
                  </a:extLst>
                </a:gridCol>
              </a:tblGrid>
              <a:tr h="191586">
                <a:tc>
                  <a:txBody>
                    <a:bodyPr/>
                    <a:lstStyle/>
                    <a:p>
                      <a:pPr indent="228600" algn="ctr">
                        <a:lnSpc>
                          <a:spcPts val="1560"/>
                        </a:lnSpc>
                      </a:pPr>
                      <a:r>
                        <a:rPr lang="zh-CN" sz="900">
                          <a:effectLst/>
                        </a:rPr>
                        <a:t>列</a:t>
                      </a:r>
                      <a:r>
                        <a:rPr lang="en-US" sz="900">
                          <a:effectLst/>
                        </a:rPr>
                        <a:t>     </a:t>
                      </a:r>
                      <a:r>
                        <a:rPr lang="zh-CN" sz="90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数据类型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459709784"/>
                  </a:ext>
                </a:extLst>
              </a:tr>
              <a:tr h="191586">
                <a:tc>
                  <a:txBody>
                    <a:bodyPr/>
                    <a:lstStyle/>
                    <a:p>
                      <a:pPr indent="228600" algn="just">
                        <a:lnSpc>
                          <a:spcPts val="1560"/>
                        </a:lnSpc>
                      </a:pPr>
                      <a:r>
                        <a:rPr lang="zh-CN" sz="900">
                          <a:effectLst/>
                        </a:rPr>
                        <a:t>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877034901"/>
                  </a:ext>
                </a:extLst>
              </a:tr>
              <a:tr h="191586">
                <a:tc>
                  <a:txBody>
                    <a:bodyPr/>
                    <a:lstStyle/>
                    <a:p>
                      <a:pPr indent="228600" algn="just">
                        <a:lnSpc>
                          <a:spcPts val="1560"/>
                        </a:lnSpc>
                      </a:pPr>
                      <a:r>
                        <a:rPr lang="zh-CN" sz="900">
                          <a:effectLst/>
                        </a:rPr>
                        <a:t>学员编号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078002779"/>
                  </a:ext>
                </a:extLst>
              </a:tr>
              <a:tr h="191586">
                <a:tc>
                  <a:txBody>
                    <a:bodyPr/>
                    <a:lstStyle/>
                    <a:p>
                      <a:pPr indent="228600" algn="just">
                        <a:lnSpc>
                          <a:spcPts val="1560"/>
                        </a:lnSpc>
                      </a:pPr>
                      <a:r>
                        <a:rPr lang="zh-CN" sz="900">
                          <a:effectLst/>
                        </a:rPr>
                        <a:t>姓名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44920288"/>
                  </a:ext>
                </a:extLst>
              </a:tr>
              <a:tr h="191586">
                <a:tc>
                  <a:txBody>
                    <a:bodyPr/>
                    <a:lstStyle/>
                    <a:p>
                      <a:pPr indent="228600" algn="just">
                        <a:lnSpc>
                          <a:spcPts val="1560"/>
                        </a:lnSpc>
                      </a:pPr>
                      <a:r>
                        <a:rPr lang="zh-CN" sz="900">
                          <a:effectLst/>
                        </a:rPr>
                        <a:t>应付金额</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float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149257325"/>
                  </a:ext>
                </a:extLst>
              </a:tr>
              <a:tr h="191586">
                <a:tc>
                  <a:txBody>
                    <a:bodyPr/>
                    <a:lstStyle/>
                    <a:p>
                      <a:pPr indent="228600" algn="just">
                        <a:lnSpc>
                          <a:spcPts val="1560"/>
                        </a:lnSpc>
                      </a:pPr>
                      <a:r>
                        <a:rPr lang="zh-CN" sz="900">
                          <a:effectLst/>
                        </a:rPr>
                        <a:t>优惠金额</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float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993314614"/>
                  </a:ext>
                </a:extLst>
              </a:tr>
              <a:tr h="191586">
                <a:tc>
                  <a:txBody>
                    <a:bodyPr/>
                    <a:lstStyle/>
                    <a:p>
                      <a:pPr indent="228600" algn="just">
                        <a:lnSpc>
                          <a:spcPts val="1560"/>
                        </a:lnSpc>
                      </a:pPr>
                      <a:r>
                        <a:rPr lang="zh-CN" sz="900">
                          <a:effectLst/>
                        </a:rPr>
                        <a:t>实付金额</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float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726556716"/>
                  </a:ext>
                </a:extLst>
              </a:tr>
              <a:tr h="191586">
                <a:tc>
                  <a:txBody>
                    <a:bodyPr/>
                    <a:lstStyle/>
                    <a:p>
                      <a:pPr indent="228600" algn="just">
                        <a:lnSpc>
                          <a:spcPts val="1560"/>
                        </a:lnSpc>
                      </a:pPr>
                      <a:r>
                        <a:rPr lang="zh-CN" sz="900">
                          <a:effectLst/>
                        </a:rPr>
                        <a:t>欠费金额</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float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34380552"/>
                  </a:ext>
                </a:extLst>
              </a:tr>
              <a:tr h="191586">
                <a:tc>
                  <a:txBody>
                    <a:bodyPr/>
                    <a:lstStyle/>
                    <a:p>
                      <a:pPr indent="228600" algn="just">
                        <a:lnSpc>
                          <a:spcPts val="1560"/>
                        </a:lnSpc>
                      </a:pPr>
                      <a:r>
                        <a:rPr lang="zh-CN" sz="900">
                          <a:effectLst/>
                        </a:rPr>
                        <a:t>交费日期</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datetime</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746271635"/>
                  </a:ext>
                </a:extLst>
              </a:tr>
              <a:tr h="191586">
                <a:tc>
                  <a:txBody>
                    <a:bodyPr/>
                    <a:lstStyle/>
                    <a:p>
                      <a:pPr indent="228600" algn="just">
                        <a:lnSpc>
                          <a:spcPts val="1560"/>
                        </a:lnSpc>
                      </a:pPr>
                      <a:r>
                        <a:rPr lang="zh-CN" sz="900">
                          <a:effectLst/>
                        </a:rPr>
                        <a:t>操作员</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14167590"/>
                  </a:ext>
                </a:extLst>
              </a:tr>
              <a:tr h="191586">
                <a:tc>
                  <a:txBody>
                    <a:bodyPr/>
                    <a:lstStyle/>
                    <a:p>
                      <a:pPr indent="228600" algn="just">
                        <a:lnSpc>
                          <a:spcPts val="1560"/>
                        </a:lnSpc>
                      </a:pPr>
                      <a:r>
                        <a:rPr lang="zh-CN" sz="900">
                          <a:effectLst/>
                        </a:rPr>
                        <a:t>备注</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text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是</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589157720"/>
                  </a:ext>
                </a:extLst>
              </a:tr>
            </a:tbl>
          </a:graphicData>
        </a:graphic>
      </p:graphicFrame>
    </p:spTree>
    <p:extLst>
      <p:ext uri="{BB962C8B-B14F-4D97-AF65-F5344CB8AC3E}">
        <p14:creationId xmlns:p14="http://schemas.microsoft.com/office/powerpoint/2010/main" val="8183320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599587"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将</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E-R</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图转换成所需要的数据表</a:t>
            </a:r>
          </a:p>
        </p:txBody>
      </p:sp>
      <p:sp>
        <p:nvSpPr>
          <p:cNvPr id="5" name="文本框 4">
            <a:extLst>
              <a:ext uri="{FF2B5EF4-FFF2-40B4-BE49-F238E27FC236}">
                <a16:creationId xmlns:a16="http://schemas.microsoft.com/office/drawing/2014/main" id="{2C9D0D4E-BE35-8370-2B01-2C42E15C03F8}"/>
              </a:ext>
            </a:extLst>
          </p:cNvPr>
          <p:cNvSpPr txBox="1"/>
          <p:nvPr/>
        </p:nvSpPr>
        <p:spPr>
          <a:xfrm>
            <a:off x="-313506" y="3293859"/>
            <a:ext cx="6096000"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11.6</a:t>
            </a:r>
            <a:r>
              <a:rPr lang="zh-CN" altLang="zh-CN" sz="900" dirty="0">
                <a:effectLst/>
                <a:latin typeface="Times New Roman" panose="02020603050405020304" pitchFamily="18" charset="0"/>
                <a:ea typeface="宋体" panose="02010600030101010101" pitchFamily="2" charset="-122"/>
              </a:rPr>
              <a:t>选课表</a:t>
            </a:r>
            <a:endParaRPr lang="zh-CN" altLang="zh-CN" sz="1050" dirty="0">
              <a:effectLst/>
              <a:latin typeface="Times New Roman" panose="02020603050405020304" pitchFamily="18" charset="0"/>
              <a:ea typeface="宋体" panose="02010600030101010101" pitchFamily="2" charset="-122"/>
            </a:endParaRPr>
          </a:p>
        </p:txBody>
      </p:sp>
      <p:graphicFrame>
        <p:nvGraphicFramePr>
          <p:cNvPr id="6" name="表格 5">
            <a:extLst>
              <a:ext uri="{FF2B5EF4-FFF2-40B4-BE49-F238E27FC236}">
                <a16:creationId xmlns:a16="http://schemas.microsoft.com/office/drawing/2014/main" id="{2423B8BA-9A44-B0C1-B48B-62085CD5D3BF}"/>
              </a:ext>
            </a:extLst>
          </p:cNvPr>
          <p:cNvGraphicFramePr>
            <a:graphicFrameLocks noGrp="1"/>
          </p:cNvGraphicFramePr>
          <p:nvPr>
            <p:extLst>
              <p:ext uri="{D42A27DB-BD31-4B8C-83A1-F6EECF244321}">
                <p14:modId xmlns:p14="http://schemas.microsoft.com/office/powerpoint/2010/main" val="1084495340"/>
              </p:ext>
            </p:extLst>
          </p:nvPr>
        </p:nvGraphicFramePr>
        <p:xfrm>
          <a:off x="478583" y="1197545"/>
          <a:ext cx="5400600" cy="2096316"/>
        </p:xfrm>
        <a:graphic>
          <a:graphicData uri="http://schemas.openxmlformats.org/drawingml/2006/table">
            <a:tbl>
              <a:tblPr>
                <a:tableStyleId>{5C22544A-7EE6-4342-B048-85BDC9FD1C3A}</a:tableStyleId>
              </a:tblPr>
              <a:tblGrid>
                <a:gridCol w="1799778">
                  <a:extLst>
                    <a:ext uri="{9D8B030D-6E8A-4147-A177-3AD203B41FA5}">
                      <a16:colId xmlns:a16="http://schemas.microsoft.com/office/drawing/2014/main" val="2292294372"/>
                    </a:ext>
                  </a:extLst>
                </a:gridCol>
                <a:gridCol w="1800411">
                  <a:extLst>
                    <a:ext uri="{9D8B030D-6E8A-4147-A177-3AD203B41FA5}">
                      <a16:colId xmlns:a16="http://schemas.microsoft.com/office/drawing/2014/main" val="1513585231"/>
                    </a:ext>
                  </a:extLst>
                </a:gridCol>
                <a:gridCol w="1800411">
                  <a:extLst>
                    <a:ext uri="{9D8B030D-6E8A-4147-A177-3AD203B41FA5}">
                      <a16:colId xmlns:a16="http://schemas.microsoft.com/office/drawing/2014/main" val="3674376116"/>
                    </a:ext>
                  </a:extLst>
                </a:gridCol>
              </a:tblGrid>
              <a:tr h="349386">
                <a:tc>
                  <a:txBody>
                    <a:bodyPr/>
                    <a:lstStyle/>
                    <a:p>
                      <a:pPr indent="228600" algn="ctr">
                        <a:lnSpc>
                          <a:spcPts val="1560"/>
                        </a:lnSpc>
                      </a:pPr>
                      <a:r>
                        <a:rPr lang="zh-CN" sz="900">
                          <a:effectLst/>
                        </a:rPr>
                        <a:t>列</a:t>
                      </a:r>
                      <a:r>
                        <a:rPr lang="en-US" sz="900">
                          <a:effectLst/>
                        </a:rPr>
                        <a:t>     </a:t>
                      </a:r>
                      <a:r>
                        <a:rPr lang="zh-CN" sz="90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数据类型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619571314"/>
                  </a:ext>
                </a:extLst>
              </a:tr>
              <a:tr h="349386">
                <a:tc>
                  <a:txBody>
                    <a:bodyPr/>
                    <a:lstStyle/>
                    <a:p>
                      <a:pPr indent="228600" algn="just">
                        <a:lnSpc>
                          <a:spcPts val="1560"/>
                        </a:lnSpc>
                      </a:pPr>
                      <a:r>
                        <a:rPr lang="zh-CN" sz="900">
                          <a:effectLst/>
                        </a:rPr>
                        <a:t>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118976320"/>
                  </a:ext>
                </a:extLst>
              </a:tr>
              <a:tr h="349386">
                <a:tc>
                  <a:txBody>
                    <a:bodyPr/>
                    <a:lstStyle/>
                    <a:p>
                      <a:pPr indent="228600" algn="just">
                        <a:lnSpc>
                          <a:spcPts val="1560"/>
                        </a:lnSpc>
                      </a:pPr>
                      <a:r>
                        <a:rPr lang="zh-CN" sz="900">
                          <a:effectLst/>
                        </a:rPr>
                        <a:t>学员编号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988600883"/>
                  </a:ext>
                </a:extLst>
              </a:tr>
              <a:tr h="349386">
                <a:tc>
                  <a:txBody>
                    <a:bodyPr/>
                    <a:lstStyle/>
                    <a:p>
                      <a:pPr indent="228600" algn="just">
                        <a:lnSpc>
                          <a:spcPts val="1560"/>
                        </a:lnSpc>
                      </a:pPr>
                      <a:r>
                        <a:rPr lang="zh-CN" sz="900">
                          <a:effectLst/>
                        </a:rPr>
                        <a:t>姓名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否</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459649995"/>
                  </a:ext>
                </a:extLst>
              </a:tr>
              <a:tr h="349386">
                <a:tc>
                  <a:txBody>
                    <a:bodyPr/>
                    <a:lstStyle/>
                    <a:p>
                      <a:pPr indent="228600" algn="just">
                        <a:lnSpc>
                          <a:spcPts val="1560"/>
                        </a:lnSpc>
                      </a:pPr>
                      <a:r>
                        <a:rPr lang="zh-CN" sz="900">
                          <a:effectLst/>
                        </a:rPr>
                        <a:t>课程编号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42754354"/>
                  </a:ext>
                </a:extLst>
              </a:tr>
              <a:tr h="349386">
                <a:tc>
                  <a:txBody>
                    <a:bodyPr/>
                    <a:lstStyle/>
                    <a:p>
                      <a:pPr indent="228600" algn="just">
                        <a:lnSpc>
                          <a:spcPts val="1560"/>
                        </a:lnSpc>
                      </a:pPr>
                      <a:r>
                        <a:rPr lang="zh-CN" sz="900">
                          <a:effectLst/>
                        </a:rPr>
                        <a:t>课程名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否</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27803724"/>
                  </a:ext>
                </a:extLst>
              </a:tr>
            </a:tbl>
          </a:graphicData>
        </a:graphic>
      </p:graphicFrame>
      <p:sp>
        <p:nvSpPr>
          <p:cNvPr id="15" name="文本框 14">
            <a:extLst>
              <a:ext uri="{FF2B5EF4-FFF2-40B4-BE49-F238E27FC236}">
                <a16:creationId xmlns:a16="http://schemas.microsoft.com/office/drawing/2014/main" id="{9BA4281B-D572-1349-8DC5-769F5C104AD4}"/>
              </a:ext>
            </a:extLst>
          </p:cNvPr>
          <p:cNvSpPr txBox="1"/>
          <p:nvPr/>
        </p:nvSpPr>
        <p:spPr>
          <a:xfrm>
            <a:off x="5782494" y="3293858"/>
            <a:ext cx="6253162"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11.7  </a:t>
            </a:r>
            <a:r>
              <a:rPr lang="zh-CN" altLang="zh-CN" sz="900" dirty="0">
                <a:effectLst/>
                <a:latin typeface="Times New Roman" panose="02020603050405020304" pitchFamily="18" charset="0"/>
                <a:ea typeface="宋体" panose="02010600030101010101" pitchFamily="2" charset="-122"/>
              </a:rPr>
              <a:t>请假表</a:t>
            </a:r>
            <a:endParaRPr lang="zh-CN" altLang="zh-CN" sz="1050" dirty="0">
              <a:effectLst/>
              <a:latin typeface="Times New Roman" panose="02020603050405020304" pitchFamily="18" charset="0"/>
              <a:ea typeface="宋体" panose="02010600030101010101" pitchFamily="2" charset="-122"/>
            </a:endParaRPr>
          </a:p>
        </p:txBody>
      </p:sp>
      <p:graphicFrame>
        <p:nvGraphicFramePr>
          <p:cNvPr id="16" name="表格 15">
            <a:extLst>
              <a:ext uri="{FF2B5EF4-FFF2-40B4-BE49-F238E27FC236}">
                <a16:creationId xmlns:a16="http://schemas.microsoft.com/office/drawing/2014/main" id="{92791B4E-9354-A53A-0CAC-167AA86D8745}"/>
              </a:ext>
            </a:extLst>
          </p:cNvPr>
          <p:cNvGraphicFramePr>
            <a:graphicFrameLocks noGrp="1"/>
          </p:cNvGraphicFramePr>
          <p:nvPr>
            <p:extLst>
              <p:ext uri="{D42A27DB-BD31-4B8C-83A1-F6EECF244321}">
                <p14:modId xmlns:p14="http://schemas.microsoft.com/office/powerpoint/2010/main" val="4120829002"/>
              </p:ext>
            </p:extLst>
          </p:nvPr>
        </p:nvGraphicFramePr>
        <p:xfrm>
          <a:off x="6167214" y="1171674"/>
          <a:ext cx="5688632" cy="2122182"/>
        </p:xfrm>
        <a:graphic>
          <a:graphicData uri="http://schemas.openxmlformats.org/drawingml/2006/table">
            <a:tbl>
              <a:tblPr>
                <a:tableStyleId>{5C22544A-7EE6-4342-B048-85BDC9FD1C3A}</a:tableStyleId>
              </a:tblPr>
              <a:tblGrid>
                <a:gridCol w="1895766">
                  <a:extLst>
                    <a:ext uri="{9D8B030D-6E8A-4147-A177-3AD203B41FA5}">
                      <a16:colId xmlns:a16="http://schemas.microsoft.com/office/drawing/2014/main" val="237528104"/>
                    </a:ext>
                  </a:extLst>
                </a:gridCol>
                <a:gridCol w="1896433">
                  <a:extLst>
                    <a:ext uri="{9D8B030D-6E8A-4147-A177-3AD203B41FA5}">
                      <a16:colId xmlns:a16="http://schemas.microsoft.com/office/drawing/2014/main" val="3222817808"/>
                    </a:ext>
                  </a:extLst>
                </a:gridCol>
                <a:gridCol w="1896433">
                  <a:extLst>
                    <a:ext uri="{9D8B030D-6E8A-4147-A177-3AD203B41FA5}">
                      <a16:colId xmlns:a16="http://schemas.microsoft.com/office/drawing/2014/main" val="919134941"/>
                    </a:ext>
                  </a:extLst>
                </a:gridCol>
              </a:tblGrid>
              <a:tr h="235798">
                <a:tc>
                  <a:txBody>
                    <a:bodyPr/>
                    <a:lstStyle/>
                    <a:p>
                      <a:pPr indent="228600" algn="ctr">
                        <a:lnSpc>
                          <a:spcPts val="1560"/>
                        </a:lnSpc>
                      </a:pPr>
                      <a:r>
                        <a:rPr lang="zh-CN" sz="900">
                          <a:effectLst/>
                        </a:rPr>
                        <a:t>列</a:t>
                      </a:r>
                      <a:r>
                        <a:rPr lang="en-US" sz="900">
                          <a:effectLst/>
                        </a:rPr>
                        <a:t>     </a:t>
                      </a:r>
                      <a:r>
                        <a:rPr lang="zh-CN" sz="90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数据类型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547043355"/>
                  </a:ext>
                </a:extLst>
              </a:tr>
              <a:tr h="235798">
                <a:tc>
                  <a:txBody>
                    <a:bodyPr/>
                    <a:lstStyle/>
                    <a:p>
                      <a:pPr indent="228600" algn="just">
                        <a:lnSpc>
                          <a:spcPts val="1560"/>
                        </a:lnSpc>
                      </a:pPr>
                      <a:r>
                        <a:rPr lang="zh-CN" sz="900">
                          <a:effectLst/>
                        </a:rPr>
                        <a:t>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347689919"/>
                  </a:ext>
                </a:extLst>
              </a:tr>
              <a:tr h="235798">
                <a:tc>
                  <a:txBody>
                    <a:bodyPr/>
                    <a:lstStyle/>
                    <a:p>
                      <a:pPr indent="228600" algn="just">
                        <a:lnSpc>
                          <a:spcPts val="1560"/>
                        </a:lnSpc>
                      </a:pPr>
                      <a:r>
                        <a:rPr lang="zh-CN" sz="900">
                          <a:effectLst/>
                        </a:rPr>
                        <a:t>学员编号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15806471"/>
                  </a:ext>
                </a:extLst>
              </a:tr>
              <a:tr h="235798">
                <a:tc>
                  <a:txBody>
                    <a:bodyPr/>
                    <a:lstStyle/>
                    <a:p>
                      <a:pPr indent="228600" algn="just">
                        <a:lnSpc>
                          <a:spcPts val="1560"/>
                        </a:lnSpc>
                      </a:pPr>
                      <a:r>
                        <a:rPr lang="zh-CN" sz="900">
                          <a:effectLst/>
                        </a:rPr>
                        <a:t>姓名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754652683"/>
                  </a:ext>
                </a:extLst>
              </a:tr>
              <a:tr h="235798">
                <a:tc>
                  <a:txBody>
                    <a:bodyPr/>
                    <a:lstStyle/>
                    <a:p>
                      <a:pPr indent="228600" algn="just">
                        <a:lnSpc>
                          <a:spcPts val="1560"/>
                        </a:lnSpc>
                      </a:pPr>
                      <a:r>
                        <a:rPr lang="zh-CN" sz="900">
                          <a:effectLst/>
                        </a:rPr>
                        <a:t>开始时间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datetime</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676320951"/>
                  </a:ext>
                </a:extLst>
              </a:tr>
              <a:tr h="235798">
                <a:tc>
                  <a:txBody>
                    <a:bodyPr/>
                    <a:lstStyle/>
                    <a:p>
                      <a:pPr indent="228600" algn="just">
                        <a:lnSpc>
                          <a:spcPts val="1560"/>
                        </a:lnSpc>
                      </a:pPr>
                      <a:r>
                        <a:rPr lang="zh-CN" sz="900">
                          <a:effectLst/>
                        </a:rPr>
                        <a:t>结束时间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datetime</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982076352"/>
                  </a:ext>
                </a:extLst>
              </a:tr>
              <a:tr h="235798">
                <a:tc>
                  <a:txBody>
                    <a:bodyPr/>
                    <a:lstStyle/>
                    <a:p>
                      <a:pPr indent="228600" algn="just">
                        <a:lnSpc>
                          <a:spcPts val="1560"/>
                        </a:lnSpc>
                      </a:pPr>
                      <a:r>
                        <a:rPr lang="zh-CN" sz="900">
                          <a:effectLst/>
                        </a:rPr>
                        <a:t>请假时间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386544805"/>
                  </a:ext>
                </a:extLst>
              </a:tr>
              <a:tr h="235798">
                <a:tc>
                  <a:txBody>
                    <a:bodyPr/>
                    <a:lstStyle/>
                    <a:p>
                      <a:pPr indent="228600" algn="just">
                        <a:lnSpc>
                          <a:spcPts val="1560"/>
                        </a:lnSpc>
                      </a:pPr>
                      <a:r>
                        <a:rPr lang="zh-CN" sz="900">
                          <a:effectLst/>
                        </a:rPr>
                        <a:t>操作员</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977221689"/>
                  </a:ext>
                </a:extLst>
              </a:tr>
              <a:tr h="235798">
                <a:tc>
                  <a:txBody>
                    <a:bodyPr/>
                    <a:lstStyle/>
                    <a:p>
                      <a:pPr indent="228600" algn="just">
                        <a:lnSpc>
                          <a:spcPts val="1560"/>
                        </a:lnSpc>
                      </a:pPr>
                      <a:r>
                        <a:rPr lang="zh-CN" sz="900">
                          <a:effectLst/>
                        </a:rPr>
                        <a:t>备注</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dirty="0">
                          <a:effectLst/>
                        </a:rPr>
                        <a:t>text</a:t>
                      </a:r>
                      <a:endParaRPr lang="zh-CN" sz="105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是</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920345309"/>
                  </a:ext>
                </a:extLst>
              </a:tr>
            </a:tbl>
          </a:graphicData>
        </a:graphic>
      </p:graphicFrame>
      <p:sp>
        <p:nvSpPr>
          <p:cNvPr id="21" name="文本框 20">
            <a:extLst>
              <a:ext uri="{FF2B5EF4-FFF2-40B4-BE49-F238E27FC236}">
                <a16:creationId xmlns:a16="http://schemas.microsoft.com/office/drawing/2014/main" id="{F2B9B2B9-085A-582D-6E24-D9FBA649B8DA}"/>
              </a:ext>
            </a:extLst>
          </p:cNvPr>
          <p:cNvSpPr txBox="1"/>
          <p:nvPr/>
        </p:nvSpPr>
        <p:spPr>
          <a:xfrm>
            <a:off x="3430910" y="5157986"/>
            <a:ext cx="6253162" cy="271869"/>
          </a:xfrm>
          <a:prstGeom prst="rect">
            <a:avLst/>
          </a:prstGeom>
          <a:noFill/>
        </p:spPr>
        <p:txBody>
          <a:bodyPr wrap="square">
            <a:spAutoFit/>
          </a:bodyPr>
          <a:lstStyle/>
          <a:p>
            <a:pPr indent="228600" algn="ctr">
              <a:lnSpc>
                <a:spcPts val="1560"/>
              </a:lnSpc>
            </a:pPr>
            <a:r>
              <a:rPr lang="zh-CN" altLang="zh-CN" sz="900" dirty="0">
                <a:effectLst/>
                <a:latin typeface="Times New Roman" panose="02020603050405020304" pitchFamily="18" charset="0"/>
                <a:ea typeface="宋体" panose="02010600030101010101" pitchFamily="2" charset="-122"/>
              </a:rPr>
              <a:t>表</a:t>
            </a:r>
            <a:r>
              <a:rPr lang="en-US" altLang="zh-CN" sz="900" dirty="0">
                <a:effectLst/>
                <a:latin typeface="Times New Roman" panose="02020603050405020304" pitchFamily="18" charset="0"/>
                <a:ea typeface="宋体" panose="02010600030101010101" pitchFamily="2" charset="-122"/>
              </a:rPr>
              <a:t>11.8  </a:t>
            </a:r>
            <a:r>
              <a:rPr lang="zh-CN" altLang="zh-CN" sz="900" dirty="0">
                <a:effectLst/>
                <a:latin typeface="Times New Roman" panose="02020603050405020304" pitchFamily="18" charset="0"/>
                <a:ea typeface="宋体" panose="02010600030101010101" pitchFamily="2" charset="-122"/>
              </a:rPr>
              <a:t>上课表</a:t>
            </a:r>
            <a:endParaRPr lang="zh-CN" altLang="zh-CN" sz="1050" dirty="0">
              <a:effectLst/>
              <a:latin typeface="Times New Roman" panose="02020603050405020304" pitchFamily="18" charset="0"/>
              <a:ea typeface="宋体" panose="02010600030101010101" pitchFamily="2" charset="-122"/>
            </a:endParaRPr>
          </a:p>
        </p:txBody>
      </p:sp>
      <p:graphicFrame>
        <p:nvGraphicFramePr>
          <p:cNvPr id="24" name="表格 23">
            <a:extLst>
              <a:ext uri="{FF2B5EF4-FFF2-40B4-BE49-F238E27FC236}">
                <a16:creationId xmlns:a16="http://schemas.microsoft.com/office/drawing/2014/main" id="{6D3172F6-87C9-F478-DFAF-5C4FED5D4DD7}"/>
              </a:ext>
            </a:extLst>
          </p:cNvPr>
          <p:cNvGraphicFramePr>
            <a:graphicFrameLocks noGrp="1"/>
          </p:cNvGraphicFramePr>
          <p:nvPr>
            <p:extLst>
              <p:ext uri="{D42A27DB-BD31-4B8C-83A1-F6EECF244321}">
                <p14:modId xmlns:p14="http://schemas.microsoft.com/office/powerpoint/2010/main" val="3285535966"/>
              </p:ext>
            </p:extLst>
          </p:nvPr>
        </p:nvGraphicFramePr>
        <p:xfrm>
          <a:off x="474930" y="3861842"/>
          <a:ext cx="5620275" cy="2592289"/>
        </p:xfrm>
        <a:graphic>
          <a:graphicData uri="http://schemas.openxmlformats.org/drawingml/2006/table">
            <a:tbl>
              <a:tblPr>
                <a:tableStyleId>{5C22544A-7EE6-4342-B048-85BDC9FD1C3A}</a:tableStyleId>
              </a:tblPr>
              <a:tblGrid>
                <a:gridCol w="1872985">
                  <a:extLst>
                    <a:ext uri="{9D8B030D-6E8A-4147-A177-3AD203B41FA5}">
                      <a16:colId xmlns:a16="http://schemas.microsoft.com/office/drawing/2014/main" val="1381965472"/>
                    </a:ext>
                  </a:extLst>
                </a:gridCol>
                <a:gridCol w="1873645">
                  <a:extLst>
                    <a:ext uri="{9D8B030D-6E8A-4147-A177-3AD203B41FA5}">
                      <a16:colId xmlns:a16="http://schemas.microsoft.com/office/drawing/2014/main" val="4112698733"/>
                    </a:ext>
                  </a:extLst>
                </a:gridCol>
                <a:gridCol w="1873645">
                  <a:extLst>
                    <a:ext uri="{9D8B030D-6E8A-4147-A177-3AD203B41FA5}">
                      <a16:colId xmlns:a16="http://schemas.microsoft.com/office/drawing/2014/main" val="3213364389"/>
                    </a:ext>
                  </a:extLst>
                </a:gridCol>
              </a:tblGrid>
              <a:tr h="370327">
                <a:tc>
                  <a:txBody>
                    <a:bodyPr/>
                    <a:lstStyle/>
                    <a:p>
                      <a:pPr indent="228600" algn="ctr">
                        <a:lnSpc>
                          <a:spcPts val="1560"/>
                        </a:lnSpc>
                      </a:pPr>
                      <a:r>
                        <a:rPr lang="zh-CN" sz="900">
                          <a:effectLst/>
                        </a:rPr>
                        <a:t>列</a:t>
                      </a:r>
                      <a:r>
                        <a:rPr lang="en-US" sz="900">
                          <a:effectLst/>
                        </a:rPr>
                        <a:t>     </a:t>
                      </a:r>
                      <a:r>
                        <a:rPr lang="zh-CN" sz="900">
                          <a:effectLst/>
                        </a:rPr>
                        <a:t>名</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数据类型</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ctr">
                        <a:lnSpc>
                          <a:spcPts val="1560"/>
                        </a:lnSpc>
                      </a:pPr>
                      <a:r>
                        <a:rPr lang="zh-CN" sz="900">
                          <a:effectLst/>
                        </a:rPr>
                        <a:t>是否允许为空</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94719688"/>
                  </a:ext>
                </a:extLst>
              </a:tr>
              <a:tr h="370327">
                <a:tc>
                  <a:txBody>
                    <a:bodyPr/>
                    <a:lstStyle/>
                    <a:p>
                      <a:pPr indent="228600" algn="just">
                        <a:lnSpc>
                          <a:spcPts val="1560"/>
                        </a:lnSpc>
                      </a:pPr>
                      <a:r>
                        <a:rPr lang="zh-CN" sz="900">
                          <a:effectLst/>
                        </a:rPr>
                        <a:t>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46053612"/>
                  </a:ext>
                </a:extLst>
              </a:tr>
              <a:tr h="370327">
                <a:tc>
                  <a:txBody>
                    <a:bodyPr/>
                    <a:lstStyle/>
                    <a:p>
                      <a:pPr indent="228600" algn="just">
                        <a:lnSpc>
                          <a:spcPts val="1560"/>
                        </a:lnSpc>
                      </a:pPr>
                      <a:r>
                        <a:rPr lang="zh-CN" sz="900">
                          <a:effectLst/>
                        </a:rPr>
                        <a:t>学生编号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924124680"/>
                  </a:ext>
                </a:extLst>
              </a:tr>
              <a:tr h="370327">
                <a:tc>
                  <a:txBody>
                    <a:bodyPr/>
                    <a:lstStyle/>
                    <a:p>
                      <a:pPr indent="228600" algn="just">
                        <a:lnSpc>
                          <a:spcPts val="1560"/>
                        </a:lnSpc>
                      </a:pPr>
                      <a:r>
                        <a:rPr lang="zh-CN" sz="900">
                          <a:effectLst/>
                        </a:rPr>
                        <a:t>课程号</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int</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535878788"/>
                  </a:ext>
                </a:extLst>
              </a:tr>
              <a:tr h="370327">
                <a:tc>
                  <a:txBody>
                    <a:bodyPr/>
                    <a:lstStyle/>
                    <a:p>
                      <a:pPr indent="228600" algn="just">
                        <a:lnSpc>
                          <a:spcPts val="1560"/>
                        </a:lnSpc>
                      </a:pPr>
                      <a:r>
                        <a:rPr lang="zh-CN" sz="900">
                          <a:effectLst/>
                        </a:rPr>
                        <a:t>上课地点</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varchar</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18631049"/>
                  </a:ext>
                </a:extLst>
              </a:tr>
              <a:tr h="370327">
                <a:tc>
                  <a:txBody>
                    <a:bodyPr/>
                    <a:lstStyle/>
                    <a:p>
                      <a:pPr indent="228600" algn="just">
                        <a:lnSpc>
                          <a:spcPts val="1560"/>
                        </a:lnSpc>
                      </a:pPr>
                      <a:r>
                        <a:rPr lang="zh-CN" sz="900">
                          <a:effectLst/>
                        </a:rPr>
                        <a:t>上课时间</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a:effectLst/>
                        </a:rPr>
                        <a:t>datetime</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a:effectLst/>
                        </a:rPr>
                        <a:t>否</a:t>
                      </a:r>
                      <a:endParaRPr lang="zh-CN" sz="105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771434476"/>
                  </a:ext>
                </a:extLst>
              </a:tr>
              <a:tr h="370327">
                <a:tc>
                  <a:txBody>
                    <a:bodyPr/>
                    <a:lstStyle/>
                    <a:p>
                      <a:pPr indent="228600" algn="just">
                        <a:lnSpc>
                          <a:spcPts val="1560"/>
                        </a:lnSpc>
                      </a:pPr>
                      <a:r>
                        <a:rPr lang="zh-CN" sz="900">
                          <a:effectLst/>
                        </a:rPr>
                        <a:t>是否上课</a:t>
                      </a:r>
                      <a:endParaRPr lang="zh-CN" sz="105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en-US" sz="900" dirty="0">
                          <a:effectLst/>
                        </a:rPr>
                        <a:t>varchar</a:t>
                      </a:r>
                      <a:endParaRPr lang="zh-CN" sz="105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28600" algn="just">
                        <a:lnSpc>
                          <a:spcPts val="1560"/>
                        </a:lnSpc>
                      </a:pPr>
                      <a:r>
                        <a:rPr lang="zh-CN" sz="900" dirty="0">
                          <a:effectLst/>
                        </a:rPr>
                        <a:t>否</a:t>
                      </a:r>
                      <a:endParaRPr lang="zh-CN" sz="105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18234341"/>
                  </a:ext>
                </a:extLst>
              </a:tr>
            </a:tbl>
          </a:graphicData>
        </a:graphic>
      </p:graphicFrame>
    </p:spTree>
    <p:extLst>
      <p:ext uri="{BB962C8B-B14F-4D97-AF65-F5344CB8AC3E}">
        <p14:creationId xmlns:p14="http://schemas.microsoft.com/office/powerpoint/2010/main" val="2753657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学习目标</a:t>
            </a:r>
            <a:r>
              <a:rPr kumimoji="0" lang="en-US" altLang="zh-CN"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Target</a:t>
            </a:r>
            <a:endParaRPr kumimoji="0" lang="en-GB" altLang="zh-CN" sz="32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2497077" y="1701160"/>
            <a:ext cx="7293883" cy="688075"/>
            <a:chOff x="978872" y="1800500"/>
            <a:chExt cx="5471124" cy="515937"/>
          </a:xfrm>
        </p:grpSpPr>
        <p:sp>
          <p:nvSpPr>
            <p:cNvPr id="81" name="Pentagon 3"/>
            <p:cNvSpPr/>
            <p:nvPr/>
          </p:nvSpPr>
          <p:spPr bwMode="auto">
            <a:xfrm>
              <a:off x="978872" y="1800500"/>
              <a:ext cx="5471124"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能读懂需求分析文档</a:t>
              </a:r>
              <a:endParaRPr kumimoji="0" lang="zh-CN" altLang="en-US"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500" b="0" i="0" u="none" strike="noStrike" kern="1200" cap="none" spc="0" normalizeH="0" baseline="0" noProof="0">
                <a:ln>
                  <a:noFill/>
                </a:ln>
                <a:solidFill>
                  <a:prstClr val="white">
                    <a:lumMod val="50000"/>
                  </a:prst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83" name="组合 82"/>
          <p:cNvGrpSpPr/>
          <p:nvPr/>
        </p:nvGrpSpPr>
        <p:grpSpPr>
          <a:xfrm>
            <a:off x="2494990" y="2503480"/>
            <a:ext cx="7248475" cy="685964"/>
            <a:chOff x="978872" y="2570437"/>
            <a:chExt cx="5437064" cy="514354"/>
          </a:xfrm>
        </p:grpSpPr>
        <p:sp>
          <p:nvSpPr>
            <p:cNvPr id="84" name="Pentagon 5"/>
            <p:cNvSpPr/>
            <p:nvPr/>
          </p:nvSpPr>
          <p:spPr bwMode="auto">
            <a:xfrm>
              <a:off x="978872" y="2570441"/>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能根据需求分析绘制</a:t>
              </a:r>
              <a:r>
                <a:rPr kumimoji="0" lang="en-US" altLang="zh-CN"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E-R</a:t>
              </a: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图</a:t>
              </a: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500" b="0" i="0" u="none" strike="noStrike" kern="1200" cap="none" spc="0" normalizeH="0" baseline="0" noProof="0">
                <a:ln>
                  <a:noFill/>
                </a:ln>
                <a:solidFill>
                  <a:prstClr val="white">
                    <a:lumMod val="50000"/>
                  </a:prst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86" name="组合 85"/>
          <p:cNvGrpSpPr/>
          <p:nvPr/>
        </p:nvGrpSpPr>
        <p:grpSpPr>
          <a:xfrm>
            <a:off x="2498590" y="3313391"/>
            <a:ext cx="7248475" cy="688077"/>
            <a:chOff x="978872" y="3338787"/>
            <a:chExt cx="5437064" cy="515938"/>
          </a:xfrm>
        </p:grpSpPr>
        <p:sp>
          <p:nvSpPr>
            <p:cNvPr id="87" name="Pentagon 6"/>
            <p:cNvSpPr/>
            <p:nvPr/>
          </p:nvSpPr>
          <p:spPr bwMode="auto">
            <a:xfrm>
              <a:off x="978872" y="3338787"/>
              <a:ext cx="5437064" cy="515938"/>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能根据</a:t>
              </a:r>
              <a:r>
                <a:rPr kumimoji="0" lang="en-US" altLang="zh-CN"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E-R</a:t>
              </a: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图，按照相关原则简历数据库及数据表</a:t>
              </a:r>
              <a:endParaRPr kumimoji="0" lang="zh-CN" altLang="en-US"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sp>
          <p:nvSpPr>
            <p:cNvPr id="88" name="MH_Others_1"/>
            <p:cNvSpPr/>
            <p:nvPr/>
          </p:nvSpPr>
          <p:spPr bwMode="auto">
            <a:xfrm>
              <a:off x="985222"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500" b="0" i="0" u="none" strike="noStrike" kern="1200" cap="none" spc="0" normalizeH="0" baseline="0" noProof="0">
                <a:ln>
                  <a:noFill/>
                </a:ln>
                <a:solidFill>
                  <a:prstClr val="white">
                    <a:lumMod val="50000"/>
                  </a:prst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grpSp>
        <p:nvGrpSpPr>
          <p:cNvPr id="89" name="组合 88"/>
          <p:cNvGrpSpPr/>
          <p:nvPr/>
        </p:nvGrpSpPr>
        <p:grpSpPr>
          <a:xfrm>
            <a:off x="2503456" y="4127374"/>
            <a:ext cx="7248475" cy="685959"/>
            <a:chOff x="978872" y="4108725"/>
            <a:chExt cx="5437064" cy="514350"/>
          </a:xfrm>
        </p:grpSpPr>
        <p:sp>
          <p:nvSpPr>
            <p:cNvPr id="90" name="Pentagon 7"/>
            <p:cNvSpPr/>
            <p:nvPr/>
          </p:nvSpPr>
          <p:spPr bwMode="auto">
            <a:xfrm>
              <a:off x="978872" y="4108725"/>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能根据用户需求，结合数据查询知识创建视图</a:t>
              </a:r>
            </a:p>
          </p:txBody>
        </p:sp>
        <p:sp>
          <p:nvSpPr>
            <p:cNvPr id="91" name="MH_Others_1"/>
            <p:cNvSpPr/>
            <p:nvPr/>
          </p:nvSpPr>
          <p:spPr bwMode="auto">
            <a:xfrm>
              <a:off x="985222" y="4108725"/>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500" b="0" i="0" u="none" strike="noStrike" kern="1200" cap="none" spc="0" normalizeH="0" baseline="0" noProof="0">
                <a:ln>
                  <a:noFill/>
                </a:ln>
                <a:solidFill>
                  <a:prstClr val="white">
                    <a:lumMod val="50000"/>
                  </a:prst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
        <p:nvSpPr>
          <p:cNvPr id="3" name="Pentagon 7"/>
          <p:cNvSpPr/>
          <p:nvPr/>
        </p:nvSpPr>
        <p:spPr bwMode="auto">
          <a:xfrm>
            <a:off x="2511922" y="4918087"/>
            <a:ext cx="7248475" cy="685959"/>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能根据要求编制</a:t>
            </a:r>
            <a:r>
              <a:rPr kumimoji="0" lang="en-US" altLang="zh-CN"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SQL</a:t>
            </a: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程序</a:t>
            </a:r>
          </a:p>
        </p:txBody>
      </p:sp>
      <p:sp>
        <p:nvSpPr>
          <p:cNvPr id="4" name="MH_Others_1"/>
          <p:cNvSpPr/>
          <p:nvPr/>
        </p:nvSpPr>
        <p:spPr bwMode="auto">
          <a:xfrm>
            <a:off x="2525997" y="4939239"/>
            <a:ext cx="193408" cy="685959"/>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500" b="0" i="0" u="none" strike="noStrike" kern="1200" cap="none" spc="0" normalizeH="0" baseline="0" noProof="0">
              <a:ln>
                <a:noFill/>
              </a:ln>
              <a:solidFill>
                <a:prstClr val="white">
                  <a:lumMod val="50000"/>
                </a:prst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nvGrpSpPr>
          <p:cNvPr id="6" name="组合 5">
            <a:extLst>
              <a:ext uri="{FF2B5EF4-FFF2-40B4-BE49-F238E27FC236}">
                <a16:creationId xmlns:a16="http://schemas.microsoft.com/office/drawing/2014/main" id="{42745D92-0B38-96F2-FC9E-93E10F59FAE3}"/>
              </a:ext>
            </a:extLst>
          </p:cNvPr>
          <p:cNvGrpSpPr/>
          <p:nvPr/>
        </p:nvGrpSpPr>
        <p:grpSpPr>
          <a:xfrm>
            <a:off x="2519780" y="5751263"/>
            <a:ext cx="7248475" cy="685960"/>
            <a:chOff x="978872" y="4108725"/>
            <a:chExt cx="5437064" cy="514351"/>
          </a:xfrm>
        </p:grpSpPr>
        <p:sp>
          <p:nvSpPr>
            <p:cNvPr id="7" name="Pentagon 7">
              <a:extLst>
                <a:ext uri="{FF2B5EF4-FFF2-40B4-BE49-F238E27FC236}">
                  <a16:creationId xmlns:a16="http://schemas.microsoft.com/office/drawing/2014/main" id="{BA433246-22BA-80D1-7C2D-D68ADD02FD1F}"/>
                </a:ext>
              </a:extLst>
            </p:cNvPr>
            <p:cNvSpPr/>
            <p:nvPr/>
          </p:nvSpPr>
          <p:spPr bwMode="auto">
            <a:xfrm>
              <a:off x="978872" y="4108726"/>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字魂58号-创中黑" panose="00000500000000000000" pitchFamily="2" charset="-122"/>
                </a:rPr>
                <a:t>能根据需求分析设计数据库，并对设计出的数据库进行管理、查询及编程</a:t>
              </a:r>
            </a:p>
          </p:txBody>
        </p:sp>
        <p:sp>
          <p:nvSpPr>
            <p:cNvPr id="8" name="MH_Others_1">
              <a:extLst>
                <a:ext uri="{FF2B5EF4-FFF2-40B4-BE49-F238E27FC236}">
                  <a16:creationId xmlns:a16="http://schemas.microsoft.com/office/drawing/2014/main" id="{73C89199-9925-F3A9-DB4E-3A9268507681}"/>
                </a:ext>
              </a:extLst>
            </p:cNvPr>
            <p:cNvSpPr/>
            <p:nvPr/>
          </p:nvSpPr>
          <p:spPr bwMode="auto">
            <a:xfrm>
              <a:off x="985222" y="4108725"/>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500" b="0" i="0" u="none" strike="noStrike" kern="1200" cap="none" spc="0" normalizeH="0" baseline="0" noProof="0">
                <a:ln>
                  <a:noFill/>
                </a:ln>
                <a:solidFill>
                  <a:prstClr val="white">
                    <a:lumMod val="50000"/>
                  </a:prstClr>
                </a:solidFill>
                <a:effectLst/>
                <a:uLnTx/>
                <a:uFillTx/>
                <a:latin typeface="Source Han Sans K Bold" panose="020B0800000000000000" pitchFamily="34" charset="-128"/>
                <a:ea typeface="Source Han Sans K Bold" panose="020B0800000000000000" pitchFamily="34" charset="-128"/>
                <a:cs typeface="+mn-cs"/>
                <a:sym typeface="Source Han Sans K Bold" panose="020B0800000000000000" pitchFamily="34" charset="-128"/>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646934" y="3014256"/>
            <a:ext cx="7056185" cy="830997"/>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Source Han Sans K Bold" panose="020B0800000000000000" pitchFamily="34" charset="-128"/>
              </a:rPr>
              <a:t>创建管理系统数据库</a:t>
            </a:r>
            <a:endParaRPr kumimoji="0" lang="en-GB" altLang="zh-CN" sz="48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238806" y="2809240"/>
            <a:ext cx="2122884" cy="1107996"/>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en-GB" sz="6600" b="1" i="0" u="none" strike="noStrike" kern="1200" cap="none" spc="0" normalizeH="0" baseline="0" noProof="0" dirty="0">
                <a:ln>
                  <a:noFill/>
                </a:ln>
                <a:solidFill>
                  <a:srgbClr val="FAFAFA"/>
                </a:solidFill>
                <a:effectLst/>
                <a:uLnTx/>
                <a:uFillTx/>
                <a:latin typeface="微软雅黑" panose="020B0503020204020204" pitchFamily="34" charset="-122"/>
                <a:ea typeface="微软雅黑" panose="020B0503020204020204" pitchFamily="34" charset="-122"/>
                <a:cs typeface="+mn-ea"/>
                <a:sym typeface="+mn-lt"/>
              </a:rPr>
              <a:t>11.3</a:t>
            </a:r>
          </a:p>
        </p:txBody>
      </p:sp>
    </p:spTree>
    <p:extLst>
      <p:ext uri="{BB962C8B-B14F-4D97-AF65-F5344CB8AC3E}">
        <p14:creationId xmlns:p14="http://schemas.microsoft.com/office/powerpoint/2010/main" val="2330744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创建管理系统数据库</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3" y="1281498"/>
            <a:ext cx="6096000" cy="1200329"/>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能熟练进行</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SQLyog</a:t>
            </a:r>
            <a:r>
              <a:rPr lang="zh-CN" altLang="en-US" kern="100" dirty="0">
                <a:latin typeface="Calibri" panose="020F0502020204030204" pitchFamily="34" charset="0"/>
                <a:ea typeface="宋体" panose="02010600030101010101" pitchFamily="2" charset="-122"/>
                <a:cs typeface="Times New Roman" panose="02020603050405020304" pitchFamily="18" charset="0"/>
              </a:rPr>
              <a:t>图形化操作。</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能正确理解</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SQLyog</a:t>
            </a:r>
            <a:r>
              <a:rPr lang="zh-CN" altLang="en-US" kern="100" dirty="0">
                <a:latin typeface="Calibri" panose="020F0502020204030204" pitchFamily="34" charset="0"/>
                <a:ea typeface="宋体" panose="02010600030101010101" pitchFamily="2" charset="-122"/>
                <a:cs typeface="Times New Roman" panose="02020603050405020304" pitchFamily="18" charset="0"/>
              </a:rPr>
              <a:t>数据库概念。</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能熟练使用查询设计器。</a:t>
            </a:r>
          </a:p>
        </p:txBody>
      </p:sp>
      <p:sp>
        <p:nvSpPr>
          <p:cNvPr id="3" name="文本框 2">
            <a:extLst>
              <a:ext uri="{FF2B5EF4-FFF2-40B4-BE49-F238E27FC236}">
                <a16:creationId xmlns:a16="http://schemas.microsoft.com/office/drawing/2014/main" id="{CC727CC3-9E3D-240B-7C6E-E627512F9BB2}"/>
              </a:ext>
            </a:extLst>
          </p:cNvPr>
          <p:cNvSpPr txBox="1"/>
          <p:nvPr/>
        </p:nvSpPr>
        <p:spPr>
          <a:xfrm>
            <a:off x="2399132" y="3043558"/>
            <a:ext cx="7224465" cy="461665"/>
          </a:xfrm>
          <a:prstGeom prst="rect">
            <a:avLst/>
          </a:prstGeom>
          <a:noFill/>
        </p:spPr>
        <p:txBody>
          <a:bodyPr wrap="squar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能根据数据库设计文档创建数据库及库中的数据表。</a:t>
            </a:r>
          </a:p>
        </p:txBody>
      </p:sp>
      <p:sp>
        <p:nvSpPr>
          <p:cNvPr id="2" name="TextBox 35">
            <a:extLst>
              <a:ext uri="{FF2B5EF4-FFF2-40B4-BE49-F238E27FC236}">
                <a16:creationId xmlns:a16="http://schemas.microsoft.com/office/drawing/2014/main" id="{6B46532C-F7F5-9124-98E9-1F3D4D9A1C7E}"/>
              </a:ext>
            </a:extLst>
          </p:cNvPr>
          <p:cNvSpPr txBox="1">
            <a:spLocks noChangeArrowheads="1"/>
          </p:cNvSpPr>
          <p:nvPr/>
        </p:nvSpPr>
        <p:spPr bwMode="auto">
          <a:xfrm>
            <a:off x="622598" y="2881260"/>
            <a:ext cx="11089232"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最终目标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22598" y="465393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399133" y="4756715"/>
            <a:ext cx="6096000"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创建、管理培训班管理系统数据库。</a:t>
            </a:r>
          </a:p>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2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创建培训管理系统数据表。</a:t>
            </a:r>
          </a:p>
        </p:txBody>
      </p:sp>
    </p:spTree>
    <p:extLst>
      <p:ext uri="{BB962C8B-B14F-4D97-AF65-F5344CB8AC3E}">
        <p14:creationId xmlns:p14="http://schemas.microsoft.com/office/powerpoint/2010/main" val="1633920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959628"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创建、管理培训班管理系统数据库</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846734" y="2952740"/>
            <a:ext cx="8568952" cy="954107"/>
          </a:xfrm>
          <a:prstGeom prst="rect">
            <a:avLst/>
          </a:prstGeom>
          <a:noFill/>
        </p:spPr>
        <p:txBody>
          <a:bodyPr wrap="square">
            <a:spAutoFit/>
          </a:bodyPr>
          <a:lstStyle/>
          <a:p>
            <a:pPr lvl="0">
              <a:buClr>
                <a:srgbClr val="444444"/>
              </a:buClr>
              <a:buSzPts val="850"/>
            </a:pPr>
            <a:r>
              <a:rPr lang="zh-CN" altLang="en-US" sz="2800" dirty="0"/>
              <a:t>根据项目一所讲的创建数据库的知识创建培训班管理系统数据库。</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982638" y="1485578"/>
            <a:ext cx="3573248" cy="611830"/>
            <a:chOff x="571169" y="1053530"/>
            <a:chExt cx="3573248" cy="61183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518380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创建、管理培训班管理系统数据库</a:t>
            </a:r>
          </a:p>
        </p:txBody>
      </p:sp>
      <p:sp>
        <p:nvSpPr>
          <p:cNvPr id="6" name="文本框 5">
            <a:extLst>
              <a:ext uri="{FF2B5EF4-FFF2-40B4-BE49-F238E27FC236}">
                <a16:creationId xmlns:a16="http://schemas.microsoft.com/office/drawing/2014/main" id="{2ADDF62E-D6DE-538F-786E-C27B5A159BF9}"/>
              </a:ext>
            </a:extLst>
          </p:cNvPr>
          <p:cNvSpPr txBox="1"/>
          <p:nvPr/>
        </p:nvSpPr>
        <p:spPr>
          <a:xfrm>
            <a:off x="694606" y="2061642"/>
            <a:ext cx="11221480" cy="2308324"/>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图形界面下创建数据库</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在</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SQLyog</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下创建数据库的过程如下：</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）程序菜单中启动</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SQLyog</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，输入登录名和密码。</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）展开</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对象浏览器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，选中数据库结点右击，在弹出的快捷菜单中选择“创建数据库”命令。</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）弹出“创建数据库”对话框，在常规标签中的数据库名称文本框中输入要创建的数据库名</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pxbgl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）单击“确定”按钮，关闭“创建数据库”对话框。此时，在对象浏览器中可以看到新创建的数据库</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pxbgl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，如果不能找到该数据库，可以右键单击刷新对象浏览器按钮。</a:t>
            </a: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endPar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10865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创建、管理培训班管理系统数据库</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90550" y="1671603"/>
            <a:ext cx="11221480" cy="1200329"/>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命令创建数据库</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在</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SQLyog</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下的查询设计器的查询窗口中使用如下命令</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创建数据库：</a:t>
            </a:r>
          </a:p>
          <a:p>
            <a:pPr marL="254000" indent="127000" algn="just"/>
            <a:endPar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4098" name="图片 569" descr="C:\Users\Administrator\Desktop\Snipaste_2021-06-12_09-59-49.pngSnipaste_2021-06-12_09-59-49">
            <a:extLst>
              <a:ext uri="{FF2B5EF4-FFF2-40B4-BE49-F238E27FC236}">
                <a16:creationId xmlns:a16="http://schemas.microsoft.com/office/drawing/2014/main" id="{24F95579-0D5E-36AD-CE01-CAE8E706D5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0790" y="2271767"/>
            <a:ext cx="4392488" cy="436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C39CE9C2-ABFB-9FAA-0C78-6888B1E1FB68}"/>
              </a:ext>
            </a:extLst>
          </p:cNvPr>
          <p:cNvSpPr txBox="1"/>
          <p:nvPr/>
        </p:nvSpPr>
        <p:spPr>
          <a:xfrm>
            <a:off x="4439022" y="5038905"/>
            <a:ext cx="6096000" cy="298159"/>
          </a:xfrm>
          <a:prstGeom prst="rect">
            <a:avLst/>
          </a:prstGeom>
          <a:noFill/>
        </p:spPr>
        <p:txBody>
          <a:bodyPr wrap="square">
            <a:spAutoFit/>
          </a:bodyPr>
          <a:lstStyle/>
          <a:p>
            <a:pPr indent="266700" algn="ctr">
              <a:lnSpc>
                <a:spcPts val="1560"/>
              </a:lnSpc>
            </a:pPr>
            <a:r>
              <a:rPr lang="zh-CN" altLang="zh-CN" sz="1600" dirty="0">
                <a:effectLst/>
                <a:latin typeface="宋体" panose="02010600030101010101" pitchFamily="2" charset="-122"/>
                <a:ea typeface="宋体" panose="02010600030101010101" pitchFamily="2" charset="-122"/>
              </a:rPr>
              <a:t>图</a:t>
            </a:r>
            <a:r>
              <a:rPr lang="en-US" altLang="zh-CN" sz="1600" dirty="0">
                <a:effectLst/>
                <a:latin typeface="宋体" panose="02010600030101010101" pitchFamily="2" charset="-122"/>
                <a:ea typeface="宋体" panose="02010600030101010101" pitchFamily="2" charset="-122"/>
              </a:rPr>
              <a:t>11.9 </a:t>
            </a:r>
            <a:r>
              <a:rPr lang="zh-CN" altLang="zh-CN" sz="1600" dirty="0">
                <a:effectLst/>
                <a:latin typeface="宋体" panose="02010600030101010101" pitchFamily="2" charset="-122"/>
                <a:ea typeface="宋体" panose="02010600030101010101" pitchFamily="2" charset="-122"/>
              </a:rPr>
              <a:t>执行结果</a:t>
            </a:r>
          </a:p>
        </p:txBody>
      </p:sp>
    </p:spTree>
    <p:extLst>
      <p:ext uri="{BB962C8B-B14F-4D97-AF65-F5344CB8AC3E}">
        <p14:creationId xmlns:p14="http://schemas.microsoft.com/office/powerpoint/2010/main" val="1461991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创建、管理培训班管理系统数据库</a:t>
            </a:r>
          </a:p>
        </p:txBody>
      </p:sp>
      <p:sp>
        <p:nvSpPr>
          <p:cNvPr id="6" name="文本框 5">
            <a:extLst>
              <a:ext uri="{FF2B5EF4-FFF2-40B4-BE49-F238E27FC236}">
                <a16:creationId xmlns:a16="http://schemas.microsoft.com/office/drawing/2014/main" id="{2ADDF62E-D6DE-538F-786E-C27B5A159BF9}"/>
              </a:ext>
            </a:extLst>
          </p:cNvPr>
          <p:cNvSpPr txBox="1"/>
          <p:nvPr/>
        </p:nvSpPr>
        <p:spPr>
          <a:xfrm>
            <a:off x="766614" y="1925295"/>
            <a:ext cx="11221480" cy="2308324"/>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管理和维护数据库</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）打开数据库</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在查询设计器中以</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方式打开并切换数据库的命令格式如下：</a:t>
            </a:r>
          </a:p>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Use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pxbgl</a:t>
            </a: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）增减数据库空间</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随着培训班管理系统的数据量和日志量的不断增加，会出现数据库和事务日志的存储空间不够的问题，因而要增加数据库的可用空间。可通过图形界面方式或</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命令两种方式增加数据库的可用空间。</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651343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创建、管理培训班管理系统数据库</a:t>
            </a:r>
          </a:p>
        </p:txBody>
      </p:sp>
      <p:pic>
        <p:nvPicPr>
          <p:cNvPr id="6146" name="图片 570" descr="Snipaste_2021-06-14_10-14-52">
            <a:extLst>
              <a:ext uri="{FF2B5EF4-FFF2-40B4-BE49-F238E27FC236}">
                <a16:creationId xmlns:a16="http://schemas.microsoft.com/office/drawing/2014/main" id="{3EA70401-ED46-2DF3-329B-CB04AD0A0D9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74" r="50497"/>
          <a:stretch/>
        </p:blipFill>
        <p:spPr bwMode="auto">
          <a:xfrm>
            <a:off x="3046413" y="2474098"/>
            <a:ext cx="4499578" cy="361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a:extLst>
              <a:ext uri="{FF2B5EF4-FFF2-40B4-BE49-F238E27FC236}">
                <a16:creationId xmlns:a16="http://schemas.microsoft.com/office/drawing/2014/main" id="{ED8A5BFE-5A86-7C67-286E-A581F26A0699}"/>
              </a:ext>
            </a:extLst>
          </p:cNvPr>
          <p:cNvSpPr txBox="1"/>
          <p:nvPr/>
        </p:nvSpPr>
        <p:spPr>
          <a:xfrm>
            <a:off x="1702718" y="6094090"/>
            <a:ext cx="6096000" cy="369332"/>
          </a:xfrm>
          <a:prstGeom prst="rect">
            <a:avLst/>
          </a:prstGeom>
          <a:noFill/>
        </p:spPr>
        <p:txBody>
          <a:bodyPr wrap="square">
            <a:spAutoFit/>
          </a:bodyPr>
          <a:lstStyle/>
          <a:p>
            <a:r>
              <a:rPr lang="en-US" altLang="zh-CN" sz="1800" dirty="0">
                <a:latin typeface="宋体" panose="02010600030101010101" pitchFamily="2" charset="-122"/>
                <a:ea typeface="宋体" panose="02010600030101010101" pitchFamily="2" charset="-122"/>
              </a:rPr>
              <a:t>(3) </a:t>
            </a:r>
            <a:r>
              <a:rPr lang="zh-CN" altLang="en-US" sz="1800" dirty="0">
                <a:latin typeface="宋体" panose="02010600030101010101" pitchFamily="2" charset="-122"/>
                <a:ea typeface="宋体" panose="02010600030101010101" pitchFamily="2" charset="-122"/>
              </a:rPr>
              <a:t>添加完成之后重启</a:t>
            </a:r>
            <a:r>
              <a:rPr lang="en-US" altLang="zh-CN" sz="1800" dirty="0" err="1">
                <a:latin typeface="宋体" panose="02010600030101010101" pitchFamily="2" charset="-122"/>
                <a:ea typeface="宋体" panose="02010600030101010101" pitchFamily="2" charset="-122"/>
              </a:rPr>
              <a:t>mysql</a:t>
            </a:r>
            <a:r>
              <a:rPr lang="zh-CN" altLang="en-US" sz="1800" dirty="0">
                <a:latin typeface="宋体" panose="02010600030101010101" pitchFamily="2" charset="-122"/>
                <a:ea typeface="宋体" panose="02010600030101010101" pitchFamily="2" charset="-122"/>
              </a:rPr>
              <a:t>服务即可</a:t>
            </a:r>
          </a:p>
        </p:txBody>
      </p:sp>
      <p:sp>
        <p:nvSpPr>
          <p:cNvPr id="10" name="文本框 9">
            <a:extLst>
              <a:ext uri="{FF2B5EF4-FFF2-40B4-BE49-F238E27FC236}">
                <a16:creationId xmlns:a16="http://schemas.microsoft.com/office/drawing/2014/main" id="{5836A8CF-2F53-5969-8C88-F79888C7F9DD}"/>
              </a:ext>
            </a:extLst>
          </p:cNvPr>
          <p:cNvSpPr txBox="1"/>
          <p:nvPr/>
        </p:nvSpPr>
        <p:spPr>
          <a:xfrm>
            <a:off x="1143690" y="1603683"/>
            <a:ext cx="8000310" cy="1200329"/>
          </a:xfrm>
          <a:prstGeom prst="rect">
            <a:avLst/>
          </a:prstGeom>
          <a:noFill/>
        </p:spPr>
        <p:txBody>
          <a:bodyPr wrap="square">
            <a:spAutoFit/>
          </a:bodyPr>
          <a:lstStyle/>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通过配置文件修改数据库的空间。</a:t>
            </a:r>
          </a:p>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找到</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mysql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安装路径下的</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my.ini</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配置文件。</a:t>
            </a:r>
          </a:p>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my.ini</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配置文件中加入</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max_allowed_packet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=15M ==》</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大小根据自己的需求设置。</a:t>
            </a:r>
          </a:p>
        </p:txBody>
      </p:sp>
    </p:spTree>
    <p:extLst>
      <p:ext uri="{BB962C8B-B14F-4D97-AF65-F5344CB8AC3E}">
        <p14:creationId xmlns:p14="http://schemas.microsoft.com/office/powerpoint/2010/main" val="3283834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创建、管理培训班管理系统数据库</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38622" y="1925295"/>
            <a:ext cx="10009112" cy="1815882"/>
          </a:xfrm>
          <a:prstGeom prst="rect">
            <a:avLst/>
          </a:prstGeom>
          <a:noFill/>
        </p:spPr>
        <p:txBody>
          <a:bodyPr wrap="square">
            <a:spAutoFit/>
          </a:bodyPr>
          <a:lstStyle/>
          <a:p>
            <a:pPr indent="127000" algn="just">
              <a:lnSpc>
                <a:spcPts val="1560"/>
              </a:lnSpc>
            </a:pPr>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宋体" panose="02010600030101010101" pitchFamily="2" charset="-122"/>
                <a:ea typeface="宋体" panose="02010600030101010101" pitchFamily="2" charset="-122"/>
              </a:rPr>
              <a:t>删除数据库</a:t>
            </a:r>
          </a:p>
          <a:p>
            <a:pPr indent="127000" algn="just"/>
            <a:r>
              <a:rPr lang="zh-CN" altLang="zh-CN" sz="1800" dirty="0">
                <a:effectLst/>
                <a:latin typeface="宋体" panose="02010600030101010101" pitchFamily="2" charset="-122"/>
                <a:ea typeface="宋体" panose="02010600030101010101" pitchFamily="2" charset="-122"/>
              </a:rPr>
              <a:t>方法</a:t>
            </a:r>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宋体" panose="02010600030101010101" pitchFamily="2" charset="-122"/>
                <a:ea typeface="宋体" panose="02010600030101010101" pitchFamily="2" charset="-122"/>
              </a:rPr>
              <a:t>：在图形界面下删除数据库。</a:t>
            </a:r>
          </a:p>
          <a:p>
            <a:pPr indent="127000" algn="just"/>
            <a:r>
              <a:rPr lang="zh-CN" altLang="zh-CN" sz="1800" dirty="0">
                <a:effectLst/>
                <a:latin typeface="宋体" panose="02010600030101010101" pitchFamily="2" charset="-122"/>
                <a:ea typeface="宋体" panose="02010600030101010101" pitchFamily="2" charset="-122"/>
              </a:rPr>
              <a:t>右击</a:t>
            </a:r>
            <a:r>
              <a:rPr lang="en-US" altLang="zh-CN" sz="1800" dirty="0" err="1">
                <a:effectLst/>
                <a:latin typeface="宋体" panose="02010600030101010101" pitchFamily="2" charset="-122"/>
                <a:ea typeface="宋体" panose="02010600030101010101" pitchFamily="2" charset="-122"/>
              </a:rPr>
              <a:t>pxbgl</a:t>
            </a:r>
            <a:r>
              <a:rPr lang="zh-CN" altLang="zh-CN" sz="1800" dirty="0">
                <a:effectLst/>
                <a:latin typeface="宋体" panose="02010600030101010101" pitchFamily="2" charset="-122"/>
                <a:ea typeface="宋体" panose="02010600030101010101" pitchFamily="2" charset="-122"/>
              </a:rPr>
              <a:t>数据库，选择“更多数据库”操作</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选择“删除数据库”命令，单击“确定”按钮，完成</a:t>
            </a:r>
            <a:r>
              <a:rPr lang="en-US" altLang="zh-CN" sz="1800" dirty="0" err="1">
                <a:effectLst/>
                <a:latin typeface="宋体" panose="02010600030101010101" pitchFamily="2" charset="-122"/>
                <a:ea typeface="宋体" panose="02010600030101010101" pitchFamily="2" charset="-122"/>
              </a:rPr>
              <a:t>pxbgl</a:t>
            </a:r>
            <a:r>
              <a:rPr lang="zh-CN" altLang="zh-CN" sz="1800" dirty="0">
                <a:effectLst/>
                <a:latin typeface="宋体" panose="02010600030101010101" pitchFamily="2" charset="-122"/>
                <a:ea typeface="宋体" panose="02010600030101010101" pitchFamily="2" charset="-122"/>
              </a:rPr>
              <a:t>数据库的删除。</a:t>
            </a:r>
            <a:endParaRPr lang="en-US" altLang="zh-CN" sz="1800" dirty="0">
              <a:effectLst/>
              <a:latin typeface="宋体" panose="02010600030101010101" pitchFamily="2" charset="-122"/>
              <a:ea typeface="宋体" panose="02010600030101010101" pitchFamily="2" charset="-122"/>
            </a:endParaRPr>
          </a:p>
          <a:p>
            <a:pPr indent="127000" algn="just"/>
            <a:endParaRPr lang="zh-CN" altLang="zh-CN" sz="1800" dirty="0">
              <a:effectLst/>
              <a:latin typeface="宋体" panose="02010600030101010101" pitchFamily="2" charset="-122"/>
              <a:ea typeface="宋体" panose="02010600030101010101" pitchFamily="2" charset="-122"/>
            </a:endParaRPr>
          </a:p>
          <a:p>
            <a:pPr indent="127000" algn="just">
              <a:lnSpc>
                <a:spcPts val="1560"/>
              </a:lnSpc>
            </a:pPr>
            <a:r>
              <a:rPr lang="zh-CN" altLang="zh-CN" sz="1800" dirty="0">
                <a:effectLst/>
                <a:latin typeface="宋体" panose="02010600030101010101" pitchFamily="2" charset="-122"/>
                <a:ea typeface="宋体" panose="02010600030101010101" pitchFamily="2" charset="-122"/>
              </a:rPr>
              <a:t>方式</a:t>
            </a:r>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宋体" panose="02010600030101010101" pitchFamily="2" charset="-122"/>
                <a:ea typeface="宋体" panose="02010600030101010101" pitchFamily="2" charset="-122"/>
              </a:rPr>
              <a:t>：使用</a:t>
            </a:r>
            <a:r>
              <a:rPr lang="en-US" altLang="zh-CN" sz="1800" dirty="0">
                <a:effectLst/>
                <a:latin typeface="宋体" panose="02010600030101010101" pitchFamily="2" charset="-122"/>
                <a:ea typeface="宋体" panose="02010600030101010101" pitchFamily="2" charset="-122"/>
              </a:rPr>
              <a:t>SQL</a:t>
            </a:r>
            <a:r>
              <a:rPr lang="zh-CN" altLang="zh-CN" sz="1800" dirty="0">
                <a:effectLst/>
                <a:latin typeface="宋体" panose="02010600030101010101" pitchFamily="2" charset="-122"/>
                <a:ea typeface="宋体" panose="02010600030101010101" pitchFamily="2" charset="-122"/>
              </a:rPr>
              <a:t>命令删除。</a:t>
            </a:r>
          </a:p>
          <a:p>
            <a:pPr indent="266700" algn="l">
              <a:lnSpc>
                <a:spcPts val="1560"/>
              </a:lnSpc>
            </a:pPr>
            <a:r>
              <a:rPr lang="en-US" altLang="zh-CN" sz="1800" dirty="0">
                <a:solidFill>
                  <a:srgbClr val="0000FF"/>
                </a:solidFill>
                <a:effectLst/>
                <a:latin typeface="宋体" panose="02010600030101010101" pitchFamily="2" charset="-122"/>
                <a:ea typeface="宋体" panose="02010600030101010101" pitchFamily="2" charset="-122"/>
              </a:rPr>
              <a:t>DROP DATABASE </a:t>
            </a:r>
            <a:r>
              <a:rPr lang="en-US" altLang="zh-CN" sz="1800" dirty="0" err="1">
                <a:solidFill>
                  <a:srgbClr val="008080"/>
                </a:solidFill>
                <a:effectLst/>
                <a:latin typeface="宋体" panose="02010600030101010101" pitchFamily="2" charset="-122"/>
                <a:ea typeface="宋体" panose="02010600030101010101" pitchFamily="2" charset="-122"/>
              </a:rPr>
              <a:t>pxbgl</a:t>
            </a:r>
            <a:r>
              <a:rPr lang="en-US" altLang="zh-CN" sz="1800" dirty="0">
                <a:solidFill>
                  <a:srgbClr val="0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114463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创建培训班管理系统数据表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846734" y="2952740"/>
            <a:ext cx="8568952" cy="523220"/>
          </a:xfrm>
          <a:prstGeom prst="rect">
            <a:avLst/>
          </a:prstGeom>
          <a:noFill/>
        </p:spPr>
        <p:txBody>
          <a:bodyPr wrap="square">
            <a:spAutoFit/>
          </a:bodyPr>
          <a:lstStyle/>
          <a:p>
            <a:pPr lvl="0">
              <a:buClr>
                <a:srgbClr val="444444"/>
              </a:buClr>
              <a:buSzPts val="850"/>
            </a:pPr>
            <a:r>
              <a:rPr lang="zh-CN" altLang="en-US" sz="2800" dirty="0"/>
              <a:t>创建培训班管理系统的数据表</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982638" y="1485578"/>
            <a:ext cx="3573248" cy="611830"/>
            <a:chOff x="571169" y="1053530"/>
            <a:chExt cx="3573248" cy="61183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02413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11.3.2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创建培训班管理系统数据表</a:t>
            </a:r>
          </a:p>
        </p:txBody>
      </p:sp>
      <p:sp>
        <p:nvSpPr>
          <p:cNvPr id="5" name="文本框 4">
            <a:extLst>
              <a:ext uri="{FF2B5EF4-FFF2-40B4-BE49-F238E27FC236}">
                <a16:creationId xmlns:a16="http://schemas.microsoft.com/office/drawing/2014/main" id="{AAA2CCA1-E17F-C081-A4F4-4DA4A9F1D5E1}"/>
              </a:ext>
            </a:extLst>
          </p:cNvPr>
          <p:cNvSpPr txBox="1"/>
          <p:nvPr/>
        </p:nvSpPr>
        <p:spPr>
          <a:xfrm>
            <a:off x="1143691" y="1689882"/>
            <a:ext cx="9435330" cy="1754326"/>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使用图形界面创建数据表</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打开对象浏览器，选中之前创建的数据库</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pxbgl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，右击“表”结点，在弹出的快捷菜单中选择“创建表”命令，在表设计器中按照要求设置表中字段的数据类型、长度、是否为空以及约束等属性。读者可根据要求分别创建培训班管理系统所有数据表。</a:t>
            </a:r>
          </a:p>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使用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CREATE TABLE </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语句创建表</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以学院信息表的创建为例，创建表的</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语句如下：</a:t>
            </a:r>
          </a:p>
        </p:txBody>
      </p:sp>
      <p:pic>
        <p:nvPicPr>
          <p:cNvPr id="7170" name="图片 571" descr="C:\Users\Administrator\Desktop\Snipaste_2021-06-12_10-10-27.pngSnipaste_2021-06-12_10-10-27">
            <a:extLst>
              <a:ext uri="{FF2B5EF4-FFF2-40B4-BE49-F238E27FC236}">
                <a16:creationId xmlns:a16="http://schemas.microsoft.com/office/drawing/2014/main" id="{3EEDA5BB-8942-EF38-E84A-94A113A329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3" b="17299"/>
          <a:stretch/>
        </p:blipFill>
        <p:spPr bwMode="auto">
          <a:xfrm>
            <a:off x="1608654" y="3414120"/>
            <a:ext cx="3478440" cy="3096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a:extLst>
              <a:ext uri="{FF2B5EF4-FFF2-40B4-BE49-F238E27FC236}">
                <a16:creationId xmlns:a16="http://schemas.microsoft.com/office/drawing/2014/main" id="{B1D41F3E-D87C-B891-ABB2-2CCDE09EFCEF}"/>
              </a:ext>
            </a:extLst>
          </p:cNvPr>
          <p:cNvSpPr txBox="1"/>
          <p:nvPr/>
        </p:nvSpPr>
        <p:spPr>
          <a:xfrm>
            <a:off x="-529530" y="6361461"/>
            <a:ext cx="6096000" cy="298159"/>
          </a:xfrm>
          <a:prstGeom prst="rect">
            <a:avLst/>
          </a:prstGeom>
          <a:noFill/>
        </p:spPr>
        <p:txBody>
          <a:bodyPr wrap="square">
            <a:spAutoFit/>
          </a:bodyPr>
          <a:lstStyle/>
          <a:p>
            <a:pPr indent="266700" algn="ctr">
              <a:lnSpc>
                <a:spcPts val="1560"/>
              </a:lnSpc>
            </a:pPr>
            <a:r>
              <a:rPr lang="zh-CN" altLang="zh-CN" sz="1600" dirty="0">
                <a:effectLst/>
                <a:latin typeface="宋体" panose="02010600030101010101" pitchFamily="2" charset="-122"/>
                <a:ea typeface="宋体" panose="02010600030101010101" pitchFamily="2" charset="-122"/>
              </a:rPr>
              <a:t>图</a:t>
            </a:r>
            <a:r>
              <a:rPr lang="en-US" altLang="zh-CN" sz="1600" dirty="0">
                <a:effectLst/>
                <a:latin typeface="宋体" panose="02010600030101010101" pitchFamily="2" charset="-122"/>
                <a:ea typeface="宋体" panose="02010600030101010101" pitchFamily="2" charset="-122"/>
              </a:rPr>
              <a:t>11.10 </a:t>
            </a:r>
            <a:r>
              <a:rPr lang="zh-CN" altLang="zh-CN" sz="1600" dirty="0">
                <a:effectLst/>
                <a:latin typeface="宋体" panose="02010600030101010101" pitchFamily="2" charset="-122"/>
                <a:ea typeface="宋体" panose="02010600030101010101" pitchFamily="2" charset="-122"/>
              </a:rPr>
              <a:t>执行结果</a:t>
            </a:r>
          </a:p>
        </p:txBody>
      </p:sp>
      <p:sp>
        <p:nvSpPr>
          <p:cNvPr id="7" name="椭圆形标注 12">
            <a:extLst>
              <a:ext uri="{FF2B5EF4-FFF2-40B4-BE49-F238E27FC236}">
                <a16:creationId xmlns:a16="http://schemas.microsoft.com/office/drawing/2014/main" id="{B713748D-6510-4E08-095D-B6ACE6AF920B}"/>
              </a:ext>
            </a:extLst>
          </p:cNvPr>
          <p:cNvSpPr/>
          <p:nvPr/>
        </p:nvSpPr>
        <p:spPr>
          <a:xfrm>
            <a:off x="5735166" y="3748096"/>
            <a:ext cx="5995749" cy="2309476"/>
          </a:xfrm>
          <a:prstGeom prst="wedgeEllipseCallout">
            <a:avLst/>
          </a:prstGeom>
          <a:solidFill>
            <a:schemeClr val="accent2">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0" lang="zh-CN" altLang="en-US" sz="2000" b="0" i="0" u="none" strike="noStrike" kern="1200" cap="none" spc="0" normalizeH="0" baseline="0" noProof="0" dirty="0">
                <a:ln>
                  <a:noFill/>
                </a:ln>
                <a:solidFill>
                  <a:prstClr val="white"/>
                </a:solidFill>
                <a:effectLst/>
                <a:uLnTx/>
                <a:uFillTx/>
                <a:latin typeface="字魂105号-简雅黑"/>
              </a:rPr>
              <a:t>思考：</a:t>
            </a:r>
            <a:r>
              <a:rPr lang="zh-CN" altLang="zh-CN" sz="2000" dirty="0"/>
              <a:t>请根据学员信息表创建培训班管理系统数据库的其他表。</a:t>
            </a:r>
            <a:endParaRPr kumimoji="0" lang="en-US" altLang="zh-CN" sz="2000" b="0" i="0" u="none" strike="noStrike" kern="1200" cap="none" spc="0" normalizeH="0" baseline="0" noProof="0" dirty="0">
              <a:ln>
                <a:noFill/>
              </a:ln>
              <a:solidFill>
                <a:prstClr val="white"/>
              </a:solidFill>
              <a:effectLst/>
              <a:uLnTx/>
              <a:uFillTx/>
              <a:latin typeface="字魂105号-简雅黑"/>
            </a:endParaRPr>
          </a:p>
        </p:txBody>
      </p:sp>
    </p:spTree>
    <p:extLst>
      <p:ext uri="{BB962C8B-B14F-4D97-AF65-F5344CB8AC3E}">
        <p14:creationId xmlns:p14="http://schemas.microsoft.com/office/powerpoint/2010/main" val="1011201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目录</a:t>
            </a:r>
            <a:r>
              <a:rPr kumimoji="0" lang="en-US" altLang="zh-CN"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Contents</a:t>
            </a:r>
            <a:endParaRPr kumimoji="0" lang="en-GB"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24027" y="1640161"/>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147538" y="2519266"/>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3147538" y="3313590"/>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4" name="组合 53"/>
          <p:cNvGrpSpPr/>
          <p:nvPr/>
        </p:nvGrpSpPr>
        <p:grpSpPr>
          <a:xfrm>
            <a:off x="3166365" y="4155338"/>
            <a:ext cx="1192190" cy="613061"/>
            <a:chOff x="2215144" y="4135856"/>
            <a:chExt cx="1244730" cy="842781"/>
          </a:xfrm>
        </p:grpSpPr>
        <p:sp>
          <p:nvSpPr>
            <p:cNvPr id="55" name="平行四边形 54"/>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6" name="文本框 12"/>
            <p:cNvSpPr txBox="1"/>
            <p:nvPr/>
          </p:nvSpPr>
          <p:spPr>
            <a:xfrm>
              <a:off x="2393075" y="4169272"/>
              <a:ext cx="1066799" cy="803896"/>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223610" y="1654885"/>
            <a:ext cx="5142331" cy="613062"/>
            <a:chOff x="4464264" y="727792"/>
            <a:chExt cx="3857250" cy="540057"/>
          </a:xfrm>
        </p:grpSpPr>
        <p:sp>
          <p:nvSpPr>
            <p:cNvPr id="61" name="矩形 60"/>
            <p:cNvSpPr/>
            <p:nvPr/>
          </p:nvSpPr>
          <p:spPr>
            <a:xfrm>
              <a:off x="4830201" y="870281"/>
              <a:ext cx="2827147" cy="344580"/>
            </a:xfrm>
            <a:prstGeom prst="rect">
              <a:avLst/>
            </a:prstGeom>
            <a:ln w="15875">
              <a:noFill/>
            </a:ln>
          </p:spPr>
          <p:txBody>
            <a:bodyPr wrap="square" lIns="68580" tIns="34290" rIns="68580" bIns="34290">
              <a:spAutoFit/>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整理资料</a:t>
              </a:r>
            </a:p>
          </p:txBody>
        </p:sp>
        <p:sp>
          <p:nvSpPr>
            <p:cNvPr id="62" name="平行四边形 61"/>
            <p:cNvSpPr/>
            <p:nvPr/>
          </p:nvSpPr>
          <p:spPr>
            <a:xfrm>
              <a:off x="4464264" y="727792"/>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221123" y="2521566"/>
            <a:ext cx="5142331" cy="613062"/>
            <a:chOff x="4315150" y="1647579"/>
            <a:chExt cx="3857250" cy="540057"/>
          </a:xfrm>
        </p:grpSpPr>
        <p:sp>
          <p:nvSpPr>
            <p:cNvPr id="64" name="矩形 63"/>
            <p:cNvSpPr/>
            <p:nvPr/>
          </p:nvSpPr>
          <p:spPr>
            <a:xfrm>
              <a:off x="4841196" y="1730243"/>
              <a:ext cx="2827147" cy="344580"/>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设计管理系统数据库结构</a:t>
              </a: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4198262" y="3312965"/>
            <a:ext cx="5142331" cy="613062"/>
            <a:chOff x="4315150" y="2341731"/>
            <a:chExt cx="3857250" cy="540057"/>
          </a:xfrm>
        </p:grpSpPr>
        <p:sp>
          <p:nvSpPr>
            <p:cNvPr id="67" name="矩形 66"/>
            <p:cNvSpPr/>
            <p:nvPr/>
          </p:nvSpPr>
          <p:spPr>
            <a:xfrm>
              <a:off x="4841197" y="2424395"/>
              <a:ext cx="2827146" cy="331154"/>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 创建管理系统数据库</a:t>
              </a:r>
              <a:endParaRPr kumimoji="0" lang="en-US" altLang="zh-CN"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9" name="组合 68"/>
          <p:cNvGrpSpPr/>
          <p:nvPr/>
        </p:nvGrpSpPr>
        <p:grpSpPr>
          <a:xfrm>
            <a:off x="4239950" y="4167732"/>
            <a:ext cx="5142331" cy="613062"/>
            <a:chOff x="4315150" y="3035884"/>
            <a:chExt cx="3857250" cy="540057"/>
          </a:xfrm>
        </p:grpSpPr>
        <p:sp>
          <p:nvSpPr>
            <p:cNvPr id="70" name="矩形 69"/>
            <p:cNvSpPr/>
            <p:nvPr/>
          </p:nvSpPr>
          <p:spPr>
            <a:xfrm>
              <a:off x="4841196" y="3118548"/>
              <a:ext cx="2827147" cy="331154"/>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创建基本管理信息视图</a:t>
              </a:r>
              <a:endParaRPr kumimoji="0" lang="zh-CN" altLang="en-GB"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3124027" y="5043848"/>
            <a:ext cx="1192190" cy="613061"/>
            <a:chOff x="2215144" y="4135856"/>
            <a:chExt cx="1244730" cy="842781"/>
          </a:xfrm>
        </p:grpSpPr>
        <p:sp>
          <p:nvSpPr>
            <p:cNvPr id="3" name="平行四边形 2"/>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 name="文本框 12"/>
            <p:cNvSpPr txBox="1"/>
            <p:nvPr/>
          </p:nvSpPr>
          <p:spPr>
            <a:xfrm>
              <a:off x="2393075" y="4169272"/>
              <a:ext cx="1066799" cy="802233"/>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05</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4254606" y="5053407"/>
            <a:ext cx="5142331" cy="613062"/>
            <a:chOff x="4315150" y="3035884"/>
            <a:chExt cx="3857250" cy="540057"/>
          </a:xfrm>
        </p:grpSpPr>
        <p:sp>
          <p:nvSpPr>
            <p:cNvPr id="6" name="矩形 5"/>
            <p:cNvSpPr/>
            <p:nvPr/>
          </p:nvSpPr>
          <p:spPr>
            <a:xfrm>
              <a:off x="4841196" y="3118548"/>
              <a:ext cx="2827147" cy="331154"/>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 完善数据表结构</a:t>
              </a:r>
              <a:endParaRPr kumimoji="0" lang="zh-CN" altLang="en-GB"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平行四边形 6"/>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9">
            <a:extLst>
              <a:ext uri="{FF2B5EF4-FFF2-40B4-BE49-F238E27FC236}">
                <a16:creationId xmlns:a16="http://schemas.microsoft.com/office/drawing/2014/main" id="{3E4248E1-192F-F601-2C47-8C48D7EE9EE5}"/>
              </a:ext>
            </a:extLst>
          </p:cNvPr>
          <p:cNvGrpSpPr/>
          <p:nvPr/>
        </p:nvGrpSpPr>
        <p:grpSpPr>
          <a:xfrm>
            <a:off x="3147538" y="5878944"/>
            <a:ext cx="1192190" cy="613062"/>
            <a:chOff x="2215144" y="982844"/>
            <a:chExt cx="1244730" cy="842780"/>
          </a:xfrm>
        </p:grpSpPr>
        <p:sp>
          <p:nvSpPr>
            <p:cNvPr id="11" name="平行四边形 10">
              <a:extLst>
                <a:ext uri="{FF2B5EF4-FFF2-40B4-BE49-F238E27FC236}">
                  <a16:creationId xmlns:a16="http://schemas.microsoft.com/office/drawing/2014/main" id="{FF797836-DE54-9260-056D-693C83BDDE90}"/>
                </a:ext>
              </a:extLst>
            </p:cNvPr>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文本框 9">
              <a:extLst>
                <a:ext uri="{FF2B5EF4-FFF2-40B4-BE49-F238E27FC236}">
                  <a16:creationId xmlns:a16="http://schemas.microsoft.com/office/drawing/2014/main" id="{FBD15526-76F2-8419-4FD0-D33D0BCAE59A}"/>
                </a:ext>
              </a:extLst>
            </p:cNvPr>
            <p:cNvSpPr txBox="1"/>
            <p:nvPr/>
          </p:nvSpPr>
          <p:spPr>
            <a:xfrm>
              <a:off x="2393075" y="1005670"/>
              <a:ext cx="1066799" cy="803893"/>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06</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id="{114C29AB-AADD-4DF3-5C8E-E885B0B1AB09}"/>
              </a:ext>
            </a:extLst>
          </p:cNvPr>
          <p:cNvGrpSpPr/>
          <p:nvPr/>
        </p:nvGrpSpPr>
        <p:grpSpPr>
          <a:xfrm>
            <a:off x="4392105" y="5875964"/>
            <a:ext cx="5142331" cy="613062"/>
            <a:chOff x="4315150" y="953426"/>
            <a:chExt cx="3857250" cy="540057"/>
          </a:xfrm>
        </p:grpSpPr>
        <p:sp>
          <p:nvSpPr>
            <p:cNvPr id="14" name="矩形 13">
              <a:extLst>
                <a:ext uri="{FF2B5EF4-FFF2-40B4-BE49-F238E27FC236}">
                  <a16:creationId xmlns:a16="http://schemas.microsoft.com/office/drawing/2014/main" id="{91C23C84-D28A-6CEE-B0EA-A5E470901BB4}"/>
                </a:ext>
              </a:extLst>
            </p:cNvPr>
            <p:cNvSpPr/>
            <p:nvPr/>
          </p:nvSpPr>
          <p:spPr>
            <a:xfrm>
              <a:off x="4841196" y="1036090"/>
              <a:ext cx="2827147" cy="344580"/>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添加管理系统数据</a:t>
              </a:r>
            </a:p>
          </p:txBody>
        </p:sp>
        <p:sp>
          <p:nvSpPr>
            <p:cNvPr id="16" name="平行四边形 15">
              <a:extLst>
                <a:ext uri="{FF2B5EF4-FFF2-40B4-BE49-F238E27FC236}">
                  <a16:creationId xmlns:a16="http://schemas.microsoft.com/office/drawing/2014/main" id="{72FF1832-67EB-B7C5-18BC-BD77B92706ED}"/>
                </a:ext>
              </a:extLst>
            </p:cNvPr>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646934" y="3014256"/>
            <a:ext cx="7056185" cy="830997"/>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Source Han Sans K Bold" panose="020B0800000000000000" pitchFamily="34" charset="-128"/>
              </a:rPr>
              <a:t>创建基本管理信息视图</a:t>
            </a:r>
            <a:endParaRPr kumimoji="0" lang="en-GB" altLang="zh-CN" sz="48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238806" y="2809240"/>
            <a:ext cx="2122884" cy="1107996"/>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en-GB" sz="6600" b="1" i="0" u="none" strike="noStrike" kern="1200" cap="none" spc="0" normalizeH="0" baseline="0" noProof="0" dirty="0">
                <a:ln>
                  <a:noFill/>
                </a:ln>
                <a:solidFill>
                  <a:srgbClr val="FAFAFA"/>
                </a:solidFill>
                <a:effectLst/>
                <a:uLnTx/>
                <a:uFillTx/>
                <a:latin typeface="微软雅黑" panose="020B0503020204020204" pitchFamily="34" charset="-122"/>
                <a:ea typeface="微软雅黑" panose="020B0503020204020204" pitchFamily="34" charset="-122"/>
                <a:cs typeface="+mn-ea"/>
                <a:sym typeface="+mn-lt"/>
              </a:rPr>
              <a:t>11.4</a:t>
            </a:r>
          </a:p>
        </p:txBody>
      </p:sp>
    </p:spTree>
    <p:extLst>
      <p:ext uri="{BB962C8B-B14F-4D97-AF65-F5344CB8AC3E}">
        <p14:creationId xmlns:p14="http://schemas.microsoft.com/office/powerpoint/2010/main" val="3164348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创建基本管理信息视图</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3" y="1281498"/>
            <a:ext cx="6096000" cy="2308324"/>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能准确进行数据统计。</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能正确使用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SELECT</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语句中与统计相关的子句。</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能灵活、准确适用聚合函数。</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能将查询语句与视图创建很好地结合。</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最终目标：能根据提供的特定条件进行数据统计，并创建视图。</a:t>
            </a: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22598" y="465393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399133" y="4756715"/>
            <a:ext cx="6096000"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通过视图查询数据</a:t>
            </a:r>
          </a:p>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2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通过视图修改表中数据</a:t>
            </a:r>
          </a:p>
        </p:txBody>
      </p:sp>
    </p:spTree>
    <p:extLst>
      <p:ext uri="{BB962C8B-B14F-4D97-AF65-F5344CB8AC3E}">
        <p14:creationId xmlns:p14="http://schemas.microsoft.com/office/powerpoint/2010/main" val="2396619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通过视图查询数据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文本框 1">
            <a:extLst>
              <a:ext uri="{FF2B5EF4-FFF2-40B4-BE49-F238E27FC236}">
                <a16:creationId xmlns:a16="http://schemas.microsoft.com/office/drawing/2014/main" id="{692EB418-B9D3-EF6C-83F8-6DFE15C0C218}"/>
              </a:ext>
            </a:extLst>
          </p:cNvPr>
          <p:cNvSpPr txBox="1"/>
          <p:nvPr/>
        </p:nvSpPr>
        <p:spPr>
          <a:xfrm>
            <a:off x="1846734" y="2952740"/>
            <a:ext cx="8568952" cy="523220"/>
          </a:xfrm>
          <a:prstGeom prst="rect">
            <a:avLst/>
          </a:prstGeom>
          <a:noFill/>
        </p:spPr>
        <p:txBody>
          <a:bodyPr wrap="square">
            <a:spAutoFit/>
          </a:bodyPr>
          <a:lstStyle/>
          <a:p>
            <a:pPr lvl="0">
              <a:buClr>
                <a:srgbClr val="444444"/>
              </a:buClr>
              <a:buSzPts val="850"/>
            </a:pPr>
            <a:r>
              <a:rPr lang="zh-CN" altLang="en-US" sz="2800" dirty="0"/>
              <a:t>通过视图查询数据。</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982638" y="1485578"/>
            <a:ext cx="3573248" cy="611830"/>
            <a:chOff x="571169" y="1053530"/>
            <a:chExt cx="3573248" cy="61183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86318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通过视图查询数据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2061642"/>
            <a:ext cx="9073007" cy="646331"/>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通过视图查询学员编号为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号的学员的基本信息。</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分析：首先要创建学员信息视图，然后通过视图查询学院信息。</a:t>
            </a:r>
          </a:p>
        </p:txBody>
      </p:sp>
      <p:sp>
        <p:nvSpPr>
          <p:cNvPr id="5" name="文本框 4">
            <a:extLst>
              <a:ext uri="{FF2B5EF4-FFF2-40B4-BE49-F238E27FC236}">
                <a16:creationId xmlns:a16="http://schemas.microsoft.com/office/drawing/2014/main" id="{C2DA1E1A-925D-E1F0-6C1C-676BECD9BE26}"/>
              </a:ext>
            </a:extLst>
          </p:cNvPr>
          <p:cNvSpPr txBox="1"/>
          <p:nvPr/>
        </p:nvSpPr>
        <p:spPr>
          <a:xfrm>
            <a:off x="1342678" y="2997746"/>
            <a:ext cx="7848872" cy="1952971"/>
          </a:xfrm>
          <a:prstGeom prst="rect">
            <a:avLst/>
          </a:prstGeom>
          <a:noFill/>
        </p:spPr>
        <p:txBody>
          <a:bodyPr wrap="square">
            <a:spAutoFit/>
          </a:bodyPr>
          <a:lstStyle/>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创建视图</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CREATE VIEW </a:t>
            </a:r>
            <a:r>
              <a:rPr lang="en-US" altLang="zh-CN" sz="1800" dirty="0" err="1">
                <a:solidFill>
                  <a:srgbClr val="008080"/>
                </a:solidFill>
                <a:effectLst/>
                <a:latin typeface="Courier New" panose="02070309020205020404" pitchFamily="49" charset="0"/>
                <a:ea typeface="宋体" panose="02010600030101010101" pitchFamily="2" charset="-122"/>
              </a:rPr>
              <a:t>view</a:t>
            </a:r>
            <a:r>
              <a:rPr lang="en-US" altLang="zh-CN" sz="1800" dirty="0">
                <a:solidFill>
                  <a:srgbClr val="008080"/>
                </a:solidFill>
                <a:effectLst/>
                <a:latin typeface="Courier New" panose="02070309020205020404" pitchFamily="49" charset="0"/>
                <a:ea typeface="宋体" panose="02010600030101010101" pitchFamily="2" charset="-122"/>
              </a:rPr>
              <a:t>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AS</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 * 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从视图中查询学员编号为“</a:t>
            </a:r>
            <a:r>
              <a:rPr lang="en-US" altLang="zh-CN" sz="1800" dirty="0">
                <a:solidFill>
                  <a:srgbClr val="008080"/>
                </a:solidFill>
                <a:effectLst/>
                <a:latin typeface="Courier New" panose="02070309020205020404" pitchFamily="49" charset="0"/>
                <a:ea typeface="宋体" panose="02010600030101010101" pitchFamily="2" charset="-122"/>
              </a:rPr>
              <a:t>1</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”的记录</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 * FROM </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   </a:t>
            </a:r>
            <a:r>
              <a:rPr lang="en-US" altLang="zh-CN" sz="1800" dirty="0">
                <a:solidFill>
                  <a:srgbClr val="0000FF"/>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WHERE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=1;</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306245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通过视图查询数据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2061642"/>
            <a:ext cx="9073007" cy="369332"/>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创建统计学员请假次数的视图“</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view_</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请假”。</a:t>
            </a:r>
          </a:p>
        </p:txBody>
      </p:sp>
      <p:sp>
        <p:nvSpPr>
          <p:cNvPr id="5" name="文本框 4">
            <a:extLst>
              <a:ext uri="{FF2B5EF4-FFF2-40B4-BE49-F238E27FC236}">
                <a16:creationId xmlns:a16="http://schemas.microsoft.com/office/drawing/2014/main" id="{C2DA1E1A-925D-E1F0-6C1C-676BECD9BE26}"/>
              </a:ext>
            </a:extLst>
          </p:cNvPr>
          <p:cNvSpPr txBox="1"/>
          <p:nvPr/>
        </p:nvSpPr>
        <p:spPr>
          <a:xfrm>
            <a:off x="1342678" y="2997746"/>
            <a:ext cx="7848872" cy="2010807"/>
          </a:xfrm>
          <a:prstGeom prst="rect">
            <a:avLst/>
          </a:prstGeom>
          <a:noFill/>
        </p:spPr>
        <p:txBody>
          <a:bodyPr wrap="square">
            <a:spAutoFit/>
          </a:bodyPr>
          <a:lstStyle/>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创建视图</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请假</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CREATE VIEW </a:t>
            </a:r>
            <a:r>
              <a:rPr lang="en-US" altLang="zh-CN" sz="1800" dirty="0" err="1">
                <a:solidFill>
                  <a:srgbClr val="008080"/>
                </a:solidFill>
                <a:effectLst/>
                <a:latin typeface="Courier New" panose="02070309020205020404" pitchFamily="49" charset="0"/>
                <a:ea typeface="宋体" panose="02010600030101010101" pitchFamily="2" charset="-122"/>
              </a:rPr>
              <a:t>view</a:t>
            </a:r>
            <a:r>
              <a:rPr lang="en-US" altLang="zh-CN" sz="1800" dirty="0">
                <a:solidFill>
                  <a:srgbClr val="008080"/>
                </a:solidFill>
                <a:effectLst/>
                <a:latin typeface="Courier New" panose="02070309020205020404" pitchFamily="49" charset="0"/>
                <a:ea typeface="宋体" panose="02010600030101010101" pitchFamily="2" charset="-122"/>
              </a:rPr>
              <a:t>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请假</a:t>
            </a:r>
            <a:r>
              <a:rPr lang="zh-CN" altLang="zh-CN" sz="1800" dirty="0">
                <a:solidFill>
                  <a:srgbClr val="008080"/>
                </a:solidFill>
                <a:effectLst/>
                <a:latin typeface="Times New Roman" panose="02020603050405020304" pitchFamily="18" charset="0"/>
                <a:ea typeface="Courier New" panose="02070309020205020404" pitchFamily="49" charset="0"/>
              </a:rPr>
              <a:t> </a:t>
            </a:r>
            <a:r>
              <a:rPr lang="en-US" altLang="zh-CN" sz="1800" dirty="0">
                <a:solidFill>
                  <a:srgbClr val="0000FF"/>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AS</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COUNT(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8080"/>
                </a:solidFill>
                <a:effectLst/>
                <a:latin typeface="Courier New" panose="02070309020205020404" pitchFamily="49" charset="0"/>
                <a:ea typeface="宋体" panose="02010600030101010101" pitchFamily="2" charset="-122"/>
              </a:rPr>
              <a:t>)</a:t>
            </a:r>
            <a:r>
              <a:rPr lang="en-US" altLang="zh-CN" sz="1800" dirty="0">
                <a:solidFill>
                  <a:srgbClr val="0000FF"/>
                </a:solidFill>
                <a:effectLst/>
                <a:latin typeface="Courier New" panose="02070309020205020404" pitchFamily="49" charset="0"/>
                <a:ea typeface="宋体" panose="02010600030101010101" pitchFamily="2" charset="-122"/>
              </a:rPr>
              <a:t> AS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请假次数</a:t>
            </a:r>
            <a:r>
              <a:rPr lang="en-US" altLang="zh-CN" sz="1800" dirty="0">
                <a:solidFill>
                  <a:srgbClr val="0000FF"/>
                </a:solidFill>
                <a:effectLst/>
                <a:latin typeface="Courier New" panose="02070309020205020404" pitchFamily="49" charset="0"/>
                <a:ea typeface="宋体" panose="02010600030101010101" pitchFamily="2" charset="-122"/>
              </a:rPr>
              <a:t> 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请假</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GROUP BY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从视图中查询数据</a:t>
            </a:r>
            <a:endParaRPr lang="zh-CN" altLang="zh-CN" sz="1800" dirty="0">
              <a:effectLst/>
              <a:latin typeface="Times New Roman" panose="02020603050405020304" pitchFamily="18" charset="0"/>
              <a:ea typeface="宋体" panose="02010600030101010101" pitchFamily="2" charset="-122"/>
            </a:endParaRPr>
          </a:p>
          <a:p>
            <a:r>
              <a:rPr lang="en-US" altLang="zh-CN" sz="1800" dirty="0">
                <a:solidFill>
                  <a:srgbClr val="0000FF"/>
                </a:solidFill>
                <a:effectLst/>
                <a:latin typeface="Courier New" panose="02070309020205020404" pitchFamily="49" charset="0"/>
                <a:ea typeface="宋体" panose="02010600030101010101" pitchFamily="2" charset="-122"/>
              </a:rPr>
              <a:t>SELECT * FROM </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请假</a:t>
            </a:r>
            <a:r>
              <a:rPr lang="en-US" altLang="zh-CN" sz="1800" dirty="0">
                <a:solidFill>
                  <a:srgbClr val="0000FF"/>
                </a:solidFill>
                <a:effectLst/>
                <a:latin typeface="Courier New" panose="02070309020205020404" pitchFamily="49" charset="0"/>
                <a:ea typeface="宋体" panose="02010600030101010101" pitchFamily="2" charset="-122"/>
              </a:rPr>
              <a:t>;</a:t>
            </a:r>
            <a:endParaRPr lang="en-US" altLang="zh-CN" sz="1800" dirty="0">
              <a:solidFill>
                <a:srgbClr val="008080"/>
              </a:solidFill>
              <a:effectLst/>
              <a:latin typeface="Courier New" panose="02070309020205020404" pitchFamily="49" charset="0"/>
              <a:ea typeface="宋体" panose="02010600030101010101" pitchFamily="2" charset="-122"/>
            </a:endParaRPr>
          </a:p>
        </p:txBody>
      </p:sp>
    </p:spTree>
    <p:extLst>
      <p:ext uri="{BB962C8B-B14F-4D97-AF65-F5344CB8AC3E}">
        <p14:creationId xmlns:p14="http://schemas.microsoft.com/office/powerpoint/2010/main" val="3210150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通过视图查询数据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2061642"/>
            <a:ext cx="9073007" cy="369332"/>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创建统计培训班学员欠费情况的视图“</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view_</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欠费”。</a:t>
            </a:r>
          </a:p>
        </p:txBody>
      </p:sp>
      <p:sp>
        <p:nvSpPr>
          <p:cNvPr id="5" name="文本框 4">
            <a:extLst>
              <a:ext uri="{FF2B5EF4-FFF2-40B4-BE49-F238E27FC236}">
                <a16:creationId xmlns:a16="http://schemas.microsoft.com/office/drawing/2014/main" id="{C2DA1E1A-925D-E1F0-6C1C-676BECD9BE26}"/>
              </a:ext>
            </a:extLst>
          </p:cNvPr>
          <p:cNvSpPr txBox="1"/>
          <p:nvPr/>
        </p:nvSpPr>
        <p:spPr>
          <a:xfrm>
            <a:off x="1342678" y="2997746"/>
            <a:ext cx="7848872" cy="1952971"/>
          </a:xfrm>
          <a:prstGeom prst="rect">
            <a:avLst/>
          </a:prstGeom>
          <a:noFill/>
        </p:spPr>
        <p:txBody>
          <a:bodyPr wrap="square">
            <a:spAutoFit/>
          </a:bodyPr>
          <a:lstStyle/>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创建视图</a:t>
            </a:r>
            <a:r>
              <a:rPr lang="en-US" altLang="zh-CN" sz="1800" dirty="0">
                <a:solidFill>
                  <a:srgbClr val="008080"/>
                </a:solidFill>
                <a:effectLst/>
                <a:latin typeface="Courier New" panose="02070309020205020404" pitchFamily="49" charset="0"/>
                <a:ea typeface="宋体" panose="02010600030101010101" pitchFamily="2" charset="-122"/>
              </a:rPr>
              <a:t> 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欠费</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CREATE VIEW </a:t>
            </a:r>
            <a:r>
              <a:rPr lang="en-US" altLang="zh-CN" sz="1800" dirty="0" err="1">
                <a:solidFill>
                  <a:srgbClr val="008080"/>
                </a:solidFill>
                <a:effectLst/>
                <a:latin typeface="Courier New" panose="02070309020205020404" pitchFamily="49" charset="0"/>
                <a:ea typeface="宋体" panose="02010600030101010101" pitchFamily="2" charset="-122"/>
              </a:rPr>
              <a:t>view</a:t>
            </a:r>
            <a:r>
              <a:rPr lang="en-US" altLang="zh-CN" sz="1800" dirty="0">
                <a:solidFill>
                  <a:srgbClr val="008080"/>
                </a:solidFill>
                <a:effectLst/>
                <a:latin typeface="Courier New" panose="02070309020205020404" pitchFamily="49" charset="0"/>
                <a:ea typeface="宋体" panose="02010600030101010101" pitchFamily="2" charset="-122"/>
              </a:rPr>
              <a:t>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欠费</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AS</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SUM(</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欠费金额</a:t>
            </a:r>
            <a:r>
              <a:rPr lang="en-US" altLang="zh-CN" sz="1800" dirty="0">
                <a:solidFill>
                  <a:srgbClr val="008080"/>
                </a:solidFill>
                <a:effectLst/>
                <a:latin typeface="Courier New" panose="02070309020205020404" pitchFamily="49" charset="0"/>
                <a:ea typeface="宋体" panose="02010600030101010101" pitchFamily="2" charset="-122"/>
              </a:rPr>
              <a:t>)</a:t>
            </a:r>
            <a:r>
              <a:rPr lang="en-US" altLang="zh-CN" sz="1800" dirty="0">
                <a:solidFill>
                  <a:srgbClr val="0000FF"/>
                </a:solidFill>
                <a:effectLst/>
                <a:latin typeface="Courier New" panose="02070309020205020404" pitchFamily="49" charset="0"/>
                <a:ea typeface="宋体" panose="02010600030101010101" pitchFamily="2" charset="-122"/>
              </a:rPr>
              <a:t> AS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总欠费金额</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交费</a:t>
            </a:r>
            <a:r>
              <a:rPr lang="zh-CN" altLang="zh-CN" sz="1800" dirty="0">
                <a:solidFill>
                  <a:srgbClr val="008080"/>
                </a:solidFill>
                <a:effectLst/>
                <a:latin typeface="Times New Roman" panose="02020603050405020304" pitchFamily="18" charset="0"/>
                <a:ea typeface="Courier New" panose="02070309020205020404" pitchFamily="49" charset="0"/>
              </a:rPr>
              <a:t> </a:t>
            </a:r>
            <a:r>
              <a:rPr lang="en-US" altLang="zh-CN" sz="1800" dirty="0">
                <a:solidFill>
                  <a:srgbClr val="0000FF"/>
                </a:solidFill>
                <a:effectLst/>
                <a:latin typeface="Courier New" panose="02070309020205020404" pitchFamily="49" charset="0"/>
                <a:ea typeface="宋体" panose="02010600030101010101" pitchFamily="2" charset="-122"/>
              </a:rPr>
              <a:t>GROUP BY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8080"/>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从视图中查询数据</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 * FROM </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欠费</a:t>
            </a: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66765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通过视图查询数据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2061642"/>
            <a:ext cx="9073007" cy="369332"/>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创建学员选课信息的视图“</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view_</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选课”。</a:t>
            </a:r>
          </a:p>
        </p:txBody>
      </p:sp>
      <p:sp>
        <p:nvSpPr>
          <p:cNvPr id="5" name="文本框 4">
            <a:extLst>
              <a:ext uri="{FF2B5EF4-FFF2-40B4-BE49-F238E27FC236}">
                <a16:creationId xmlns:a16="http://schemas.microsoft.com/office/drawing/2014/main" id="{C2DA1E1A-925D-E1F0-6C1C-676BECD9BE26}"/>
              </a:ext>
            </a:extLst>
          </p:cNvPr>
          <p:cNvSpPr txBox="1"/>
          <p:nvPr/>
        </p:nvSpPr>
        <p:spPr>
          <a:xfrm>
            <a:off x="1342678" y="2997746"/>
            <a:ext cx="7848872" cy="2215991"/>
          </a:xfrm>
          <a:prstGeom prst="rect">
            <a:avLst/>
          </a:prstGeom>
          <a:noFill/>
        </p:spPr>
        <p:txBody>
          <a:bodyPr wrap="square">
            <a:spAutoFit/>
          </a:bodyPr>
          <a:lstStyle/>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创建视图</a:t>
            </a:r>
            <a:r>
              <a:rPr lang="en-US" altLang="zh-CN" sz="1800" dirty="0">
                <a:solidFill>
                  <a:srgbClr val="008080"/>
                </a:solidFill>
                <a:effectLst/>
                <a:latin typeface="Courier New" panose="02070309020205020404" pitchFamily="49" charset="0"/>
                <a:ea typeface="宋体" panose="02010600030101010101" pitchFamily="2" charset="-122"/>
              </a:rPr>
              <a:t> 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选课</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CREATE VIEW</a:t>
            </a:r>
            <a:r>
              <a:rPr lang="en-US" altLang="zh-CN" sz="1800" dirty="0">
                <a:solidFill>
                  <a:srgbClr val="008080"/>
                </a:solidFill>
                <a:effectLst/>
                <a:latin typeface="Courier New" panose="02070309020205020404" pitchFamily="49" charset="0"/>
                <a:ea typeface="宋体" panose="02010600030101010101" pitchFamily="2" charset="-122"/>
              </a:rPr>
              <a:t> </a:t>
            </a:r>
            <a:r>
              <a:rPr lang="en-US" altLang="zh-CN" sz="1800" dirty="0" err="1">
                <a:solidFill>
                  <a:srgbClr val="008080"/>
                </a:solidFill>
                <a:effectLst/>
                <a:latin typeface="Courier New" panose="02070309020205020404" pitchFamily="49" charset="0"/>
                <a:ea typeface="宋体" panose="02010600030101010101" pitchFamily="2" charset="-122"/>
              </a:rPr>
              <a:t>view</a:t>
            </a:r>
            <a:r>
              <a:rPr lang="en-US" altLang="zh-CN" sz="1800" dirty="0">
                <a:solidFill>
                  <a:srgbClr val="008080"/>
                </a:solidFill>
                <a:effectLst/>
                <a:latin typeface="Courier New" panose="02070309020205020404" pitchFamily="49" charset="0"/>
                <a:ea typeface="宋体" panose="02010600030101010101" pitchFamily="2" charset="-122"/>
              </a:rPr>
              <a:t>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选课</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AS</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a:t>
            </a:r>
            <a:r>
              <a:rPr lang="en-US" altLang="zh-CN" sz="1800" dirty="0">
                <a:effectLst/>
                <a:latin typeface="Times New Roman" panose="02020603050405020304" pitchFamily="18" charset="0"/>
                <a:ea typeface="宋体" panose="02010600030101010101" pitchFamily="2" charset="-122"/>
              </a:rPr>
              <a:t> </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姓名</a:t>
            </a:r>
            <a:r>
              <a:rPr lang="en-US" altLang="zh-CN" sz="1800" dirty="0">
                <a:solidFill>
                  <a:srgbClr val="008080"/>
                </a:solidFill>
                <a:effectLst/>
                <a:latin typeface="Courier New" panose="02070309020205020404" pitchFamily="49" charset="0"/>
                <a:ea typeface="宋体" panose="02010600030101010101" pitchFamily="2" charset="-122"/>
              </a:rPr>
              <a:t> AS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学员姓名</a:t>
            </a:r>
            <a:r>
              <a:rPr lang="en-US" altLang="zh-CN" sz="1800" dirty="0">
                <a:effectLst/>
                <a:latin typeface="Times New Roman" panose="02020603050405020304" pitchFamily="18"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课程编号</a:t>
            </a:r>
            <a:r>
              <a:rPr lang="en-US" altLang="zh-CN" sz="1800" dirty="0">
                <a:effectLst/>
                <a:latin typeface="Times New Roman" panose="02020603050405020304" pitchFamily="18"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课程名</a:t>
            </a:r>
            <a:r>
              <a:rPr lang="zh-CN" altLang="zh-CN" sz="1800" dirty="0">
                <a:solidFill>
                  <a:srgbClr val="008080"/>
                </a:solidFill>
                <a:effectLst/>
                <a:latin typeface="Times New Roman" panose="02020603050405020304" pitchFamily="18" charset="0"/>
                <a:ea typeface="Courier New" panose="02070309020205020404" pitchFamily="49" charset="0"/>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FROM</a:t>
            </a:r>
            <a:r>
              <a:rPr lang="en-US" altLang="zh-CN" sz="1800" dirty="0">
                <a:effectLst/>
                <a:latin typeface="Times New Roman" panose="02020603050405020304" pitchFamily="18" charset="0"/>
                <a:ea typeface="宋体" panose="02010600030101010101" pitchFamily="2" charset="-122"/>
              </a:rPr>
              <a: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 a</a:t>
            </a:r>
            <a:r>
              <a:rPr lang="en-US" altLang="zh-CN" sz="1800" dirty="0">
                <a:effectLst/>
                <a:latin typeface="Times New Roman" panose="02020603050405020304" pitchFamily="18"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选课</a:t>
            </a:r>
            <a:r>
              <a:rPr lang="en-US" altLang="zh-CN" sz="1800" dirty="0">
                <a:solidFill>
                  <a:srgbClr val="008080"/>
                </a:solidFill>
                <a:effectLst/>
                <a:latin typeface="Courier New" panose="02070309020205020404" pitchFamily="49" charset="0"/>
                <a:ea typeface="宋体" panose="02010600030101010101" pitchFamily="2" charset="-122"/>
              </a:rPr>
              <a:t> b</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WHERE</a:t>
            </a:r>
            <a:r>
              <a:rPr lang="en-US" altLang="zh-CN" sz="1800" dirty="0">
                <a:effectLst/>
                <a:latin typeface="Times New Roman" panose="02020603050405020304" pitchFamily="18" charset="0"/>
                <a:ea typeface="宋体" panose="02010600030101010101" pitchFamily="2" charset="-122"/>
              </a:rPr>
              <a:t> </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b.</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从视图中查询数据</a:t>
            </a:r>
            <a:endParaRPr lang="zh-CN" altLang="zh-CN" sz="1800" dirty="0">
              <a:effectLst/>
              <a:latin typeface="Times New Roman" panose="02020603050405020304" pitchFamily="18" charset="0"/>
              <a:ea typeface="宋体" panose="02010600030101010101" pitchFamily="2" charset="-122"/>
            </a:endParaRPr>
          </a:p>
          <a:p>
            <a:r>
              <a:rPr lang="en-US" altLang="zh-CN" sz="1800" dirty="0">
                <a:solidFill>
                  <a:srgbClr val="0000FF"/>
                </a:solidFill>
                <a:effectLst/>
                <a:latin typeface="Courier New" panose="02070309020205020404" pitchFamily="49" charset="0"/>
                <a:ea typeface="宋体" panose="02010600030101010101" pitchFamily="2" charset="-122"/>
              </a:rPr>
              <a:t>select * from</a:t>
            </a:r>
            <a:r>
              <a:rPr lang="en-US" altLang="zh-CN" sz="1800" dirty="0">
                <a:effectLst/>
                <a:latin typeface="Times New Roman" panose="02020603050405020304" pitchFamily="18" charset="0"/>
                <a:ea typeface="宋体" panose="02010600030101010101" pitchFamily="2" charset="-122"/>
              </a:rPr>
              <a:t>  </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选课</a:t>
            </a:r>
            <a:r>
              <a:rPr lang="en-US" altLang="zh-CN" sz="1800" dirty="0">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1457968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通过视图修改表中数据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文本框 1">
            <a:extLst>
              <a:ext uri="{FF2B5EF4-FFF2-40B4-BE49-F238E27FC236}">
                <a16:creationId xmlns:a16="http://schemas.microsoft.com/office/drawing/2014/main" id="{692EB418-B9D3-EF6C-83F8-6DFE15C0C218}"/>
              </a:ext>
            </a:extLst>
          </p:cNvPr>
          <p:cNvSpPr txBox="1"/>
          <p:nvPr/>
        </p:nvSpPr>
        <p:spPr>
          <a:xfrm>
            <a:off x="1846734" y="2952740"/>
            <a:ext cx="8568952" cy="523220"/>
          </a:xfrm>
          <a:prstGeom prst="rect">
            <a:avLst/>
          </a:prstGeom>
          <a:noFill/>
        </p:spPr>
        <p:txBody>
          <a:bodyPr wrap="square">
            <a:spAutoFit/>
          </a:bodyPr>
          <a:lstStyle/>
          <a:p>
            <a:pPr lvl="0">
              <a:buClr>
                <a:srgbClr val="444444"/>
              </a:buClr>
              <a:buSzPts val="850"/>
            </a:pPr>
            <a:r>
              <a:rPr lang="zh-CN" altLang="en-US" sz="2800" dirty="0"/>
              <a:t>通过已创建的视图对数据进行修改。</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982638" y="1485578"/>
            <a:ext cx="3573248" cy="611830"/>
            <a:chOff x="571169" y="1053530"/>
            <a:chExt cx="3573248" cy="61183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428995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lvl="0" algn="l">
              <a:defRPr/>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11.4.2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通过视图修改表中数据</a:t>
            </a:r>
            <a:endParaRPr lang="en-US"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2171053"/>
            <a:ext cx="9073007" cy="1200329"/>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对“</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view_</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学员信息”视图进行修改，把学员编号为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的学员姓名改为“李欣”。</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分析：通过视图修改数据其实质是对视图所依赖的基本表中的数据进行修改，所以均使用</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update</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语句进行操作，具体语句如下：</a:t>
            </a:r>
          </a:p>
        </p:txBody>
      </p:sp>
      <p:sp>
        <p:nvSpPr>
          <p:cNvPr id="5" name="文本框 4">
            <a:extLst>
              <a:ext uri="{FF2B5EF4-FFF2-40B4-BE49-F238E27FC236}">
                <a16:creationId xmlns:a16="http://schemas.microsoft.com/office/drawing/2014/main" id="{C2DA1E1A-925D-E1F0-6C1C-676BECD9BE26}"/>
              </a:ext>
            </a:extLst>
          </p:cNvPr>
          <p:cNvSpPr txBox="1"/>
          <p:nvPr/>
        </p:nvSpPr>
        <p:spPr>
          <a:xfrm>
            <a:off x="1347267" y="3861842"/>
            <a:ext cx="7848872" cy="927049"/>
          </a:xfrm>
          <a:prstGeom prst="rect">
            <a:avLst/>
          </a:prstGeom>
          <a:noFill/>
        </p:spPr>
        <p:txBody>
          <a:bodyPr wrap="square">
            <a:spAutoFit/>
          </a:bodyPr>
          <a:lstStyle/>
          <a:p>
            <a:pPr indent="127000" algn="l">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UPDATE </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endParaRPr lang="zh-CN" altLang="zh-CN" sz="1800" dirty="0">
              <a:effectLst/>
              <a:latin typeface="Times New Roman" panose="02020603050405020304" pitchFamily="18" charset="0"/>
              <a:ea typeface="宋体" panose="02010600030101010101" pitchFamily="2" charset="-122"/>
            </a:endParaRPr>
          </a:p>
          <a:p>
            <a:pPr indent="127000" algn="l">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姓名</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李欣</a:t>
            </a:r>
            <a:r>
              <a:rPr lang="en-US" altLang="zh-CN" sz="1800" dirty="0">
                <a:solidFill>
                  <a:srgbClr val="008080"/>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l">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WHERE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5</a:t>
            </a: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l">
              <a:lnSpc>
                <a:spcPts val="1560"/>
              </a:lnSpc>
            </a:pPr>
            <a:r>
              <a:rPr lang="en-US" altLang="zh-CN" sz="1800" dirty="0">
                <a:solidFill>
                  <a:srgbClr val="0000FF"/>
                </a:solidFill>
                <a:effectLst/>
                <a:latin typeface="Courier New" panose="02070309020205020404" pitchFamily="49" charset="0"/>
                <a:ea typeface="宋体" panose="02010600030101010101" pitchFamily="2" charset="-122"/>
              </a:rPr>
              <a:t>SELECT * FROM </a:t>
            </a:r>
            <a:r>
              <a:rPr lang="en-US" altLang="zh-CN" sz="1800" dirty="0">
                <a:solidFill>
                  <a:srgbClr val="008080"/>
                </a:solidFill>
                <a:effectLst/>
                <a:latin typeface="Courier New" panose="02070309020205020404" pitchFamily="49" charset="0"/>
                <a:ea typeface="宋体" panose="02010600030101010101" pitchFamily="2" charset="-122"/>
              </a:rPr>
              <a:t>view_</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00FF"/>
                </a:solidFill>
                <a:effectLst/>
                <a:latin typeface="Courier New" panose="02070309020205020404" pitchFamily="49"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p:txBody>
      </p:sp>
      <p:sp>
        <p:nvSpPr>
          <p:cNvPr id="7" name="文本框 6">
            <a:extLst>
              <a:ext uri="{FF2B5EF4-FFF2-40B4-BE49-F238E27FC236}">
                <a16:creationId xmlns:a16="http://schemas.microsoft.com/office/drawing/2014/main" id="{B79754B7-6C77-255B-C36B-E05DD7D3B508}"/>
              </a:ext>
            </a:extLst>
          </p:cNvPr>
          <p:cNvSpPr txBox="1"/>
          <p:nvPr/>
        </p:nvSpPr>
        <p:spPr>
          <a:xfrm>
            <a:off x="978074" y="5047706"/>
            <a:ext cx="7848871" cy="1538883"/>
          </a:xfrm>
          <a:prstGeom prst="rect">
            <a:avLst/>
          </a:prstGeom>
          <a:noFill/>
        </p:spPr>
        <p:txBody>
          <a:bodyPr wrap="square">
            <a:spAutoFit/>
          </a:bodyPr>
          <a:lstStyle/>
          <a:p>
            <a:pPr indent="127000" algn="just">
              <a:lnSpc>
                <a:spcPts val="1560"/>
              </a:lnSpc>
            </a:pPr>
            <a:r>
              <a:rPr lang="zh-CN" altLang="zh-CN" sz="1800" dirty="0">
                <a:effectLst/>
                <a:latin typeface="宋体" panose="02010600030101010101" pitchFamily="2" charset="-122"/>
                <a:ea typeface="宋体" panose="02010600030101010101" pitchFamily="2" charset="-122"/>
              </a:rPr>
              <a:t>思考：</a:t>
            </a:r>
          </a:p>
          <a:p>
            <a:pPr indent="127000" algn="just"/>
            <a:r>
              <a:rPr lang="zh-CN" altLang="zh-CN" sz="1800" dirty="0">
                <a:effectLst/>
                <a:latin typeface="宋体" panose="02010600030101010101" pitchFamily="2" charset="-122"/>
                <a:ea typeface="宋体" panose="02010600030101010101" pitchFamily="2" charset="-122"/>
              </a:rPr>
              <a:t>怎样在</a:t>
            </a:r>
            <a:r>
              <a:rPr lang="en-US" altLang="zh-CN" sz="1800" dirty="0" err="1">
                <a:effectLst/>
                <a:latin typeface="宋体" panose="02010600030101010101" pitchFamily="2" charset="-122"/>
                <a:ea typeface="宋体" panose="02010600030101010101" pitchFamily="2" charset="-122"/>
              </a:rPr>
              <a:t>SQLyog</a:t>
            </a:r>
            <a:r>
              <a:rPr lang="zh-CN" altLang="zh-CN" sz="1800" dirty="0">
                <a:effectLst/>
                <a:latin typeface="宋体" panose="02010600030101010101" pitchFamily="2" charset="-122"/>
                <a:ea typeface="宋体" panose="02010600030101010101" pitchFamily="2" charset="-122"/>
              </a:rPr>
              <a:t>图形界面下创建视图和查询视图数据。</a:t>
            </a:r>
            <a:endParaRPr lang="en-US" altLang="zh-CN" sz="1800" dirty="0">
              <a:effectLst/>
              <a:latin typeface="宋体" panose="02010600030101010101" pitchFamily="2" charset="-122"/>
              <a:ea typeface="宋体" panose="02010600030101010101" pitchFamily="2" charset="-122"/>
            </a:endParaRPr>
          </a:p>
          <a:p>
            <a:pPr indent="127000" algn="just"/>
            <a:endParaRPr lang="zh-CN" altLang="zh-CN" sz="1800" dirty="0">
              <a:effectLst/>
              <a:latin typeface="宋体" panose="02010600030101010101" pitchFamily="2" charset="-122"/>
              <a:ea typeface="宋体" panose="02010600030101010101" pitchFamily="2" charset="-122"/>
            </a:endParaRPr>
          </a:p>
          <a:p>
            <a:pPr indent="127000" algn="just">
              <a:lnSpc>
                <a:spcPts val="1560"/>
              </a:lnSpc>
            </a:pPr>
            <a:r>
              <a:rPr lang="zh-CN" altLang="zh-CN" sz="1800" dirty="0">
                <a:effectLst/>
                <a:latin typeface="宋体" panose="02010600030101010101" pitchFamily="2" charset="-122"/>
                <a:ea typeface="宋体" panose="02010600030101010101" pitchFamily="2" charset="-122"/>
              </a:rPr>
              <a:t>通过视图修改基本表中数据时有哪些限制？</a:t>
            </a:r>
            <a:endParaRPr lang="en-US" altLang="zh-CN" sz="1800" dirty="0">
              <a:effectLst/>
              <a:latin typeface="宋体" panose="02010600030101010101" pitchFamily="2" charset="-122"/>
              <a:ea typeface="宋体" panose="02010600030101010101" pitchFamily="2" charset="-122"/>
            </a:endParaRPr>
          </a:p>
          <a:p>
            <a:pPr indent="127000" algn="just">
              <a:lnSpc>
                <a:spcPts val="1560"/>
              </a:lnSpc>
            </a:pPr>
            <a:endParaRPr lang="zh-CN" altLang="zh-CN" sz="1800" dirty="0">
              <a:effectLst/>
              <a:latin typeface="宋体" panose="02010600030101010101" pitchFamily="2" charset="-122"/>
              <a:ea typeface="宋体" panose="02010600030101010101" pitchFamily="2" charset="-122"/>
            </a:endParaRPr>
          </a:p>
          <a:p>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如何查看视图的定义信息，如何删除已创建的视图？</a:t>
            </a:r>
            <a:endParaRPr lang="zh-CN" altLang="en-US" sz="18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47482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4447459"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通过视图修改表中数据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1748924"/>
            <a:ext cx="9073007" cy="4801314"/>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知识链接</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创建视图的语句语法格式如下：</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CREATE  VIEW  &lt;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视图名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&gt;  AS  &lt;SELECT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语句</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&gt;; </a:t>
            </a:r>
          </a:p>
          <a:p>
            <a:pPr marL="254000" indent="266700" algn="just"/>
            <a:endPar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修改视图的语句语法格式如下：</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ALTER  VIEW  &lt;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视图名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&gt;  AS  &lt;SELECT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语句</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&gt;;</a:t>
            </a:r>
          </a:p>
          <a:p>
            <a:pPr marL="254000" indent="266700" algn="just"/>
            <a:endPar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删除视图的语句语法格式如下：</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DROP  VIEW  &lt;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视图名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1&gt; [ , &lt;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视图名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2&gt; …]</a:t>
            </a:r>
          </a:p>
          <a:p>
            <a:pPr marL="254000" indent="266700" algn="just"/>
            <a:endPar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通过视图查询数据的语法格式如下：</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通过视图查询数据与通过表查询数据的语句完全相同，只是</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from</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子句跟的是视图名，具体格式如下：</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select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字段名列表</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from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视图名</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where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查询条件</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1886996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96806" y="693794"/>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目录</a:t>
            </a:r>
            <a:r>
              <a:rPr kumimoji="0" lang="en-US" altLang="zh-CN" sz="32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a:t>
            </a:r>
            <a:r>
              <a:rPr kumimoji="0" lang="en-US" altLang="zh-CN"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rPr>
              <a:t>Contents</a:t>
            </a:r>
            <a:endParaRPr kumimoji="0" lang="en-GB"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48" name="组合 47"/>
          <p:cNvGrpSpPr/>
          <p:nvPr/>
        </p:nvGrpSpPr>
        <p:grpSpPr>
          <a:xfrm>
            <a:off x="3109808" y="1949573"/>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07</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3109808" y="2880151"/>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08</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4" name="组合 53"/>
          <p:cNvGrpSpPr/>
          <p:nvPr/>
        </p:nvGrpSpPr>
        <p:grpSpPr>
          <a:xfrm>
            <a:off x="3109808" y="3806424"/>
            <a:ext cx="1192190" cy="613061"/>
            <a:chOff x="2215144" y="4135856"/>
            <a:chExt cx="1244730" cy="842781"/>
          </a:xfrm>
        </p:grpSpPr>
        <p:sp>
          <p:nvSpPr>
            <p:cNvPr id="55" name="平行四边形 54"/>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6" name="文本框 12"/>
            <p:cNvSpPr txBox="1"/>
            <p:nvPr/>
          </p:nvSpPr>
          <p:spPr>
            <a:xfrm>
              <a:off x="2393075" y="4169272"/>
              <a:ext cx="1066799" cy="803896"/>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09</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15360" y="1932747"/>
            <a:ext cx="5142331" cy="613062"/>
            <a:chOff x="4315150" y="1647579"/>
            <a:chExt cx="3857250" cy="540057"/>
          </a:xfrm>
        </p:grpSpPr>
        <p:sp>
          <p:nvSpPr>
            <p:cNvPr id="64" name="矩形 63"/>
            <p:cNvSpPr/>
            <p:nvPr/>
          </p:nvSpPr>
          <p:spPr>
            <a:xfrm>
              <a:off x="4841196" y="1730243"/>
              <a:ext cx="2827147" cy="344580"/>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实现基本管理信息查询</a:t>
              </a: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4015360" y="2858498"/>
            <a:ext cx="5142331" cy="613062"/>
            <a:chOff x="4315150" y="2341731"/>
            <a:chExt cx="3857250" cy="540057"/>
          </a:xfrm>
        </p:grpSpPr>
        <p:sp>
          <p:nvSpPr>
            <p:cNvPr id="67" name="矩形 66"/>
            <p:cNvSpPr/>
            <p:nvPr/>
          </p:nvSpPr>
          <p:spPr>
            <a:xfrm>
              <a:off x="4569024" y="2424395"/>
              <a:ext cx="3351386" cy="332129"/>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创建用户自定义函数实现管理信息统计</a:t>
              </a:r>
              <a:endParaRPr kumimoji="0" lang="en-US" altLang="zh-CN"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9" name="组合 68"/>
          <p:cNvGrpSpPr/>
          <p:nvPr/>
        </p:nvGrpSpPr>
        <p:grpSpPr>
          <a:xfrm>
            <a:off x="4015360" y="3784249"/>
            <a:ext cx="5142331" cy="613062"/>
            <a:chOff x="4315150" y="3035884"/>
            <a:chExt cx="3857250" cy="540057"/>
          </a:xfrm>
        </p:grpSpPr>
        <p:sp>
          <p:nvSpPr>
            <p:cNvPr id="70" name="矩形 69"/>
            <p:cNvSpPr/>
            <p:nvPr/>
          </p:nvSpPr>
          <p:spPr>
            <a:xfrm>
              <a:off x="4841196" y="3118548"/>
              <a:ext cx="2827147" cy="331154"/>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 创建储存过程实现管理信息统计</a:t>
              </a:r>
              <a:endParaRPr kumimoji="0" lang="zh-CN" altLang="en-GB"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3109808" y="4690344"/>
            <a:ext cx="1192190" cy="613061"/>
            <a:chOff x="2215144" y="4135856"/>
            <a:chExt cx="1244730" cy="842781"/>
          </a:xfrm>
        </p:grpSpPr>
        <p:sp>
          <p:nvSpPr>
            <p:cNvPr id="3" name="平行四边形 2"/>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 name="文本框 12"/>
            <p:cNvSpPr txBox="1"/>
            <p:nvPr/>
          </p:nvSpPr>
          <p:spPr>
            <a:xfrm>
              <a:off x="2393075" y="4169272"/>
              <a:ext cx="1066799" cy="802233"/>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10</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4015360" y="4668169"/>
            <a:ext cx="5142331" cy="613062"/>
            <a:chOff x="4315150" y="3035884"/>
            <a:chExt cx="3857250" cy="540057"/>
          </a:xfrm>
        </p:grpSpPr>
        <p:sp>
          <p:nvSpPr>
            <p:cNvPr id="6" name="矩形 5"/>
            <p:cNvSpPr/>
            <p:nvPr/>
          </p:nvSpPr>
          <p:spPr>
            <a:xfrm>
              <a:off x="4657989" y="3118548"/>
              <a:ext cx="3211115" cy="332129"/>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 创建触发器实现管理系统数据完整性</a:t>
              </a:r>
              <a:endParaRPr kumimoji="0" lang="zh-CN" altLang="en-GB"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平行四边形 6"/>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7">
            <a:extLst>
              <a:ext uri="{FF2B5EF4-FFF2-40B4-BE49-F238E27FC236}">
                <a16:creationId xmlns:a16="http://schemas.microsoft.com/office/drawing/2014/main" id="{519885FB-FC5C-4DE4-D8B2-A2FCECDE6123}"/>
              </a:ext>
            </a:extLst>
          </p:cNvPr>
          <p:cNvGrpSpPr/>
          <p:nvPr/>
        </p:nvGrpSpPr>
        <p:grpSpPr>
          <a:xfrm>
            <a:off x="3109808" y="5552089"/>
            <a:ext cx="1192190" cy="613061"/>
            <a:chOff x="2215144" y="4135856"/>
            <a:chExt cx="1244730" cy="842781"/>
          </a:xfrm>
        </p:grpSpPr>
        <p:sp>
          <p:nvSpPr>
            <p:cNvPr id="9" name="平行四边形 8">
              <a:extLst>
                <a:ext uri="{FF2B5EF4-FFF2-40B4-BE49-F238E27FC236}">
                  <a16:creationId xmlns:a16="http://schemas.microsoft.com/office/drawing/2014/main" id="{B2A56078-BFD7-0DAE-C4C9-F9328162090D}"/>
                </a:ext>
              </a:extLst>
            </p:cNvPr>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文本框 12">
              <a:extLst>
                <a:ext uri="{FF2B5EF4-FFF2-40B4-BE49-F238E27FC236}">
                  <a16:creationId xmlns:a16="http://schemas.microsoft.com/office/drawing/2014/main" id="{23AB372F-FFE6-D5EE-F66A-D92E98D664FC}"/>
                </a:ext>
              </a:extLst>
            </p:cNvPr>
            <p:cNvSpPr txBox="1"/>
            <p:nvPr/>
          </p:nvSpPr>
          <p:spPr>
            <a:xfrm>
              <a:off x="2393075" y="4169272"/>
              <a:ext cx="1066799" cy="802233"/>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11</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0">
            <a:extLst>
              <a:ext uri="{FF2B5EF4-FFF2-40B4-BE49-F238E27FC236}">
                <a16:creationId xmlns:a16="http://schemas.microsoft.com/office/drawing/2014/main" id="{282AD0CF-2F8E-C683-030F-C8CC440FD4C7}"/>
              </a:ext>
            </a:extLst>
          </p:cNvPr>
          <p:cNvGrpSpPr/>
          <p:nvPr/>
        </p:nvGrpSpPr>
        <p:grpSpPr>
          <a:xfrm>
            <a:off x="4041718" y="5570750"/>
            <a:ext cx="5142331" cy="613062"/>
            <a:chOff x="4315150" y="3035884"/>
            <a:chExt cx="3857250" cy="540057"/>
          </a:xfrm>
        </p:grpSpPr>
        <p:sp>
          <p:nvSpPr>
            <p:cNvPr id="12" name="矩形 11">
              <a:extLst>
                <a:ext uri="{FF2B5EF4-FFF2-40B4-BE49-F238E27FC236}">
                  <a16:creationId xmlns:a16="http://schemas.microsoft.com/office/drawing/2014/main" id="{A9E31FF0-7B0B-9CC3-7E4E-80BDD153D2CE}"/>
                </a:ext>
              </a:extLst>
            </p:cNvPr>
            <p:cNvSpPr/>
            <p:nvPr/>
          </p:nvSpPr>
          <p:spPr>
            <a:xfrm>
              <a:off x="4657989" y="3118548"/>
              <a:ext cx="3211115" cy="332129"/>
            </a:xfrm>
            <a:prstGeom prst="rect">
              <a:avLst/>
            </a:prstGeom>
            <a:ln w="15875">
              <a:noFill/>
            </a:ln>
          </p:spPr>
          <p:txBody>
            <a:bodyPr wrap="square" lIns="68580" tIns="34290" rIns="68580" bIns="3429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 JSP</a:t>
              </a: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访问数据库</a:t>
              </a:r>
              <a:endParaRPr kumimoji="0" lang="zh-CN" altLang="en-GB" sz="20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 name="平行四边形 12">
              <a:extLst>
                <a:ext uri="{FF2B5EF4-FFF2-40B4-BE49-F238E27FC236}">
                  <a16:creationId xmlns:a16="http://schemas.microsoft.com/office/drawing/2014/main" id="{BDC62A70-6B8D-83E6-6785-47614EE8B993}"/>
                </a:ext>
              </a:extLst>
            </p:cNvPr>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1219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99807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4447459"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11.4.2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通过视图修改表中数据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0568C45B-4AE9-8B46-1EEF-958D4F3C8683}"/>
              </a:ext>
            </a:extLst>
          </p:cNvPr>
          <p:cNvSpPr txBox="1"/>
          <p:nvPr/>
        </p:nvSpPr>
        <p:spPr>
          <a:xfrm>
            <a:off x="838622" y="2277666"/>
            <a:ext cx="8928992" cy="2308324"/>
          </a:xfrm>
          <a:prstGeom prst="rect">
            <a:avLst/>
          </a:prstGeom>
          <a:noFill/>
        </p:spPr>
        <p:txBody>
          <a:bodyPr wrap="square">
            <a:spAutoFit/>
          </a:bodyPr>
          <a:lstStyle/>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查看视图的定义信息的语句的语法格式如下：</a:t>
            </a:r>
          </a:p>
          <a:p>
            <a:pPr marL="254000"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DESC </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视图名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p>
          <a:p>
            <a:pPr marL="254000" indent="266700" algn="just"/>
            <a:r>
              <a:rPr lang="en-US" altLang="zh-CN" sz="18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 </a:t>
            </a:r>
            <a:endPar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通过视图修改数据需要注意以下几点：</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任何修改（包括 </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UPDATE</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INSERT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DELETE</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语句）都只能引用一个基表的列。</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在视图中修改的列必须直接引用表列中的基础数据。列不能通过其他方式派生，可通过聚合函数（</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AVG</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COUNT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SUM</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MIN</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MAX</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）得到。</a:t>
            </a:r>
          </a:p>
          <a:p>
            <a:pPr marL="254000" indent="266700" algn="just"/>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被修改的列不受</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GROUP BY</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HAVING</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DISTINCT</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子句影响。</a:t>
            </a:r>
          </a:p>
        </p:txBody>
      </p:sp>
    </p:spTree>
    <p:extLst>
      <p:ext uri="{BB962C8B-B14F-4D97-AF65-F5344CB8AC3E}">
        <p14:creationId xmlns:p14="http://schemas.microsoft.com/office/powerpoint/2010/main" val="24647997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646934" y="3014256"/>
            <a:ext cx="7056185" cy="830997"/>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Source Han Sans K Bold" panose="020B0800000000000000" pitchFamily="34" charset="-128"/>
              </a:rPr>
              <a:t>完善数据表结构</a:t>
            </a:r>
            <a:endParaRPr kumimoji="0" lang="en-GB" altLang="zh-CN" sz="48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238806" y="2809240"/>
            <a:ext cx="2122884" cy="1107996"/>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en-GB" sz="6600" b="1" i="0" u="none" strike="noStrike" kern="1200" cap="none" spc="0" normalizeH="0" baseline="0" noProof="0" dirty="0">
                <a:ln>
                  <a:noFill/>
                </a:ln>
                <a:solidFill>
                  <a:srgbClr val="FAFAFA"/>
                </a:solidFill>
                <a:effectLst/>
                <a:uLnTx/>
                <a:uFillTx/>
                <a:latin typeface="微软雅黑" panose="020B0503020204020204" pitchFamily="34" charset="-122"/>
                <a:ea typeface="微软雅黑" panose="020B0503020204020204" pitchFamily="34" charset="-122"/>
                <a:cs typeface="+mn-ea"/>
                <a:sym typeface="+mn-lt"/>
              </a:rPr>
              <a:t>11.5</a:t>
            </a:r>
          </a:p>
        </p:txBody>
      </p:sp>
    </p:spTree>
    <p:extLst>
      <p:ext uri="{BB962C8B-B14F-4D97-AF65-F5344CB8AC3E}">
        <p14:creationId xmlns:p14="http://schemas.microsoft.com/office/powerpoint/2010/main" val="322436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11.5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完善数据表结构</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2" y="1281498"/>
            <a:ext cx="9456713" cy="156966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能灵活运用主键约束和外键约束实施数据完整性。</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能正确使用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CREATE TABLE</a:t>
            </a:r>
            <a:r>
              <a:rPr lang="zh-CN" altLang="en-US"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ALTER TABLE </a:t>
            </a:r>
            <a:r>
              <a:rPr lang="zh-CN" altLang="en-US" kern="100" dirty="0">
                <a:latin typeface="Calibri" panose="020F0502020204030204" pitchFamily="34" charset="0"/>
                <a:ea typeface="宋体" panose="02010600030101010101" pitchFamily="2" charset="-122"/>
                <a:cs typeface="Times New Roman" panose="02020603050405020304" pitchFamily="18" charset="0"/>
              </a:rPr>
              <a:t>和</a:t>
            </a:r>
            <a:r>
              <a:rPr lang="en-US" altLang="zh-CN" kern="100" dirty="0">
                <a:latin typeface="Calibri" panose="020F0502020204030204" pitchFamily="34" charset="0"/>
                <a:ea typeface="宋体" panose="02010600030101010101" pitchFamily="2" charset="-122"/>
                <a:cs typeface="Times New Roman" panose="02020603050405020304" pitchFamily="18" charset="0"/>
              </a:rPr>
              <a:t>DROP TABLE </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语句进行创建、修改和删除数据表。</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能灵活、准确使用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ALTER TABLE </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语句对数据表进行结构修改。</a:t>
            </a:r>
          </a:p>
        </p:txBody>
      </p:sp>
      <p:sp>
        <p:nvSpPr>
          <p:cNvPr id="3" name="文本框 2">
            <a:extLst>
              <a:ext uri="{FF2B5EF4-FFF2-40B4-BE49-F238E27FC236}">
                <a16:creationId xmlns:a16="http://schemas.microsoft.com/office/drawing/2014/main" id="{CC727CC3-9E3D-240B-7C6E-E627512F9BB2}"/>
              </a:ext>
            </a:extLst>
          </p:cNvPr>
          <p:cNvSpPr txBox="1"/>
          <p:nvPr/>
        </p:nvSpPr>
        <p:spPr>
          <a:xfrm>
            <a:off x="2399132" y="3043558"/>
            <a:ext cx="9240690" cy="830997"/>
          </a:xfrm>
          <a:prstGeom prst="rect">
            <a:avLst/>
          </a:prstGeom>
          <a:noFill/>
        </p:spPr>
        <p:txBody>
          <a:bodyPr wrap="squar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能根据要求在已经存在的数据表上添加主键约束、外键约束，实施关系的实体完整性和参照完整性。</a:t>
            </a:r>
          </a:p>
        </p:txBody>
      </p:sp>
      <p:sp>
        <p:nvSpPr>
          <p:cNvPr id="2" name="TextBox 35">
            <a:extLst>
              <a:ext uri="{FF2B5EF4-FFF2-40B4-BE49-F238E27FC236}">
                <a16:creationId xmlns:a16="http://schemas.microsoft.com/office/drawing/2014/main" id="{6B46532C-F7F5-9124-98E9-1F3D4D9A1C7E}"/>
              </a:ext>
            </a:extLst>
          </p:cNvPr>
          <p:cNvSpPr txBox="1">
            <a:spLocks noChangeArrowheads="1"/>
          </p:cNvSpPr>
          <p:nvPr/>
        </p:nvSpPr>
        <p:spPr bwMode="auto">
          <a:xfrm>
            <a:off x="600547" y="3001765"/>
            <a:ext cx="11089232"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最终目标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22598" y="465393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399133" y="4756715"/>
            <a:ext cx="6096000"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设置数据表的主键约束。</a:t>
            </a:r>
          </a:p>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2</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设置表的外键约束。</a:t>
            </a:r>
          </a:p>
        </p:txBody>
      </p:sp>
    </p:spTree>
    <p:extLst>
      <p:ext uri="{BB962C8B-B14F-4D97-AF65-F5344CB8AC3E}">
        <p14:creationId xmlns:p14="http://schemas.microsoft.com/office/powerpoint/2010/main" val="4190051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03644"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11.5.1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设置数据表的主键约束</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577669" y="1637616"/>
            <a:ext cx="8856984" cy="523220"/>
          </a:xfrm>
          <a:prstGeom prst="rect">
            <a:avLst/>
          </a:prstGeom>
          <a:noFill/>
        </p:spPr>
        <p:txBody>
          <a:bodyPr wrap="square">
            <a:spAutoFit/>
          </a:bodyPr>
          <a:lstStyle/>
          <a:p>
            <a:pPr lvl="0">
              <a:buClr>
                <a:srgbClr val="444444"/>
              </a:buClr>
              <a:buSzPts val="850"/>
            </a:pPr>
            <a:r>
              <a:rPr lang="zh-CN" altLang="en-US" sz="2800" dirty="0"/>
              <a:t>创建管理系统的各个表的主键。</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a:extLst>
              <a:ext uri="{FF2B5EF4-FFF2-40B4-BE49-F238E27FC236}">
                <a16:creationId xmlns:a16="http://schemas.microsoft.com/office/drawing/2014/main" id="{A68C7814-E539-491C-3F8C-88EB693AA20B}"/>
              </a:ext>
            </a:extLst>
          </p:cNvPr>
          <p:cNvGrpSpPr/>
          <p:nvPr/>
        </p:nvGrpSpPr>
        <p:grpSpPr>
          <a:xfrm>
            <a:off x="571169" y="2425201"/>
            <a:ext cx="3573248" cy="559810"/>
            <a:chOff x="571169" y="1053530"/>
            <a:chExt cx="3573248" cy="559810"/>
          </a:xfrm>
        </p:grpSpPr>
        <p:sp>
          <p:nvSpPr>
            <p:cNvPr id="8" name="TextBox 35">
              <a:extLst>
                <a:ext uri="{FF2B5EF4-FFF2-40B4-BE49-F238E27FC236}">
                  <a16:creationId xmlns:a16="http://schemas.microsoft.com/office/drawing/2014/main" id="{1E76C8B3-38B2-C2BF-E6F1-A41E79AF5CD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操作向导</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9" name="图片 8" descr="案例">
              <a:extLst>
                <a:ext uri="{FF2B5EF4-FFF2-40B4-BE49-F238E27FC236}">
                  <a16:creationId xmlns:a16="http://schemas.microsoft.com/office/drawing/2014/main" id="{3DBBBD46-5504-227B-A33F-E81039F642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文本框 12">
            <a:extLst>
              <a:ext uri="{FF2B5EF4-FFF2-40B4-BE49-F238E27FC236}">
                <a16:creationId xmlns:a16="http://schemas.microsoft.com/office/drawing/2014/main" id="{9DDA7F49-53B2-10EF-2B7D-0F8A7C91BD48}"/>
              </a:ext>
            </a:extLst>
          </p:cNvPr>
          <p:cNvSpPr txBox="1"/>
          <p:nvPr/>
        </p:nvSpPr>
        <p:spPr>
          <a:xfrm>
            <a:off x="1548350" y="3052081"/>
            <a:ext cx="8477977" cy="2308324"/>
          </a:xfrm>
          <a:prstGeom prst="rect">
            <a:avLst/>
          </a:prstGeom>
          <a:noFill/>
        </p:spPr>
        <p:txBody>
          <a:bodyPr wrap="square">
            <a:spAutoFit/>
          </a:bodyPr>
          <a:lstStyle/>
          <a:p>
            <a:r>
              <a:rPr lang="en-US" altLang="zh-CN" dirty="0"/>
              <a:t>   1.</a:t>
            </a:r>
            <a:r>
              <a:rPr lang="zh-CN" altLang="en-US" dirty="0"/>
              <a:t>在图形界面下，在要设置的主键列上单击主键工具栏，则主键就设置成功。将学员信息表中学员编号设置为表的主键。</a:t>
            </a:r>
          </a:p>
          <a:p>
            <a:r>
              <a:rPr lang="en-US" altLang="zh-CN" dirty="0"/>
              <a:t>    2.</a:t>
            </a:r>
            <a:r>
              <a:rPr lang="zh-CN" altLang="en-US" dirty="0"/>
              <a:t>在已有的表上使用</a:t>
            </a:r>
            <a:r>
              <a:rPr lang="en-US" altLang="zh-CN" dirty="0"/>
              <a:t>SQL</a:t>
            </a:r>
            <a:r>
              <a:rPr lang="zh-CN" altLang="en-US" dirty="0"/>
              <a:t>语句设置主键可用如下语句：</a:t>
            </a:r>
          </a:p>
          <a:p>
            <a:r>
              <a:rPr lang="en-US" altLang="zh-CN" dirty="0"/>
              <a:t>ALTER TABLE </a:t>
            </a:r>
            <a:r>
              <a:rPr lang="zh-CN" altLang="en-US" dirty="0"/>
              <a:t>学员信息 </a:t>
            </a:r>
            <a:r>
              <a:rPr lang="en-US" altLang="zh-CN" dirty="0"/>
              <a:t>ADD CONSTRAINT PK_</a:t>
            </a:r>
            <a:r>
              <a:rPr lang="zh-CN" altLang="en-US" dirty="0"/>
              <a:t>学员信息 </a:t>
            </a:r>
            <a:r>
              <a:rPr lang="en-US" altLang="zh-CN" dirty="0"/>
              <a:t>PRIMARY KEY(</a:t>
            </a:r>
            <a:r>
              <a:rPr lang="zh-CN" altLang="en-US" dirty="0"/>
              <a:t>学员编号</a:t>
            </a:r>
            <a:r>
              <a:rPr lang="en-US" altLang="zh-CN" dirty="0"/>
              <a:t>)</a:t>
            </a:r>
          </a:p>
          <a:p>
            <a:r>
              <a:rPr lang="zh-CN" altLang="en-US" dirty="0"/>
              <a:t>思考：使用上述两种方式为其他数据表设置主键约束。</a:t>
            </a:r>
          </a:p>
        </p:txBody>
      </p:sp>
    </p:spTree>
    <p:extLst>
      <p:ext uri="{BB962C8B-B14F-4D97-AF65-F5344CB8AC3E}">
        <p14:creationId xmlns:p14="http://schemas.microsoft.com/office/powerpoint/2010/main" val="29120699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11.5.2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设置数据表的外键约束</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文本框 1">
            <a:extLst>
              <a:ext uri="{FF2B5EF4-FFF2-40B4-BE49-F238E27FC236}">
                <a16:creationId xmlns:a16="http://schemas.microsoft.com/office/drawing/2014/main" id="{692EB418-B9D3-EF6C-83F8-6DFE15C0C218}"/>
              </a:ext>
            </a:extLst>
          </p:cNvPr>
          <p:cNvSpPr txBox="1"/>
          <p:nvPr/>
        </p:nvSpPr>
        <p:spPr>
          <a:xfrm>
            <a:off x="1846734" y="2952740"/>
            <a:ext cx="8568952" cy="523220"/>
          </a:xfrm>
          <a:prstGeom prst="rect">
            <a:avLst/>
          </a:prstGeom>
          <a:noFill/>
        </p:spPr>
        <p:txBody>
          <a:bodyPr wrap="square">
            <a:spAutoFit/>
          </a:bodyPr>
          <a:lstStyle/>
          <a:p>
            <a:pPr lvl="0">
              <a:buClr>
                <a:srgbClr val="444444"/>
              </a:buClr>
              <a:buSzPts val="850"/>
            </a:pPr>
            <a:r>
              <a:rPr lang="zh-CN" altLang="en-US" sz="2800" dirty="0"/>
              <a:t>设置管理系统的各个数据表的外键。</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982638" y="1485578"/>
            <a:ext cx="3573248" cy="611830"/>
            <a:chOff x="571169" y="1053530"/>
            <a:chExt cx="3573248" cy="61183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18769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11.5.2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设置数据表的外键约束</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a16="http://schemas.microsoft.com/office/drawing/2014/main" id="{37E50399-17D9-F729-7B50-3D6026C01257}"/>
              </a:ext>
            </a:extLst>
          </p:cNvPr>
          <p:cNvSpPr txBox="1"/>
          <p:nvPr/>
        </p:nvSpPr>
        <p:spPr>
          <a:xfrm>
            <a:off x="1486694" y="1956140"/>
            <a:ext cx="7992888" cy="923330"/>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外键可以和主表的主键或唯一键对应，外键列不允许为空值。以选课信息表为列，此表中的“学员编号”列在学员信息表中是主键，在此则为外键，如图</a:t>
            </a:r>
            <a:r>
              <a:rPr lang="en-US" altLang="zh-CN" sz="1800" dirty="0">
                <a:effectLst/>
                <a:latin typeface="宋体" panose="02010600030101010101" pitchFamily="2" charset="-122"/>
                <a:ea typeface="宋体" panose="02010600030101010101" pitchFamily="2" charset="-122"/>
              </a:rPr>
              <a:t>10.11</a:t>
            </a:r>
            <a:r>
              <a:rPr lang="zh-CN" altLang="zh-CN" sz="1800" dirty="0">
                <a:effectLst/>
                <a:latin typeface="宋体" panose="02010600030101010101" pitchFamily="2" charset="-122"/>
                <a:ea typeface="宋体" panose="02010600030101010101" pitchFamily="2" charset="-122"/>
              </a:rPr>
              <a:t>所示。</a:t>
            </a:r>
          </a:p>
        </p:txBody>
      </p:sp>
      <p:pic>
        <p:nvPicPr>
          <p:cNvPr id="8194" name="图片 572" descr="C:\Users\86182\Desktop\Snipaste_2021-06-14_10-34-15.pngSnipaste_2021-06-14_10-34-15">
            <a:extLst>
              <a:ext uri="{FF2B5EF4-FFF2-40B4-BE49-F238E27FC236}">
                <a16:creationId xmlns:a16="http://schemas.microsoft.com/office/drawing/2014/main" id="{61B37B2C-5A41-A626-0502-FDE4372CDE7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6814" y="3069754"/>
            <a:ext cx="4718314"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a:extLst>
              <a:ext uri="{FF2B5EF4-FFF2-40B4-BE49-F238E27FC236}">
                <a16:creationId xmlns:a16="http://schemas.microsoft.com/office/drawing/2014/main" id="{B4708BDC-66D1-6851-EA11-206253E730E4}"/>
              </a:ext>
            </a:extLst>
          </p:cNvPr>
          <p:cNvSpPr txBox="1"/>
          <p:nvPr/>
        </p:nvSpPr>
        <p:spPr>
          <a:xfrm>
            <a:off x="1877971" y="6140358"/>
            <a:ext cx="609600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11.11</a:t>
            </a:r>
            <a:r>
              <a:rPr lang="zh-CN" altLang="zh-CN" sz="1600" dirty="0">
                <a:effectLst/>
                <a:latin typeface="Times New Roman" panose="02020603050405020304" pitchFamily="18" charset="0"/>
                <a:ea typeface="宋体" panose="02010600030101010101" pitchFamily="2" charset="-122"/>
              </a:rPr>
              <a:t>设置学员信息表的外键约束</a:t>
            </a:r>
          </a:p>
        </p:txBody>
      </p:sp>
    </p:spTree>
    <p:extLst>
      <p:ext uri="{BB962C8B-B14F-4D97-AF65-F5344CB8AC3E}">
        <p14:creationId xmlns:p14="http://schemas.microsoft.com/office/powerpoint/2010/main" val="6773896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4752527"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11.5.2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设置数据表的外键约束</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a16="http://schemas.microsoft.com/office/drawing/2014/main" id="{37E50399-17D9-F729-7B50-3D6026C01257}"/>
              </a:ext>
            </a:extLst>
          </p:cNvPr>
          <p:cNvSpPr txBox="1"/>
          <p:nvPr/>
        </p:nvSpPr>
        <p:spPr>
          <a:xfrm>
            <a:off x="1558702" y="1598467"/>
            <a:ext cx="8322476" cy="923330"/>
          </a:xfrm>
          <a:prstGeom prst="rect">
            <a:avLst/>
          </a:prstGeom>
          <a:noFill/>
        </p:spPr>
        <p:txBody>
          <a:bodyPr wrap="square">
            <a:spAutoFit/>
          </a:bodyPr>
          <a:lstStyle/>
          <a:p>
            <a:pPr indent="127000" algn="just"/>
            <a:r>
              <a:rPr lang="zh-CN" altLang="en-US" sz="1800" dirty="0">
                <a:effectLst/>
                <a:latin typeface="宋体" panose="02010600030101010101" pitchFamily="2" charset="-122"/>
                <a:ea typeface="宋体" panose="02010600030101010101" pitchFamily="2" charset="-122"/>
              </a:rPr>
              <a:t>在已有表中可用</a:t>
            </a:r>
            <a:r>
              <a:rPr lang="en-US" altLang="zh-CN" sz="1800" dirty="0">
                <a:effectLst/>
                <a:latin typeface="宋体" panose="02010600030101010101" pitchFamily="2" charset="-122"/>
                <a:ea typeface="宋体" panose="02010600030101010101" pitchFamily="2" charset="-122"/>
              </a:rPr>
              <a:t>SQL</a:t>
            </a:r>
            <a:r>
              <a:rPr lang="zh-CN" altLang="en-US" sz="1800" dirty="0">
                <a:effectLst/>
                <a:latin typeface="宋体" panose="02010600030101010101" pitchFamily="2" charset="-122"/>
                <a:ea typeface="宋体" panose="02010600030101010101" pitchFamily="2" charset="-122"/>
              </a:rPr>
              <a:t>语句设置外键约束，具体语句如下：</a:t>
            </a:r>
          </a:p>
          <a:p>
            <a:pPr indent="127000" algn="just"/>
            <a:r>
              <a:rPr lang="en-US" altLang="zh-CN" sz="1800" dirty="0">
                <a:effectLst/>
                <a:latin typeface="宋体" panose="02010600030101010101" pitchFamily="2" charset="-122"/>
                <a:ea typeface="宋体" panose="02010600030101010101" pitchFamily="2" charset="-122"/>
              </a:rPr>
              <a:t>ALTER TABLE </a:t>
            </a:r>
            <a:r>
              <a:rPr lang="zh-CN" altLang="en-US" sz="1800" dirty="0">
                <a:effectLst/>
                <a:latin typeface="宋体" panose="02010600030101010101" pitchFamily="2" charset="-122"/>
                <a:ea typeface="宋体" panose="02010600030101010101" pitchFamily="2" charset="-122"/>
              </a:rPr>
              <a:t>选课 </a:t>
            </a:r>
            <a:r>
              <a:rPr lang="en-US" altLang="zh-CN" sz="1800" dirty="0">
                <a:effectLst/>
                <a:latin typeface="宋体" panose="02010600030101010101" pitchFamily="2" charset="-122"/>
                <a:ea typeface="宋体" panose="02010600030101010101" pitchFamily="2" charset="-122"/>
              </a:rPr>
              <a:t>ADD CONSTRAINT `</a:t>
            </a:r>
            <a:r>
              <a:rPr lang="en-US" altLang="zh-CN" sz="1800" dirty="0" err="1">
                <a:effectLst/>
                <a:latin typeface="宋体" panose="02010600030101010101" pitchFamily="2" charset="-122"/>
                <a:ea typeface="宋体" panose="02010600030101010101" pitchFamily="2" charset="-122"/>
              </a:rPr>
              <a:t>fk</a:t>
            </a:r>
            <a:r>
              <a:rPr lang="en-US" altLang="zh-CN" sz="1800" dirty="0">
                <a:effectLst/>
                <a:latin typeface="宋体" panose="02010600030101010101" pitchFamily="2" charset="-122"/>
                <a:ea typeface="宋体" panose="02010600030101010101" pitchFamily="2" charset="-122"/>
              </a:rPr>
              <a:t>` FOREIGN KEY (`</a:t>
            </a:r>
            <a:r>
              <a:rPr lang="zh-CN" altLang="en-US" sz="1800" dirty="0">
                <a:effectLst/>
                <a:latin typeface="宋体" panose="02010600030101010101" pitchFamily="2" charset="-122"/>
                <a:ea typeface="宋体" panose="02010600030101010101" pitchFamily="2" charset="-122"/>
              </a:rPr>
              <a:t>学员编号</a:t>
            </a:r>
            <a:r>
              <a:rPr lang="en-US" altLang="zh-CN" sz="1800" dirty="0">
                <a:effectLst/>
                <a:latin typeface="宋体" panose="02010600030101010101" pitchFamily="2" charset="-122"/>
                <a:ea typeface="宋体" panose="02010600030101010101" pitchFamily="2" charset="-122"/>
              </a:rPr>
              <a:t>`) REFERENCES </a:t>
            </a:r>
            <a:r>
              <a:rPr lang="zh-CN" altLang="en-US" sz="1800" dirty="0">
                <a:effectLst/>
                <a:latin typeface="宋体" panose="02010600030101010101" pitchFamily="2" charset="-122"/>
                <a:ea typeface="宋体" panose="02010600030101010101" pitchFamily="2" charset="-122"/>
              </a:rPr>
              <a:t>学员信息</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学员编号</a:t>
            </a:r>
            <a:r>
              <a:rPr lang="en-US" altLang="zh-CN" sz="1800" dirty="0">
                <a:effectLst/>
                <a:latin typeface="宋体" panose="02010600030101010101" pitchFamily="2" charset="-122"/>
                <a:ea typeface="宋体" panose="02010600030101010101" pitchFamily="2" charset="-122"/>
              </a:rPr>
              <a:t>`);</a:t>
            </a:r>
          </a:p>
        </p:txBody>
      </p:sp>
      <p:sp>
        <p:nvSpPr>
          <p:cNvPr id="5" name="文本框 4">
            <a:extLst>
              <a:ext uri="{FF2B5EF4-FFF2-40B4-BE49-F238E27FC236}">
                <a16:creationId xmlns:a16="http://schemas.microsoft.com/office/drawing/2014/main" id="{4A6E8505-8A53-9A9D-E165-F5A9BEB6E020}"/>
              </a:ext>
            </a:extLst>
          </p:cNvPr>
          <p:cNvSpPr txBox="1"/>
          <p:nvPr/>
        </p:nvSpPr>
        <p:spPr>
          <a:xfrm>
            <a:off x="1414686" y="2515042"/>
            <a:ext cx="7513290" cy="646331"/>
          </a:xfrm>
          <a:prstGeom prst="rect">
            <a:avLst/>
          </a:prstGeom>
          <a:noFill/>
        </p:spPr>
        <p:txBody>
          <a:bodyPr wrap="square">
            <a:spAutoFit/>
          </a:bodyPr>
          <a:lstStyle/>
          <a:p>
            <a:pPr indent="127000" algn="just"/>
            <a:r>
              <a:rPr lang="zh-CN" altLang="zh-CN" sz="1800" dirty="0">
                <a:solidFill>
                  <a:srgbClr val="92D050"/>
                </a:solidFill>
                <a:effectLst/>
                <a:latin typeface="Times New Roman" panose="02020603050405020304" pitchFamily="18" charset="0"/>
                <a:ea typeface="宋体" panose="02010600030101010101" pitchFamily="2" charset="-122"/>
              </a:rPr>
              <a:t>思考：使用上述两种方式为其他数据表设置外键约束，具体可参照图</a:t>
            </a:r>
            <a:r>
              <a:rPr lang="en-US" altLang="zh-CN" sz="1800" dirty="0">
                <a:solidFill>
                  <a:srgbClr val="92D050"/>
                </a:solidFill>
                <a:effectLst/>
                <a:latin typeface="Times New Roman" panose="02020603050405020304" pitchFamily="18" charset="0"/>
                <a:ea typeface="宋体" panose="02010600030101010101" pitchFamily="2" charset="-122"/>
              </a:rPr>
              <a:t>11.12</a:t>
            </a:r>
            <a:r>
              <a:rPr lang="zh-CN" altLang="zh-CN" sz="1800" dirty="0">
                <a:solidFill>
                  <a:srgbClr val="92D050"/>
                </a:solidFill>
                <a:effectLst/>
                <a:latin typeface="Times New Roman" panose="02020603050405020304" pitchFamily="18" charset="0"/>
                <a:ea typeface="宋体" panose="02010600030101010101" pitchFamily="2" charset="-122"/>
              </a:rPr>
              <a:t>所示的数据库关系图。</a:t>
            </a:r>
          </a:p>
        </p:txBody>
      </p:sp>
      <p:pic>
        <p:nvPicPr>
          <p:cNvPr id="9218" name="图片 573" descr="C:\Users\86182\Desktop\Snipaste_2021-06-14_10-46-38.pngSnipaste_2021-06-14_10-46-38">
            <a:extLst>
              <a:ext uri="{FF2B5EF4-FFF2-40B4-BE49-F238E27FC236}">
                <a16:creationId xmlns:a16="http://schemas.microsoft.com/office/drawing/2014/main" id="{9FEDC532-19CF-F977-1CD6-201A3E2B14B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676" b="10700"/>
          <a:stretch/>
        </p:blipFill>
        <p:spPr bwMode="auto">
          <a:xfrm>
            <a:off x="5015086" y="2853730"/>
            <a:ext cx="5002075" cy="397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623C9FB7-1A61-F516-3773-CA713C66D724}"/>
              </a:ext>
            </a:extLst>
          </p:cNvPr>
          <p:cNvSpPr txBox="1"/>
          <p:nvPr/>
        </p:nvSpPr>
        <p:spPr>
          <a:xfrm>
            <a:off x="1270670" y="4725938"/>
            <a:ext cx="609600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11.12 </a:t>
            </a:r>
            <a:r>
              <a:rPr lang="zh-CN" altLang="zh-CN" sz="1600" dirty="0">
                <a:effectLst/>
                <a:latin typeface="Times New Roman" panose="02020603050405020304" pitchFamily="18" charset="0"/>
                <a:ea typeface="宋体" panose="02010600030101010101" pitchFamily="2" charset="-122"/>
              </a:rPr>
              <a:t>创建外键</a:t>
            </a:r>
          </a:p>
        </p:txBody>
      </p:sp>
    </p:spTree>
    <p:extLst>
      <p:ext uri="{BB962C8B-B14F-4D97-AF65-F5344CB8AC3E}">
        <p14:creationId xmlns:p14="http://schemas.microsoft.com/office/powerpoint/2010/main" val="1134998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286894" y="2947739"/>
            <a:ext cx="7957736" cy="830997"/>
          </a:xfrm>
          <a:prstGeom prst="rect">
            <a:avLst/>
          </a:prstGeom>
          <a:noFill/>
        </p:spPr>
        <p:txBody>
          <a:bodyPr wrap="square" lIns="91443" tIns="45720" rIns="91443" bIns="45720" rtlCol="0">
            <a:spAutoFit/>
          </a:bodyPr>
          <a:lstStyle/>
          <a:p>
            <a:pPr algn="ct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添加管理系统数据</a:t>
            </a:r>
          </a:p>
        </p:txBody>
      </p:sp>
      <p:sp>
        <p:nvSpPr>
          <p:cNvPr id="2" name="TextBox 48"/>
          <p:cNvSpPr txBox="1"/>
          <p:nvPr/>
        </p:nvSpPr>
        <p:spPr>
          <a:xfrm>
            <a:off x="1198662" y="2809240"/>
            <a:ext cx="2163028" cy="1107996"/>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11.6</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11.6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添加管理系统数据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2" y="1281498"/>
            <a:ext cx="9456713" cy="830997"/>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能正确完成向表中添加数据的图形化操作及命令操作。</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能按照要求添加检查约束。</a:t>
            </a:r>
          </a:p>
        </p:txBody>
      </p:sp>
      <p:sp>
        <p:nvSpPr>
          <p:cNvPr id="3" name="文本框 2">
            <a:extLst>
              <a:ext uri="{FF2B5EF4-FFF2-40B4-BE49-F238E27FC236}">
                <a16:creationId xmlns:a16="http://schemas.microsoft.com/office/drawing/2014/main" id="{CC727CC3-9E3D-240B-7C6E-E627512F9BB2}"/>
              </a:ext>
            </a:extLst>
          </p:cNvPr>
          <p:cNvSpPr txBox="1"/>
          <p:nvPr/>
        </p:nvSpPr>
        <p:spPr>
          <a:xfrm>
            <a:off x="2399132" y="3043558"/>
            <a:ext cx="9240690" cy="461665"/>
          </a:xfrm>
          <a:prstGeom prst="rect">
            <a:avLst/>
          </a:prstGeom>
          <a:noFill/>
        </p:spPr>
        <p:txBody>
          <a:bodyPr wrap="squar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能根据要求向表中添加数据，并根据情况添加检查约束。</a:t>
            </a:r>
          </a:p>
        </p:txBody>
      </p:sp>
      <p:sp>
        <p:nvSpPr>
          <p:cNvPr id="2" name="TextBox 35">
            <a:extLst>
              <a:ext uri="{FF2B5EF4-FFF2-40B4-BE49-F238E27FC236}">
                <a16:creationId xmlns:a16="http://schemas.microsoft.com/office/drawing/2014/main" id="{6B46532C-F7F5-9124-98E9-1F3D4D9A1C7E}"/>
              </a:ext>
            </a:extLst>
          </p:cNvPr>
          <p:cNvSpPr txBox="1">
            <a:spLocks noChangeArrowheads="1"/>
          </p:cNvSpPr>
          <p:nvPr/>
        </p:nvSpPr>
        <p:spPr bwMode="auto">
          <a:xfrm>
            <a:off x="635968" y="2817279"/>
            <a:ext cx="1837453"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最终目标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22598" y="465393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399133" y="4756715"/>
            <a:ext cx="6096000" cy="59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400" dirty="0">
                <a:solidFill>
                  <a:schemeClr val="tx1">
                    <a:lumMod val="95000"/>
                    <a:lumOff val="5000"/>
                  </a:schemeClr>
                </a:solidFill>
                <a:latin typeface="宋体" panose="02010600030101010101" pitchFamily="2" charset="-122"/>
                <a:ea typeface="宋体" panose="02010600030101010101" pitchFamily="2" charset="-122"/>
              </a:rPr>
              <a:t>正确向表中添加数据</a:t>
            </a:r>
          </a:p>
        </p:txBody>
      </p:sp>
    </p:spTree>
    <p:extLst>
      <p:ext uri="{BB962C8B-B14F-4D97-AF65-F5344CB8AC3E}">
        <p14:creationId xmlns:p14="http://schemas.microsoft.com/office/powerpoint/2010/main" val="24784540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11.6.1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正确向表中添加数据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文本框 1">
            <a:extLst>
              <a:ext uri="{FF2B5EF4-FFF2-40B4-BE49-F238E27FC236}">
                <a16:creationId xmlns:a16="http://schemas.microsoft.com/office/drawing/2014/main" id="{692EB418-B9D3-EF6C-83F8-6DFE15C0C218}"/>
              </a:ext>
            </a:extLst>
          </p:cNvPr>
          <p:cNvSpPr txBox="1"/>
          <p:nvPr/>
        </p:nvSpPr>
        <p:spPr>
          <a:xfrm>
            <a:off x="1846734" y="2952740"/>
            <a:ext cx="8568952" cy="523220"/>
          </a:xfrm>
          <a:prstGeom prst="rect">
            <a:avLst/>
          </a:prstGeom>
          <a:noFill/>
        </p:spPr>
        <p:txBody>
          <a:bodyPr wrap="square">
            <a:spAutoFit/>
          </a:bodyPr>
          <a:lstStyle/>
          <a:p>
            <a:pPr lvl="0">
              <a:buClr>
                <a:srgbClr val="444444"/>
              </a:buClr>
              <a:buSzPts val="850"/>
            </a:pPr>
            <a:r>
              <a:rPr lang="zh-CN" altLang="en-US" sz="2800" dirty="0"/>
              <a:t>建立培训班管理系统学员信息表的基本数据。</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982638" y="1485578"/>
            <a:ext cx="3573248" cy="611830"/>
            <a:chOff x="571169" y="1053530"/>
            <a:chExt cx="3573248" cy="61183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10526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Source Han Sans K Bold" panose="020B0800000000000000" pitchFamily="34" charset="-128"/>
              </a:rPr>
              <a:t> 整理资料</a:t>
            </a:r>
            <a:endParaRPr kumimoji="0" lang="en-GB" altLang="zh-CN" sz="4800" b="1"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238806" y="2809240"/>
            <a:ext cx="2122884" cy="1107996"/>
          </a:xfrm>
          <a:prstGeom prst="rect">
            <a:avLst/>
          </a:prstGeom>
          <a:noFill/>
        </p:spPr>
        <p:txBody>
          <a:bodyPr wrap="square" lIns="91443" tIns="45720" rIns="91443" bIns="45720"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kumimoji="0" lang="en-US" altLang="en-GB" sz="6600" b="1" i="0" u="none" strike="noStrike" kern="1200" cap="none" spc="0" normalizeH="0" baseline="0" noProof="0" dirty="0">
                <a:ln>
                  <a:noFill/>
                </a:ln>
                <a:solidFill>
                  <a:srgbClr val="FAFAFA"/>
                </a:solidFill>
                <a:effectLst/>
                <a:uLnTx/>
                <a:uFillTx/>
                <a:latin typeface="微软雅黑" panose="020B0503020204020204" pitchFamily="34" charset="-122"/>
                <a:ea typeface="微软雅黑" panose="020B0503020204020204" pitchFamily="34" charset="-122"/>
                <a:cs typeface="+mn-ea"/>
                <a:sym typeface="+mn-lt"/>
              </a:rPr>
              <a:t>11.1</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2516330"/>
          </a:xfrm>
          <a:prstGeom prst="rect">
            <a:avLst/>
          </a:prstGeom>
          <a:noFill/>
        </p:spPr>
        <p:txBody>
          <a:bodyPr wrap="square">
            <a:spAutoFit/>
          </a:bodyPr>
          <a:lstStyle/>
          <a:p>
            <a:pPr indent="127000" algn="just"/>
            <a:r>
              <a:rPr lang="zh-CN" altLang="en-US" sz="1800" dirty="0">
                <a:effectLst/>
                <a:latin typeface="Times New Roman" panose="02020603050405020304" pitchFamily="18" charset="0"/>
                <a:ea typeface="宋体" panose="02010600030101010101" pitchFamily="2" charset="-122"/>
              </a:rPr>
              <a:t>下面以向学员信息表中添加数据为例，使用图形界面和命令操作两种方式进行添加数据。</a:t>
            </a:r>
          </a:p>
          <a:p>
            <a:pPr indent="127000" algn="just"/>
            <a:r>
              <a:rPr lang="en-US" altLang="zh-CN" sz="1800" dirty="0">
                <a:effectLst/>
                <a:latin typeface="Times New Roman" panose="02020603050405020304" pitchFamily="18" charset="0"/>
                <a:ea typeface="宋体" panose="02010600030101010101" pitchFamily="2" charset="-122"/>
              </a:rPr>
              <a:t>     1.</a:t>
            </a:r>
            <a:r>
              <a:rPr lang="zh-CN" altLang="en-US" sz="1800" dirty="0">
                <a:effectLst/>
                <a:latin typeface="Times New Roman" panose="02020603050405020304" pitchFamily="18" charset="0"/>
                <a:ea typeface="宋体" panose="02010600030101010101" pitchFamily="2" charset="-122"/>
              </a:rPr>
              <a:t>图形化界面添加数据</a:t>
            </a:r>
          </a:p>
          <a:p>
            <a:pPr indent="127000" algn="just"/>
            <a:r>
              <a:rPr lang="zh-CN" altLang="en-US" sz="1800" dirty="0">
                <a:effectLst/>
                <a:latin typeface="Times New Roman" panose="02020603050405020304" pitchFamily="18" charset="0"/>
                <a:ea typeface="宋体" panose="02010600030101010101" pitchFamily="2" charset="-122"/>
              </a:rPr>
              <a:t>右击学员信息表，在弹出的快捷菜单中选择“打开表”命令，在打开的窗口中逐行输入基本数据。</a:t>
            </a:r>
          </a:p>
          <a:p>
            <a:pPr indent="127000" algn="just"/>
            <a:r>
              <a:rPr lang="en-US" altLang="zh-CN" sz="1800" dirty="0">
                <a:effectLst/>
                <a:latin typeface="Times New Roman" panose="02020603050405020304" pitchFamily="18" charset="0"/>
                <a:ea typeface="宋体" panose="02010600030101010101" pitchFamily="2" charset="-122"/>
              </a:rPr>
              <a:t>     2.</a:t>
            </a:r>
            <a:r>
              <a:rPr lang="zh-CN" altLang="en-US" sz="1800" dirty="0">
                <a:effectLst/>
                <a:latin typeface="Times New Roman" panose="02020603050405020304" pitchFamily="18" charset="0"/>
                <a:ea typeface="宋体" panose="02010600030101010101" pitchFamily="2" charset="-122"/>
              </a:rPr>
              <a:t>使用命令操作添加数据</a:t>
            </a:r>
          </a:p>
          <a:p>
            <a:pPr indent="127000" algn="just"/>
            <a:r>
              <a:rPr lang="zh-CN" altLang="en-US" sz="1800" dirty="0">
                <a:effectLst/>
                <a:latin typeface="Times New Roman" panose="02020603050405020304" pitchFamily="18" charset="0"/>
                <a:ea typeface="宋体" panose="02010600030101010101" pitchFamily="2" charset="-122"/>
              </a:rPr>
              <a:t>向表中添加数据可用</a:t>
            </a:r>
            <a:r>
              <a:rPr lang="en-US" altLang="zh-CN" sz="1800" dirty="0">
                <a:effectLst/>
                <a:latin typeface="Times New Roman" panose="02020603050405020304" pitchFamily="18" charset="0"/>
                <a:ea typeface="宋体" panose="02010600030101010101" pitchFamily="2" charset="-122"/>
              </a:rPr>
              <a:t>SQL</a:t>
            </a:r>
            <a:r>
              <a:rPr lang="zh-CN" altLang="en-US" sz="1800" dirty="0">
                <a:effectLst/>
                <a:latin typeface="Times New Roman" panose="02020603050405020304" pitchFamily="18" charset="0"/>
                <a:ea typeface="宋体" panose="02010600030101010101" pitchFamily="2" charset="-122"/>
              </a:rPr>
              <a:t>语句完成</a:t>
            </a:r>
            <a:r>
              <a:rPr lang="en-US" altLang="zh-CN" sz="1800" dirty="0">
                <a:effectLst/>
                <a:latin typeface="Times New Roman" panose="02020603050405020304" pitchFamily="18" charset="0"/>
                <a:ea typeface="宋体" panose="02010600030101010101" pitchFamily="2" charset="-122"/>
              </a:rPr>
              <a:t>,</a:t>
            </a:r>
            <a:r>
              <a:rPr lang="zh-CN" altLang="en-US" sz="1800" dirty="0">
                <a:effectLst/>
                <a:latin typeface="Times New Roman" panose="02020603050405020304" pitchFamily="18" charset="0"/>
                <a:ea typeface="宋体" panose="02010600030101010101" pitchFamily="2" charset="-122"/>
              </a:rPr>
              <a:t>具体语句格式为</a:t>
            </a:r>
            <a:r>
              <a:rPr lang="en-US" altLang="zh-CN" sz="1800" dirty="0">
                <a:effectLst/>
                <a:latin typeface="Times New Roman" panose="02020603050405020304" pitchFamily="18" charset="0"/>
                <a:ea typeface="宋体" panose="02010600030101010101" pitchFamily="2" charset="-122"/>
              </a:rPr>
              <a:t>:</a:t>
            </a:r>
          </a:p>
          <a:p>
            <a:pPr indent="127000" algn="just"/>
            <a:r>
              <a:rPr lang="en-US" altLang="zh-CN" sz="1800" dirty="0">
                <a:effectLst/>
                <a:latin typeface="Times New Roman" panose="02020603050405020304" pitchFamily="18" charset="0"/>
                <a:ea typeface="宋体" panose="02010600030101010101" pitchFamily="2" charset="-122"/>
              </a:rPr>
              <a:t>insert [into] </a:t>
            </a:r>
            <a:r>
              <a:rPr lang="zh-CN" altLang="en-US" sz="1800" dirty="0">
                <a:effectLst/>
                <a:latin typeface="Times New Roman" panose="02020603050405020304" pitchFamily="18" charset="0"/>
                <a:ea typeface="宋体" panose="02010600030101010101" pitchFamily="2" charset="-122"/>
              </a:rPr>
              <a:t>表名 </a:t>
            </a:r>
            <a:r>
              <a:rPr lang="en-US" altLang="zh-CN" sz="1800" dirty="0">
                <a:effectLst/>
                <a:latin typeface="Times New Roman" panose="02020603050405020304" pitchFamily="18" charset="0"/>
                <a:ea typeface="宋体" panose="02010600030101010101" pitchFamily="2" charset="-122"/>
              </a:rPr>
              <a:t>[(</a:t>
            </a:r>
            <a:r>
              <a:rPr lang="zh-CN" altLang="en-US" sz="1800" dirty="0">
                <a:effectLst/>
                <a:latin typeface="Times New Roman" panose="02020603050405020304" pitchFamily="18" charset="0"/>
                <a:ea typeface="宋体" panose="02010600030101010101" pitchFamily="2" charset="-122"/>
              </a:rPr>
              <a:t>字段列表</a:t>
            </a:r>
            <a:r>
              <a:rPr lang="en-US" altLang="zh-CN" sz="1800" dirty="0">
                <a:effectLst/>
                <a:latin typeface="Times New Roman" panose="02020603050405020304" pitchFamily="18" charset="0"/>
                <a:ea typeface="宋体" panose="02010600030101010101" pitchFamily="2" charset="-122"/>
              </a:rPr>
              <a:t>)] values (</a:t>
            </a:r>
            <a:r>
              <a:rPr lang="zh-CN" altLang="en-US" sz="1800" dirty="0">
                <a:effectLst/>
                <a:latin typeface="Times New Roman" panose="02020603050405020304" pitchFamily="18" charset="0"/>
                <a:ea typeface="宋体" panose="02010600030101010101" pitchFamily="2" charset="-122"/>
              </a:rPr>
              <a:t>相应的值列表</a:t>
            </a:r>
            <a:r>
              <a:rPr lang="en-US" altLang="zh-CN" sz="1800" dirty="0">
                <a:effectLst/>
                <a:latin typeface="Times New Roman" panose="02020603050405020304" pitchFamily="18" charset="0"/>
                <a:ea typeface="宋体" panose="02010600030101010101" pitchFamily="2" charset="-122"/>
              </a:rPr>
              <a:t>)</a:t>
            </a:r>
          </a:p>
          <a:p>
            <a:pPr indent="127000" algn="just"/>
            <a:r>
              <a:rPr lang="zh-CN" altLang="en-US" sz="1800" dirty="0">
                <a:effectLst/>
                <a:latin typeface="Times New Roman" panose="02020603050405020304" pitchFamily="18" charset="0"/>
                <a:ea typeface="宋体" panose="02010600030101010101" pitchFamily="2" charset="-122"/>
              </a:rPr>
              <a:t>如果是全部字段进行数据输入，则格式中的字段列表可以省略。如果向学员信息表中添加新的学员信息，具体语句如下所示：</a:t>
            </a:r>
          </a:p>
          <a:p>
            <a:pPr indent="127000" algn="just">
              <a:lnSpc>
                <a:spcPts val="1560"/>
              </a:lnSpc>
            </a:pPr>
            <a:endParaRPr lang="zh-CN" altLang="zh-CN" sz="1800" dirty="0">
              <a:effectLst/>
              <a:latin typeface="Times New Roman" panose="02020603050405020304" pitchFamily="18" charset="0"/>
              <a:ea typeface="宋体" panose="02010600030101010101" pitchFamily="2" charset="-122"/>
            </a:endParaRPr>
          </a:p>
        </p:txBody>
      </p:sp>
      <p:sp>
        <p:nvSpPr>
          <p:cNvPr id="3" name="Title 1">
            <a:extLst>
              <a:ext uri="{FF2B5EF4-FFF2-40B4-BE49-F238E27FC236}">
                <a16:creationId xmlns:a16="http://schemas.microsoft.com/office/drawing/2014/main" id="{A84C84E2-AC21-B991-E11E-515190D54BD6}"/>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11.6.1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正确向表中添加数据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 name="图片 574" descr="C:\Users\86182\Desktop\Snipaste_2021-06-14_11-01-50.pngSnipaste_2021-06-14_11-01-50">
            <a:extLst>
              <a:ext uri="{FF2B5EF4-FFF2-40B4-BE49-F238E27FC236}">
                <a16:creationId xmlns:a16="http://schemas.microsoft.com/office/drawing/2014/main" id="{06F34334-AD3F-8EC3-0361-47E3CC56E69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1616" b="41493"/>
          <a:stretch/>
        </p:blipFill>
        <p:spPr bwMode="auto">
          <a:xfrm>
            <a:off x="2789070" y="3869970"/>
            <a:ext cx="8293650" cy="157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a:extLst>
              <a:ext uri="{FF2B5EF4-FFF2-40B4-BE49-F238E27FC236}">
                <a16:creationId xmlns:a16="http://schemas.microsoft.com/office/drawing/2014/main" id="{2F7E7783-0389-43A4-4AFE-6ABDFBF96960}"/>
              </a:ext>
            </a:extLst>
          </p:cNvPr>
          <p:cNvSpPr txBox="1"/>
          <p:nvPr/>
        </p:nvSpPr>
        <p:spPr>
          <a:xfrm>
            <a:off x="3047206" y="5364348"/>
            <a:ext cx="609600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11.13 </a:t>
            </a:r>
            <a:r>
              <a:rPr lang="zh-CN" altLang="zh-CN" sz="1600" dirty="0">
                <a:effectLst/>
                <a:latin typeface="Times New Roman" panose="02020603050405020304" pitchFamily="18" charset="0"/>
                <a:ea typeface="宋体" panose="02010600030101010101" pitchFamily="2" charset="-122"/>
              </a:rPr>
              <a:t>执行结果</a:t>
            </a:r>
          </a:p>
        </p:txBody>
      </p:sp>
      <p:sp>
        <p:nvSpPr>
          <p:cNvPr id="10" name="文本框 9">
            <a:extLst>
              <a:ext uri="{FF2B5EF4-FFF2-40B4-BE49-F238E27FC236}">
                <a16:creationId xmlns:a16="http://schemas.microsoft.com/office/drawing/2014/main" id="{C0F9AA98-0717-112F-AC3D-80D5B5E88551}"/>
              </a:ext>
            </a:extLst>
          </p:cNvPr>
          <p:cNvSpPr txBox="1"/>
          <p:nvPr/>
        </p:nvSpPr>
        <p:spPr>
          <a:xfrm>
            <a:off x="267058" y="5868958"/>
            <a:ext cx="11656295" cy="369332"/>
          </a:xfrm>
          <a:prstGeom prst="rect">
            <a:avLst/>
          </a:prstGeom>
          <a:noFill/>
        </p:spPr>
        <p:txBody>
          <a:bodyPr wrap="square">
            <a:spAutoFit/>
          </a:bodyPr>
          <a:lstStyle/>
          <a:p>
            <a:pPr indent="127000" algn="l"/>
            <a:r>
              <a:rPr lang="zh-CN" altLang="zh-CN" sz="1800" dirty="0">
                <a:solidFill>
                  <a:srgbClr val="FFC000"/>
                </a:solidFill>
                <a:effectLst/>
                <a:latin typeface="Times New Roman" panose="02020603050405020304" pitchFamily="18" charset="0"/>
                <a:ea typeface="宋体" panose="02010600030101010101" pitchFamily="2" charset="-122"/>
              </a:rPr>
              <a:t>注意：字段的个数必须与</a:t>
            </a:r>
            <a:r>
              <a:rPr lang="en-US" altLang="zh-CN" sz="1800" dirty="0">
                <a:solidFill>
                  <a:srgbClr val="FFC000"/>
                </a:solidFill>
                <a:effectLst/>
                <a:latin typeface="Times New Roman" panose="02020603050405020304" pitchFamily="18" charset="0"/>
                <a:ea typeface="宋体" panose="02010600030101010101" pitchFamily="2" charset="-122"/>
              </a:rPr>
              <a:t>values</a:t>
            </a:r>
            <a:r>
              <a:rPr lang="zh-CN" altLang="zh-CN" sz="1800" dirty="0">
                <a:solidFill>
                  <a:srgbClr val="FFC000"/>
                </a:solidFill>
                <a:effectLst/>
                <a:latin typeface="Times New Roman" panose="02020603050405020304" pitchFamily="18" charset="0"/>
                <a:ea typeface="宋体" panose="02010600030101010101" pitchFamily="2" charset="-122"/>
              </a:rPr>
              <a:t>子句中给出的值的个数相同；数据类型必须和字段的数据类型相对应。</a:t>
            </a:r>
          </a:p>
        </p:txBody>
      </p:sp>
    </p:spTree>
    <p:extLst>
      <p:ext uri="{BB962C8B-B14F-4D97-AF65-F5344CB8AC3E}">
        <p14:creationId xmlns:p14="http://schemas.microsoft.com/office/powerpoint/2010/main" val="13043963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369332"/>
          </a:xfrm>
          <a:prstGeom prst="rect">
            <a:avLst/>
          </a:prstGeom>
          <a:noFill/>
        </p:spPr>
        <p:txBody>
          <a:bodyPr wrap="square">
            <a:spAutoFit/>
          </a:bodyPr>
          <a:lstStyle/>
          <a:p>
            <a:pPr indent="127000" algn="just"/>
            <a:r>
              <a:rPr lang="zh-CN" altLang="en-US" sz="1800" dirty="0">
                <a:effectLst/>
                <a:latin typeface="Times New Roman" panose="02020603050405020304" pitchFamily="18" charset="0"/>
                <a:ea typeface="宋体" panose="02010600030101010101" pitchFamily="2" charset="-122"/>
              </a:rPr>
              <a:t>思考：使用上述两种方式向其他数据表中添加数据，可参考下述添加数据语句。</a:t>
            </a:r>
            <a:endParaRPr lang="zh-CN" altLang="zh-CN" sz="1800" dirty="0">
              <a:effectLst/>
              <a:latin typeface="Times New Roman" panose="02020603050405020304" pitchFamily="18" charset="0"/>
              <a:ea typeface="宋体" panose="02010600030101010101" pitchFamily="2" charset="-122"/>
            </a:endParaRPr>
          </a:p>
        </p:txBody>
      </p:sp>
      <p:sp>
        <p:nvSpPr>
          <p:cNvPr id="3" name="Title 1">
            <a:extLst>
              <a:ext uri="{FF2B5EF4-FFF2-40B4-BE49-F238E27FC236}">
                <a16:creationId xmlns:a16="http://schemas.microsoft.com/office/drawing/2014/main" id="{A84C84E2-AC21-B991-E11E-515190D54BD6}"/>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11.6.1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正确向表中添加数据</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266" name="图片 575" descr="C:\Users\86182\Desktop\Snipaste_2021-06-14_11-09-28.pngSnipaste_2021-06-14_11-09-28">
            <a:extLst>
              <a:ext uri="{FF2B5EF4-FFF2-40B4-BE49-F238E27FC236}">
                <a16:creationId xmlns:a16="http://schemas.microsoft.com/office/drawing/2014/main" id="{FE14DAA0-45F3-3354-2008-EBE85EC76D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2605" b="6579"/>
          <a:stretch/>
        </p:blipFill>
        <p:spPr bwMode="auto">
          <a:xfrm>
            <a:off x="1143690" y="2256047"/>
            <a:ext cx="7094505" cy="3852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CAA5E8D7-FB9A-705D-2520-A415D1668A61}"/>
              </a:ext>
            </a:extLst>
          </p:cNvPr>
          <p:cNvSpPr txBox="1"/>
          <p:nvPr/>
        </p:nvSpPr>
        <p:spPr>
          <a:xfrm>
            <a:off x="978074" y="6093443"/>
            <a:ext cx="6096000" cy="297517"/>
          </a:xfrm>
          <a:prstGeom prst="rect">
            <a:avLst/>
          </a:prstGeom>
          <a:noFill/>
        </p:spPr>
        <p:txBody>
          <a:bodyPr wrap="square">
            <a:spAutoFit/>
          </a:bodyPr>
          <a:lstStyle/>
          <a:p>
            <a:pPr indent="266700" algn="ctr">
              <a:lnSpc>
                <a:spcPts val="1560"/>
              </a:lnSpc>
            </a:pPr>
            <a:r>
              <a:rPr lang="zh-CN" altLang="zh-CN" sz="1600" dirty="0">
                <a:effectLst/>
                <a:latin typeface="Times New Roman" panose="02020603050405020304" pitchFamily="18" charset="0"/>
                <a:ea typeface="宋体" panose="02010600030101010101" pitchFamily="2" charset="-122"/>
              </a:rPr>
              <a:t>图</a:t>
            </a:r>
            <a:r>
              <a:rPr lang="en-US" altLang="zh-CN" sz="1600" dirty="0">
                <a:effectLst/>
                <a:latin typeface="Times New Roman" panose="02020603050405020304" pitchFamily="18" charset="0"/>
                <a:ea typeface="宋体" panose="02010600030101010101" pitchFamily="2" charset="-122"/>
              </a:rPr>
              <a:t>11.14 </a:t>
            </a:r>
            <a:r>
              <a:rPr lang="zh-CN" altLang="zh-CN" sz="1600" dirty="0">
                <a:effectLst/>
                <a:latin typeface="Times New Roman" panose="02020603050405020304" pitchFamily="18" charset="0"/>
                <a:ea typeface="宋体" panose="02010600030101010101" pitchFamily="2" charset="-122"/>
              </a:rPr>
              <a:t>执行结果</a:t>
            </a:r>
          </a:p>
        </p:txBody>
      </p:sp>
    </p:spTree>
    <p:extLst>
      <p:ext uri="{BB962C8B-B14F-4D97-AF65-F5344CB8AC3E}">
        <p14:creationId xmlns:p14="http://schemas.microsoft.com/office/powerpoint/2010/main" val="3237785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286894" y="2947739"/>
            <a:ext cx="7957736" cy="830997"/>
          </a:xfrm>
          <a:prstGeom prst="rect">
            <a:avLst/>
          </a:prstGeom>
          <a:noFill/>
        </p:spPr>
        <p:txBody>
          <a:bodyPr wrap="square" lIns="91443" tIns="45720" rIns="91443" bIns="45720" rtlCol="0">
            <a:spAutoFit/>
          </a:bodyPr>
          <a:lstStyle/>
          <a:p>
            <a:pPr algn="ct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 实现基本管理信息查询</a:t>
            </a:r>
          </a:p>
        </p:txBody>
      </p:sp>
      <p:sp>
        <p:nvSpPr>
          <p:cNvPr id="2" name="TextBox 48"/>
          <p:cNvSpPr txBox="1"/>
          <p:nvPr/>
        </p:nvSpPr>
        <p:spPr>
          <a:xfrm>
            <a:off x="1198662" y="2809240"/>
            <a:ext cx="2163028" cy="1107996"/>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11.7</a:t>
            </a:r>
          </a:p>
        </p:txBody>
      </p:sp>
    </p:spTree>
    <p:extLst>
      <p:ext uri="{BB962C8B-B14F-4D97-AF65-F5344CB8AC3E}">
        <p14:creationId xmlns:p14="http://schemas.microsoft.com/office/powerpoint/2010/main" val="864991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30344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11.7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实现基本管理信息查询</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3" y="1281498"/>
            <a:ext cx="6096000" cy="2308324"/>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能准确进行选择、投影、连接等关系操作。</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能正确使用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SELECT</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语句的</a:t>
            </a:r>
            <a:r>
              <a:rPr lang="en-US" altLang="zh-CN" kern="100" dirty="0">
                <a:latin typeface="Calibri" panose="020F0502020204030204" pitchFamily="34" charset="0"/>
                <a:ea typeface="宋体" panose="02010600030101010101" pitchFamily="2" charset="-122"/>
                <a:cs typeface="Times New Roman" panose="02020603050405020304" pitchFamily="18" charset="0"/>
              </a:rPr>
              <a:t>select</a:t>
            </a:r>
            <a:r>
              <a:rPr lang="zh-CN" altLang="en-US"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from</a:t>
            </a:r>
            <a:r>
              <a:rPr lang="zh-CN" altLang="en-US" kern="100" dirty="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latin typeface="Calibri" panose="020F0502020204030204" pitchFamily="34" charset="0"/>
                <a:ea typeface="宋体" panose="02010600030101010101" pitchFamily="2" charset="-122"/>
                <a:cs typeface="Times New Roman" panose="02020603050405020304" pitchFamily="18" charset="0"/>
              </a:rPr>
              <a:t>where</a:t>
            </a:r>
            <a:r>
              <a:rPr lang="zh-CN" altLang="en-US" kern="100" dirty="0">
                <a:latin typeface="Calibri" panose="020F0502020204030204" pitchFamily="34" charset="0"/>
                <a:ea typeface="宋体" panose="02010600030101010101" pitchFamily="2" charset="-122"/>
                <a:cs typeface="Times New Roman" panose="02020603050405020304" pitchFamily="18" charset="0"/>
              </a:rPr>
              <a:t>子句。</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能熟练使用查询编辑器。</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最终目标：能根据特定条件进行单表数据和多表数据查询。</a:t>
            </a: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19969" y="429389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566814" y="4293890"/>
            <a:ext cx="6096000"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查询系统单张表基本信息</a:t>
            </a:r>
          </a:p>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2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查询系统多张表特定信息</a:t>
            </a:r>
          </a:p>
        </p:txBody>
      </p:sp>
    </p:spTree>
    <p:extLst>
      <p:ext uri="{BB962C8B-B14F-4D97-AF65-F5344CB8AC3E}">
        <p14:creationId xmlns:p14="http://schemas.microsoft.com/office/powerpoint/2010/main" val="2424818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查询系统单张表基本信息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3646934" y="2887348"/>
            <a:ext cx="5688632" cy="523220"/>
          </a:xfrm>
          <a:prstGeom prst="rect">
            <a:avLst/>
          </a:prstGeom>
          <a:noFill/>
        </p:spPr>
        <p:txBody>
          <a:bodyPr wrap="square">
            <a:spAutoFit/>
          </a:bodyPr>
          <a:lstStyle/>
          <a:p>
            <a:pPr lvl="0">
              <a:buClr>
                <a:srgbClr val="444444"/>
              </a:buClr>
              <a:buSzPts val="850"/>
            </a:pPr>
            <a:r>
              <a:rPr lang="zh-CN" altLang="en-US" sz="2800" dirty="0"/>
              <a:t>会查询管理系统中的相关表的信息。</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87602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90776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98759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143690" y="1420320"/>
            <a:ext cx="10784162" cy="5909310"/>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宋体" panose="02010600030101010101" pitchFamily="2" charset="-122"/>
                <a:ea typeface="宋体" panose="02010600030101010101" pitchFamily="2" charset="-122"/>
              </a:rPr>
              <a:t>查询“学员信息表”中学号为</a:t>
            </a:r>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宋体" panose="02010600030101010101" pitchFamily="2" charset="-122"/>
                <a:ea typeface="宋体" panose="02010600030101010101" pitchFamily="2" charset="-122"/>
              </a:rPr>
              <a:t>号的学员的基本信息。</a:t>
            </a:r>
          </a:p>
          <a:p>
            <a:pPr indent="127000" algn="just"/>
            <a:r>
              <a:rPr lang="zh-CN" altLang="zh-CN" sz="1800" dirty="0">
                <a:effectLst/>
                <a:latin typeface="宋体" panose="02010600030101010101" pitchFamily="2" charset="-122"/>
                <a:ea typeface="宋体" panose="02010600030101010101" pitchFamily="2" charset="-122"/>
                <a:cs typeface="Courier New" panose="02070309020205020404" pitchFamily="49" charset="0"/>
              </a:rPr>
              <a:t>语句如下：</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select</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from</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学员信息</a:t>
            </a:r>
            <a:r>
              <a:rPr lang="zh-CN"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where</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1;</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宋体" panose="02010600030101010101" pitchFamily="2" charset="-122"/>
                <a:ea typeface="宋体" panose="02010600030101010101" pitchFamily="2" charset="-122"/>
              </a:rPr>
              <a:t>查询“请假信息表”中学员请假次数。</a:t>
            </a:r>
          </a:p>
          <a:p>
            <a:pPr indent="127000" algn="just"/>
            <a:r>
              <a:rPr lang="zh-CN" altLang="zh-CN" sz="1800" dirty="0">
                <a:effectLst/>
                <a:latin typeface="宋体" panose="02010600030101010101" pitchFamily="2" charset="-122"/>
                <a:ea typeface="宋体" panose="02010600030101010101" pitchFamily="2" charset="-122"/>
                <a:cs typeface="Courier New" panose="02070309020205020404" pitchFamily="49" charset="0"/>
              </a:rPr>
              <a:t>语句如下：</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select</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FF"/>
                </a:solidFill>
                <a:effectLst/>
                <a:latin typeface="宋体" panose="02010600030101010101" pitchFamily="2" charset="-122"/>
                <a:ea typeface="宋体" panose="02010600030101010101" pitchFamily="2" charset="-122"/>
              </a:rPr>
              <a:t>COUNT</a:t>
            </a:r>
            <a:r>
              <a:rPr lang="en-US" altLang="zh-CN" sz="1800" dirty="0">
                <a:solidFill>
                  <a:srgbClr val="808080"/>
                </a:solidFill>
                <a:effectLst/>
                <a:latin typeface="宋体" panose="02010600030101010101" pitchFamily="2" charset="-122"/>
                <a:ea typeface="宋体" panose="02010600030101010101" pitchFamily="2" charset="-122"/>
              </a:rPr>
              <a:t>(</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en-US" altLang="zh-CN" sz="1800" dirty="0">
                <a:solidFill>
                  <a:srgbClr val="808080"/>
                </a:solidFill>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AS</a:t>
            </a:r>
            <a:r>
              <a:rPr lang="en-US" altLang="zh-CN" sz="1800" dirty="0">
                <a:solidFill>
                  <a:srgbClr val="808080"/>
                </a:solidFill>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请假次数</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from</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请假信息表</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group</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by</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en-US" altLang="zh-CN" sz="1800" dirty="0">
                <a:solidFill>
                  <a:srgbClr val="0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8080"/>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宋体" panose="02010600030101010101" pitchFamily="2" charset="-122"/>
                <a:ea typeface="宋体" panose="02010600030101010101" pitchFamily="2" charset="-122"/>
              </a:rPr>
              <a:t>统计培训班学员欠费情况并插入到“学员欠费”表中，其中“学员欠费”表原来不存在。</a:t>
            </a:r>
          </a:p>
          <a:p>
            <a:pPr indent="127000" algn="just"/>
            <a:r>
              <a:rPr lang="zh-CN" altLang="zh-CN" sz="1800" dirty="0">
                <a:effectLst/>
                <a:latin typeface="宋体" panose="02010600030101010101" pitchFamily="2" charset="-122"/>
                <a:ea typeface="宋体" panose="02010600030101010101" pitchFamily="2" charset="-122"/>
              </a:rPr>
              <a:t>分析：根据之前所学的知识可知，如果要将查询结果插入到一个新表，则需要用到</a:t>
            </a:r>
            <a:r>
              <a:rPr lang="en-US" altLang="zh-CN" sz="1800" dirty="0">
                <a:effectLst/>
                <a:latin typeface="宋体" panose="02010600030101010101" pitchFamily="2" charset="-122"/>
                <a:ea typeface="宋体" panose="02010600030101010101" pitchFamily="2" charset="-122"/>
              </a:rPr>
              <a:t>CREATE TABLE </a:t>
            </a:r>
            <a:r>
              <a:rPr lang="zh-CN" altLang="zh-CN" sz="1800" dirty="0">
                <a:effectLst/>
                <a:latin typeface="宋体" panose="02010600030101010101" pitchFamily="2" charset="-122"/>
                <a:ea typeface="宋体" panose="02010600030101010101" pitchFamily="2" charset="-122"/>
              </a:rPr>
              <a:t>新表名</a:t>
            </a:r>
            <a:r>
              <a:rPr lang="en-US" altLang="zh-CN" sz="1800" dirty="0">
                <a:effectLst/>
                <a:latin typeface="宋体" panose="02010600030101010101" pitchFamily="2" charset="-122"/>
                <a:ea typeface="宋体" panose="02010600030101010101" pitchFamily="2" charset="-122"/>
              </a:rPr>
              <a:t> AS (</a:t>
            </a:r>
            <a:r>
              <a:rPr lang="en-US" altLang="zh-CN" sz="1800" dirty="0" err="1">
                <a:effectLst/>
                <a:latin typeface="宋体" panose="02010600030101010101" pitchFamily="2" charset="-122"/>
                <a:ea typeface="宋体" panose="02010600030101010101" pitchFamily="2" charset="-122"/>
              </a:rPr>
              <a:t>sql</a:t>
            </a:r>
            <a:r>
              <a:rPr lang="zh-CN" altLang="zh-CN" sz="1800" dirty="0">
                <a:effectLst/>
                <a:latin typeface="宋体" panose="02010600030101010101" pitchFamily="2" charset="-122"/>
                <a:ea typeface="宋体" panose="02010600030101010101" pitchFamily="2" charset="-122"/>
              </a:rPr>
              <a:t>语句</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则具体语句如下：</a:t>
            </a: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CREATE TABLE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学员欠费</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AS </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SELECT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SUM(</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欠费金额</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0000FF"/>
                </a:solidFill>
                <a:effectLst/>
                <a:latin typeface="宋体" panose="02010600030101010101" pitchFamily="2" charset="-122"/>
                <a:ea typeface="宋体" panose="02010600030101010101" pitchFamily="2" charset="-122"/>
              </a:rPr>
              <a:t> AS</a:t>
            </a:r>
            <a:r>
              <a:rPr lang="en-US" altLang="zh-CN" sz="1800" dirty="0">
                <a:solidFill>
                  <a:srgbClr val="008080"/>
                </a:solidFill>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总欠费金额</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FROM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交费</a:t>
            </a:r>
            <a:r>
              <a:rPr lang="en-US" altLang="zh-CN" sz="1800" dirty="0">
                <a:solidFill>
                  <a:srgbClr val="0000FF"/>
                </a:solidFill>
                <a:effectLst/>
                <a:latin typeface="宋体" panose="02010600030101010101" pitchFamily="2" charset="-122"/>
                <a:ea typeface="宋体" panose="02010600030101010101" pitchFamily="2" charset="-122"/>
              </a:rPr>
              <a:t> GROUP BY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endParaRPr lang="zh-CN" altLang="en-US" sz="1800" dirty="0">
              <a:solidFill>
                <a:srgbClr val="008080"/>
              </a:solidFill>
              <a:effectLst/>
              <a:latin typeface="宋体" panose="02010600030101010101" pitchFamily="2" charset="-122"/>
              <a:ea typeface="宋体" panose="02010600030101010101" pitchFamily="2" charset="-122"/>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itle 1">
            <a:extLst>
              <a:ext uri="{FF2B5EF4-FFF2-40B4-BE49-F238E27FC236}">
                <a16:creationId xmlns:a16="http://schemas.microsoft.com/office/drawing/2014/main" id="{4174908F-5339-AEF5-3F44-7C3D56EB090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查询系统单张表基本信息</a:t>
            </a:r>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47468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168073" y="2216473"/>
            <a:ext cx="8933556" cy="3416320"/>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宋体" panose="02010600030101010101" pitchFamily="2" charset="-122"/>
                <a:ea typeface="宋体" panose="02010600030101010101" pitchFamily="2" charset="-122"/>
              </a:rPr>
              <a:t>统计欠费总额大于</a:t>
            </a:r>
            <a:r>
              <a:rPr lang="en-US" altLang="zh-CN" sz="1800" dirty="0">
                <a:effectLst/>
                <a:latin typeface="宋体" panose="02010600030101010101" pitchFamily="2" charset="-122"/>
                <a:ea typeface="宋体" panose="02010600030101010101" pitchFamily="2" charset="-122"/>
              </a:rPr>
              <a:t>50</a:t>
            </a:r>
            <a:r>
              <a:rPr lang="zh-CN" altLang="zh-CN" sz="1800" dirty="0">
                <a:effectLst/>
                <a:latin typeface="宋体" panose="02010600030101010101" pitchFamily="2" charset="-122"/>
                <a:ea typeface="宋体" panose="02010600030101010101" pitchFamily="2" charset="-122"/>
              </a:rPr>
              <a:t>的学员。</a:t>
            </a:r>
            <a:endParaRPr lang="en-US" altLang="zh-CN" sz="1800" dirty="0">
              <a:effectLst/>
              <a:latin typeface="宋体" panose="02010600030101010101" pitchFamily="2" charset="-122"/>
              <a:ea typeface="宋体" panose="02010600030101010101" pitchFamily="2" charset="-122"/>
            </a:endParaRPr>
          </a:p>
          <a:p>
            <a:pPr indent="127000" algn="just"/>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分析：统计时如果需要用到聚合函数并有一定条件要求时，则要用到</a:t>
            </a:r>
            <a:r>
              <a:rPr lang="en-US" altLang="zh-CN" sz="1800" dirty="0">
                <a:effectLst/>
                <a:latin typeface="宋体" panose="02010600030101010101" pitchFamily="2" charset="-122"/>
                <a:ea typeface="宋体" panose="02010600030101010101" pitchFamily="2" charset="-122"/>
              </a:rPr>
              <a:t>group by</a:t>
            </a:r>
            <a:r>
              <a:rPr lang="zh-CN" altLang="zh-CN" sz="1800" dirty="0">
                <a:effectLst/>
                <a:latin typeface="宋体" panose="02010600030101010101" pitchFamily="2" charset="-122"/>
                <a:ea typeface="宋体" panose="02010600030101010101" pitchFamily="2" charset="-122"/>
              </a:rPr>
              <a:t>子句和</a:t>
            </a:r>
            <a:r>
              <a:rPr lang="en-US" altLang="zh-CN" sz="1800" dirty="0">
                <a:effectLst/>
                <a:latin typeface="宋体" panose="02010600030101010101" pitchFamily="2" charset="-122"/>
                <a:ea typeface="宋体" panose="02010600030101010101" pitchFamily="2" charset="-122"/>
              </a:rPr>
              <a:t>having</a:t>
            </a:r>
            <a:r>
              <a:rPr lang="zh-CN" altLang="zh-CN" sz="1800" dirty="0">
                <a:effectLst/>
                <a:latin typeface="宋体" panose="02010600030101010101" pitchFamily="2" charset="-122"/>
                <a:ea typeface="宋体" panose="02010600030101010101" pitchFamily="2" charset="-122"/>
              </a:rPr>
              <a:t>子句。</a:t>
            </a: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select</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zh-CN"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from</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交费</a:t>
            </a:r>
            <a:r>
              <a:rPr lang="zh-CN" altLang="zh-CN" sz="1800" dirty="0">
                <a:solidFill>
                  <a:srgbClr val="008080"/>
                </a:solidFill>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group</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by</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学员编号</a:t>
            </a:r>
            <a:r>
              <a:rPr lang="zh-CN"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having</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FF00FF"/>
                </a:solidFill>
                <a:effectLst/>
                <a:latin typeface="宋体" panose="02010600030101010101" pitchFamily="2" charset="-122"/>
                <a:ea typeface="宋体" panose="02010600030101010101" pitchFamily="2" charset="-122"/>
              </a:rPr>
              <a:t>SUM</a:t>
            </a:r>
            <a:r>
              <a:rPr lang="en-US" altLang="zh-CN" sz="1800" dirty="0">
                <a:solidFill>
                  <a:srgbClr val="808080"/>
                </a:solidFill>
                <a:effectLst/>
                <a:latin typeface="宋体" panose="02010600030101010101" pitchFamily="2" charset="-122"/>
                <a:ea typeface="宋体" panose="02010600030101010101" pitchFamily="2" charset="-122"/>
              </a:rPr>
              <a:t>(</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欠费金额</a:t>
            </a:r>
            <a:r>
              <a:rPr lang="en-US" altLang="zh-CN" sz="1800" dirty="0">
                <a:solidFill>
                  <a:srgbClr val="808080"/>
                </a:solidFill>
                <a:effectLst/>
                <a:latin typeface="宋体" panose="02010600030101010101" pitchFamily="2" charset="-122"/>
                <a:ea typeface="宋体" panose="02010600030101010101" pitchFamily="2" charset="-122"/>
              </a:rPr>
              <a:t>)&gt;</a:t>
            </a:r>
            <a:r>
              <a:rPr lang="en-US" altLang="zh-CN" sz="1800" dirty="0">
                <a:effectLst/>
                <a:latin typeface="宋体" panose="02010600030101010101" pitchFamily="2" charset="-122"/>
                <a:ea typeface="宋体" panose="02010600030101010101" pitchFamily="2" charset="-122"/>
              </a:rPr>
              <a:t>50</a:t>
            </a:r>
          </a:p>
          <a:p>
            <a:pPr indent="127000" algn="just"/>
            <a:endParaRPr lang="en-US" altLang="zh-CN" sz="1800" dirty="0">
              <a:latin typeface="宋体" panose="02010600030101010101" pitchFamily="2" charset="-122"/>
              <a:ea typeface="宋体" panose="02010600030101010101" pitchFamily="2" charset="-122"/>
            </a:endParaRPr>
          </a:p>
          <a:p>
            <a:pPr indent="127000" algn="just"/>
            <a:endParaRPr lang="en-US" altLang="zh-CN" sz="1800" dirty="0">
              <a:effectLst/>
              <a:latin typeface="宋体" panose="02010600030101010101" pitchFamily="2" charset="-122"/>
              <a:ea typeface="宋体" panose="02010600030101010101" pitchFamily="2" charset="-122"/>
            </a:endParaRPr>
          </a:p>
          <a:p>
            <a:pPr indent="127000" algn="just"/>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知识链接</a:t>
            </a:r>
          </a:p>
          <a:p>
            <a:pPr indent="127000" algn="just"/>
            <a:r>
              <a:rPr lang="en-US" altLang="zh-CN" sz="1800" dirty="0">
                <a:effectLst/>
                <a:latin typeface="宋体" panose="02010600030101010101" pitchFamily="2" charset="-122"/>
                <a:ea typeface="宋体" panose="02010600030101010101" pitchFamily="2" charset="-122"/>
              </a:rPr>
              <a:t>select </a:t>
            </a:r>
            <a:r>
              <a:rPr lang="zh-CN" altLang="zh-CN" sz="1800" dirty="0">
                <a:effectLst/>
                <a:latin typeface="宋体" panose="02010600030101010101" pitchFamily="2" charset="-122"/>
                <a:ea typeface="宋体" panose="02010600030101010101" pitchFamily="2" charset="-122"/>
              </a:rPr>
              <a:t>语句的基本语法格式如下：</a:t>
            </a:r>
          </a:p>
          <a:p>
            <a:pPr indent="127000" algn="just"/>
            <a:r>
              <a:rPr lang="en-US" altLang="zh-CN" sz="1800" dirty="0">
                <a:effectLst/>
                <a:latin typeface="宋体" panose="02010600030101010101" pitchFamily="2" charset="-122"/>
                <a:ea typeface="宋体" panose="02010600030101010101" pitchFamily="2" charset="-122"/>
              </a:rPr>
              <a:t>select </a:t>
            </a:r>
            <a:r>
              <a:rPr lang="zh-CN" altLang="zh-CN" sz="1800" dirty="0">
                <a:effectLst/>
                <a:latin typeface="宋体" panose="02010600030101010101" pitchFamily="2" charset="-122"/>
                <a:ea typeface="宋体" panose="02010600030101010101" pitchFamily="2" charset="-122"/>
              </a:rPr>
              <a:t>列名 </a:t>
            </a:r>
            <a:r>
              <a:rPr lang="en-US" altLang="zh-CN" sz="1800" dirty="0">
                <a:effectLst/>
                <a:latin typeface="宋体" panose="02010600030101010101" pitchFamily="2" charset="-122"/>
                <a:ea typeface="宋体" panose="02010600030101010101" pitchFamily="2" charset="-122"/>
              </a:rPr>
              <a:t>[from</a:t>
            </a:r>
            <a:r>
              <a:rPr lang="zh-CN" altLang="zh-CN" sz="1800" dirty="0">
                <a:effectLst/>
                <a:latin typeface="宋体" panose="02010600030101010101" pitchFamily="2" charset="-122"/>
                <a:ea typeface="宋体" panose="02010600030101010101" pitchFamily="2" charset="-122"/>
              </a:rPr>
              <a:t>表名与视图名列表</a:t>
            </a:r>
            <a:r>
              <a:rPr lang="en-US" altLang="zh-CN" sz="1800" dirty="0">
                <a:effectLst/>
                <a:latin typeface="宋体" panose="02010600030101010101" pitchFamily="2" charset="-122"/>
                <a:ea typeface="宋体" panose="02010600030101010101" pitchFamily="2" charset="-122"/>
              </a:rPr>
              <a:t>] [where </a:t>
            </a:r>
            <a:r>
              <a:rPr lang="zh-CN" altLang="zh-CN" sz="1800" dirty="0">
                <a:effectLst/>
                <a:latin typeface="宋体" panose="02010600030101010101" pitchFamily="2" charset="-122"/>
                <a:ea typeface="宋体" panose="02010600030101010101" pitchFamily="2" charset="-122"/>
              </a:rPr>
              <a:t>条件表达式</a:t>
            </a:r>
            <a:r>
              <a:rPr lang="en-US" altLang="zh-CN" sz="1800" dirty="0">
                <a:effectLst/>
                <a:latin typeface="宋体" panose="02010600030101010101" pitchFamily="2" charset="-122"/>
                <a:ea typeface="宋体" panose="02010600030101010101" pitchFamily="2" charset="-122"/>
              </a:rPr>
              <a:t>][group by </a:t>
            </a:r>
            <a:r>
              <a:rPr lang="zh-CN" altLang="zh-CN" sz="1800" dirty="0">
                <a:effectLst/>
                <a:latin typeface="宋体" panose="02010600030101010101" pitchFamily="2" charset="-122"/>
                <a:ea typeface="宋体" panose="02010600030101010101" pitchFamily="2" charset="-122"/>
              </a:rPr>
              <a:t>列名</a:t>
            </a:r>
            <a:r>
              <a:rPr lang="en-US" altLang="zh-CN" sz="1800" dirty="0">
                <a:effectLst/>
                <a:latin typeface="宋体" panose="02010600030101010101" pitchFamily="2" charset="-122"/>
                <a:ea typeface="宋体" panose="02010600030101010101" pitchFamily="2" charset="-122"/>
              </a:rPr>
              <a:t>][having </a:t>
            </a:r>
            <a:r>
              <a:rPr lang="zh-CN" altLang="zh-CN" sz="1800" dirty="0">
                <a:effectLst/>
                <a:latin typeface="宋体" panose="02010600030101010101" pitchFamily="2" charset="-122"/>
                <a:ea typeface="宋体" panose="02010600030101010101" pitchFamily="2" charset="-122"/>
              </a:rPr>
              <a:t>条件表达式</a:t>
            </a:r>
            <a:r>
              <a:rPr lang="en-US" altLang="zh-CN" sz="1800" dirty="0">
                <a:effectLst/>
                <a:latin typeface="宋体" panose="02010600030101010101" pitchFamily="2" charset="-122"/>
                <a:ea typeface="宋体" panose="02010600030101010101" pitchFamily="2" charset="-122"/>
              </a:rPr>
              <a:t>][order by </a:t>
            </a:r>
            <a:r>
              <a:rPr lang="zh-CN" altLang="zh-CN" sz="1800" dirty="0">
                <a:effectLst/>
                <a:latin typeface="宋体" panose="02010600030101010101" pitchFamily="2" charset="-122"/>
                <a:ea typeface="宋体" panose="02010600030101010101" pitchFamily="2" charset="-122"/>
              </a:rPr>
              <a:t>列名</a:t>
            </a:r>
            <a:r>
              <a:rPr lang="en-US" altLang="zh-CN" sz="1800" dirty="0">
                <a:effectLst/>
                <a:latin typeface="宋体" panose="02010600030101010101" pitchFamily="2" charset="-122"/>
                <a:ea typeface="宋体" panose="02010600030101010101" pitchFamily="2" charset="-122"/>
              </a:rPr>
              <a:t>1[</a:t>
            </a:r>
            <a:r>
              <a:rPr lang="en-US" altLang="zh-CN" sz="1800" dirty="0" err="1">
                <a:effectLst/>
                <a:latin typeface="宋体" panose="02010600030101010101" pitchFamily="2" charset="-122"/>
                <a:ea typeface="宋体" panose="02010600030101010101" pitchFamily="2" charset="-122"/>
              </a:rPr>
              <a:t>asc|desc</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列名</a:t>
            </a:r>
            <a:r>
              <a:rPr lang="en-US" altLang="zh-CN" sz="1800" dirty="0">
                <a:effectLst/>
                <a:latin typeface="宋体" panose="02010600030101010101" pitchFamily="2" charset="-122"/>
                <a:ea typeface="宋体" panose="02010600030101010101" pitchFamily="2" charset="-122"/>
              </a:rPr>
              <a:t>2 [</a:t>
            </a:r>
            <a:r>
              <a:rPr lang="en-US" altLang="zh-CN" sz="1800" dirty="0" err="1">
                <a:effectLst/>
                <a:latin typeface="宋体" panose="02010600030101010101" pitchFamily="2" charset="-122"/>
                <a:ea typeface="宋体" panose="02010600030101010101" pitchFamily="2" charset="-122"/>
              </a:rPr>
              <a:t>asc|desc</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列名</a:t>
            </a:r>
            <a:r>
              <a:rPr lang="en-US" altLang="zh-CN" sz="1800" dirty="0">
                <a:effectLst/>
                <a:latin typeface="宋体" panose="02010600030101010101" pitchFamily="2" charset="-122"/>
                <a:ea typeface="宋体" panose="02010600030101010101" pitchFamily="2" charset="-122"/>
              </a:rPr>
              <a:t> n [</a:t>
            </a:r>
            <a:r>
              <a:rPr lang="en-US" altLang="zh-CN" sz="1800" dirty="0" err="1">
                <a:effectLst/>
                <a:latin typeface="宋体" panose="02010600030101010101" pitchFamily="2" charset="-122"/>
                <a:ea typeface="宋体" panose="02010600030101010101" pitchFamily="2" charset="-122"/>
              </a:rPr>
              <a:t>asc|desc</a:t>
            </a:r>
            <a:r>
              <a:rPr lang="en-US" altLang="zh-CN" sz="1800" dirty="0">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itle 1">
            <a:extLst>
              <a:ext uri="{FF2B5EF4-FFF2-40B4-BE49-F238E27FC236}">
                <a16:creationId xmlns:a16="http://schemas.microsoft.com/office/drawing/2014/main" id="{4174908F-5339-AEF5-3F44-7C3D56EB090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查询系统单张表基本信息</a:t>
            </a:r>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58799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查询系统多张表特定信息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3646934" y="2887348"/>
            <a:ext cx="5688632" cy="523220"/>
          </a:xfrm>
          <a:prstGeom prst="rect">
            <a:avLst/>
          </a:prstGeom>
          <a:noFill/>
        </p:spPr>
        <p:txBody>
          <a:bodyPr wrap="square">
            <a:spAutoFit/>
          </a:bodyPr>
          <a:lstStyle/>
          <a:p>
            <a:pPr lvl="0">
              <a:buClr>
                <a:srgbClr val="444444"/>
              </a:buClr>
              <a:buSzPts val="850"/>
            </a:pPr>
            <a:r>
              <a:rPr lang="zh-CN" altLang="en-US" sz="2800" dirty="0"/>
              <a:t>会查询管理系统中的多张表的信息</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18234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168073" y="2216473"/>
            <a:ext cx="8933556" cy="4380686"/>
          </a:xfrm>
          <a:prstGeom prst="rect">
            <a:avLst/>
          </a:prstGeom>
          <a:noFill/>
        </p:spPr>
        <p:txBody>
          <a:bodyPr wrap="square">
            <a:spAutoFit/>
          </a:bodyPr>
          <a:lstStyle/>
          <a:p>
            <a:pPr indent="127000" algn="just">
              <a:lnSpc>
                <a:spcPts val="1560"/>
              </a:lnSpc>
            </a:pPr>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5    </a:t>
            </a:r>
            <a:r>
              <a:rPr lang="zh-CN" altLang="zh-CN" sz="1800" dirty="0">
                <a:effectLst/>
                <a:latin typeface="Times New Roman" panose="02020603050405020304" pitchFamily="18" charset="0"/>
                <a:ea typeface="宋体" panose="02010600030101010101" pitchFamily="2" charset="-122"/>
              </a:rPr>
              <a:t>对“学员信息表”表和“选课信息表”表进行交叉连接，观察连接后的结果。</a:t>
            </a: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select</a:t>
            </a:r>
            <a:r>
              <a:rPr lang="en-US" altLang="zh-CN" sz="1800" dirty="0">
                <a:effectLst/>
                <a:latin typeface="Courier New" panose="02070309020205020404" pitchFamily="49" charset="0"/>
                <a:ea typeface="宋体" panose="02010600030101010101" pitchFamily="2" charset="-122"/>
              </a:rPr>
              <a: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8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姓名</a:t>
            </a:r>
            <a:r>
              <a:rPr lang="zh-CN" altLang="zh-CN" sz="1800" dirty="0">
                <a:effectLst/>
                <a:latin typeface="Times New Roman" panose="02020603050405020304" pitchFamily="18" charset="0"/>
                <a:ea typeface="Courier New" panose="02070309020205020404" pitchFamily="49" charset="0"/>
              </a:rPr>
              <a:t> </a:t>
            </a:r>
            <a:r>
              <a:rPr lang="en-US" altLang="zh-CN" sz="1800" dirty="0">
                <a:solidFill>
                  <a:srgbClr val="0000FF"/>
                </a:solidFill>
                <a:effectLst/>
                <a:latin typeface="Times New Roman" panose="02020603050405020304" pitchFamily="18" charset="0"/>
                <a:ea typeface="Courier New" panose="02070309020205020404" pitchFamily="49" charset="0"/>
              </a:rPr>
              <a:t>as</a:t>
            </a:r>
            <a:r>
              <a:rPr lang="en-US" altLang="zh-CN" sz="1800" dirty="0">
                <a:effectLst/>
                <a:latin typeface="Times New Roman" panose="02020603050405020304" pitchFamily="18" charset="0"/>
                <a:ea typeface="Courier New" panose="02070309020205020404" pitchFamily="49" charset="0"/>
              </a:rPr>
              <a: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学员姓名</a:t>
            </a:r>
            <a:r>
              <a:rPr lang="en-US" altLang="zh-CN" sz="1800" dirty="0">
                <a:solidFill>
                  <a:srgbClr val="8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课程编号</a:t>
            </a:r>
            <a:r>
              <a:rPr lang="en-US" altLang="zh-CN" sz="1800" dirty="0">
                <a:solidFill>
                  <a:srgbClr val="8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课程名</a:t>
            </a:r>
            <a:r>
              <a:rPr lang="zh-CN" altLang="zh-CN" sz="1800" dirty="0">
                <a:effectLst/>
                <a:latin typeface="Times New Roman" panose="02020603050405020304" pitchFamily="18" charset="0"/>
                <a:ea typeface="Courier New" panose="02070309020205020404" pitchFamily="49" charset="0"/>
              </a:rPr>
              <a:t> </a:t>
            </a:r>
            <a:r>
              <a:rPr lang="en-US" altLang="zh-CN" sz="1800" dirty="0">
                <a:solidFill>
                  <a:srgbClr val="0000FF"/>
                </a:solidFill>
                <a:effectLst/>
                <a:latin typeface="Times New Roman" panose="02020603050405020304" pitchFamily="18" charset="0"/>
                <a:ea typeface="Courier New" panose="02070309020205020404" pitchFamily="49" charset="0"/>
              </a:rPr>
              <a:t>from</a:t>
            </a:r>
            <a:r>
              <a:rPr lang="en-US" altLang="zh-CN" sz="1800" dirty="0">
                <a:effectLst/>
                <a:latin typeface="Times New Roman" panose="02020603050405020304" pitchFamily="18" charset="0"/>
                <a:ea typeface="Courier New" panose="02070309020205020404" pitchFamily="49" charset="0"/>
              </a:rPr>
              <a:t>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8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课程信息</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8080"/>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6    </a:t>
            </a:r>
            <a:r>
              <a:rPr lang="zh-CN" altLang="zh-CN" sz="1800" dirty="0">
                <a:effectLst/>
                <a:latin typeface="Times New Roman" panose="02020603050405020304" pitchFamily="18" charset="0"/>
                <a:ea typeface="宋体" panose="02010600030101010101" pitchFamily="2" charset="-122"/>
              </a:rPr>
              <a:t>对“学院信息”表和“选课信息”表进行内连接，查询每个学员的选课信息。</a:t>
            </a:r>
          </a:p>
          <a:p>
            <a:pPr indent="127000" algn="just"/>
            <a:r>
              <a:rPr lang="zh-CN" altLang="zh-CN" sz="1800" dirty="0">
                <a:effectLst/>
                <a:latin typeface="Times New Roman" panose="02020603050405020304" pitchFamily="18" charset="0"/>
                <a:ea typeface="宋体" panose="02010600030101010101" pitchFamily="2" charset="-122"/>
              </a:rPr>
              <a:t>分析：在</a:t>
            </a:r>
            <a:r>
              <a:rPr lang="en-US" altLang="zh-CN" sz="1800" dirty="0">
                <a:effectLst/>
                <a:latin typeface="Times New Roman" panose="02020603050405020304" pitchFamily="18" charset="0"/>
                <a:ea typeface="宋体" panose="02010600030101010101" pitchFamily="2" charset="-122"/>
              </a:rPr>
              <a:t>MySQL</a:t>
            </a:r>
            <a:r>
              <a:rPr lang="zh-CN" altLang="zh-CN" sz="1800" dirty="0">
                <a:effectLst/>
                <a:latin typeface="Times New Roman" panose="02020603050405020304" pitchFamily="18" charset="0"/>
                <a:ea typeface="宋体" panose="02010600030101010101" pitchFamily="2" charset="-122"/>
              </a:rPr>
              <a:t>中，内连接有两种语句格式，具体如下：</a:t>
            </a:r>
          </a:p>
          <a:p>
            <a:pPr indent="127000" algn="just">
              <a:lnSpc>
                <a:spcPts val="1560"/>
              </a:lnSpc>
            </a:pP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格式</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a:t>
            </a: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SELECT </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姓名</a:t>
            </a:r>
            <a:r>
              <a:rPr lang="en-US" altLang="zh-CN" sz="1800" dirty="0">
                <a:solidFill>
                  <a:srgbClr val="0000FF"/>
                </a:solidFill>
                <a:effectLst/>
                <a:latin typeface="Courier New" panose="02070309020205020404" pitchFamily="49" charset="0"/>
                <a:ea typeface="宋体" panose="02010600030101010101" pitchFamily="2" charset="-122"/>
              </a:rPr>
              <a:t> AS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学员姓名</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课程编号</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课程名</a:t>
            </a:r>
            <a:r>
              <a:rPr lang="en-US" altLang="zh-CN" sz="1800" dirty="0">
                <a:solidFill>
                  <a:srgbClr val="0000FF"/>
                </a:solidFill>
                <a:effectLst/>
                <a:latin typeface="Courier New" panose="02070309020205020404" pitchFamily="49" charset="0"/>
                <a:ea typeface="宋体" panose="02010600030101010101" pitchFamily="2" charset="-122"/>
              </a:rPr>
              <a:t> 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 a</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选课</a:t>
            </a:r>
            <a:r>
              <a:rPr lang="en-US" altLang="zh-CN" sz="1800" dirty="0">
                <a:solidFill>
                  <a:srgbClr val="008080"/>
                </a:solidFill>
                <a:effectLst/>
                <a:latin typeface="Courier New" panose="02070309020205020404" pitchFamily="49" charset="0"/>
                <a:ea typeface="宋体" panose="02010600030101010101" pitchFamily="2" charset="-122"/>
              </a:rPr>
              <a:t> b</a:t>
            </a:r>
            <a:r>
              <a:rPr lang="en-US" altLang="zh-CN" sz="1800" dirty="0">
                <a:solidFill>
                  <a:srgbClr val="0000FF"/>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WHERE </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b.</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8080"/>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Courier New" panose="02070309020205020404" pitchFamily="49" charset="0"/>
                <a:ea typeface="宋体" panose="02010600030101010101" pitchFamily="2" charset="-122"/>
                <a:cs typeface="Courier New" panose="02070309020205020404" pitchFamily="49" charset="0"/>
              </a:rPr>
              <a:t>格式</a:t>
            </a:r>
            <a:r>
              <a:rPr lang="en-US" altLang="zh-CN" sz="1800" dirty="0">
                <a:effectLst/>
                <a:latin typeface="Courier New" panose="02070309020205020404" pitchFamily="49" charset="0"/>
                <a:ea typeface="宋体" panose="02010600030101010101" pitchFamily="2" charset="-122"/>
              </a:rPr>
              <a:t>2</a:t>
            </a:r>
            <a:r>
              <a:rPr lang="zh-CN" altLang="zh-CN" sz="1800" dirty="0">
                <a:effectLst/>
                <a:latin typeface="Courier New" panose="02070309020205020404" pitchFamily="49" charset="0"/>
                <a:ea typeface="宋体" panose="02010600030101010101" pitchFamily="2" charset="-122"/>
                <a:cs typeface="Courier New" panose="02070309020205020404" pitchFamily="49" charset="0"/>
              </a:rPr>
              <a:t>：</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SELECT </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姓名</a:t>
            </a:r>
            <a:r>
              <a:rPr lang="en-US" altLang="zh-CN" sz="1800" dirty="0">
                <a:solidFill>
                  <a:srgbClr val="0000FF"/>
                </a:solidFill>
                <a:effectLst/>
                <a:latin typeface="Courier New" panose="02070309020205020404" pitchFamily="49" charset="0"/>
                <a:ea typeface="宋体" panose="02010600030101010101" pitchFamily="2" charset="-122"/>
              </a:rPr>
              <a:t> AS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学员姓名</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课程编号</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课程名</a:t>
            </a:r>
            <a:r>
              <a:rPr lang="en-US" altLang="zh-CN" sz="1800" dirty="0">
                <a:solidFill>
                  <a:srgbClr val="0000FF"/>
                </a:solidFill>
                <a:effectLst/>
                <a:latin typeface="Courier New" panose="02070309020205020404" pitchFamily="49" charset="0"/>
                <a:ea typeface="宋体" panose="02010600030101010101" pitchFamily="2" charset="-122"/>
              </a:rPr>
              <a:t> 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 a</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INNER JOIN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选课</a:t>
            </a:r>
            <a:r>
              <a:rPr lang="en-US" altLang="zh-CN" sz="1800" dirty="0">
                <a:solidFill>
                  <a:srgbClr val="008080"/>
                </a:solidFill>
                <a:effectLst/>
                <a:latin typeface="Courier New" panose="02070309020205020404" pitchFamily="49" charset="0"/>
                <a:ea typeface="宋体" panose="02010600030101010101" pitchFamily="2" charset="-122"/>
              </a:rPr>
              <a:t> b</a:t>
            </a:r>
            <a:r>
              <a:rPr lang="en-US" altLang="zh-CN" sz="1800" dirty="0">
                <a:solidFill>
                  <a:srgbClr val="0000FF"/>
                </a:solidFill>
                <a:effectLst/>
                <a:latin typeface="Courier New" panose="02070309020205020404" pitchFamily="49" charset="0"/>
                <a:ea typeface="宋体" panose="02010600030101010101" pitchFamily="2" charset="-122"/>
              </a:rPr>
              <a:t> ON </a:t>
            </a:r>
            <a:r>
              <a:rPr lang="en-US" altLang="zh-CN" sz="1800" dirty="0">
                <a:solidFill>
                  <a:srgbClr val="008080"/>
                </a:solidFill>
                <a:effectLst/>
                <a:latin typeface="Courier New" panose="02070309020205020404" pitchFamily="49" charset="0"/>
                <a:ea typeface="宋体" panose="02010600030101010101" pitchFamily="2" charset="-122"/>
              </a:rPr>
              <a:t>a.</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en-US" altLang="zh-CN" sz="1800" dirty="0">
                <a:solidFill>
                  <a:srgbClr val="008080"/>
                </a:solidFill>
                <a:effectLst/>
                <a:latin typeface="Courier New" panose="02070309020205020404" pitchFamily="49" charset="0"/>
                <a:ea typeface="宋体" panose="02010600030101010101" pitchFamily="2" charset="-122"/>
              </a:rPr>
              <a:t>b.</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注意</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内连接又称自然连接，连接条件通常采用“主键</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外键”的形式。</a:t>
            </a:r>
          </a:p>
          <a:p>
            <a:pPr indent="127000" algn="just"/>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itle 1">
            <a:extLst>
              <a:ext uri="{FF2B5EF4-FFF2-40B4-BE49-F238E27FC236}">
                <a16:creationId xmlns:a16="http://schemas.microsoft.com/office/drawing/2014/main" id="{4174908F-5339-AEF5-3F44-7C3D56EB090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查询系统多张表特定信息</a:t>
            </a:r>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691043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168073" y="2216473"/>
            <a:ext cx="8933556" cy="4247317"/>
          </a:xfrm>
          <a:prstGeom prst="rect">
            <a:avLst/>
          </a:prstGeom>
          <a:noFill/>
        </p:spPr>
        <p:txBody>
          <a:bodyPr wrap="square">
            <a:spAutoFit/>
          </a:bodyPr>
          <a:lstStyle/>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SELECT</a:t>
            </a:r>
            <a:r>
              <a:rPr lang="zh-CN" altLang="zh-CN" sz="1800" dirty="0">
                <a:latin typeface="Times New Roman" panose="02020603050405020304" pitchFamily="18" charset="0"/>
                <a:ea typeface="宋体" panose="02010600030101010101" pitchFamily="2" charset="-122"/>
              </a:rPr>
              <a:t>任务</a:t>
            </a:r>
            <a:r>
              <a:rPr lang="en-US" altLang="zh-CN" sz="1800" dirty="0">
                <a:latin typeface="Times New Roman" panose="02020603050405020304" pitchFamily="18" charset="0"/>
                <a:ea typeface="宋体" panose="02010600030101010101" pitchFamily="2" charset="-122"/>
              </a:rPr>
              <a:t>7    </a:t>
            </a:r>
            <a:r>
              <a:rPr lang="zh-CN" altLang="zh-CN" sz="1800" dirty="0">
                <a:latin typeface="Times New Roman" panose="02020603050405020304" pitchFamily="18" charset="0"/>
                <a:ea typeface="宋体" panose="02010600030101010101" pitchFamily="2" charset="-122"/>
              </a:rPr>
              <a:t>列出所有学员的信息并对已经交费的学员给出其交费信息。</a:t>
            </a:r>
          </a:p>
          <a:p>
            <a:pPr indent="127000" algn="just"/>
            <a:r>
              <a:rPr lang="zh-CN" altLang="zh-CN" sz="1800" dirty="0">
                <a:latin typeface="Times New Roman" panose="02020603050405020304" pitchFamily="18" charset="0"/>
                <a:ea typeface="宋体" panose="02010600030101010101" pitchFamily="2" charset="-122"/>
              </a:rPr>
              <a:t>分析：这种要求是典型的“学院信息”表为左表，“交费信息”表为右表的左外连接，连接条件为：学院信息</a:t>
            </a:r>
            <a:r>
              <a:rPr lang="en-US" altLang="zh-CN"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学员编号</a:t>
            </a:r>
            <a:r>
              <a:rPr lang="en-US" altLang="zh-CN"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交费信息</a:t>
            </a:r>
            <a:r>
              <a:rPr lang="en-US" altLang="zh-CN" sz="1800" dirty="0">
                <a:latin typeface="Times New Roman" panose="02020603050405020304" pitchFamily="18" charset="0"/>
                <a:ea typeface="宋体" panose="02010600030101010101" pitchFamily="2" charset="-122"/>
              </a:rPr>
              <a:t>.</a:t>
            </a:r>
            <a:r>
              <a:rPr lang="zh-CN" altLang="zh-CN" sz="1800" dirty="0">
                <a:latin typeface="Times New Roman" panose="02020603050405020304" pitchFamily="18" charset="0"/>
                <a:ea typeface="宋体" panose="02010600030101010101" pitchFamily="2" charset="-122"/>
              </a:rPr>
              <a:t>学员编号。连接结果保证了左表学员信息的完整性，右表不符合连接条件的相应列中填入</a:t>
            </a:r>
            <a:r>
              <a:rPr lang="en-US" altLang="zh-CN" sz="1800" dirty="0">
                <a:latin typeface="Times New Roman" panose="02020603050405020304" pitchFamily="18" charset="0"/>
                <a:ea typeface="宋体" panose="02010600030101010101" pitchFamily="2" charset="-122"/>
              </a:rPr>
              <a:t>NULL</a:t>
            </a:r>
            <a:r>
              <a:rPr lang="zh-CN" altLang="zh-CN" sz="1800" dirty="0">
                <a:latin typeface="Times New Roman" panose="02020603050405020304" pitchFamily="18" charset="0"/>
                <a:ea typeface="宋体" panose="02010600030101010101" pitchFamily="2" charset="-122"/>
              </a:rPr>
              <a:t>。</a:t>
            </a:r>
          </a:p>
          <a:p>
            <a:pPr indent="127000" algn="just"/>
            <a:r>
              <a:rPr lang="zh-CN" altLang="zh-CN" sz="1800" dirty="0">
                <a:latin typeface="Courier New" panose="02070309020205020404" pitchFamily="49" charset="0"/>
                <a:ea typeface="宋体" panose="02010600030101010101" pitchFamily="2" charset="-122"/>
                <a:cs typeface="Courier New" panose="02070309020205020404" pitchFamily="49" charset="0"/>
              </a:rPr>
              <a:t>具体</a:t>
            </a:r>
            <a:r>
              <a:rPr lang="en-US" altLang="zh-CN" sz="1800" dirty="0">
                <a:latin typeface="Courier New" panose="02070309020205020404" pitchFamily="49" charset="0"/>
                <a:ea typeface="宋体" panose="02010600030101010101" pitchFamily="2" charset="-122"/>
              </a:rPr>
              <a:t>SQL</a:t>
            </a:r>
            <a:r>
              <a:rPr lang="zh-CN" altLang="zh-CN" sz="1800" dirty="0">
                <a:latin typeface="Courier New" panose="02070309020205020404" pitchFamily="49" charset="0"/>
                <a:ea typeface="宋体" panose="02010600030101010101" pitchFamily="2" charset="-122"/>
                <a:cs typeface="Courier New" panose="02070309020205020404" pitchFamily="49" charset="0"/>
              </a:rPr>
              <a:t>语句如下：</a:t>
            </a:r>
            <a:endParaRPr lang="zh-CN" altLang="zh-CN" sz="1800" dirty="0">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 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00FF"/>
                </a:solidFill>
                <a:effectLst/>
                <a:latin typeface="Courier New" panose="02070309020205020404" pitchFamily="49" charset="0"/>
                <a:ea typeface="宋体" panose="02010600030101010101" pitchFamily="2" charset="-122"/>
              </a:rPr>
              <a:t> LEFT JOIN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交费</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Courier New" panose="02070309020205020404" pitchFamily="49" charset="0"/>
                <a:ea typeface="宋体" panose="02010600030101010101" pitchFamily="2" charset="-122"/>
              </a:rPr>
              <a:t>ON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交费</a:t>
            </a: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8080"/>
                </a:solidFill>
                <a:effectLst/>
                <a:latin typeface="Courier New" panose="02070309020205020404" pitchFamily="49"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8    </a:t>
            </a:r>
            <a:r>
              <a:rPr lang="zh-CN" altLang="zh-CN" sz="1800" dirty="0">
                <a:effectLst/>
                <a:latin typeface="Times New Roman" panose="02020603050405020304" pitchFamily="18" charset="0"/>
                <a:ea typeface="宋体" panose="02010600030101010101" pitchFamily="2" charset="-122"/>
              </a:rPr>
              <a:t>列出所有交费信息并对交费的学员给出学员信息。</a:t>
            </a:r>
          </a:p>
          <a:p>
            <a:pPr indent="127000" algn="just"/>
            <a:r>
              <a:rPr lang="zh-CN" altLang="zh-CN" sz="1800" dirty="0">
                <a:effectLst/>
                <a:latin typeface="Times New Roman" panose="02020603050405020304" pitchFamily="18" charset="0"/>
                <a:ea typeface="宋体" panose="02010600030101010101" pitchFamily="2" charset="-122"/>
              </a:rPr>
              <a:t>分析：这种要求是典型的“学员信息”表为左表，“交费信息”表为右表的右外连接，连接条件为：学员信息</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学员编号</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交费信息</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学员编号。连接结果保证了右表交费信息的完整性，左表不符合连接条件的相应列中填入</a:t>
            </a:r>
            <a:r>
              <a:rPr lang="en-US" altLang="zh-CN" sz="1800" dirty="0">
                <a:effectLst/>
                <a:latin typeface="Times New Roman" panose="02020603050405020304" pitchFamily="18" charset="0"/>
                <a:ea typeface="宋体" panose="02010600030101010101" pitchFamily="2" charset="-122"/>
              </a:rPr>
              <a:t>NULL</a:t>
            </a:r>
            <a:r>
              <a:rPr lang="zh-CN" altLang="zh-CN" sz="1800" dirty="0">
                <a:effectLst/>
                <a:latin typeface="Times New Roman" panose="02020603050405020304" pitchFamily="18" charset="0"/>
                <a:ea typeface="宋体" panose="02010600030101010101" pitchFamily="2" charset="-122"/>
              </a:rPr>
              <a:t>。</a:t>
            </a:r>
          </a:p>
          <a:p>
            <a:pPr indent="127000" algn="just"/>
            <a:r>
              <a:rPr lang="zh-CN" altLang="zh-CN" sz="1800" dirty="0">
                <a:effectLst/>
                <a:latin typeface="Times New Roman" panose="02020603050405020304" pitchFamily="18" charset="0"/>
                <a:ea typeface="宋体" panose="02010600030101010101" pitchFamily="2" charset="-122"/>
              </a:rPr>
              <a:t>具体</a:t>
            </a:r>
            <a:r>
              <a:rPr lang="en-US" altLang="zh-CN" sz="1800" dirty="0">
                <a:effectLst/>
                <a:latin typeface="Times New Roman" panose="02020603050405020304" pitchFamily="18" charset="0"/>
                <a:ea typeface="宋体" panose="02010600030101010101" pitchFamily="2" charset="-122"/>
              </a:rPr>
              <a:t>SQL</a:t>
            </a:r>
            <a:r>
              <a:rPr lang="zh-CN" altLang="zh-CN" sz="1800" dirty="0">
                <a:effectLst/>
                <a:latin typeface="Times New Roman" panose="02020603050405020304" pitchFamily="18" charset="0"/>
                <a:ea typeface="宋体" panose="02010600030101010101" pitchFamily="2" charset="-122"/>
              </a:rPr>
              <a:t>语句如下：</a:t>
            </a:r>
          </a:p>
          <a:p>
            <a:pPr indent="254000" algn="just"/>
            <a:r>
              <a:rPr lang="en-US" altLang="zh-CN" sz="1800" dirty="0">
                <a:solidFill>
                  <a:srgbClr val="0000FF"/>
                </a:solidFill>
                <a:effectLst/>
                <a:latin typeface="Courier New" panose="02070309020205020404" pitchFamily="49" charset="0"/>
                <a:ea typeface="宋体" panose="02010600030101010101" pitchFamily="2" charset="-122"/>
              </a:rPr>
              <a:t>SELECT * FROM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00FF"/>
                </a:solidFill>
                <a:effectLst/>
                <a:latin typeface="Courier New" panose="02070309020205020404" pitchFamily="49" charset="0"/>
                <a:ea typeface="宋体" panose="02010600030101010101" pitchFamily="2" charset="-122"/>
              </a:rPr>
              <a:t> RIGHT JOIN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交费</a:t>
            </a:r>
            <a:endParaRPr lang="zh-CN" altLang="zh-CN" sz="1800" dirty="0">
              <a:effectLst/>
              <a:latin typeface="Times New Roman" panose="02020603050405020304" pitchFamily="18" charset="0"/>
              <a:ea typeface="宋体" panose="02010600030101010101" pitchFamily="2" charset="-122"/>
            </a:endParaRPr>
          </a:p>
          <a:p>
            <a:pPr indent="254000" algn="just"/>
            <a:r>
              <a:rPr lang="en-US" altLang="zh-CN" sz="1800" dirty="0">
                <a:solidFill>
                  <a:srgbClr val="0000FF"/>
                </a:solidFill>
                <a:effectLst/>
                <a:latin typeface="Courier New" panose="02070309020205020404" pitchFamily="49" charset="0"/>
                <a:ea typeface="宋体" panose="02010600030101010101" pitchFamily="2" charset="-122"/>
              </a:rPr>
              <a:t>ON </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学员信息</a:t>
            </a: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r>
              <a:rPr lang="en-US" altLang="zh-CN" sz="1800" dirty="0">
                <a:solidFill>
                  <a:srgbClr val="0000FF"/>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交费</a:t>
            </a:r>
            <a:r>
              <a:rPr lang="en-US" altLang="zh-CN" sz="1800" dirty="0">
                <a:solidFill>
                  <a:srgbClr val="008080"/>
                </a:solidFill>
                <a:effectLst/>
                <a:latin typeface="Courier New" panose="02070309020205020404" pitchFamily="49" charset="0"/>
                <a:ea typeface="宋体" panose="02010600030101010101" pitchFamily="2" charset="-122"/>
              </a:rPr>
              <a:t>.</a:t>
            </a:r>
            <a:r>
              <a:rPr lang="zh-CN" altLang="zh-CN" sz="1800" dirty="0">
                <a:solidFill>
                  <a:srgbClr val="008080"/>
                </a:solidFill>
                <a:effectLst/>
                <a:latin typeface="Courier New" panose="02070309020205020404" pitchFamily="49" charset="0"/>
                <a:ea typeface="宋体" panose="02010600030101010101" pitchFamily="2" charset="-122"/>
                <a:cs typeface="Courier New" panose="02070309020205020404" pitchFamily="49" charset="0"/>
              </a:rPr>
              <a:t>学员编号</a:t>
            </a:r>
            <a:endParaRPr lang="zh-CN" altLang="zh-CN" sz="1800" dirty="0">
              <a:effectLst/>
              <a:latin typeface="Times New Roman" panose="02020603050405020304" pitchFamily="18" charset="0"/>
              <a:ea typeface="宋体" panose="02010600030101010101" pitchFamily="2" charset="-122"/>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itle 1">
            <a:extLst>
              <a:ext uri="{FF2B5EF4-FFF2-40B4-BE49-F238E27FC236}">
                <a16:creationId xmlns:a16="http://schemas.microsoft.com/office/drawing/2014/main" id="{4174908F-5339-AEF5-3F44-7C3D56EB090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查询系统多张表特定信息</a:t>
            </a:r>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06088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38356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整理资料</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pic>
        <p:nvPicPr>
          <p:cNvPr id="21" name="图片 20">
            <a:extLst>
              <a:ext uri="{FF2B5EF4-FFF2-40B4-BE49-F238E27FC236}">
                <a16:creationId xmlns:a16="http://schemas.microsoft.com/office/drawing/2014/main" id="{8218EB4C-A471-4799-840F-7760C3B42335}"/>
              </a:ext>
            </a:extLst>
          </p:cNvPr>
          <p:cNvPicPr>
            <a:picLocks noChangeAspect="1"/>
          </p:cNvPicPr>
          <p:nvPr/>
        </p:nvPicPr>
        <p:blipFill>
          <a:blip r:embed="rId3"/>
          <a:stretch>
            <a:fillRect/>
          </a:stretch>
        </p:blipFill>
        <p:spPr>
          <a:xfrm>
            <a:off x="944880" y="2215515"/>
            <a:ext cx="2797810" cy="3898265"/>
          </a:xfrm>
          <a:prstGeom prst="rect">
            <a:avLst/>
          </a:prstGeom>
        </p:spPr>
      </p:pic>
      <p:sp>
        <p:nvSpPr>
          <p:cNvPr id="22" name="椭圆形标注 12">
            <a:extLst>
              <a:ext uri="{FF2B5EF4-FFF2-40B4-BE49-F238E27FC236}">
                <a16:creationId xmlns:a16="http://schemas.microsoft.com/office/drawing/2014/main" id="{14D79C70-4EEB-455B-B2AB-70254E52F47A}"/>
              </a:ext>
            </a:extLst>
          </p:cNvPr>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字魂105号-简雅黑"/>
                <a:cs typeface="+mn-cs"/>
              </a:rPr>
              <a:t> </a:t>
            </a:r>
          </a:p>
        </p:txBody>
      </p:sp>
      <p:sp>
        <p:nvSpPr>
          <p:cNvPr id="23" name="TextBox 35">
            <a:extLst>
              <a:ext uri="{FF2B5EF4-FFF2-40B4-BE49-F238E27FC236}">
                <a16:creationId xmlns:a16="http://schemas.microsoft.com/office/drawing/2014/main" id="{A6CC611B-D9D1-4B7C-BBD7-AF49538AA8A8}"/>
              </a:ext>
            </a:extLst>
          </p:cNvPr>
          <p:cNvSpPr txBox="1">
            <a:spLocks noChangeArrowheads="1"/>
          </p:cNvSpPr>
          <p:nvPr/>
        </p:nvSpPr>
        <p:spPr bwMode="auto">
          <a:xfrm>
            <a:off x="3247390" y="1638300"/>
            <a:ext cx="1606550" cy="116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先定几个</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小目标！</a:t>
            </a:r>
          </a:p>
        </p:txBody>
      </p:sp>
      <p:sp>
        <p:nvSpPr>
          <p:cNvPr id="27" name="TextBox 35">
            <a:extLst>
              <a:ext uri="{FF2B5EF4-FFF2-40B4-BE49-F238E27FC236}">
                <a16:creationId xmlns:a16="http://schemas.microsoft.com/office/drawing/2014/main" id="{395ED209-56E1-4D4F-8674-2C01A60A5D03}"/>
              </a:ext>
            </a:extLst>
          </p:cNvPr>
          <p:cNvSpPr txBox="1">
            <a:spLocks noChangeArrowheads="1"/>
          </p:cNvSpPr>
          <p:nvPr/>
        </p:nvSpPr>
        <p:spPr bwMode="auto">
          <a:xfrm>
            <a:off x="5955984" y="2498213"/>
            <a:ext cx="4983480"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能正确解读数据库需求分析</a:t>
            </a:r>
            <a:endParaRPr kumimoji="0" lang="zh-CN" altLang="en-US"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endParaRPr>
          </a:p>
        </p:txBody>
      </p:sp>
      <p:grpSp>
        <p:nvGrpSpPr>
          <p:cNvPr id="32" name="组合 31">
            <a:extLst>
              <a:ext uri="{FF2B5EF4-FFF2-40B4-BE49-F238E27FC236}">
                <a16:creationId xmlns:a16="http://schemas.microsoft.com/office/drawing/2014/main" id="{6B561878-533E-47CC-8395-994D58BCC01C}"/>
              </a:ext>
            </a:extLst>
          </p:cNvPr>
          <p:cNvGrpSpPr/>
          <p:nvPr/>
        </p:nvGrpSpPr>
        <p:grpSpPr>
          <a:xfrm>
            <a:off x="5289202" y="2601563"/>
            <a:ext cx="405130" cy="405130"/>
            <a:chOff x="8881" y="4685"/>
            <a:chExt cx="638" cy="638"/>
          </a:xfrm>
        </p:grpSpPr>
        <p:sp>
          <p:nvSpPr>
            <p:cNvPr id="33" name="椭圆 32">
              <a:extLst>
                <a:ext uri="{FF2B5EF4-FFF2-40B4-BE49-F238E27FC236}">
                  <a16:creationId xmlns:a16="http://schemas.microsoft.com/office/drawing/2014/main" id="{1C6AA33E-AF6C-42E9-B3AD-F725CC88527A}"/>
                </a:ext>
              </a:extLst>
            </p:cNvPr>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sp>
          <p:nvSpPr>
            <p:cNvPr id="34" name="椭圆 33">
              <a:extLst>
                <a:ext uri="{FF2B5EF4-FFF2-40B4-BE49-F238E27FC236}">
                  <a16:creationId xmlns:a16="http://schemas.microsoft.com/office/drawing/2014/main" id="{ADC068AE-A88B-4DE0-8935-A19D697ECB9F}"/>
                </a:ext>
              </a:extLst>
            </p:cNvPr>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grpSp>
      <p:grpSp>
        <p:nvGrpSpPr>
          <p:cNvPr id="2" name="组合 1">
            <a:extLst>
              <a:ext uri="{FF2B5EF4-FFF2-40B4-BE49-F238E27FC236}">
                <a16:creationId xmlns:a16="http://schemas.microsoft.com/office/drawing/2014/main" id="{B27848B6-CC14-A18C-FC76-DD15B9D48921}"/>
              </a:ext>
            </a:extLst>
          </p:cNvPr>
          <p:cNvGrpSpPr/>
          <p:nvPr/>
        </p:nvGrpSpPr>
        <p:grpSpPr>
          <a:xfrm>
            <a:off x="5252659" y="3852896"/>
            <a:ext cx="405130" cy="405130"/>
            <a:chOff x="8881" y="4685"/>
            <a:chExt cx="638" cy="638"/>
          </a:xfrm>
        </p:grpSpPr>
        <p:sp>
          <p:nvSpPr>
            <p:cNvPr id="3" name="椭圆 2">
              <a:extLst>
                <a:ext uri="{FF2B5EF4-FFF2-40B4-BE49-F238E27FC236}">
                  <a16:creationId xmlns:a16="http://schemas.microsoft.com/office/drawing/2014/main" id="{14A1B618-35E9-1580-50AE-0336BE921C64}"/>
                </a:ext>
              </a:extLst>
            </p:cNvPr>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sp>
          <p:nvSpPr>
            <p:cNvPr id="4" name="椭圆 3">
              <a:extLst>
                <a:ext uri="{FF2B5EF4-FFF2-40B4-BE49-F238E27FC236}">
                  <a16:creationId xmlns:a16="http://schemas.microsoft.com/office/drawing/2014/main" id="{4C4A926D-28A8-4FB3-8289-814FC246EFAE}"/>
                </a:ext>
              </a:extLst>
            </p:cNvPr>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grpSp>
      <p:grpSp>
        <p:nvGrpSpPr>
          <p:cNvPr id="5" name="组合 4">
            <a:extLst>
              <a:ext uri="{FF2B5EF4-FFF2-40B4-BE49-F238E27FC236}">
                <a16:creationId xmlns:a16="http://schemas.microsoft.com/office/drawing/2014/main" id="{47B770F7-AEE9-5F8E-A849-DE394E177CDC}"/>
              </a:ext>
            </a:extLst>
          </p:cNvPr>
          <p:cNvGrpSpPr/>
          <p:nvPr/>
        </p:nvGrpSpPr>
        <p:grpSpPr>
          <a:xfrm>
            <a:off x="5257391" y="5104229"/>
            <a:ext cx="405130" cy="405130"/>
            <a:chOff x="8881" y="4685"/>
            <a:chExt cx="638" cy="638"/>
          </a:xfrm>
        </p:grpSpPr>
        <p:sp>
          <p:nvSpPr>
            <p:cNvPr id="6" name="椭圆 5">
              <a:extLst>
                <a:ext uri="{FF2B5EF4-FFF2-40B4-BE49-F238E27FC236}">
                  <a16:creationId xmlns:a16="http://schemas.microsoft.com/office/drawing/2014/main" id="{12AE90D8-3D2A-E312-0AD8-E0A1988E2082}"/>
                </a:ext>
              </a:extLst>
            </p:cNvPr>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sp>
          <p:nvSpPr>
            <p:cNvPr id="7" name="椭圆 6">
              <a:extLst>
                <a:ext uri="{FF2B5EF4-FFF2-40B4-BE49-F238E27FC236}">
                  <a16:creationId xmlns:a16="http://schemas.microsoft.com/office/drawing/2014/main" id="{54881B1A-8380-CC95-F280-C745D0846D7F}"/>
                </a:ext>
              </a:extLst>
            </p:cNvPr>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grpSp>
      <p:sp>
        <p:nvSpPr>
          <p:cNvPr id="11" name="TextBox 35">
            <a:extLst>
              <a:ext uri="{FF2B5EF4-FFF2-40B4-BE49-F238E27FC236}">
                <a16:creationId xmlns:a16="http://schemas.microsoft.com/office/drawing/2014/main" id="{CB61CFCE-031B-B3CA-ACC7-D4EB4D57CF73}"/>
              </a:ext>
            </a:extLst>
          </p:cNvPr>
          <p:cNvSpPr txBox="1">
            <a:spLocks noChangeArrowheads="1"/>
          </p:cNvSpPr>
          <p:nvPr/>
        </p:nvSpPr>
        <p:spPr bwMode="auto">
          <a:xfrm>
            <a:off x="5955984" y="3730829"/>
            <a:ext cx="5132422"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能根据数据库需求绘制出局部</a:t>
            </a: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E-R</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图</a:t>
            </a:r>
            <a:endParaRPr kumimoji="0" lang="zh-CN" altLang="en-US"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endParaRPr>
          </a:p>
        </p:txBody>
      </p:sp>
      <p:sp>
        <p:nvSpPr>
          <p:cNvPr id="12" name="TextBox 35">
            <a:extLst>
              <a:ext uri="{FF2B5EF4-FFF2-40B4-BE49-F238E27FC236}">
                <a16:creationId xmlns:a16="http://schemas.microsoft.com/office/drawing/2014/main" id="{9FB4DFAD-5F23-0DD9-35F4-EE6FD45B0927}"/>
              </a:ext>
            </a:extLst>
          </p:cNvPr>
          <p:cNvSpPr txBox="1">
            <a:spLocks noChangeArrowheads="1"/>
          </p:cNvSpPr>
          <p:nvPr/>
        </p:nvSpPr>
        <p:spPr bwMode="auto">
          <a:xfrm>
            <a:off x="5955984" y="5000879"/>
            <a:ext cx="4983480"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能将局部</a:t>
            </a: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E-R</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图组合成全局</a:t>
            </a:r>
            <a:r>
              <a:rPr kumimoji="0" lang="en-US" altLang="zh-CN"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E-R</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图</a:t>
            </a:r>
            <a:endParaRPr kumimoji="0" lang="zh-CN" altLang="en-US"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183318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168073" y="2216473"/>
            <a:ext cx="8933556" cy="3416320"/>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9 </a:t>
            </a:r>
            <a:r>
              <a:rPr lang="zh-CN" altLang="zh-CN" sz="1800" dirty="0">
                <a:effectLst/>
                <a:latin typeface="宋体" panose="02010600030101010101" pitchFamily="2" charset="-122"/>
                <a:ea typeface="宋体" panose="02010600030101010101" pitchFamily="2" charset="-122"/>
              </a:rPr>
              <a:t>使用查询编辑器进行查询</a:t>
            </a:r>
            <a:r>
              <a:rPr lang="en-US" altLang="zh-CN" sz="1800" dirty="0">
                <a:effectLst/>
                <a:latin typeface="宋体" panose="02010600030101010101" pitchFamily="2" charset="-122"/>
                <a:ea typeface="宋体" panose="02010600030101010101" pitchFamily="2" charset="-122"/>
              </a:rPr>
              <a:t>2010</a:t>
            </a:r>
            <a:r>
              <a:rPr lang="zh-CN" altLang="zh-CN" sz="1800" dirty="0">
                <a:effectLst/>
                <a:latin typeface="宋体" panose="02010600030101010101" pitchFamily="2" charset="-122"/>
                <a:ea typeface="宋体" panose="02010600030101010101" pitchFamily="2" charset="-122"/>
              </a:rPr>
              <a:t>年</a:t>
            </a:r>
            <a:r>
              <a:rPr lang="en-US" altLang="zh-CN" sz="1800" dirty="0">
                <a:effectLst/>
                <a:latin typeface="宋体" panose="02010600030101010101" pitchFamily="2" charset="-122"/>
                <a:ea typeface="宋体" panose="02010600030101010101" pitchFamily="2" charset="-122"/>
              </a:rPr>
              <a:t>9</a:t>
            </a:r>
            <a:r>
              <a:rPr lang="zh-CN" altLang="zh-CN" sz="1800" dirty="0">
                <a:effectLst/>
                <a:latin typeface="宋体" panose="02010600030101010101" pitchFamily="2" charset="-122"/>
                <a:ea typeface="宋体" panose="02010600030101010101" pitchFamily="2" charset="-122"/>
              </a:rPr>
              <a:t>月</a:t>
            </a:r>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宋体" panose="02010600030101010101" pitchFamily="2" charset="-122"/>
                <a:ea typeface="宋体" panose="02010600030101010101" pitchFamily="2" charset="-122"/>
              </a:rPr>
              <a:t>日和</a:t>
            </a:r>
            <a:r>
              <a:rPr lang="en-US" altLang="zh-CN" sz="1800" dirty="0">
                <a:effectLst/>
                <a:latin typeface="宋体" panose="02010600030101010101" pitchFamily="2" charset="-122"/>
                <a:ea typeface="宋体" panose="02010600030101010101" pitchFamily="2" charset="-122"/>
              </a:rPr>
              <a:t>2010</a:t>
            </a:r>
            <a:r>
              <a:rPr lang="zh-CN" altLang="zh-CN" sz="1800" dirty="0">
                <a:effectLst/>
                <a:latin typeface="宋体" panose="02010600030101010101" pitchFamily="2" charset="-122"/>
                <a:ea typeface="宋体" panose="02010600030101010101" pitchFamily="2" charset="-122"/>
              </a:rPr>
              <a:t>年</a:t>
            </a:r>
            <a:r>
              <a:rPr lang="en-US" altLang="zh-CN" sz="1800" dirty="0">
                <a:effectLst/>
                <a:latin typeface="宋体" panose="02010600030101010101" pitchFamily="2" charset="-122"/>
                <a:ea typeface="宋体" panose="02010600030101010101" pitchFamily="2" charset="-122"/>
              </a:rPr>
              <a:t>9</a:t>
            </a:r>
            <a:r>
              <a:rPr lang="zh-CN" altLang="zh-CN" sz="1800" dirty="0">
                <a:effectLst/>
                <a:latin typeface="宋体" panose="02010600030101010101" pitchFamily="2" charset="-122"/>
                <a:ea typeface="宋体" panose="02010600030101010101" pitchFamily="2" charset="-122"/>
              </a:rPr>
              <a:t>月</a:t>
            </a:r>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宋体" panose="02010600030101010101" pitchFamily="2" charset="-122"/>
                <a:ea typeface="宋体" panose="02010600030101010101" pitchFamily="2" charset="-122"/>
              </a:rPr>
              <a:t>日报名的学员的姓名。</a:t>
            </a:r>
          </a:p>
          <a:p>
            <a:pPr indent="127000" algn="just"/>
            <a:r>
              <a:rPr lang="zh-CN" altLang="zh-CN" sz="1800" dirty="0">
                <a:effectLst/>
                <a:latin typeface="宋体" panose="02010600030101010101" pitchFamily="2" charset="-122"/>
                <a:ea typeface="宋体" panose="02010600030101010101" pitchFamily="2" charset="-122"/>
              </a:rPr>
              <a:t>具体</a:t>
            </a:r>
            <a:r>
              <a:rPr lang="en-US" altLang="zh-CN" sz="1800" dirty="0">
                <a:effectLst/>
                <a:latin typeface="宋体" panose="02010600030101010101" pitchFamily="2" charset="-122"/>
                <a:ea typeface="宋体" panose="02010600030101010101" pitchFamily="2" charset="-122"/>
              </a:rPr>
              <a:t>SQL</a:t>
            </a:r>
            <a:r>
              <a:rPr lang="zh-CN" altLang="zh-CN" sz="1800" dirty="0">
                <a:effectLst/>
                <a:latin typeface="宋体" panose="02010600030101010101" pitchFamily="2" charset="-122"/>
                <a:ea typeface="宋体" panose="02010600030101010101" pitchFamily="2" charset="-122"/>
              </a:rPr>
              <a:t>语句如下</a:t>
            </a:r>
            <a:r>
              <a:rPr lang="en-US" altLang="zh-CN" sz="1800" dirty="0">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SELECT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姓名</a:t>
            </a:r>
            <a:r>
              <a:rPr lang="zh-CN"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FROM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学员信息</a:t>
            </a:r>
            <a:r>
              <a:rPr lang="en-US" altLang="zh-CN" sz="1800" dirty="0">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WHERE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入学时间</a:t>
            </a:r>
            <a:r>
              <a:rPr lang="en-US" altLang="zh-CN" sz="1800" dirty="0">
                <a:solidFill>
                  <a:srgbClr val="0000FF"/>
                </a:solidFill>
                <a:effectLst/>
                <a:latin typeface="宋体" panose="02010600030101010101" pitchFamily="2" charset="-122"/>
                <a:ea typeface="宋体" panose="02010600030101010101" pitchFamily="2" charset="-122"/>
              </a:rPr>
              <a:t>&gt;=</a:t>
            </a:r>
            <a:r>
              <a:rPr lang="en-US" altLang="zh-CN" sz="1800" dirty="0">
                <a:solidFill>
                  <a:srgbClr val="008080"/>
                </a:solidFill>
                <a:effectLst/>
                <a:latin typeface="宋体" panose="02010600030101010101" pitchFamily="2" charset="-122"/>
                <a:ea typeface="宋体" panose="02010600030101010101" pitchFamily="2" charset="-122"/>
              </a:rPr>
              <a:t>'2010-9-1'</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AND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入学时间</a:t>
            </a:r>
            <a:r>
              <a:rPr lang="en-US" altLang="zh-CN" sz="1800" dirty="0">
                <a:solidFill>
                  <a:srgbClr val="0000FF"/>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'2010-9-2'</a:t>
            </a:r>
            <a:r>
              <a:rPr lang="en-US" altLang="zh-CN" sz="1800" dirty="0">
                <a:solidFill>
                  <a:srgbClr val="0000FF"/>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10 </a:t>
            </a:r>
            <a:r>
              <a:rPr lang="zh-CN" altLang="zh-CN" sz="1800" dirty="0">
                <a:effectLst/>
                <a:latin typeface="宋体" panose="02010600030101010101" pitchFamily="2" charset="-122"/>
                <a:ea typeface="宋体" panose="02010600030101010101" pitchFamily="2" charset="-122"/>
              </a:rPr>
              <a:t>用查询编辑器实现：在“学员信息”表中把上海的学员放到“上海学员”表中，然后把“学员信息”表中的上海学员删除。</a:t>
            </a:r>
          </a:p>
          <a:p>
            <a:pPr indent="127000" algn="just"/>
            <a:r>
              <a:rPr lang="zh-CN" altLang="zh-CN" sz="1800" dirty="0">
                <a:effectLst/>
                <a:latin typeface="宋体" panose="02010600030101010101" pitchFamily="2" charset="-122"/>
                <a:ea typeface="宋体" panose="02010600030101010101" pitchFamily="2" charset="-122"/>
              </a:rPr>
              <a:t>为更好地得到任务的查询结果，首先在学员信息表中插入两条来自上海的学员的信息。</a:t>
            </a:r>
          </a:p>
          <a:p>
            <a:pPr indent="127000" algn="l"/>
            <a:r>
              <a:rPr lang="en-US" altLang="zh-CN" sz="1800" dirty="0">
                <a:solidFill>
                  <a:srgbClr val="0000FF"/>
                </a:solidFill>
                <a:effectLst/>
                <a:latin typeface="宋体" panose="02010600030101010101" pitchFamily="2" charset="-122"/>
                <a:ea typeface="宋体" panose="02010600030101010101" pitchFamily="2" charset="-122"/>
              </a:rPr>
              <a:t>insert</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学员信息</a:t>
            </a:r>
            <a:r>
              <a:rPr lang="zh-CN"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values </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7</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朱丹</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女</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'62312311'</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上海浦东</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学生证</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'123457'</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'2010-9-3'</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正常</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,null)</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solidFill>
                  <a:srgbClr val="0000FF"/>
                </a:solidFill>
                <a:effectLst/>
                <a:latin typeface="宋体" panose="02010600030101010101" pitchFamily="2" charset="-122"/>
                <a:ea typeface="宋体" panose="02010600030101010101" pitchFamily="2" charset="-122"/>
              </a:rPr>
              <a:t>insert</a:t>
            </a:r>
            <a:r>
              <a:rPr lang="en-US" altLang="zh-CN" sz="1800" dirty="0">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学员信息</a:t>
            </a:r>
            <a:r>
              <a:rPr lang="zh-CN"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values </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8</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邱荣</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男</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'62312666'</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上海浦西</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学生证</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'123458'</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'2010-9-3'</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FF0000"/>
                </a:solidFill>
                <a:effectLst/>
                <a:latin typeface="宋体" panose="02010600030101010101" pitchFamily="2" charset="-122"/>
                <a:ea typeface="宋体" panose="02010600030101010101" pitchFamily="2" charset="-122"/>
              </a:rPr>
              <a:t>'</a:t>
            </a:r>
            <a:r>
              <a:rPr lang="zh-CN" altLang="zh-CN" sz="1800" dirty="0">
                <a:solidFill>
                  <a:srgbClr val="FF0000"/>
                </a:solidFill>
                <a:effectLst/>
                <a:latin typeface="宋体" panose="02010600030101010101" pitchFamily="2" charset="-122"/>
                <a:ea typeface="宋体" panose="02010600030101010101" pitchFamily="2" charset="-122"/>
                <a:cs typeface="Courier New" panose="02070309020205020404" pitchFamily="49" charset="0"/>
              </a:rPr>
              <a:t>正常</a:t>
            </a:r>
            <a:r>
              <a:rPr lang="en-US" altLang="zh-CN" sz="1800" dirty="0">
                <a:solidFill>
                  <a:srgbClr val="FF000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,null)</a:t>
            </a:r>
            <a:endParaRPr lang="zh-CN" altLang="zh-CN" sz="1800" dirty="0">
              <a:effectLst/>
              <a:latin typeface="宋体" panose="02010600030101010101" pitchFamily="2" charset="-122"/>
              <a:ea typeface="宋体" panose="02010600030101010101" pitchFamily="2" charset="-122"/>
            </a:endParaRP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itle 1">
            <a:extLst>
              <a:ext uri="{FF2B5EF4-FFF2-40B4-BE49-F238E27FC236}">
                <a16:creationId xmlns:a16="http://schemas.microsoft.com/office/drawing/2014/main" id="{4174908F-5339-AEF5-3F44-7C3D56EB090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查询系统多张表特定信息</a:t>
            </a:r>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7947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168073" y="2216473"/>
            <a:ext cx="8933556" cy="2308324"/>
          </a:xfrm>
          <a:prstGeom prst="rect">
            <a:avLst/>
          </a:prstGeom>
          <a:noFill/>
        </p:spPr>
        <p:txBody>
          <a:bodyPr wrap="square">
            <a:spAutoFit/>
          </a:bodyPr>
          <a:lstStyle/>
          <a:p>
            <a:pPr indent="127000" algn="just"/>
            <a:r>
              <a:rPr lang="zh-CN" altLang="zh-CN" sz="1800" dirty="0">
                <a:solidFill>
                  <a:srgbClr val="92D050"/>
                </a:solidFill>
                <a:effectLst/>
                <a:latin typeface="Times New Roman" panose="02020603050405020304" pitchFamily="18" charset="0"/>
                <a:ea typeface="宋体" panose="02010600030101010101" pitchFamily="2" charset="-122"/>
              </a:rPr>
              <a:t>思考</a:t>
            </a:r>
            <a:r>
              <a:rPr lang="zh-CN" altLang="zh-CN" sz="1800" dirty="0">
                <a:effectLst/>
                <a:latin typeface="Times New Roman" panose="02020603050405020304" pitchFamily="18" charset="0"/>
                <a:ea typeface="宋体" panose="02010600030101010101" pitchFamily="2" charset="-122"/>
              </a:rPr>
              <a:t>：用查询编辑器完成下面两种情况。</a:t>
            </a:r>
          </a:p>
          <a:p>
            <a:pPr indent="127000" algn="just"/>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rPr>
              <a:t>查询培训班学员在培训期间的请假情况。</a:t>
            </a:r>
          </a:p>
          <a:p>
            <a:pPr indent="127000" algn="just"/>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rPr>
              <a:t>查询培训班学员的上课情况。</a:t>
            </a:r>
            <a:endParaRPr lang="en-US" altLang="zh-CN" sz="1800" dirty="0">
              <a:effectLst/>
              <a:latin typeface="Times New Roman" panose="02020603050405020304" pitchFamily="18" charset="0"/>
              <a:ea typeface="宋体" panose="02010600030101010101" pitchFamily="2" charset="-122"/>
            </a:endParaRPr>
          </a:p>
          <a:p>
            <a:pPr indent="127000" algn="just"/>
            <a:endParaRPr lang="en-US" altLang="zh-CN" sz="1800" dirty="0">
              <a:latin typeface="Times New Roman" panose="02020603050405020304" pitchFamily="18" charset="0"/>
              <a:ea typeface="宋体" panose="02010600030101010101" pitchFamily="2" charset="-122"/>
            </a:endParaRPr>
          </a:p>
          <a:p>
            <a:pPr indent="127000" algn="just"/>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知识链接</a:t>
            </a:r>
          </a:p>
          <a:p>
            <a:pPr indent="127000" algn="just"/>
            <a:r>
              <a:rPr lang="zh-CN" altLang="zh-CN" sz="1800" dirty="0">
                <a:effectLst/>
                <a:latin typeface="Times New Roman" panose="02020603050405020304" pitchFamily="18" charset="0"/>
                <a:ea typeface="宋体" panose="02010600030101010101" pitchFamily="2" charset="-122"/>
              </a:rPr>
              <a:t>查询多张表可以通过交叉连接、内连接、外连接等几种连接方式，其中交叉连接在实际应用中一般是没有意义的，在数据库的数学模式上有重要的作用。</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itle 1">
            <a:extLst>
              <a:ext uri="{FF2B5EF4-FFF2-40B4-BE49-F238E27FC236}">
                <a16:creationId xmlns:a16="http://schemas.microsoft.com/office/drawing/2014/main" id="{4174908F-5339-AEF5-3F44-7C3D56EB090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查询系统多张表特定信息</a:t>
            </a:r>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74241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998862" y="2947739"/>
            <a:ext cx="9361040" cy="1569660"/>
          </a:xfrm>
          <a:prstGeom prst="rect">
            <a:avLst/>
          </a:prstGeom>
          <a:noFill/>
        </p:spPr>
        <p:txBody>
          <a:bodyPr wrap="square" lIns="91443" tIns="45720" rIns="91443" bIns="45720" rtlCol="0">
            <a:spAutoFit/>
          </a:bodyPr>
          <a:lstStyle/>
          <a:p>
            <a:pPr algn="ct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 创建用户自定义函数实现管理信息统计</a:t>
            </a:r>
          </a:p>
        </p:txBody>
      </p:sp>
      <p:sp>
        <p:nvSpPr>
          <p:cNvPr id="2" name="TextBox 48"/>
          <p:cNvSpPr txBox="1"/>
          <p:nvPr/>
        </p:nvSpPr>
        <p:spPr>
          <a:xfrm>
            <a:off x="1198662" y="2875796"/>
            <a:ext cx="2163028" cy="1107996"/>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11.8</a:t>
            </a:r>
          </a:p>
        </p:txBody>
      </p:sp>
    </p:spTree>
    <p:extLst>
      <p:ext uri="{BB962C8B-B14F-4D97-AF65-F5344CB8AC3E}">
        <p14:creationId xmlns:p14="http://schemas.microsoft.com/office/powerpoint/2010/main" val="3950414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11.8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创建用户自定义函数实现管理信息统计</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3" y="1281498"/>
            <a:ext cx="6096000" cy="156966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能熟练使用查询设计器编辑、调试脚本。</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能正确使用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MySQL</a:t>
            </a:r>
            <a:r>
              <a:rPr lang="zh-CN" altLang="en-US" kern="100" dirty="0">
                <a:latin typeface="Calibri" panose="020F0502020204030204" pitchFamily="34" charset="0"/>
                <a:ea typeface="宋体" panose="02010600030101010101" pitchFamily="2" charset="-122"/>
                <a:cs typeface="Times New Roman" panose="02020603050405020304" pitchFamily="18" charset="0"/>
              </a:rPr>
              <a:t>系统函数和全局变量。</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最终目标：能使用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SQL</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语言的编程知识创建用户自定义的标量函数。</a:t>
            </a: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19969" y="429389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494806" y="4492894"/>
            <a:ext cx="6096000" cy="49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通过函数统计相关信息</a:t>
            </a:r>
          </a:p>
        </p:txBody>
      </p:sp>
    </p:spTree>
    <p:extLst>
      <p:ext uri="{BB962C8B-B14F-4D97-AF65-F5344CB8AC3E}">
        <p14:creationId xmlns:p14="http://schemas.microsoft.com/office/powerpoint/2010/main" val="37533404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11.8.1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通过函数统计相关信息	</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86694" y="2887348"/>
            <a:ext cx="7848872" cy="954107"/>
          </a:xfrm>
          <a:prstGeom prst="rect">
            <a:avLst/>
          </a:prstGeom>
          <a:noFill/>
        </p:spPr>
        <p:txBody>
          <a:bodyPr wrap="square">
            <a:spAutoFit/>
          </a:bodyPr>
          <a:lstStyle/>
          <a:p>
            <a:pPr lvl="0">
              <a:buClr>
                <a:srgbClr val="444444"/>
              </a:buClr>
              <a:buSzPts val="850"/>
            </a:pPr>
            <a:r>
              <a:rPr lang="zh-CN" altLang="en-US" sz="2800" dirty="0"/>
              <a:t>根据要求通过函数统计相关信息，比如统计学员培训时间等。</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6679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576657" cy="779701"/>
          </a:xfrm>
          <a:prstGeom prst="rect">
            <a:avLst/>
          </a:prstGeom>
          <a:noFill/>
        </p:spPr>
        <p:txBody>
          <a:bodyPr wrap="square">
            <a:spAutoFit/>
          </a:bodyPr>
          <a:lstStyle/>
          <a:p>
            <a:pPr indent="127000" algn="just">
              <a:lnSpc>
                <a:spcPts val="1560"/>
              </a:lnSpc>
            </a:pPr>
            <a:r>
              <a:rPr lang="en-US" altLang="zh-CN" sz="1800" dirty="0">
                <a:effectLst/>
                <a:latin typeface="Arial" panose="020B0604020202020204" pitchFamily="34" charset="0"/>
                <a:ea typeface="黑体" panose="02010609060101010101" pitchFamily="49" charset="-122"/>
                <a:cs typeface="Times New Roman" panose="02020603050405020304" pitchFamily="18" charset="0"/>
              </a:rPr>
              <a:t> </a:t>
            </a:r>
            <a:endParaRPr lang="zh-CN" altLang="zh-CN" sz="1800" dirty="0">
              <a:effectLst/>
              <a:latin typeface="Times New Roman" panose="02020603050405020304" pitchFamily="18" charset="0"/>
              <a:ea typeface="宋体" panose="02010600030101010101" pitchFamily="2" charset="-122"/>
            </a:endParaRPr>
          </a:p>
          <a:p>
            <a:pPr indent="127000" algn="just">
              <a:lnSpc>
                <a:spcPts val="1560"/>
              </a:lnSpc>
            </a:pPr>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创建一个统计计算学员培训天数的函数，该函数接收学员编号，返回学员已经培训的天数。</a:t>
            </a:r>
          </a:p>
          <a:p>
            <a:pPr indent="127000" algn="just"/>
            <a:r>
              <a:rPr lang="zh-CN" altLang="zh-CN" sz="1800" dirty="0">
                <a:effectLst/>
                <a:latin typeface="Times New Roman" panose="02020603050405020304" pitchFamily="18" charset="0"/>
                <a:ea typeface="宋体" panose="02010600030101010101" pitchFamily="2" charset="-122"/>
              </a:rPr>
              <a:t>分析：任务要求函数返回学员培训天数，输入参数是学员的编号。具体语句如下：</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itle 1">
            <a:extLst>
              <a:ext uri="{FF2B5EF4-FFF2-40B4-BE49-F238E27FC236}">
                <a16:creationId xmlns:a16="http://schemas.microsoft.com/office/drawing/2014/main" id="{4E17A053-FB2C-7CB8-E3B9-F06661CAC518}"/>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11.8.1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通过函数统计相关信息	</a:t>
            </a:r>
          </a:p>
        </p:txBody>
      </p:sp>
      <p:pic>
        <p:nvPicPr>
          <p:cNvPr id="12290" name="图片 576" descr="Snipaste_2021-06-14_22-11-09">
            <a:extLst>
              <a:ext uri="{FF2B5EF4-FFF2-40B4-BE49-F238E27FC236}">
                <a16:creationId xmlns:a16="http://schemas.microsoft.com/office/drawing/2014/main" id="{B73AE138-16F1-0156-1441-0D68BD6CBD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391" b="14524"/>
          <a:stretch/>
        </p:blipFill>
        <p:spPr bwMode="auto">
          <a:xfrm>
            <a:off x="998265" y="2574449"/>
            <a:ext cx="5312965" cy="23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254667DA-A176-194B-1BB3-45DC7646AA68}"/>
              </a:ext>
            </a:extLst>
          </p:cNvPr>
          <p:cNvSpPr txBox="1"/>
          <p:nvPr/>
        </p:nvSpPr>
        <p:spPr>
          <a:xfrm>
            <a:off x="864915" y="5065841"/>
            <a:ext cx="5579664" cy="1754326"/>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调用该函数显示学员培训天数可用如下语句</a:t>
            </a:r>
            <a:r>
              <a:rPr lang="en-US" altLang="zh-CN" sz="1800" dirty="0">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r>
              <a:rPr lang="en-US" altLang="zh-CN" sz="1800" dirty="0">
                <a:effectLst/>
                <a:latin typeface="宋体" panose="02010600030101010101" pitchFamily="2" charset="-122"/>
                <a:ea typeface="宋体" panose="02010600030101010101" pitchFamily="2" charset="-122"/>
              </a:rPr>
              <a:t>SELECT </a:t>
            </a:r>
            <a:r>
              <a:rPr lang="en-US" altLang="zh-CN" sz="1800" dirty="0" err="1">
                <a:effectLst/>
                <a:latin typeface="宋体" panose="02010600030101010101" pitchFamily="2" charset="-122"/>
                <a:ea typeface="宋体" panose="02010600030101010101" pitchFamily="2" charset="-122"/>
              </a:rPr>
              <a:t>pxDays</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学员编号</a:t>
            </a:r>
            <a:r>
              <a:rPr lang="en-US" altLang="zh-CN" sz="1800" dirty="0">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思考：</a:t>
            </a:r>
          </a:p>
          <a:p>
            <a:pPr indent="127000" algn="just"/>
            <a:r>
              <a:rPr lang="en-US" altLang="zh-CN" sz="1800" dirty="0">
                <a:effectLst/>
                <a:latin typeface="宋体" panose="02010600030101010101" pitchFamily="2" charset="-122"/>
                <a:ea typeface="宋体" panose="02010600030101010101" pitchFamily="2" charset="-122"/>
                <a:sym typeface="Wingdings" panose="05000000000000000000" pitchFamily="2" charset="2"/>
              </a:rPr>
              <a:t></a:t>
            </a:r>
            <a:r>
              <a:rPr lang="en-US" altLang="zh-CN" sz="1800" dirty="0">
                <a:effectLst/>
                <a:latin typeface="宋体" panose="02010600030101010101" pitchFamily="2" charset="-122"/>
                <a:ea typeface="宋体" panose="02010600030101010101" pitchFamily="2" charset="-122"/>
              </a:rPr>
              <a:t>returns</a:t>
            </a:r>
            <a:r>
              <a:rPr lang="zh-CN" altLang="zh-CN" sz="1800" dirty="0">
                <a:effectLst/>
                <a:latin typeface="宋体" panose="02010600030101010101" pitchFamily="2" charset="-122"/>
                <a:ea typeface="宋体" panose="02010600030101010101" pitchFamily="2" charset="-122"/>
              </a:rPr>
              <a:t>语句与</a:t>
            </a:r>
            <a:r>
              <a:rPr lang="en-US" altLang="zh-CN" sz="1800" dirty="0">
                <a:effectLst/>
                <a:latin typeface="宋体" panose="02010600030101010101" pitchFamily="2" charset="-122"/>
                <a:ea typeface="宋体" panose="02010600030101010101" pitchFamily="2" charset="-122"/>
              </a:rPr>
              <a:t>return</a:t>
            </a:r>
            <a:r>
              <a:rPr lang="zh-CN" altLang="zh-CN" sz="1800" dirty="0">
                <a:effectLst/>
                <a:latin typeface="宋体" panose="02010600030101010101" pitchFamily="2" charset="-122"/>
                <a:ea typeface="宋体" panose="02010600030101010101" pitchFamily="2" charset="-122"/>
              </a:rPr>
              <a:t>语句的作用有何区别。</a:t>
            </a:r>
          </a:p>
          <a:p>
            <a:pPr indent="127000" algn="just"/>
            <a:r>
              <a:rPr lang="en-US" altLang="zh-CN" sz="1800" dirty="0">
                <a:effectLst/>
                <a:latin typeface="宋体" panose="02010600030101010101" pitchFamily="2" charset="-122"/>
                <a:ea typeface="宋体" panose="02010600030101010101" pitchFamily="2" charset="-122"/>
                <a:sym typeface="Wingdings" panose="05000000000000000000" pitchFamily="2" charset="2"/>
              </a:rPr>
              <a:t></a:t>
            </a:r>
            <a:r>
              <a:rPr lang="zh-CN" altLang="zh-CN" sz="1800" dirty="0">
                <a:effectLst/>
                <a:latin typeface="宋体" panose="02010600030101010101" pitchFamily="2" charset="-122"/>
                <a:ea typeface="宋体" panose="02010600030101010101" pitchFamily="2" charset="-122"/>
              </a:rPr>
              <a:t>内嵌表值函数和多语句表值函数的创建方法。</a:t>
            </a:r>
          </a:p>
        </p:txBody>
      </p:sp>
    </p:spTree>
    <p:extLst>
      <p:ext uri="{BB962C8B-B14F-4D97-AF65-F5344CB8AC3E}">
        <p14:creationId xmlns:p14="http://schemas.microsoft.com/office/powerpoint/2010/main" val="1755995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998862" y="2947739"/>
            <a:ext cx="9361040" cy="830997"/>
          </a:xfrm>
          <a:prstGeom prst="rect">
            <a:avLst/>
          </a:prstGeom>
          <a:noFill/>
        </p:spPr>
        <p:txBody>
          <a:bodyPr wrap="square" lIns="91443" tIns="45720" rIns="91443" bIns="45720" rtlCol="0">
            <a:spAutoFit/>
          </a:bodyPr>
          <a:lstStyle/>
          <a:p>
            <a:pPr algn="ct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 创建储存过程实现管理信息统计</a:t>
            </a:r>
          </a:p>
        </p:txBody>
      </p:sp>
      <p:sp>
        <p:nvSpPr>
          <p:cNvPr id="2" name="TextBox 48"/>
          <p:cNvSpPr txBox="1"/>
          <p:nvPr/>
        </p:nvSpPr>
        <p:spPr>
          <a:xfrm>
            <a:off x="1198662" y="2875796"/>
            <a:ext cx="2163028" cy="1107996"/>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11.9</a:t>
            </a:r>
          </a:p>
        </p:txBody>
      </p:sp>
    </p:spTree>
    <p:extLst>
      <p:ext uri="{BB962C8B-B14F-4D97-AF65-F5344CB8AC3E}">
        <p14:creationId xmlns:p14="http://schemas.microsoft.com/office/powerpoint/2010/main" val="1883608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11.9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创建储存过程实现管理信息统计</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3" y="1281498"/>
            <a:ext cx="6096000" cy="156966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能结合</a:t>
            </a:r>
            <a:r>
              <a:rPr lang="en-US" altLang="zh-CN" kern="100" dirty="0">
                <a:latin typeface="Calibri" panose="020F0502020204030204" pitchFamily="34" charset="0"/>
                <a:ea typeface="宋体" panose="02010600030101010101" pitchFamily="2" charset="-122"/>
                <a:cs typeface="Times New Roman" panose="02020603050405020304" pitchFamily="18" charset="0"/>
              </a:rPr>
              <a:t>SQL</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语言的编程知识编写运行复杂储存过程的脚本。</a:t>
            </a: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最终目标：能使用</a:t>
            </a:r>
            <a:r>
              <a:rPr lang="en-US" altLang="zh-CN" kern="100" dirty="0">
                <a:latin typeface="Calibri" panose="020F0502020204030204" pitchFamily="34" charset="0"/>
                <a:ea typeface="宋体" panose="02010600030101010101" pitchFamily="2" charset="-122"/>
                <a:cs typeface="Times New Roman" panose="02020603050405020304" pitchFamily="18" charset="0"/>
              </a:rPr>
              <a:t>SQL</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语言创建用户定义的储存过程。</a:t>
            </a: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19969" y="4293890"/>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494806" y="4492894"/>
            <a:ext cx="6096000"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通过简单储存过程显示相关信息</a:t>
            </a:r>
          </a:p>
          <a:p>
            <a:pPr>
              <a:lnSpc>
                <a:spcPct val="100000"/>
              </a:lnSpc>
            </a:pPr>
            <a:r>
              <a:rPr lang="zh-CN" altLang="en-US" sz="24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2400" dirty="0">
                <a:solidFill>
                  <a:schemeClr val="tx1">
                    <a:lumMod val="95000"/>
                    <a:lumOff val="5000"/>
                  </a:schemeClr>
                </a:solidFill>
                <a:latin typeface="宋体" panose="02010600030101010101" pitchFamily="2" charset="-122"/>
                <a:ea typeface="宋体" panose="02010600030101010101" pitchFamily="2" charset="-122"/>
              </a:rPr>
              <a:t>2 </a:t>
            </a:r>
            <a:r>
              <a:rPr lang="zh-CN" altLang="en-US" sz="2400" dirty="0">
                <a:solidFill>
                  <a:schemeClr val="tx1">
                    <a:lumMod val="95000"/>
                    <a:lumOff val="5000"/>
                  </a:schemeClr>
                </a:solidFill>
                <a:latin typeface="宋体" panose="02010600030101010101" pitchFamily="2" charset="-122"/>
                <a:ea typeface="宋体" panose="02010600030101010101" pitchFamily="2" charset="-122"/>
              </a:rPr>
              <a:t>通过带参数的储存过程显示相关信息</a:t>
            </a:r>
          </a:p>
        </p:txBody>
      </p:sp>
    </p:spTree>
    <p:extLst>
      <p:ext uri="{BB962C8B-B14F-4D97-AF65-F5344CB8AC3E}">
        <p14:creationId xmlns:p14="http://schemas.microsoft.com/office/powerpoint/2010/main" val="3155523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11.9.1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通过简单储存过程显示相关信息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86694" y="2887348"/>
            <a:ext cx="7848872" cy="523220"/>
          </a:xfrm>
          <a:prstGeom prst="rect">
            <a:avLst/>
          </a:prstGeom>
          <a:noFill/>
        </p:spPr>
        <p:txBody>
          <a:bodyPr wrap="square">
            <a:spAutoFit/>
          </a:bodyPr>
          <a:lstStyle/>
          <a:p>
            <a:pPr lvl="0">
              <a:buClr>
                <a:srgbClr val="444444"/>
              </a:buClr>
              <a:buSzPts val="850"/>
            </a:pPr>
            <a:r>
              <a:rPr lang="zh-CN" altLang="en-US" sz="2800" dirty="0"/>
              <a:t>根据要求通过简单储存过程显示学员相关信息。</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59609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11.9.1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通过简单储存过程显示相关信息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558702" y="1864377"/>
            <a:ext cx="8331775" cy="646331"/>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任务</a:t>
            </a:r>
            <a:r>
              <a:rPr lang="en-US" altLang="zh-CN" sz="1800" dirty="0">
                <a:effectLst/>
                <a:latin typeface="宋体" panose="02010600030101010101" pitchFamily="2" charset="-122"/>
                <a:ea typeface="宋体" panose="02010600030101010101" pitchFamily="2" charset="-122"/>
              </a:rPr>
              <a:t>1 </a:t>
            </a:r>
            <a:r>
              <a:rPr lang="zh-CN" altLang="zh-CN" sz="1800" dirty="0">
                <a:effectLst/>
                <a:latin typeface="宋体" panose="02010600030101010101" pitchFamily="2" charset="-122"/>
                <a:ea typeface="宋体" panose="02010600030101010101" pitchFamily="2" charset="-122"/>
              </a:rPr>
              <a:t>创建一个查询学员的基本信息储存过程。</a:t>
            </a:r>
          </a:p>
          <a:p>
            <a:pPr indent="127000" algn="just"/>
            <a:r>
              <a:rPr lang="en-US" altLang="zh-CN" sz="1800" dirty="0">
                <a:effectLst/>
                <a:latin typeface="宋体" panose="02010600030101010101" pitchFamily="2" charset="-122"/>
                <a:ea typeface="宋体" panose="02010600030101010101" pitchFamily="2" charset="-122"/>
              </a:rPr>
              <a:t>  </a:t>
            </a:r>
            <a:r>
              <a:rPr lang="zh-CN" altLang="zh-CN" sz="1800" dirty="0">
                <a:effectLst/>
                <a:latin typeface="宋体" panose="02010600030101010101" pitchFamily="2" charset="-122"/>
                <a:ea typeface="宋体" panose="02010600030101010101" pitchFamily="2" charset="-122"/>
              </a:rPr>
              <a:t>创建储存过程的语句如下</a:t>
            </a:r>
            <a:r>
              <a:rPr lang="en-US" altLang="zh-CN" sz="1800" dirty="0">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314" name="图片 577" descr="Snipaste_2021-06-14_22-13-46">
            <a:extLst>
              <a:ext uri="{FF2B5EF4-FFF2-40B4-BE49-F238E27FC236}">
                <a16:creationId xmlns:a16="http://schemas.microsoft.com/office/drawing/2014/main" id="{0C963F54-7E8D-BF9D-D4DA-03F5ABC367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3639" y="2818244"/>
            <a:ext cx="4506913" cy="189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9087EBD4-24A9-E045-FF9A-7018C22A56FF}"/>
              </a:ext>
            </a:extLst>
          </p:cNvPr>
          <p:cNvSpPr txBox="1"/>
          <p:nvPr/>
        </p:nvSpPr>
        <p:spPr>
          <a:xfrm>
            <a:off x="1774726" y="4995210"/>
            <a:ext cx="6096000" cy="923330"/>
          </a:xfrm>
          <a:prstGeom prst="rect">
            <a:avLst/>
          </a:prstGeom>
          <a:noFill/>
        </p:spPr>
        <p:txBody>
          <a:bodyPr wrap="square">
            <a:spAutoFit/>
          </a:bodyPr>
          <a:lstStyle/>
          <a:p>
            <a:pPr indent="127000" algn="just"/>
            <a:r>
              <a:rPr lang="zh-CN" altLang="zh-CN" sz="1800" dirty="0">
                <a:effectLst/>
                <a:latin typeface="Times New Roman" panose="02020603050405020304" pitchFamily="18" charset="0"/>
                <a:ea typeface="宋体" panose="02010600030101010101" pitchFamily="2" charset="-122"/>
              </a:rPr>
              <a:t>执行该储存过程的语句如下</a:t>
            </a:r>
            <a:r>
              <a:rPr lang="en-US" altLang="zh-CN" sz="1800" dirty="0">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Times New Roman" panose="02020603050405020304" pitchFamily="18" charset="0"/>
                <a:ea typeface="宋体" panose="02010600030101010101" pitchFamily="2" charset="-122"/>
              </a:rPr>
              <a:t>CALL </a:t>
            </a:r>
            <a:r>
              <a:rPr lang="en-US" altLang="zh-CN" sz="1800" dirty="0" err="1">
                <a:solidFill>
                  <a:srgbClr val="008080"/>
                </a:solidFill>
                <a:effectLst/>
                <a:latin typeface="Times New Roman" panose="02020603050405020304" pitchFamily="18" charset="0"/>
                <a:ea typeface="宋体" panose="02010600030101010101" pitchFamily="2" charset="-122"/>
              </a:rPr>
              <a:t>proc_jb</a:t>
            </a:r>
            <a:r>
              <a:rPr lang="en-US" altLang="zh-CN" sz="1800" dirty="0">
                <a:solidFill>
                  <a:srgbClr val="0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8080"/>
                </a:solidFill>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72855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383563"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整理资料</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pic>
        <p:nvPicPr>
          <p:cNvPr id="21" name="图片 20">
            <a:extLst>
              <a:ext uri="{FF2B5EF4-FFF2-40B4-BE49-F238E27FC236}">
                <a16:creationId xmlns:a16="http://schemas.microsoft.com/office/drawing/2014/main" id="{8218EB4C-A471-4799-840F-7760C3B42335}"/>
              </a:ext>
            </a:extLst>
          </p:cNvPr>
          <p:cNvPicPr>
            <a:picLocks noChangeAspect="1"/>
          </p:cNvPicPr>
          <p:nvPr/>
        </p:nvPicPr>
        <p:blipFill>
          <a:blip r:embed="rId3"/>
          <a:stretch>
            <a:fillRect/>
          </a:stretch>
        </p:blipFill>
        <p:spPr>
          <a:xfrm>
            <a:off x="944880" y="2215515"/>
            <a:ext cx="2797810" cy="3898265"/>
          </a:xfrm>
          <a:prstGeom prst="rect">
            <a:avLst/>
          </a:prstGeom>
        </p:spPr>
      </p:pic>
      <p:sp>
        <p:nvSpPr>
          <p:cNvPr id="22" name="椭圆形标注 12">
            <a:extLst>
              <a:ext uri="{FF2B5EF4-FFF2-40B4-BE49-F238E27FC236}">
                <a16:creationId xmlns:a16="http://schemas.microsoft.com/office/drawing/2014/main" id="{14D79C70-4EEB-455B-B2AB-70254E52F47A}"/>
              </a:ext>
            </a:extLst>
          </p:cNvPr>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字魂105号-简雅黑"/>
                <a:cs typeface="+mn-cs"/>
              </a:rPr>
              <a:t> </a:t>
            </a:r>
          </a:p>
        </p:txBody>
      </p:sp>
      <p:sp>
        <p:nvSpPr>
          <p:cNvPr id="23" name="TextBox 35">
            <a:extLst>
              <a:ext uri="{FF2B5EF4-FFF2-40B4-BE49-F238E27FC236}">
                <a16:creationId xmlns:a16="http://schemas.microsoft.com/office/drawing/2014/main" id="{A6CC611B-D9D1-4B7C-BBD7-AF49538AA8A8}"/>
              </a:ext>
            </a:extLst>
          </p:cNvPr>
          <p:cNvSpPr txBox="1">
            <a:spLocks noChangeArrowheads="1"/>
          </p:cNvSpPr>
          <p:nvPr/>
        </p:nvSpPr>
        <p:spPr bwMode="auto">
          <a:xfrm>
            <a:off x="3242787" y="1969235"/>
            <a:ext cx="1606550"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最终</a:t>
            </a: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目标</a:t>
            </a:r>
          </a:p>
        </p:txBody>
      </p:sp>
      <p:sp>
        <p:nvSpPr>
          <p:cNvPr id="27" name="TextBox 35">
            <a:extLst>
              <a:ext uri="{FF2B5EF4-FFF2-40B4-BE49-F238E27FC236}">
                <a16:creationId xmlns:a16="http://schemas.microsoft.com/office/drawing/2014/main" id="{395ED209-56E1-4D4F-8674-2C01A60A5D03}"/>
              </a:ext>
            </a:extLst>
          </p:cNvPr>
          <p:cNvSpPr txBox="1">
            <a:spLocks noChangeArrowheads="1"/>
          </p:cNvSpPr>
          <p:nvPr/>
        </p:nvSpPr>
        <p:spPr bwMode="auto">
          <a:xfrm>
            <a:off x="6262053" y="3349465"/>
            <a:ext cx="4983480" cy="171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能将需求分析文档中有关数据库的内容提炼出来，并将数据库设计文档的相关内容充实起来。</a:t>
            </a:r>
            <a:endParaRPr kumimoji="0" lang="zh-CN" altLang="en-US" sz="24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endParaRPr>
          </a:p>
        </p:txBody>
      </p:sp>
      <p:grpSp>
        <p:nvGrpSpPr>
          <p:cNvPr id="32" name="组合 31">
            <a:extLst>
              <a:ext uri="{FF2B5EF4-FFF2-40B4-BE49-F238E27FC236}">
                <a16:creationId xmlns:a16="http://schemas.microsoft.com/office/drawing/2014/main" id="{6B561878-533E-47CC-8395-994D58BCC01C}"/>
              </a:ext>
            </a:extLst>
          </p:cNvPr>
          <p:cNvGrpSpPr/>
          <p:nvPr/>
        </p:nvGrpSpPr>
        <p:grpSpPr>
          <a:xfrm>
            <a:off x="5274406" y="3804248"/>
            <a:ext cx="405130" cy="405130"/>
            <a:chOff x="8881" y="4685"/>
            <a:chExt cx="638" cy="638"/>
          </a:xfrm>
          <a:solidFill>
            <a:srgbClr val="FF5050"/>
          </a:solidFill>
        </p:grpSpPr>
        <p:sp>
          <p:nvSpPr>
            <p:cNvPr id="33" name="椭圆 32">
              <a:extLst>
                <a:ext uri="{FF2B5EF4-FFF2-40B4-BE49-F238E27FC236}">
                  <a16:creationId xmlns:a16="http://schemas.microsoft.com/office/drawing/2014/main" id="{1C6AA33E-AF6C-42E9-B3AD-F725CC88527A}"/>
                </a:ext>
              </a:extLst>
            </p:cNvPr>
            <p:cNvSpPr/>
            <p:nvPr/>
          </p:nvSpPr>
          <p:spPr>
            <a:xfrm>
              <a:off x="8881" y="4685"/>
              <a:ext cx="638" cy="6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sp>
          <p:nvSpPr>
            <p:cNvPr id="34" name="椭圆 33">
              <a:extLst>
                <a:ext uri="{FF2B5EF4-FFF2-40B4-BE49-F238E27FC236}">
                  <a16:creationId xmlns:a16="http://schemas.microsoft.com/office/drawing/2014/main" id="{ADC068AE-A88B-4DE0-8935-A19D697ECB9F}"/>
                </a:ext>
              </a:extLst>
            </p:cNvPr>
            <p:cNvSpPr/>
            <p:nvPr/>
          </p:nvSpPr>
          <p:spPr>
            <a:xfrm>
              <a:off x="8946" y="4750"/>
              <a:ext cx="508" cy="5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字魂105号-简雅黑"/>
                <a:cs typeface="+mn-cs"/>
              </a:endParaRPr>
            </a:p>
          </p:txBody>
        </p:sp>
      </p:grpSp>
    </p:spTree>
    <p:extLst>
      <p:ext uri="{BB962C8B-B14F-4D97-AF65-F5344CB8AC3E}">
        <p14:creationId xmlns:p14="http://schemas.microsoft.com/office/powerpoint/2010/main" val="2115228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11.9.1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通过简单储存过程显示相关信息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558702" y="1864377"/>
            <a:ext cx="8331775" cy="574516"/>
          </a:xfrm>
          <a:prstGeom prst="rect">
            <a:avLst/>
          </a:prstGeom>
          <a:noFill/>
        </p:spPr>
        <p:txBody>
          <a:bodyPr wrap="square">
            <a:spAutoFit/>
          </a:bodyPr>
          <a:lstStyle/>
          <a:p>
            <a:pPr indent="127000" algn="just">
              <a:lnSpc>
                <a:spcPts val="1560"/>
              </a:lnSpc>
            </a:pPr>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2    </a:t>
            </a:r>
            <a:r>
              <a:rPr lang="zh-CN" altLang="zh-CN" sz="1800" dirty="0">
                <a:effectLst/>
                <a:latin typeface="Times New Roman" panose="02020603050405020304" pitchFamily="18" charset="0"/>
                <a:ea typeface="宋体" panose="02010600030101010101" pitchFamily="2" charset="-122"/>
              </a:rPr>
              <a:t>创建一个显示学员请假次数的储存过程。</a:t>
            </a:r>
          </a:p>
          <a:p>
            <a:pPr indent="127000" algn="just"/>
            <a:r>
              <a:rPr lang="zh-CN" altLang="zh-CN" sz="1800" dirty="0">
                <a:effectLst/>
                <a:latin typeface="Times New Roman" panose="02020603050405020304" pitchFamily="18" charset="0"/>
                <a:ea typeface="宋体" panose="02010600030101010101" pitchFamily="2" charset="-122"/>
              </a:rPr>
              <a:t>创建储存过程的语句如下：</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文本框 8">
            <a:extLst>
              <a:ext uri="{FF2B5EF4-FFF2-40B4-BE49-F238E27FC236}">
                <a16:creationId xmlns:a16="http://schemas.microsoft.com/office/drawing/2014/main" id="{9087EBD4-24A9-E045-FF9A-7018C22A56FF}"/>
              </a:ext>
            </a:extLst>
          </p:cNvPr>
          <p:cNvSpPr txBox="1"/>
          <p:nvPr/>
        </p:nvSpPr>
        <p:spPr>
          <a:xfrm>
            <a:off x="1630710" y="5229994"/>
            <a:ext cx="6096000" cy="574516"/>
          </a:xfrm>
          <a:prstGeom prst="rect">
            <a:avLst/>
          </a:prstGeom>
          <a:noFill/>
        </p:spPr>
        <p:txBody>
          <a:bodyPr wrap="square">
            <a:spAutoFit/>
          </a:bodyPr>
          <a:lstStyle/>
          <a:p>
            <a:pPr indent="127000" algn="just">
              <a:lnSpc>
                <a:spcPts val="1560"/>
              </a:lnSpc>
            </a:pPr>
            <a:r>
              <a:rPr lang="zh-CN" altLang="zh-CN" sz="1800" dirty="0">
                <a:effectLst/>
                <a:latin typeface="Times New Roman" panose="02020603050405020304" pitchFamily="18" charset="0"/>
                <a:ea typeface="宋体" panose="02010600030101010101" pitchFamily="2" charset="-122"/>
              </a:rPr>
              <a:t>执行该储存过程的语句如下：</a:t>
            </a:r>
          </a:p>
          <a:p>
            <a:pPr indent="127000" algn="just"/>
            <a:r>
              <a:rPr lang="en-US" altLang="zh-CN" sz="1800" dirty="0">
                <a:solidFill>
                  <a:srgbClr val="008080"/>
                </a:solidFill>
                <a:effectLst/>
                <a:latin typeface="Times New Roman" panose="02020603050405020304" pitchFamily="18" charset="0"/>
                <a:ea typeface="宋体" panose="02010600030101010101" pitchFamily="2" charset="-122"/>
              </a:rPr>
              <a:t> </a:t>
            </a:r>
            <a:r>
              <a:rPr lang="en-US" altLang="zh-CN" sz="1800" dirty="0">
                <a:solidFill>
                  <a:srgbClr val="0000FF"/>
                </a:solidFill>
                <a:effectLst/>
                <a:latin typeface="Times New Roman" panose="02020603050405020304" pitchFamily="18" charset="0"/>
                <a:ea typeface="宋体" panose="02010600030101010101" pitchFamily="2" charset="-122"/>
              </a:rPr>
              <a:t>CALL </a:t>
            </a:r>
            <a:r>
              <a:rPr lang="en-US" altLang="zh-CN" sz="1800" dirty="0" err="1">
                <a:solidFill>
                  <a:srgbClr val="008080"/>
                </a:solidFill>
                <a:effectLst/>
                <a:latin typeface="Times New Roman" panose="02020603050405020304" pitchFamily="18" charset="0"/>
                <a:ea typeface="宋体" panose="02010600030101010101" pitchFamily="2" charset="-122"/>
              </a:rPr>
              <a:t>proc_qj</a:t>
            </a:r>
            <a:r>
              <a:rPr lang="en-US" altLang="zh-CN" sz="1800" dirty="0">
                <a:solidFill>
                  <a:srgbClr val="0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p:txBody>
      </p:sp>
      <p:pic>
        <p:nvPicPr>
          <p:cNvPr id="14338" name="图片 578" descr="C:\Users\86182\Desktop\Snipaste_2021-06-14_22-17-43.pngSnipaste_2021-06-14_22-17-43">
            <a:extLst>
              <a:ext uri="{FF2B5EF4-FFF2-40B4-BE49-F238E27FC236}">
                <a16:creationId xmlns:a16="http://schemas.microsoft.com/office/drawing/2014/main" id="{AD4B90AC-8456-AFCB-98F6-862CE01E40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774" y="2640660"/>
            <a:ext cx="5219700" cy="215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5077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53569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11.9.2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通过带参数的储存过程显示相关信息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143690" y="2887348"/>
            <a:ext cx="8191876" cy="523220"/>
          </a:xfrm>
          <a:prstGeom prst="rect">
            <a:avLst/>
          </a:prstGeom>
          <a:noFill/>
        </p:spPr>
        <p:txBody>
          <a:bodyPr wrap="square">
            <a:spAutoFit/>
          </a:bodyPr>
          <a:lstStyle/>
          <a:p>
            <a:pPr lvl="0">
              <a:buClr>
                <a:srgbClr val="444444"/>
              </a:buClr>
              <a:buSzPts val="850"/>
            </a:pPr>
            <a:r>
              <a:rPr lang="zh-CN" altLang="en-US" sz="2800" dirty="0"/>
              <a:t>根据要求通过带参数的存储过程显示学员相关信息。</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57598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574516"/>
          </a:xfrm>
          <a:prstGeom prst="rect">
            <a:avLst/>
          </a:prstGeom>
          <a:noFill/>
        </p:spPr>
        <p:txBody>
          <a:bodyPr wrap="square">
            <a:spAutoFit/>
          </a:bodyPr>
          <a:lstStyle/>
          <a:p>
            <a:pPr indent="127000" algn="just">
              <a:lnSpc>
                <a:spcPts val="1560"/>
              </a:lnSpc>
            </a:pPr>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3    </a:t>
            </a:r>
            <a:r>
              <a:rPr lang="zh-CN" altLang="zh-CN" sz="1800" dirty="0">
                <a:effectLst/>
                <a:latin typeface="Times New Roman" panose="02020603050405020304" pitchFamily="18" charset="0"/>
                <a:ea typeface="宋体" panose="02010600030101010101" pitchFamily="2" charset="-122"/>
              </a:rPr>
              <a:t>创建一个根据学员编号查询某位学员的选课信息存储过程。</a:t>
            </a:r>
          </a:p>
          <a:p>
            <a:pPr indent="127000" algn="just"/>
            <a:r>
              <a:rPr lang="zh-CN" altLang="zh-CN" sz="1800" dirty="0">
                <a:effectLst/>
                <a:latin typeface="Times New Roman" panose="02020603050405020304" pitchFamily="18" charset="0"/>
                <a:ea typeface="宋体" panose="02010600030101010101" pitchFamily="2" charset="-122"/>
              </a:rPr>
              <a:t>分析：根据任务要求可知，存储过程的输入参数是学员编号，没有输出参数，具体语句如下：</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itle 1">
            <a:extLst>
              <a:ext uri="{FF2B5EF4-FFF2-40B4-BE49-F238E27FC236}">
                <a16:creationId xmlns:a16="http://schemas.microsoft.com/office/drawing/2014/main" id="{4E17A053-FB2C-7CB8-E3B9-F06661CAC518}"/>
              </a:ext>
            </a:extLst>
          </p:cNvPr>
          <p:cNvSpPr txBox="1"/>
          <p:nvPr/>
        </p:nvSpPr>
        <p:spPr>
          <a:xfrm>
            <a:off x="1126654" y="232811"/>
            <a:ext cx="6696744"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11.9.2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通过带参数的储存过程显示相关信息</a:t>
            </a:r>
          </a:p>
        </p:txBody>
      </p:sp>
      <p:pic>
        <p:nvPicPr>
          <p:cNvPr id="15361" name="图片 579" descr="Snipaste_2021-06-14_22-19-44">
            <a:extLst>
              <a:ext uri="{FF2B5EF4-FFF2-40B4-BE49-F238E27FC236}">
                <a16:creationId xmlns:a16="http://schemas.microsoft.com/office/drawing/2014/main" id="{6BA7F93A-E818-2F2F-EDCA-CBA1DECFCF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415" y="2474894"/>
            <a:ext cx="6062057" cy="2323051"/>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9B4400DB-5406-EDC2-8AF8-6A4008C77839}"/>
              </a:ext>
            </a:extLst>
          </p:cNvPr>
          <p:cNvSpPr txBox="1"/>
          <p:nvPr/>
        </p:nvSpPr>
        <p:spPr>
          <a:xfrm>
            <a:off x="1414686" y="5215931"/>
            <a:ext cx="6800850" cy="923330"/>
          </a:xfrm>
          <a:prstGeom prst="rect">
            <a:avLst/>
          </a:prstGeom>
          <a:noFill/>
        </p:spPr>
        <p:txBody>
          <a:bodyPr wrap="square">
            <a:spAutoFit/>
          </a:bodyPr>
          <a:lstStyle/>
          <a:p>
            <a:pPr indent="127000" algn="l">
              <a:tabLst>
                <a:tab pos="1036955" algn="l"/>
              </a:tabLst>
            </a:pPr>
            <a:r>
              <a:rPr lang="zh-CN" altLang="zh-CN" sz="1800" dirty="0">
                <a:effectLst/>
                <a:latin typeface="Times New Roman" panose="02020603050405020304" pitchFamily="18" charset="0"/>
                <a:ea typeface="宋体" panose="02010600030101010101" pitchFamily="2" charset="-122"/>
              </a:rPr>
              <a:t>执行该存储过程的语句如下：</a:t>
            </a:r>
          </a:p>
          <a:p>
            <a:pPr indent="127000" algn="just"/>
            <a:r>
              <a:rPr lang="en-US" altLang="zh-CN" sz="1800" dirty="0">
                <a:solidFill>
                  <a:srgbClr val="0000FF"/>
                </a:solidFill>
                <a:effectLst/>
                <a:latin typeface="Times New Roman" panose="02020603050405020304" pitchFamily="18" charset="0"/>
                <a:ea typeface="宋体" panose="02010600030101010101" pitchFamily="2" charset="-122"/>
              </a:rPr>
              <a:t>CALL </a:t>
            </a:r>
            <a:r>
              <a:rPr lang="en-US" altLang="zh-CN" sz="1800" dirty="0" err="1">
                <a:solidFill>
                  <a:srgbClr val="008080"/>
                </a:solidFill>
                <a:effectLst/>
                <a:latin typeface="Times New Roman" panose="02020603050405020304" pitchFamily="18" charset="0"/>
                <a:ea typeface="宋体" panose="02010600030101010101" pitchFamily="2" charset="-122"/>
              </a:rPr>
              <a:t>proc_xk</a:t>
            </a:r>
            <a:r>
              <a:rPr lang="en-US" altLang="zh-CN" sz="1800" dirty="0">
                <a:solidFill>
                  <a:srgbClr val="008080"/>
                </a:solidFill>
                <a:effectLst/>
                <a:latin typeface="Times New Roman" panose="02020603050405020304" pitchFamily="18" charset="0"/>
                <a:ea typeface="宋体" panose="02010600030101010101" pitchFamily="2" charset="-122"/>
              </a:rPr>
              <a:t>(1);</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solidFill>
                  <a:srgbClr val="0000FF"/>
                </a:solidFill>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834017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923330"/>
          </a:xfrm>
          <a:prstGeom prst="rect">
            <a:avLst/>
          </a:prstGeom>
          <a:noFill/>
        </p:spPr>
        <p:txBody>
          <a:bodyPr wrap="square">
            <a:spAutoFit/>
          </a:bodyPr>
          <a:lstStyle/>
          <a:p>
            <a:pPr indent="127000" algn="just"/>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4    </a:t>
            </a:r>
            <a:r>
              <a:rPr lang="zh-CN" altLang="zh-CN" sz="1800" dirty="0">
                <a:effectLst/>
                <a:latin typeface="Times New Roman" panose="02020603050405020304" pitchFamily="18" charset="0"/>
                <a:ea typeface="宋体" panose="02010600030101010101" pitchFamily="2" charset="-122"/>
              </a:rPr>
              <a:t>创建一个根据学员编号查询其欠费金额的存储过程。</a:t>
            </a:r>
          </a:p>
          <a:p>
            <a:pPr indent="127000" algn="just"/>
            <a:r>
              <a:rPr lang="zh-CN" altLang="zh-CN" sz="1800" dirty="0">
                <a:effectLst/>
                <a:latin typeface="Times New Roman" panose="02020603050405020304" pitchFamily="18" charset="0"/>
                <a:ea typeface="宋体" panose="02010600030101010101" pitchFamily="2" charset="-122"/>
              </a:rPr>
              <a:t>分析：根据任务要求可知，要创建的存储过程有两个参数，分别是用来输入学员编号的输入参数，一个是输出学员欠费金额的输出参数。创建存储过程的语句如下：</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itle 1">
            <a:extLst>
              <a:ext uri="{FF2B5EF4-FFF2-40B4-BE49-F238E27FC236}">
                <a16:creationId xmlns:a16="http://schemas.microsoft.com/office/drawing/2014/main" id="{4E17A053-FB2C-7CB8-E3B9-F06661CAC518}"/>
              </a:ext>
            </a:extLst>
          </p:cNvPr>
          <p:cNvSpPr txBox="1"/>
          <p:nvPr/>
        </p:nvSpPr>
        <p:spPr>
          <a:xfrm>
            <a:off x="1126654" y="232811"/>
            <a:ext cx="6696744"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11.9.2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通过带参数的储存过程显示相关信息</a:t>
            </a:r>
          </a:p>
        </p:txBody>
      </p:sp>
      <p:pic>
        <p:nvPicPr>
          <p:cNvPr id="19458" name="图片 580" descr="Snipaste_2021-06-14_22-27-25">
            <a:extLst>
              <a:ext uri="{FF2B5EF4-FFF2-40B4-BE49-F238E27FC236}">
                <a16:creationId xmlns:a16="http://schemas.microsoft.com/office/drawing/2014/main" id="{F88F812C-D8BA-B76E-9D74-3BC438CA5E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5088" y="2790147"/>
            <a:ext cx="5937784" cy="215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B847C1B5-D679-CB4B-2F7E-017D3938303E}"/>
              </a:ext>
            </a:extLst>
          </p:cNvPr>
          <p:cNvSpPr txBox="1"/>
          <p:nvPr/>
        </p:nvSpPr>
        <p:spPr>
          <a:xfrm>
            <a:off x="703125" y="5149449"/>
            <a:ext cx="10504649" cy="1477328"/>
          </a:xfrm>
          <a:prstGeom prst="rect">
            <a:avLst/>
          </a:prstGeom>
          <a:noFill/>
        </p:spPr>
        <p:txBody>
          <a:bodyPr wrap="square">
            <a:spAutoFit/>
          </a:bodyPr>
          <a:lstStyle/>
          <a:p>
            <a:pPr indent="127000" algn="l">
              <a:tabLst>
                <a:tab pos="1036955" algn="l"/>
              </a:tabLst>
            </a:pPr>
            <a:r>
              <a:rPr lang="zh-CN" altLang="zh-CN" sz="1800" dirty="0">
                <a:effectLst/>
                <a:latin typeface="Times New Roman" panose="02020603050405020304" pitchFamily="18" charset="0"/>
                <a:ea typeface="宋体" panose="02010600030101010101" pitchFamily="2" charset="-122"/>
              </a:rPr>
              <a:t>执行该存储过程的语句如下：</a:t>
            </a:r>
          </a:p>
          <a:p>
            <a:pPr indent="127000" algn="l">
              <a:tabLst>
                <a:tab pos="1036955" algn="l"/>
              </a:tabLst>
            </a:pPr>
            <a:r>
              <a:rPr lang="en-US" altLang="zh-CN" sz="1800" dirty="0">
                <a:solidFill>
                  <a:srgbClr val="0000FF"/>
                </a:solidFill>
                <a:effectLst/>
                <a:latin typeface="Times New Roman" panose="02020603050405020304" pitchFamily="18" charset="0"/>
                <a:ea typeface="宋体" panose="02010600030101010101" pitchFamily="2" charset="-122"/>
              </a:rPr>
              <a:t>CALL </a:t>
            </a:r>
            <a:r>
              <a:rPr lang="en-US" altLang="zh-CN" sz="1800" dirty="0" err="1">
                <a:solidFill>
                  <a:srgbClr val="008080"/>
                </a:solidFill>
                <a:effectLst/>
                <a:latin typeface="Times New Roman" panose="02020603050405020304" pitchFamily="18" charset="0"/>
                <a:ea typeface="宋体" panose="02010600030101010101" pitchFamily="2" charset="-122"/>
              </a:rPr>
              <a:t>proc_qf</a:t>
            </a:r>
            <a:r>
              <a:rPr lang="en-US" altLang="zh-CN" sz="1800" dirty="0">
                <a:solidFill>
                  <a:srgbClr val="0000FF"/>
                </a:solidFill>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Times New Roman" panose="02020603050405020304" pitchFamily="18" charset="0"/>
                <a:ea typeface="宋体" panose="02010600030101010101" pitchFamily="2" charset="-122"/>
              </a:rPr>
              <a:t>1</a:t>
            </a:r>
            <a:r>
              <a:rPr lang="en-US" altLang="zh-CN" sz="1800" dirty="0">
                <a:solidFill>
                  <a:srgbClr val="0000FF"/>
                </a:solidFill>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Times New Roman" panose="02020603050405020304" pitchFamily="18" charset="0"/>
                <a:ea typeface="宋体" panose="02010600030101010101" pitchFamily="2" charset="-122"/>
              </a:rPr>
              <a:t>@qfje</a:t>
            </a:r>
            <a:r>
              <a:rPr lang="en-US" altLang="zh-CN" sz="1800" dirty="0">
                <a:solidFill>
                  <a:srgbClr val="0000FF"/>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因为该存储过程包含输出参数，所以在执行是要注明</a:t>
            </a:r>
            <a:r>
              <a:rPr lang="en-US" altLang="zh-CN" sz="1800" dirty="0">
                <a:effectLst/>
                <a:latin typeface="Times New Roman" panose="02020603050405020304" pitchFamily="18" charset="0"/>
                <a:ea typeface="宋体" panose="02010600030101010101" pitchFamily="2" charset="-122"/>
              </a:rPr>
              <a:t>INOUT</a:t>
            </a:r>
            <a:r>
              <a:rPr lang="zh-CN" altLang="zh-CN" sz="1800" dirty="0">
                <a:effectLst/>
                <a:latin typeface="Times New Roman" panose="02020603050405020304" pitchFamily="18" charset="0"/>
                <a:ea typeface="宋体" panose="02010600030101010101" pitchFamily="2" charset="-122"/>
              </a:rPr>
              <a:t>，存储过程的执行结果。</a:t>
            </a:r>
          </a:p>
          <a:p>
            <a:pPr indent="127000" algn="just"/>
            <a:r>
              <a:rPr lang="zh-CN" altLang="zh-CN" sz="1800" dirty="0">
                <a:effectLst/>
                <a:latin typeface="Times New Roman" panose="02020603050405020304" pitchFamily="18" charset="0"/>
                <a:ea typeface="宋体" panose="02010600030101010101" pitchFamily="2" charset="-122"/>
              </a:rPr>
              <a:t>思考：</a:t>
            </a:r>
          </a:p>
          <a:p>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pitchFamily="2" charset="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如何通过</a:t>
            </a:r>
            <a:r>
              <a:rPr lang="en-US" altLang="zh-CN" sz="1800" dirty="0" err="1">
                <a:effectLst/>
                <a:latin typeface="Times New Roman" panose="02020603050405020304" pitchFamily="18" charset="0"/>
                <a:ea typeface="宋体" panose="02010600030101010101" pitchFamily="2" charset="-122"/>
              </a:rPr>
              <a:t>SQLyog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图形界面创建存储过程。</a:t>
            </a:r>
            <a:endParaRPr lang="zh-CN" altLang="en-US" sz="1800" dirty="0"/>
          </a:p>
        </p:txBody>
      </p:sp>
    </p:spTree>
    <p:extLst>
      <p:ext uri="{BB962C8B-B14F-4D97-AF65-F5344CB8AC3E}">
        <p14:creationId xmlns:p14="http://schemas.microsoft.com/office/powerpoint/2010/main" val="1209420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070870" y="3136622"/>
            <a:ext cx="9361040" cy="830997"/>
          </a:xfrm>
          <a:prstGeom prst="rect">
            <a:avLst/>
          </a:prstGeom>
          <a:noFill/>
        </p:spPr>
        <p:txBody>
          <a:bodyPr wrap="square" lIns="91443" tIns="45720" rIns="91443" bIns="45720" rtlCol="0">
            <a:spAutoFit/>
          </a:bodyPr>
          <a:lstStyle/>
          <a:p>
            <a:pPr algn="ct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创</a:t>
            </a:r>
            <a:r>
              <a:rPr lang="zh-CN" altLang="en-US" sz="44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建触发器实现管理系统数据完整性</a:t>
            </a:r>
          </a:p>
        </p:txBody>
      </p:sp>
      <p:sp>
        <p:nvSpPr>
          <p:cNvPr id="2" name="TextBox 48"/>
          <p:cNvSpPr txBox="1"/>
          <p:nvPr/>
        </p:nvSpPr>
        <p:spPr>
          <a:xfrm>
            <a:off x="982638" y="3044288"/>
            <a:ext cx="2808312" cy="1015663"/>
          </a:xfrm>
          <a:prstGeom prst="rect">
            <a:avLst/>
          </a:prstGeom>
          <a:noFill/>
        </p:spPr>
        <p:txBody>
          <a:bodyPr wrap="square" lIns="91443" tIns="45720" rIns="91443" bIns="45720" rtlCol="0">
            <a:spAutoFit/>
          </a:bodyPr>
          <a:lstStyle/>
          <a:p>
            <a:r>
              <a:rPr lang="en-US" altLang="en-GB" sz="6000" b="1" dirty="0">
                <a:solidFill>
                  <a:srgbClr val="FAFAFA"/>
                </a:solidFill>
                <a:latin typeface="微软雅黑" panose="020B0503020204020204" pitchFamily="34" charset="-122"/>
                <a:ea typeface="微软雅黑" panose="020B0503020204020204" pitchFamily="34" charset="-122"/>
                <a:cs typeface="+mn-ea"/>
                <a:sym typeface="+mn-lt"/>
              </a:rPr>
              <a:t>11.10</a:t>
            </a:r>
          </a:p>
        </p:txBody>
      </p:sp>
    </p:spTree>
    <p:extLst>
      <p:ext uri="{BB962C8B-B14F-4D97-AF65-F5344CB8AC3E}">
        <p14:creationId xmlns:p14="http://schemas.microsoft.com/office/powerpoint/2010/main" val="3197426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11.10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创建触发器实现管理系统数据完整性</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2" y="1281498"/>
            <a:ext cx="7368481" cy="1477328"/>
          </a:xfrm>
          <a:prstGeom prst="rect">
            <a:avLst/>
          </a:prstGeom>
          <a:noFill/>
        </p:spPr>
        <p:txBody>
          <a:bodyPr wrap="square">
            <a:spAutoFit/>
          </a:bodyPr>
          <a:lstStyle/>
          <a:p>
            <a:pPr indent="127000" algn="just"/>
            <a:r>
              <a:rPr lang="zh-CN" altLang="en-US" sz="1800" dirty="0">
                <a:effectLst/>
                <a:latin typeface="宋体" panose="02010600030101010101" pitchFamily="2" charset="-122"/>
                <a:ea typeface="宋体" panose="02010600030101010101" pitchFamily="2" charset="-122"/>
              </a:rPr>
              <a:t>能通过触发器实施用户定义的数据完整性。</a:t>
            </a:r>
          </a:p>
          <a:p>
            <a:pPr indent="127000" algn="just"/>
            <a:r>
              <a:rPr lang="zh-CN" altLang="en-US" sz="1800" dirty="0">
                <a:effectLst/>
                <a:latin typeface="宋体" panose="02010600030101010101" pitchFamily="2" charset="-122"/>
                <a:ea typeface="宋体" panose="02010600030101010101" pitchFamily="2" charset="-122"/>
              </a:rPr>
              <a:t>能通过验证触发器复习表中数据的增、删、改操作。</a:t>
            </a:r>
          </a:p>
          <a:p>
            <a:pPr indent="127000" algn="just"/>
            <a:r>
              <a:rPr lang="zh-CN" altLang="en-US" sz="1800" dirty="0">
                <a:effectLst/>
                <a:latin typeface="宋体" panose="02010600030101010101" pitchFamily="2" charset="-122"/>
                <a:ea typeface="宋体" panose="02010600030101010101" pitchFamily="2" charset="-122"/>
              </a:rPr>
              <a:t>最终目标：能根据要求创建触发器并通过相关操作触发验证其正确性。</a:t>
            </a:r>
          </a:p>
          <a:p>
            <a:pPr indent="127000" algn="just"/>
            <a:endParaRPr lang="zh-CN" altLang="en-US" sz="1800" dirty="0">
              <a:effectLst/>
              <a:latin typeface="宋体" panose="02010600030101010101" pitchFamily="2" charset="-122"/>
              <a:ea typeface="宋体" panose="02010600030101010101" pitchFamily="2" charset="-122"/>
            </a:endParaRPr>
          </a:p>
          <a:p>
            <a:pPr indent="127000" algn="just"/>
            <a:r>
              <a:rPr lang="en-US" altLang="zh-CN" sz="1800" dirty="0">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42070" y="3535986"/>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586286" y="3613762"/>
            <a:ext cx="6552728" cy="1231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18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通过</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insert</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触发器实现数据完整性</a:t>
            </a:r>
          </a:p>
          <a:p>
            <a:pPr>
              <a:lnSpc>
                <a:spcPct val="100000"/>
              </a:lnSpc>
            </a:pPr>
            <a:r>
              <a:rPr lang="zh-CN" altLang="en-US" sz="18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2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通过</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delete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触发器实现数据完整性</a:t>
            </a:r>
          </a:p>
          <a:p>
            <a:pPr>
              <a:lnSpc>
                <a:spcPct val="100000"/>
              </a:lnSpc>
            </a:pPr>
            <a:r>
              <a:rPr lang="zh-CN" altLang="en-US" sz="18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3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通过</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update</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触发器实现数据完整性</a:t>
            </a:r>
          </a:p>
          <a:p>
            <a:pPr>
              <a:lnSpc>
                <a:spcPct val="100000"/>
              </a:lnSpc>
            </a:pPr>
            <a:r>
              <a:rPr lang="zh-CN" altLang="en-US" sz="18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4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通过</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DROP</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删除触发器</a:t>
            </a:r>
          </a:p>
        </p:txBody>
      </p:sp>
    </p:spTree>
    <p:extLst>
      <p:ext uri="{BB962C8B-B14F-4D97-AF65-F5344CB8AC3E}">
        <p14:creationId xmlns:p14="http://schemas.microsoft.com/office/powerpoint/2010/main" val="2162424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insert</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触发器实现数据完整性</a:t>
            </a:r>
          </a:p>
        </p:txBody>
      </p:sp>
      <p:sp>
        <p:nvSpPr>
          <p:cNvPr id="2" name="文本框 1">
            <a:extLst>
              <a:ext uri="{FF2B5EF4-FFF2-40B4-BE49-F238E27FC236}">
                <a16:creationId xmlns:a16="http://schemas.microsoft.com/office/drawing/2014/main" id="{692EB418-B9D3-EF6C-83F8-6DFE15C0C218}"/>
              </a:ext>
            </a:extLst>
          </p:cNvPr>
          <p:cNvSpPr txBox="1"/>
          <p:nvPr/>
        </p:nvSpPr>
        <p:spPr>
          <a:xfrm>
            <a:off x="2761685" y="2913250"/>
            <a:ext cx="7272808" cy="523220"/>
          </a:xfrm>
          <a:prstGeom prst="rect">
            <a:avLst/>
          </a:prstGeom>
          <a:noFill/>
        </p:spPr>
        <p:txBody>
          <a:bodyPr wrap="square">
            <a:spAutoFit/>
          </a:bodyPr>
          <a:lstStyle/>
          <a:p>
            <a:pPr lvl="0">
              <a:buClr>
                <a:srgbClr val="444444"/>
              </a:buClr>
              <a:buSzPts val="850"/>
            </a:pPr>
            <a:r>
              <a:rPr lang="zh-CN" altLang="en-US" sz="2800" dirty="0"/>
              <a:t>根据要求创建插入触发器</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03519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646331"/>
          </a:xfrm>
          <a:prstGeom prst="rect">
            <a:avLst/>
          </a:prstGeom>
          <a:noFill/>
        </p:spPr>
        <p:txBody>
          <a:bodyPr wrap="square">
            <a:spAutoFit/>
          </a:bodyPr>
          <a:lstStyle/>
          <a:p>
            <a:pPr marL="254000" indent="266700" algn="just"/>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    </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为“交费信息”表创建一个插入触发器，当向该表中插入数据时，提示插入一条数据成功 </a:t>
            </a:r>
          </a:p>
          <a:p>
            <a:pPr marL="254000" indent="266700" algn="just"/>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创建触发器的语句如下：</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itle 1">
            <a:extLst>
              <a:ext uri="{FF2B5EF4-FFF2-40B4-BE49-F238E27FC236}">
                <a16:creationId xmlns:a16="http://schemas.microsoft.com/office/drawing/2014/main" id="{232D19A0-7736-1A46-1E1C-CE9EED5EBD91}"/>
              </a:ext>
            </a:extLst>
          </p:cNvPr>
          <p:cNvSpPr txBox="1"/>
          <p:nvPr/>
        </p:nvSpPr>
        <p:spPr>
          <a:xfrm>
            <a:off x="1143690" y="266995"/>
            <a:ext cx="6967740"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insert</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触发器实现数据完整性</a:t>
            </a:r>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82" name="图片 581" descr="Snipaste_2021-06-14_23-09-20">
            <a:extLst>
              <a:ext uri="{FF2B5EF4-FFF2-40B4-BE49-F238E27FC236}">
                <a16:creationId xmlns:a16="http://schemas.microsoft.com/office/drawing/2014/main" id="{04D38053-CEE5-2E71-46C7-070C764F51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8931" y="2552030"/>
            <a:ext cx="52197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a:extLst>
              <a:ext uri="{FF2B5EF4-FFF2-40B4-BE49-F238E27FC236}">
                <a16:creationId xmlns:a16="http://schemas.microsoft.com/office/drawing/2014/main" id="{130514CB-3379-935C-BF19-E32B3BEAE8DD}"/>
              </a:ext>
            </a:extLst>
          </p:cNvPr>
          <p:cNvSpPr txBox="1"/>
          <p:nvPr/>
        </p:nvSpPr>
        <p:spPr>
          <a:xfrm>
            <a:off x="1132246" y="5698447"/>
            <a:ext cx="7334864" cy="923330"/>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注意点</a:t>
            </a:r>
            <a:r>
              <a:rPr lang="en-US" altLang="zh-CN" sz="1800" dirty="0">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触发器不能出现</a:t>
            </a:r>
            <a:r>
              <a:rPr lang="zh-CN"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SELECT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形式的查询</a:t>
            </a:r>
            <a:r>
              <a:rPr lang="zh-CN"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，因为其会返回一个结果集</a:t>
            </a:r>
            <a:r>
              <a:rPr lang="zh-CN"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，但可以用</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SELECT INTO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来设置变量</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3150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delete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触发器实现数据完整性</a:t>
            </a:r>
          </a:p>
        </p:txBody>
      </p:sp>
      <p:sp>
        <p:nvSpPr>
          <p:cNvPr id="2" name="文本框 1">
            <a:extLst>
              <a:ext uri="{FF2B5EF4-FFF2-40B4-BE49-F238E27FC236}">
                <a16:creationId xmlns:a16="http://schemas.microsoft.com/office/drawing/2014/main" id="{692EB418-B9D3-EF6C-83F8-6DFE15C0C218}"/>
              </a:ext>
            </a:extLst>
          </p:cNvPr>
          <p:cNvSpPr txBox="1"/>
          <p:nvPr/>
        </p:nvSpPr>
        <p:spPr>
          <a:xfrm>
            <a:off x="2761685" y="2913250"/>
            <a:ext cx="7272808" cy="523220"/>
          </a:xfrm>
          <a:prstGeom prst="rect">
            <a:avLst/>
          </a:prstGeom>
          <a:noFill/>
        </p:spPr>
        <p:txBody>
          <a:bodyPr wrap="square">
            <a:spAutoFit/>
          </a:bodyPr>
          <a:lstStyle/>
          <a:p>
            <a:pPr lvl="0">
              <a:buClr>
                <a:srgbClr val="444444"/>
              </a:buClr>
              <a:buSzPts val="850"/>
            </a:pPr>
            <a:r>
              <a:rPr lang="zh-CN" altLang="en-US" sz="2800" dirty="0"/>
              <a:t>根据要求创建删除触发器。</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88589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646331"/>
          </a:xfrm>
          <a:prstGeom prst="rect">
            <a:avLst/>
          </a:prstGeom>
          <a:noFill/>
        </p:spPr>
        <p:txBody>
          <a:bodyPr wrap="square">
            <a:spAutoFit/>
          </a:bodyPr>
          <a:lstStyle/>
          <a:p>
            <a:pPr indent="127000" algn="just"/>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为“学员信息”表创建一个删除触发器，当删除“学员信息”表中一个学员资料时，提示删除成功</a:t>
            </a:r>
          </a:p>
          <a:p>
            <a:pPr indent="127000" algn="just"/>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rPr>
              <a:t>分析：任务要求通过</a:t>
            </a:r>
            <a:r>
              <a:rPr lang="en-US" altLang="zh-CN" sz="1800" dirty="0">
                <a:effectLst/>
                <a:latin typeface="Times New Roman" panose="02020603050405020304" pitchFamily="18" charset="0"/>
                <a:ea typeface="宋体" panose="02010600030101010101" pitchFamily="2" charset="-122"/>
              </a:rPr>
              <a:t>delete</a:t>
            </a:r>
            <a:r>
              <a:rPr lang="zh-CN" altLang="zh-CN" sz="1800" dirty="0">
                <a:effectLst/>
                <a:latin typeface="Times New Roman" panose="02020603050405020304" pitchFamily="18" charset="0"/>
                <a:ea typeface="宋体" panose="02010600030101010101" pitchFamily="2" charset="-122"/>
              </a:rPr>
              <a:t>触发器删除。具体语句如下：</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itle 1">
            <a:extLst>
              <a:ext uri="{FF2B5EF4-FFF2-40B4-BE49-F238E27FC236}">
                <a16:creationId xmlns:a16="http://schemas.microsoft.com/office/drawing/2014/main" id="{232D19A0-7736-1A46-1E1C-CE9EED5EBD91}"/>
              </a:ext>
            </a:extLst>
          </p:cNvPr>
          <p:cNvSpPr txBox="1"/>
          <p:nvPr/>
        </p:nvSpPr>
        <p:spPr>
          <a:xfrm>
            <a:off x="1143690" y="266995"/>
            <a:ext cx="6967740"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delete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触发器实现数据完整性</a:t>
            </a:r>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6" name="图片 582" descr="Snipaste_2021-06-14_23-13-13">
            <a:extLst>
              <a:ext uri="{FF2B5EF4-FFF2-40B4-BE49-F238E27FC236}">
                <a16:creationId xmlns:a16="http://schemas.microsoft.com/office/drawing/2014/main" id="{15BE884C-84EA-A36B-3784-3438AED5FB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4686" y="2865834"/>
            <a:ext cx="8723800" cy="27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99050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整理资料</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867197" y="1184439"/>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3039777" y="2386436"/>
            <a:ext cx="6096000" cy="830997"/>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kern="100" dirty="0">
                <a:latin typeface="Calibri" panose="020F0502020204030204" pitchFamily="34" charset="0"/>
                <a:ea typeface="宋体" panose="02010600030101010101" pitchFamily="2" charset="-122"/>
                <a:cs typeface="Times New Roman" panose="02020603050405020304" pitchFamily="18" charset="0"/>
              </a:rPr>
              <a:t>任务</a:t>
            </a:r>
            <a:r>
              <a:rPr lang="en-US" altLang="zh-CN" kern="100" dirty="0">
                <a:latin typeface="Calibri" panose="020F0502020204030204" pitchFamily="34" charset="0"/>
                <a:ea typeface="宋体" panose="02010600030101010101" pitchFamily="2" charset="-122"/>
                <a:cs typeface="Times New Roman" panose="02020603050405020304" pitchFamily="18" charset="0"/>
              </a:rPr>
              <a:t>1 </a:t>
            </a:r>
            <a:r>
              <a:rPr lang="zh-CN" altLang="en-US" kern="100" dirty="0">
                <a:latin typeface="Calibri" panose="020F0502020204030204" pitchFamily="34" charset="0"/>
                <a:ea typeface="宋体" panose="02010600030101010101" pitchFamily="2" charset="-122"/>
                <a:cs typeface="Times New Roman" panose="02020603050405020304" pitchFamily="18" charset="0"/>
              </a:rPr>
              <a:t>管理系统数据库的需求分析</a:t>
            </a:r>
            <a:r>
              <a:rPr kumimoji="0" lang="zh-CN" altLang="en-US" sz="2400" b="0" i="0" u="none" strike="noStrike" kern="1200" cap="none" spc="0" normalizeH="0" baseline="0" noProof="0" dirty="0">
                <a:ln>
                  <a:noFill/>
                </a:ln>
                <a:solidFill>
                  <a:prstClr val="black"/>
                </a:solidFill>
                <a:effectLst/>
                <a:uLnTx/>
                <a:uFillTx/>
                <a:latin typeface="字魂105号-简雅黑"/>
                <a:cs typeface="+mn-cs"/>
              </a:rPr>
              <a:t>。</a:t>
            </a:r>
            <a:endParaRPr kumimoji="0" lang="en-US" altLang="zh-CN" sz="2400" b="0" i="0" u="none" strike="noStrike" kern="1200" cap="none" spc="0" normalizeH="0" baseline="0" noProof="0" dirty="0">
              <a:ln>
                <a:noFill/>
              </a:ln>
              <a:solidFill>
                <a:prstClr val="black"/>
              </a:solidFill>
              <a:effectLst/>
              <a:uLnTx/>
              <a:uFillTx/>
              <a:latin typeface="字魂105号-简雅黑"/>
              <a:cs typeface="+mn-cs"/>
            </a:endParaRPr>
          </a:p>
          <a:p>
            <a:pPr marL="0" marR="0" lvl="0" indent="0" algn="l" defTabSz="1219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字魂105号-简雅黑"/>
                <a:cs typeface="+mn-cs"/>
              </a:rPr>
              <a:t> </a:t>
            </a:r>
          </a:p>
        </p:txBody>
      </p:sp>
      <p:sp>
        <p:nvSpPr>
          <p:cNvPr id="3" name="文本框 2">
            <a:extLst>
              <a:ext uri="{FF2B5EF4-FFF2-40B4-BE49-F238E27FC236}">
                <a16:creationId xmlns:a16="http://schemas.microsoft.com/office/drawing/2014/main" id="{CC727CC3-9E3D-240B-7C6E-E627512F9BB2}"/>
              </a:ext>
            </a:extLst>
          </p:cNvPr>
          <p:cNvSpPr txBox="1"/>
          <p:nvPr/>
        </p:nvSpPr>
        <p:spPr>
          <a:xfrm>
            <a:off x="3111650" y="3649796"/>
            <a:ext cx="6096000" cy="461665"/>
          </a:xfrm>
          <a:prstGeom prst="rect">
            <a:avLst/>
          </a:prstGeom>
          <a:noFill/>
        </p:spPr>
        <p:txBody>
          <a:bodyPr wrap="squar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任务</a:t>
            </a:r>
            <a:r>
              <a:rPr lang="en-US" altLang="zh-CN" kern="100" dirty="0">
                <a:latin typeface="Calibri" panose="020F0502020204030204" pitchFamily="34" charset="0"/>
                <a:ea typeface="宋体" panose="02010600030101010101" pitchFamily="2" charset="-122"/>
                <a:cs typeface="Times New Roman" panose="02020603050405020304" pitchFamily="18" charset="0"/>
              </a:rPr>
              <a:t>2 </a:t>
            </a:r>
            <a:r>
              <a:rPr lang="zh-CN" altLang="zh-CN" kern="100" dirty="0">
                <a:latin typeface="Calibri" panose="020F0502020204030204" pitchFamily="34" charset="0"/>
                <a:ea typeface="宋体" panose="02010600030101010101" pitchFamily="2" charset="-122"/>
                <a:cs typeface="Times New Roman" panose="02020603050405020304" pitchFamily="18" charset="0"/>
              </a:rPr>
              <a:t>绘制局部</a:t>
            </a:r>
            <a:r>
              <a:rPr lang="en-US" altLang="zh-CN" kern="100" dirty="0">
                <a:latin typeface="Calibri" panose="020F0502020204030204" pitchFamily="34" charset="0"/>
                <a:ea typeface="宋体" panose="02010600030101010101" pitchFamily="2" charset="-122"/>
                <a:cs typeface="Times New Roman" panose="02020603050405020304" pitchFamily="18" charset="0"/>
              </a:rPr>
              <a:t>E-R</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图并且组合成全局</a:t>
            </a:r>
            <a:r>
              <a:rPr lang="en-US" altLang="zh-CN" kern="100" dirty="0">
                <a:latin typeface="Calibri" panose="020F0502020204030204" pitchFamily="34" charset="0"/>
                <a:ea typeface="宋体" panose="02010600030101010101" pitchFamily="2" charset="-122"/>
                <a:cs typeface="Times New Roman" panose="02020603050405020304" pitchFamily="18" charset="0"/>
              </a:rPr>
              <a:t>E-R</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update</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触发器实现数据完整性</a:t>
            </a:r>
          </a:p>
        </p:txBody>
      </p:sp>
      <p:sp>
        <p:nvSpPr>
          <p:cNvPr id="2" name="文本框 1">
            <a:extLst>
              <a:ext uri="{FF2B5EF4-FFF2-40B4-BE49-F238E27FC236}">
                <a16:creationId xmlns:a16="http://schemas.microsoft.com/office/drawing/2014/main" id="{692EB418-B9D3-EF6C-83F8-6DFE15C0C218}"/>
              </a:ext>
            </a:extLst>
          </p:cNvPr>
          <p:cNvSpPr txBox="1"/>
          <p:nvPr/>
        </p:nvSpPr>
        <p:spPr>
          <a:xfrm>
            <a:off x="2761685" y="2913250"/>
            <a:ext cx="7272808" cy="523220"/>
          </a:xfrm>
          <a:prstGeom prst="rect">
            <a:avLst/>
          </a:prstGeom>
          <a:noFill/>
        </p:spPr>
        <p:txBody>
          <a:bodyPr wrap="square">
            <a:spAutoFit/>
          </a:bodyPr>
          <a:lstStyle/>
          <a:p>
            <a:pPr lvl="0">
              <a:buClr>
                <a:srgbClr val="444444"/>
              </a:buClr>
              <a:buSzPts val="850"/>
            </a:pPr>
            <a:r>
              <a:rPr lang="zh-CN" altLang="en-US" sz="2800" dirty="0"/>
              <a:t>根据要求创建</a:t>
            </a:r>
            <a:r>
              <a:rPr lang="en-US" altLang="zh-CN" sz="2800" dirty="0"/>
              <a:t>update</a:t>
            </a:r>
            <a:r>
              <a:rPr lang="zh-CN" altLang="en-US" sz="2800" dirty="0"/>
              <a:t>触发器。</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5410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646331"/>
          </a:xfrm>
          <a:prstGeom prst="rect">
            <a:avLst/>
          </a:prstGeom>
          <a:noFill/>
        </p:spPr>
        <p:txBody>
          <a:bodyPr wrap="square">
            <a:spAutoFit/>
          </a:bodyPr>
          <a:lstStyle/>
          <a:p>
            <a:pPr indent="127000" algn="just"/>
            <a:r>
              <a:rPr lang="zh-CN" altLang="zh-CN" sz="1800" dirty="0">
                <a:effectLst/>
                <a:latin typeface="Times New Roman" panose="02020603050405020304" pitchFamily="18" charset="0"/>
                <a:ea typeface="宋体" panose="02010600030101010101" pitchFamily="2" charset="-122"/>
              </a:rPr>
              <a:t>任务</a:t>
            </a:r>
            <a:r>
              <a:rPr lang="en-US" altLang="zh-CN" sz="1800" dirty="0">
                <a:effectLst/>
                <a:latin typeface="Times New Roman" panose="02020603050405020304" pitchFamily="18" charset="0"/>
                <a:ea typeface="宋体" panose="02010600030101010101" pitchFamily="2" charset="-122"/>
              </a:rPr>
              <a:t>3    </a:t>
            </a:r>
            <a:r>
              <a:rPr lang="zh-CN" altLang="zh-CN" sz="1800" dirty="0">
                <a:effectLst/>
                <a:latin typeface="Times New Roman" panose="02020603050405020304" pitchFamily="18" charset="0"/>
                <a:ea typeface="宋体" panose="02010600030101010101" pitchFamily="2" charset="-122"/>
              </a:rPr>
              <a:t>为“交费信息”表创建一个</a:t>
            </a:r>
            <a:r>
              <a:rPr lang="en-US" altLang="zh-CN" sz="1800" dirty="0" err="1">
                <a:effectLst/>
                <a:latin typeface="Times New Roman" panose="02020603050405020304" pitchFamily="18" charset="0"/>
                <a:ea typeface="宋体" panose="02010600030101010101" pitchFamily="2" charset="-122"/>
              </a:rPr>
              <a:t>updata</a:t>
            </a:r>
            <a:r>
              <a:rPr lang="zh-CN" altLang="zh-CN" sz="1800" dirty="0">
                <a:effectLst/>
                <a:latin typeface="Times New Roman" panose="02020603050405020304" pitchFamily="18" charset="0"/>
                <a:ea typeface="宋体" panose="02010600030101010101" pitchFamily="2" charset="-122"/>
              </a:rPr>
              <a:t>触发器，给出提示信息，不能修改。</a:t>
            </a:r>
          </a:p>
          <a:p>
            <a:pPr indent="127000" algn="just"/>
            <a:r>
              <a:rPr lang="zh-CN" altLang="zh-CN" sz="1800" dirty="0">
                <a:effectLst/>
                <a:latin typeface="Times New Roman" panose="02020603050405020304" pitchFamily="18" charset="0"/>
                <a:ea typeface="宋体" panose="02010600030101010101" pitchFamily="2" charset="-122"/>
              </a:rPr>
              <a:t>分析：根据任务要求，触发器应该是后触发，创建更新触发器的语句如下：</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itle 1">
            <a:extLst>
              <a:ext uri="{FF2B5EF4-FFF2-40B4-BE49-F238E27FC236}">
                <a16:creationId xmlns:a16="http://schemas.microsoft.com/office/drawing/2014/main" id="{232D19A0-7736-1A46-1E1C-CE9EED5EBD91}"/>
              </a:ext>
            </a:extLst>
          </p:cNvPr>
          <p:cNvSpPr txBox="1"/>
          <p:nvPr/>
        </p:nvSpPr>
        <p:spPr>
          <a:xfrm>
            <a:off x="1143690" y="266995"/>
            <a:ext cx="6967740"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update</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触发器实现数据完整性</a:t>
            </a:r>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0" name="图片 583" descr="Snipaste_2021-06-14_23-15-46">
            <a:extLst>
              <a:ext uri="{FF2B5EF4-FFF2-40B4-BE49-F238E27FC236}">
                <a16:creationId xmlns:a16="http://schemas.microsoft.com/office/drawing/2014/main" id="{957B302A-76B8-D968-5D6A-798365864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0710" y="2589498"/>
            <a:ext cx="6120680" cy="366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3082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11.10.4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通过</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DROP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删除触发器</a:t>
            </a:r>
          </a:p>
        </p:txBody>
      </p:sp>
      <p:sp>
        <p:nvSpPr>
          <p:cNvPr id="7" name="文本框 6">
            <a:extLst>
              <a:ext uri="{FF2B5EF4-FFF2-40B4-BE49-F238E27FC236}">
                <a16:creationId xmlns:a16="http://schemas.microsoft.com/office/drawing/2014/main" id="{68482350-A38E-7D27-8883-7AD84FF2F406}"/>
              </a:ext>
            </a:extLst>
          </p:cNvPr>
          <p:cNvSpPr txBox="1"/>
          <p:nvPr/>
        </p:nvSpPr>
        <p:spPr>
          <a:xfrm>
            <a:off x="1183516" y="1395004"/>
            <a:ext cx="6096000" cy="584775"/>
          </a:xfrm>
          <a:prstGeom prst="rect">
            <a:avLst/>
          </a:prstGeom>
          <a:noFill/>
        </p:spPr>
        <p:txBody>
          <a:bodyPr wrap="square">
            <a:spAutoFit/>
          </a:bodyPr>
          <a:lstStyle/>
          <a:p>
            <a:pPr indent="127000" algn="just"/>
            <a:r>
              <a:rPr lang="zh-CN" altLang="zh-CN" sz="1600" dirty="0">
                <a:effectLst/>
                <a:latin typeface="Times New Roman" panose="02020603050405020304" pitchFamily="18" charset="0"/>
                <a:ea typeface="宋体" panose="02010600030101010101" pitchFamily="2" charset="-122"/>
              </a:rPr>
              <a:t>任务</a:t>
            </a:r>
            <a:r>
              <a:rPr lang="en-US" altLang="zh-CN" sz="1600" dirty="0">
                <a:effectLst/>
                <a:latin typeface="Times New Roman" panose="02020603050405020304" pitchFamily="18" charset="0"/>
                <a:ea typeface="宋体" panose="02010600030101010101" pitchFamily="2" charset="-122"/>
              </a:rPr>
              <a:t>4    </a:t>
            </a:r>
            <a:r>
              <a:rPr lang="zh-CN" altLang="zh-CN" sz="1600" dirty="0">
                <a:effectLst/>
                <a:latin typeface="Times New Roman" panose="02020603050405020304" pitchFamily="18" charset="0"/>
                <a:ea typeface="宋体" panose="02010600030101010101" pitchFamily="2" charset="-122"/>
              </a:rPr>
              <a:t>删除</a:t>
            </a:r>
            <a:r>
              <a:rPr lang="en-US" altLang="zh-CN" sz="1600" dirty="0" err="1">
                <a:effectLst/>
                <a:latin typeface="Times New Roman" panose="02020603050405020304" pitchFamily="18" charset="0"/>
                <a:ea typeface="宋体" panose="02010600030101010101" pitchFamily="2" charset="-122"/>
              </a:rPr>
              <a:t>check_bh</a:t>
            </a:r>
            <a:r>
              <a:rPr lang="zh-CN" altLang="zh-CN" sz="1600" dirty="0">
                <a:effectLst/>
                <a:latin typeface="Times New Roman" panose="02020603050405020304" pitchFamily="18" charset="0"/>
                <a:ea typeface="宋体" panose="02010600030101010101" pitchFamily="2" charset="-122"/>
              </a:rPr>
              <a:t>触发器。</a:t>
            </a:r>
          </a:p>
          <a:p>
            <a:pPr indent="127000" algn="just"/>
            <a:r>
              <a:rPr lang="zh-CN" altLang="zh-CN" sz="1600" dirty="0">
                <a:effectLst/>
                <a:latin typeface="Times New Roman" panose="02020603050405020304" pitchFamily="18" charset="0"/>
                <a:ea typeface="宋体" panose="02010600030101010101" pitchFamily="2" charset="-122"/>
              </a:rPr>
              <a:t>分析：根据任务要求，删除触发器的语句具体如下：</a:t>
            </a:r>
          </a:p>
        </p:txBody>
      </p:sp>
      <p:pic>
        <p:nvPicPr>
          <p:cNvPr id="23554" name="图片 584" descr="Snipaste_2021-06-14_23-18-08">
            <a:extLst>
              <a:ext uri="{FF2B5EF4-FFF2-40B4-BE49-F238E27FC236}">
                <a16:creationId xmlns:a16="http://schemas.microsoft.com/office/drawing/2014/main" id="{582E9474-AF30-39C3-D437-C2E20F6F0F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2798" y="2601702"/>
            <a:ext cx="4705350"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51649E4A-471D-E218-7FAB-00E31AA25A43}"/>
              </a:ext>
            </a:extLst>
          </p:cNvPr>
          <p:cNvSpPr txBox="1"/>
          <p:nvPr/>
        </p:nvSpPr>
        <p:spPr>
          <a:xfrm>
            <a:off x="1558702" y="4293890"/>
            <a:ext cx="6096000" cy="923330"/>
          </a:xfrm>
          <a:prstGeom prst="rect">
            <a:avLst/>
          </a:prstGeom>
          <a:noFill/>
        </p:spPr>
        <p:txBody>
          <a:bodyPr wrap="square">
            <a:spAutoFit/>
          </a:bodyPr>
          <a:lstStyle/>
          <a:p>
            <a:pPr indent="127000" algn="just"/>
            <a:r>
              <a:rPr lang="zh-CN" altLang="zh-CN" sz="1800" dirty="0">
                <a:effectLst/>
                <a:latin typeface="Times New Roman" panose="02020603050405020304" pitchFamily="18" charset="0"/>
                <a:ea typeface="宋体" panose="02010600030101010101" pitchFamily="2" charset="-122"/>
              </a:rPr>
              <a:t>思考：</a:t>
            </a:r>
          </a:p>
          <a:p>
            <a:pPr indent="127000" algn="just"/>
            <a:r>
              <a:rPr lang="en-US" altLang="zh-CN" sz="1800" dirty="0">
                <a:effectLst/>
                <a:latin typeface="Times New Roman" panose="02020603050405020304" pitchFamily="18" charset="0"/>
                <a:ea typeface="宋体" panose="02010600030101010101" pitchFamily="2" charset="-122"/>
                <a:sym typeface="Wingdings" panose="05000000000000000000" pitchFamily="2" charset="2"/>
              </a:rPr>
              <a:t></a:t>
            </a:r>
            <a:r>
              <a:rPr lang="zh-CN" altLang="zh-CN" sz="1800" dirty="0">
                <a:effectLst/>
                <a:latin typeface="Times New Roman" panose="02020603050405020304" pitchFamily="18" charset="0"/>
                <a:ea typeface="宋体" panose="02010600030101010101" pitchFamily="2" charset="-122"/>
              </a:rPr>
              <a:t>如何禁用</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启用触发器。</a:t>
            </a:r>
          </a:p>
          <a:p>
            <a:pPr indent="127000" algn="just"/>
            <a:r>
              <a:rPr lang="en-US" altLang="zh-CN" sz="1800" dirty="0">
                <a:effectLst/>
                <a:latin typeface="Times New Roman" panose="02020603050405020304" pitchFamily="18" charset="0"/>
                <a:ea typeface="宋体" panose="02010600030101010101" pitchFamily="2" charset="-122"/>
                <a:sym typeface="Wingdings" panose="05000000000000000000" pitchFamily="2" charset="2"/>
              </a:rPr>
              <a:t></a:t>
            </a:r>
            <a:r>
              <a:rPr lang="zh-CN" altLang="zh-CN" sz="1800" dirty="0">
                <a:effectLst/>
                <a:latin typeface="Times New Roman" panose="02020603050405020304" pitchFamily="18" charset="0"/>
                <a:ea typeface="宋体" panose="02010600030101010101" pitchFamily="2" charset="-122"/>
              </a:rPr>
              <a:t>使用触发器有何优缺点。</a:t>
            </a:r>
          </a:p>
        </p:txBody>
      </p:sp>
    </p:spTree>
    <p:extLst>
      <p:ext uri="{BB962C8B-B14F-4D97-AF65-F5344CB8AC3E}">
        <p14:creationId xmlns:p14="http://schemas.microsoft.com/office/powerpoint/2010/main" val="34182968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070870" y="3136622"/>
            <a:ext cx="9361040" cy="830997"/>
          </a:xfrm>
          <a:prstGeom prst="rect">
            <a:avLst/>
          </a:prstGeom>
          <a:noFill/>
        </p:spPr>
        <p:txBody>
          <a:bodyPr wrap="square" lIns="91443" tIns="45720" rIns="91443" bIns="45720" rtlCol="0">
            <a:spAutoFit/>
          </a:bodyPr>
          <a:lstStyle/>
          <a:p>
            <a:pPr algn="ctr"/>
            <a:r>
              <a:rPr lang="en-US" altLang="zh-CN"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JSP</a:t>
            </a: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访问数据库</a:t>
            </a:r>
            <a:endParaRPr lang="zh-CN" altLang="en-US" sz="44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endParaRPr>
          </a:p>
        </p:txBody>
      </p:sp>
      <p:sp>
        <p:nvSpPr>
          <p:cNvPr id="2" name="TextBox 48"/>
          <p:cNvSpPr txBox="1"/>
          <p:nvPr/>
        </p:nvSpPr>
        <p:spPr>
          <a:xfrm>
            <a:off x="982638" y="3044288"/>
            <a:ext cx="2808312" cy="1015663"/>
          </a:xfrm>
          <a:prstGeom prst="rect">
            <a:avLst/>
          </a:prstGeom>
          <a:noFill/>
        </p:spPr>
        <p:txBody>
          <a:bodyPr wrap="square" lIns="91443" tIns="45720" rIns="91443" bIns="45720" rtlCol="0">
            <a:spAutoFit/>
          </a:bodyPr>
          <a:lstStyle/>
          <a:p>
            <a:r>
              <a:rPr lang="en-US" altLang="en-GB" sz="6000" b="1" dirty="0">
                <a:solidFill>
                  <a:srgbClr val="FAFAFA"/>
                </a:solidFill>
                <a:latin typeface="微软雅黑" panose="020B0503020204020204" pitchFamily="34" charset="-122"/>
                <a:ea typeface="微软雅黑" panose="020B0503020204020204" pitchFamily="34" charset="-122"/>
                <a:cs typeface="+mn-ea"/>
                <a:sym typeface="+mn-lt"/>
              </a:rPr>
              <a:t>11.11</a:t>
            </a:r>
          </a:p>
        </p:txBody>
      </p:sp>
    </p:spTree>
    <p:extLst>
      <p:ext uri="{BB962C8B-B14F-4D97-AF65-F5344CB8AC3E}">
        <p14:creationId xmlns:p14="http://schemas.microsoft.com/office/powerpoint/2010/main" val="2522483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17565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11.11  JSP</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访问数据库</a:t>
            </a:r>
            <a:endPar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35"/>
          <p:cNvSpPr txBox="1">
            <a:spLocks noChangeArrowheads="1"/>
          </p:cNvSpPr>
          <p:nvPr/>
        </p:nvSpPr>
        <p:spPr bwMode="auto">
          <a:xfrm>
            <a:off x="622598" y="1108591"/>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学习目标</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E074A265-90B5-F992-4FC2-3B324AD5C03A}"/>
              </a:ext>
            </a:extLst>
          </p:cNvPr>
          <p:cNvSpPr txBox="1"/>
          <p:nvPr/>
        </p:nvSpPr>
        <p:spPr>
          <a:xfrm>
            <a:off x="2399132" y="1281498"/>
            <a:ext cx="7368481" cy="1200329"/>
          </a:xfrm>
          <a:prstGeom prst="rect">
            <a:avLst/>
          </a:prstGeom>
          <a:noFill/>
        </p:spPr>
        <p:txBody>
          <a:bodyPr wrap="square">
            <a:spAutoFit/>
          </a:bodyPr>
          <a:lstStyle/>
          <a:p>
            <a:pPr indent="127000" algn="just"/>
            <a:r>
              <a:rPr lang="zh-CN" altLang="zh-CN" sz="1800" dirty="0">
                <a:effectLst/>
                <a:latin typeface="Times New Roman" panose="02020603050405020304" pitchFamily="18" charset="0"/>
                <a:ea typeface="宋体" panose="02010600030101010101" pitchFamily="2" charset="-122"/>
              </a:rPr>
              <a:t>能从具体应用中加深数据库含义的理解。</a:t>
            </a:r>
          </a:p>
          <a:p>
            <a:pPr indent="127000" algn="just"/>
            <a:r>
              <a:rPr lang="zh-CN" altLang="zh-CN" sz="1800" dirty="0">
                <a:effectLst/>
                <a:latin typeface="Times New Roman" panose="02020603050405020304" pitchFamily="18" charset="0"/>
                <a:ea typeface="宋体" panose="02010600030101010101" pitchFamily="2" charset="-122"/>
              </a:rPr>
              <a:t>能掌握至少一种数据库访问技术。</a:t>
            </a:r>
          </a:p>
          <a:p>
            <a:pPr indent="127000" algn="just"/>
            <a:r>
              <a:rPr lang="zh-CN" altLang="zh-CN" sz="1800" dirty="0">
                <a:effectLst/>
                <a:latin typeface="Times New Roman" panose="02020603050405020304" pitchFamily="18" charset="0"/>
                <a:ea typeface="宋体" panose="02010600030101010101" pitchFamily="2" charset="-122"/>
              </a:rPr>
              <a:t>能使用编程技术访问数据库访问技术连接数据库。</a:t>
            </a:r>
          </a:p>
          <a:p>
            <a:pPr indent="127000" algn="just"/>
            <a:r>
              <a:rPr lang="zh-CN" altLang="zh-CN" sz="1800" dirty="0">
                <a:effectLst/>
                <a:latin typeface="Times New Roman" panose="02020603050405020304" pitchFamily="18" charset="0"/>
                <a:ea typeface="宋体" panose="02010600030101010101" pitchFamily="2" charset="-122"/>
              </a:rPr>
              <a:t>最终目标：能够运用常用的数据库访问技术连接数据库。</a:t>
            </a:r>
          </a:p>
        </p:txBody>
      </p:sp>
      <p:sp>
        <p:nvSpPr>
          <p:cNvPr id="4" name="TextBox 35">
            <a:extLst>
              <a:ext uri="{FF2B5EF4-FFF2-40B4-BE49-F238E27FC236}">
                <a16:creationId xmlns:a16="http://schemas.microsoft.com/office/drawing/2014/main" id="{59A04AC5-EB2F-CDFB-0BA3-DE7787139F83}"/>
              </a:ext>
            </a:extLst>
          </p:cNvPr>
          <p:cNvSpPr txBox="1">
            <a:spLocks noChangeArrowheads="1"/>
          </p:cNvSpPr>
          <p:nvPr/>
        </p:nvSpPr>
        <p:spPr bwMode="auto">
          <a:xfrm>
            <a:off x="642070" y="3535986"/>
            <a:ext cx="10441160" cy="69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92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69B2"/>
                </a:solidFill>
                <a:effectLst/>
                <a:uLnTx/>
                <a:uFillTx/>
                <a:latin typeface="微软雅黑" panose="020B0503020204020204" pitchFamily="34" charset="-122"/>
                <a:ea typeface="微软雅黑" panose="020B0503020204020204" pitchFamily="34" charset="-122"/>
                <a:cs typeface="+mn-cs"/>
              </a:rPr>
              <a:t>学习任务</a:t>
            </a:r>
            <a:endParaRPr kumimoji="0" lang="en-US" altLang="zh-CN" sz="28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1FC30913-2C8B-3F81-AAAB-CAEF0F701438}"/>
              </a:ext>
            </a:extLst>
          </p:cNvPr>
          <p:cNvSpPr txBox="1"/>
          <p:nvPr/>
        </p:nvSpPr>
        <p:spPr>
          <a:xfrm>
            <a:off x="2586286" y="3613762"/>
            <a:ext cx="6552728"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defPPr>
              <a:defRPr lang="zh-CN"/>
            </a:defPPr>
            <a:lvl1pPr marR="0" lvl="0" indent="0" fontAlgn="auto">
              <a:lnSpc>
                <a:spcPct val="150000"/>
              </a:lnSpc>
              <a:spcBef>
                <a:spcPts val="0"/>
              </a:spcBef>
              <a:spcAft>
                <a:spcPts val="0"/>
              </a:spcAft>
              <a:buClrTx/>
              <a:buSzTx/>
              <a:buFontTx/>
              <a:buNone/>
              <a:tabLst/>
              <a:defRPr kumimoji="0" sz="2800" b="0" i="0" u="none" strike="noStrike" cap="none" spc="0" normalizeH="0" baseline="0">
                <a:ln>
                  <a:noFill/>
                </a:ln>
                <a:solidFill>
                  <a:srgbClr val="1369B2"/>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nSpc>
                <a:spcPct val="100000"/>
              </a:lnSpc>
            </a:pPr>
            <a:r>
              <a:rPr lang="zh-CN" altLang="en-US" sz="18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1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搭建</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JSP</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运行环境</a:t>
            </a:r>
          </a:p>
          <a:p>
            <a:pPr>
              <a:lnSpc>
                <a:spcPct val="100000"/>
              </a:lnSpc>
            </a:pPr>
            <a:r>
              <a:rPr lang="zh-CN" altLang="en-US" sz="1800" dirty="0">
                <a:solidFill>
                  <a:schemeClr val="tx1">
                    <a:lumMod val="95000"/>
                    <a:lumOff val="5000"/>
                  </a:schemeClr>
                </a:solidFill>
                <a:latin typeface="宋体" panose="02010600030101010101" pitchFamily="2" charset="-122"/>
                <a:ea typeface="宋体" panose="02010600030101010101" pitchFamily="2" charset="-122"/>
              </a:rPr>
              <a:t>任务</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2    </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实现数据库与</a:t>
            </a:r>
            <a:r>
              <a:rPr lang="en-US" altLang="zh-CN" sz="1800" dirty="0">
                <a:solidFill>
                  <a:schemeClr val="tx1">
                    <a:lumMod val="95000"/>
                    <a:lumOff val="5000"/>
                  </a:schemeClr>
                </a:solidFill>
                <a:latin typeface="宋体" panose="02010600030101010101" pitchFamily="2" charset="-122"/>
                <a:ea typeface="宋体" panose="02010600030101010101" pitchFamily="2" charset="-122"/>
              </a:rPr>
              <a:t>JSP</a:t>
            </a:r>
            <a:r>
              <a:rPr lang="zh-CN" altLang="en-US" sz="1800" dirty="0">
                <a:solidFill>
                  <a:schemeClr val="tx1">
                    <a:lumMod val="95000"/>
                    <a:lumOff val="5000"/>
                  </a:schemeClr>
                </a:solidFill>
                <a:latin typeface="宋体" panose="02010600030101010101" pitchFamily="2" charset="-122"/>
                <a:ea typeface="宋体" panose="02010600030101010101" pitchFamily="2" charset="-122"/>
              </a:rPr>
              <a:t>页面的连接</a:t>
            </a:r>
          </a:p>
        </p:txBody>
      </p:sp>
    </p:spTree>
    <p:extLst>
      <p:ext uri="{BB962C8B-B14F-4D97-AF65-F5344CB8AC3E}">
        <p14:creationId xmlns:p14="http://schemas.microsoft.com/office/powerpoint/2010/main" val="2632912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736317" y="3018747"/>
            <a:ext cx="10784162" cy="523220"/>
          </a:xfrm>
          <a:prstGeom prst="rect">
            <a:avLst/>
          </a:prstGeom>
          <a:noFill/>
        </p:spPr>
        <p:txBody>
          <a:bodyPr wrap="square">
            <a:spAutoFit/>
          </a:bodyPr>
          <a:lstStyle>
            <a:defPPr>
              <a:defRPr lang="zh-CN"/>
            </a:defPPr>
            <a:lvl1pPr lvl="0">
              <a:buClr>
                <a:srgbClr val="444444"/>
              </a:buClr>
              <a:buSzPts val="850"/>
              <a:defRPr sz="2800"/>
            </a:lvl1pPr>
          </a:lstStyle>
          <a:p>
            <a:r>
              <a:rPr lang="zh-CN" altLang="en-US"/>
              <a:t>使用</a:t>
            </a:r>
            <a:r>
              <a:rPr lang="en-US" altLang="zh-CN"/>
              <a:t>IDEA</a:t>
            </a:r>
            <a:r>
              <a:rPr lang="zh-CN" altLang="en-US"/>
              <a:t>与</a:t>
            </a:r>
            <a:r>
              <a:rPr lang="en-US" altLang="zh-CN"/>
              <a:t>Tomcat</a:t>
            </a:r>
            <a:r>
              <a:rPr lang="zh-CN" altLang="en-US"/>
              <a:t>搭建</a:t>
            </a:r>
            <a:r>
              <a:rPr lang="en-US" altLang="zh-CN" dirty="0"/>
              <a:t>JSP</a:t>
            </a:r>
            <a:r>
              <a:rPr lang="zh-CN" altLang="en-US" dirty="0"/>
              <a:t>运行环境。</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itle 1">
            <a:extLst>
              <a:ext uri="{FF2B5EF4-FFF2-40B4-BE49-F238E27FC236}">
                <a16:creationId xmlns:a16="http://schemas.microsoft.com/office/drawing/2014/main" id="{232D19A0-7736-1A46-1E1C-CE9EED5EBD91}"/>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搭建</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运行环境</a:t>
            </a:r>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a:extLst>
              <a:ext uri="{FF2B5EF4-FFF2-40B4-BE49-F238E27FC236}">
                <a16:creationId xmlns:a16="http://schemas.microsoft.com/office/drawing/2014/main" id="{13B18E57-167C-65F8-9300-E4ACA5F2ADEB}"/>
              </a:ext>
            </a:extLst>
          </p:cNvPr>
          <p:cNvSpPr>
            <a:spLocks noChangeArrowheads="1"/>
          </p:cNvSpPr>
          <p:nvPr/>
        </p:nvSpPr>
        <p:spPr bwMode="auto">
          <a:xfrm>
            <a:off x="2998862" y="201096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951342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rPr>
              <a:t>操作导向</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703125" y="1809928"/>
            <a:ext cx="10784162" cy="2585323"/>
          </a:xfrm>
          <a:prstGeom prst="rect">
            <a:avLst/>
          </a:prstGeom>
          <a:noFill/>
        </p:spPr>
        <p:txBody>
          <a:bodyPr wrap="square">
            <a:spAutoFit/>
          </a:bodyPr>
          <a:lstStyle/>
          <a:p>
            <a:pPr indent="266700" algn="just"/>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（全称</a:t>
            </a:r>
            <a:r>
              <a:rPr lang="en-US" altLang="zh-CN" sz="1800" dirty="0" err="1">
                <a:effectLst/>
                <a:latin typeface="Times New Roman" panose="02020603050405020304" pitchFamily="18" charset="0"/>
                <a:ea typeface="宋体" panose="02010600030101010101" pitchFamily="2" charset="-122"/>
              </a:rPr>
              <a:t>JavaServer</a:t>
            </a:r>
            <a:r>
              <a:rPr lang="en-US" altLang="zh-CN" sz="1800" dirty="0">
                <a:effectLst/>
                <a:latin typeface="Times New Roman" panose="02020603050405020304" pitchFamily="18" charset="0"/>
                <a:ea typeface="宋体" panose="02010600030101010101" pitchFamily="2" charset="-122"/>
              </a:rPr>
              <a:t> Pages</a:t>
            </a:r>
            <a:r>
              <a:rPr lang="zh-CN" altLang="zh-CN" sz="1800" dirty="0">
                <a:effectLst/>
                <a:latin typeface="Times New Roman" panose="02020603050405020304" pitchFamily="18" charset="0"/>
                <a:ea typeface="宋体" panose="02010600030101010101" pitchFamily="2" charset="-122"/>
              </a:rPr>
              <a:t>）是由</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3"/>
              </a:rPr>
              <a:t>Sun Microsystems</a:t>
            </a:r>
            <a:r>
              <a:rPr lang="zh-CN" altLang="zh-CN" sz="1800" dirty="0">
                <a:effectLst/>
                <a:latin typeface="Times New Roman" panose="02020603050405020304" pitchFamily="18" charset="0"/>
                <a:ea typeface="宋体" panose="02010600030101010101" pitchFamily="2" charset="-122"/>
              </a:rPr>
              <a:t>公司主导创建的一种</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4"/>
              </a:rPr>
              <a:t>动态网页技术</a:t>
            </a:r>
            <a:r>
              <a:rPr lang="zh-CN" altLang="zh-CN" sz="1800" dirty="0">
                <a:effectLst/>
                <a:latin typeface="Times New Roman" panose="02020603050405020304" pitchFamily="18" charset="0"/>
                <a:ea typeface="宋体" panose="02010600030101010101" pitchFamily="2" charset="-122"/>
              </a:rPr>
              <a:t>标准。</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部署于网络服务器上，可以响应客户端发送的请求，并根据请求内容动态地生成</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5"/>
              </a:rPr>
              <a:t>HTML</a:t>
            </a:r>
            <a:r>
              <a:rPr lang="zh-CN" altLang="zh-CN" sz="1800" dirty="0">
                <a:effectLst/>
                <a:latin typeface="Times New Roman" panose="02020603050405020304" pitchFamily="18" charset="0"/>
                <a:ea typeface="宋体" panose="02010600030101010101" pitchFamily="2" charset="-122"/>
              </a:rPr>
              <a:t>、</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6"/>
              </a:rPr>
              <a:t>XML</a:t>
            </a:r>
            <a:r>
              <a:rPr lang="zh-CN" altLang="zh-CN" sz="1800" dirty="0">
                <a:effectLst/>
                <a:latin typeface="Times New Roman" panose="02020603050405020304" pitchFamily="18" charset="0"/>
                <a:ea typeface="宋体" panose="02010600030101010101" pitchFamily="2" charset="-122"/>
              </a:rPr>
              <a:t>或其他格式文档的</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7"/>
              </a:rPr>
              <a:t>Web</a:t>
            </a:r>
            <a:r>
              <a:rPr lang="zh-CN" altLang="zh-CN" sz="1800" dirty="0">
                <a:effectLst/>
                <a:latin typeface="Times New Roman" panose="02020603050405020304" pitchFamily="18" charset="0"/>
                <a:ea typeface="宋体" panose="02010600030101010101" pitchFamily="2" charset="-122"/>
              </a:rPr>
              <a:t>网页，然后返回给请求者。</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技术以</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8"/>
              </a:rPr>
              <a:t>Java</a:t>
            </a:r>
            <a:r>
              <a:rPr lang="zh-CN" altLang="zh-CN" sz="1800" dirty="0">
                <a:effectLst/>
                <a:latin typeface="Times New Roman" panose="02020603050405020304" pitchFamily="18" charset="0"/>
                <a:ea typeface="宋体" panose="02010600030101010101" pitchFamily="2" charset="-122"/>
              </a:rPr>
              <a:t>语言作为</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9"/>
              </a:rPr>
              <a:t>脚本语言</a:t>
            </a:r>
            <a:r>
              <a:rPr lang="zh-CN" altLang="zh-CN" sz="1800" dirty="0">
                <a:effectLst/>
                <a:latin typeface="Times New Roman" panose="02020603050405020304" pitchFamily="18" charset="0"/>
                <a:ea typeface="宋体" panose="02010600030101010101" pitchFamily="2" charset="-122"/>
              </a:rPr>
              <a:t>，为用户的</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10"/>
              </a:rPr>
              <a:t>HTTP</a:t>
            </a:r>
            <a:r>
              <a:rPr lang="zh-CN" altLang="zh-CN" sz="1800" dirty="0">
                <a:effectLst/>
                <a:latin typeface="Times New Roman" panose="02020603050405020304" pitchFamily="18" charset="0"/>
                <a:ea typeface="宋体" panose="02010600030101010101" pitchFamily="2" charset="-122"/>
              </a:rPr>
              <a:t>请求提供服务，并能与服务器上的其它</a:t>
            </a:r>
            <a:r>
              <a:rPr lang="en-US" altLang="zh-CN" sz="1800" dirty="0">
                <a:effectLst/>
                <a:latin typeface="Times New Roman" panose="02020603050405020304" pitchFamily="18" charset="0"/>
                <a:ea typeface="宋体" panose="02010600030101010101" pitchFamily="2" charset="-122"/>
              </a:rPr>
              <a:t>Java</a:t>
            </a:r>
            <a:r>
              <a:rPr lang="zh-CN" altLang="zh-CN" sz="1800" dirty="0">
                <a:effectLst/>
                <a:latin typeface="Times New Roman" panose="02020603050405020304" pitchFamily="18" charset="0"/>
                <a:ea typeface="宋体" panose="02010600030101010101" pitchFamily="2" charset="-122"/>
              </a:rPr>
              <a:t>程序共同处理复杂的业务需求。</a:t>
            </a:r>
          </a:p>
          <a:p>
            <a:pPr indent="266700" algn="just"/>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将</a:t>
            </a:r>
            <a:r>
              <a:rPr lang="en-US" altLang="zh-CN" sz="1800" dirty="0">
                <a:effectLst/>
                <a:latin typeface="Times New Roman" panose="02020603050405020304" pitchFamily="18" charset="0"/>
                <a:ea typeface="宋体" panose="02010600030101010101" pitchFamily="2" charset="-122"/>
              </a:rPr>
              <a:t>Java</a:t>
            </a:r>
            <a:r>
              <a:rPr lang="zh-CN" altLang="zh-CN" sz="1800" dirty="0">
                <a:effectLst/>
                <a:latin typeface="Times New Roman" panose="02020603050405020304" pitchFamily="18" charset="0"/>
                <a:ea typeface="宋体" panose="02010600030101010101" pitchFamily="2" charset="-122"/>
              </a:rPr>
              <a:t>代码和特定变动内容嵌入到静态的页面中，实现以静态页面为模板，动态生成其中的部分内容。</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引入了被称为</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动作</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的</a:t>
            </a:r>
            <a:r>
              <a:rPr lang="en-US" altLang="zh-CN" sz="1800" dirty="0">
                <a:effectLst/>
                <a:latin typeface="Times New Roman" panose="02020603050405020304" pitchFamily="18" charset="0"/>
                <a:ea typeface="宋体" panose="02010600030101010101" pitchFamily="2" charset="-122"/>
              </a:rPr>
              <a:t>XML</a:t>
            </a:r>
            <a:r>
              <a:rPr lang="zh-CN" altLang="zh-CN" sz="1800" dirty="0">
                <a:effectLst/>
                <a:latin typeface="Times New Roman" panose="02020603050405020304" pitchFamily="18" charset="0"/>
                <a:ea typeface="宋体" panose="02010600030101010101" pitchFamily="2" charset="-122"/>
              </a:rPr>
              <a:t>标签，用来调用内建功能。另外，可以创建</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标签库，然后像使用标准</a:t>
            </a:r>
            <a:r>
              <a:rPr lang="en-US" altLang="zh-CN" sz="1800" dirty="0">
                <a:effectLst/>
                <a:latin typeface="Times New Roman" panose="02020603050405020304" pitchFamily="18" charset="0"/>
                <a:ea typeface="宋体" panose="02010600030101010101" pitchFamily="2" charset="-122"/>
              </a:rPr>
              <a:t>HTML</a:t>
            </a:r>
            <a:r>
              <a:rPr lang="zh-CN" altLang="zh-CN" sz="1800" dirty="0">
                <a:effectLst/>
                <a:latin typeface="Times New Roman" panose="02020603050405020304" pitchFamily="18" charset="0"/>
                <a:ea typeface="宋体" panose="02010600030101010101" pitchFamily="2" charset="-122"/>
              </a:rPr>
              <a:t>或</a:t>
            </a:r>
            <a:r>
              <a:rPr lang="en-US" altLang="zh-CN" sz="1800" dirty="0">
                <a:effectLst/>
                <a:latin typeface="Times New Roman" panose="02020603050405020304" pitchFamily="18" charset="0"/>
                <a:ea typeface="宋体" panose="02010600030101010101" pitchFamily="2" charset="-122"/>
              </a:rPr>
              <a:t>XML</a:t>
            </a:r>
            <a:r>
              <a:rPr lang="zh-CN" altLang="zh-CN" sz="1800" dirty="0">
                <a:effectLst/>
                <a:latin typeface="Times New Roman" panose="02020603050405020304" pitchFamily="18" charset="0"/>
                <a:ea typeface="宋体" panose="02010600030101010101" pitchFamily="2" charset="-122"/>
              </a:rPr>
              <a:t>标签一样使用它们。标签库能增强功能和服务器性能，而且不受</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11"/>
              </a:rPr>
              <a:t>跨平台</a:t>
            </a:r>
            <a:r>
              <a:rPr lang="zh-CN" altLang="zh-CN" sz="1800" dirty="0">
                <a:effectLst/>
                <a:latin typeface="Times New Roman" panose="02020603050405020304" pitchFamily="18" charset="0"/>
                <a:ea typeface="宋体" panose="02010600030101010101" pitchFamily="2" charset="-122"/>
              </a:rPr>
              <a:t>问题的限制。</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文件在运行时会被其编译器转换成更原始的</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12"/>
              </a:rPr>
              <a:t>Servlet</a:t>
            </a:r>
            <a:r>
              <a:rPr lang="zh-CN" altLang="zh-CN" sz="1800" dirty="0">
                <a:effectLst/>
                <a:latin typeface="Times New Roman" panose="02020603050405020304" pitchFamily="18" charset="0"/>
                <a:ea typeface="宋体" panose="02010600030101010101" pitchFamily="2" charset="-122"/>
              </a:rPr>
              <a:t>代码。</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编译器可以把</a:t>
            </a:r>
            <a:r>
              <a:rPr lang="en-US" altLang="zh-CN" sz="1800" dirty="0">
                <a:effectLst/>
                <a:latin typeface="Times New Roman" panose="02020603050405020304" pitchFamily="18" charset="0"/>
                <a:ea typeface="宋体" panose="02010600030101010101" pitchFamily="2" charset="-122"/>
              </a:rPr>
              <a:t>JSP</a:t>
            </a:r>
            <a:r>
              <a:rPr lang="zh-CN" altLang="zh-CN" sz="1800" dirty="0">
                <a:effectLst/>
                <a:latin typeface="Times New Roman" panose="02020603050405020304" pitchFamily="18" charset="0"/>
                <a:ea typeface="宋体" panose="02010600030101010101" pitchFamily="2" charset="-122"/>
              </a:rPr>
              <a:t>文件编译成用</a:t>
            </a:r>
            <a:r>
              <a:rPr lang="en-US" altLang="zh-CN" sz="1800" dirty="0">
                <a:effectLst/>
                <a:latin typeface="Times New Roman" panose="02020603050405020304" pitchFamily="18" charset="0"/>
                <a:ea typeface="宋体" panose="02010600030101010101" pitchFamily="2" charset="-122"/>
              </a:rPr>
              <a:t>Java</a:t>
            </a:r>
            <a:r>
              <a:rPr lang="zh-CN" altLang="zh-CN" sz="1800" dirty="0">
                <a:effectLst/>
                <a:latin typeface="Times New Roman" panose="02020603050405020304" pitchFamily="18" charset="0"/>
                <a:ea typeface="宋体" panose="02010600030101010101" pitchFamily="2" charset="-122"/>
              </a:rPr>
              <a:t>代码写的</a:t>
            </a:r>
            <a:r>
              <a:rPr lang="en-US" altLang="zh-CN" sz="1800" dirty="0">
                <a:effectLst/>
                <a:latin typeface="Times New Roman" panose="02020603050405020304" pitchFamily="18" charset="0"/>
                <a:ea typeface="宋体" panose="02010600030101010101" pitchFamily="2" charset="-122"/>
              </a:rPr>
              <a:t>Servlet</a:t>
            </a:r>
            <a:r>
              <a:rPr lang="zh-CN" altLang="zh-CN" sz="1800" dirty="0">
                <a:effectLst/>
                <a:latin typeface="Times New Roman" panose="02020603050405020304" pitchFamily="18" charset="0"/>
                <a:ea typeface="宋体" panose="02010600030101010101" pitchFamily="2" charset="-122"/>
              </a:rPr>
              <a:t>，然后再由</a:t>
            </a:r>
            <a:r>
              <a:rPr lang="en-US" altLang="zh-CN" sz="1800" dirty="0">
                <a:effectLst/>
                <a:latin typeface="Times New Roman" panose="02020603050405020304" pitchFamily="18" charset="0"/>
                <a:ea typeface="宋体" panose="02010600030101010101" pitchFamily="2" charset="-122"/>
              </a:rPr>
              <a:t>Java</a:t>
            </a:r>
            <a:r>
              <a:rPr lang="zh-CN" altLang="zh-CN" sz="1800" dirty="0">
                <a:effectLst/>
                <a:latin typeface="Times New Roman" panose="02020603050405020304" pitchFamily="18" charset="0"/>
                <a:ea typeface="宋体" panose="02010600030101010101" pitchFamily="2" charset="-122"/>
              </a:rPr>
              <a:t>编译器来编译成能快速执行的二进制</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13"/>
              </a:rPr>
              <a:t>机器码</a:t>
            </a:r>
            <a:r>
              <a:rPr lang="zh-CN" altLang="zh-CN" sz="1800" dirty="0">
                <a:effectLst/>
                <a:latin typeface="Times New Roman" panose="02020603050405020304" pitchFamily="18" charset="0"/>
                <a:ea typeface="宋体" panose="02010600030101010101" pitchFamily="2" charset="-122"/>
              </a:rPr>
              <a:t>，也可以直接编译成二进制码。</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itle 1">
            <a:extLst>
              <a:ext uri="{FF2B5EF4-FFF2-40B4-BE49-F238E27FC236}">
                <a16:creationId xmlns:a16="http://schemas.microsoft.com/office/drawing/2014/main" id="{232D19A0-7736-1A46-1E1C-CE9EED5EBD91}"/>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搭建</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运行环境</a:t>
            </a:r>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a:extLst>
              <a:ext uri="{FF2B5EF4-FFF2-40B4-BE49-F238E27FC236}">
                <a16:creationId xmlns:a16="http://schemas.microsoft.com/office/drawing/2014/main" id="{13B18E57-167C-65F8-9300-E4ACA5F2ADEB}"/>
              </a:ext>
            </a:extLst>
          </p:cNvPr>
          <p:cNvSpPr>
            <a:spLocks noChangeArrowheads="1"/>
          </p:cNvSpPr>
          <p:nvPr/>
        </p:nvSpPr>
        <p:spPr bwMode="auto">
          <a:xfrm>
            <a:off x="2998862" y="201096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946150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搭建</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运行环境</a:t>
            </a:r>
          </a:p>
        </p:txBody>
      </p:sp>
      <p:sp>
        <p:nvSpPr>
          <p:cNvPr id="2" name="文本框 1">
            <a:extLst>
              <a:ext uri="{FF2B5EF4-FFF2-40B4-BE49-F238E27FC236}">
                <a16:creationId xmlns:a16="http://schemas.microsoft.com/office/drawing/2014/main" id="{692EB418-B9D3-EF6C-83F8-6DFE15C0C218}"/>
              </a:ext>
            </a:extLst>
          </p:cNvPr>
          <p:cNvSpPr txBox="1"/>
          <p:nvPr/>
        </p:nvSpPr>
        <p:spPr>
          <a:xfrm>
            <a:off x="962340" y="1637646"/>
            <a:ext cx="11037522" cy="4801314"/>
          </a:xfrm>
          <a:prstGeom prst="rect">
            <a:avLst/>
          </a:prstGeom>
          <a:noFill/>
        </p:spPr>
        <p:txBody>
          <a:bodyPr wrap="square">
            <a:spAutoFit/>
          </a:bodyPr>
          <a:lstStyle/>
          <a:p>
            <a:pPr indent="127000" algn="just"/>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安装</a:t>
            </a:r>
            <a:r>
              <a:rPr lang="en-US" altLang="zh-CN" sz="1800" dirty="0">
                <a:effectLst/>
                <a:latin typeface="Times New Roman" panose="02020603050405020304" pitchFamily="18" charset="0"/>
                <a:ea typeface="宋体" panose="02010600030101010101" pitchFamily="2" charset="-122"/>
              </a:rPr>
              <a:t>IDEA</a:t>
            </a:r>
            <a:endParaRPr lang="zh-CN" altLang="zh-CN" sz="1800" dirty="0">
              <a:effectLst/>
              <a:latin typeface="Times New Roman" panose="02020603050405020304" pitchFamily="18" charset="0"/>
              <a:ea typeface="宋体" panose="02010600030101010101" pitchFamily="2" charset="-122"/>
            </a:endParaRPr>
          </a:p>
          <a:p>
            <a:pPr indent="266700" algn="l"/>
            <a:r>
              <a:rPr lang="en-US" altLang="zh-CN" sz="1800" dirty="0">
                <a:effectLst/>
                <a:latin typeface="Times New Roman" panose="02020603050405020304" pitchFamily="18" charset="0"/>
                <a:ea typeface="宋体" panose="02010600030101010101" pitchFamily="2" charset="-122"/>
              </a:rPr>
              <a:t>IDEA </a:t>
            </a:r>
            <a:r>
              <a:rPr lang="zh-CN" altLang="zh-CN" sz="1800" dirty="0">
                <a:effectLst/>
                <a:latin typeface="Times New Roman" panose="02020603050405020304" pitchFamily="18" charset="0"/>
                <a:ea typeface="宋体" panose="02010600030101010101" pitchFamily="2" charset="-122"/>
              </a:rPr>
              <a:t>全称</a:t>
            </a:r>
            <a:r>
              <a:rPr lang="en-US" altLang="zh-CN" sz="1800" dirty="0">
                <a:effectLst/>
                <a:latin typeface="Times New Roman" panose="02020603050405020304" pitchFamily="18" charset="0"/>
                <a:ea typeface="宋体" panose="02010600030101010101" pitchFamily="2" charset="-122"/>
              </a:rPr>
              <a:t> IntelliJ IDEA</a:t>
            </a:r>
            <a:r>
              <a:rPr lang="zh-CN" altLang="zh-CN" sz="1800" dirty="0">
                <a:effectLst/>
                <a:latin typeface="Times New Roman" panose="02020603050405020304" pitchFamily="18" charset="0"/>
                <a:ea typeface="宋体" panose="02010600030101010101" pitchFamily="2" charset="-122"/>
              </a:rPr>
              <a:t>，是</a:t>
            </a:r>
            <a:r>
              <a:rPr lang="en-US" altLang="zh-CN" sz="1800" dirty="0">
                <a:effectLst/>
                <a:latin typeface="Times New Roman" panose="02020603050405020304" pitchFamily="18" charset="0"/>
                <a:ea typeface="宋体" panose="02010600030101010101" pitchFamily="2" charset="-122"/>
              </a:rPr>
              <a:t>java</a:t>
            </a:r>
            <a:r>
              <a:rPr lang="zh-CN" altLang="zh-CN" sz="1800" dirty="0">
                <a:effectLst/>
                <a:latin typeface="Times New Roman" panose="02020603050405020304" pitchFamily="18" charset="0"/>
                <a:ea typeface="宋体" panose="02010600030101010101" pitchFamily="2" charset="-122"/>
              </a:rPr>
              <a:t>编程语言开发的集成环境。</a:t>
            </a:r>
            <a:r>
              <a:rPr lang="en-US" altLang="zh-CN" sz="1800" dirty="0">
                <a:effectLst/>
                <a:latin typeface="Times New Roman" panose="02020603050405020304" pitchFamily="18" charset="0"/>
                <a:ea typeface="宋体" panose="02010600030101010101" pitchFamily="2" charset="-122"/>
              </a:rPr>
              <a:t>IntelliJ</a:t>
            </a:r>
            <a:r>
              <a:rPr lang="zh-CN" altLang="zh-CN" sz="1800" dirty="0">
                <a:effectLst/>
                <a:latin typeface="Times New Roman" panose="02020603050405020304" pitchFamily="18" charset="0"/>
                <a:ea typeface="宋体" panose="02010600030101010101" pitchFamily="2" charset="-122"/>
              </a:rPr>
              <a:t>在业界被公认为最好的</a:t>
            </a:r>
            <a:r>
              <a:rPr lang="en-US" altLang="zh-CN" sz="1800" dirty="0">
                <a:effectLst/>
                <a:latin typeface="Times New Roman" panose="02020603050405020304" pitchFamily="18" charset="0"/>
                <a:ea typeface="宋体" panose="02010600030101010101" pitchFamily="2" charset="-122"/>
              </a:rPr>
              <a:t>java</a:t>
            </a:r>
            <a:r>
              <a:rPr lang="zh-CN" altLang="zh-CN" sz="1800" dirty="0">
                <a:effectLst/>
                <a:latin typeface="Times New Roman" panose="02020603050405020304" pitchFamily="18" charset="0"/>
                <a:ea typeface="宋体" panose="02010600030101010101" pitchFamily="2" charset="-122"/>
              </a:rPr>
              <a:t>开发工具，尤其在智能代码助手、代码自动提示、重构、</a:t>
            </a:r>
            <a:r>
              <a:rPr lang="en-US" altLang="zh-CN" sz="1800" dirty="0" err="1">
                <a:effectLst/>
                <a:latin typeface="Times New Roman" panose="02020603050405020304" pitchFamily="18" charset="0"/>
                <a:ea typeface="宋体" panose="02010600030101010101" pitchFamily="2" charset="-122"/>
              </a:rPr>
              <a:t>JavaEE</a:t>
            </a:r>
            <a:r>
              <a:rPr lang="zh-CN" altLang="zh-CN" sz="1800" dirty="0">
                <a:effectLst/>
                <a:latin typeface="Times New Roman" panose="02020603050405020304" pitchFamily="18" charset="0"/>
                <a:ea typeface="宋体" panose="02010600030101010101" pitchFamily="2" charset="-122"/>
              </a:rPr>
              <a:t>支持、各类版本工具</a:t>
            </a:r>
            <a:r>
              <a:rPr lang="en-US" altLang="zh-CN" sz="1800" dirty="0">
                <a:effectLst/>
                <a:latin typeface="Times New Roman" panose="02020603050405020304" pitchFamily="18" charset="0"/>
                <a:ea typeface="宋体" panose="02010600030101010101" pitchFamily="2" charset="-122"/>
              </a:rPr>
              <a:t>(</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2"/>
              </a:rPr>
              <a:t>git</a:t>
            </a:r>
            <a:r>
              <a:rPr lang="zh-CN" altLang="zh-CN" sz="1800" dirty="0">
                <a:effectLst/>
                <a:latin typeface="Times New Roman" panose="02020603050405020304" pitchFamily="18" charset="0"/>
                <a:ea typeface="宋体" panose="02010600030101010101" pitchFamily="2" charset="-122"/>
              </a:rPr>
              <a:t>、</a:t>
            </a:r>
            <a:r>
              <a:rPr lang="en-US" altLang="zh-CN" sz="1800" u="none" strike="noStrike" dirty="0" err="1">
                <a:solidFill>
                  <a:srgbClr val="0563C1"/>
                </a:solidFill>
                <a:effectLst/>
                <a:latin typeface="Times New Roman" panose="02020603050405020304" pitchFamily="18" charset="0"/>
                <a:ea typeface="宋体" panose="02010600030101010101" pitchFamily="2" charset="-122"/>
                <a:hlinkClick r:id="rId3"/>
              </a:rPr>
              <a:t>svn</a:t>
            </a:r>
            <a:r>
              <a:rPr lang="zh-CN" altLang="zh-CN" sz="1800" dirty="0">
                <a:effectLst/>
                <a:latin typeface="Times New Roman" panose="02020603050405020304" pitchFamily="18" charset="0"/>
                <a:ea typeface="宋体" panose="02010600030101010101" pitchFamily="2" charset="-122"/>
              </a:rPr>
              <a:t>等</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JUnit</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CVS</a:t>
            </a:r>
            <a:r>
              <a:rPr lang="zh-CN" altLang="zh-CN" sz="1800" dirty="0">
                <a:effectLst/>
                <a:latin typeface="Times New Roman" panose="02020603050405020304" pitchFamily="18" charset="0"/>
                <a:ea typeface="宋体" panose="02010600030101010101" pitchFamily="2" charset="-122"/>
              </a:rPr>
              <a:t>整合、代码分析、 创新的</a:t>
            </a:r>
            <a:r>
              <a:rPr lang="en-US" altLang="zh-CN" sz="1800" dirty="0">
                <a:effectLst/>
                <a:latin typeface="Times New Roman" panose="02020603050405020304" pitchFamily="18" charset="0"/>
                <a:ea typeface="宋体" panose="02010600030101010101" pitchFamily="2" charset="-122"/>
              </a:rPr>
              <a:t>GUI</a:t>
            </a:r>
            <a:r>
              <a:rPr lang="zh-CN" altLang="zh-CN" sz="1800" dirty="0">
                <a:effectLst/>
                <a:latin typeface="Times New Roman" panose="02020603050405020304" pitchFamily="18" charset="0"/>
                <a:ea typeface="宋体" panose="02010600030101010101" pitchFamily="2" charset="-122"/>
              </a:rPr>
              <a:t>设计等方面的功能可以说是超常的。</a:t>
            </a:r>
            <a:r>
              <a:rPr lang="en-US" altLang="zh-CN" sz="1800" dirty="0">
                <a:effectLst/>
                <a:latin typeface="Times New Roman" panose="02020603050405020304" pitchFamily="18" charset="0"/>
                <a:ea typeface="宋体" panose="02010600030101010101" pitchFamily="2" charset="-122"/>
              </a:rPr>
              <a:t>IDEA</a:t>
            </a:r>
            <a:r>
              <a:rPr lang="zh-CN" altLang="zh-CN" sz="1800" dirty="0">
                <a:effectLst/>
                <a:latin typeface="Times New Roman" panose="02020603050405020304" pitchFamily="18" charset="0"/>
                <a:ea typeface="宋体" panose="02010600030101010101" pitchFamily="2" charset="-122"/>
              </a:rPr>
              <a:t>是</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4"/>
              </a:rPr>
              <a:t>JetBrains</a:t>
            </a:r>
            <a:r>
              <a:rPr lang="zh-CN" altLang="zh-CN" sz="1800" dirty="0">
                <a:effectLst/>
                <a:latin typeface="Times New Roman" panose="02020603050405020304" pitchFamily="18" charset="0"/>
                <a:ea typeface="宋体" panose="02010600030101010101" pitchFamily="2" charset="-122"/>
              </a:rPr>
              <a:t>公司的产品，这家公司总部位于</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5"/>
              </a:rPr>
              <a:t>捷克共和国</a:t>
            </a:r>
            <a:r>
              <a:rPr lang="zh-CN" altLang="zh-CN" sz="1800" dirty="0">
                <a:effectLst/>
                <a:latin typeface="Times New Roman" panose="02020603050405020304" pitchFamily="18" charset="0"/>
                <a:ea typeface="宋体" panose="02010600030101010101" pitchFamily="2" charset="-122"/>
              </a:rPr>
              <a:t>的首都</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6"/>
              </a:rPr>
              <a:t>布拉格</a:t>
            </a:r>
            <a:r>
              <a:rPr lang="zh-CN" altLang="zh-CN" sz="1800" dirty="0">
                <a:effectLst/>
                <a:latin typeface="Times New Roman" panose="02020603050405020304" pitchFamily="18" charset="0"/>
                <a:ea typeface="宋体" panose="02010600030101010101" pitchFamily="2" charset="-122"/>
              </a:rPr>
              <a:t>，开发人员以严谨著称的东欧程序员为主。它的旗舰版本还支持</a:t>
            </a:r>
            <a:r>
              <a:rPr lang="en-US" altLang="zh-CN" sz="1800" dirty="0">
                <a:effectLst/>
                <a:latin typeface="Times New Roman" panose="02020603050405020304" pitchFamily="18" charset="0"/>
                <a:ea typeface="宋体" panose="02010600030101010101" pitchFamily="2" charset="-122"/>
              </a:rPr>
              <a:t>HTML</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CSS</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PHP</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MySQL</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Python</a:t>
            </a:r>
            <a:r>
              <a:rPr lang="zh-CN" altLang="zh-CN" sz="1800" dirty="0">
                <a:effectLst/>
                <a:latin typeface="Times New Roman" panose="02020603050405020304" pitchFamily="18" charset="0"/>
                <a:ea typeface="宋体" panose="02010600030101010101" pitchFamily="2" charset="-122"/>
              </a:rPr>
              <a:t>等。免费版只支持</a:t>
            </a:r>
            <a:r>
              <a:rPr lang="en-US" altLang="zh-CN" sz="1800" dirty="0" err="1">
                <a:effectLst/>
                <a:latin typeface="Times New Roman" panose="02020603050405020304" pitchFamily="18" charset="0"/>
                <a:ea typeface="宋体" panose="02010600030101010101" pitchFamily="2" charset="-122"/>
              </a:rPr>
              <a:t>Java,Kotlin</a:t>
            </a:r>
            <a:r>
              <a:rPr lang="zh-CN" altLang="zh-CN" sz="1800" dirty="0">
                <a:effectLst/>
                <a:latin typeface="Times New Roman" panose="02020603050405020304" pitchFamily="18" charset="0"/>
                <a:ea typeface="宋体" panose="02010600030101010101" pitchFamily="2" charset="-122"/>
              </a:rPr>
              <a:t>等少数语言。</a:t>
            </a:r>
          </a:p>
          <a:p>
            <a:pPr indent="266700" algn="l"/>
            <a:r>
              <a:rPr lang="en-US" altLang="zh-CN" sz="1800" dirty="0">
                <a:effectLst/>
                <a:latin typeface="Times New Roman" panose="02020603050405020304" pitchFamily="18" charset="0"/>
                <a:ea typeface="宋体" panose="02010600030101010101" pitchFamily="2" charset="-122"/>
              </a:rPr>
              <a:t>IDEA</a:t>
            </a:r>
            <a:r>
              <a:rPr lang="zh-CN" altLang="zh-CN" sz="1800" dirty="0">
                <a:effectLst/>
                <a:latin typeface="Times New Roman" panose="02020603050405020304" pitchFamily="18" charset="0"/>
                <a:ea typeface="宋体" panose="02010600030101010101" pitchFamily="2" charset="-122"/>
              </a:rPr>
              <a:t>下载网址：</a:t>
            </a:r>
            <a:r>
              <a:rPr lang="en-US" altLang="zh-CN" sz="1800" dirty="0">
                <a:effectLst/>
                <a:latin typeface="Times New Roman" panose="02020603050405020304" pitchFamily="18" charset="0"/>
                <a:ea typeface="宋体" panose="02010600030101010101" pitchFamily="2" charset="-122"/>
              </a:rPr>
              <a:t>https://www.jetbrains.com/idea/download/#section=windows</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安装</a:t>
            </a:r>
            <a:r>
              <a:rPr lang="en-US" altLang="zh-CN" sz="1800" dirty="0">
                <a:effectLst/>
                <a:latin typeface="Times New Roman" panose="02020603050405020304" pitchFamily="18" charset="0"/>
                <a:ea typeface="宋体" panose="02010600030101010101" pitchFamily="2" charset="-122"/>
              </a:rPr>
              <a:t>Tomcat</a:t>
            </a:r>
            <a:r>
              <a:rPr lang="zh-CN" altLang="zh-CN" sz="1800" dirty="0">
                <a:effectLst/>
                <a:latin typeface="Times New Roman" panose="02020603050405020304" pitchFamily="18" charset="0"/>
                <a:ea typeface="宋体" panose="02010600030101010101" pitchFamily="2" charset="-122"/>
              </a:rPr>
              <a:t>服务器</a:t>
            </a:r>
          </a:p>
          <a:p>
            <a:pPr indent="266700" algn="l"/>
            <a:r>
              <a:rPr lang="en-US" altLang="zh-CN" sz="1800" dirty="0">
                <a:effectLst/>
                <a:latin typeface="Times New Roman" panose="02020603050405020304" pitchFamily="18" charset="0"/>
                <a:ea typeface="宋体" panose="02010600030101010101" pitchFamily="2" charset="-122"/>
              </a:rPr>
              <a:t>Tomcat</a:t>
            </a:r>
            <a:r>
              <a:rPr lang="zh-CN" altLang="zh-CN" sz="1800" dirty="0">
                <a:effectLst/>
                <a:latin typeface="Times New Roman" panose="02020603050405020304" pitchFamily="18" charset="0"/>
                <a:ea typeface="宋体" panose="02010600030101010101" pitchFamily="2" charset="-122"/>
              </a:rPr>
              <a:t>是</a:t>
            </a:r>
            <a:r>
              <a:rPr lang="en-US" altLang="zh-CN" sz="1800" dirty="0">
                <a:effectLst/>
                <a:latin typeface="Times New Roman" panose="02020603050405020304" pitchFamily="18" charset="0"/>
                <a:ea typeface="宋体" panose="02010600030101010101" pitchFamily="2" charset="-122"/>
              </a:rPr>
              <a:t>Apache </a:t>
            </a:r>
            <a:r>
              <a:rPr lang="zh-CN" altLang="zh-CN" sz="1800" dirty="0">
                <a:effectLst/>
                <a:latin typeface="Times New Roman" panose="02020603050405020304" pitchFamily="18" charset="0"/>
                <a:ea typeface="宋体" panose="02010600030101010101" pitchFamily="2" charset="-122"/>
              </a:rPr>
              <a:t>软件基金会（</a:t>
            </a:r>
            <a:r>
              <a:rPr lang="en-US" altLang="zh-CN" sz="1800" dirty="0">
                <a:effectLst/>
                <a:latin typeface="Times New Roman" panose="02020603050405020304" pitchFamily="18" charset="0"/>
                <a:ea typeface="宋体" panose="02010600030101010101" pitchFamily="2" charset="-122"/>
              </a:rPr>
              <a:t>Apache Software Foundation</a:t>
            </a:r>
            <a:r>
              <a:rPr lang="zh-CN" altLang="zh-CN" sz="1800" dirty="0">
                <a:effectLst/>
                <a:latin typeface="Times New Roman" panose="02020603050405020304" pitchFamily="18" charset="0"/>
                <a:ea typeface="宋体" panose="02010600030101010101" pitchFamily="2" charset="-122"/>
              </a:rPr>
              <a:t>）的</a:t>
            </a:r>
            <a:r>
              <a:rPr lang="en-US" altLang="zh-CN" sz="1800" dirty="0">
                <a:effectLst/>
                <a:latin typeface="Times New Roman" panose="02020603050405020304" pitchFamily="18" charset="0"/>
                <a:ea typeface="宋体" panose="02010600030101010101" pitchFamily="2" charset="-122"/>
              </a:rPr>
              <a:t>Jakarta </a:t>
            </a:r>
            <a:r>
              <a:rPr lang="zh-CN" altLang="zh-CN" sz="1800" dirty="0">
                <a:effectLst/>
                <a:latin typeface="Times New Roman" panose="02020603050405020304" pitchFamily="18" charset="0"/>
                <a:ea typeface="宋体" panose="02010600030101010101" pitchFamily="2" charset="-122"/>
              </a:rPr>
              <a:t>项目中的一个核心项目，由</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7"/>
              </a:rPr>
              <a:t>Apache</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Sun </a:t>
            </a:r>
            <a:r>
              <a:rPr lang="zh-CN" altLang="zh-CN" sz="1800" dirty="0">
                <a:effectLst/>
                <a:latin typeface="Times New Roman" panose="02020603050405020304" pitchFamily="18" charset="0"/>
                <a:ea typeface="宋体" panose="02010600030101010101" pitchFamily="2" charset="-122"/>
              </a:rPr>
              <a:t>和其他一些公司及个人共同开发而成。由于有了</a:t>
            </a:r>
            <a:r>
              <a:rPr lang="en-US" altLang="zh-CN" sz="1800" dirty="0">
                <a:effectLst/>
                <a:latin typeface="Times New Roman" panose="02020603050405020304" pitchFamily="18" charset="0"/>
                <a:ea typeface="宋体" panose="02010600030101010101" pitchFamily="2" charset="-122"/>
              </a:rPr>
              <a:t>Sun </a:t>
            </a:r>
            <a:r>
              <a:rPr lang="zh-CN" altLang="zh-CN" sz="1800" dirty="0">
                <a:effectLst/>
                <a:latin typeface="Times New Roman" panose="02020603050405020304" pitchFamily="18" charset="0"/>
                <a:ea typeface="宋体" panose="02010600030101010101" pitchFamily="2" charset="-122"/>
              </a:rPr>
              <a:t>的参与和支持，最新的</a:t>
            </a:r>
            <a:r>
              <a:rPr lang="en-US" altLang="zh-CN" sz="1800" dirty="0">
                <a:effectLst/>
                <a:latin typeface="Times New Roman" panose="02020603050405020304" pitchFamily="18" charset="0"/>
                <a:ea typeface="宋体" panose="02010600030101010101" pitchFamily="2" charset="-122"/>
              </a:rPr>
              <a:t>Servlet </a:t>
            </a:r>
            <a:r>
              <a:rPr lang="zh-CN" altLang="zh-CN" sz="1800" dirty="0">
                <a:effectLst/>
                <a:latin typeface="Times New Roman" panose="02020603050405020304" pitchFamily="18" charset="0"/>
                <a:ea typeface="宋体" panose="02010600030101010101" pitchFamily="2" charset="-122"/>
              </a:rPr>
              <a:t>和</a:t>
            </a:r>
            <a:r>
              <a:rPr lang="en-US" altLang="zh-CN" sz="1800" dirty="0">
                <a:effectLst/>
                <a:latin typeface="Times New Roman" panose="02020603050405020304" pitchFamily="18" charset="0"/>
                <a:ea typeface="宋体" panose="02010600030101010101" pitchFamily="2" charset="-122"/>
              </a:rPr>
              <a:t>JSP </a:t>
            </a:r>
            <a:r>
              <a:rPr lang="zh-CN" altLang="zh-CN" sz="1800" dirty="0">
                <a:effectLst/>
                <a:latin typeface="Times New Roman" panose="02020603050405020304" pitchFamily="18" charset="0"/>
                <a:ea typeface="宋体" panose="02010600030101010101" pitchFamily="2" charset="-122"/>
              </a:rPr>
              <a:t>规范总是能在</a:t>
            </a:r>
            <a:r>
              <a:rPr lang="en-US" altLang="zh-CN" sz="1800" dirty="0">
                <a:effectLst/>
                <a:latin typeface="Times New Roman" panose="02020603050405020304" pitchFamily="18" charset="0"/>
                <a:ea typeface="宋体" panose="02010600030101010101" pitchFamily="2" charset="-122"/>
              </a:rPr>
              <a:t>Tomcat </a:t>
            </a:r>
            <a:r>
              <a:rPr lang="zh-CN" altLang="zh-CN" sz="1800" dirty="0">
                <a:effectLst/>
                <a:latin typeface="Times New Roman" panose="02020603050405020304" pitchFamily="18" charset="0"/>
                <a:ea typeface="宋体" panose="02010600030101010101" pitchFamily="2" charset="-122"/>
              </a:rPr>
              <a:t>中得到体现，</a:t>
            </a:r>
            <a:r>
              <a:rPr lang="en-US" altLang="zh-CN" sz="1800" dirty="0">
                <a:effectLst/>
                <a:latin typeface="Times New Roman" panose="02020603050405020304" pitchFamily="18" charset="0"/>
                <a:ea typeface="宋体" panose="02010600030101010101" pitchFamily="2" charset="-122"/>
              </a:rPr>
              <a:t>Tomcat 5</a:t>
            </a:r>
            <a:r>
              <a:rPr lang="zh-CN" altLang="zh-CN" sz="1800" dirty="0">
                <a:effectLst/>
                <a:latin typeface="Times New Roman" panose="02020603050405020304" pitchFamily="18" charset="0"/>
                <a:ea typeface="宋体" panose="02010600030101010101" pitchFamily="2" charset="-122"/>
              </a:rPr>
              <a:t>支持最新的</a:t>
            </a:r>
            <a:r>
              <a:rPr lang="en-US" altLang="zh-CN" sz="1800" dirty="0">
                <a:effectLst/>
                <a:latin typeface="Times New Roman" panose="02020603050405020304" pitchFamily="18" charset="0"/>
                <a:ea typeface="宋体" panose="02010600030101010101" pitchFamily="2" charset="-122"/>
              </a:rPr>
              <a:t>Servlet 2.4 </a:t>
            </a:r>
            <a:r>
              <a:rPr lang="zh-CN" altLang="zh-CN" sz="1800" dirty="0">
                <a:effectLst/>
                <a:latin typeface="Times New Roman" panose="02020603050405020304" pitchFamily="18" charset="0"/>
                <a:ea typeface="宋体" panose="02010600030101010101" pitchFamily="2" charset="-122"/>
              </a:rPr>
              <a:t>和</a:t>
            </a:r>
            <a:r>
              <a:rPr lang="en-US" altLang="zh-CN" sz="1800" dirty="0">
                <a:effectLst/>
                <a:latin typeface="Times New Roman" panose="02020603050405020304" pitchFamily="18" charset="0"/>
                <a:ea typeface="宋体" panose="02010600030101010101" pitchFamily="2" charset="-122"/>
              </a:rPr>
              <a:t>JSP 2.0 </a:t>
            </a:r>
            <a:r>
              <a:rPr lang="zh-CN" altLang="zh-CN" sz="1800" dirty="0">
                <a:effectLst/>
                <a:latin typeface="Times New Roman" panose="02020603050405020304" pitchFamily="18" charset="0"/>
                <a:ea typeface="宋体" panose="02010600030101010101" pitchFamily="2" charset="-122"/>
              </a:rPr>
              <a:t>规范。因为</a:t>
            </a:r>
            <a:r>
              <a:rPr lang="en-US" altLang="zh-CN" sz="1800" dirty="0">
                <a:effectLst/>
                <a:latin typeface="Times New Roman" panose="02020603050405020304" pitchFamily="18" charset="0"/>
                <a:ea typeface="宋体" panose="02010600030101010101" pitchFamily="2" charset="-122"/>
              </a:rPr>
              <a:t>Tomcat </a:t>
            </a:r>
            <a:r>
              <a:rPr lang="zh-CN" altLang="zh-CN" sz="1800" dirty="0">
                <a:effectLst/>
                <a:latin typeface="Times New Roman" panose="02020603050405020304" pitchFamily="18" charset="0"/>
                <a:ea typeface="宋体" panose="02010600030101010101" pitchFamily="2" charset="-122"/>
              </a:rPr>
              <a:t>技术先进、性能稳定，而且免费，因而深受</a:t>
            </a:r>
            <a:r>
              <a:rPr lang="en-US" altLang="zh-CN" sz="1800" dirty="0">
                <a:effectLst/>
                <a:latin typeface="Times New Roman" panose="02020603050405020304" pitchFamily="18" charset="0"/>
                <a:ea typeface="宋体" panose="02010600030101010101" pitchFamily="2" charset="-122"/>
              </a:rPr>
              <a:t>Java </a:t>
            </a:r>
            <a:r>
              <a:rPr lang="zh-CN" altLang="zh-CN" sz="1800" dirty="0">
                <a:effectLst/>
                <a:latin typeface="Times New Roman" panose="02020603050405020304" pitchFamily="18" charset="0"/>
                <a:ea typeface="宋体" panose="02010600030101010101" pitchFamily="2" charset="-122"/>
              </a:rPr>
              <a:t>爱好者的喜爱并得到了部分软件开发商的认可，成为目前比较流行的</a:t>
            </a:r>
            <a:r>
              <a:rPr lang="en-US" altLang="zh-CN" sz="1800" dirty="0">
                <a:effectLst/>
                <a:latin typeface="Times New Roman" panose="02020603050405020304" pitchFamily="18" charset="0"/>
                <a:ea typeface="宋体" panose="02010600030101010101" pitchFamily="2" charset="-122"/>
              </a:rPr>
              <a:t>Web </a:t>
            </a:r>
            <a:r>
              <a:rPr lang="zh-CN" altLang="zh-CN" sz="1800" dirty="0">
                <a:effectLst/>
                <a:latin typeface="Times New Roman" panose="02020603050405020304" pitchFamily="18" charset="0"/>
                <a:ea typeface="宋体" panose="02010600030101010101" pitchFamily="2" charset="-122"/>
              </a:rPr>
              <a:t>应用服务器。</a:t>
            </a:r>
          </a:p>
          <a:p>
            <a:pPr indent="266700" algn="l"/>
            <a:r>
              <a:rPr lang="en-US" altLang="zh-CN" sz="1800" dirty="0">
                <a:effectLst/>
                <a:latin typeface="Times New Roman" panose="02020603050405020304" pitchFamily="18" charset="0"/>
                <a:ea typeface="宋体" panose="02010600030101010101" pitchFamily="2" charset="-122"/>
              </a:rPr>
              <a:t>Tomcat </a:t>
            </a:r>
            <a:r>
              <a:rPr lang="zh-CN" altLang="zh-CN" sz="1800" dirty="0">
                <a:effectLst/>
                <a:latin typeface="Times New Roman" panose="02020603050405020304" pitchFamily="18" charset="0"/>
                <a:ea typeface="宋体" panose="02010600030101010101" pitchFamily="2" charset="-122"/>
              </a:rPr>
              <a:t>服务器是一个免费的开放源代码的</a:t>
            </a:r>
            <a:r>
              <a:rPr lang="en-US" altLang="zh-CN" sz="1800" dirty="0">
                <a:effectLst/>
                <a:latin typeface="Times New Roman" panose="02020603050405020304" pitchFamily="18" charset="0"/>
                <a:ea typeface="宋体" panose="02010600030101010101" pitchFamily="2" charset="-122"/>
              </a:rPr>
              <a:t>Web </a:t>
            </a:r>
            <a:r>
              <a:rPr lang="zh-CN" altLang="zh-CN" sz="1800" dirty="0">
                <a:effectLst/>
                <a:latin typeface="Times New Roman" panose="02020603050405020304" pitchFamily="18" charset="0"/>
                <a:ea typeface="宋体" panose="02010600030101010101" pitchFamily="2" charset="-122"/>
              </a:rPr>
              <a:t>应用服务器，属于轻量级应用</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8"/>
              </a:rPr>
              <a:t>服务器</a:t>
            </a:r>
            <a:r>
              <a:rPr lang="zh-CN" altLang="zh-CN" sz="1800" dirty="0">
                <a:effectLst/>
                <a:latin typeface="Times New Roman" panose="02020603050405020304" pitchFamily="18" charset="0"/>
                <a:ea typeface="宋体" panose="02010600030101010101" pitchFamily="2" charset="-122"/>
              </a:rPr>
              <a:t>，在中小型系统和并发访问用户不是很多的场合下被普遍使用，是开发和调试</a:t>
            </a:r>
            <a:r>
              <a:rPr lang="en-US" altLang="zh-CN" sz="1800" dirty="0">
                <a:effectLst/>
                <a:latin typeface="Times New Roman" panose="02020603050405020304" pitchFamily="18" charset="0"/>
                <a:ea typeface="宋体" panose="02010600030101010101" pitchFamily="2" charset="-122"/>
              </a:rPr>
              <a:t>JSP </a:t>
            </a:r>
            <a:r>
              <a:rPr lang="zh-CN" altLang="zh-CN" sz="1800" dirty="0">
                <a:effectLst/>
                <a:latin typeface="Times New Roman" panose="02020603050405020304" pitchFamily="18" charset="0"/>
                <a:ea typeface="宋体" panose="02010600030101010101" pitchFamily="2" charset="-122"/>
              </a:rPr>
              <a:t>程序的首选。对于一个初学者来说，可以这样认为，当在一台机器上配置好</a:t>
            </a:r>
            <a:r>
              <a:rPr lang="en-US" altLang="zh-CN" sz="1800" dirty="0">
                <a:effectLst/>
                <a:latin typeface="Times New Roman" panose="02020603050405020304" pitchFamily="18" charset="0"/>
                <a:ea typeface="宋体" panose="02010600030101010101" pitchFamily="2" charset="-122"/>
              </a:rPr>
              <a:t>Apache </a:t>
            </a:r>
            <a:r>
              <a:rPr lang="zh-CN" altLang="zh-CN" sz="1800" dirty="0">
                <a:effectLst/>
                <a:latin typeface="Times New Roman" panose="02020603050405020304" pitchFamily="18" charset="0"/>
                <a:ea typeface="宋体" panose="02010600030101010101" pitchFamily="2" charset="-122"/>
              </a:rPr>
              <a:t>服务器，可利用它响应</a:t>
            </a:r>
            <a:r>
              <a:rPr lang="en-US" altLang="zh-CN" sz="1800" u="none" strike="noStrike" dirty="0">
                <a:solidFill>
                  <a:srgbClr val="0563C1"/>
                </a:solidFill>
                <a:effectLst/>
                <a:latin typeface="Times New Roman" panose="02020603050405020304" pitchFamily="18" charset="0"/>
                <a:ea typeface="宋体" panose="02010600030101010101" pitchFamily="2" charset="-122"/>
                <a:hlinkClick r:id="rId9"/>
              </a:rPr>
              <a:t>HTML</a:t>
            </a:r>
            <a:r>
              <a:rPr lang="zh-CN" altLang="zh-CN" sz="1800" dirty="0">
                <a:effectLst/>
                <a:latin typeface="Times New Roman" panose="02020603050405020304" pitchFamily="18" charset="0"/>
                <a:ea typeface="宋体" panose="02010600030101010101" pitchFamily="2" charset="-122"/>
              </a:rPr>
              <a:t>（</a:t>
            </a:r>
            <a:r>
              <a:rPr lang="en-US" altLang="zh-CN" sz="1800" u="none" strike="noStrike" dirty="0" err="1">
                <a:solidFill>
                  <a:srgbClr val="0563C1"/>
                </a:solidFill>
                <a:effectLst/>
                <a:latin typeface="宋体" panose="02010600030101010101" pitchFamily="2" charset="-122"/>
                <a:ea typeface="宋体" panose="02010600030101010101" pitchFamily="2" charset="-122"/>
                <a:hlinkClick r:id="rId10"/>
              </a:rPr>
              <a:t>标准通用标记语言</a:t>
            </a:r>
            <a:r>
              <a:rPr lang="zh-CN" altLang="zh-CN" sz="1800" dirty="0">
                <a:effectLst/>
                <a:latin typeface="Times New Roman" panose="02020603050405020304" pitchFamily="18" charset="0"/>
                <a:ea typeface="宋体" panose="02010600030101010101" pitchFamily="2" charset="-122"/>
              </a:rPr>
              <a:t>下的一个应用）页面的访问请求。实际上</a:t>
            </a:r>
            <a:r>
              <a:rPr lang="en-US" altLang="zh-CN" sz="1800" dirty="0">
                <a:effectLst/>
                <a:latin typeface="Times New Roman" panose="02020603050405020304" pitchFamily="18" charset="0"/>
                <a:ea typeface="宋体" panose="02010600030101010101" pitchFamily="2" charset="-122"/>
              </a:rPr>
              <a:t>Tomcat</a:t>
            </a:r>
            <a:r>
              <a:rPr lang="zh-CN" altLang="zh-CN" sz="1800" dirty="0">
                <a:effectLst/>
                <a:latin typeface="Times New Roman" panose="02020603050405020304" pitchFamily="18" charset="0"/>
                <a:ea typeface="宋体" panose="02010600030101010101" pitchFamily="2" charset="-122"/>
              </a:rPr>
              <a:t>是</a:t>
            </a:r>
            <a:r>
              <a:rPr lang="en-US" altLang="zh-CN" sz="1800" dirty="0">
                <a:effectLst/>
                <a:latin typeface="Times New Roman" panose="02020603050405020304" pitchFamily="18" charset="0"/>
                <a:ea typeface="宋体" panose="02010600030101010101" pitchFamily="2" charset="-122"/>
              </a:rPr>
              <a:t>Apache</a:t>
            </a:r>
            <a:endParaRPr lang="zh-CN" altLang="zh-CN" sz="1800" dirty="0">
              <a:effectLst/>
              <a:latin typeface="Times New Roman" panose="02020603050405020304" pitchFamily="18" charset="0"/>
              <a:ea typeface="宋体" panose="02010600030101010101" pitchFamily="2" charset="-122"/>
            </a:endParaRPr>
          </a:p>
          <a:p>
            <a:pPr indent="127000" algn="just"/>
            <a:r>
              <a:rPr lang="en-US" altLang="zh-CN" sz="1800" dirty="0">
                <a:effectLst/>
                <a:latin typeface="Times New Roman" panose="02020603050405020304" pitchFamily="18" charset="0"/>
                <a:ea typeface="宋体" panose="02010600030101010101" pitchFamily="2" charset="-122"/>
              </a:rPr>
              <a:t>Tomcat</a:t>
            </a:r>
            <a:r>
              <a:rPr lang="zh-CN" altLang="zh-CN" sz="1800" dirty="0">
                <a:effectLst/>
                <a:latin typeface="Times New Roman" panose="02020603050405020304" pitchFamily="18" charset="0"/>
                <a:ea typeface="宋体" panose="02010600030101010101" pitchFamily="2" charset="-122"/>
              </a:rPr>
              <a:t>下载网址：</a:t>
            </a:r>
            <a:r>
              <a:rPr lang="en-US" altLang="zh-CN" sz="1800" dirty="0">
                <a:effectLst/>
                <a:latin typeface="Times New Roman" panose="02020603050405020304" pitchFamily="18" charset="0"/>
                <a:ea typeface="宋体" panose="02010600030101010101" pitchFamily="2" charset="-122"/>
              </a:rPr>
              <a:t>http://tomcat.apache.org/</a:t>
            </a:r>
            <a:endParaRPr lang="zh-CN" altLang="zh-CN" sz="1800" dirty="0">
              <a:effectLst/>
              <a:latin typeface="Times New Roman" panose="02020603050405020304" pitchFamily="18" charset="0"/>
              <a:ea typeface="宋体" panose="02010600030101010101" pitchFamily="2" charset="-122"/>
            </a:endParaRP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4069507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D25CC9E-694C-204F-0463-5CEBB643B195}"/>
              </a:ext>
            </a:extLst>
          </p:cNvPr>
          <p:cNvSpPr txBox="1"/>
          <p:nvPr/>
        </p:nvSpPr>
        <p:spPr>
          <a:xfrm>
            <a:off x="1736317" y="3018747"/>
            <a:ext cx="10784162" cy="523220"/>
          </a:xfrm>
          <a:prstGeom prst="rect">
            <a:avLst/>
          </a:prstGeom>
          <a:noFill/>
        </p:spPr>
        <p:txBody>
          <a:bodyPr wrap="square">
            <a:spAutoFit/>
          </a:bodyPr>
          <a:lstStyle>
            <a:defPPr>
              <a:defRPr lang="zh-CN"/>
            </a:defPPr>
            <a:lvl1pPr lvl="0">
              <a:buClr>
                <a:srgbClr val="444444"/>
              </a:buClr>
              <a:buSzPts val="850"/>
              <a:defRPr sz="2800"/>
            </a:lvl1pPr>
          </a:lstStyle>
          <a:p>
            <a:r>
              <a:rPr lang="zh-CN" altLang="en-US" dirty="0"/>
              <a:t>在</a:t>
            </a:r>
            <a:r>
              <a:rPr lang="en-US" altLang="zh-CN" dirty="0"/>
              <a:t>JSP</a:t>
            </a:r>
            <a:r>
              <a:rPr lang="zh-CN" altLang="en-US" dirty="0"/>
              <a:t>页面中创建数据库的连接。</a:t>
            </a:r>
          </a:p>
        </p:txBody>
      </p:sp>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itle 1">
            <a:extLst>
              <a:ext uri="{FF2B5EF4-FFF2-40B4-BE49-F238E27FC236}">
                <a16:creationId xmlns:a16="http://schemas.microsoft.com/office/drawing/2014/main" id="{232D19A0-7736-1A46-1E1C-CE9EED5EBD91}"/>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实现数据库与</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页面的连接</a:t>
            </a:r>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a:extLst>
              <a:ext uri="{FF2B5EF4-FFF2-40B4-BE49-F238E27FC236}">
                <a16:creationId xmlns:a16="http://schemas.microsoft.com/office/drawing/2014/main" id="{13B18E57-167C-65F8-9300-E4ACA5F2ADEB}"/>
              </a:ext>
            </a:extLst>
          </p:cNvPr>
          <p:cNvSpPr>
            <a:spLocks noChangeArrowheads="1"/>
          </p:cNvSpPr>
          <p:nvPr/>
        </p:nvSpPr>
        <p:spPr bwMode="auto">
          <a:xfrm>
            <a:off x="2998862" y="201096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6327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3" name="Title 1">
            <a:extLst>
              <a:ext uri="{FF2B5EF4-FFF2-40B4-BE49-F238E27FC236}">
                <a16:creationId xmlns:a16="http://schemas.microsoft.com/office/drawing/2014/main" id="{2F98598E-0A99-EE46-3F97-6D6E97BC35A3}"/>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实现数据库与</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页面的连接</a:t>
            </a:r>
          </a:p>
        </p:txBody>
      </p:sp>
      <p:sp>
        <p:nvSpPr>
          <p:cNvPr id="9" name="文本框 8">
            <a:extLst>
              <a:ext uri="{FF2B5EF4-FFF2-40B4-BE49-F238E27FC236}">
                <a16:creationId xmlns:a16="http://schemas.microsoft.com/office/drawing/2014/main" id="{D389E570-C9F9-E937-83D3-B030BDD7CFEC}"/>
              </a:ext>
            </a:extLst>
          </p:cNvPr>
          <p:cNvSpPr txBox="1"/>
          <p:nvPr/>
        </p:nvSpPr>
        <p:spPr>
          <a:xfrm>
            <a:off x="2062758" y="1701602"/>
            <a:ext cx="7334864" cy="3970318"/>
          </a:xfrm>
          <a:prstGeom prst="rect">
            <a:avLst/>
          </a:prstGeom>
          <a:noFill/>
        </p:spPr>
        <p:txBody>
          <a:bodyPr wrap="square">
            <a:spAutoFit/>
          </a:bodyPr>
          <a:lstStyle/>
          <a:p>
            <a:pPr indent="127000" algn="just"/>
            <a:r>
              <a:rPr lang="zh-CN" altLang="zh-CN" sz="1800" dirty="0">
                <a:effectLst/>
                <a:latin typeface="宋体" panose="02010600030101010101" pitchFamily="2" charset="-122"/>
                <a:ea typeface="宋体" panose="02010600030101010101" pitchFamily="2" charset="-122"/>
              </a:rPr>
              <a:t>设计一个</a:t>
            </a:r>
            <a:r>
              <a:rPr lang="en-US" altLang="zh-CN" sz="1800" dirty="0">
                <a:effectLst/>
                <a:latin typeface="宋体" panose="02010600030101010101" pitchFamily="2" charset="-122"/>
                <a:ea typeface="宋体" panose="02010600030101010101" pitchFamily="2" charset="-122"/>
              </a:rPr>
              <a:t>JSP</a:t>
            </a:r>
            <a:r>
              <a:rPr lang="zh-CN" altLang="zh-CN" sz="1800" dirty="0">
                <a:effectLst/>
                <a:latin typeface="宋体" panose="02010600030101010101" pitchFamily="2" charset="-122"/>
                <a:ea typeface="宋体" panose="02010600030101010101" pitchFamily="2" charset="-122"/>
              </a:rPr>
              <a:t>页面，用于显示数据库中的数据。为了实现数据在页面中显示，首先要创建数据库连接。本例使用</a:t>
            </a:r>
            <a:r>
              <a:rPr lang="en-US" altLang="zh-CN" sz="1800" dirty="0">
                <a:effectLst/>
                <a:latin typeface="宋体" panose="02010600030101010101" pitchFamily="2" charset="-122"/>
                <a:ea typeface="宋体" panose="02010600030101010101" pitchFamily="2" charset="-122"/>
              </a:rPr>
              <a:t>JDBC</a:t>
            </a:r>
            <a:r>
              <a:rPr lang="zh-CN" altLang="zh-CN" sz="1800" dirty="0">
                <a:effectLst/>
                <a:latin typeface="宋体" panose="02010600030101010101" pitchFamily="2" charset="-122"/>
                <a:ea typeface="宋体" panose="02010600030101010101" pitchFamily="2" charset="-122"/>
              </a:rPr>
              <a:t>连接方式实现。实现步骤如下：</a:t>
            </a:r>
          </a:p>
          <a:p>
            <a:pPr indent="127000" algn="just"/>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宋体" panose="02010600030101010101" pitchFamily="2" charset="-122"/>
                <a:ea typeface="宋体" panose="02010600030101010101" pitchFamily="2" charset="-122"/>
              </a:rPr>
              <a:t>、建立数据库连接</a:t>
            </a:r>
          </a:p>
          <a:p>
            <a:pPr indent="127000" algn="l" fontAlgn="auto">
              <a:tabLst>
                <a:tab pos="1036955" algn="l"/>
              </a:tabLst>
            </a:pPr>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宋体" panose="02010600030101010101" pitchFamily="2" charset="-122"/>
                <a:ea typeface="宋体" panose="02010600030101010101" pitchFamily="2" charset="-122"/>
              </a:rPr>
              <a:t>）载入连接驱动</a:t>
            </a:r>
          </a:p>
          <a:p>
            <a:pPr indent="266700" algn="l">
              <a:tabLst>
                <a:tab pos="1036955" algn="l"/>
              </a:tabLst>
            </a:pPr>
            <a:r>
              <a:rPr lang="en-US" altLang="zh-CN" sz="1800" dirty="0" err="1">
                <a:solidFill>
                  <a:srgbClr val="008080"/>
                </a:solidFill>
                <a:effectLst/>
                <a:latin typeface="宋体" panose="02010600030101010101" pitchFamily="2" charset="-122"/>
                <a:ea typeface="宋体" panose="02010600030101010101" pitchFamily="2" charset="-122"/>
              </a:rPr>
              <a:t>class</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forName</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com.mysql.jdbc.Driver</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l">
              <a:tabLst>
                <a:tab pos="1036955" algn="l"/>
              </a:tabLst>
            </a:pPr>
            <a:r>
              <a:rPr lang="en-US" altLang="zh-CN" sz="1800" dirty="0">
                <a:solidFill>
                  <a:srgbClr val="808080"/>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l" fontAlgn="auto">
              <a:tabLst>
                <a:tab pos="1036955" algn="l"/>
              </a:tabLst>
            </a:pPr>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宋体" panose="02010600030101010101" pitchFamily="2" charset="-122"/>
                <a:ea typeface="宋体" panose="02010600030101010101" pitchFamily="2" charset="-122"/>
              </a:rPr>
              <a:t>）连接数据库</a:t>
            </a:r>
          </a:p>
          <a:p>
            <a:pPr indent="266700" algn="l">
              <a:tabLst>
                <a:tab pos="1036955" algn="l"/>
              </a:tabLst>
            </a:pPr>
            <a:r>
              <a:rPr lang="en-US" altLang="zh-CN" sz="1800" dirty="0">
                <a:solidFill>
                  <a:srgbClr val="008080"/>
                </a:solidFill>
                <a:effectLst/>
                <a:latin typeface="宋体" panose="02010600030101010101" pitchFamily="2" charset="-122"/>
                <a:ea typeface="宋体" panose="02010600030101010101" pitchFamily="2" charset="-122"/>
              </a:rPr>
              <a:t>Connection </a:t>
            </a:r>
            <a:r>
              <a:rPr lang="en-US" altLang="zh-CN" sz="1800" dirty="0" err="1">
                <a:solidFill>
                  <a:srgbClr val="008080"/>
                </a:solidFill>
                <a:effectLst/>
                <a:latin typeface="宋体" panose="02010600030101010101" pitchFamily="2" charset="-122"/>
                <a:ea typeface="宋体" panose="02010600030101010101" pitchFamily="2" charset="-122"/>
              </a:rPr>
              <a:t>connection</a:t>
            </a:r>
            <a:r>
              <a:rPr lang="en-US" altLang="zh-CN" sz="1800" dirty="0">
                <a:solidFill>
                  <a:srgbClr val="008080"/>
                </a:solidFill>
                <a:effectLst/>
                <a:latin typeface="宋体" panose="02010600030101010101" pitchFamily="2" charset="-122"/>
                <a:ea typeface="宋体" panose="02010600030101010101" pitchFamily="2" charset="-122"/>
              </a:rPr>
              <a:t> = </a:t>
            </a:r>
            <a:r>
              <a:rPr lang="en-US" altLang="zh-CN" sz="1800" dirty="0" err="1">
                <a:solidFill>
                  <a:srgbClr val="008080"/>
                </a:solidFill>
                <a:effectLst/>
                <a:latin typeface="宋体" panose="02010600030101010101" pitchFamily="2" charset="-122"/>
                <a:ea typeface="宋体" panose="02010600030101010101" pitchFamily="2" charset="-122"/>
              </a:rPr>
              <a:t>DriverManager.getConnection</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jdbc:mysql</a:t>
            </a:r>
            <a:r>
              <a:rPr lang="en-US" altLang="zh-CN" sz="1800" dirty="0">
                <a:solidFill>
                  <a:srgbClr val="008080"/>
                </a:solidFill>
                <a:effectLst/>
                <a:latin typeface="宋体" panose="02010600030101010101" pitchFamily="2" charset="-122"/>
                <a:ea typeface="宋体" panose="02010600030101010101" pitchFamily="2" charset="-122"/>
              </a:rPr>
              <a:t>://localhost:3306/</a:t>
            </a:r>
            <a:r>
              <a:rPr lang="zh-CN" altLang="zh-CN" sz="1800" dirty="0">
                <a:solidFill>
                  <a:srgbClr val="008080"/>
                </a:solidFill>
                <a:effectLst/>
                <a:latin typeface="宋体" panose="02010600030101010101" pitchFamily="2" charset="-122"/>
                <a:ea typeface="宋体" panose="02010600030101010101" pitchFamily="2" charset="-122"/>
              </a:rPr>
              <a:t>数据库名称</a:t>
            </a:r>
            <a:r>
              <a:rPr lang="en-US" altLang="zh-CN" sz="1800" dirty="0">
                <a:solidFill>
                  <a:srgbClr val="008080"/>
                </a:solidFill>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mysql</a:t>
            </a:r>
            <a:r>
              <a:rPr lang="zh-CN" altLang="zh-CN" sz="1800" dirty="0">
                <a:solidFill>
                  <a:srgbClr val="008080"/>
                </a:solidFill>
                <a:effectLst/>
                <a:latin typeface="宋体" panose="02010600030101010101" pitchFamily="2" charset="-122"/>
                <a:ea typeface="宋体" panose="02010600030101010101" pitchFamily="2" charset="-122"/>
              </a:rPr>
              <a:t>账号</a:t>
            </a:r>
            <a:r>
              <a:rPr lang="en-US" altLang="zh-CN" sz="1800" dirty="0">
                <a:solidFill>
                  <a:srgbClr val="008080"/>
                </a:solidFill>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rPr>
              <a:t>密码</a:t>
            </a:r>
            <a:r>
              <a:rPr lang="en-US" altLang="zh-CN" sz="1800" dirty="0">
                <a:solidFill>
                  <a:srgbClr val="0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l">
              <a:tabLst>
                <a:tab pos="1036955" algn="l"/>
              </a:tabLst>
            </a:pPr>
            <a:r>
              <a:rPr lang="en-US" altLang="zh-CN" sz="1800" dirty="0">
                <a:solidFill>
                  <a:srgbClr val="008080"/>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l" fontAlgn="auto">
              <a:tabLst>
                <a:tab pos="1036955" algn="l"/>
              </a:tabLst>
            </a:pPr>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宋体" panose="02010600030101010101" pitchFamily="2" charset="-122"/>
                <a:ea typeface="宋体" panose="02010600030101010101" pitchFamily="2" charset="-122"/>
              </a:rPr>
              <a:t>）创建</a:t>
            </a:r>
            <a:r>
              <a:rPr lang="en-US" altLang="zh-CN" sz="1800" dirty="0">
                <a:effectLst/>
                <a:latin typeface="宋体" panose="02010600030101010101" pitchFamily="2" charset="-122"/>
                <a:ea typeface="宋体" panose="02010600030101010101" pitchFamily="2" charset="-122"/>
              </a:rPr>
              <a:t>Statement</a:t>
            </a:r>
            <a:r>
              <a:rPr lang="zh-CN" altLang="zh-CN" sz="1800" dirty="0">
                <a:effectLst/>
                <a:latin typeface="宋体" panose="02010600030101010101" pitchFamily="2" charset="-122"/>
                <a:ea typeface="宋体" panose="02010600030101010101" pitchFamily="2" charset="-122"/>
              </a:rPr>
              <a:t>对象</a:t>
            </a:r>
          </a:p>
          <a:p>
            <a:pPr indent="266700" algn="l">
              <a:tabLst>
                <a:tab pos="1036955" algn="l"/>
              </a:tabLst>
            </a:pPr>
            <a:r>
              <a:rPr lang="en-US" altLang="zh-CN" sz="1800" dirty="0">
                <a:solidFill>
                  <a:srgbClr val="008080"/>
                </a:solidFill>
                <a:effectLst/>
                <a:latin typeface="宋体" panose="02010600030101010101" pitchFamily="2" charset="-122"/>
                <a:ea typeface="宋体" panose="02010600030101010101" pitchFamily="2" charset="-122"/>
              </a:rPr>
              <a:t>Statement </a:t>
            </a:r>
            <a:r>
              <a:rPr lang="en-US" altLang="zh-CN" sz="1800" dirty="0" err="1">
                <a:solidFill>
                  <a:srgbClr val="008080"/>
                </a:solidFill>
                <a:effectLst/>
                <a:latin typeface="宋体" panose="02010600030101010101" pitchFamily="2" charset="-122"/>
                <a:ea typeface="宋体" panose="02010600030101010101" pitchFamily="2" charset="-122"/>
              </a:rPr>
              <a:t>statement</a:t>
            </a:r>
            <a:r>
              <a:rPr lang="en-US" altLang="zh-CN" sz="1800" dirty="0">
                <a:solidFill>
                  <a:srgbClr val="008080"/>
                </a:solidFill>
                <a:effectLst/>
                <a:latin typeface="宋体" panose="02010600030101010101" pitchFamily="2" charset="-122"/>
                <a:ea typeface="宋体" panose="02010600030101010101" pitchFamily="2" charset="-122"/>
              </a:rPr>
              <a:t> = </a:t>
            </a:r>
            <a:r>
              <a:rPr lang="en-US" altLang="zh-CN" sz="1800" dirty="0" err="1">
                <a:solidFill>
                  <a:srgbClr val="008080"/>
                </a:solidFill>
                <a:effectLst/>
                <a:latin typeface="宋体" panose="02010600030101010101" pitchFamily="2" charset="-122"/>
                <a:ea typeface="宋体" panose="02010600030101010101" pitchFamily="2" charset="-122"/>
              </a:rPr>
              <a:t>connection.createStatement</a:t>
            </a:r>
            <a:r>
              <a:rPr lang="en-US" altLang="zh-CN" sz="1800" dirty="0">
                <a:solidFill>
                  <a:srgbClr val="008080"/>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112357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495151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培训班管理系统的需求分析</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577669" y="1637616"/>
            <a:ext cx="8856984" cy="523220"/>
          </a:xfrm>
          <a:prstGeom prst="rect">
            <a:avLst/>
          </a:prstGeom>
          <a:noFill/>
        </p:spPr>
        <p:txBody>
          <a:bodyPr wrap="square">
            <a:spAutoFit/>
          </a:bodyPr>
          <a:lstStyle/>
          <a:p>
            <a:pPr lvl="0">
              <a:buClr>
                <a:srgbClr val="444444"/>
              </a:buClr>
              <a:buSzPts val="850"/>
            </a:pPr>
            <a:r>
              <a:rPr lang="zh-CN" altLang="en-US" sz="2800" dirty="0"/>
              <a:t>分析培训班管理系统的功能需求。</a:t>
            </a:r>
            <a:endParaRPr lang="zh-CN" altLang="zh-CN" sz="2800" dirty="0"/>
          </a:p>
        </p:txBody>
      </p:sp>
      <p:grpSp>
        <p:nvGrpSpPr>
          <p:cNvPr id="3" name="组合 2">
            <a:extLst>
              <a:ext uri="{FF2B5EF4-FFF2-40B4-BE49-F238E27FC236}">
                <a16:creationId xmlns:a16="http://schemas.microsoft.com/office/drawing/2014/main" id="{811C7DAC-A2B4-42E1-CD17-69BFB6ABB202}"/>
              </a:ext>
            </a:extLst>
          </p:cNvPr>
          <p:cNvGrpSpPr/>
          <p:nvPr/>
        </p:nvGrpSpPr>
        <p:grpSpPr>
          <a:xfrm>
            <a:off x="571169" y="1053530"/>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任务要求</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a:extLst>
              <a:ext uri="{FF2B5EF4-FFF2-40B4-BE49-F238E27FC236}">
                <a16:creationId xmlns:a16="http://schemas.microsoft.com/office/drawing/2014/main" id="{A68C7814-E539-491C-3F8C-88EB693AA20B}"/>
              </a:ext>
            </a:extLst>
          </p:cNvPr>
          <p:cNvGrpSpPr/>
          <p:nvPr/>
        </p:nvGrpSpPr>
        <p:grpSpPr>
          <a:xfrm>
            <a:off x="571169" y="3014557"/>
            <a:ext cx="3573248" cy="559810"/>
            <a:chOff x="571169" y="1053530"/>
            <a:chExt cx="3573248" cy="559810"/>
          </a:xfrm>
        </p:grpSpPr>
        <p:sp>
          <p:nvSpPr>
            <p:cNvPr id="8" name="TextBox 35">
              <a:extLst>
                <a:ext uri="{FF2B5EF4-FFF2-40B4-BE49-F238E27FC236}">
                  <a16:creationId xmlns:a16="http://schemas.microsoft.com/office/drawing/2014/main" id="{1E76C8B3-38B2-C2BF-E6F1-A41E79AF5CD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操作向导</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9" name="图片 8" descr="案例">
              <a:extLst>
                <a:ext uri="{FF2B5EF4-FFF2-40B4-BE49-F238E27FC236}">
                  <a16:creationId xmlns:a16="http://schemas.microsoft.com/office/drawing/2014/main" id="{3DBBBD46-5504-227B-A33F-E81039F642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文本框 12">
            <a:extLst>
              <a:ext uri="{FF2B5EF4-FFF2-40B4-BE49-F238E27FC236}">
                <a16:creationId xmlns:a16="http://schemas.microsoft.com/office/drawing/2014/main" id="{9DDA7F49-53B2-10EF-2B7D-0F8A7C91BD48}"/>
              </a:ext>
            </a:extLst>
          </p:cNvPr>
          <p:cNvSpPr txBox="1"/>
          <p:nvPr/>
        </p:nvSpPr>
        <p:spPr>
          <a:xfrm>
            <a:off x="1577669" y="3867756"/>
            <a:ext cx="6096000" cy="830997"/>
          </a:xfrm>
          <a:prstGeom prst="rect">
            <a:avLst/>
          </a:prstGeom>
          <a:noFill/>
        </p:spPr>
        <p:txBody>
          <a:bodyPr wrap="square">
            <a:spAutoFit/>
          </a:bodyPr>
          <a:lstStyle/>
          <a:p>
            <a:r>
              <a:rPr lang="zh-CN" altLang="en-US" dirty="0"/>
              <a:t>培训班管理系统中，管理员承担对培训班管理系统的管理职责。</a:t>
            </a:r>
          </a:p>
        </p:txBody>
      </p:sp>
    </p:spTree>
    <p:extLst>
      <p:ext uri="{BB962C8B-B14F-4D97-AF65-F5344CB8AC3E}">
        <p14:creationId xmlns:p14="http://schemas.microsoft.com/office/powerpoint/2010/main" val="6048730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3" name="Title 1">
            <a:extLst>
              <a:ext uri="{FF2B5EF4-FFF2-40B4-BE49-F238E27FC236}">
                <a16:creationId xmlns:a16="http://schemas.microsoft.com/office/drawing/2014/main" id="{2F98598E-0A99-EE46-3F97-6D6E97BC35A3}"/>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实现数据库与</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页面的连接</a:t>
            </a:r>
          </a:p>
        </p:txBody>
      </p:sp>
      <p:sp>
        <p:nvSpPr>
          <p:cNvPr id="9" name="文本框 8">
            <a:extLst>
              <a:ext uri="{FF2B5EF4-FFF2-40B4-BE49-F238E27FC236}">
                <a16:creationId xmlns:a16="http://schemas.microsoft.com/office/drawing/2014/main" id="{D389E570-C9F9-E937-83D3-B030BDD7CFEC}"/>
              </a:ext>
            </a:extLst>
          </p:cNvPr>
          <p:cNvSpPr txBox="1"/>
          <p:nvPr/>
        </p:nvSpPr>
        <p:spPr>
          <a:xfrm>
            <a:off x="1414686" y="1701602"/>
            <a:ext cx="7982936" cy="4801314"/>
          </a:xfrm>
          <a:prstGeom prst="rect">
            <a:avLst/>
          </a:prstGeom>
          <a:noFill/>
        </p:spPr>
        <p:txBody>
          <a:bodyPr wrap="square">
            <a:spAutoFit/>
          </a:bodyPr>
          <a:lstStyle/>
          <a:p>
            <a:pPr indent="127000" algn="just"/>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、使用</a:t>
            </a:r>
            <a:r>
              <a:rPr lang="en-US" altLang="zh-CN" sz="1800" dirty="0">
                <a:effectLst/>
                <a:latin typeface="Times New Roman" panose="02020603050405020304" pitchFamily="18" charset="0"/>
                <a:ea typeface="宋体" panose="02010600030101010101" pitchFamily="2" charset="-122"/>
              </a:rPr>
              <a:t>select/insert/update/delete</a:t>
            </a:r>
            <a:r>
              <a:rPr lang="zh-CN" altLang="zh-CN" sz="1800" dirty="0">
                <a:effectLst/>
                <a:latin typeface="Times New Roman" panose="02020603050405020304" pitchFamily="18" charset="0"/>
                <a:ea typeface="宋体" panose="02010600030101010101" pitchFamily="2" charset="-122"/>
              </a:rPr>
              <a:t>语句实现对数据库的操作</a:t>
            </a:r>
          </a:p>
          <a:p>
            <a:pPr indent="127000" algn="just"/>
            <a:r>
              <a:rPr lang="zh-CN" altLang="zh-CN" sz="1800" dirty="0">
                <a:effectLst/>
                <a:latin typeface="Times New Roman" panose="02020603050405020304" pitchFamily="18" charset="0"/>
                <a:ea typeface="宋体" panose="02010600030101010101" pitchFamily="2" charset="-122"/>
              </a:rPr>
              <a:t>应用</a:t>
            </a:r>
            <a:r>
              <a:rPr lang="en-US" altLang="zh-CN" sz="1800" dirty="0">
                <a:effectLst/>
                <a:latin typeface="Times New Roman" panose="02020603050405020304" pitchFamily="18" charset="0"/>
                <a:ea typeface="宋体" panose="02010600030101010101" pitchFamily="2" charset="-122"/>
              </a:rPr>
              <a:t>Statement</a:t>
            </a:r>
            <a:r>
              <a:rPr lang="zh-CN" altLang="zh-CN" sz="1800" dirty="0">
                <a:effectLst/>
                <a:latin typeface="Times New Roman" panose="02020603050405020304" pitchFamily="18" charset="0"/>
                <a:ea typeface="宋体" panose="02010600030101010101" pitchFamily="2" charset="-122"/>
              </a:rPr>
              <a:t>和</a:t>
            </a:r>
            <a:r>
              <a:rPr lang="en-US" altLang="zh-CN" sz="1800" dirty="0">
                <a:effectLst/>
                <a:latin typeface="Times New Roman" panose="02020603050405020304" pitchFamily="18" charset="0"/>
                <a:ea typeface="宋体" panose="02010600030101010101" pitchFamily="2" charset="-122"/>
              </a:rPr>
              <a:t>Result</a:t>
            </a:r>
            <a:r>
              <a:rPr lang="zh-CN" altLang="zh-CN" sz="1800" dirty="0">
                <a:effectLst/>
                <a:latin typeface="Times New Roman" panose="02020603050405020304" pitchFamily="18" charset="0"/>
                <a:ea typeface="宋体" panose="02010600030101010101" pitchFamily="2" charset="-122"/>
              </a:rPr>
              <a:t>对象，进行添加、查询、更新和删除记录。主要代码如下：</a:t>
            </a:r>
          </a:p>
          <a:p>
            <a:pPr indent="127000" algn="l">
              <a:tabLst>
                <a:tab pos="1036955" algn="l"/>
              </a:tabLst>
            </a:pPr>
            <a:r>
              <a:rPr lang="en-US" altLang="zh-CN" sz="1800" dirty="0">
                <a:solidFill>
                  <a:srgbClr val="008080"/>
                </a:solidFill>
                <a:effectLst/>
                <a:latin typeface="Times New Roman" panose="02020603050405020304" pitchFamily="18" charset="0"/>
                <a:ea typeface="宋体" panose="02010600030101010101" pitchFamily="2" charset="-122"/>
              </a:rPr>
              <a:t>String</a:t>
            </a:r>
            <a:r>
              <a:rPr lang="en-US" altLang="zh-CN" sz="1800" dirty="0">
                <a:effectLst/>
                <a:latin typeface="Times New Roman" panose="02020603050405020304" pitchFamily="18" charset="0"/>
                <a:ea typeface="宋体" panose="02010600030101010101" pitchFamily="2" charset="-122"/>
              </a:rPr>
              <a:t> </a:t>
            </a:r>
            <a:r>
              <a:rPr lang="en-US" altLang="zh-CN" sz="1800" dirty="0" err="1">
                <a:solidFill>
                  <a:srgbClr val="0000FF"/>
                </a:solidFill>
                <a:effectLst/>
                <a:latin typeface="Times New Roman" panose="02020603050405020304" pitchFamily="18" charset="0"/>
                <a:ea typeface="宋体" panose="02010600030101010101" pitchFamily="2" charset="-122"/>
              </a:rPr>
              <a:t>sql</a:t>
            </a:r>
            <a:r>
              <a:rPr lang="en-US" altLang="zh-CN" sz="1800" dirty="0">
                <a:solidFill>
                  <a:srgbClr val="808080"/>
                </a:solidFill>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Times New Roman" panose="02020603050405020304" pitchFamily="18" charset="0"/>
                <a:ea typeface="宋体" panose="02010600030101010101" pitchFamily="2" charset="-122"/>
              </a:rPr>
              <a:t>""</a:t>
            </a:r>
            <a:r>
              <a:rPr lang="en-US" altLang="zh-CN" sz="1800" dirty="0">
                <a:solidFill>
                  <a:srgbClr val="8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l">
              <a:tabLst>
                <a:tab pos="1036955" algn="l"/>
              </a:tabLst>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）添加记录</a:t>
            </a:r>
          </a:p>
          <a:p>
            <a:pPr indent="266700" algn="l">
              <a:tabLst>
                <a:tab pos="1036955" algn="l"/>
              </a:tabLst>
            </a:pPr>
            <a:r>
              <a:rPr lang="en-US" altLang="zh-CN" sz="1800" dirty="0">
                <a:solidFill>
                  <a:srgbClr val="008080"/>
                </a:solidFill>
                <a:effectLst/>
                <a:latin typeface="Times New Roman" panose="02020603050405020304" pitchFamily="18" charset="0"/>
                <a:ea typeface="宋体" panose="02010600030101010101" pitchFamily="2" charset="-122"/>
              </a:rPr>
              <a:t>Int count=</a:t>
            </a:r>
            <a:r>
              <a:rPr lang="en-US" altLang="zh-CN" sz="1800" dirty="0" err="1">
                <a:solidFill>
                  <a:srgbClr val="008080"/>
                </a:solidFill>
                <a:effectLst/>
                <a:latin typeface="Times New Roman" panose="02020603050405020304" pitchFamily="18" charset="0"/>
                <a:ea typeface="宋体" panose="02010600030101010101" pitchFamily="2" charset="-122"/>
              </a:rPr>
              <a:t>statement.executeUpdate</a:t>
            </a:r>
            <a:r>
              <a:rPr lang="en-US" altLang="zh-CN" sz="1800" dirty="0">
                <a:solidFill>
                  <a:srgbClr val="008080"/>
                </a:solidFill>
                <a:effectLst/>
                <a:latin typeface="Times New Roman" panose="02020603050405020304" pitchFamily="18" charset="0"/>
                <a:ea typeface="宋体" panose="02010600030101010101" pitchFamily="2" charset="-122"/>
              </a:rPr>
              <a:t>(</a:t>
            </a:r>
            <a:r>
              <a:rPr lang="en-US" altLang="zh-CN" sz="1800" dirty="0" err="1">
                <a:solidFill>
                  <a:srgbClr val="0000FF"/>
                </a:solidFill>
                <a:effectLst/>
                <a:latin typeface="Times New Roman" panose="02020603050405020304" pitchFamily="18" charset="0"/>
                <a:ea typeface="宋体" panose="02010600030101010101" pitchFamily="2" charset="-122"/>
              </a:rPr>
              <a:t>sql</a:t>
            </a:r>
            <a:r>
              <a:rPr lang="en-US" altLang="zh-CN" sz="1800" dirty="0">
                <a:solidFill>
                  <a:srgbClr val="008080"/>
                </a:solidFill>
                <a:effectLst/>
                <a:latin typeface="Times New Roman" panose="02020603050405020304" pitchFamily="18" charset="0"/>
                <a:ea typeface="宋体" panose="02010600030101010101" pitchFamily="2" charset="-122"/>
              </a:rPr>
              <a:t>);                 </a:t>
            </a:r>
            <a:r>
              <a:rPr lang="en-US" altLang="zh-CN" sz="1800" dirty="0">
                <a:effectLst/>
                <a:latin typeface="Times New Roman" panose="02020603050405020304" pitchFamily="18" charset="0"/>
                <a:ea typeface="宋体" panose="02010600030101010101" pitchFamily="2" charset="-122"/>
              </a:rPr>
              <a:t>  --</a:t>
            </a:r>
            <a:r>
              <a:rPr lang="en-US" altLang="zh-CN" sz="1800" dirty="0" err="1">
                <a:effectLst/>
                <a:latin typeface="Times New Roman" panose="02020603050405020304" pitchFamily="18" charset="0"/>
                <a:ea typeface="宋体" panose="02010600030101010101" pitchFamily="2" charset="-122"/>
              </a:rPr>
              <a:t>sql</a:t>
            </a:r>
            <a:r>
              <a:rPr lang="zh-CN" altLang="zh-CN" sz="1800" dirty="0">
                <a:effectLst/>
                <a:latin typeface="Times New Roman" panose="02020603050405020304" pitchFamily="18" charset="0"/>
                <a:ea typeface="宋体" panose="02010600030101010101" pitchFamily="2" charset="-122"/>
              </a:rPr>
              <a:t>的值为</a:t>
            </a:r>
            <a:r>
              <a:rPr lang="en-US" altLang="zh-CN" sz="1800" dirty="0">
                <a:effectLst/>
                <a:latin typeface="Times New Roman" panose="02020603050405020304" pitchFamily="18" charset="0"/>
                <a:ea typeface="宋体" panose="02010600030101010101" pitchFamily="2" charset="-122"/>
              </a:rPr>
              <a:t>insert</a:t>
            </a:r>
            <a:r>
              <a:rPr lang="zh-CN" altLang="zh-CN" sz="1800" dirty="0">
                <a:effectLst/>
                <a:latin typeface="Times New Roman" panose="02020603050405020304" pitchFamily="18" charset="0"/>
                <a:ea typeface="宋体" panose="02010600030101010101" pitchFamily="2" charset="-122"/>
              </a:rPr>
              <a:t>语句</a:t>
            </a:r>
          </a:p>
          <a:p>
            <a:pPr indent="266700" algn="just"/>
            <a:r>
              <a:rPr lang="en-US" altLang="zh-CN" sz="1800" dirty="0">
                <a:solidFill>
                  <a:srgbClr val="0000FF"/>
                </a:solidFill>
                <a:effectLst/>
                <a:latin typeface="Times New Roman" panose="02020603050405020304" pitchFamily="18" charset="0"/>
                <a:ea typeface="宋体" panose="02010600030101010101" pitchFamily="2" charset="-122"/>
              </a:rPr>
              <a:t>if</a:t>
            </a:r>
            <a:r>
              <a:rPr lang="en-US" altLang="zh-CN" sz="1800" dirty="0">
                <a:solidFill>
                  <a:srgbClr val="808080"/>
                </a:solidFill>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Times New Roman" panose="02020603050405020304" pitchFamily="18" charset="0"/>
                <a:ea typeface="宋体" panose="02010600030101010101" pitchFamily="2" charset="-122"/>
              </a:rPr>
              <a:t>count </a:t>
            </a:r>
            <a:r>
              <a:rPr lang="en-US" altLang="zh-CN" sz="1800" dirty="0">
                <a:solidFill>
                  <a:srgbClr val="808080"/>
                </a:solidFill>
                <a:effectLst/>
                <a:latin typeface="Times New Roman" panose="02020603050405020304" pitchFamily="18" charset="0"/>
                <a:ea typeface="宋体" panose="02010600030101010101" pitchFamily="2" charset="-122"/>
              </a:rPr>
              <a:t>&gt;</a:t>
            </a:r>
            <a:r>
              <a:rPr lang="en-US" altLang="zh-CN" sz="1800" dirty="0">
                <a:effectLst/>
                <a:latin typeface="Times New Roman" panose="02020603050405020304" pitchFamily="18" charset="0"/>
                <a:ea typeface="宋体" panose="02010600030101010101" pitchFamily="2" charset="-122"/>
              </a:rPr>
              <a:t>0</a:t>
            </a:r>
            <a:r>
              <a:rPr lang="en-US" altLang="zh-CN" sz="1800" dirty="0">
                <a:solidFill>
                  <a:srgbClr val="8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dirty="0" err="1">
                <a:solidFill>
                  <a:srgbClr val="0000FF"/>
                </a:solidFill>
                <a:effectLst/>
                <a:latin typeface="Times New Roman" panose="02020603050405020304" pitchFamily="18" charset="0"/>
                <a:ea typeface="宋体" panose="02010600030101010101" pitchFamily="2" charset="-122"/>
              </a:rPr>
              <a:t>System.out</a:t>
            </a:r>
            <a:r>
              <a:rPr lang="en-US" altLang="zh-CN" sz="1800" dirty="0" err="1">
                <a:solidFill>
                  <a:srgbClr val="808080"/>
                </a:solidFill>
                <a:effectLst/>
                <a:latin typeface="Times New Roman" panose="02020603050405020304" pitchFamily="18" charset="0"/>
                <a:ea typeface="宋体" panose="02010600030101010101" pitchFamily="2" charset="-122"/>
              </a:rPr>
              <a:t>.</a:t>
            </a:r>
            <a:r>
              <a:rPr lang="en-US" altLang="zh-CN" sz="1800" dirty="0" err="1">
                <a:solidFill>
                  <a:srgbClr val="0000FF"/>
                </a:solidFill>
                <a:effectLst/>
                <a:latin typeface="Times New Roman" panose="02020603050405020304" pitchFamily="18" charset="0"/>
                <a:ea typeface="宋体" panose="02010600030101010101" pitchFamily="2" charset="-122"/>
              </a:rPr>
              <a:t>println</a:t>
            </a:r>
            <a:r>
              <a:rPr lang="en-US" altLang="zh-CN" sz="1800" dirty="0">
                <a:solidFill>
                  <a:srgbClr val="808080"/>
                </a:solidFill>
                <a:effectLst/>
                <a:latin typeface="Times New Roman" panose="02020603050405020304" pitchFamily="18" charset="0"/>
                <a:ea typeface="宋体" panose="02010600030101010101" pitchFamily="2" charset="-122"/>
              </a:rPr>
              <a:t>(</a:t>
            </a:r>
            <a:r>
              <a:rPr lang="en-US" altLang="zh-CN" sz="1800" dirty="0">
                <a:solidFill>
                  <a:srgbClr val="008080"/>
                </a:solidFill>
                <a:effectLst/>
                <a:latin typeface="Times New Roman" panose="02020603050405020304" pitchFamily="18" charset="0"/>
                <a:ea typeface="宋体" panose="02010600030101010101" pitchFamily="2" charset="-122"/>
              </a:rPr>
              <a:t>"</a:t>
            </a:r>
            <a:r>
              <a:rPr lang="zh-CN" altLang="zh-CN" sz="1800" dirty="0">
                <a:solidFill>
                  <a:srgbClr val="008080"/>
                </a:solidFill>
                <a:effectLst/>
                <a:latin typeface="Times New Roman" panose="02020603050405020304" pitchFamily="18" charset="0"/>
                <a:ea typeface="宋体" panose="02010600030101010101" pitchFamily="2" charset="-122"/>
              </a:rPr>
              <a:t>记录</a:t>
            </a:r>
            <a:r>
              <a:rPr lang="en-US" altLang="zh-CN" sz="1800" dirty="0">
                <a:solidFill>
                  <a:srgbClr val="008080"/>
                </a:solidFill>
                <a:effectLst/>
                <a:latin typeface="Times New Roman" panose="02020603050405020304" pitchFamily="18" charset="0"/>
                <a:ea typeface="宋体" panose="02010600030101010101" pitchFamily="2" charset="-122"/>
              </a:rPr>
              <a:t>t</a:t>
            </a:r>
            <a:r>
              <a:rPr lang="zh-CN" altLang="zh-CN" sz="1800" dirty="0">
                <a:solidFill>
                  <a:srgbClr val="008080"/>
                </a:solidFill>
                <a:effectLst/>
                <a:latin typeface="Times New Roman" panose="02020603050405020304" pitchFamily="18" charset="0"/>
                <a:ea typeface="宋体" panose="02010600030101010101" pitchFamily="2" charset="-122"/>
              </a:rPr>
              <a:t>添加成功</a:t>
            </a:r>
            <a:r>
              <a:rPr lang="en-US" altLang="zh-CN" sz="1800" dirty="0">
                <a:solidFill>
                  <a:srgbClr val="008080"/>
                </a:solidFill>
                <a:effectLst/>
                <a:latin typeface="Times New Roman" panose="02020603050405020304" pitchFamily="18" charset="0"/>
                <a:ea typeface="宋体" panose="02010600030101010101" pitchFamily="2" charset="-122"/>
              </a:rPr>
              <a:t>!"</a:t>
            </a:r>
            <a:r>
              <a:rPr lang="en-US" altLang="zh-CN" sz="1800" dirty="0">
                <a:solidFill>
                  <a:srgbClr val="8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dirty="0">
                <a:solidFill>
                  <a:srgbClr val="8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266700" algn="l">
              <a:tabLst>
                <a:tab pos="1036955" algn="l"/>
              </a:tabLst>
            </a:pP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127000" algn="just"/>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）查询记录</a:t>
            </a:r>
          </a:p>
          <a:p>
            <a:pPr indent="266700" algn="just"/>
            <a:r>
              <a:rPr lang="en-US" altLang="zh-CN" sz="1800" dirty="0" err="1">
                <a:solidFill>
                  <a:srgbClr val="008080"/>
                </a:solidFill>
                <a:effectLst/>
                <a:latin typeface="Times New Roman" panose="02020603050405020304" pitchFamily="18" charset="0"/>
                <a:ea typeface="宋体" panose="02010600030101010101" pitchFamily="2" charset="-122"/>
              </a:rPr>
              <a:t>ResultSet</a:t>
            </a:r>
            <a:r>
              <a:rPr lang="en-US" altLang="zh-CN" sz="1800" dirty="0">
                <a:solidFill>
                  <a:srgbClr val="008080"/>
                </a:solidFill>
                <a:effectLst/>
                <a:latin typeface="Times New Roman" panose="02020603050405020304" pitchFamily="18" charset="0"/>
                <a:ea typeface="宋体" panose="02010600030101010101" pitchFamily="2" charset="-122"/>
              </a:rPr>
              <a:t> </a:t>
            </a:r>
            <a:r>
              <a:rPr lang="en-US" altLang="zh-CN" sz="1800" dirty="0" err="1">
                <a:solidFill>
                  <a:srgbClr val="008080"/>
                </a:solidFill>
                <a:effectLst/>
                <a:latin typeface="Times New Roman" panose="02020603050405020304" pitchFamily="18" charset="0"/>
                <a:ea typeface="宋体" panose="02010600030101010101" pitchFamily="2" charset="-122"/>
              </a:rPr>
              <a:t>resultSet</a:t>
            </a:r>
            <a:r>
              <a:rPr lang="en-US" altLang="zh-CN" sz="1800" dirty="0">
                <a:solidFill>
                  <a:srgbClr val="008080"/>
                </a:solidFill>
                <a:effectLst/>
                <a:latin typeface="Times New Roman" panose="02020603050405020304" pitchFamily="18" charset="0"/>
                <a:ea typeface="宋体" panose="02010600030101010101" pitchFamily="2" charset="-122"/>
              </a:rPr>
              <a:t> = </a:t>
            </a:r>
            <a:r>
              <a:rPr lang="en-US" altLang="zh-CN" sz="1800" dirty="0" err="1">
                <a:solidFill>
                  <a:srgbClr val="008080"/>
                </a:solidFill>
                <a:effectLst/>
                <a:latin typeface="Times New Roman" panose="02020603050405020304" pitchFamily="18" charset="0"/>
                <a:ea typeface="宋体" panose="02010600030101010101" pitchFamily="2" charset="-122"/>
              </a:rPr>
              <a:t>statement.executeQuery</a:t>
            </a:r>
            <a:r>
              <a:rPr lang="en-US" altLang="zh-CN" sz="1800" dirty="0">
                <a:solidFill>
                  <a:srgbClr val="008080"/>
                </a:solidFill>
                <a:effectLst/>
                <a:latin typeface="Times New Roman" panose="02020603050405020304" pitchFamily="18" charset="0"/>
                <a:ea typeface="宋体" panose="02010600030101010101" pitchFamily="2" charset="-122"/>
              </a:rPr>
              <a:t>(</a:t>
            </a:r>
            <a:r>
              <a:rPr lang="en-US" altLang="zh-CN" sz="1800" dirty="0" err="1">
                <a:solidFill>
                  <a:srgbClr val="0000FF"/>
                </a:solidFill>
                <a:effectLst/>
                <a:latin typeface="Times New Roman" panose="02020603050405020304" pitchFamily="18" charset="0"/>
                <a:ea typeface="宋体" panose="02010600030101010101" pitchFamily="2" charset="-122"/>
              </a:rPr>
              <a:t>sql</a:t>
            </a:r>
            <a:r>
              <a:rPr lang="en-US" altLang="zh-CN" sz="1800" dirty="0">
                <a:solidFill>
                  <a:srgbClr val="008080"/>
                </a:solidFill>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3200400" algn="just"/>
            <a:r>
              <a:rPr lang="en-US" altLang="zh-CN" sz="1800" dirty="0">
                <a:effectLst/>
                <a:latin typeface="Times New Roman" panose="02020603050405020304" pitchFamily="18" charset="0"/>
                <a:ea typeface="宋体" panose="02010600030101010101" pitchFamily="2" charset="-122"/>
              </a:rPr>
              <a:t>--</a:t>
            </a:r>
            <a:r>
              <a:rPr lang="en-US" altLang="zh-CN" sz="1800" dirty="0" err="1">
                <a:effectLst/>
                <a:latin typeface="Times New Roman" panose="02020603050405020304" pitchFamily="18" charset="0"/>
                <a:ea typeface="宋体" panose="02010600030101010101" pitchFamily="2" charset="-122"/>
              </a:rPr>
              <a:t>sql</a:t>
            </a:r>
            <a:r>
              <a:rPr lang="zh-CN" altLang="zh-CN" sz="1800" dirty="0">
                <a:effectLst/>
                <a:latin typeface="Times New Roman" panose="02020603050405020304" pitchFamily="18" charset="0"/>
                <a:ea typeface="宋体" panose="02010600030101010101" pitchFamily="2" charset="-122"/>
              </a:rPr>
              <a:t>的值为</a:t>
            </a:r>
            <a:r>
              <a:rPr lang="en-US" altLang="zh-CN" sz="1800" dirty="0">
                <a:effectLst/>
                <a:latin typeface="Times New Roman" panose="02020603050405020304" pitchFamily="18" charset="0"/>
                <a:ea typeface="宋体" panose="02010600030101010101" pitchFamily="2" charset="-122"/>
              </a:rPr>
              <a:t>select</a:t>
            </a:r>
            <a:r>
              <a:rPr lang="zh-CN" altLang="zh-CN" sz="1800" dirty="0">
                <a:effectLst/>
                <a:latin typeface="Times New Roman" panose="02020603050405020304" pitchFamily="18" charset="0"/>
                <a:ea typeface="宋体" panose="02010600030101010101" pitchFamily="2" charset="-122"/>
              </a:rPr>
              <a:t>语句</a:t>
            </a:r>
          </a:p>
          <a:p>
            <a:pPr indent="266700" algn="just"/>
            <a:r>
              <a:rPr lang="en-US" altLang="zh-CN" sz="1800" dirty="0">
                <a:solidFill>
                  <a:srgbClr val="008080"/>
                </a:solidFill>
                <a:effectLst/>
                <a:latin typeface="Times New Roman" panose="02020603050405020304" pitchFamily="18" charset="0"/>
                <a:ea typeface="宋体" panose="02010600030101010101" pitchFamily="2" charset="-122"/>
              </a:rPr>
              <a:t>while (</a:t>
            </a:r>
            <a:r>
              <a:rPr lang="en-US" altLang="zh-CN" sz="1800" dirty="0" err="1">
                <a:solidFill>
                  <a:srgbClr val="008080"/>
                </a:solidFill>
                <a:effectLst/>
                <a:latin typeface="Times New Roman" panose="02020603050405020304" pitchFamily="18" charset="0"/>
                <a:ea typeface="宋体" panose="02010600030101010101" pitchFamily="2" charset="-122"/>
              </a:rPr>
              <a:t>resultSet.next</a:t>
            </a:r>
            <a:r>
              <a:rPr lang="en-US" altLang="zh-CN" sz="1800" dirty="0">
                <a:solidFill>
                  <a:srgbClr val="008080"/>
                </a:solidFill>
                <a:effectLst/>
                <a:latin typeface="Times New Roman" panose="02020603050405020304" pitchFamily="18" charset="0"/>
                <a:ea typeface="宋体" panose="02010600030101010101" pitchFamily="2" charset="-122"/>
              </a:rPr>
              <a:t>()) { </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dirty="0" err="1">
                <a:solidFill>
                  <a:srgbClr val="008080"/>
                </a:solidFill>
                <a:effectLst/>
                <a:latin typeface="Times New Roman" panose="02020603050405020304" pitchFamily="18" charset="0"/>
                <a:ea typeface="宋体" panose="02010600030101010101" pitchFamily="2" charset="-122"/>
              </a:rPr>
              <a:t>System.out.println</a:t>
            </a:r>
            <a:r>
              <a:rPr lang="en-US" altLang="zh-CN" sz="1800" dirty="0">
                <a:solidFill>
                  <a:srgbClr val="008080"/>
                </a:solidFill>
                <a:effectLst/>
                <a:latin typeface="Times New Roman" panose="02020603050405020304" pitchFamily="18" charset="0"/>
                <a:ea typeface="宋体" panose="02010600030101010101" pitchFamily="2" charset="-122"/>
              </a:rPr>
              <a:t>(</a:t>
            </a:r>
            <a:r>
              <a:rPr lang="en-US" altLang="zh-CN" sz="1800" dirty="0" err="1">
                <a:solidFill>
                  <a:srgbClr val="008080"/>
                </a:solidFill>
                <a:effectLst/>
                <a:latin typeface="Times New Roman" panose="02020603050405020304" pitchFamily="18" charset="0"/>
                <a:ea typeface="宋体" panose="02010600030101010101" pitchFamily="2" charset="-122"/>
              </a:rPr>
              <a:t>resultSet.getInt</a:t>
            </a:r>
            <a:r>
              <a:rPr lang="en-US" altLang="zh-CN" sz="1800" dirty="0">
                <a:solidFill>
                  <a:srgbClr val="008080"/>
                </a:solidFill>
                <a:effectLst/>
                <a:latin typeface="Times New Roman" panose="02020603050405020304" pitchFamily="18" charset="0"/>
                <a:ea typeface="宋体" panose="02010600030101010101" pitchFamily="2" charset="-122"/>
              </a:rPr>
              <a:t>("id"))</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dirty="0">
                <a:solidFill>
                  <a:srgbClr val="008080"/>
                </a:solidFill>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宋体" panose="02010600030101010101" pitchFamily="2" charset="-122"/>
            </a:endParaRPr>
          </a:p>
          <a:p>
            <a:pPr indent="127000" algn="just"/>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6975565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3" name="Title 1">
            <a:extLst>
              <a:ext uri="{FF2B5EF4-FFF2-40B4-BE49-F238E27FC236}">
                <a16:creationId xmlns:a16="http://schemas.microsoft.com/office/drawing/2014/main" id="{2F98598E-0A99-EE46-3F97-6D6E97BC35A3}"/>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实现数据库与</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页面的连接</a:t>
            </a:r>
          </a:p>
        </p:txBody>
      </p:sp>
      <p:sp>
        <p:nvSpPr>
          <p:cNvPr id="9" name="文本框 8">
            <a:extLst>
              <a:ext uri="{FF2B5EF4-FFF2-40B4-BE49-F238E27FC236}">
                <a16:creationId xmlns:a16="http://schemas.microsoft.com/office/drawing/2014/main" id="{D389E570-C9F9-E937-83D3-B030BDD7CFEC}"/>
              </a:ext>
            </a:extLst>
          </p:cNvPr>
          <p:cNvSpPr txBox="1"/>
          <p:nvPr/>
        </p:nvSpPr>
        <p:spPr>
          <a:xfrm>
            <a:off x="2062758" y="1701602"/>
            <a:ext cx="7334864" cy="3416320"/>
          </a:xfrm>
          <a:prstGeom prst="rect">
            <a:avLst/>
          </a:prstGeom>
          <a:noFill/>
        </p:spPr>
        <p:txBody>
          <a:bodyPr wrap="square">
            <a:spAutoFit/>
          </a:bodyPr>
          <a:lstStyle/>
          <a:p>
            <a:pPr indent="127000" algn="just"/>
            <a:r>
              <a:rPr lang="en-US" altLang="zh-CN" sz="1800" dirty="0">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宋体" panose="02010600030101010101" pitchFamily="2" charset="-122"/>
                <a:ea typeface="宋体" panose="02010600030101010101" pitchFamily="2" charset="-122"/>
              </a:rPr>
              <a:t>）更新记录</a:t>
            </a:r>
          </a:p>
          <a:p>
            <a:pPr indent="266700" algn="just"/>
            <a:r>
              <a:rPr lang="en-US" altLang="zh-CN" sz="1800" dirty="0">
                <a:solidFill>
                  <a:srgbClr val="008080"/>
                </a:solidFill>
                <a:effectLst/>
                <a:latin typeface="宋体" panose="02010600030101010101" pitchFamily="2" charset="-122"/>
                <a:ea typeface="宋体" panose="02010600030101010101" pitchFamily="2" charset="-122"/>
              </a:rPr>
              <a:t>int count = </a:t>
            </a:r>
            <a:r>
              <a:rPr lang="en-US" altLang="zh-CN" sz="1800" dirty="0" err="1">
                <a:solidFill>
                  <a:srgbClr val="008080"/>
                </a:solidFill>
                <a:effectLst/>
                <a:latin typeface="宋体" panose="02010600030101010101" pitchFamily="2" charset="-122"/>
                <a:ea typeface="宋体" panose="02010600030101010101" pitchFamily="2" charset="-122"/>
              </a:rPr>
              <a:t>statement.executeUpdate</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sql</a:t>
            </a:r>
            <a:r>
              <a:rPr lang="en-US" altLang="zh-CN" sz="1800" dirty="0">
                <a:solidFill>
                  <a:srgbClr val="0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marL="2933700" indent="266700" algn="just"/>
            <a:r>
              <a:rPr lang="en-US" altLang="zh-CN" sz="1800" dirty="0">
                <a:effectLst/>
                <a:latin typeface="宋体" panose="02010600030101010101" pitchFamily="2" charset="-122"/>
                <a:ea typeface="宋体" panose="02010600030101010101" pitchFamily="2" charset="-122"/>
              </a:rPr>
              <a:t>--</a:t>
            </a:r>
            <a:r>
              <a:rPr lang="en-US" altLang="zh-CN" sz="1800" dirty="0" err="1">
                <a:effectLst/>
                <a:latin typeface="宋体" panose="02010600030101010101" pitchFamily="2" charset="-122"/>
                <a:ea typeface="宋体" panose="02010600030101010101" pitchFamily="2" charset="-122"/>
              </a:rPr>
              <a:t>sql</a:t>
            </a:r>
            <a:r>
              <a:rPr lang="zh-CN" altLang="zh-CN" sz="1800" dirty="0">
                <a:effectLst/>
                <a:latin typeface="宋体" panose="02010600030101010101" pitchFamily="2" charset="-122"/>
                <a:ea typeface="宋体" panose="02010600030101010101" pitchFamily="2" charset="-122"/>
              </a:rPr>
              <a:t>的值为</a:t>
            </a:r>
            <a:r>
              <a:rPr lang="en-US" altLang="zh-CN" sz="1800" dirty="0">
                <a:effectLst/>
                <a:latin typeface="宋体" panose="02010600030101010101" pitchFamily="2" charset="-122"/>
                <a:ea typeface="宋体" panose="02010600030101010101" pitchFamily="2" charset="-122"/>
              </a:rPr>
              <a:t>update</a:t>
            </a:r>
            <a:r>
              <a:rPr lang="zh-CN" altLang="zh-CN" sz="1800" dirty="0">
                <a:effectLst/>
                <a:latin typeface="宋体" panose="02010600030101010101" pitchFamily="2" charset="-122"/>
                <a:ea typeface="宋体" panose="02010600030101010101" pitchFamily="2" charset="-122"/>
              </a:rPr>
              <a:t>语句</a:t>
            </a:r>
          </a:p>
          <a:p>
            <a:pPr indent="266700" algn="just"/>
            <a:r>
              <a:rPr lang="en-US" altLang="zh-CN" sz="1800" dirty="0">
                <a:solidFill>
                  <a:srgbClr val="0000FF"/>
                </a:solidFill>
                <a:effectLst/>
                <a:latin typeface="宋体" panose="02010600030101010101" pitchFamily="2" charset="-122"/>
                <a:ea typeface="宋体" panose="02010600030101010101" pitchFamily="2" charset="-122"/>
              </a:rPr>
              <a:t>if</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count </a:t>
            </a:r>
            <a:r>
              <a:rPr lang="en-US" altLang="zh-CN" sz="1800" dirty="0">
                <a:solidFill>
                  <a:srgbClr val="808080"/>
                </a:solidFill>
                <a:effectLst/>
                <a:latin typeface="宋体" panose="02010600030101010101" pitchFamily="2" charset="-122"/>
                <a:ea typeface="宋体" panose="02010600030101010101" pitchFamily="2" charset="-122"/>
              </a:rPr>
              <a:t>&gt;</a:t>
            </a:r>
            <a:r>
              <a:rPr lang="en-US" altLang="zh-CN" sz="1800" dirty="0">
                <a:effectLst/>
                <a:latin typeface="宋体" panose="02010600030101010101" pitchFamily="2" charset="-122"/>
                <a:ea typeface="宋体" panose="02010600030101010101" pitchFamily="2" charset="-122"/>
              </a:rPr>
              <a:t>0</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err="1">
                <a:solidFill>
                  <a:srgbClr val="0000FF"/>
                </a:solidFill>
                <a:effectLst/>
                <a:latin typeface="宋体" panose="02010600030101010101" pitchFamily="2" charset="-122"/>
                <a:ea typeface="宋体" panose="02010600030101010101" pitchFamily="2" charset="-122"/>
              </a:rPr>
              <a:t>System.out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println</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zh-CN" altLang="zh-CN" sz="1800" dirty="0">
                <a:solidFill>
                  <a:srgbClr val="008080"/>
                </a:solidFill>
                <a:effectLst/>
                <a:latin typeface="宋体" panose="02010600030101010101" pitchFamily="2" charset="-122"/>
                <a:ea typeface="宋体" panose="02010600030101010101" pitchFamily="2" charset="-122"/>
              </a:rPr>
              <a:t>记录更新成功</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127000" algn="just"/>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宋体" panose="02010600030101010101" pitchFamily="2" charset="-122"/>
                <a:ea typeface="宋体" panose="02010600030101010101" pitchFamily="2" charset="-122"/>
              </a:rPr>
              <a:t>）删除记录</a:t>
            </a:r>
          </a:p>
          <a:p>
            <a:pPr indent="266700" algn="just"/>
            <a:r>
              <a:rPr lang="en-US" altLang="zh-CN" sz="1800" dirty="0">
                <a:solidFill>
                  <a:srgbClr val="0000FF"/>
                </a:solidFill>
                <a:effectLst/>
                <a:latin typeface="宋体" panose="02010600030101010101" pitchFamily="2" charset="-122"/>
                <a:ea typeface="宋体" panose="02010600030101010101" pitchFamily="2" charset="-122"/>
              </a:rPr>
              <a:t>int</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count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statement.executeUpdate</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sql</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      </a:t>
            </a:r>
            <a:r>
              <a:rPr lang="en-US" altLang="zh-CN" sz="1800" dirty="0">
                <a:effectLst/>
                <a:latin typeface="宋体" panose="02010600030101010101" pitchFamily="2" charset="-122"/>
                <a:ea typeface="宋体" panose="02010600030101010101" pitchFamily="2" charset="-122"/>
              </a:rPr>
              <a:t>--</a:t>
            </a:r>
            <a:r>
              <a:rPr lang="en-US" altLang="zh-CN" sz="1800" dirty="0" err="1">
                <a:effectLst/>
                <a:latin typeface="宋体" panose="02010600030101010101" pitchFamily="2" charset="-122"/>
                <a:ea typeface="宋体" panose="02010600030101010101" pitchFamily="2" charset="-122"/>
              </a:rPr>
              <a:t>sql</a:t>
            </a:r>
            <a:r>
              <a:rPr lang="zh-CN" altLang="zh-CN" sz="1800" dirty="0">
                <a:effectLst/>
                <a:latin typeface="宋体" panose="02010600030101010101" pitchFamily="2" charset="-122"/>
                <a:ea typeface="宋体" panose="02010600030101010101" pitchFamily="2" charset="-122"/>
              </a:rPr>
              <a:t>的值为</a:t>
            </a:r>
            <a:r>
              <a:rPr lang="en-US" altLang="zh-CN" sz="1800" dirty="0">
                <a:effectLst/>
                <a:latin typeface="宋体" panose="02010600030101010101" pitchFamily="2" charset="-122"/>
                <a:ea typeface="宋体" panose="02010600030101010101" pitchFamily="2" charset="-122"/>
              </a:rPr>
              <a:t>delete</a:t>
            </a:r>
            <a:r>
              <a:rPr lang="zh-CN" altLang="zh-CN" sz="1800" dirty="0">
                <a:effectLst/>
                <a:latin typeface="宋体" panose="02010600030101010101" pitchFamily="2" charset="-122"/>
                <a:ea typeface="宋体" panose="02010600030101010101" pitchFamily="2" charset="-122"/>
              </a:rPr>
              <a:t>语句</a:t>
            </a:r>
          </a:p>
          <a:p>
            <a:pPr indent="266700" algn="just"/>
            <a:r>
              <a:rPr lang="en-US" altLang="zh-CN" sz="1800" dirty="0">
                <a:solidFill>
                  <a:srgbClr val="0000FF"/>
                </a:solidFill>
                <a:effectLst/>
                <a:latin typeface="宋体" panose="02010600030101010101" pitchFamily="2" charset="-122"/>
                <a:ea typeface="宋体" panose="02010600030101010101" pitchFamily="2" charset="-122"/>
              </a:rPr>
              <a:t>if</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count</a:t>
            </a:r>
            <a:r>
              <a:rPr lang="en-US" altLang="zh-CN" sz="1800" dirty="0">
                <a:solidFill>
                  <a:srgbClr val="808080"/>
                </a:solidFill>
                <a:effectLst/>
                <a:latin typeface="宋体" panose="02010600030101010101" pitchFamily="2" charset="-122"/>
                <a:ea typeface="宋体" panose="02010600030101010101" pitchFamily="2" charset="-122"/>
              </a:rPr>
              <a:t>&gt;</a:t>
            </a:r>
            <a:r>
              <a:rPr lang="en-US" altLang="zh-CN" sz="1800" dirty="0">
                <a:effectLst/>
                <a:latin typeface="宋体" panose="02010600030101010101" pitchFamily="2" charset="-122"/>
                <a:ea typeface="宋体" panose="02010600030101010101" pitchFamily="2" charset="-122"/>
              </a:rPr>
              <a:t>0</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err="1">
                <a:solidFill>
                  <a:srgbClr val="0000FF"/>
                </a:solidFill>
                <a:effectLst/>
                <a:latin typeface="宋体" panose="02010600030101010101" pitchFamily="2" charset="-122"/>
                <a:ea typeface="宋体" panose="02010600030101010101" pitchFamily="2" charset="-122"/>
              </a:rPr>
              <a:t>System.out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println</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zh-CN" altLang="zh-CN" sz="1800" dirty="0">
                <a:solidFill>
                  <a:srgbClr val="008080"/>
                </a:solidFill>
                <a:effectLst/>
                <a:latin typeface="宋体" panose="02010600030101010101" pitchFamily="2" charset="-122"/>
                <a:ea typeface="宋体" panose="02010600030101010101" pitchFamily="2" charset="-122"/>
              </a:rPr>
              <a:t>记录删除成功</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en-US" sz="18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49772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558702" y="822533"/>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6066" y="93360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3" name="Title 1">
            <a:extLst>
              <a:ext uri="{FF2B5EF4-FFF2-40B4-BE49-F238E27FC236}">
                <a16:creationId xmlns:a16="http://schemas.microsoft.com/office/drawing/2014/main" id="{2F98598E-0A99-EE46-3F97-6D6E97BC35A3}"/>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实现数据库与</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页面的连接</a:t>
            </a:r>
          </a:p>
        </p:txBody>
      </p:sp>
      <p:sp>
        <p:nvSpPr>
          <p:cNvPr id="9" name="文本框 8">
            <a:extLst>
              <a:ext uri="{FF2B5EF4-FFF2-40B4-BE49-F238E27FC236}">
                <a16:creationId xmlns:a16="http://schemas.microsoft.com/office/drawing/2014/main" id="{D389E570-C9F9-E937-83D3-B030BDD7CFEC}"/>
              </a:ext>
            </a:extLst>
          </p:cNvPr>
          <p:cNvSpPr txBox="1"/>
          <p:nvPr/>
        </p:nvSpPr>
        <p:spPr>
          <a:xfrm>
            <a:off x="1285790" y="1348839"/>
            <a:ext cx="10631711" cy="5909310"/>
          </a:xfrm>
          <a:prstGeom prst="rect">
            <a:avLst/>
          </a:prstGeom>
          <a:noFill/>
        </p:spPr>
        <p:txBody>
          <a:bodyPr wrap="square">
            <a:spAutoFit/>
          </a:bodyPr>
          <a:lstStyle/>
          <a:p>
            <a:pPr indent="127000" algn="just"/>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宋体" panose="02010600030101010101" pitchFamily="2" charset="-122"/>
                <a:ea typeface="宋体" panose="02010600030101010101" pitchFamily="2" charset="-122"/>
              </a:rPr>
              <a:t>、使用</a:t>
            </a:r>
            <a:r>
              <a:rPr lang="en-US" altLang="zh-CN" sz="1800" dirty="0">
                <a:effectLst/>
                <a:latin typeface="宋体" panose="02010600030101010101" pitchFamily="2" charset="-122"/>
                <a:ea typeface="宋体" panose="02010600030101010101" pitchFamily="2" charset="-122"/>
              </a:rPr>
              <a:t>close()</a:t>
            </a:r>
            <a:r>
              <a:rPr lang="zh-CN" altLang="zh-CN" sz="1800" dirty="0">
                <a:effectLst/>
                <a:latin typeface="宋体" panose="02010600030101010101" pitchFamily="2" charset="-122"/>
                <a:ea typeface="宋体" panose="02010600030101010101" pitchFamily="2" charset="-122"/>
              </a:rPr>
              <a:t>方法关闭数据库连接</a:t>
            </a:r>
          </a:p>
          <a:p>
            <a:pPr marL="342900" lvl="0" indent="-342900" algn="l" fontAlgn="auto">
              <a:buFont typeface="+mj-lt"/>
              <a:buAutoNum type="arabicPeriod"/>
              <a:tabLst>
                <a:tab pos="1036955" algn="l"/>
                <a:tab pos="1502410" algn="l"/>
              </a:tabLst>
            </a:pPr>
            <a:r>
              <a:rPr lang="en-US" altLang="zh-CN" sz="1800" dirty="0" err="1">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result</a:t>
            </a:r>
            <a:r>
              <a:rPr lang="en-US" altLang="zh-CN" sz="1800" dirty="0" err="1">
                <a:solidFill>
                  <a:srgbClr val="80808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close</a:t>
            </a:r>
            <a:r>
              <a:rPr lang="en-US" altLang="zh-CN" sz="1800" dirty="0">
                <a:solidFill>
                  <a:srgbClr val="80808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关闭</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Result</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对象</a:t>
            </a:r>
          </a:p>
          <a:p>
            <a:pPr indent="127000" algn="l">
              <a:tabLst>
                <a:tab pos="1036955" algn="l"/>
                <a:tab pos="1502410" algn="l"/>
              </a:tabLst>
            </a:pPr>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stat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close</a:t>
            </a:r>
            <a:r>
              <a:rPr lang="en-US" altLang="zh-CN" sz="1800" dirty="0">
                <a:solidFill>
                  <a:srgbClr val="808080"/>
                </a:solidFill>
                <a:effectLst/>
                <a:latin typeface="宋体" panose="02010600030101010101" pitchFamily="2" charset="-122"/>
                <a:ea typeface="宋体" panose="02010600030101010101" pitchFamily="2" charset="-122"/>
              </a:rPr>
              <a:t>()   </a:t>
            </a:r>
            <a:r>
              <a:rPr lang="en-US" altLang="zh-CN" sz="1800" dirty="0">
                <a:effectLst/>
                <a:latin typeface="宋体" panose="02010600030101010101" pitchFamily="2" charset="-122"/>
                <a:ea typeface="宋体" panose="02010600030101010101" pitchFamily="2" charset="-122"/>
              </a:rPr>
              <a:t> --</a:t>
            </a:r>
            <a:r>
              <a:rPr lang="zh-CN" altLang="zh-CN" sz="1800" dirty="0">
                <a:effectLst/>
                <a:latin typeface="宋体" panose="02010600030101010101" pitchFamily="2" charset="-122"/>
                <a:ea typeface="宋体" panose="02010600030101010101" pitchFamily="2" charset="-122"/>
              </a:rPr>
              <a:t>关闭</a:t>
            </a:r>
            <a:r>
              <a:rPr lang="en-US" altLang="zh-CN" sz="1800" dirty="0">
                <a:effectLst/>
                <a:latin typeface="宋体" panose="02010600030101010101" pitchFamily="2" charset="-122"/>
                <a:ea typeface="宋体" panose="02010600030101010101" pitchFamily="2" charset="-122"/>
              </a:rPr>
              <a:t>Statement</a:t>
            </a:r>
            <a:r>
              <a:rPr lang="zh-CN" altLang="zh-CN" sz="1800" dirty="0">
                <a:effectLst/>
                <a:latin typeface="宋体" panose="02010600030101010101" pitchFamily="2" charset="-122"/>
                <a:ea typeface="宋体" panose="02010600030101010101" pitchFamily="2" charset="-122"/>
              </a:rPr>
              <a:t>对象</a:t>
            </a:r>
          </a:p>
          <a:p>
            <a:pPr indent="127000" algn="just"/>
            <a:r>
              <a:rPr lang="zh-CN" altLang="zh-CN" sz="1800" dirty="0">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con</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close</a:t>
            </a:r>
            <a:r>
              <a:rPr lang="en-US" altLang="zh-CN" sz="1800" dirty="0">
                <a:solidFill>
                  <a:srgbClr val="808080"/>
                </a:solidFill>
                <a:effectLst/>
                <a:latin typeface="宋体" panose="02010600030101010101" pitchFamily="2" charset="-122"/>
                <a:ea typeface="宋体" panose="02010600030101010101" pitchFamily="2" charset="-122"/>
              </a:rPr>
              <a:t>()    </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关闭</a:t>
            </a:r>
            <a:r>
              <a:rPr lang="en-US" altLang="zh-CN" sz="1800" dirty="0">
                <a:effectLst/>
                <a:latin typeface="宋体" panose="02010600030101010101" pitchFamily="2" charset="-122"/>
                <a:ea typeface="宋体" panose="02010600030101010101" pitchFamily="2" charset="-122"/>
              </a:rPr>
              <a:t>Connection</a:t>
            </a:r>
            <a:r>
              <a:rPr lang="zh-CN" altLang="zh-CN" sz="1800" dirty="0">
                <a:effectLst/>
                <a:latin typeface="宋体" panose="02010600030101010101" pitchFamily="2" charset="-122"/>
                <a:ea typeface="宋体" panose="02010600030101010101" pitchFamily="2" charset="-122"/>
              </a:rPr>
              <a:t>对象</a:t>
            </a:r>
          </a:p>
          <a:p>
            <a:pPr indent="266700" algn="just"/>
            <a:r>
              <a:rPr lang="en-US" altLang="zh-CN" sz="1800" dirty="0">
                <a:effectLst/>
                <a:latin typeface="宋体" panose="02010600030101010101" pitchFamily="2" charset="-122"/>
                <a:ea typeface="宋体" panose="02010600030101010101" pitchFamily="2" charset="-122"/>
              </a:rPr>
              <a:t>JSP</a:t>
            </a:r>
            <a:r>
              <a:rPr lang="zh-CN" altLang="zh-CN" sz="1800" dirty="0">
                <a:effectLst/>
                <a:latin typeface="宋体" panose="02010600030101010101" pitchFamily="2" charset="-122"/>
                <a:ea typeface="宋体" panose="02010600030101010101" pitchFamily="2" charset="-122"/>
              </a:rPr>
              <a:t>页面具体代码如下：</a:t>
            </a:r>
          </a:p>
          <a:p>
            <a:pPr indent="266700" algn="just"/>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@page</a:t>
            </a:r>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contentType</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"text/</a:t>
            </a:r>
            <a:r>
              <a:rPr lang="en-US" altLang="zh-CN" sz="1800" dirty="0" err="1">
                <a:solidFill>
                  <a:srgbClr val="008080"/>
                </a:solidFill>
                <a:effectLst/>
                <a:latin typeface="宋体" panose="02010600030101010101" pitchFamily="2" charset="-122"/>
                <a:ea typeface="宋体" panose="02010600030101010101" pitchFamily="2" charset="-122"/>
              </a:rPr>
              <a:t>heml;charset</a:t>
            </a:r>
            <a:r>
              <a:rPr lang="en-US" altLang="zh-CN" sz="1800" dirty="0">
                <a:solidFill>
                  <a:srgbClr val="008080"/>
                </a:solidFill>
                <a:effectLst/>
                <a:latin typeface="宋体" panose="02010600030101010101" pitchFamily="2" charset="-122"/>
                <a:ea typeface="宋体" panose="02010600030101010101" pitchFamily="2" charset="-122"/>
              </a:rPr>
              <a:t>=GBK"</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@page</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import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java.sql</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html</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body</a:t>
            </a:r>
            <a:r>
              <a:rPr lang="en-US" altLang="zh-CN" sz="1800" dirty="0">
                <a:solidFill>
                  <a:srgbClr val="808080"/>
                </a:solidFill>
                <a:effectLst/>
                <a:latin typeface="宋体" panose="02010600030101010101" pitchFamily="2" charset="-122"/>
                <a:ea typeface="宋体" panose="02010600030101010101" pitchFamily="2" charset="-122"/>
              </a:rPr>
              <a:t>&gt;</a:t>
            </a:r>
          </a:p>
          <a:p>
            <a:pPr indent="266700" algn="just"/>
            <a:r>
              <a:rPr lang="en-US" altLang="zh-CN" sz="1800" dirty="0">
                <a:solidFill>
                  <a:srgbClr val="808080"/>
                </a:solidFill>
                <a:effectLst/>
                <a:latin typeface="宋体" panose="02010600030101010101" pitchFamily="2" charset="-122"/>
                <a:ea typeface="宋体" panose="02010600030101010101" pitchFamily="2" charset="-122"/>
              </a:rPr>
              <a:t>&lt;%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string</a:t>
            </a:r>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url</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jdbc:mysql</a:t>
            </a:r>
            <a:r>
              <a:rPr lang="en-US" altLang="zh-CN" sz="1800" dirty="0">
                <a:solidFill>
                  <a:srgbClr val="008080"/>
                </a:solidFill>
                <a:effectLst/>
                <a:latin typeface="宋体" panose="02010600030101010101" pitchFamily="2" charset="-122"/>
                <a:ea typeface="宋体" panose="02010600030101010101" pitchFamily="2" charset="-122"/>
              </a:rPr>
              <a:t>://localhost:3306/</a:t>
            </a:r>
            <a:r>
              <a:rPr lang="zh-CN" altLang="zh-CN" sz="1800" dirty="0">
                <a:solidFill>
                  <a:srgbClr val="008080"/>
                </a:solidFill>
                <a:effectLst/>
                <a:latin typeface="宋体" panose="02010600030101010101" pitchFamily="2" charset="-122"/>
                <a:ea typeface="宋体" panose="02010600030101010101" pitchFamily="2" charset="-122"/>
              </a:rPr>
              <a:t>数据库名称</a:t>
            </a:r>
            <a:r>
              <a:rPr lang="en-US" altLang="zh-CN" sz="1800" dirty="0">
                <a:solidFill>
                  <a:srgbClr val="008080"/>
                </a:solidFill>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mysql</a:t>
            </a:r>
            <a:r>
              <a:rPr lang="zh-CN" altLang="zh-CN" sz="1800" dirty="0">
                <a:solidFill>
                  <a:srgbClr val="008080"/>
                </a:solidFill>
                <a:effectLst/>
                <a:latin typeface="宋体" panose="02010600030101010101" pitchFamily="2" charset="-122"/>
                <a:ea typeface="宋体" panose="02010600030101010101" pitchFamily="2" charset="-122"/>
              </a:rPr>
              <a:t>账号</a:t>
            </a:r>
            <a:r>
              <a:rPr lang="en-US" altLang="zh-CN" sz="1800" dirty="0">
                <a:solidFill>
                  <a:srgbClr val="008080"/>
                </a:solidFill>
                <a:effectLst/>
                <a:latin typeface="宋体" panose="02010600030101010101" pitchFamily="2" charset="-122"/>
                <a:ea typeface="宋体" panose="02010600030101010101" pitchFamily="2" charset="-122"/>
              </a:rPr>
              <a:t>’, ‘</a:t>
            </a:r>
            <a:r>
              <a:rPr lang="zh-CN" altLang="zh-CN" sz="1800" dirty="0">
                <a:solidFill>
                  <a:srgbClr val="008080"/>
                </a:solidFill>
                <a:effectLst/>
                <a:latin typeface="宋体" panose="02010600030101010101" pitchFamily="2" charset="-122"/>
                <a:ea typeface="宋体" panose="02010600030101010101" pitchFamily="2" charset="-122"/>
              </a:rPr>
              <a:t>密码</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string</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temp</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string</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FF00FF"/>
                </a:solidFill>
                <a:effectLst/>
                <a:latin typeface="宋体" panose="02010600030101010101" pitchFamily="2" charset="-122"/>
                <a:ea typeface="宋体" panose="02010600030101010101" pitchFamily="2" charset="-122"/>
              </a:rPr>
              <a:t>user</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"root"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 --</a:t>
            </a:r>
            <a:r>
              <a:rPr lang="zh-CN" altLang="zh-CN" sz="1800" dirty="0">
                <a:effectLst/>
                <a:latin typeface="宋体" panose="02010600030101010101" pitchFamily="2" charset="-122"/>
                <a:ea typeface="宋体" panose="02010600030101010101" pitchFamily="2" charset="-122"/>
              </a:rPr>
              <a:t>数据库连接用户名</a:t>
            </a: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string</a:t>
            </a:r>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pwd</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"ok"</a:t>
            </a:r>
            <a:r>
              <a:rPr lang="en-US" altLang="zh-CN" sz="1800" dirty="0">
                <a:solidFill>
                  <a:srgbClr val="808080"/>
                </a:solidFill>
                <a:effectLst/>
                <a:latin typeface="宋体" panose="02010600030101010101" pitchFamily="2" charset="-122"/>
                <a:ea typeface="宋体" panose="02010600030101010101" pitchFamily="2" charset="-122"/>
              </a:rPr>
              <a:t>; </a:t>
            </a:r>
            <a:r>
              <a:rPr lang="en-US" altLang="zh-CN" sz="1800" dirty="0">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数据库连接密码</a:t>
            </a:r>
          </a:p>
          <a:p>
            <a:pPr indent="266700" algn="l">
              <a:tabLst>
                <a:tab pos="1036955" algn="l"/>
              </a:tabLst>
            </a:pPr>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class</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forName</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com.mysql.jdbc.Driver</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Connection</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con</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DriverManager</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getConnection</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url</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FF00FF"/>
                </a:solidFill>
                <a:effectLst/>
                <a:latin typeface="宋体" panose="02010600030101010101" pitchFamily="2" charset="-122"/>
                <a:ea typeface="宋体" panose="02010600030101010101" pitchFamily="2" charset="-122"/>
              </a:rPr>
              <a:t>user</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pwd</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00FF"/>
                </a:solidFill>
                <a:effectLst/>
                <a:latin typeface="宋体" panose="02010600030101010101" pitchFamily="2" charset="-122"/>
                <a:ea typeface="宋体" panose="02010600030101010101" pitchFamily="2" charset="-122"/>
              </a:rPr>
              <a:t>System</a:t>
            </a:r>
            <a:r>
              <a:rPr lang="en-US" altLang="zh-CN" sz="1800" dirty="0" err="1">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out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println</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建立连接成功</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l">
              <a:tabLst>
                <a:tab pos="1036955" algn="l"/>
              </a:tabLst>
            </a:pP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Statement</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stat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connection.createStatement</a:t>
            </a:r>
            <a:r>
              <a:rPr lang="en-US" altLang="zh-CN" sz="1800" dirty="0">
                <a:solidFill>
                  <a:srgbClr val="008080"/>
                </a:solidFill>
                <a:effectLst/>
                <a:latin typeface="宋体" panose="02010600030101010101" pitchFamily="2" charset="-122"/>
                <a:ea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resultSet</a:t>
            </a:r>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result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stat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executeQuery</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"select * from student"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endParaRPr lang="zh-CN" altLang="zh-CN" sz="1800" dirty="0">
              <a:effectLst/>
              <a:latin typeface="宋体" panose="02010600030101010101" pitchFamily="2" charset="-122"/>
              <a:ea typeface="宋体" panose="02010600030101010101" pitchFamily="2" charset="-122"/>
            </a:endParaRPr>
          </a:p>
          <a:p>
            <a:pPr indent="266700" algn="just"/>
            <a:endParaRPr lang="zh-CN" altLang="zh-CN" sz="1800" dirty="0">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685883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6048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3"/>
                </a:solidFill>
                <a:latin typeface="微软雅黑" panose="020B0503020204020204" pitchFamily="34" charset="-122"/>
                <a:ea typeface="微软雅黑" panose="020B0503020204020204" pitchFamily="34" charset="-122"/>
                <a:cs typeface="+mn-ea"/>
              </a:rPr>
              <a:t>操作导向</a:t>
            </a:r>
            <a:endParaRPr lang="zh-CN" altLang="en-US" sz="2000" dirty="0">
              <a:solidFill>
                <a:srgbClr val="1369B3"/>
              </a:solidFill>
              <a:latin typeface="微软雅黑" panose="020B0503020204020204" pitchFamily="34" charset="-122"/>
              <a:ea typeface="微软雅黑" panose="020B0503020204020204" pitchFamily="34" charset="-122"/>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298F9221-11FC-82E1-4925-37D858419E52}"/>
              </a:ext>
            </a:extLst>
          </p:cNvPr>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a:extLst>
              <a:ext uri="{FF2B5EF4-FFF2-40B4-BE49-F238E27FC236}">
                <a16:creationId xmlns:a16="http://schemas.microsoft.com/office/drawing/2014/main" id="{6236C9C8-890D-E3FA-4414-EFE3EB25ECDD}"/>
              </a:ext>
            </a:extLst>
          </p:cNvPr>
          <p:cNvSpPr>
            <a:spLocks noChangeArrowheads="1"/>
          </p:cNvSpPr>
          <p:nvPr/>
        </p:nvSpPr>
        <p:spPr bwMode="auto">
          <a:xfrm>
            <a:off x="1414686" y="2790147"/>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a:extLst>
              <a:ext uri="{FF2B5EF4-FFF2-40B4-BE49-F238E27FC236}">
                <a16:creationId xmlns:a16="http://schemas.microsoft.com/office/drawing/2014/main" id="{98386270-0D18-362D-6A38-69F6D28B3D2D}"/>
              </a:ext>
            </a:extLst>
          </p:cNvPr>
          <p:cNvSpPr>
            <a:spLocks noChangeArrowheads="1"/>
          </p:cNvSpPr>
          <p:nvPr/>
        </p:nvSpPr>
        <p:spPr bwMode="auto">
          <a:xfrm>
            <a:off x="2477715" y="2236149"/>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3" name="Title 1">
            <a:extLst>
              <a:ext uri="{FF2B5EF4-FFF2-40B4-BE49-F238E27FC236}">
                <a16:creationId xmlns:a16="http://schemas.microsoft.com/office/drawing/2014/main" id="{2F98598E-0A99-EE46-3F97-6D6E97BC35A3}"/>
              </a:ext>
            </a:extLst>
          </p:cNvPr>
          <p:cNvSpPr txBox="1"/>
          <p:nvPr/>
        </p:nvSpPr>
        <p:spPr>
          <a:xfrm>
            <a:off x="1143690" y="266995"/>
            <a:ext cx="545557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实现数据库与</a:t>
            </a: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JSP</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页面的连接</a:t>
            </a:r>
          </a:p>
        </p:txBody>
      </p:sp>
      <p:sp>
        <p:nvSpPr>
          <p:cNvPr id="9" name="文本框 8">
            <a:extLst>
              <a:ext uri="{FF2B5EF4-FFF2-40B4-BE49-F238E27FC236}">
                <a16:creationId xmlns:a16="http://schemas.microsoft.com/office/drawing/2014/main" id="{D389E570-C9F9-E937-83D3-B030BDD7CFEC}"/>
              </a:ext>
            </a:extLst>
          </p:cNvPr>
          <p:cNvSpPr txBox="1"/>
          <p:nvPr/>
        </p:nvSpPr>
        <p:spPr>
          <a:xfrm>
            <a:off x="2062758" y="1701602"/>
            <a:ext cx="7334864" cy="3693319"/>
          </a:xfrm>
          <a:prstGeom prst="rect">
            <a:avLst/>
          </a:prstGeom>
          <a:noFill/>
        </p:spPr>
        <p:txBody>
          <a:bodyPr wrap="square">
            <a:spAutoFit/>
          </a:bodyPr>
          <a:lstStyle/>
          <a:p>
            <a:pPr indent="266700" algn="just"/>
            <a:r>
              <a:rPr lang="en-US" altLang="zh-CN" sz="1800" dirty="0">
                <a:solidFill>
                  <a:srgbClr val="008000"/>
                </a:solidFill>
                <a:effectLst/>
                <a:latin typeface="宋体" panose="02010600030101010101" pitchFamily="2" charset="-122"/>
                <a:ea typeface="宋体" panose="02010600030101010101" pitchFamily="2" charset="-122"/>
              </a:rPr>
              <a:t>--insert</a:t>
            </a:r>
            <a:r>
              <a:rPr lang="zh-CN" altLang="zh-CN" sz="1800" dirty="0">
                <a:solidFill>
                  <a:srgbClr val="008000"/>
                </a:solidFill>
                <a:effectLst/>
                <a:latin typeface="宋体" panose="02010600030101010101" pitchFamily="2" charset="-122"/>
                <a:ea typeface="宋体" panose="02010600030101010101" pitchFamily="2" charset="-122"/>
              </a:rPr>
              <a:t>、</a:t>
            </a:r>
            <a:r>
              <a:rPr lang="en-US" altLang="zh-CN" sz="1800" dirty="0">
                <a:solidFill>
                  <a:srgbClr val="008000"/>
                </a:solidFill>
                <a:effectLst/>
                <a:latin typeface="宋体" panose="02010600030101010101" pitchFamily="2" charset="-122"/>
                <a:ea typeface="宋体" panose="02010600030101010101" pitchFamily="2" charset="-122"/>
              </a:rPr>
              <a:t>update</a:t>
            </a:r>
            <a:r>
              <a:rPr lang="zh-CN" altLang="zh-CN" sz="1800" dirty="0">
                <a:solidFill>
                  <a:srgbClr val="008000"/>
                </a:solidFill>
                <a:effectLst/>
                <a:latin typeface="宋体" panose="02010600030101010101" pitchFamily="2" charset="-122"/>
                <a:ea typeface="宋体" panose="02010600030101010101" pitchFamily="2" charset="-122"/>
              </a:rPr>
              <a:t>、</a:t>
            </a:r>
            <a:r>
              <a:rPr lang="en-US" altLang="zh-CN" sz="1800" dirty="0">
                <a:solidFill>
                  <a:srgbClr val="008000"/>
                </a:solidFill>
                <a:effectLst/>
                <a:latin typeface="宋体" panose="02010600030101010101" pitchFamily="2" charset="-122"/>
                <a:ea typeface="宋体" panose="02010600030101010101" pitchFamily="2" charset="-122"/>
              </a:rPr>
              <a:t>delete,</a:t>
            </a:r>
            <a:r>
              <a:rPr lang="zh-CN" altLang="zh-CN" sz="1800" dirty="0">
                <a:effectLst/>
                <a:latin typeface="宋体" panose="02010600030101010101" pitchFamily="2" charset="-122"/>
                <a:ea typeface="宋体" panose="02010600030101010101" pitchFamily="2" charset="-122"/>
              </a:rPr>
              <a:t>使用</a:t>
            </a:r>
            <a:r>
              <a:rPr lang="en-US" altLang="zh-CN" sz="1800" dirty="0" err="1">
                <a:solidFill>
                  <a:srgbClr val="008000"/>
                </a:solidFill>
                <a:effectLst/>
                <a:latin typeface="宋体" panose="02010600030101010101" pitchFamily="2" charset="-122"/>
                <a:ea typeface="宋体" panose="02010600030101010101" pitchFamily="2" charset="-122"/>
              </a:rPr>
              <a:t>stat.executeUpdate</a:t>
            </a:r>
            <a:r>
              <a:rPr lang="en-US" altLang="zh-CN" sz="1800" dirty="0">
                <a:solidFill>
                  <a:srgbClr val="008000"/>
                </a:solidFill>
                <a:effectLst/>
                <a:latin typeface="宋体" panose="02010600030101010101" pitchFamily="2" charset="-122"/>
                <a:ea typeface="宋体" panose="02010600030101010101" pitchFamily="2" charset="-122"/>
              </a:rPr>
              <a:t>("</a:t>
            </a:r>
            <a:r>
              <a:rPr lang="en-US" altLang="zh-CN" sz="1800" dirty="0" err="1">
                <a:solidFill>
                  <a:srgbClr val="008000"/>
                </a:solidFill>
                <a:effectLst/>
                <a:latin typeface="宋体" panose="02010600030101010101" pitchFamily="2" charset="-122"/>
                <a:ea typeface="宋体" panose="02010600030101010101" pitchFamily="2" charset="-122"/>
              </a:rPr>
              <a:t>sql</a:t>
            </a:r>
            <a:r>
              <a:rPr lang="zh-CN" altLang="zh-CN" sz="1800" dirty="0">
                <a:effectLst/>
                <a:latin typeface="宋体" panose="02010600030101010101" pitchFamily="2" charset="-122"/>
                <a:ea typeface="宋体" panose="02010600030101010101" pitchFamily="2" charset="-122"/>
              </a:rPr>
              <a:t>语句</a:t>
            </a:r>
            <a:r>
              <a:rPr lang="en-US" altLang="zh-CN" sz="1800" dirty="0">
                <a:solidFill>
                  <a:srgbClr val="00800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int</a:t>
            </a:r>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i</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effectLst/>
                <a:latin typeface="宋体" panose="02010600030101010101" pitchFamily="2" charset="-122"/>
                <a:ea typeface="宋体" panose="02010600030101010101" pitchFamily="2" charset="-122"/>
              </a:rPr>
              <a:t>0</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00FF"/>
                </a:solidFill>
                <a:effectLst/>
                <a:latin typeface="宋体" panose="02010600030101010101" pitchFamily="2" charset="-122"/>
                <a:ea typeface="宋体" panose="02010600030101010101" pitchFamily="2" charset="-122"/>
              </a:rPr>
              <a:t>while</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result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next</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008080"/>
                </a:solidFill>
                <a:effectLst/>
                <a:latin typeface="宋体" panose="02010600030101010101" pitchFamily="2" charset="-122"/>
                <a:ea typeface="宋体" panose="02010600030101010101" pitchFamily="2" charset="-122"/>
              </a:rPr>
              <a:t>temp</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result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getString</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学员编号</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result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8080"/>
                </a:solidFill>
                <a:effectLst/>
                <a:latin typeface="宋体" panose="02010600030101010101" pitchFamily="2" charset="-122"/>
                <a:ea typeface="宋体" panose="02010600030101010101" pitchFamily="2" charset="-122"/>
              </a:rPr>
              <a:t>getString</a:t>
            </a:r>
            <a:r>
              <a:rPr lang="en-US" altLang="zh-CN" sz="1800" dirty="0">
                <a:solidFill>
                  <a:srgbClr val="808080"/>
                </a:solidFill>
                <a:effectLst/>
                <a:latin typeface="宋体" panose="02010600030101010101" pitchFamily="2" charset="-122"/>
                <a:ea typeface="宋体" panose="02010600030101010101" pitchFamily="2" charset="-122"/>
              </a:rPr>
              <a:t>(</a:t>
            </a:r>
            <a:r>
              <a:rPr lang="en-US" altLang="zh-CN" sz="1800" dirty="0">
                <a:solidFill>
                  <a:srgbClr val="008080"/>
                </a:solidFill>
                <a:effectLst/>
                <a:latin typeface="宋体" panose="02010600030101010101" pitchFamily="2" charset="-122"/>
                <a:ea typeface="宋体" panose="02010600030101010101" pitchFamily="2" charset="-122"/>
              </a:rPr>
              <a:t>"</a:t>
            </a:r>
            <a:r>
              <a:rPr lang="zh-CN" altLang="zh-CN" sz="1800" dirty="0">
                <a:effectLst/>
                <a:latin typeface="宋体" panose="02010600030101010101" pitchFamily="2" charset="-122"/>
                <a:ea typeface="宋体" panose="02010600030101010101" pitchFamily="2" charset="-122"/>
              </a:rPr>
              <a:t>姓名</a:t>
            </a:r>
            <a:r>
              <a:rPr lang="en-US" altLang="zh-CN" sz="1800" dirty="0">
                <a:solidFill>
                  <a:srgbClr val="008080"/>
                </a:solidFill>
                <a:effectLst/>
                <a:latin typeface="宋体" panose="02010600030101010101" pitchFamily="2" charset="-122"/>
                <a:ea typeface="宋体" panose="02010600030101010101" pitchFamily="2" charset="-122"/>
              </a:rPr>
              <a:t>"</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p</a:t>
            </a:r>
            <a:r>
              <a:rPr lang="en-US" altLang="zh-CN" sz="1800" dirty="0">
                <a:solidFill>
                  <a:srgbClr val="808080"/>
                </a:solidFill>
                <a:effectLst/>
                <a:latin typeface="宋体" panose="02010600030101010101" pitchFamily="2" charset="-122"/>
                <a:ea typeface="宋体" panose="02010600030101010101" pitchFamily="2" charset="-122"/>
              </a:rPr>
              <a:t>&gt;</a:t>
            </a:r>
            <a:r>
              <a:rPr lang="en-US" altLang="zh-CN" sz="1800" dirty="0">
                <a:solidFill>
                  <a:srgbClr val="008080"/>
                </a:solidFill>
                <a:effectLst/>
                <a:latin typeface="宋体" panose="02010600030101010101" pitchFamily="2" charset="-122"/>
                <a:ea typeface="宋体" panose="02010600030101010101" pitchFamily="2" charset="-122"/>
              </a:rPr>
              <a:t>hello</a:t>
            </a:r>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temp</a:t>
            </a:r>
            <a:r>
              <a:rPr lang="en-US" altLang="zh-CN" sz="1800" dirty="0">
                <a:solidFill>
                  <a:srgbClr val="808080"/>
                </a:solidFill>
                <a:effectLst/>
                <a:latin typeface="宋体" panose="02010600030101010101" pitchFamily="2" charset="-122"/>
                <a:ea typeface="宋体" panose="02010600030101010101" pitchFamily="2" charset="-122"/>
              </a:rPr>
              <a:t>%&gt;&lt;/</a:t>
            </a:r>
            <a:r>
              <a:rPr lang="en-US" altLang="zh-CN" sz="1800" dirty="0">
                <a:solidFill>
                  <a:srgbClr val="008080"/>
                </a:solidFill>
                <a:effectLst/>
                <a:latin typeface="宋体" panose="02010600030101010101" pitchFamily="2" charset="-122"/>
                <a:ea typeface="宋体" panose="02010600030101010101" pitchFamily="2" charset="-122"/>
              </a:rPr>
              <a:t>p</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result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close</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stat</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close</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err="1">
                <a:solidFill>
                  <a:srgbClr val="008080"/>
                </a:solidFill>
                <a:effectLst/>
                <a:latin typeface="宋体" panose="02010600030101010101" pitchFamily="2" charset="-122"/>
                <a:ea typeface="宋体" panose="02010600030101010101" pitchFamily="2" charset="-122"/>
              </a:rPr>
              <a:t>con</a:t>
            </a:r>
            <a:r>
              <a:rPr lang="en-US" altLang="zh-CN" sz="1800" dirty="0" err="1">
                <a:solidFill>
                  <a:srgbClr val="808080"/>
                </a:solidFill>
                <a:effectLst/>
                <a:latin typeface="宋体" panose="02010600030101010101" pitchFamily="2" charset="-122"/>
                <a:ea typeface="宋体" panose="02010600030101010101" pitchFamily="2" charset="-122"/>
              </a:rPr>
              <a:t>.</a:t>
            </a:r>
            <a:r>
              <a:rPr lang="en-US" altLang="zh-CN" sz="1800" dirty="0" err="1">
                <a:solidFill>
                  <a:srgbClr val="0000FF"/>
                </a:solidFill>
                <a:effectLst/>
                <a:latin typeface="宋体" panose="02010600030101010101" pitchFamily="2" charset="-122"/>
                <a:ea typeface="宋体" panose="02010600030101010101" pitchFamily="2" charset="-122"/>
              </a:rPr>
              <a:t>close</a:t>
            </a:r>
            <a:r>
              <a:rPr lang="en-US" altLang="zh-CN" sz="1800" dirty="0">
                <a:solidFill>
                  <a:srgbClr val="808080"/>
                </a:solidFill>
                <a:effectLst/>
                <a:latin typeface="宋体" panose="02010600030101010101" pitchFamily="2" charset="-122"/>
                <a:ea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body</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zh-CN" sz="1800" dirty="0">
              <a:effectLst/>
              <a:latin typeface="宋体" panose="02010600030101010101" pitchFamily="2" charset="-122"/>
              <a:ea typeface="宋体" panose="02010600030101010101" pitchFamily="2" charset="-122"/>
            </a:endParaRPr>
          </a:p>
          <a:p>
            <a:pPr indent="266700" algn="just"/>
            <a:r>
              <a:rPr lang="en-US" altLang="zh-CN" sz="1800" dirty="0">
                <a:effectLst/>
                <a:latin typeface="宋体" panose="02010600030101010101" pitchFamily="2" charset="-122"/>
                <a:ea typeface="宋体" panose="02010600030101010101" pitchFamily="2" charset="-122"/>
              </a:rPr>
              <a:t>  </a:t>
            </a:r>
            <a:r>
              <a:rPr lang="en-US" altLang="zh-CN" sz="1800" dirty="0">
                <a:solidFill>
                  <a:srgbClr val="808080"/>
                </a:solidFill>
                <a:effectLst/>
                <a:latin typeface="宋体" panose="02010600030101010101" pitchFamily="2" charset="-122"/>
                <a:ea typeface="宋体" panose="02010600030101010101" pitchFamily="2" charset="-122"/>
              </a:rPr>
              <a:t>&lt;/</a:t>
            </a:r>
            <a:r>
              <a:rPr lang="en-US" altLang="zh-CN" sz="1800" dirty="0">
                <a:solidFill>
                  <a:srgbClr val="008080"/>
                </a:solidFill>
                <a:effectLst/>
                <a:latin typeface="宋体" panose="02010600030101010101" pitchFamily="2" charset="-122"/>
                <a:ea typeface="宋体" panose="02010600030101010101" pitchFamily="2" charset="-122"/>
              </a:rPr>
              <a:t>html</a:t>
            </a:r>
            <a:r>
              <a:rPr lang="en-US" altLang="zh-CN" sz="1800" dirty="0">
                <a:solidFill>
                  <a:srgbClr val="808080"/>
                </a:solidFill>
                <a:effectLst/>
                <a:latin typeface="宋体" panose="02010600030101010101" pitchFamily="2" charset="-122"/>
                <a:ea typeface="宋体" panose="02010600030101010101" pitchFamily="2" charset="-122"/>
              </a:rPr>
              <a:t>&gt;</a:t>
            </a:r>
            <a:endParaRPr lang="zh-CN" altLang="en-US" sz="1800" dirty="0">
              <a:latin typeface="宋体" panose="02010600030101010101" pitchFamily="2" charset="-122"/>
              <a:ea typeface="宋体" panose="02010600030101010101" pitchFamily="2" charset="-122"/>
            </a:endParaRPr>
          </a:p>
        </p:txBody>
      </p:sp>
      <p:sp>
        <p:nvSpPr>
          <p:cNvPr id="6" name="文本框 5">
            <a:extLst>
              <a:ext uri="{FF2B5EF4-FFF2-40B4-BE49-F238E27FC236}">
                <a16:creationId xmlns:a16="http://schemas.microsoft.com/office/drawing/2014/main" id="{A331DD0B-AB51-C5F6-C44D-B964B5948FC5}"/>
              </a:ext>
            </a:extLst>
          </p:cNvPr>
          <p:cNvSpPr txBox="1"/>
          <p:nvPr/>
        </p:nvSpPr>
        <p:spPr>
          <a:xfrm>
            <a:off x="1173004" y="5734050"/>
            <a:ext cx="7334864" cy="830997"/>
          </a:xfrm>
          <a:prstGeom prst="rect">
            <a:avLst/>
          </a:prstGeom>
          <a:noFill/>
        </p:spPr>
        <p:txBody>
          <a:bodyPr wrap="square">
            <a:spAutoFit/>
          </a:bodyPr>
          <a:lstStyle/>
          <a:p>
            <a:pPr indent="127000" algn="just"/>
            <a:r>
              <a:rPr lang="zh-CN" altLang="zh-CN" sz="1600" dirty="0">
                <a:solidFill>
                  <a:srgbClr val="92D050"/>
                </a:solidFill>
                <a:effectLst/>
                <a:latin typeface="Times New Roman" panose="02020603050405020304" pitchFamily="18" charset="0"/>
                <a:ea typeface="宋体" panose="02010600030101010101" pitchFamily="2" charset="-122"/>
              </a:rPr>
              <a:t>思考：</a:t>
            </a:r>
          </a:p>
          <a:p>
            <a:pPr indent="127000" algn="just"/>
            <a:r>
              <a:rPr lang="en-US" altLang="zh-CN" sz="1600" dirty="0">
                <a:effectLst/>
                <a:latin typeface="Times New Roman" panose="02020603050405020304" pitchFamily="18" charset="0"/>
                <a:ea typeface="宋体" panose="02010600030101010101" pitchFamily="2" charset="-122"/>
                <a:sym typeface="Wingdings" panose="05000000000000000000" pitchFamily="2" charset="2"/>
              </a:rPr>
              <a:t></a:t>
            </a:r>
            <a:r>
              <a:rPr lang="en-US" altLang="zh-CN" sz="1600" dirty="0">
                <a:effectLst/>
                <a:latin typeface="Times New Roman" panose="02020603050405020304" pitchFamily="18" charset="0"/>
                <a:ea typeface="宋体" panose="02010600030101010101" pitchFamily="2" charset="-122"/>
              </a:rPr>
              <a:t>JSP</a:t>
            </a:r>
            <a:r>
              <a:rPr lang="zh-CN" altLang="zh-CN" sz="1600" dirty="0">
                <a:effectLst/>
                <a:latin typeface="Times New Roman" panose="02020603050405020304" pitchFamily="18" charset="0"/>
                <a:ea typeface="宋体" panose="02010600030101010101" pitchFamily="2" charset="-122"/>
              </a:rPr>
              <a:t>页面与数据库连接有哪几种方式</a:t>
            </a:r>
          </a:p>
          <a:p>
            <a:pPr indent="127000" algn="just"/>
            <a:r>
              <a:rPr lang="en-US" altLang="zh-CN" sz="1600" dirty="0">
                <a:effectLst/>
                <a:latin typeface="Times New Roman" panose="02020603050405020304" pitchFamily="18" charset="0"/>
                <a:ea typeface="宋体" panose="02010600030101010101" pitchFamily="2" charset="-122"/>
                <a:sym typeface="Wingdings" panose="05000000000000000000" pitchFamily="2" charset="2"/>
              </a:rPr>
              <a:t></a:t>
            </a:r>
            <a:r>
              <a:rPr lang="zh-CN" altLang="zh-CN" sz="1600" dirty="0">
                <a:effectLst/>
                <a:latin typeface="Times New Roman" panose="02020603050405020304" pitchFamily="18" charset="0"/>
                <a:ea typeface="宋体" panose="02010600030101010101" pitchFamily="2" charset="-122"/>
              </a:rPr>
              <a:t>在</a:t>
            </a:r>
            <a:r>
              <a:rPr lang="en-US" altLang="zh-CN" sz="1600" dirty="0">
                <a:effectLst/>
                <a:latin typeface="Times New Roman" panose="02020603050405020304" pitchFamily="18" charset="0"/>
                <a:ea typeface="宋体" panose="02010600030101010101" pitchFamily="2" charset="-122"/>
              </a:rPr>
              <a:t>JSP</a:t>
            </a:r>
            <a:r>
              <a:rPr lang="zh-CN" altLang="zh-CN" sz="1600" dirty="0">
                <a:effectLst/>
                <a:latin typeface="Times New Roman" panose="02020603050405020304" pitchFamily="18" charset="0"/>
                <a:ea typeface="宋体" panose="02010600030101010101" pitchFamily="2" charset="-122"/>
              </a:rPr>
              <a:t>页面上如何实现对数据库中的数据进行增、删、改、查等操作？</a:t>
            </a:r>
          </a:p>
        </p:txBody>
      </p:sp>
    </p:spTree>
    <p:extLst>
      <p:ext uri="{BB962C8B-B14F-4D97-AF65-F5344CB8AC3E}">
        <p14:creationId xmlns:p14="http://schemas.microsoft.com/office/powerpoint/2010/main" val="20227749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41BB06-11E4-6BDD-97B9-88E9A2A7A500}"/>
              </a:ext>
            </a:extLst>
          </p:cNvPr>
          <p:cNvSpPr>
            <a:spLocks noGrp="1"/>
          </p:cNvSpPr>
          <p:nvPr>
            <p:ph type="title"/>
          </p:nvPr>
        </p:nvSpPr>
        <p:spPr>
          <a:xfrm>
            <a:off x="4799062" y="2871526"/>
            <a:ext cx="3024336" cy="558268"/>
          </a:xfrm>
        </p:spPr>
        <p:txBody>
          <a:bodyPr/>
          <a:lstStyle/>
          <a:p>
            <a:r>
              <a:rPr lang="zh-CN" altLang="en-US" dirty="0"/>
              <a:t>本章结束</a:t>
            </a:r>
          </a:p>
        </p:txBody>
      </p:sp>
    </p:spTree>
  </p:cSld>
  <p:clrMapOvr>
    <a:masterClrMapping/>
  </p:clrMapOvr>
</p:sld>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1468</TotalTime>
  <Words>6587</Words>
  <Application>Microsoft Office PowerPoint</Application>
  <PresentationFormat>自定义</PresentationFormat>
  <Paragraphs>880</Paragraphs>
  <Slides>94</Slides>
  <Notes>18</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94</vt:i4>
      </vt:variant>
    </vt:vector>
  </HeadingPairs>
  <TitlesOfParts>
    <vt:vector size="104" baseType="lpstr">
      <vt:lpstr>Source Han Sans K Bold</vt:lpstr>
      <vt:lpstr>宋体</vt:lpstr>
      <vt:lpstr>微软雅黑</vt:lpstr>
      <vt:lpstr>字魂105号-简雅黑</vt:lpstr>
      <vt:lpstr>Arial</vt:lpstr>
      <vt:lpstr>Calibri</vt:lpstr>
      <vt:lpstr>Courier New</vt:lpstr>
      <vt:lpstr>Times New Roman</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本章结束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wu tongyu</cp:lastModifiedBy>
  <cp:revision>442</cp:revision>
  <dcterms:created xsi:type="dcterms:W3CDTF">2020-11-09T06:56:00Z</dcterms:created>
  <dcterms:modified xsi:type="dcterms:W3CDTF">2023-02-02T14:07:02Z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2052-11.1.0.10072</vt:lpwstr>
  </property>
</Properties>
</file>