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485" r:id="rId2"/>
    <p:sldId id="486" r:id="rId3"/>
    <p:sldId id="447" r:id="rId4"/>
    <p:sldId id="489" r:id="rId5"/>
    <p:sldId id="487" r:id="rId6"/>
    <p:sldId id="488" r:id="rId7"/>
    <p:sldId id="410" r:id="rId8"/>
    <p:sldId id="449" r:id="rId9"/>
    <p:sldId id="490" r:id="rId10"/>
    <p:sldId id="460" r:id="rId11"/>
    <p:sldId id="461" r:id="rId12"/>
    <p:sldId id="491" r:id="rId13"/>
    <p:sldId id="492" r:id="rId14"/>
    <p:sldId id="493" r:id="rId15"/>
    <p:sldId id="494" r:id="rId16"/>
    <p:sldId id="495" r:id="rId17"/>
    <p:sldId id="340" r:id="rId18"/>
    <p:sldId id="462" r:id="rId19"/>
    <p:sldId id="463" r:id="rId20"/>
    <p:sldId id="496" r:id="rId21"/>
    <p:sldId id="326" r:id="rId22"/>
  </p:sldIdLst>
  <p:sldSz cx="12190413" cy="6859588"/>
  <p:notesSz cx="6858000" cy="9144000"/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574" userDrawn="1">
          <p15:clr>
            <a:srgbClr val="A4A3A4"/>
          </p15:clr>
        </p15:guide>
        <p15:guide id="3" pos="65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69B3"/>
    <a:srgbClr val="595959"/>
    <a:srgbClr val="FFFFFF"/>
    <a:srgbClr val="1369B2"/>
    <a:srgbClr val="BBBBBB"/>
    <a:srgbClr val="FAFAFA"/>
    <a:srgbClr val="F2F2F2"/>
    <a:srgbClr val="006BBC"/>
    <a:srgbClr val="0075CC"/>
    <a:srgbClr val="008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09" autoAdjust="0"/>
    <p:restoredTop sz="94660" autoAdjust="0"/>
  </p:normalViewPr>
  <p:slideViewPr>
    <p:cSldViewPr>
      <p:cViewPr varScale="1">
        <p:scale>
          <a:sx n="58" d="100"/>
          <a:sy n="58" d="100"/>
        </p:scale>
        <p:origin x="34" y="792"/>
      </p:cViewPr>
      <p:guideLst>
        <p:guide orient="horz" pos="2160"/>
        <p:guide pos="574"/>
        <p:guide pos="6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363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85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28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905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910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36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71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6879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863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909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0" y="2202951"/>
            <a:ext cx="12190413" cy="2420263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19911" y="284178"/>
              <a:ext cx="650908" cy="55357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endParaRPr lang="zh-CN" altLang="en-US" sz="10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7919172" y="1700153"/>
            <a:ext cx="575989" cy="577246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6191205" y="1700678"/>
            <a:ext cx="575989" cy="576197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7055189" y="1700153"/>
            <a:ext cx="577036" cy="577246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4463238" y="1700153"/>
            <a:ext cx="577036" cy="577246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5327222" y="1700153"/>
            <a:ext cx="577036" cy="577246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78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 userDrawn="1"/>
        </p:nvGrpSpPr>
        <p:grpSpPr>
          <a:xfrm>
            <a:off x="10607120" y="654595"/>
            <a:ext cx="575989" cy="577246"/>
            <a:chOff x="6084168" y="1274820"/>
            <a:chExt cx="432048" cy="432834"/>
          </a:xfrm>
        </p:grpSpPr>
        <p:sp>
          <p:nvSpPr>
            <p:cNvPr id="10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8879153" y="655120"/>
            <a:ext cx="575989" cy="576197"/>
            <a:chOff x="4788024" y="1275213"/>
            <a:chExt cx="432048" cy="432048"/>
          </a:xfrm>
        </p:grpSpPr>
        <p:sp>
          <p:nvSpPr>
            <p:cNvPr id="13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9743137" y="654595"/>
            <a:ext cx="577036" cy="577246"/>
            <a:chOff x="5436096" y="1274820"/>
            <a:chExt cx="432833" cy="432834"/>
          </a:xfrm>
        </p:grpSpPr>
        <p:sp>
          <p:nvSpPr>
            <p:cNvPr id="16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151187" y="654595"/>
            <a:ext cx="577036" cy="577246"/>
            <a:chOff x="3491880" y="1274820"/>
            <a:chExt cx="432833" cy="432834"/>
          </a:xfrm>
        </p:grpSpPr>
        <p:sp>
          <p:nvSpPr>
            <p:cNvPr id="19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 userDrawn="1"/>
        </p:nvGrpSpPr>
        <p:grpSpPr>
          <a:xfrm>
            <a:off x="8015170" y="654595"/>
            <a:ext cx="577036" cy="577246"/>
            <a:chOff x="4139952" y="1274820"/>
            <a:chExt cx="432833" cy="432834"/>
          </a:xfrm>
        </p:grpSpPr>
        <p:sp>
          <p:nvSpPr>
            <p:cNvPr id="22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78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 flipH="1" flipV="1">
            <a:off x="-767029" y="-29126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H="1" flipV="1">
            <a:off x="1413539" y="0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>
            <a:off x="6085438" y="4298493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2308773" y="3693670"/>
            <a:ext cx="7551038" cy="105497"/>
            <a:chOff x="2101845" y="3387257"/>
            <a:chExt cx="7551038" cy="10549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369489" y="3440005"/>
              <a:ext cx="728339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101845" y="3387257"/>
              <a:ext cx="105497" cy="1054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 userDrawn="1"/>
        </p:nvSpPr>
        <p:spPr>
          <a:xfrm>
            <a:off x="9998623" y="3693670"/>
            <a:ext cx="105497" cy="1054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B0C497F-3B1A-4F88-A78A-322C493FC6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890" y="5045086"/>
            <a:ext cx="3952633" cy="61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9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71" r:id="rId9"/>
    <p:sldLayoutId id="2147483673" r:id="rId10"/>
    <p:sldLayoutId id="2147483660" r:id="rId11"/>
    <p:sldLayoutId id="2147483661" r:id="rId12"/>
    <p:sldLayoutId id="2147483674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18"/>
          <p:cNvSpPr txBox="1"/>
          <p:nvPr/>
        </p:nvSpPr>
        <p:spPr>
          <a:xfrm>
            <a:off x="3430910" y="2460298"/>
            <a:ext cx="88347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第</a:t>
            </a:r>
            <a:r>
              <a:rPr lang="en-US" altLang="zh-CN" sz="5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7</a:t>
            </a:r>
            <a:r>
              <a:rPr lang="zh-CN" altLang="en-US" sz="5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章  学生选课管理系统数据库中索引的应用</a:t>
            </a:r>
            <a:endParaRPr lang="en-US" altLang="zh-CN" sz="5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8" name="Rectangle 4"/>
          <p:cNvSpPr txBox="1">
            <a:spLocks noChangeArrowheads="1"/>
          </p:cNvSpPr>
          <p:nvPr/>
        </p:nvSpPr>
        <p:spPr>
          <a:xfrm>
            <a:off x="6671270" y="4509914"/>
            <a:ext cx="4441190" cy="43053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数据库应用技术项目化教程</a:t>
            </a: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31155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7.1.2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创建非聚集索引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991155" y="2781722"/>
            <a:ext cx="1092818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在数据库</a:t>
            </a:r>
            <a:r>
              <a:rPr lang="en-US" altLang="zh-CN" sz="2800" dirty="0" err="1"/>
              <a:t>xsxkDB</a:t>
            </a:r>
            <a:r>
              <a:rPr lang="zh-CN" altLang="en-US" sz="2800" dirty="0"/>
              <a:t>中，由于经常使用班级编号（</a:t>
            </a:r>
            <a:r>
              <a:rPr lang="en-US" altLang="zh-CN" sz="2800" dirty="0" err="1"/>
              <a:t>cid</a:t>
            </a:r>
            <a:r>
              <a:rPr lang="zh-CN" altLang="en-US" sz="2800" dirty="0"/>
              <a:t>）进行学生信息查询，为了提高查询的速度，创班级编号（</a:t>
            </a:r>
            <a:r>
              <a:rPr lang="en-US" altLang="zh-CN" sz="2800" dirty="0" err="1"/>
              <a:t>cid</a:t>
            </a:r>
            <a:r>
              <a:rPr lang="zh-CN" altLang="en-US" sz="2800" dirty="0"/>
              <a:t>）列的非聚集索引。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1833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583264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创建非聚集索引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5023523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7.1.2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创建非聚集索引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122784" y="1707336"/>
            <a:ext cx="1122148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在对象浏览器中展开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 sz="2800" kern="1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数据库，选择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表，右键单击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管理索引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节点。</a:t>
            </a:r>
          </a:p>
          <a:p>
            <a:pPr marL="254000" indent="127000" algn="just"/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输入要创建的索引名称，选择是否是唯一索引等。如图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7.2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  <a:p>
            <a:pPr marL="254000" indent="127000" algn="just"/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6C7CD3B-E13C-65C1-8ED9-350D612A3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097" name="图片 1">
            <a:extLst>
              <a:ext uri="{FF2B5EF4-FFF2-40B4-BE49-F238E27FC236}">
                <a16:creationId xmlns:a16="http://schemas.microsoft.com/office/drawing/2014/main" id="{9B06EAA3-E8E6-2FB8-AEDA-2C35519AC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49" y="3069754"/>
            <a:ext cx="10013676" cy="3659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086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583264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创建非聚集索引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5023523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7.1.2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创建非聚集索引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838622" y="3069754"/>
            <a:ext cx="1122148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知识卡：</a:t>
            </a:r>
          </a:p>
          <a:p>
            <a:pPr marL="254000" indent="127000" algn="just"/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中除了聚集索引外的都是非聚集索引。</a:t>
            </a:r>
          </a:p>
          <a:p>
            <a:pPr marL="254000" indent="127000" algn="just"/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6C7CD3B-E13C-65C1-8ED9-350D612A3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20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31155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7.1.3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语句创建索引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991155" y="2781722"/>
            <a:ext cx="1092818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在数据库</a:t>
            </a:r>
            <a:r>
              <a:rPr lang="en-US" altLang="zh-CN" sz="2800" dirty="0" err="1"/>
              <a:t>xsxkDB</a:t>
            </a:r>
            <a:r>
              <a:rPr lang="zh-CN" altLang="en-US" sz="2800" dirty="0"/>
              <a:t>中，由于经常使用用户名（</a:t>
            </a:r>
            <a:r>
              <a:rPr lang="en-US" altLang="zh-CN" sz="2800" dirty="0" err="1"/>
              <a:t>uname</a:t>
            </a:r>
            <a:r>
              <a:rPr lang="zh-CN" altLang="en-US" sz="2800" dirty="0"/>
              <a:t>）查询信息，为了提高查询的速度，创建用户名（</a:t>
            </a:r>
            <a:r>
              <a:rPr lang="en-US" altLang="zh-CN" sz="2800" dirty="0" err="1"/>
              <a:t>uname</a:t>
            </a:r>
            <a:r>
              <a:rPr lang="zh-CN" altLang="en-US" sz="2800" dirty="0"/>
              <a:t>）索引。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5537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583264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创建非聚集索引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5023523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7.1.3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语句创建索引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538586" y="1944841"/>
            <a:ext cx="1122148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  <a:endParaRPr lang="en-US" altLang="zh-CN" sz="2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6C7CD3B-E13C-65C1-8ED9-350D612A3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35D379-4ED0-F277-75B6-B29E289D3D2C}"/>
              </a:ext>
            </a:extLst>
          </p:cNvPr>
          <p:cNvSpPr txBox="1"/>
          <p:nvPr/>
        </p:nvSpPr>
        <p:spPr>
          <a:xfrm>
            <a:off x="1114296" y="2615277"/>
            <a:ext cx="112214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l" fontAlgn="auto"/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use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24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24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UNIQUE INDEX </a:t>
            </a:r>
            <a:r>
              <a:rPr lang="en-US" altLang="zh-CN" sz="24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uname_index</a:t>
            </a:r>
            <a:r>
              <a:rPr lang="en-US" altLang="zh-CN" sz="24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ON user(</a:t>
            </a:r>
            <a:r>
              <a:rPr lang="en-US" altLang="zh-CN" sz="24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uname</a:t>
            </a:r>
            <a:r>
              <a:rPr lang="en-US" altLang="zh-CN" sz="24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87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583264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创建非聚集索引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5023523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7.1.2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创建非聚集索引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556473" y="1663685"/>
            <a:ext cx="11221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7.2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6C7CD3B-E13C-65C1-8ED9-350D612A3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41D81B70-6800-D66F-9DB1-315DDCBAC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5" name="图片 1">
            <a:extLst>
              <a:ext uri="{FF2B5EF4-FFF2-40B4-BE49-F238E27FC236}">
                <a16:creationId xmlns:a16="http://schemas.microsoft.com/office/drawing/2014/main" id="{6461C263-F86F-2C69-164D-F608EABD7F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565" y="2260897"/>
            <a:ext cx="9003282" cy="440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49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583264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创建非聚集索引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5023523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7.1.2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创建非聚集索引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556473" y="1973776"/>
            <a:ext cx="112214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知识卡：</a:t>
            </a:r>
          </a:p>
          <a:p>
            <a:pPr marL="254000" indent="127000" algn="just"/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创建索引的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语句是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CREATE INDEX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，该语句既可创建聚集索引，也可创建唯一索引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全文索引和空间索引。 语句的基本语法如下：</a:t>
            </a:r>
          </a:p>
          <a:p>
            <a:pPr marL="254000" indent="127000" algn="just"/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CREATE  [UNIQUE| FULLTEXT| SPATIAL] INDEX 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索引名</a:t>
            </a:r>
          </a:p>
          <a:p>
            <a:pPr marL="254000" indent="127000" algn="just"/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ON 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表名 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| &lt;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视图名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&gt;  ( 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列名 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[length]......);</a:t>
            </a:r>
          </a:p>
          <a:p>
            <a:pPr marL="254000" indent="127000" algn="just"/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Length: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指定索引长度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只有字符串类型的才能指定索引长度。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6C7CD3B-E13C-65C1-8ED9-350D612A3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41D81B70-6800-D66F-9DB1-315DDCBAC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29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2116338" y="2809240"/>
            <a:ext cx="7957736" cy="1015663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管理索引</a:t>
            </a: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7.2.1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删除独立于约束的索引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2887348"/>
            <a:ext cx="10208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删除</a:t>
            </a:r>
            <a:r>
              <a:rPr lang="it-IT" altLang="zh-CN" sz="2800" dirty="0" err="1"/>
              <a:t>students</a:t>
            </a:r>
            <a:r>
              <a:rPr lang="zh-CN" altLang="en-US" sz="2800" dirty="0"/>
              <a:t>表的</a:t>
            </a:r>
            <a:r>
              <a:rPr lang="it-IT" altLang="zh-CN" sz="2800" dirty="0" err="1"/>
              <a:t>sname_index</a:t>
            </a:r>
            <a:r>
              <a:rPr lang="zh-CN" altLang="en-US" sz="2800" dirty="0"/>
              <a:t>索引。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9364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删除独立于约束的索引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594845"/>
            <a:ext cx="10784162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DROP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INDEX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sname_index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ON students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/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7. 5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  <a:p>
            <a:pPr marL="254000" indent="266700" algn="just"/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7.2.1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删除独立于约束的索引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217" name="图片 1">
            <a:extLst>
              <a:ext uri="{FF2B5EF4-FFF2-40B4-BE49-F238E27FC236}">
                <a16:creationId xmlns:a16="http://schemas.microsoft.com/office/drawing/2014/main" id="{6C2D8D0E-9504-80EC-6945-3D8187991A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82" y="2681011"/>
            <a:ext cx="7416824" cy="3911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439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910630" y="117426"/>
            <a:ext cx="3007988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013066" y="2814254"/>
            <a:ext cx="1192190" cy="613062"/>
            <a:chOff x="2215144" y="982844"/>
            <a:chExt cx="1244730" cy="842780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013066" y="3734652"/>
            <a:ext cx="1192190" cy="618406"/>
            <a:chOff x="2215144" y="2026500"/>
            <a:chExt cx="1244730" cy="850129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2026500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918618" y="2792075"/>
            <a:ext cx="5142331" cy="613062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1196" y="1036090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创建索引</a:t>
              </a: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918618" y="3717826"/>
            <a:ext cx="5142331" cy="613062"/>
            <a:chOff x="4315150" y="1647579"/>
            <a:chExt cx="3857250" cy="540057"/>
          </a:xfrm>
        </p:grpSpPr>
        <p:sp>
          <p:nvSpPr>
            <p:cNvPr id="64" name="矩形 63"/>
            <p:cNvSpPr/>
            <p:nvPr/>
          </p:nvSpPr>
          <p:spPr>
            <a:xfrm>
              <a:off x="4841196" y="1730243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管理索引</a:t>
              </a: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删除独立于约束的索引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2853730"/>
            <a:ext cx="1078416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知识卡：</a:t>
            </a:r>
          </a:p>
          <a:p>
            <a:pPr marL="254000" indent="127000" algn="just"/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DROP INDEX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命令能够删除指定表中的索引。删除索引的基本语法如下： </a:t>
            </a:r>
          </a:p>
          <a:p>
            <a:pPr marL="254000" indent="127000" algn="just"/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DROP INDEX 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索引名 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ON  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表名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254000" indent="266700" algn="just"/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7.2.1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删除独立于约束的索引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85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41BB06-11E4-6BDD-97B9-88E9A2A7A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9062" y="2871526"/>
            <a:ext cx="3024336" cy="558268"/>
          </a:xfrm>
        </p:spPr>
        <p:txBody>
          <a:bodyPr/>
          <a:lstStyle/>
          <a:p>
            <a:r>
              <a:rPr lang="zh-CN" altLang="en-US" dirty="0"/>
              <a:t>本章结束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766614" y="822600"/>
            <a:ext cx="3911746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章节任务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Summary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65A6A72-17B3-A761-ED3C-F878851F0C27}"/>
              </a:ext>
            </a:extLst>
          </p:cNvPr>
          <p:cNvGrpSpPr/>
          <p:nvPr/>
        </p:nvGrpSpPr>
        <p:grpSpPr>
          <a:xfrm>
            <a:off x="1439033" y="1485578"/>
            <a:ext cx="3528392" cy="688075"/>
            <a:chOff x="978873" y="1800500"/>
            <a:chExt cx="2646638" cy="515937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427D0B74-D949-D8FA-9093-D67E3C6F06DE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任务描述</a:t>
              </a:r>
            </a:p>
          </p:txBody>
        </p:sp>
        <p:sp>
          <p:nvSpPr>
            <p:cNvPr id="6" name="MH_Others_1">
              <a:extLst>
                <a:ext uri="{FF2B5EF4-FFF2-40B4-BE49-F238E27FC236}">
                  <a16:creationId xmlns:a16="http://schemas.microsoft.com/office/drawing/2014/main" id="{13D55BF3-4DD2-3851-1ABE-36CAAB71CC1C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8B730CD-1DF2-2CFC-B2C0-4795ED4E3044}"/>
              </a:ext>
            </a:extLst>
          </p:cNvPr>
          <p:cNvGrpSpPr/>
          <p:nvPr/>
        </p:nvGrpSpPr>
        <p:grpSpPr>
          <a:xfrm>
            <a:off x="1439033" y="3285778"/>
            <a:ext cx="3528392" cy="688075"/>
            <a:chOff x="978873" y="1800500"/>
            <a:chExt cx="2646638" cy="515937"/>
          </a:xfrm>
        </p:grpSpPr>
        <p:sp>
          <p:nvSpPr>
            <p:cNvPr id="8" name="Pentagon 3">
              <a:extLst>
                <a:ext uri="{FF2B5EF4-FFF2-40B4-BE49-F238E27FC236}">
                  <a16:creationId xmlns:a16="http://schemas.microsoft.com/office/drawing/2014/main" id="{13D4CC8C-F368-E5A7-FD46-A3FEC97347DF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工作流程</a:t>
              </a:r>
            </a:p>
          </p:txBody>
        </p:sp>
        <p:sp>
          <p:nvSpPr>
            <p:cNvPr id="9" name="MH_Others_1">
              <a:extLst>
                <a:ext uri="{FF2B5EF4-FFF2-40B4-BE49-F238E27FC236}">
                  <a16:creationId xmlns:a16="http://schemas.microsoft.com/office/drawing/2014/main" id="{38ADD58D-F40A-E7E6-B55D-CC40B3EC6BC2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10" name="TextBox 35">
            <a:extLst>
              <a:ext uri="{FF2B5EF4-FFF2-40B4-BE49-F238E27FC236}">
                <a16:creationId xmlns:a16="http://schemas.microsoft.com/office/drawing/2014/main" id="{6A9E7D2B-7A7E-36E2-A04E-B5B319F77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758" y="2421682"/>
            <a:ext cx="6764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学生选课管理系统数据库中索引的应用</a:t>
            </a:r>
          </a:p>
        </p:txBody>
      </p:sp>
      <p:sp>
        <p:nvSpPr>
          <p:cNvPr id="11" name="TextBox 35">
            <a:extLst>
              <a:ext uri="{FF2B5EF4-FFF2-40B4-BE49-F238E27FC236}">
                <a16:creationId xmlns:a16="http://schemas.microsoft.com/office/drawing/2014/main" id="{41249844-56D6-82AF-AF1B-D85371B30F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4830" y="4077866"/>
            <a:ext cx="6764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创建索引；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管理索引。</a:t>
            </a:r>
          </a:p>
        </p:txBody>
      </p:sp>
    </p:spTree>
    <p:extLst>
      <p:ext uri="{BB962C8B-B14F-4D97-AF65-F5344CB8AC3E}">
        <p14:creationId xmlns:p14="http://schemas.microsoft.com/office/powerpoint/2010/main" val="105907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766614" y="822600"/>
            <a:ext cx="3911746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章节任务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Summary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65A6A72-17B3-A761-ED3C-F878851F0C27}"/>
              </a:ext>
            </a:extLst>
          </p:cNvPr>
          <p:cNvGrpSpPr/>
          <p:nvPr/>
        </p:nvGrpSpPr>
        <p:grpSpPr>
          <a:xfrm>
            <a:off x="1439033" y="1485578"/>
            <a:ext cx="3528392" cy="688075"/>
            <a:chOff x="978873" y="1800500"/>
            <a:chExt cx="2646638" cy="515937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427D0B74-D949-D8FA-9093-D67E3C6F06DE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任务成果</a:t>
              </a:r>
            </a:p>
          </p:txBody>
        </p:sp>
        <p:sp>
          <p:nvSpPr>
            <p:cNvPr id="6" name="MH_Others_1">
              <a:extLst>
                <a:ext uri="{FF2B5EF4-FFF2-40B4-BE49-F238E27FC236}">
                  <a16:creationId xmlns:a16="http://schemas.microsoft.com/office/drawing/2014/main" id="{13D55BF3-4DD2-3851-1ABE-36CAAB71CC1C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2" name="Rectangle 2">
            <a:extLst>
              <a:ext uri="{FF2B5EF4-FFF2-40B4-BE49-F238E27FC236}">
                <a16:creationId xmlns:a16="http://schemas.microsoft.com/office/drawing/2014/main" id="{43D54DA9-3C54-0A1D-45E8-2324B6416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497" y="2544975"/>
            <a:ext cx="1873795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5" name="图片 1">
            <a:extLst>
              <a:ext uri="{FF2B5EF4-FFF2-40B4-BE49-F238E27FC236}">
                <a16:creationId xmlns:a16="http://schemas.microsoft.com/office/drawing/2014/main" id="{50428498-E03D-470D-D798-794C20459D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201" y="2349674"/>
            <a:ext cx="7706009" cy="4321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12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1198662" y="136987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439033" y="1485578"/>
            <a:ext cx="3528392" cy="688075"/>
            <a:chOff x="978873" y="1800500"/>
            <a:chExt cx="2646638" cy="515937"/>
          </a:xfrm>
        </p:grpSpPr>
        <p:sp>
          <p:nvSpPr>
            <p:cNvPr id="81" name="Pentagon 3"/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知识目标</a:t>
              </a: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E986E1E-EE8D-58C1-67D4-A5FE29454BC8}"/>
              </a:ext>
            </a:extLst>
          </p:cNvPr>
          <p:cNvGrpSpPr/>
          <p:nvPr/>
        </p:nvGrpSpPr>
        <p:grpSpPr>
          <a:xfrm>
            <a:off x="1439033" y="3717826"/>
            <a:ext cx="3528392" cy="688075"/>
            <a:chOff x="978873" y="1800500"/>
            <a:chExt cx="2646638" cy="515937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CE23E784-C0E1-9312-2DB3-DF25CF33261C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能力目标</a:t>
              </a:r>
            </a:p>
          </p:txBody>
        </p:sp>
        <p:sp>
          <p:nvSpPr>
            <p:cNvPr id="6" name="MH_Others_1">
              <a:extLst>
                <a:ext uri="{FF2B5EF4-FFF2-40B4-BE49-F238E27FC236}">
                  <a16:creationId xmlns:a16="http://schemas.microsoft.com/office/drawing/2014/main" id="{5CC321CC-EC3A-22A3-CDC6-0AC5473B303B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7" name="TextBox 35">
            <a:extLst>
              <a:ext uri="{FF2B5EF4-FFF2-40B4-BE49-F238E27FC236}">
                <a16:creationId xmlns:a16="http://schemas.microsoft.com/office/drawing/2014/main" id="{4DFC6191-4ACF-1C85-8D45-C23F78255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734" y="2205658"/>
            <a:ext cx="6764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掌握创建索引的方法；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掌握管理索引的方法。</a:t>
            </a:r>
          </a:p>
        </p:txBody>
      </p:sp>
      <p:sp>
        <p:nvSpPr>
          <p:cNvPr id="8" name="TextBox 35">
            <a:extLst>
              <a:ext uri="{FF2B5EF4-FFF2-40B4-BE49-F238E27FC236}">
                <a16:creationId xmlns:a16="http://schemas.microsoft.com/office/drawing/2014/main" id="{0A393B7F-4830-1F2E-EC48-DEB8052713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734" y="4437906"/>
            <a:ext cx="979308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学生选课管理系统数据库中能根据按照指定的要求灵活、快速地创建和管理索引。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118" y="3014256"/>
            <a:ext cx="6733001" cy="1015663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6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创建索引</a:t>
            </a:r>
            <a:endParaRPr lang="en-GB" altLang="zh-CN" sz="6000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951516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创建聚集索引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918742" y="3069754"/>
            <a:ext cx="885698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在学生信息表（</a:t>
            </a:r>
            <a:r>
              <a:rPr lang="en-US" altLang="zh-CN" sz="2800" dirty="0"/>
              <a:t>students</a:t>
            </a:r>
            <a:r>
              <a:rPr lang="zh-CN" altLang="en-US" sz="2800" dirty="0"/>
              <a:t>）上创建学号（</a:t>
            </a:r>
            <a:r>
              <a:rPr lang="en-US" altLang="zh-CN" sz="2800" dirty="0" err="1"/>
              <a:t>sid</a:t>
            </a:r>
            <a:r>
              <a:rPr lang="zh-CN" altLang="en-US" sz="2800" dirty="0"/>
              <a:t>）的聚集索引。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912242" y="2485668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0487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547260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创建聚集索引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07BCC8-B57E-18EE-9EB7-75A9CE25B165}"/>
              </a:ext>
            </a:extLst>
          </p:cNvPr>
          <p:cNvSpPr txBox="1"/>
          <p:nvPr/>
        </p:nvSpPr>
        <p:spPr>
          <a:xfrm>
            <a:off x="1143690" y="266995"/>
            <a:ext cx="4752528" cy="47814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创建聚集索引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3AAB84-8324-B343-170F-BFCDAC3D3281}"/>
              </a:ext>
            </a:extLst>
          </p:cNvPr>
          <p:cNvSpPr txBox="1"/>
          <p:nvPr/>
        </p:nvSpPr>
        <p:spPr>
          <a:xfrm>
            <a:off x="1134966" y="1787688"/>
            <a:ext cx="1008340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在对象浏览器中展开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 sz="24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数据库，选择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zh-CN" altLang="en-US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表，右键单击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管理索引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节点。</a:t>
            </a:r>
          </a:p>
          <a:p>
            <a:pPr marL="254000" indent="266700" algn="just"/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管理索引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窗口，点击新建按钮，输入索引名称、选择索引字段、索引类型等。如图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7.1</a:t>
            </a:r>
            <a:r>
              <a:rPr lang="zh-CN" altLang="en-US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A5BEE9-4F49-5F9D-7923-6E3943282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92" y="-30147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3" name="图片 1">
            <a:extLst>
              <a:ext uri="{FF2B5EF4-FFF2-40B4-BE49-F238E27FC236}">
                <a16:creationId xmlns:a16="http://schemas.microsoft.com/office/drawing/2014/main" id="{B49947D9-49D3-C8E5-1AEF-FD2DC5BDB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626" y="3390672"/>
            <a:ext cx="8496944" cy="3302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221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547260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创建聚集索引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07BCC8-B57E-18EE-9EB7-75A9CE25B165}"/>
              </a:ext>
            </a:extLst>
          </p:cNvPr>
          <p:cNvSpPr txBox="1"/>
          <p:nvPr/>
        </p:nvSpPr>
        <p:spPr>
          <a:xfrm>
            <a:off x="1143690" y="266995"/>
            <a:ext cx="4752528" cy="47814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创建聚集索引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3AAB84-8324-B343-170F-BFCDAC3D3281}"/>
              </a:ext>
            </a:extLst>
          </p:cNvPr>
          <p:cNvSpPr txBox="1"/>
          <p:nvPr/>
        </p:nvSpPr>
        <p:spPr>
          <a:xfrm>
            <a:off x="1340396" y="2829629"/>
            <a:ext cx="100834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知识卡：</a:t>
            </a:r>
          </a:p>
          <a:p>
            <a:pPr marL="254000" indent="266700" algn="just"/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当用户在表中创建主键约束，则</a:t>
            </a:r>
            <a:r>
              <a:rPr lang="en-US" altLang="zh-CN" sz="2400" kern="1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数据库引擎自动对该列创建 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PRIMARY KEY 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约束和聚集索引。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A5BEE9-4F49-5F9D-7923-6E3943282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92" y="-30147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93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1346</TotalTime>
  <Words>710</Words>
  <Application>Microsoft Office PowerPoint</Application>
  <PresentationFormat>自定义</PresentationFormat>
  <Paragraphs>87</Paragraphs>
  <Slides>21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Source Han Sans K Bold</vt:lpstr>
      <vt:lpstr>宋体</vt:lpstr>
      <vt:lpstr>微软雅黑</vt:lpstr>
      <vt:lpstr>Arial</vt:lpstr>
      <vt:lpstr>Calibri</vt:lpstr>
      <vt:lpstr>Courier New</vt:lpstr>
      <vt:lpstr>Times New Roman</vt:lpstr>
      <vt:lpstr>webwppDefTheme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本章结束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颖 颖</cp:lastModifiedBy>
  <cp:revision>439</cp:revision>
  <dcterms:created xsi:type="dcterms:W3CDTF">2020-11-09T06:56:00Z</dcterms:created>
  <dcterms:modified xsi:type="dcterms:W3CDTF">2023-02-02T05:58:24Z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2052-11.1.0.10072</vt:lpwstr>
  </property>
</Properties>
</file>