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6"/>
  </p:notesMasterIdLst>
  <p:handoutMasterIdLst>
    <p:handoutMasterId r:id="rId87"/>
  </p:handoutMasterIdLst>
  <p:sldIdLst>
    <p:sldId id="485" r:id="rId2"/>
    <p:sldId id="486" r:id="rId3"/>
    <p:sldId id="447" r:id="rId4"/>
    <p:sldId id="489" r:id="rId5"/>
    <p:sldId id="487" r:id="rId6"/>
    <p:sldId id="488" r:id="rId7"/>
    <p:sldId id="410" r:id="rId8"/>
    <p:sldId id="449" r:id="rId9"/>
    <p:sldId id="499" r:id="rId10"/>
    <p:sldId id="498" r:id="rId11"/>
    <p:sldId id="497" r:id="rId12"/>
    <p:sldId id="460" r:id="rId13"/>
    <p:sldId id="461" r:id="rId14"/>
    <p:sldId id="500" r:id="rId15"/>
    <p:sldId id="501" r:id="rId16"/>
    <p:sldId id="492" r:id="rId17"/>
    <p:sldId id="493" r:id="rId18"/>
    <p:sldId id="494" r:id="rId19"/>
    <p:sldId id="502" r:id="rId20"/>
    <p:sldId id="503" r:id="rId21"/>
    <p:sldId id="504" r:id="rId22"/>
    <p:sldId id="340" r:id="rId23"/>
    <p:sldId id="462" r:id="rId24"/>
    <p:sldId id="463" r:id="rId25"/>
    <p:sldId id="505" r:id="rId26"/>
    <p:sldId id="506" r:id="rId27"/>
    <p:sldId id="507" r:id="rId28"/>
    <p:sldId id="508" r:id="rId29"/>
    <p:sldId id="496" r:id="rId30"/>
    <p:sldId id="509" r:id="rId31"/>
    <p:sldId id="510" r:id="rId32"/>
    <p:sldId id="512" r:id="rId33"/>
    <p:sldId id="513" r:id="rId34"/>
    <p:sldId id="514" r:id="rId35"/>
    <p:sldId id="515" r:id="rId36"/>
    <p:sldId id="516" r:id="rId37"/>
    <p:sldId id="517" r:id="rId38"/>
    <p:sldId id="518" r:id="rId39"/>
    <p:sldId id="530" r:id="rId40"/>
    <p:sldId id="531" r:id="rId41"/>
    <p:sldId id="520" r:id="rId42"/>
    <p:sldId id="521" r:id="rId43"/>
    <p:sldId id="522" r:id="rId44"/>
    <p:sldId id="524" r:id="rId45"/>
    <p:sldId id="525" r:id="rId46"/>
    <p:sldId id="532" r:id="rId47"/>
    <p:sldId id="526" r:id="rId48"/>
    <p:sldId id="533" r:id="rId49"/>
    <p:sldId id="534" r:id="rId50"/>
    <p:sldId id="535" r:id="rId51"/>
    <p:sldId id="536" r:id="rId52"/>
    <p:sldId id="537" r:id="rId53"/>
    <p:sldId id="538" r:id="rId54"/>
    <p:sldId id="539" r:id="rId55"/>
    <p:sldId id="540" r:id="rId56"/>
    <p:sldId id="545" r:id="rId57"/>
    <p:sldId id="541" r:id="rId58"/>
    <p:sldId id="542" r:id="rId59"/>
    <p:sldId id="543" r:id="rId60"/>
    <p:sldId id="544" r:id="rId61"/>
    <p:sldId id="546" r:id="rId62"/>
    <p:sldId id="547" r:id="rId63"/>
    <p:sldId id="548" r:id="rId64"/>
    <p:sldId id="550" r:id="rId65"/>
    <p:sldId id="551" r:id="rId66"/>
    <p:sldId id="552" r:id="rId67"/>
    <p:sldId id="553" r:id="rId68"/>
    <p:sldId id="554" r:id="rId69"/>
    <p:sldId id="564" r:id="rId70"/>
    <p:sldId id="565" r:id="rId71"/>
    <p:sldId id="566" r:id="rId72"/>
    <p:sldId id="567" r:id="rId73"/>
    <p:sldId id="568" r:id="rId74"/>
    <p:sldId id="569" r:id="rId75"/>
    <p:sldId id="556" r:id="rId76"/>
    <p:sldId id="557" r:id="rId77"/>
    <p:sldId id="558" r:id="rId78"/>
    <p:sldId id="570" r:id="rId79"/>
    <p:sldId id="571" r:id="rId80"/>
    <p:sldId id="572" r:id="rId81"/>
    <p:sldId id="560" r:id="rId82"/>
    <p:sldId id="561" r:id="rId83"/>
    <p:sldId id="562" r:id="rId84"/>
    <p:sldId id="326" r:id="rId85"/>
  </p:sldIdLst>
  <p:sldSz cx="12190413" cy="6859588"/>
  <p:notesSz cx="6858000" cy="9144000"/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74" userDrawn="1">
          <p15:clr>
            <a:srgbClr val="A4A3A4"/>
          </p15:clr>
        </p15:guide>
        <p15:guide id="3" pos="65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9B3"/>
    <a:srgbClr val="595959"/>
    <a:srgbClr val="FFFFFF"/>
    <a:srgbClr val="1369B2"/>
    <a:srgbClr val="BBBBBB"/>
    <a:srgbClr val="FAFAFA"/>
    <a:srgbClr val="F2F2F2"/>
    <a:srgbClr val="006BBC"/>
    <a:srgbClr val="0075CC"/>
    <a:srgbClr val="008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09" autoAdjust="0"/>
    <p:restoredTop sz="94660" autoAdjust="0"/>
  </p:normalViewPr>
  <p:slideViewPr>
    <p:cSldViewPr>
      <p:cViewPr varScale="1">
        <p:scale>
          <a:sx n="121" d="100"/>
          <a:sy n="121" d="100"/>
        </p:scale>
        <p:origin x="106" y="106"/>
      </p:cViewPr>
      <p:guideLst>
        <p:guide orient="horz" pos="2160"/>
        <p:guide pos="574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63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85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85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5525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898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09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0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910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6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1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687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86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100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21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7919172" y="1700153"/>
            <a:ext cx="575989" cy="577246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6191205" y="1700678"/>
            <a:ext cx="575989" cy="576197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7055189" y="1700153"/>
            <a:ext cx="577036" cy="577246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4463238" y="1700153"/>
            <a:ext cx="577036" cy="577246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5327222" y="1700153"/>
            <a:ext cx="577036" cy="577246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8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 userDrawn="1"/>
        </p:nvGrpSpPr>
        <p:grpSpPr>
          <a:xfrm>
            <a:off x="10607120" y="654595"/>
            <a:ext cx="575989" cy="577246"/>
            <a:chOff x="6084168" y="1274820"/>
            <a:chExt cx="432048" cy="432834"/>
          </a:xfrm>
        </p:grpSpPr>
        <p:sp>
          <p:nvSpPr>
            <p:cNvPr id="1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8879153" y="655120"/>
            <a:ext cx="575989" cy="576197"/>
            <a:chOff x="4788024" y="1275213"/>
            <a:chExt cx="432048" cy="432048"/>
          </a:xfrm>
        </p:grpSpPr>
        <p:sp>
          <p:nvSpPr>
            <p:cNvPr id="1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9743137" y="654595"/>
            <a:ext cx="577036" cy="577246"/>
            <a:chOff x="5436096" y="1274820"/>
            <a:chExt cx="432833" cy="432834"/>
          </a:xfrm>
        </p:grpSpPr>
        <p:sp>
          <p:nvSpPr>
            <p:cNvPr id="1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151187" y="654595"/>
            <a:ext cx="577036" cy="577246"/>
            <a:chOff x="3491880" y="1274820"/>
            <a:chExt cx="432833" cy="432834"/>
          </a:xfrm>
        </p:grpSpPr>
        <p:sp>
          <p:nvSpPr>
            <p:cNvPr id="1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8015170" y="654595"/>
            <a:ext cx="577036" cy="577246"/>
            <a:chOff x="4139952" y="1274820"/>
            <a:chExt cx="432833" cy="432834"/>
          </a:xfrm>
        </p:grpSpPr>
        <p:sp>
          <p:nvSpPr>
            <p:cNvPr id="2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78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693670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 userDrawn="1"/>
        </p:nvSpPr>
        <p:spPr>
          <a:xfrm>
            <a:off x="9998623" y="3693670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B0C497F-3B1A-4F88-A78A-322C493FC6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90" y="5045086"/>
            <a:ext cx="3952633" cy="61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1" r:id="rId9"/>
    <p:sldLayoutId id="2147483673" r:id="rId10"/>
    <p:sldLayoutId id="2147483660" r:id="rId11"/>
    <p:sldLayoutId id="2147483661" r:id="rId12"/>
    <p:sldLayoutId id="2147483674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3430910" y="2460298"/>
            <a:ext cx="88347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第</a:t>
            </a:r>
            <a:r>
              <a:rPr lang="en-US" altLang="zh-CN" sz="5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6</a:t>
            </a:r>
            <a:r>
              <a:rPr lang="zh-CN" altLang="en-US" sz="5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章  学生选课管理系统数据库中视图应用</a:t>
            </a:r>
            <a:endParaRPr lang="en-US" altLang="zh-CN" sz="5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8" name="Rectangle 4"/>
          <p:cNvSpPr txBox="1">
            <a:spLocks noChangeArrowheads="1"/>
          </p:cNvSpPr>
          <p:nvPr/>
        </p:nvSpPr>
        <p:spPr>
          <a:xfrm>
            <a:off x="6671270" y="4509914"/>
            <a:ext cx="444119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数据库应用技术项目化教程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480720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创建基于单一基表的视图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3690" y="266995"/>
            <a:ext cx="6480720" cy="493354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创建基于单一基表的视图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3AAB84-8324-B343-170F-BFCDAC3D3281}"/>
              </a:ext>
            </a:extLst>
          </p:cNvPr>
          <p:cNvSpPr txBox="1"/>
          <p:nvPr/>
        </p:nvSpPr>
        <p:spPr>
          <a:xfrm>
            <a:off x="1134966" y="1787688"/>
            <a:ext cx="100834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6.1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A5BEE9-4F49-5F9D-7923-6E3943282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92" y="-30147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881ED9A-BD6A-7566-A42A-B0678F541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4C28C70-EFA2-438F-1391-29960FB0C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EA2663D-8D44-2898-7221-150F93CCA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7" name="图片 1">
            <a:extLst>
              <a:ext uri="{FF2B5EF4-FFF2-40B4-BE49-F238E27FC236}">
                <a16:creationId xmlns:a16="http://schemas.microsoft.com/office/drawing/2014/main" id="{00128EB6-1F6A-A00C-0413-22B113D7F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750" y="2531444"/>
            <a:ext cx="7560840" cy="355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81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480720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创建基于单一基表的视图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3690" y="266996"/>
            <a:ext cx="6480720" cy="3544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创建基于单一基表的视图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3AAB84-8324-B343-170F-BFCDAC3D3281}"/>
              </a:ext>
            </a:extLst>
          </p:cNvPr>
          <p:cNvSpPr txBox="1"/>
          <p:nvPr/>
        </p:nvSpPr>
        <p:spPr>
          <a:xfrm>
            <a:off x="989330" y="1846611"/>
            <a:ext cx="1008340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知识卡：</a:t>
            </a:r>
          </a:p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4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中，创建视图是在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视图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窗口中完成的。主要步骤如下：</a:t>
            </a:r>
          </a:p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）启动</a:t>
            </a:r>
            <a:r>
              <a:rPr lang="en-US" altLang="zh-CN" sz="24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，在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对象浏览器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中展开目标数据库节点；</a:t>
            </a:r>
          </a:p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）单击视图，选择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创建视图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快捷菜单，打开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视图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对话框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给视图添加新名称完成创建。</a:t>
            </a:r>
          </a:p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）在弹出的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V_ selected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视图窗口 输入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）完成之后全部选中执行</a:t>
            </a:r>
          </a:p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 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点击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V-selected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视图查看数据即可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A5BEE9-4F49-5F9D-7923-6E3943282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92" y="-30147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881ED9A-BD6A-7566-A42A-B0678F541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4C28C70-EFA2-438F-1391-29960FB0C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69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391676" cy="354487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语句创建基于单一基表的视图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991155" y="2781722"/>
            <a:ext cx="1092818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基于数据库</a:t>
            </a:r>
            <a:r>
              <a:rPr lang="en-US" altLang="zh-CN" sz="2800" dirty="0" err="1"/>
              <a:t>xsxkDB</a:t>
            </a:r>
            <a:r>
              <a:rPr lang="zh-CN" altLang="en-US" sz="2800" dirty="0"/>
              <a:t>的选课信息表（</a:t>
            </a:r>
            <a:r>
              <a:rPr lang="en-US" altLang="zh-CN" sz="2800" dirty="0"/>
              <a:t>selected</a:t>
            </a:r>
            <a:r>
              <a:rPr lang="zh-CN" altLang="en-US" sz="2800" dirty="0"/>
              <a:t>），创建名为</a:t>
            </a:r>
            <a:r>
              <a:rPr lang="en-US" altLang="zh-CN" sz="2800" dirty="0"/>
              <a:t>V_ selected1</a:t>
            </a:r>
            <a:r>
              <a:rPr lang="zh-CN" altLang="en-US" sz="2800" dirty="0"/>
              <a:t>视图，视图内容为课程编号（</a:t>
            </a:r>
            <a:r>
              <a:rPr lang="en-US" altLang="zh-CN" sz="2800" dirty="0" err="1"/>
              <a:t>cid</a:t>
            </a:r>
            <a:r>
              <a:rPr lang="zh-CN" altLang="en-US" sz="2800" dirty="0"/>
              <a:t>）为</a:t>
            </a:r>
            <a:r>
              <a:rPr lang="en-US" altLang="zh-CN" sz="2800" dirty="0"/>
              <a:t>【2314002】</a:t>
            </a:r>
            <a:r>
              <a:rPr lang="zh-CN" altLang="en-US" sz="2800" dirty="0"/>
              <a:t>或者为</a:t>
            </a:r>
            <a:r>
              <a:rPr lang="en-US" altLang="zh-CN" sz="2800" dirty="0"/>
              <a:t>【2314003】</a:t>
            </a:r>
            <a:r>
              <a:rPr lang="zh-CN" altLang="en-US" sz="2800" dirty="0"/>
              <a:t>的所有学号（</a:t>
            </a:r>
            <a:r>
              <a:rPr lang="en-US" altLang="zh-CN" sz="2800" dirty="0" err="1"/>
              <a:t>sid</a:t>
            </a:r>
            <a:r>
              <a:rPr lang="zh-CN" altLang="en-US" sz="2800" dirty="0"/>
              <a:t>）、课程编号（</a:t>
            </a:r>
            <a:r>
              <a:rPr lang="en-US" altLang="zh-CN" sz="2800" dirty="0" err="1"/>
              <a:t>cid</a:t>
            </a:r>
            <a:r>
              <a:rPr lang="zh-CN" altLang="en-US" sz="2800" dirty="0"/>
              <a:t>）、成绩（</a:t>
            </a:r>
            <a:r>
              <a:rPr lang="en-US" altLang="zh-CN" sz="2800" dirty="0" err="1"/>
              <a:t>sscore</a:t>
            </a:r>
            <a:r>
              <a:rPr lang="zh-CN" altLang="en-US" sz="2800" dirty="0"/>
              <a:t>）以及教师编号（</a:t>
            </a:r>
            <a:r>
              <a:rPr lang="en-US" altLang="zh-CN" sz="2800" dirty="0" err="1"/>
              <a:t>tid</a:t>
            </a:r>
            <a:r>
              <a:rPr lang="zh-CN" altLang="en-US" sz="2800" dirty="0"/>
              <a:t>）。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83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7056784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语句创建基于单一基表的视图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6391676" cy="47155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语句创建基于单一基表的视图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122784" y="1707336"/>
            <a:ext cx="11221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C7CD3B-E13C-65C1-8ED9-350D612A3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EA79FB-550B-DD3C-1D0A-2FD17E4A976D}"/>
              </a:ext>
            </a:extLst>
          </p:cNvPr>
          <p:cNvSpPr txBox="1"/>
          <p:nvPr/>
        </p:nvSpPr>
        <p:spPr>
          <a:xfrm>
            <a:off x="694606" y="2384573"/>
            <a:ext cx="979308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USE 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CREATE VIEW V_selected1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AS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(SELECT 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sid,cid,sscore,tid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FROM selected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 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='2314002' OR 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='2314003'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86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7056784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语句创建基于单一基表的视图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6391676" cy="47155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语句创建基于单一基表的视图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122784" y="1707336"/>
            <a:ext cx="11221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6.2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C7CD3B-E13C-65C1-8ED9-350D612A3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6C4C28A-7DAC-40A4-86DC-E7768B18FF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5" name="图片 1">
            <a:extLst>
              <a:ext uri="{FF2B5EF4-FFF2-40B4-BE49-F238E27FC236}">
                <a16:creationId xmlns:a16="http://schemas.microsoft.com/office/drawing/2014/main" id="{B2F4ADB9-1F97-FCE2-C4AC-98708084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044" y="2196314"/>
            <a:ext cx="8050959" cy="439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19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7056784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语句创建基于单一基表的视图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6391676" cy="47155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语句创建基于单一基表的视图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2277666"/>
            <a:ext cx="1122148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知识卡：</a:t>
            </a:r>
          </a:p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VIEW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语句用以创建视图。语句的基本语法如下：</a:t>
            </a:r>
          </a:p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VIEW &lt;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视图名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</a:p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AS &lt;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查询语句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C7CD3B-E13C-65C1-8ED9-350D612A3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6C4C28A-7DAC-40A4-86DC-E7768B18FF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66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823724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创建基于多个基表的视图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991155" y="2781722"/>
            <a:ext cx="1092818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基于数据库</a:t>
            </a:r>
            <a:r>
              <a:rPr lang="en-US" altLang="zh-CN" sz="2800" dirty="0" err="1"/>
              <a:t>xsxkDB</a:t>
            </a:r>
            <a:r>
              <a:rPr lang="zh-CN" altLang="en-US" sz="2800" dirty="0"/>
              <a:t>的选课信息表（</a:t>
            </a:r>
            <a:r>
              <a:rPr lang="en-US" altLang="zh-CN" sz="2800" dirty="0"/>
              <a:t>selected</a:t>
            </a:r>
            <a:r>
              <a:rPr lang="zh-CN" altLang="en-US" sz="2800" dirty="0"/>
              <a:t>）和课程信息表（</a:t>
            </a:r>
            <a:r>
              <a:rPr lang="en-US" altLang="zh-CN" sz="2800" dirty="0"/>
              <a:t>course</a:t>
            </a:r>
            <a:r>
              <a:rPr lang="zh-CN" altLang="en-US" sz="2800" dirty="0"/>
              <a:t>），创建名为</a:t>
            </a:r>
            <a:r>
              <a:rPr lang="en-US" altLang="zh-CN" sz="2800" dirty="0"/>
              <a:t>V_ </a:t>
            </a:r>
            <a:r>
              <a:rPr lang="en-US" altLang="zh-CN" sz="2800" dirty="0" err="1"/>
              <a:t>selected_course</a:t>
            </a:r>
            <a:r>
              <a:rPr lang="zh-CN" altLang="en-US" sz="2800" dirty="0"/>
              <a:t>视图，视图内容为课程类别（</a:t>
            </a:r>
            <a:r>
              <a:rPr lang="en-US" altLang="zh-CN" sz="2800" dirty="0" err="1"/>
              <a:t>ctype</a:t>
            </a:r>
            <a:r>
              <a:rPr lang="zh-CN" altLang="en-US" sz="2800" dirty="0"/>
              <a:t>）为</a:t>
            </a:r>
            <a:r>
              <a:rPr lang="en-US" altLang="zh-CN" sz="2800" dirty="0"/>
              <a:t>【</a:t>
            </a:r>
            <a:r>
              <a:rPr lang="zh-CN" altLang="en-US" sz="2800" dirty="0"/>
              <a:t>专业课</a:t>
            </a:r>
            <a:r>
              <a:rPr lang="en-US" altLang="zh-CN" sz="2800" dirty="0"/>
              <a:t>】</a:t>
            </a:r>
            <a:r>
              <a:rPr lang="zh-CN" altLang="en-US" sz="2800" dirty="0"/>
              <a:t>所有选课学生的学号（</a:t>
            </a:r>
            <a:r>
              <a:rPr lang="en-US" altLang="zh-CN" sz="2800" dirty="0" err="1"/>
              <a:t>sid</a:t>
            </a:r>
            <a:r>
              <a:rPr lang="zh-CN" altLang="en-US" sz="2800" dirty="0"/>
              <a:t>）、课程名（</a:t>
            </a:r>
            <a:r>
              <a:rPr lang="en-US" altLang="zh-CN" sz="2800" dirty="0" err="1"/>
              <a:t>cname</a:t>
            </a:r>
            <a:r>
              <a:rPr lang="zh-CN" altLang="en-US" sz="2800" dirty="0"/>
              <a:t>）、成绩（</a:t>
            </a:r>
            <a:r>
              <a:rPr lang="en-US" altLang="zh-CN" sz="2800" dirty="0" err="1"/>
              <a:t>sscore</a:t>
            </a:r>
            <a:r>
              <a:rPr lang="zh-CN" altLang="en-US" sz="2800" dirty="0"/>
              <a:t>）以及学分（</a:t>
            </a:r>
            <a:r>
              <a:rPr lang="en-US" altLang="zh-CN" sz="2800" dirty="0" err="1"/>
              <a:t>cscore</a:t>
            </a:r>
            <a:r>
              <a:rPr lang="zh-CN" altLang="en-US" sz="2800" dirty="0"/>
              <a:t>），并按照成绩（</a:t>
            </a:r>
            <a:r>
              <a:rPr lang="en-US" altLang="zh-CN" sz="2800" dirty="0" err="1"/>
              <a:t>sscore</a:t>
            </a:r>
            <a:r>
              <a:rPr lang="zh-CN" altLang="en-US" sz="2800" dirty="0"/>
              <a:t>）降序排序。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5537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7056784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创建基于多个基表的视图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6175652" cy="354480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创建基于多个基表的视图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538586" y="1944841"/>
            <a:ext cx="11221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．操作和上述单一基表一致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只需要更换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C7CD3B-E13C-65C1-8ED9-350D612A3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35D379-4ED0-F277-75B6-B29E289D3D2C}"/>
              </a:ext>
            </a:extLst>
          </p:cNvPr>
          <p:cNvSpPr txBox="1"/>
          <p:nvPr/>
        </p:nvSpPr>
        <p:spPr>
          <a:xfrm>
            <a:off x="167282" y="2843241"/>
            <a:ext cx="118558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/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学号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cname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课程名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成绩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selected.cscore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学分</a:t>
            </a:r>
          </a:p>
          <a:p>
            <a:pPr indent="127000" algn="l" fontAlgn="auto"/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selected,course</a:t>
            </a:r>
            <a:endParaRPr lang="en-US" altLang="zh-CN" sz="2400" dirty="0">
              <a:solidFill>
                <a:srgbClr val="0000FF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WHERE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selected.cid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course.cid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AND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ctype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='</a:t>
            </a:r>
            <a:r>
              <a:rPr lang="zh-CN" altLang="en-US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专业课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 ORDER BY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DESC</a:t>
            </a:r>
          </a:p>
        </p:txBody>
      </p:sp>
    </p:spTree>
    <p:extLst>
      <p:ext uri="{BB962C8B-B14F-4D97-AF65-F5344CB8AC3E}">
        <p14:creationId xmlns:p14="http://schemas.microsoft.com/office/powerpoint/2010/main" val="86887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7200800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创建基于多个基表的视图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7759828" cy="47814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创建基于多个基表的视图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556473" y="1663685"/>
            <a:ext cx="11221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6.3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C7CD3B-E13C-65C1-8ED9-350D612A3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41D81B70-6800-D66F-9DB1-315DDCBAC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CD2D8E41-6057-9667-7E1A-3500DDB2F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169" name="图片 1">
            <a:extLst>
              <a:ext uri="{FF2B5EF4-FFF2-40B4-BE49-F238E27FC236}">
                <a16:creationId xmlns:a16="http://schemas.microsoft.com/office/drawing/2014/main" id="{BE1C3B0C-ADA1-AB80-9502-1FB7134B8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678" y="2277752"/>
            <a:ext cx="7738896" cy="438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49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823724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语句创建基于多个基表的视图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991155" y="2781722"/>
            <a:ext cx="1092818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基于数据库</a:t>
            </a:r>
            <a:r>
              <a:rPr lang="en-US" altLang="zh-CN" sz="2800" dirty="0" err="1"/>
              <a:t>xsxkDB</a:t>
            </a:r>
            <a:r>
              <a:rPr lang="zh-CN" altLang="en-US" sz="2800" dirty="0"/>
              <a:t>的选课信息表（</a:t>
            </a:r>
            <a:r>
              <a:rPr lang="en-US" altLang="zh-CN" sz="2800" dirty="0"/>
              <a:t>selected</a:t>
            </a:r>
            <a:r>
              <a:rPr lang="zh-CN" altLang="en-US" sz="2800" dirty="0"/>
              <a:t>）和课程信息表（</a:t>
            </a:r>
            <a:r>
              <a:rPr lang="en-US" altLang="zh-CN" sz="2800" dirty="0"/>
              <a:t>course</a:t>
            </a:r>
            <a:r>
              <a:rPr lang="zh-CN" altLang="en-US" sz="2800" dirty="0"/>
              <a:t>），创建名为</a:t>
            </a:r>
            <a:r>
              <a:rPr lang="en-US" altLang="zh-CN" sz="2800" dirty="0"/>
              <a:t>V_ selected_course1</a:t>
            </a:r>
            <a:r>
              <a:rPr lang="zh-CN" altLang="en-US" sz="2800" dirty="0"/>
              <a:t>视图，视图内容为课程类别（</a:t>
            </a:r>
            <a:r>
              <a:rPr lang="en-US" altLang="zh-CN" sz="2800" dirty="0" err="1"/>
              <a:t>ctype</a:t>
            </a:r>
            <a:r>
              <a:rPr lang="zh-CN" altLang="en-US" sz="2800" dirty="0"/>
              <a:t>）为</a:t>
            </a:r>
            <a:r>
              <a:rPr lang="en-US" altLang="zh-CN" sz="2800" dirty="0"/>
              <a:t>【</a:t>
            </a:r>
            <a:r>
              <a:rPr lang="zh-CN" altLang="en-US" sz="2800" dirty="0"/>
              <a:t>专业课</a:t>
            </a:r>
            <a:r>
              <a:rPr lang="en-US" altLang="zh-CN" sz="2800" dirty="0"/>
              <a:t>】</a:t>
            </a:r>
            <a:r>
              <a:rPr lang="zh-CN" altLang="en-US" sz="2800" dirty="0"/>
              <a:t>并且学分为</a:t>
            </a:r>
            <a:r>
              <a:rPr lang="en-US" altLang="zh-CN" sz="2800" dirty="0"/>
              <a:t>【4】</a:t>
            </a:r>
            <a:r>
              <a:rPr lang="zh-CN" altLang="en-US" sz="2800" dirty="0"/>
              <a:t>的所有选课学生的学号（</a:t>
            </a:r>
            <a:r>
              <a:rPr lang="en-US" altLang="zh-CN" sz="2800" dirty="0" err="1"/>
              <a:t>sid</a:t>
            </a:r>
            <a:r>
              <a:rPr lang="zh-CN" altLang="en-US" sz="2800" dirty="0"/>
              <a:t>）、课程名（</a:t>
            </a:r>
            <a:r>
              <a:rPr lang="en-US" altLang="zh-CN" sz="2800" dirty="0" err="1"/>
              <a:t>cname</a:t>
            </a:r>
            <a:r>
              <a:rPr lang="zh-CN" altLang="en-US" sz="2800" dirty="0"/>
              <a:t>）、成绩（</a:t>
            </a:r>
            <a:r>
              <a:rPr lang="en-US" altLang="zh-CN" sz="2800" dirty="0" err="1"/>
              <a:t>sscore</a:t>
            </a:r>
            <a:r>
              <a:rPr lang="zh-CN" altLang="en-US" sz="2800" dirty="0"/>
              <a:t>）以及学分（</a:t>
            </a:r>
            <a:r>
              <a:rPr lang="en-US" altLang="zh-CN" sz="2800" dirty="0" err="1"/>
              <a:t>cscore</a:t>
            </a:r>
            <a:r>
              <a:rPr lang="zh-CN" altLang="en-US" sz="2800" dirty="0"/>
              <a:t>）。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9826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910630" y="117426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901399" y="1130594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01399" y="2050992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806951" y="1108415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创建视图</a:t>
              </a: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806951" y="2034166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30243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查看视图</a:t>
              </a: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74F6ADE-A04A-A183-BA26-B94B920A86EC}"/>
              </a:ext>
            </a:extLst>
          </p:cNvPr>
          <p:cNvGrpSpPr/>
          <p:nvPr/>
        </p:nvGrpSpPr>
        <p:grpSpPr>
          <a:xfrm>
            <a:off x="2885398" y="3019925"/>
            <a:ext cx="1192190" cy="613062"/>
            <a:chOff x="2215144" y="982844"/>
            <a:chExt cx="1244730" cy="842780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5998A0C6-3104-4BC9-55B9-3651FDDD2019}"/>
                </a:ext>
              </a:extLst>
            </p:cNvPr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9">
              <a:extLst>
                <a:ext uri="{FF2B5EF4-FFF2-40B4-BE49-F238E27FC236}">
                  <a16:creationId xmlns:a16="http://schemas.microsoft.com/office/drawing/2014/main" id="{3DF5B08C-4B19-9A30-5639-C607B1239579}"/>
                </a:ext>
              </a:extLst>
            </p:cNvPr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D79F614-22F8-600E-BD97-5256FE1B6E79}"/>
              </a:ext>
            </a:extLst>
          </p:cNvPr>
          <p:cNvGrpSpPr/>
          <p:nvPr/>
        </p:nvGrpSpPr>
        <p:grpSpPr>
          <a:xfrm>
            <a:off x="2885398" y="3940323"/>
            <a:ext cx="1192190" cy="618406"/>
            <a:chOff x="2215144" y="2026500"/>
            <a:chExt cx="1244730" cy="850129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2D3CC3CD-E9F7-BDD2-A930-7D8AA5F7165D}"/>
                </a:ext>
              </a:extLst>
            </p:cNvPr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id="{2EBA3A18-4FEA-F365-6F35-03FB5F1C5EA8}"/>
                </a:ext>
              </a:extLst>
            </p:cNvPr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D5AF3E6-40BB-21A5-87CE-99EC939FFD02}"/>
              </a:ext>
            </a:extLst>
          </p:cNvPr>
          <p:cNvGrpSpPr/>
          <p:nvPr/>
        </p:nvGrpSpPr>
        <p:grpSpPr>
          <a:xfrm>
            <a:off x="3790950" y="2997746"/>
            <a:ext cx="5142331" cy="613062"/>
            <a:chOff x="4315150" y="953426"/>
            <a:chExt cx="3857250" cy="54005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8C89A22-25EC-E81F-8D17-770231A0BDC1}"/>
                </a:ext>
              </a:extLst>
            </p:cNvPr>
            <p:cNvSpPr/>
            <p:nvPr/>
          </p:nvSpPr>
          <p:spPr>
            <a:xfrm>
              <a:off x="4841196" y="1036090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修改视图</a:t>
              </a:r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69612E7C-657E-2458-65A5-127EBF1538DE}"/>
                </a:ext>
              </a:extLst>
            </p:cNvPr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1CD0245-B915-4E45-839F-209DAFA03C9B}"/>
              </a:ext>
            </a:extLst>
          </p:cNvPr>
          <p:cNvGrpSpPr/>
          <p:nvPr/>
        </p:nvGrpSpPr>
        <p:grpSpPr>
          <a:xfrm>
            <a:off x="3790950" y="3923497"/>
            <a:ext cx="5142331" cy="613062"/>
            <a:chOff x="4315150" y="1647579"/>
            <a:chExt cx="3857250" cy="54005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8CFDD4D-AE6B-5941-F8B5-B379E81B6D78}"/>
                </a:ext>
              </a:extLst>
            </p:cNvPr>
            <p:cNvSpPr/>
            <p:nvPr/>
          </p:nvSpPr>
          <p:spPr>
            <a:xfrm>
              <a:off x="4841196" y="1730243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操作视图数据</a:t>
              </a:r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BFA5CF7D-0275-661E-B7DB-1365490EE804}"/>
                </a:ext>
              </a:extLst>
            </p:cNvPr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2ECDA22-4B45-8B09-D2C2-A31F4352C2FC}"/>
              </a:ext>
            </a:extLst>
          </p:cNvPr>
          <p:cNvGrpSpPr/>
          <p:nvPr/>
        </p:nvGrpSpPr>
        <p:grpSpPr>
          <a:xfrm>
            <a:off x="2885398" y="4924335"/>
            <a:ext cx="1192190" cy="613062"/>
            <a:chOff x="2215144" y="982844"/>
            <a:chExt cx="1244730" cy="842780"/>
          </a:xfrm>
        </p:grpSpPr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19CA1002-8B3A-BEC6-A4DB-AAF33605E997}"/>
                </a:ext>
              </a:extLst>
            </p:cNvPr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id="{0831DB35-834B-DC3F-3728-3BA0DC87A774}"/>
                </a:ext>
              </a:extLst>
            </p:cNvPr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8DAF5B5-7EB7-1487-11D1-CE0B75F51E6C}"/>
              </a:ext>
            </a:extLst>
          </p:cNvPr>
          <p:cNvGrpSpPr/>
          <p:nvPr/>
        </p:nvGrpSpPr>
        <p:grpSpPr>
          <a:xfrm>
            <a:off x="2885398" y="5844733"/>
            <a:ext cx="1192190" cy="618406"/>
            <a:chOff x="2215144" y="2026500"/>
            <a:chExt cx="1244730" cy="850129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B7379688-BA76-EC88-6A7E-88996634F12E}"/>
                </a:ext>
              </a:extLst>
            </p:cNvPr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10">
              <a:extLst>
                <a:ext uri="{FF2B5EF4-FFF2-40B4-BE49-F238E27FC236}">
                  <a16:creationId xmlns:a16="http://schemas.microsoft.com/office/drawing/2014/main" id="{6902EB5F-4CA6-00E9-2C2C-5B441E4D30A0}"/>
                </a:ext>
              </a:extLst>
            </p:cNvPr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06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817DDD7-2E78-EEF1-73EC-6E6B71F00E56}"/>
              </a:ext>
            </a:extLst>
          </p:cNvPr>
          <p:cNvGrpSpPr/>
          <p:nvPr/>
        </p:nvGrpSpPr>
        <p:grpSpPr>
          <a:xfrm>
            <a:off x="3790950" y="4902156"/>
            <a:ext cx="5142331" cy="613062"/>
            <a:chOff x="4315150" y="953426"/>
            <a:chExt cx="3857250" cy="540057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7FE35BC-DDAA-80DE-EB5F-1F37FD5D205D}"/>
                </a:ext>
              </a:extLst>
            </p:cNvPr>
            <p:cNvSpPr/>
            <p:nvPr/>
          </p:nvSpPr>
          <p:spPr>
            <a:xfrm>
              <a:off x="4841196" y="1036090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删除视图</a:t>
              </a:r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AEB8C44F-4C32-E998-952B-25184DD69B9A}"/>
                </a:ext>
              </a:extLst>
            </p:cNvPr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D36858F-FA2C-F5D7-8D15-83EE97431593}"/>
              </a:ext>
            </a:extLst>
          </p:cNvPr>
          <p:cNvGrpSpPr/>
          <p:nvPr/>
        </p:nvGrpSpPr>
        <p:grpSpPr>
          <a:xfrm>
            <a:off x="3790950" y="5827907"/>
            <a:ext cx="5142331" cy="613062"/>
            <a:chOff x="4315150" y="1647579"/>
            <a:chExt cx="3857250" cy="540057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6AD83BE-EED3-7A0F-7ADA-53D16DAB1F16}"/>
                </a:ext>
              </a:extLst>
            </p:cNvPr>
            <p:cNvSpPr/>
            <p:nvPr/>
          </p:nvSpPr>
          <p:spPr>
            <a:xfrm>
              <a:off x="4841196" y="1730243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视图应用</a:t>
              </a:r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7B997D33-FF4F-141E-C49F-D5D9E0215290}"/>
                </a:ext>
              </a:extLst>
            </p:cNvPr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7056784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语句创建基于多个基表的视图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7056784" cy="530398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语句创建基于多个基表的视图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538586" y="1944841"/>
            <a:ext cx="11221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C7CD3B-E13C-65C1-8ED9-350D612A3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35D379-4ED0-F277-75B6-B29E289D3D2C}"/>
              </a:ext>
            </a:extLst>
          </p:cNvPr>
          <p:cNvSpPr txBox="1"/>
          <p:nvPr/>
        </p:nvSpPr>
        <p:spPr>
          <a:xfrm>
            <a:off x="538586" y="2854105"/>
            <a:ext cx="1185584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/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VIEW </a:t>
            </a:r>
            <a:r>
              <a:rPr lang="en-US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V_selected_course1</a:t>
            </a:r>
            <a:endParaRPr lang="en-US" altLang="zh-CN" dirty="0">
              <a:solidFill>
                <a:srgbClr val="0000FF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</a:p>
          <a:p>
            <a:pPr indent="127000" algn="l" fontAlgn="auto"/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</a:p>
          <a:p>
            <a:pPr indent="127000" algn="l" fontAlgn="auto"/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学号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cname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课程名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成绩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selected.cscore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学分</a:t>
            </a:r>
          </a:p>
          <a:p>
            <a:pPr indent="127000" algn="l" fontAlgn="auto"/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selected,course</a:t>
            </a:r>
            <a:endParaRPr lang="en-US" altLang="zh-CN" sz="2400" dirty="0">
              <a:solidFill>
                <a:srgbClr val="0000FF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WHERE 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selected.cid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course.cid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</a:p>
          <a:p>
            <a:pPr indent="127000" algn="l" fontAlgn="auto"/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and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ctype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='</a:t>
            </a:r>
            <a:r>
              <a:rPr lang="zh-CN" altLang="en-US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专业课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 and </a:t>
            </a:r>
            <a:r>
              <a:rPr lang="en-US" altLang="zh-CN" sz="24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selected.cscore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=4 );</a:t>
            </a:r>
          </a:p>
        </p:txBody>
      </p:sp>
    </p:spTree>
    <p:extLst>
      <p:ext uri="{BB962C8B-B14F-4D97-AF65-F5344CB8AC3E}">
        <p14:creationId xmlns:p14="http://schemas.microsoft.com/office/powerpoint/2010/main" val="339446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7200800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创建基于多个基表的视图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6391676" cy="47814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语句创建基于多个基表的视图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556473" y="1663685"/>
            <a:ext cx="11221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6.4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C7CD3B-E13C-65C1-8ED9-350D612A3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41D81B70-6800-D66F-9DB1-315DDCBAC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CD2D8E41-6057-9667-7E1A-3500DDB2F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72D1FD61-958D-0FF7-C015-87660DA1E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7" name="图片 1">
            <a:extLst>
              <a:ext uri="{FF2B5EF4-FFF2-40B4-BE49-F238E27FC236}">
                <a16:creationId xmlns:a16="http://schemas.microsoft.com/office/drawing/2014/main" id="{567168A2-F27D-27C6-75CD-2B81DD13C1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771" y="2281235"/>
            <a:ext cx="8258867" cy="430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52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116338" y="2809240"/>
            <a:ext cx="7957736" cy="1015663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查看视图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查看视图内容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查看名为</a:t>
            </a:r>
            <a:r>
              <a:rPr lang="it-IT" altLang="zh-CN" sz="2800" dirty="0" err="1"/>
              <a:t>V_selected</a:t>
            </a:r>
            <a:r>
              <a:rPr lang="zh-CN" altLang="en-US" sz="2800" dirty="0"/>
              <a:t>视图。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9364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查看视图内容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241176"/>
            <a:ext cx="1078416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en-US" altLang="zh-CN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SQLyog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中，查看视图的主要步骤如下：</a:t>
            </a:r>
          </a:p>
          <a:p>
            <a:pPr marL="254000" indent="127000" algn="just"/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）启动</a:t>
            </a:r>
            <a:r>
              <a:rPr lang="en-US" altLang="zh-CN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SQLyog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，在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对象浏览器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中依次展开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数据库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节点、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en-US" altLang="zh-CN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xsxkDB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数据库节点、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视图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节点。</a:t>
            </a:r>
          </a:p>
          <a:p>
            <a:pPr marL="254000" indent="127000" algn="just"/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）右击目标视图对象，选择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打开表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快捷菜单，打开表数据窗口。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查看视图内容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39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查看视图内容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594845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6.5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查看视图内容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41" name="图片 1">
            <a:extLst>
              <a:ext uri="{FF2B5EF4-FFF2-40B4-BE49-F238E27FC236}">
                <a16:creationId xmlns:a16="http://schemas.microsoft.com/office/drawing/2014/main" id="{BB2777EA-0C42-11EC-C055-27479AB95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798" y="2042145"/>
            <a:ext cx="7056784" cy="468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09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语句检索视图数据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查看</a:t>
            </a:r>
            <a:r>
              <a:rPr lang="it-IT" altLang="zh-CN" sz="2800" dirty="0" err="1"/>
              <a:t>V_selected_course</a:t>
            </a:r>
            <a:r>
              <a:rPr lang="zh-CN" altLang="en-US" sz="2800" dirty="0"/>
              <a:t>视图，查看课程名（</a:t>
            </a:r>
            <a:r>
              <a:rPr lang="it-IT" altLang="zh-CN" sz="2800" dirty="0" err="1"/>
              <a:t>cname</a:t>
            </a:r>
            <a:r>
              <a:rPr lang="zh-CN" altLang="it-IT" sz="2800" dirty="0"/>
              <a:t>）</a:t>
            </a:r>
            <a:r>
              <a:rPr lang="zh-CN" altLang="en-US" sz="2800" dirty="0"/>
              <a:t>为数据库基础的学生选课信息。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9938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语句检索视图数据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301068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语句检索视图数据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F004B6-BC81-5D98-7BE5-07232998BEE2}"/>
              </a:ext>
            </a:extLst>
          </p:cNvPr>
          <p:cNvSpPr txBox="1"/>
          <p:nvPr/>
        </p:nvSpPr>
        <p:spPr>
          <a:xfrm>
            <a:off x="1315376" y="2968281"/>
            <a:ext cx="10784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zh-CN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；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 * FROM </a:t>
            </a:r>
            <a:r>
              <a:rPr lang="en-US" altLang="zh-CN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V_selected_course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WHERE </a:t>
            </a:r>
            <a:r>
              <a:rPr lang="zh-CN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课程名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='</a:t>
            </a:r>
            <a:r>
              <a:rPr lang="zh-CN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数据库基础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49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语句检索视图数据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594845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6.6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语句检索视图数据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A4E3A53-260D-0132-0441-DA1E170A3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265" name="图片 1">
            <a:extLst>
              <a:ext uri="{FF2B5EF4-FFF2-40B4-BE49-F238E27FC236}">
                <a16:creationId xmlns:a16="http://schemas.microsoft.com/office/drawing/2014/main" id="{1953E74E-A359-C59C-34C9-307AD00D40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18" y="2208361"/>
            <a:ext cx="9123368" cy="4152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01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语句检索视图数据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853730"/>
            <a:ext cx="10784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知识卡：</a:t>
            </a:r>
          </a:p>
          <a:p>
            <a:pPr marL="254000" indent="127000" algn="just"/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语句检索视图数据。语句的基本语法如下：</a:t>
            </a:r>
          </a:p>
          <a:p>
            <a:pPr marL="254000" indent="127000" algn="just"/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列名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/*  FROM &lt;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视图名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&gt; [;]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语句检索视图数据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85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66614" y="822600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章节任务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5A6A72-17B3-A761-ED3C-F878851F0C27}"/>
              </a:ext>
            </a:extLst>
          </p:cNvPr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427D0B74-D949-D8FA-9093-D67E3C6F06DE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任务描述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13D55BF3-4DD2-3851-1ABE-36CAAB71CC1C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8B730CD-1DF2-2CFC-B2C0-4795ED4E3044}"/>
              </a:ext>
            </a:extLst>
          </p:cNvPr>
          <p:cNvGrpSpPr/>
          <p:nvPr/>
        </p:nvGrpSpPr>
        <p:grpSpPr>
          <a:xfrm>
            <a:off x="1439033" y="3285778"/>
            <a:ext cx="3528392" cy="688075"/>
            <a:chOff x="978873" y="1800500"/>
            <a:chExt cx="2646638" cy="515937"/>
          </a:xfrm>
        </p:grpSpPr>
        <p:sp>
          <p:nvSpPr>
            <p:cNvPr id="8" name="Pentagon 3">
              <a:extLst>
                <a:ext uri="{FF2B5EF4-FFF2-40B4-BE49-F238E27FC236}">
                  <a16:creationId xmlns:a16="http://schemas.microsoft.com/office/drawing/2014/main" id="{13D4CC8C-F368-E5A7-FD46-A3FEC97347DF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工作流程</a:t>
              </a:r>
            </a:p>
          </p:txBody>
        </p:sp>
        <p:sp>
          <p:nvSpPr>
            <p:cNvPr id="9" name="MH_Others_1">
              <a:extLst>
                <a:ext uri="{FF2B5EF4-FFF2-40B4-BE49-F238E27FC236}">
                  <a16:creationId xmlns:a16="http://schemas.microsoft.com/office/drawing/2014/main" id="{38ADD58D-F40A-E7E6-B55D-CC40B3EC6BC2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10" name="TextBox 35">
            <a:extLst>
              <a:ext uri="{FF2B5EF4-FFF2-40B4-BE49-F238E27FC236}">
                <a16:creationId xmlns:a16="http://schemas.microsoft.com/office/drawing/2014/main" id="{6A9E7D2B-7A7E-36E2-A04E-B5B319F7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758" y="2421682"/>
            <a:ext cx="6764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学生选课管理系统数据库的视图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41249844-56D6-82AF-AF1B-D85371B30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8742" y="3954649"/>
            <a:ext cx="6764672" cy="2838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创建视图；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查看视图；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修改视图；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操作视图数据；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删除视图；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视图应用。</a:t>
            </a:r>
          </a:p>
        </p:txBody>
      </p:sp>
    </p:spTree>
    <p:extLst>
      <p:ext uri="{BB962C8B-B14F-4D97-AF65-F5344CB8AC3E}">
        <p14:creationId xmlns:p14="http://schemas.microsoft.com/office/powerpoint/2010/main" val="105907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检索视图信息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检索</a:t>
            </a:r>
            <a:r>
              <a:rPr lang="it-IT" altLang="zh-CN" sz="2800" dirty="0" err="1"/>
              <a:t>V_selected</a:t>
            </a:r>
            <a:r>
              <a:rPr lang="zh-CN" altLang="en-US" sz="2800" dirty="0"/>
              <a:t>视图的信息。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267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查看视图的信息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26386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检索视图信息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F004B6-BC81-5D98-7BE5-07232998BEE2}"/>
              </a:ext>
            </a:extLst>
          </p:cNvPr>
          <p:cNvSpPr txBox="1"/>
          <p:nvPr/>
        </p:nvSpPr>
        <p:spPr>
          <a:xfrm>
            <a:off x="1340396" y="2241730"/>
            <a:ext cx="107841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SHOW</a:t>
            </a:r>
            <a:r>
              <a:rPr lang="en-US" altLang="zh-CN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CREATE VIEW </a:t>
            </a:r>
            <a:r>
              <a:rPr lang="en-US" altLang="zh-CN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V_selected</a:t>
            </a:r>
            <a:r>
              <a:rPr lang="en-US" altLang="zh-CN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EDB7F0-BEA6-5A91-66F2-20E1F83EB60F}"/>
              </a:ext>
            </a:extLst>
          </p:cNvPr>
          <p:cNvSpPr txBox="1"/>
          <p:nvPr/>
        </p:nvSpPr>
        <p:spPr>
          <a:xfrm>
            <a:off x="703125" y="2640356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6.7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D9716361-0C11-03F6-5C63-822E74396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5361" name="图片 1">
            <a:extLst>
              <a:ext uri="{FF2B5EF4-FFF2-40B4-BE49-F238E27FC236}">
                <a16:creationId xmlns:a16="http://schemas.microsoft.com/office/drawing/2014/main" id="{520C4E71-0546-5A0C-F54A-EE88A281D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589" y="3341443"/>
            <a:ext cx="10012185" cy="327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76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查看视图的信息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853730"/>
            <a:ext cx="10784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知识卡：</a:t>
            </a:r>
          </a:p>
          <a:p>
            <a:pPr marL="254000" indent="127000" algn="just"/>
            <a:r>
              <a:rPr lang="it-IT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SHOW CREATE VIEW</a:t>
            </a:r>
            <a:r>
              <a:rPr lang="zh-CN" altLang="it-IT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用来查看视图的信息。语法如下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marL="254000" indent="127000" algn="just"/>
            <a:r>
              <a:rPr lang="it-IT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SHOW CREATE VIEW &lt;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视图名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&gt; ;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检索视图信息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26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检索视图所依赖的对象信息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检索</a:t>
            </a:r>
            <a:r>
              <a:rPr lang="it-IT" altLang="zh-CN" sz="2800" dirty="0" err="1"/>
              <a:t>V_selected_course</a:t>
            </a:r>
            <a:r>
              <a:rPr lang="zh-CN" altLang="en-US" sz="2800" dirty="0"/>
              <a:t>视图中各种参照对象的信息。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144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检索视图所依赖的对象信息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26386"/>
            <a:ext cx="107841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．选中该视图对象右键选择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打开表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快捷菜单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切换到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信息查看即可。</a:t>
            </a:r>
          </a:p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6.8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检索视图所依赖的对象信息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D9716361-0C11-03F6-5C63-822E74396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05AC9C0D-44D4-1BFD-D73A-68A0A4051F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6385" name="图片 1">
            <a:extLst>
              <a:ext uri="{FF2B5EF4-FFF2-40B4-BE49-F238E27FC236}">
                <a16:creationId xmlns:a16="http://schemas.microsoft.com/office/drawing/2014/main" id="{D6D3CB9F-1BF1-4091-BEA6-F5D1768BE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830" y="2473235"/>
            <a:ext cx="6384429" cy="411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90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检索视图所依赖的对象信息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853730"/>
            <a:ext cx="107841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知识卡：</a:t>
            </a:r>
          </a:p>
          <a:p>
            <a:pPr marL="254000" indent="127000" algn="just"/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选中该视图对象右键选择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打开表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快捷菜单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切换到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信息查看即可。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检索视图所依赖的对象信息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91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116338" y="2809240"/>
            <a:ext cx="7957736" cy="1015663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修改视图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</a:t>
            </a:r>
          </a:p>
        </p:txBody>
      </p:sp>
    </p:spTree>
    <p:extLst>
      <p:ext uri="{BB962C8B-B14F-4D97-AF65-F5344CB8AC3E}">
        <p14:creationId xmlns:p14="http://schemas.microsoft.com/office/powerpoint/2010/main" val="249081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修改由一个基表导出的视图定义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修改视图</a:t>
            </a:r>
            <a:r>
              <a:rPr lang="it-IT" altLang="zh-CN" sz="2800" dirty="0" err="1"/>
              <a:t>V_selected</a:t>
            </a:r>
            <a:r>
              <a:rPr lang="zh-CN" altLang="it-IT" sz="2800" dirty="0"/>
              <a:t>，</a:t>
            </a:r>
            <a:r>
              <a:rPr lang="zh-CN" altLang="en-US" sz="2800" dirty="0"/>
              <a:t>成绩</a:t>
            </a:r>
            <a:r>
              <a:rPr lang="en-US" altLang="zh-CN" sz="2800" dirty="0"/>
              <a:t>(</a:t>
            </a:r>
            <a:r>
              <a:rPr lang="it-IT" altLang="zh-CN" sz="2800" dirty="0" err="1"/>
              <a:t>sscore</a:t>
            </a:r>
            <a:r>
              <a:rPr lang="it-IT" altLang="zh-CN" sz="2800" dirty="0"/>
              <a:t>) </a:t>
            </a:r>
            <a:r>
              <a:rPr lang="zh-CN" altLang="en-US" sz="2800" dirty="0"/>
              <a:t>小于</a:t>
            </a:r>
            <a:r>
              <a:rPr lang="en-US" altLang="zh-CN" sz="2800" dirty="0"/>
              <a:t>80</a:t>
            </a:r>
            <a:r>
              <a:rPr lang="zh-CN" altLang="en-US" sz="2800" dirty="0"/>
              <a:t>的学生信息。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5674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修改由一个基表导出的视图定义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550590" y="1742579"/>
            <a:ext cx="107841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对象浏览器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中找到对应的数据库节点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右击目标视图选择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修改视图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快捷菜单。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修改由一个基表导出的视图定义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529" name="图片 1">
            <a:extLst>
              <a:ext uri="{FF2B5EF4-FFF2-40B4-BE49-F238E27FC236}">
                <a16:creationId xmlns:a16="http://schemas.microsoft.com/office/drawing/2014/main" id="{6C92AC57-EF2A-1897-FD02-59AC2B3578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123" y="2570922"/>
            <a:ext cx="8867096" cy="388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27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修改由一个基表导出的视图定义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550590" y="1646281"/>
            <a:ext cx="10784162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．将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括号里面的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语句更换为下方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执行即可</a:t>
            </a:r>
          </a:p>
          <a:p>
            <a:pPr marL="254000" indent="127000" algn="just">
              <a:lnSpc>
                <a:spcPct val="150000"/>
              </a:lnSpc>
            </a:pPr>
            <a:r>
              <a:rPr lang="en-US" altLang="zh-CN" kern="100" dirty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SELECT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sid,cid,sscore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FROM selected WHERE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sscore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 90</a:t>
            </a:r>
            <a:endParaRPr lang="en-US" altLang="zh-CN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修改由一个基表导出的视图定义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AE2AB0-C95E-EE70-926C-821F4202FA4A}"/>
              </a:ext>
            </a:extLst>
          </p:cNvPr>
          <p:cNvSpPr txBox="1"/>
          <p:nvPr/>
        </p:nvSpPr>
        <p:spPr>
          <a:xfrm>
            <a:off x="190550" y="2794705"/>
            <a:ext cx="60930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6.9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10271324-04A5-20F0-20AC-5B176D8B3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553" name="图片 1">
            <a:extLst>
              <a:ext uri="{FF2B5EF4-FFF2-40B4-BE49-F238E27FC236}">
                <a16:creationId xmlns:a16="http://schemas.microsoft.com/office/drawing/2014/main" id="{656BAF99-CB17-E3B2-5D07-DD6B4640D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422" y="2794705"/>
            <a:ext cx="5273675" cy="399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4">
            <a:extLst>
              <a:ext uri="{FF2B5EF4-FFF2-40B4-BE49-F238E27FC236}">
                <a16:creationId xmlns:a16="http://schemas.microsoft.com/office/drawing/2014/main" id="{E17B0180-629B-6E33-30C6-D480E362F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555" name="图片 1">
            <a:extLst>
              <a:ext uri="{FF2B5EF4-FFF2-40B4-BE49-F238E27FC236}">
                <a16:creationId xmlns:a16="http://schemas.microsoft.com/office/drawing/2014/main" id="{6FB994EA-5C45-9E24-0D1F-38E0C5C65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16" y="4178990"/>
            <a:ext cx="5273675" cy="161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77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66614" y="822600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章节任务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5A6A72-17B3-A761-ED3C-F878851F0C27}"/>
              </a:ext>
            </a:extLst>
          </p:cNvPr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427D0B74-D949-D8FA-9093-D67E3C6F06DE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任务成果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13D55BF3-4DD2-3851-1ABE-36CAAB71CC1C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43D54DA9-3C54-0A1D-45E8-2324B6416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497" y="2544975"/>
            <a:ext cx="1873795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2C7252-520C-ECCC-9B9D-BFA615C3B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1">
            <a:extLst>
              <a:ext uri="{FF2B5EF4-FFF2-40B4-BE49-F238E27FC236}">
                <a16:creationId xmlns:a16="http://schemas.microsoft.com/office/drawing/2014/main" id="{D8DF5847-1939-EBF3-21F8-9C1122165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303" y="2222240"/>
            <a:ext cx="6227805" cy="441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12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修改由一个基表导出的视图定义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954723" y="1958495"/>
            <a:ext cx="10784162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知识卡：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kern="1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SQLyog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中，修改视图的主要步骤如下：</a:t>
            </a:r>
          </a:p>
          <a:p>
            <a:pPr lvl="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启动</a:t>
            </a:r>
            <a:r>
              <a:rPr lang="en-US" altLang="zh-CN" kern="1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SQLyog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，在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对象浏览器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中展开目标数据库节点；</a:t>
            </a:r>
          </a:p>
          <a:p>
            <a:pPr lvl="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右击目标视图对象，选择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修改视图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快捷菜单，打开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视图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窗口；</a:t>
            </a:r>
          </a:p>
          <a:p>
            <a:pPr lvl="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将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括号里面的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语句更换为你需要的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语句；</a:t>
            </a:r>
          </a:p>
          <a:p>
            <a:pPr lvl="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全部选中执行，即可。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修改由一个基表导出的视图定义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10271324-04A5-20F0-20AC-5B176D8B3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E17B0180-629B-6E33-30C6-D480E362F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7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修改关联多个基表导出的视图定义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 修改</a:t>
            </a:r>
            <a:r>
              <a:rPr lang="it-IT" altLang="zh-CN" sz="2800" dirty="0" err="1"/>
              <a:t>V_selected_course</a:t>
            </a:r>
            <a:r>
              <a:rPr lang="zh-CN" altLang="en-US" sz="2800" dirty="0"/>
              <a:t>视图， 在原有视图定义的基础上筛选出成绩</a:t>
            </a:r>
            <a:r>
              <a:rPr lang="en-US" altLang="zh-CN" sz="2800" dirty="0"/>
              <a:t>(</a:t>
            </a:r>
            <a:r>
              <a:rPr lang="it-IT" altLang="zh-CN" sz="2800" dirty="0" err="1"/>
              <a:t>sscore</a:t>
            </a:r>
            <a:r>
              <a:rPr lang="it-IT" altLang="zh-CN" sz="2800" dirty="0"/>
              <a:t>) </a:t>
            </a:r>
            <a:r>
              <a:rPr lang="zh-CN" altLang="en-US" sz="2800" dirty="0"/>
              <a:t>小于</a:t>
            </a:r>
            <a:r>
              <a:rPr lang="en-US" altLang="zh-CN" sz="2800" dirty="0"/>
              <a:t>80</a:t>
            </a:r>
            <a:r>
              <a:rPr lang="zh-CN" altLang="en-US" sz="2800" dirty="0"/>
              <a:t>的学生选课信息。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8520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修改关联多个基表导出的视图定义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301068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．操作同上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,SQL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语句如下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修改关联多个基表导出的视图定义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F004B6-BC81-5D98-7BE5-07232998BEE2}"/>
              </a:ext>
            </a:extLst>
          </p:cNvPr>
          <p:cNvSpPr txBox="1"/>
          <p:nvPr/>
        </p:nvSpPr>
        <p:spPr>
          <a:xfrm>
            <a:off x="1315376" y="2968281"/>
            <a:ext cx="1078416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 </a:t>
            </a:r>
            <a:r>
              <a:rPr lang="en-US" altLang="zh-CN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学号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 </a:t>
            </a:r>
            <a:r>
              <a:rPr lang="en-US" altLang="zh-CN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cname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课程名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 </a:t>
            </a:r>
            <a:r>
              <a:rPr lang="en-US" altLang="zh-CN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成绩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selected.cscore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学分</a:t>
            </a:r>
          </a:p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 </a:t>
            </a:r>
            <a:r>
              <a:rPr lang="en-US" altLang="zh-CN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selected,course</a:t>
            </a:r>
            <a:endParaRPr lang="en-US" altLang="zh-CN" dirty="0">
              <a:solidFill>
                <a:srgbClr val="0000FF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WHERE </a:t>
            </a:r>
            <a:r>
              <a:rPr lang="en-US" altLang="zh-CN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selected.cid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</a:t>
            </a:r>
            <a:r>
              <a:rPr lang="en-US" altLang="zh-CN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course.cid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AND </a:t>
            </a:r>
            <a:r>
              <a:rPr lang="en-US" altLang="zh-CN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ctype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='</a:t>
            </a:r>
            <a:r>
              <a:rPr lang="zh-CN" altLang="en-US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专业课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 AND </a:t>
            </a:r>
            <a:r>
              <a:rPr lang="en-US" altLang="zh-CN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&lt;80 </a:t>
            </a:r>
          </a:p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ORDER BY </a:t>
            </a:r>
            <a:r>
              <a:rPr lang="en-US" altLang="zh-CN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DESC</a:t>
            </a:r>
          </a:p>
        </p:txBody>
      </p:sp>
    </p:spTree>
    <p:extLst>
      <p:ext uri="{BB962C8B-B14F-4D97-AF65-F5344CB8AC3E}">
        <p14:creationId xmlns:p14="http://schemas.microsoft.com/office/powerpoint/2010/main" val="77361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修改关联多个基表导出的视图定义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594845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6.10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修改关联多个基表导出的视图定义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A4E3A53-260D-0132-0441-DA1E170A3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75DF1478-7E0E-02FC-255A-016FB1716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9457" name="图片 1">
            <a:extLst>
              <a:ext uri="{FF2B5EF4-FFF2-40B4-BE49-F238E27FC236}">
                <a16:creationId xmlns:a16="http://schemas.microsoft.com/office/drawing/2014/main" id="{BDF9FB6F-7793-E214-CE2C-15F5EE8ED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0" y="2072990"/>
            <a:ext cx="6319668" cy="439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>
            <a:extLst>
              <a:ext uri="{FF2B5EF4-FFF2-40B4-BE49-F238E27FC236}">
                <a16:creationId xmlns:a16="http://schemas.microsoft.com/office/drawing/2014/main" id="{B8B43AD6-A80B-E052-EF60-14894F4F5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9459" name="图片 1">
            <a:extLst>
              <a:ext uri="{FF2B5EF4-FFF2-40B4-BE49-F238E27FC236}">
                <a16:creationId xmlns:a16="http://schemas.microsoft.com/office/drawing/2014/main" id="{652A4B9F-49C8-C20B-C0C6-3857F0C30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838" y="4822129"/>
            <a:ext cx="5280025" cy="131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0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语句修改视图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修改</a:t>
            </a:r>
            <a:r>
              <a:rPr lang="it-IT" altLang="zh-CN" sz="2800" dirty="0" err="1"/>
              <a:t>V_selected_course</a:t>
            </a:r>
            <a:r>
              <a:rPr lang="zh-CN" altLang="en-US" sz="2800" dirty="0"/>
              <a:t>视图， 在原有视图定义的基础上筛选出成绩</a:t>
            </a:r>
            <a:r>
              <a:rPr lang="en-US" altLang="zh-CN" sz="2800" dirty="0"/>
              <a:t>(</a:t>
            </a:r>
            <a:r>
              <a:rPr lang="it-IT" altLang="zh-CN" sz="2800" dirty="0" err="1"/>
              <a:t>sscore</a:t>
            </a:r>
            <a:r>
              <a:rPr lang="it-IT" altLang="zh-CN" sz="2800" dirty="0"/>
              <a:t>) </a:t>
            </a:r>
            <a:r>
              <a:rPr lang="zh-CN" altLang="en-US" sz="2800" dirty="0"/>
              <a:t>小于</a:t>
            </a:r>
            <a:r>
              <a:rPr lang="en-US" altLang="zh-CN" sz="2800" dirty="0"/>
              <a:t>90</a:t>
            </a:r>
            <a:r>
              <a:rPr lang="zh-CN" altLang="en-US" sz="2800" dirty="0"/>
              <a:t>的学生选课信息。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7941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语句修改视图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26386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语句修改视图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F004B6-BC81-5D98-7BE5-07232998BEE2}"/>
              </a:ext>
            </a:extLst>
          </p:cNvPr>
          <p:cNvSpPr txBox="1"/>
          <p:nvPr/>
        </p:nvSpPr>
        <p:spPr>
          <a:xfrm>
            <a:off x="890841" y="2157310"/>
            <a:ext cx="1078416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ALTER VIEW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V_selected_course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AS(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学号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cname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课程名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成绩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selected.cscore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学分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selected,course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selected.cid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course.cid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ctype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='</a:t>
            </a:r>
            <a:r>
              <a:rPr lang="zh-CN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专业课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 AND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&lt;90 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ORDER BY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DESC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D9716361-0C11-03F6-5C63-822E74396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93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语句修改视图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26386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6.11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语句修改视图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D9716361-0C11-03F6-5C63-822E74396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67E4C362-4E08-3E37-7095-EFA442C6D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5601" name="图片 1">
            <a:extLst>
              <a:ext uri="{FF2B5EF4-FFF2-40B4-BE49-F238E27FC236}">
                <a16:creationId xmlns:a16="http://schemas.microsoft.com/office/drawing/2014/main" id="{6D031CD8-818B-DD68-C037-BF42BCC8A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758" y="2088051"/>
            <a:ext cx="6336704" cy="454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41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语句修改视图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853730"/>
            <a:ext cx="1078416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知识卡</a:t>
            </a:r>
          </a:p>
          <a:p>
            <a:pPr marL="254000" indent="127000" algn="just"/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ALTER VIEW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语句用来修改已有视图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包括索引视图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的定义。该语句的基本语法如下：</a:t>
            </a:r>
          </a:p>
          <a:p>
            <a:pPr marL="254000" indent="127000" algn="just"/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ALTER VIEW &lt;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视图名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&gt; AS &lt;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查询语句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&gt; [;]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语句修改视图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95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116338" y="2809240"/>
            <a:ext cx="7957736" cy="1015663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操作视图数据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</a:t>
            </a:r>
          </a:p>
        </p:txBody>
      </p:sp>
    </p:spTree>
    <p:extLst>
      <p:ext uri="{BB962C8B-B14F-4D97-AF65-F5344CB8AC3E}">
        <p14:creationId xmlns:p14="http://schemas.microsoft.com/office/powerpoint/2010/main" val="231523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通过向视图插入数据该表基表内容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向视图</a:t>
            </a:r>
            <a:r>
              <a:rPr lang="en-US" altLang="zh-CN" sz="2800" dirty="0" err="1"/>
              <a:t>V_selected</a:t>
            </a:r>
            <a:r>
              <a:rPr lang="zh-CN" altLang="en-US" sz="2800" dirty="0"/>
              <a:t>中插入三行数据。操作成功后，查看视图与基表的内容是否都被改变。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4306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1198662" y="136987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知识目标</a:t>
              </a: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986E1E-EE8D-58C1-67D4-A5FE29454BC8}"/>
              </a:ext>
            </a:extLst>
          </p:cNvPr>
          <p:cNvGrpSpPr/>
          <p:nvPr/>
        </p:nvGrpSpPr>
        <p:grpSpPr>
          <a:xfrm>
            <a:off x="1437277" y="4653930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CE23E784-C0E1-9312-2DB3-DF25CF33261C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能力目标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5CC321CC-EC3A-22A3-CDC6-0AC5473B303B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7" name="TextBox 35">
            <a:extLst>
              <a:ext uri="{FF2B5EF4-FFF2-40B4-BE49-F238E27FC236}">
                <a16:creationId xmlns:a16="http://schemas.microsoft.com/office/drawing/2014/main" id="{4DFC6191-4ACF-1C85-8D45-C23F78255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34" y="2205658"/>
            <a:ext cx="6764672" cy="2377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掌握创建视图的方法；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掌握查看视图的方法；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掌握修改视图的方法；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掌握删除视图的方法；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掌握操作视图数据的方法。</a:t>
            </a:r>
          </a:p>
        </p:txBody>
      </p:sp>
      <p:sp>
        <p:nvSpPr>
          <p:cNvPr id="8" name="TextBox 35">
            <a:extLst>
              <a:ext uri="{FF2B5EF4-FFF2-40B4-BE49-F238E27FC236}">
                <a16:creationId xmlns:a16="http://schemas.microsoft.com/office/drawing/2014/main" id="{0A393B7F-4830-1F2E-EC48-DEB805271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4978" y="5374010"/>
            <a:ext cx="9793088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对各类视图实施创建、修改和删除等操作的能力；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通过视图操作而达到对基表数据产生特定影响的能力。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通过向视图插入数据该表基表内容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550590" y="1742579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通过向视图插入数据该表基表内容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DCF18C3-6EC9-8E82-6E3A-F1902C20AC0C}"/>
              </a:ext>
            </a:extLst>
          </p:cNvPr>
          <p:cNvSpPr txBox="1"/>
          <p:nvPr/>
        </p:nvSpPr>
        <p:spPr>
          <a:xfrm>
            <a:off x="859803" y="2130264"/>
            <a:ext cx="8161529" cy="3924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24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insert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into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V_selected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values</a:t>
            </a:r>
            <a:r>
              <a:rPr lang="en-US" altLang="zh-CN" sz="24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'2116001'</a:t>
            </a:r>
            <a:r>
              <a:rPr lang="en-US" altLang="zh-CN" sz="24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'2314003'</a:t>
            </a:r>
            <a:r>
              <a:rPr lang="en-US" altLang="zh-CN" sz="24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95</a:t>
            </a:r>
            <a:r>
              <a:rPr lang="en-US" altLang="zh-CN" sz="24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);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insert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into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V_selected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values</a:t>
            </a:r>
            <a:r>
              <a:rPr lang="en-US" altLang="zh-CN" sz="24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'2116002'</a:t>
            </a:r>
            <a:r>
              <a:rPr lang="en-US" altLang="zh-CN" sz="24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'2314003'</a:t>
            </a:r>
            <a:r>
              <a:rPr lang="en-US" altLang="zh-CN" sz="24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87</a:t>
            </a:r>
            <a:r>
              <a:rPr lang="en-US" altLang="zh-CN" sz="24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);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insert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into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V_selected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values</a:t>
            </a:r>
            <a:r>
              <a:rPr lang="en-US" altLang="zh-CN" sz="24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'2116003'</a:t>
            </a:r>
            <a:r>
              <a:rPr lang="en-US" altLang="zh-CN" sz="24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4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'2314003'</a:t>
            </a:r>
            <a:r>
              <a:rPr lang="en-US" altLang="zh-CN" sz="24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4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56</a:t>
            </a:r>
            <a:r>
              <a:rPr lang="en-US" altLang="zh-CN" sz="24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09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通过向视图插入数据该表基表内容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550590" y="1646281"/>
            <a:ext cx="1078416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6.12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  <a:endParaRPr lang="en-US" altLang="zh-CN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通过向视图插入数据该表基表内容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10271324-04A5-20F0-20AC-5B176D8B3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E17B0180-629B-6E33-30C6-D480E362F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6D1ED6FC-54A4-97D3-8814-A5DE297C6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1745" name="图片 1">
            <a:extLst>
              <a:ext uri="{FF2B5EF4-FFF2-40B4-BE49-F238E27FC236}">
                <a16:creationId xmlns:a16="http://schemas.microsoft.com/office/drawing/2014/main" id="{FE9E8213-2076-543A-4203-C82441EFF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552" y="1825297"/>
            <a:ext cx="5273675" cy="480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60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通过向视图插入数据该表基表内容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493690"/>
            <a:ext cx="10784162" cy="2243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知识卡：</a:t>
            </a:r>
          </a:p>
          <a:p>
            <a:pPr lvl="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INSERT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语句为可更新视图插入记录数据，这种操作将影响基表的数据内容。插入的基本语法如下：</a:t>
            </a:r>
          </a:p>
          <a:p>
            <a:pPr lvl="0" algn="just">
              <a:lnSpc>
                <a:spcPct val="150000"/>
              </a:lnSpc>
            </a:pPr>
            <a:r>
              <a:rPr lang="it-IT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INSERT [ INTO ] &lt;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视图名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 [ ( &lt;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列名列表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 ) ] </a:t>
            </a:r>
            <a:r>
              <a:rPr lang="it-IT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VALUES ( 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值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1,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值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2,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值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3......) [;]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通过向视图插入数据该表基表内容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10271324-04A5-20F0-20AC-5B176D8B3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E17B0180-629B-6E33-30C6-D480E362F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4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通过更改视图数据改变基表内容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修改视图</a:t>
            </a:r>
            <a:r>
              <a:rPr lang="it-IT" altLang="zh-CN" sz="2800" dirty="0" err="1"/>
              <a:t>V_selected</a:t>
            </a:r>
            <a:r>
              <a:rPr lang="zh-CN" altLang="it-IT" sz="2800" dirty="0"/>
              <a:t>，</a:t>
            </a:r>
            <a:r>
              <a:rPr lang="zh-CN" altLang="en-US" sz="2800" dirty="0"/>
              <a:t>把学号（</a:t>
            </a:r>
            <a:r>
              <a:rPr lang="it-IT" altLang="zh-CN" sz="2800" dirty="0" err="1"/>
              <a:t>sid</a:t>
            </a:r>
            <a:r>
              <a:rPr lang="zh-CN" altLang="it-IT" sz="2800" dirty="0"/>
              <a:t>）</a:t>
            </a:r>
            <a:r>
              <a:rPr lang="zh-CN" altLang="en-US" sz="2800" dirty="0"/>
              <a:t>为</a:t>
            </a:r>
            <a:r>
              <a:rPr lang="en-US" altLang="zh-CN" sz="2800" dirty="0"/>
              <a:t>2116003</a:t>
            </a:r>
            <a:r>
              <a:rPr lang="zh-CN" altLang="en-US" sz="2800" dirty="0"/>
              <a:t>的成绩（</a:t>
            </a:r>
            <a:r>
              <a:rPr lang="it-IT" altLang="zh-CN" sz="2800" dirty="0" err="1"/>
              <a:t>sscore</a:t>
            </a:r>
            <a:r>
              <a:rPr lang="zh-CN" altLang="it-IT" sz="2800" dirty="0"/>
              <a:t>）</a:t>
            </a:r>
            <a:r>
              <a:rPr lang="zh-CN" altLang="en-US" sz="2800" dirty="0"/>
              <a:t>提高</a:t>
            </a:r>
            <a:r>
              <a:rPr lang="en-US" altLang="zh-CN" sz="2800" dirty="0"/>
              <a:t>5</a:t>
            </a:r>
            <a:r>
              <a:rPr lang="zh-CN" altLang="en-US" sz="2800" dirty="0"/>
              <a:t>分。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6368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通过向视图插入数据该表基表内容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301068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通过更改视图数据改变基表内容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F004B6-BC81-5D98-7BE5-07232998BEE2}"/>
              </a:ext>
            </a:extLst>
          </p:cNvPr>
          <p:cNvSpPr txBox="1"/>
          <p:nvPr/>
        </p:nvSpPr>
        <p:spPr>
          <a:xfrm>
            <a:off x="1315376" y="2968281"/>
            <a:ext cx="1078416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update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V_selected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</a:t>
            </a:r>
            <a:r>
              <a:rPr lang="en-US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sscore+5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'2116003'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27000" algn="l" fontAlgn="auto"/>
            <a:endParaRPr lang="en-US" altLang="zh-CN" dirty="0">
              <a:solidFill>
                <a:srgbClr val="0000FF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450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通过向视图插入数据该表基表内容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594845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6.13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通过更改视图数据改变基表内容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A4E3A53-260D-0132-0441-DA1E170A3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75DF1478-7E0E-02FC-255A-016FB1716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B8B43AD6-A80B-E052-EF60-14894F4F5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027BB5F3-5B23-5726-5AF3-2BC449840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8673" name="图片 1">
            <a:extLst>
              <a:ext uri="{FF2B5EF4-FFF2-40B4-BE49-F238E27FC236}">
                <a16:creationId xmlns:a16="http://schemas.microsoft.com/office/drawing/2014/main" id="{AFB69B0E-3984-C9A5-AA8A-6B54D8A8E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51" y="2078517"/>
            <a:ext cx="8172936" cy="459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00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通过向视图插入数据该表基表内容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460298"/>
            <a:ext cx="1078416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知识卡：</a:t>
            </a:r>
          </a:p>
          <a:p>
            <a:pPr marL="254000" indent="127000" algn="just"/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UPDATE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语句可更新视图中的一行或多行数据，这种操作将影响基表的数据内容。更改视图的基本语法如下：</a:t>
            </a:r>
          </a:p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UPDATE &lt;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视图名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 SET { &lt;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列名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 = &lt;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表达式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 [ ,...n ] } [ WHERE { &lt;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条件表达式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 } ] [ ; ]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通过更改视图数据改变基表内容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A4E3A53-260D-0132-0441-DA1E170A3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75DF1478-7E0E-02FC-255A-016FB1716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B8B43AD6-A80B-E052-EF60-14894F4F5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027BB5F3-5B23-5726-5AF3-2BC449840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通过删除视图数据改变基表内容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删除视图</a:t>
            </a:r>
            <a:r>
              <a:rPr lang="en-US" altLang="zh-CN" sz="2800" dirty="0" err="1"/>
              <a:t>V_selected</a:t>
            </a:r>
            <a:r>
              <a:rPr lang="zh-CN" altLang="en-US" sz="2800" dirty="0"/>
              <a:t>中学号（</a:t>
            </a:r>
            <a:r>
              <a:rPr lang="en-US" altLang="zh-CN" sz="2800" dirty="0" err="1"/>
              <a:t>sid</a:t>
            </a:r>
            <a:r>
              <a:rPr lang="zh-CN" altLang="en-US" sz="2800" dirty="0"/>
              <a:t>）为</a:t>
            </a:r>
            <a:r>
              <a:rPr lang="en-US" altLang="zh-CN" sz="2800" dirty="0"/>
              <a:t>'2116002'</a:t>
            </a:r>
            <a:r>
              <a:rPr lang="zh-CN" altLang="en-US" sz="2800" dirty="0"/>
              <a:t>的学生选课数据记录。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9115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通过删除视图数据改变基表内容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26386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通过删除视图数据改变基表内容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F004B6-BC81-5D98-7BE5-07232998BEE2}"/>
              </a:ext>
            </a:extLst>
          </p:cNvPr>
          <p:cNvSpPr txBox="1"/>
          <p:nvPr/>
        </p:nvSpPr>
        <p:spPr>
          <a:xfrm>
            <a:off x="1382900" y="2141599"/>
            <a:ext cx="10784162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>
              <a:lnSpc>
                <a:spcPct val="150000"/>
              </a:lnSpc>
            </a:pP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ct val="150000"/>
              </a:lnSpc>
            </a:pP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delete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V_selected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ct val="150000"/>
              </a:lnSpc>
            </a:pP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'2116002'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D9716361-0C11-03F6-5C63-822E74396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23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通过删除视图数据改变基表内容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26386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6.14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通过删除视图数据改变基表内容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D9716361-0C11-03F6-5C63-822E74396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67E4C362-4E08-3E37-7095-EFA442C6D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84E7CC2-345B-A06F-485B-50A263FB8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6625" name="图片 1">
            <a:extLst>
              <a:ext uri="{FF2B5EF4-FFF2-40B4-BE49-F238E27FC236}">
                <a16:creationId xmlns:a16="http://schemas.microsoft.com/office/drawing/2014/main" id="{462CBB0C-29DF-761B-4AE6-DA8EF8DC3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690" y="2399466"/>
            <a:ext cx="9659800" cy="3888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22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733001" cy="1015663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6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创建视图</a:t>
            </a:r>
            <a:endParaRPr lang="en-GB" altLang="zh-CN" sz="60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通过删除视图数据改变基表内容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853730"/>
            <a:ext cx="1078416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知识卡：</a:t>
            </a:r>
          </a:p>
          <a:p>
            <a:pPr marL="254000" indent="127000" algn="just"/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DELETE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语句删除可更新视图中一行或多行数据。这种操作将影响基表的数据内容。语法基本格式如下：</a:t>
            </a:r>
          </a:p>
          <a:p>
            <a:pPr marL="254000" indent="127000" algn="just"/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DELETE [ FROM ] &lt;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视图名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&gt; [ WHERE { &lt;</a:t>
            </a:r>
            <a:r>
              <a:rPr lang="zh-CN" altLang="en-US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条件表达式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&gt; } ] [;]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通过删除视图数据改变基表内容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13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116338" y="2809240"/>
            <a:ext cx="7957736" cy="1015663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删除视图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6.5</a:t>
            </a:r>
          </a:p>
        </p:txBody>
      </p:sp>
    </p:spTree>
    <p:extLst>
      <p:ext uri="{BB962C8B-B14F-4D97-AF65-F5344CB8AC3E}">
        <p14:creationId xmlns:p14="http://schemas.microsoft.com/office/powerpoint/2010/main" val="237244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6.5.1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删除视图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buClr>
                <a:srgbClr val="444444"/>
              </a:buClr>
              <a:buSzPts val="850"/>
            </a:pPr>
            <a:r>
              <a:rPr lang="zh-CN" altLang="en-US" sz="2800" dirty="0"/>
              <a:t>删除已创建的视图。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1752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478582" y="1572838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语句。前提要有视图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6.5.1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删除视图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DCF18C3-6EC9-8E82-6E3A-F1902C20AC0C}"/>
              </a:ext>
            </a:extLst>
          </p:cNvPr>
          <p:cNvSpPr txBox="1"/>
          <p:nvPr/>
        </p:nvSpPr>
        <p:spPr>
          <a:xfrm>
            <a:off x="911777" y="1925295"/>
            <a:ext cx="8161529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ct val="150000"/>
              </a:lnSpc>
            </a:pP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drop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view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V_selected1;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2D38F8-065D-83BB-CB9F-75C800ED3E63}"/>
              </a:ext>
            </a:extLst>
          </p:cNvPr>
          <p:cNvSpPr txBox="1"/>
          <p:nvPr/>
        </p:nvSpPr>
        <p:spPr>
          <a:xfrm>
            <a:off x="881421" y="2397947"/>
            <a:ext cx="1078416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6.15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  <a:endParaRPr lang="en-US" altLang="zh-CN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FB4CF056-EB15-92E2-CA9C-BE3C2F5A4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6865" name="图片 1">
            <a:extLst>
              <a:ext uri="{FF2B5EF4-FFF2-40B4-BE49-F238E27FC236}">
                <a16:creationId xmlns:a16="http://schemas.microsoft.com/office/drawing/2014/main" id="{B6DDEA38-2F3E-874F-D85E-908382DF0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830" y="2973011"/>
            <a:ext cx="7431553" cy="3619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77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删除视图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4" y="2493690"/>
            <a:ext cx="10936697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知识卡：</a:t>
            </a:r>
          </a:p>
          <a:p>
            <a:pPr lvl="0" algn="just">
              <a:lnSpc>
                <a:spcPct val="150000"/>
              </a:lnSpc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DROP VIEW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语句用来删除当前数据库中指定的视图 。删除视图的基本语法如下： </a:t>
            </a:r>
          </a:p>
          <a:p>
            <a:pPr lvl="0" algn="just">
              <a:lnSpc>
                <a:spcPct val="150000"/>
              </a:lnSpc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DROP VIEW &lt;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视图名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&gt;[;]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10271324-04A5-20F0-20AC-5B176D8B3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E17B0180-629B-6E33-30C6-D480E362F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E50D212-5800-77BE-4453-CC217EAAA7F9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6.5.1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删除视图</a:t>
            </a:r>
          </a:p>
        </p:txBody>
      </p:sp>
    </p:spTree>
    <p:extLst>
      <p:ext uri="{BB962C8B-B14F-4D97-AF65-F5344CB8AC3E}">
        <p14:creationId xmlns:p14="http://schemas.microsoft.com/office/powerpoint/2010/main" val="19606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116338" y="2809240"/>
            <a:ext cx="7957736" cy="1015663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视图应用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</a:t>
            </a:r>
          </a:p>
        </p:txBody>
      </p:sp>
    </p:spTree>
    <p:extLst>
      <p:ext uri="{BB962C8B-B14F-4D97-AF65-F5344CB8AC3E}">
        <p14:creationId xmlns:p14="http://schemas.microsoft.com/office/powerpoint/2010/main" val="140487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创建视图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838622" y="2887348"/>
            <a:ext cx="1051316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       在学生选课数据库中，经常要查询学生选课的详细情况，创建一个学生选课详细信息视图，包括学生姓名、课程名称、成绩、学分和任课教师姓名。利用</a:t>
            </a:r>
            <a:r>
              <a:rPr lang="en-US" altLang="zh-CN" sz="2800" dirty="0"/>
              <a:t>4</a:t>
            </a:r>
            <a:r>
              <a:rPr lang="zh-CN" altLang="en-US" sz="2800" dirty="0"/>
              <a:t>张表分别是：</a:t>
            </a:r>
            <a:r>
              <a:rPr lang="en-US" altLang="zh-CN" sz="2800" dirty="0"/>
              <a:t>students</a:t>
            </a:r>
            <a:r>
              <a:rPr lang="zh-CN" altLang="en-US" sz="2800" dirty="0"/>
              <a:t>、</a:t>
            </a:r>
            <a:r>
              <a:rPr lang="en-US" altLang="zh-CN" sz="2800" dirty="0"/>
              <a:t>selected</a:t>
            </a:r>
            <a:r>
              <a:rPr lang="zh-CN" altLang="en-US" sz="2800" dirty="0"/>
              <a:t>、</a:t>
            </a:r>
            <a:r>
              <a:rPr lang="en-US" altLang="zh-CN" sz="2800" dirty="0"/>
              <a:t>teachers</a:t>
            </a:r>
            <a:r>
              <a:rPr lang="zh-CN" altLang="en-US" sz="2800" dirty="0"/>
              <a:t>和</a:t>
            </a:r>
            <a:r>
              <a:rPr lang="en-US" altLang="zh-CN" sz="2800" dirty="0"/>
              <a:t>course</a:t>
            </a:r>
            <a:r>
              <a:rPr lang="zh-CN" altLang="en-US" sz="2800" dirty="0"/>
              <a:t>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4303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550590" y="1742579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创建视图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DCF18C3-6EC9-8E82-6E3A-F1902C20AC0C}"/>
              </a:ext>
            </a:extLst>
          </p:cNvPr>
          <p:cNvSpPr txBox="1"/>
          <p:nvPr/>
        </p:nvSpPr>
        <p:spPr>
          <a:xfrm>
            <a:off x="859803" y="2130264"/>
            <a:ext cx="8161529" cy="5279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USE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CREATE VIEW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v_stu_cou_sle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635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 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Stu.sname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AS </a:t>
            </a:r>
            <a:r>
              <a:rPr lang="zh-CN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学生姓名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Cou.cName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AS </a:t>
            </a:r>
            <a:r>
              <a:rPr lang="zh-CN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课程名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Sel.sscore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AS </a:t>
            </a:r>
            <a:r>
              <a:rPr lang="zh-CN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成绩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Sel.cscore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AS </a:t>
            </a:r>
            <a:r>
              <a:rPr lang="zh-CN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学分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Tea.tname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AS </a:t>
            </a:r>
            <a:r>
              <a:rPr lang="zh-CN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教师姓名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  selected AS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INNER JOIN  students   AS  Stu 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ON 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Sel.sID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Stu.sID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INNER JOIN  course  AS 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Cou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ON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Sel.cID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Cou.cID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INNER JOIN  teachers  AS  Tea 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ON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Tea.tID</a:t>
            </a:r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0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Sel.tID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20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ct val="150000"/>
              </a:lnSpc>
            </a:pPr>
            <a:endParaRPr lang="zh-CN" altLang="zh-CN" sz="2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20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550590" y="1646281"/>
            <a:ext cx="1078416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6.16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  <a:endParaRPr lang="en-US" altLang="zh-CN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创建视图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237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10271324-04A5-20F0-20AC-5B176D8B3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E17B0180-629B-6E33-30C6-D480E362F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6D1ED6FC-54A4-97D3-8814-A5DE297C6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5C61F6B1-A0F6-CA00-7958-F52D7333C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5057" name="图片 1">
            <a:extLst>
              <a:ext uri="{FF2B5EF4-FFF2-40B4-BE49-F238E27FC236}">
                <a16:creationId xmlns:a16="http://schemas.microsoft.com/office/drawing/2014/main" id="{AEC959D7-B1D6-CC71-51E1-11B29A1CE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041" y="1493176"/>
            <a:ext cx="7108782" cy="489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899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创建视图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838622" y="2887348"/>
            <a:ext cx="1051316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在学生选课管理数据库中，经常要统计各年级学生选课情况，创建一个学生选课信息视图，包括专业编号、年级和选课总人数。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4315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4"/>
            <a:ext cx="7255772" cy="582673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810802" y="2710287"/>
            <a:ext cx="1075701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基于数据库</a:t>
            </a:r>
            <a:r>
              <a:rPr lang="en-US" altLang="zh-CN" sz="2800" dirty="0" err="1"/>
              <a:t>xsxkDB</a:t>
            </a:r>
            <a:r>
              <a:rPr lang="zh-CN" altLang="en-US" sz="2800" dirty="0"/>
              <a:t>的选课信息表（</a:t>
            </a:r>
            <a:r>
              <a:rPr lang="en-US" altLang="zh-CN" sz="2800" dirty="0"/>
              <a:t>selected</a:t>
            </a:r>
            <a:r>
              <a:rPr lang="zh-CN" altLang="en-US" sz="2800" dirty="0"/>
              <a:t>），创建名为</a:t>
            </a:r>
            <a:r>
              <a:rPr lang="en-US" altLang="zh-CN" sz="2800" dirty="0"/>
              <a:t>V_ selected</a:t>
            </a:r>
            <a:r>
              <a:rPr lang="zh-CN" altLang="en-US" sz="2800" dirty="0"/>
              <a:t>视图，视图内容为课程编号（</a:t>
            </a:r>
            <a:r>
              <a:rPr lang="en-US" altLang="zh-CN" sz="2800" dirty="0" err="1"/>
              <a:t>cid</a:t>
            </a:r>
            <a:r>
              <a:rPr lang="zh-CN" altLang="en-US" sz="2800" dirty="0"/>
              <a:t>）为</a:t>
            </a:r>
            <a:r>
              <a:rPr lang="en-US" altLang="zh-CN" sz="2800" dirty="0"/>
              <a:t>【2314002】</a:t>
            </a:r>
            <a:r>
              <a:rPr lang="zh-CN" altLang="en-US" sz="2800" dirty="0"/>
              <a:t>或者为</a:t>
            </a:r>
            <a:r>
              <a:rPr lang="en-US" altLang="zh-CN" sz="2800" dirty="0"/>
              <a:t>【2314003】</a:t>
            </a:r>
            <a:r>
              <a:rPr lang="zh-CN" altLang="en-US" sz="2800" dirty="0"/>
              <a:t>的所有学号（</a:t>
            </a:r>
            <a:r>
              <a:rPr lang="en-US" altLang="zh-CN" sz="2800" dirty="0" err="1"/>
              <a:t>sid</a:t>
            </a:r>
            <a:r>
              <a:rPr lang="zh-CN" altLang="en-US" sz="2800" dirty="0"/>
              <a:t>）、课程编号（</a:t>
            </a:r>
            <a:r>
              <a:rPr lang="en-US" altLang="zh-CN" sz="2800" dirty="0" err="1"/>
              <a:t>cid</a:t>
            </a:r>
            <a:r>
              <a:rPr lang="zh-CN" altLang="en-US" sz="2800" dirty="0"/>
              <a:t>）、成绩（</a:t>
            </a:r>
            <a:r>
              <a:rPr lang="en-US" altLang="zh-CN" sz="2800" dirty="0" err="1"/>
              <a:t>sscore</a:t>
            </a:r>
            <a:r>
              <a:rPr lang="zh-CN" altLang="en-US" sz="2800" dirty="0"/>
              <a:t>）以及教师编号（</a:t>
            </a:r>
            <a:r>
              <a:rPr lang="en-US" altLang="zh-CN" sz="2800" dirty="0" err="1"/>
              <a:t>tid</a:t>
            </a:r>
            <a:r>
              <a:rPr lang="zh-CN" altLang="en-US" sz="2800" dirty="0"/>
              <a:t>），并按照成绩（</a:t>
            </a:r>
            <a:r>
              <a:rPr lang="en-US" altLang="zh-CN" sz="2800" dirty="0" err="1"/>
              <a:t>sscore</a:t>
            </a:r>
            <a:r>
              <a:rPr lang="zh-CN" altLang="en-US" sz="2800" dirty="0"/>
              <a:t>）降序排序。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810802" y="1701602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7784021D-3D5A-0550-FB8D-2E6BDB81DBE9}"/>
              </a:ext>
            </a:extLst>
          </p:cNvPr>
          <p:cNvSpPr txBox="1"/>
          <p:nvPr/>
        </p:nvSpPr>
        <p:spPr>
          <a:xfrm>
            <a:off x="1188212" y="333450"/>
            <a:ext cx="6391676" cy="516217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创基于单一基表的视图</a:t>
            </a:r>
          </a:p>
        </p:txBody>
      </p:sp>
    </p:spTree>
    <p:extLst>
      <p:ext uri="{BB962C8B-B14F-4D97-AF65-F5344CB8AC3E}">
        <p14:creationId xmlns:p14="http://schemas.microsoft.com/office/powerpoint/2010/main" val="60487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550590" y="1742579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创建视图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DCF18C3-6EC9-8E82-6E3A-F1902C20AC0C}"/>
              </a:ext>
            </a:extLst>
          </p:cNvPr>
          <p:cNvSpPr txBox="1"/>
          <p:nvPr/>
        </p:nvSpPr>
        <p:spPr>
          <a:xfrm>
            <a:off x="859803" y="2130264"/>
            <a:ext cx="8161529" cy="3986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CREATE VIEW </a:t>
            </a:r>
            <a:r>
              <a:rPr lang="en-US" altLang="zh-CN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Total_selected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speid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专业编号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,grade </a:t>
            </a:r>
            <a:r>
              <a:rPr lang="zh-CN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年级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 COUNT(*) </a:t>
            </a:r>
            <a:r>
              <a:rPr lang="zh-CN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选课人数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 selected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GROUP BY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speid,grade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ct val="150000"/>
              </a:lnSpc>
            </a:pPr>
            <a:endParaRPr lang="zh-CN" altLang="zh-CN" sz="2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86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550590" y="1646281"/>
            <a:ext cx="1078416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6.17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  <a:endParaRPr lang="en-US" altLang="zh-CN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创建视图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237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10271324-04A5-20F0-20AC-5B176D8B3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E17B0180-629B-6E33-30C6-D480E362F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6D1ED6FC-54A4-97D3-8814-A5DE297C6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5C61F6B1-A0F6-CA00-7958-F52D7333C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047794FC-71B4-E5DA-B6EF-45E07CFB3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0177" name="图片 1">
            <a:extLst>
              <a:ext uri="{FF2B5EF4-FFF2-40B4-BE49-F238E27FC236}">
                <a16:creationId xmlns:a16="http://schemas.microsoft.com/office/drawing/2014/main" id="{52B4A96B-51D1-560E-5ECE-49E83C25A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2247356"/>
            <a:ext cx="6779710" cy="413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>
            <a:extLst>
              <a:ext uri="{FF2B5EF4-FFF2-40B4-BE49-F238E27FC236}">
                <a16:creationId xmlns:a16="http://schemas.microsoft.com/office/drawing/2014/main" id="{202FAF6A-CF48-637D-BF13-01A88BE11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0179" name="图片 1">
            <a:extLst>
              <a:ext uri="{FF2B5EF4-FFF2-40B4-BE49-F238E27FC236}">
                <a16:creationId xmlns:a16="http://schemas.microsoft.com/office/drawing/2014/main" id="{964CC39A-A55F-AA8A-0B0E-743F99A84F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91"/>
          <a:stretch/>
        </p:blipFill>
        <p:spPr bwMode="auto">
          <a:xfrm>
            <a:off x="7181752" y="2946304"/>
            <a:ext cx="4901470" cy="214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27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创建视图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838622" y="2887348"/>
            <a:ext cx="1051316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在学生选课管理数据库中，经常要统计各任课教师开设课程的选课情况，创建一个按教师统计学生选课信息视图，包括教师编号、选课总人数。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0803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550590" y="1742579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创建视图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DCF18C3-6EC9-8E82-6E3A-F1902C20AC0C}"/>
              </a:ext>
            </a:extLst>
          </p:cNvPr>
          <p:cNvSpPr txBox="1"/>
          <p:nvPr/>
        </p:nvSpPr>
        <p:spPr>
          <a:xfrm>
            <a:off x="859803" y="2130264"/>
            <a:ext cx="8161529" cy="3617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;;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CREATE VIEW </a:t>
            </a:r>
            <a:r>
              <a:rPr lang="en-US" altLang="zh-CN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View_tea_Selected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tid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教师编号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,count(*) </a:t>
            </a:r>
            <a:r>
              <a:rPr lang="zh-CN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选课总人数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 selected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GROUP BY </a:t>
            </a:r>
            <a:r>
              <a:rPr lang="en-US" altLang="zh-CN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tid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ct val="150000"/>
              </a:lnSpc>
            </a:pPr>
            <a:endParaRPr lang="zh-CN" altLang="zh-CN" sz="2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98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478582" y="1557227"/>
            <a:ext cx="1078416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6.18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  <a:endParaRPr lang="en-US" altLang="zh-CN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创建视图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237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051EEA-4DCA-14E5-495B-65F62C980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10271324-04A5-20F0-20AC-5B176D8B3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E17B0180-629B-6E33-30C6-D480E362F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6D1ED6FC-54A4-97D3-8814-A5DE297C6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5C61F6B1-A0F6-CA00-7958-F52D7333C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7CDEC095-B845-FE07-F049-934B1DEF7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7105" name="图片 1">
            <a:extLst>
              <a:ext uri="{FF2B5EF4-FFF2-40B4-BE49-F238E27FC236}">
                <a16:creationId xmlns:a16="http://schemas.microsoft.com/office/drawing/2014/main" id="{57EE2FC6-FE0D-4301-CD6E-0D0B7487B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6" y="2269936"/>
            <a:ext cx="6610206" cy="413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>
            <a:extLst>
              <a:ext uri="{FF2B5EF4-FFF2-40B4-BE49-F238E27FC236}">
                <a16:creationId xmlns:a16="http://schemas.microsoft.com/office/drawing/2014/main" id="{E3D1B369-59BC-D4E0-EE59-9DA886082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7107" name="图片 1">
            <a:extLst>
              <a:ext uri="{FF2B5EF4-FFF2-40B4-BE49-F238E27FC236}">
                <a16:creationId xmlns:a16="http://schemas.microsoft.com/office/drawing/2014/main" id="{9F6A89F3-1D18-0A5D-59D8-049EC40EA9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87"/>
          <a:stretch/>
        </p:blipFill>
        <p:spPr bwMode="auto">
          <a:xfrm>
            <a:off x="7048513" y="3403253"/>
            <a:ext cx="4798186" cy="218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74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利用视图查询数据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在学生选课数据库中，查询课程编号“</a:t>
            </a:r>
            <a:r>
              <a:rPr lang="en-US" altLang="zh-CN" sz="2800" dirty="0"/>
              <a:t>2314001”</a:t>
            </a:r>
            <a:r>
              <a:rPr lang="zh-CN" altLang="en-US" sz="2800" dirty="0"/>
              <a:t>的选课信息。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4916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利用视图查询数据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301068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．在新建查询中执行如下的ＳＱＬ语句。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利用视图查询数据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F004B6-BC81-5D98-7BE5-07232998BEE2}"/>
              </a:ext>
            </a:extLst>
          </p:cNvPr>
          <p:cNvSpPr txBox="1"/>
          <p:nvPr/>
        </p:nvSpPr>
        <p:spPr>
          <a:xfrm>
            <a:off x="1315376" y="2968281"/>
            <a:ext cx="10784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V_selected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'2314001'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27000" algn="l" fontAlgn="auto"/>
            <a:endParaRPr lang="en-US" altLang="zh-CN" dirty="0">
              <a:solidFill>
                <a:srgbClr val="0000FF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714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利用视图查询数据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594845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6.19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利用视图查询数据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A4E3A53-260D-0132-0441-DA1E170A3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75DF1478-7E0E-02FC-255A-016FB1716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B8B43AD6-A80B-E052-EF60-14894F4F5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027BB5F3-5B23-5726-5AF3-2BC449840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0493D8A1-D255-7285-4666-6B21659F8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1985" name="图片 1">
            <a:extLst>
              <a:ext uri="{FF2B5EF4-FFF2-40B4-BE49-F238E27FC236}">
                <a16:creationId xmlns:a16="http://schemas.microsoft.com/office/drawing/2014/main" id="{B08D5C26-3A34-6414-E843-5FF6B8C0F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742" y="2217775"/>
            <a:ext cx="9486268" cy="422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89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利用视图查询数据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在学生选课数据库中，查询学生姓名为“高丽丽”的选课信息。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8997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利用视图查询数据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301068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．在新建查询中执行如下的ＳＱＬ语句。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利用视图查询数据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F004B6-BC81-5D98-7BE5-07232998BEE2}"/>
              </a:ext>
            </a:extLst>
          </p:cNvPr>
          <p:cNvSpPr txBox="1"/>
          <p:nvPr/>
        </p:nvSpPr>
        <p:spPr>
          <a:xfrm>
            <a:off x="1315376" y="2968281"/>
            <a:ext cx="10784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*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v_stu_cou_sle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WHERE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</a:t>
            </a:r>
            <a:r>
              <a:rPr lang="zh-CN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学生姓名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</a:t>
            </a:r>
            <a:r>
              <a:rPr lang="en-US" altLang="zh-CN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</a:t>
            </a:r>
            <a:r>
              <a:rPr lang="zh-CN" altLang="zh-C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高丽丽</a:t>
            </a:r>
            <a:r>
              <a:rPr lang="en-US" altLang="zh-CN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/>
            <a:endParaRPr lang="en-US" altLang="zh-CN" dirty="0">
              <a:solidFill>
                <a:srgbClr val="0000FF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56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480720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创建基于单一基表的视图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0886" y="83099"/>
            <a:ext cx="6480720" cy="81074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创建基于单一基表的视图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3AAB84-8324-B343-170F-BFCDAC3D3281}"/>
              </a:ext>
            </a:extLst>
          </p:cNvPr>
          <p:cNvSpPr txBox="1"/>
          <p:nvPr/>
        </p:nvSpPr>
        <p:spPr>
          <a:xfrm>
            <a:off x="1134966" y="1787688"/>
            <a:ext cx="1008340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4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中，创建视图是在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对象浏览器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sz="24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数据库的下拉节点视图中完成的。主要步骤如下：</a:t>
            </a:r>
          </a:p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）启动</a:t>
            </a:r>
            <a:r>
              <a:rPr lang="en-US" altLang="zh-CN" sz="24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，在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对象浏览器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中展开目标数据库节点；</a:t>
            </a:r>
          </a:p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）单击视图，选择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创建视图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快捷菜单，打开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视图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对话框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给视图添加新名称完成创建；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A5BEE9-4F49-5F9D-7923-6E3943282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92" y="-30147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881ED9A-BD6A-7566-A42A-B0678F541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" name="图片 1">
            <a:extLst>
              <a:ext uri="{FF2B5EF4-FFF2-40B4-BE49-F238E27FC236}">
                <a16:creationId xmlns:a16="http://schemas.microsoft.com/office/drawing/2014/main" id="{263D21DC-AE5F-464C-57FC-88D3F1908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737" y="3735713"/>
            <a:ext cx="4104456" cy="2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04C28C70-EFA2-438F-1391-29960FB0C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1" name="图片 1">
            <a:extLst>
              <a:ext uri="{FF2B5EF4-FFF2-40B4-BE49-F238E27FC236}">
                <a16:creationId xmlns:a16="http://schemas.microsoft.com/office/drawing/2014/main" id="{F05C373E-81E6-41BA-BA66-2019DA9A5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600" y="3429794"/>
            <a:ext cx="5273675" cy="191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21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1800" kern="1200" dirty="0">
                <a:solidFill>
                  <a:srgbClr val="1369B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利用视图查询数据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594845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6.20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利用视图查询数据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A4E3A53-260D-0132-0441-DA1E170A3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75DF1478-7E0E-02FC-255A-016FB1716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B8B43AD6-A80B-E052-EF60-14894F4F5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027BB5F3-5B23-5726-5AF3-2BC449840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0493D8A1-D255-7285-4666-6B21659F8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E9FC07D1-E9BD-DEBE-A6E8-99FD763B9E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3249" name="图片 1">
            <a:extLst>
              <a:ext uri="{FF2B5EF4-FFF2-40B4-BE49-F238E27FC236}">
                <a16:creationId xmlns:a16="http://schemas.microsoft.com/office/drawing/2014/main" id="{CE1E139A-A2E5-70EC-A08B-903A7EABD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25" y="2158078"/>
            <a:ext cx="10454063" cy="428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94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利用视图更新数据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887348"/>
            <a:ext cx="102081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在学生选课数据库中，学号“</a:t>
            </a:r>
            <a:r>
              <a:rPr lang="en-US" altLang="zh-CN" sz="2800" dirty="0"/>
              <a:t>2115005”</a:t>
            </a:r>
            <a:r>
              <a:rPr lang="zh-CN" altLang="en-US" sz="2800" dirty="0"/>
              <a:t>选修了一门课程号为“</a:t>
            </a:r>
            <a:r>
              <a:rPr lang="en-US" altLang="zh-CN" sz="2800" dirty="0"/>
              <a:t>2314002”</a:t>
            </a:r>
            <a:r>
              <a:rPr lang="zh-CN" altLang="en-US" sz="2800" dirty="0"/>
              <a:t>课程，利用视图添加选课信息。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537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利用视图更新数据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26386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SQL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利用视图更新数据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F004B6-BC81-5D98-7BE5-07232998BEE2}"/>
              </a:ext>
            </a:extLst>
          </p:cNvPr>
          <p:cNvSpPr txBox="1"/>
          <p:nvPr/>
        </p:nvSpPr>
        <p:spPr>
          <a:xfrm>
            <a:off x="1382900" y="2141599"/>
            <a:ext cx="10784162" cy="1707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l" fontAlgn="auto">
              <a:lnSpc>
                <a:spcPct val="150000"/>
              </a:lnSpc>
            </a:pP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ct val="150000"/>
              </a:lnSpc>
            </a:pP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INSERT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INTO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v_selected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ct val="150000"/>
              </a:lnSpc>
            </a:pP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VALUES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'2115005'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'2314002'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86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D9716361-0C11-03F6-5C63-822E74396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0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利用视图更新数据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26386"/>
            <a:ext cx="1078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6.21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图所示。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61756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利用视图更新数据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6" y="246246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B5BB8DD-92F9-503E-6656-A1E334F8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194912-744D-F1FF-7132-713604A88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D9716361-0C11-03F6-5C63-822E74396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67E4C362-4E08-3E37-7095-EFA442C6D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84E7CC2-345B-A06F-485B-50A263FB8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6DC1FB07-EA3C-A275-2589-73D24B3ED5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8913" name="图片 1">
            <a:extLst>
              <a:ext uri="{FF2B5EF4-FFF2-40B4-BE49-F238E27FC236}">
                <a16:creationId xmlns:a16="http://schemas.microsoft.com/office/drawing/2014/main" id="{CEE62E25-7F3C-E06C-7F3F-42440DC33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690" y="2158513"/>
            <a:ext cx="8983964" cy="445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31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41BB06-11E4-6BDD-97B9-88E9A2A7A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062" y="2871526"/>
            <a:ext cx="3024336" cy="558268"/>
          </a:xfrm>
        </p:spPr>
        <p:txBody>
          <a:bodyPr/>
          <a:lstStyle/>
          <a:p>
            <a:r>
              <a:rPr lang="zh-CN" altLang="en-US" dirty="0"/>
              <a:t>本章结束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480720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创建基于单一基表的视图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34966" y="343977"/>
            <a:ext cx="6602669" cy="3544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创建基于单一基表的视图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3AAB84-8324-B343-170F-BFCDAC3D3281}"/>
              </a:ext>
            </a:extLst>
          </p:cNvPr>
          <p:cNvSpPr txBox="1"/>
          <p:nvPr/>
        </p:nvSpPr>
        <p:spPr>
          <a:xfrm>
            <a:off x="1134966" y="1787688"/>
            <a:ext cx="100834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）在弹出的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V_ equips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视图窗口 输入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语句；</a:t>
            </a:r>
          </a:p>
          <a:p>
            <a:pPr marL="254000" indent="266700" algn="just"/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）完成之后全部选中执行即可；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A5BEE9-4F49-5F9D-7923-6E3943282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92" y="-30147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881ED9A-BD6A-7566-A42A-B0678F541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4C28C70-EFA2-438F-1391-29960FB0C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54E9D887-0EBD-605D-C580-6F4049269A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3" name="图片 1">
            <a:extLst>
              <a:ext uri="{FF2B5EF4-FFF2-40B4-BE49-F238E27FC236}">
                <a16:creationId xmlns:a16="http://schemas.microsoft.com/office/drawing/2014/main" id="{47F77F69-3C1C-895E-3EFF-59BAC975C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806" y="2833535"/>
            <a:ext cx="5251553" cy="327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41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1493</TotalTime>
  <Words>3570</Words>
  <Application>Microsoft Office PowerPoint</Application>
  <PresentationFormat>自定义</PresentationFormat>
  <Paragraphs>401</Paragraphs>
  <Slides>84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84</vt:i4>
      </vt:variant>
    </vt:vector>
  </HeadingPairs>
  <TitlesOfParts>
    <vt:vector size="92" baseType="lpstr">
      <vt:lpstr>Source Han Sans K Bold</vt:lpstr>
      <vt:lpstr>宋体</vt:lpstr>
      <vt:lpstr>微软雅黑</vt:lpstr>
      <vt:lpstr>Arial</vt:lpstr>
      <vt:lpstr>Calibri</vt:lpstr>
      <vt:lpstr>Courier New</vt:lpstr>
      <vt:lpstr>Times New Roman</vt:lpstr>
      <vt:lpstr>webwppDefTheme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本章结束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wu tongyu</cp:lastModifiedBy>
  <cp:revision>441</cp:revision>
  <dcterms:created xsi:type="dcterms:W3CDTF">2020-11-09T06:56:00Z</dcterms:created>
  <dcterms:modified xsi:type="dcterms:W3CDTF">2023-02-02T13:54:51Z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