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99" r:id="rId7"/>
    <p:sldId id="313" r:id="rId8"/>
    <p:sldId id="301" r:id="rId9"/>
    <p:sldId id="302" r:id="rId10"/>
    <p:sldId id="303" r:id="rId11"/>
    <p:sldId id="304" r:id="rId12"/>
    <p:sldId id="305" r:id="rId13"/>
    <p:sldId id="306" r:id="rId14"/>
    <p:sldId id="307" r:id="rId15"/>
    <p:sldId id="308" r:id="rId16"/>
    <p:sldId id="309" r:id="rId17"/>
    <p:sldId id="310" r:id="rId18"/>
    <p:sldId id="311" r:id="rId19"/>
    <p:sldId id="312" r:id="rId20"/>
    <p:sldId id="314" r:id="rId21"/>
    <p:sldId id="315" r:id="rId22"/>
    <p:sldId id="316" r:id="rId23"/>
    <p:sldId id="317" r:id="rId24"/>
    <p:sldId id="318" r:id="rId25"/>
    <p:sldId id="295" r:id="rId26"/>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44" userDrawn="1">
          <p15:clr>
            <a:srgbClr val="A4A3A4"/>
          </p15:clr>
        </p15:guide>
        <p15:guide id="2" pos="383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100" d="100"/>
          <a:sy n="100" d="100"/>
        </p:scale>
        <p:origin x="912" y="234"/>
      </p:cViewPr>
      <p:guideLst>
        <p:guide orient="horz" pos="1844"/>
        <p:guide pos="383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gs" Target="tags/tag55.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BCFE7D-8F55-4EE8-8149-5D8520A0AAC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28782A-40BF-4B90-AD78-793C065210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A0C8795-E1E0-49C7-9A53-0E7622B6636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A0C8795-E1E0-49C7-9A53-0E7622B6636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6"/>
            <a:ext cx="7734300" cy="581183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952" y="3439887"/>
            <a:ext cx="4231533" cy="488564"/>
          </a:xfrm>
          <a:prstGeom prst="rect">
            <a:avLst/>
          </a:prstGeom>
        </p:spPr>
      </p:pic>
      <p:sp>
        <p:nvSpPr>
          <p:cNvPr id="4" name="Date Placeholder 3"/>
          <p:cNvSpPr>
            <a:spLocks noGrp="1"/>
          </p:cNvSpPr>
          <p:nvPr>
            <p:ph type="dt" sz="half" idx="10"/>
          </p:nvPr>
        </p:nvSpPr>
        <p:spPr/>
        <p:txBody>
          <a:bodyPr/>
          <a:lstStyle/>
          <a:p>
            <a:fld id="{C9E60F58-3108-4415-857A-6D0360DF626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AE85CE2-CEAD-46BB-861E-7D62265DC969}" type="slidenum">
              <a:rPr lang="zh-CN" altLang="en-US" smtClean="0"/>
            </a:fld>
            <a:endParaRPr lang="zh-CN" altLang="en-US"/>
          </a:p>
        </p:txBody>
      </p:sp>
      <p:sp>
        <p:nvSpPr>
          <p:cNvPr id="2" name="Title 1"/>
          <p:cNvSpPr>
            <a:spLocks noGrp="1"/>
          </p:cNvSpPr>
          <p:nvPr>
            <p:ph type="ctrTitle"/>
          </p:nvPr>
        </p:nvSpPr>
        <p:spPr>
          <a:xfrm>
            <a:off x="290285" y="2098781"/>
            <a:ext cx="6258560" cy="1310327"/>
          </a:xfrm>
        </p:spPr>
        <p:txBody>
          <a:bodyPr anchor="b">
            <a:noAutofit/>
          </a:bodyPr>
          <a:lstStyle>
            <a:lvl1pPr algn="ctr">
              <a:lnSpc>
                <a:spcPct val="80000"/>
              </a:lnSpc>
              <a:defRPr sz="4080" b="0" i="0">
                <a:gradFill flip="none" rotWithShape="1">
                  <a:gsLst>
                    <a:gs pos="0">
                      <a:srgbClr val="ED3E43"/>
                    </a:gs>
                    <a:gs pos="50000">
                      <a:schemeClr val="accent1">
                        <a:lumMod val="75000"/>
                        <a:shade val="67500"/>
                        <a:satMod val="115000"/>
                      </a:schemeClr>
                    </a:gs>
                    <a:gs pos="100000">
                      <a:schemeClr val="accent1">
                        <a:lumMod val="75000"/>
                        <a:shade val="100000"/>
                        <a:satMod val="115000"/>
                      </a:schemeClr>
                    </a:gs>
                  </a:gsLst>
                  <a:path path="circle">
                    <a:fillToRect l="50000" t="50000" r="50000" b="50000"/>
                  </a:path>
                  <a:tileRect/>
                </a:gradFill>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497878" y="3468466"/>
            <a:ext cx="4075609" cy="423361"/>
          </a:xfrm>
        </p:spPr>
        <p:txBody>
          <a:bodyPr anchor="ctr">
            <a:normAutofit/>
          </a:bodyPr>
          <a:lstStyle>
            <a:lvl1pPr marL="0" indent="0" algn="ctr">
              <a:buNone/>
              <a:defRPr sz="1680">
                <a:solidFill>
                  <a:schemeClr val="accent2">
                    <a:lumMod val="50000"/>
                  </a:schemeClr>
                </a:solidFill>
              </a:defRPr>
            </a:lvl1pPr>
            <a:lvl2pPr marL="427990" indent="0" algn="ctr">
              <a:buNone/>
              <a:defRPr sz="1920"/>
            </a:lvl2pPr>
            <a:lvl3pPr marL="855980" indent="0" algn="ctr">
              <a:buNone/>
              <a:defRPr sz="1680"/>
            </a:lvl3pPr>
            <a:lvl4pPr marL="1283970" indent="0" algn="ctr">
              <a:buNone/>
              <a:defRPr sz="1440"/>
            </a:lvl4pPr>
            <a:lvl5pPr marL="1711960" indent="0" algn="ctr">
              <a:buNone/>
              <a:defRPr sz="1440"/>
            </a:lvl5pPr>
            <a:lvl6pPr marL="2139950" indent="0" algn="ctr">
              <a:buNone/>
              <a:defRPr sz="1440"/>
            </a:lvl6pPr>
            <a:lvl7pPr marL="2567305" indent="0" algn="ctr">
              <a:buNone/>
              <a:defRPr sz="1440"/>
            </a:lvl7pPr>
            <a:lvl8pPr marL="2995295" indent="0" algn="ctr">
              <a:buNone/>
              <a:defRPr sz="1440"/>
            </a:lvl8pPr>
            <a:lvl9pPr marL="3423285" indent="0" algn="ctr">
              <a:buNone/>
              <a:defRPr sz="1440"/>
            </a:lvl9pPr>
          </a:lstStyle>
          <a:p>
            <a:r>
              <a:rPr lang="zh-CN" altLang="en-US"/>
              <a:t>单击此处编辑母版副标题样式</a:t>
            </a:r>
            <a:endParaRPr 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nchor="b"/>
          <a:lstStyle>
            <a:lvl1pPr>
              <a:defRPr sz="4440">
                <a:solidFill>
                  <a:schemeClr val="accent1">
                    <a:lumMod val="7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3884070"/>
            <a:ext cx="10515600" cy="611731"/>
          </a:xfrm>
        </p:spPr>
        <p:txBody>
          <a:bodyPr/>
          <a:lstStyle>
            <a:lvl1pPr marL="0" indent="0">
              <a:buNone/>
              <a:defRPr sz="2280">
                <a:solidFill>
                  <a:schemeClr val="accent2"/>
                </a:solidFill>
              </a:defRPr>
            </a:lvl1pPr>
            <a:lvl2pPr marL="427990" indent="0">
              <a:buNone/>
              <a:defRPr sz="1920">
                <a:solidFill>
                  <a:schemeClr val="tx1">
                    <a:tint val="75000"/>
                  </a:schemeClr>
                </a:solidFill>
              </a:defRPr>
            </a:lvl2pPr>
            <a:lvl3pPr marL="855980" indent="0">
              <a:buNone/>
              <a:defRPr sz="1680">
                <a:solidFill>
                  <a:schemeClr val="tx1">
                    <a:tint val="75000"/>
                  </a:schemeClr>
                </a:solidFill>
              </a:defRPr>
            </a:lvl3pPr>
            <a:lvl4pPr marL="1283970" indent="0">
              <a:buNone/>
              <a:defRPr sz="1440">
                <a:solidFill>
                  <a:schemeClr val="tx1">
                    <a:tint val="75000"/>
                  </a:schemeClr>
                </a:solidFill>
              </a:defRPr>
            </a:lvl4pPr>
            <a:lvl5pPr marL="1711960" indent="0">
              <a:buNone/>
              <a:defRPr sz="1440">
                <a:solidFill>
                  <a:schemeClr val="tx1">
                    <a:tint val="75000"/>
                  </a:schemeClr>
                </a:solidFill>
              </a:defRPr>
            </a:lvl5pPr>
            <a:lvl6pPr marL="2139950" indent="0">
              <a:buNone/>
              <a:defRPr sz="1440">
                <a:solidFill>
                  <a:schemeClr val="tx1">
                    <a:tint val="75000"/>
                  </a:schemeClr>
                </a:solidFill>
              </a:defRPr>
            </a:lvl6pPr>
            <a:lvl7pPr marL="2567305" indent="0">
              <a:buNone/>
              <a:defRPr sz="1440">
                <a:solidFill>
                  <a:schemeClr val="tx1">
                    <a:tint val="75000"/>
                  </a:schemeClr>
                </a:solidFill>
              </a:defRPr>
            </a:lvl7pPr>
            <a:lvl8pPr marL="2995295" indent="0">
              <a:buNone/>
              <a:defRPr sz="1440">
                <a:solidFill>
                  <a:schemeClr val="tx1">
                    <a:tint val="75000"/>
                  </a:schemeClr>
                </a:solidFill>
              </a:defRPr>
            </a:lvl8pPr>
            <a:lvl9pPr marL="3423285" indent="0">
              <a:buNone/>
              <a:defRPr sz="144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280" b="1"/>
            </a:lvl1pPr>
            <a:lvl2pPr marL="427990" indent="0">
              <a:buNone/>
              <a:defRPr sz="1920" b="1"/>
            </a:lvl2pPr>
            <a:lvl3pPr marL="855980" indent="0">
              <a:buNone/>
              <a:defRPr sz="1680" b="1"/>
            </a:lvl3pPr>
            <a:lvl4pPr marL="1283970" indent="0">
              <a:buNone/>
              <a:defRPr sz="1440" b="1"/>
            </a:lvl4pPr>
            <a:lvl5pPr marL="1711960" indent="0">
              <a:buNone/>
              <a:defRPr sz="1440" b="1"/>
            </a:lvl5pPr>
            <a:lvl6pPr marL="2139950" indent="0">
              <a:buNone/>
              <a:defRPr sz="1440" b="1"/>
            </a:lvl6pPr>
            <a:lvl7pPr marL="2567305" indent="0">
              <a:buNone/>
              <a:defRPr sz="1440" b="1"/>
            </a:lvl7pPr>
            <a:lvl8pPr marL="2995295" indent="0">
              <a:buNone/>
              <a:defRPr sz="1440" b="1"/>
            </a:lvl8pPr>
            <a:lvl9pPr marL="3423285" indent="0">
              <a:buNone/>
              <a:defRPr sz="144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9" y="2505077"/>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280" b="1"/>
            </a:lvl1pPr>
            <a:lvl2pPr marL="427990" indent="0">
              <a:buNone/>
              <a:defRPr sz="1920" b="1"/>
            </a:lvl2pPr>
            <a:lvl3pPr marL="855980" indent="0">
              <a:buNone/>
              <a:defRPr sz="1680" b="1"/>
            </a:lvl3pPr>
            <a:lvl4pPr marL="1283970" indent="0">
              <a:buNone/>
              <a:defRPr sz="1440" b="1"/>
            </a:lvl4pPr>
            <a:lvl5pPr marL="1711960" indent="0">
              <a:buNone/>
              <a:defRPr sz="1440" b="1"/>
            </a:lvl5pPr>
            <a:lvl6pPr marL="2139950" indent="0">
              <a:buNone/>
              <a:defRPr sz="1440" b="1"/>
            </a:lvl6pPr>
            <a:lvl7pPr marL="2567305" indent="0">
              <a:buNone/>
              <a:defRPr sz="1440" b="1"/>
            </a:lvl7pPr>
            <a:lvl8pPr marL="2995295" indent="0">
              <a:buNone/>
              <a:defRPr sz="1440" b="1"/>
            </a:lvl8pPr>
            <a:lvl9pPr marL="3423285" indent="0">
              <a:buNone/>
              <a:defRPr sz="144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3" y="2505077"/>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C9E60F58-3108-4415-857A-6D0360DF626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AE85CE2-CEAD-46BB-861E-7D62265DC9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0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3000"/>
            </a:lvl1pPr>
            <a:lvl2pPr>
              <a:defRPr sz="2640"/>
            </a:lvl2pPr>
            <a:lvl3pPr>
              <a:defRPr sz="2280"/>
            </a:lvl3pPr>
            <a:lvl4pPr>
              <a:defRPr sz="1920"/>
            </a:lvl4pPr>
            <a:lvl5pPr>
              <a:defRPr sz="1920"/>
            </a:lvl5pPr>
            <a:lvl6pPr>
              <a:defRPr sz="1920"/>
            </a:lvl6pPr>
            <a:lvl7pPr>
              <a:defRPr sz="1920"/>
            </a:lvl7pPr>
            <a:lvl8pPr>
              <a:defRPr sz="1920"/>
            </a:lvl8pPr>
            <a:lvl9pPr>
              <a:defRPr sz="192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440"/>
            </a:lvl1pPr>
            <a:lvl2pPr marL="427990" indent="0">
              <a:buNone/>
              <a:defRPr sz="1320"/>
            </a:lvl2pPr>
            <a:lvl3pPr marL="855980" indent="0">
              <a:buNone/>
              <a:defRPr sz="1080"/>
            </a:lvl3pPr>
            <a:lvl4pPr marL="1283970" indent="0">
              <a:buNone/>
              <a:defRPr sz="960"/>
            </a:lvl4pPr>
            <a:lvl5pPr marL="1711960" indent="0">
              <a:buNone/>
              <a:defRPr sz="960"/>
            </a:lvl5pPr>
            <a:lvl6pPr marL="2139950" indent="0">
              <a:buNone/>
              <a:defRPr sz="960"/>
            </a:lvl6pPr>
            <a:lvl7pPr marL="2567305" indent="0">
              <a:buNone/>
              <a:defRPr sz="960"/>
            </a:lvl7pPr>
            <a:lvl8pPr marL="2995295" indent="0">
              <a:buNone/>
              <a:defRPr sz="960"/>
            </a:lvl8pPr>
            <a:lvl9pPr marL="3423285" indent="0">
              <a:buNone/>
              <a:defRPr sz="96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0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3000"/>
            </a:lvl1pPr>
            <a:lvl2pPr marL="427990" indent="0">
              <a:buNone/>
              <a:defRPr sz="2640"/>
            </a:lvl2pPr>
            <a:lvl3pPr marL="855980" indent="0">
              <a:buNone/>
              <a:defRPr sz="2280"/>
            </a:lvl3pPr>
            <a:lvl4pPr marL="1283970" indent="0">
              <a:buNone/>
              <a:defRPr sz="1920"/>
            </a:lvl4pPr>
            <a:lvl5pPr marL="1711960" indent="0">
              <a:buNone/>
              <a:defRPr sz="1920"/>
            </a:lvl5pPr>
            <a:lvl6pPr marL="2139950" indent="0">
              <a:buNone/>
              <a:defRPr sz="1920"/>
            </a:lvl6pPr>
            <a:lvl7pPr marL="2567305" indent="0">
              <a:buNone/>
              <a:defRPr sz="1920"/>
            </a:lvl7pPr>
            <a:lvl8pPr marL="2995295" indent="0">
              <a:buNone/>
              <a:defRPr sz="1920"/>
            </a:lvl8pPr>
            <a:lvl9pPr marL="3423285" indent="0">
              <a:buNone/>
              <a:defRPr sz="192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440"/>
            </a:lvl1pPr>
            <a:lvl2pPr marL="427990" indent="0">
              <a:buNone/>
              <a:defRPr sz="1320"/>
            </a:lvl2pPr>
            <a:lvl3pPr marL="855980" indent="0">
              <a:buNone/>
              <a:defRPr sz="1080"/>
            </a:lvl3pPr>
            <a:lvl4pPr marL="1283970" indent="0">
              <a:buNone/>
              <a:defRPr sz="960"/>
            </a:lvl4pPr>
            <a:lvl5pPr marL="1711960" indent="0">
              <a:buNone/>
              <a:defRPr sz="960"/>
            </a:lvl5pPr>
            <a:lvl6pPr marL="2139950" indent="0">
              <a:buNone/>
              <a:defRPr sz="960"/>
            </a:lvl6pPr>
            <a:lvl7pPr marL="2567305" indent="0">
              <a:buNone/>
              <a:defRPr sz="960"/>
            </a:lvl7pPr>
            <a:lvl8pPr marL="2995295" indent="0">
              <a:buNone/>
              <a:defRPr sz="960"/>
            </a:lvl8pPr>
            <a:lvl9pPr marL="3423285" indent="0">
              <a:buNone/>
              <a:defRPr sz="96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3" y="365126"/>
            <a:ext cx="7734300" cy="581183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3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9" Type="http://schemas.openxmlformats.org/officeDocument/2006/relationships/theme" Target="../theme/theme2.xml"/><Relationship Id="rId58" Type="http://schemas.openxmlformats.org/officeDocument/2006/relationships/image" Target="../media/image4.png"/><Relationship Id="rId57" Type="http://schemas.openxmlformats.org/officeDocument/2006/relationships/image" Target="../media/image3.jpeg"/><Relationship Id="rId56" Type="http://schemas.openxmlformats.org/officeDocument/2006/relationships/slideLayout" Target="../slideLayouts/slideLayout67.xml"/><Relationship Id="rId55" Type="http://schemas.openxmlformats.org/officeDocument/2006/relationships/slideLayout" Target="../slideLayouts/slideLayout66.xml"/><Relationship Id="rId54" Type="http://schemas.openxmlformats.org/officeDocument/2006/relationships/slideLayout" Target="../slideLayouts/slideLayout65.xml"/><Relationship Id="rId53" Type="http://schemas.openxmlformats.org/officeDocument/2006/relationships/slideLayout" Target="../slideLayouts/slideLayout64.xml"/><Relationship Id="rId52" Type="http://schemas.openxmlformats.org/officeDocument/2006/relationships/slideLayout" Target="../slideLayouts/slideLayout63.xml"/><Relationship Id="rId51" Type="http://schemas.openxmlformats.org/officeDocument/2006/relationships/slideLayout" Target="../slideLayouts/slideLayout62.xml"/><Relationship Id="rId50" Type="http://schemas.openxmlformats.org/officeDocument/2006/relationships/slideLayout" Target="../slideLayouts/slideLayout61.xml"/><Relationship Id="rId5" Type="http://schemas.openxmlformats.org/officeDocument/2006/relationships/slideLayout" Target="../slideLayouts/slideLayout16.xml"/><Relationship Id="rId49" Type="http://schemas.openxmlformats.org/officeDocument/2006/relationships/slideLayout" Target="../slideLayouts/slideLayout60.xml"/><Relationship Id="rId48" Type="http://schemas.openxmlformats.org/officeDocument/2006/relationships/slideLayout" Target="../slideLayouts/slideLayout59.xml"/><Relationship Id="rId47" Type="http://schemas.openxmlformats.org/officeDocument/2006/relationships/slideLayout" Target="../slideLayouts/slideLayout58.xml"/><Relationship Id="rId46" Type="http://schemas.openxmlformats.org/officeDocument/2006/relationships/slideLayout" Target="../slideLayouts/slideLayout57.xml"/><Relationship Id="rId45" Type="http://schemas.openxmlformats.org/officeDocument/2006/relationships/slideLayout" Target="../slideLayouts/slideLayout56.xml"/><Relationship Id="rId44" Type="http://schemas.openxmlformats.org/officeDocument/2006/relationships/slideLayout" Target="../slideLayouts/slideLayout55.xml"/><Relationship Id="rId43" Type="http://schemas.openxmlformats.org/officeDocument/2006/relationships/slideLayout" Target="../slideLayouts/slideLayout54.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40" Type="http://schemas.openxmlformats.org/officeDocument/2006/relationships/slideLayout" Target="../slideLayouts/slideLayout51.xml"/><Relationship Id="rId4" Type="http://schemas.openxmlformats.org/officeDocument/2006/relationships/slideLayout" Target="../slideLayouts/slideLayout15.xml"/><Relationship Id="rId39" Type="http://schemas.openxmlformats.org/officeDocument/2006/relationships/slideLayout" Target="../slideLayouts/slideLayout50.xml"/><Relationship Id="rId38" Type="http://schemas.openxmlformats.org/officeDocument/2006/relationships/slideLayout" Target="../slideLayouts/slideLayout49.xml"/><Relationship Id="rId37" Type="http://schemas.openxmlformats.org/officeDocument/2006/relationships/slideLayout" Target="../slideLayouts/slideLayout48.xml"/><Relationship Id="rId36" Type="http://schemas.openxmlformats.org/officeDocument/2006/relationships/slideLayout" Target="../slideLayouts/slideLayout47.xml"/><Relationship Id="rId35" Type="http://schemas.openxmlformats.org/officeDocument/2006/relationships/slideLayout" Target="../slideLayouts/slideLayout46.xml"/><Relationship Id="rId34" Type="http://schemas.openxmlformats.org/officeDocument/2006/relationships/slideLayout" Target="../slideLayouts/slideLayout45.xml"/><Relationship Id="rId33" Type="http://schemas.openxmlformats.org/officeDocument/2006/relationships/slideLayout" Target="../slideLayouts/slideLayout44.xml"/><Relationship Id="rId32" Type="http://schemas.openxmlformats.org/officeDocument/2006/relationships/slideLayout" Target="../slideLayouts/slideLayout43.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3" Type="http://schemas.openxmlformats.org/officeDocument/2006/relationships/slideLayout" Target="../slideLayouts/slideLayout14.xml"/><Relationship Id="rId29" Type="http://schemas.openxmlformats.org/officeDocument/2006/relationships/slideLayout" Target="../slideLayouts/slideLayout40.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44B59F-3D32-4799-9C43-690FA611DB0E}"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3CBA52-F395-404E-9003-5F6E4E9DDB3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sp>
        <p:nvSpPr>
          <p:cNvPr id="3" name="Text Placeholder 2"/>
          <p:cNvSpPr>
            <a:spLocks noGrp="1"/>
          </p:cNvSpPr>
          <p:nvPr>
            <p:ph type="body" idx="1"/>
          </p:nvPr>
        </p:nvSpPr>
        <p:spPr>
          <a:xfrm>
            <a:off x="481881" y="1467059"/>
            <a:ext cx="11187611" cy="5133407"/>
          </a:xfrm>
          <a:prstGeom prst="rect">
            <a:avLst/>
          </a:prstGeom>
        </p:spPr>
        <p:txBody>
          <a:bodyPr vert="horz" lIns="71323" tIns="35662" rIns="71323" bIns="35662"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71323" tIns="35662" rIns="71323" bIns="35662" rtlCol="0" anchor="ctr"/>
          <a:lstStyle>
            <a:lvl1pPr algn="l">
              <a:defRPr sz="1080">
                <a:solidFill>
                  <a:schemeClr val="bg1">
                    <a:lumMod val="65000"/>
                  </a:schemeClr>
                </a:solidFill>
              </a:defRPr>
            </a:lvl1p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71323" tIns="35662" rIns="71323" bIns="35662" rtlCol="0" anchor="ctr"/>
          <a:lstStyle>
            <a:lvl1pPr algn="ctr">
              <a:defRPr sz="108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71323" tIns="35662" rIns="71323" bIns="35662" rtlCol="0" anchor="ctr"/>
          <a:lstStyle>
            <a:lvl1pPr algn="r">
              <a:defRPr sz="1080">
                <a:solidFill>
                  <a:schemeClr val="bg1">
                    <a:lumMod val="65000"/>
                  </a:schemeClr>
                </a:solidFill>
              </a:defRPr>
            </a:lvl1pPr>
          </a:lstStyle>
          <a:p>
            <a:fld id="{EF906490-237C-474C-BA2E-D98840BC1F8F}" type="slidenum">
              <a:rPr lang="zh-CN" altLang="en-US" smtClean="0"/>
            </a:fld>
            <a:endParaRPr lang="zh-CN" altLang="en-US"/>
          </a:p>
        </p:txBody>
      </p:sp>
      <p:sp>
        <p:nvSpPr>
          <p:cNvPr id="2" name="Title Placeholder 1"/>
          <p:cNvSpPr>
            <a:spLocks noGrp="1"/>
          </p:cNvSpPr>
          <p:nvPr>
            <p:ph type="title"/>
          </p:nvPr>
        </p:nvSpPr>
        <p:spPr>
          <a:xfrm>
            <a:off x="481881" y="491002"/>
            <a:ext cx="11187611" cy="596119"/>
          </a:xfrm>
          <a:prstGeom prst="rect">
            <a:avLst/>
          </a:prstGeom>
        </p:spPr>
        <p:txBody>
          <a:bodyPr vert="horz" lIns="71323" tIns="35662" rIns="71323" bIns="35662" rtlCol="0" anchor="b">
            <a:noAutofit/>
          </a:bodyPr>
          <a:lstStyle/>
          <a:p>
            <a:r>
              <a:rPr lang="zh-CN" altLang="en-US" dirty="0"/>
              <a:t>单击此处编辑母版标题样式</a:t>
            </a:r>
            <a:endParaRPr lang="en-US" dirty="0"/>
          </a:p>
        </p:txBody>
      </p:sp>
      <p:pic>
        <p:nvPicPr>
          <p:cNvPr id="8" name="图片 7"/>
          <p:cNvPicPr>
            <a:picLocks noChangeAspect="1"/>
          </p:cNvPicPr>
          <p:nvPr userDrawn="1"/>
        </p:nvPicPr>
        <p:blipFill>
          <a:blip r:embed="rId58">
            <a:extLst>
              <a:ext uri="{28A0092B-C50C-407E-A947-70E740481C1C}">
                <a14:useLocalDpi xmlns:a14="http://schemas.microsoft.com/office/drawing/2010/main" val="0"/>
              </a:ext>
            </a:extLst>
          </a:blip>
          <a:stretch>
            <a:fillRect/>
          </a:stretch>
        </p:blipFill>
        <p:spPr>
          <a:xfrm>
            <a:off x="771" y="0"/>
            <a:ext cx="12191239" cy="6858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855980" rtl="0" eaLnBrk="1" latinLnBrk="0" hangingPunct="1">
        <a:lnSpc>
          <a:spcPct val="90000"/>
        </a:lnSpc>
        <a:spcBef>
          <a:spcPct val="0"/>
        </a:spcBef>
        <a:buNone/>
        <a:defRPr sz="3360" kern="1200">
          <a:solidFill>
            <a:schemeClr val="accent1">
              <a:lumMod val="75000"/>
            </a:schemeClr>
          </a:solidFill>
          <a:effectLst/>
          <a:latin typeface="+mj-lt"/>
          <a:ea typeface="+mj-ea"/>
          <a:cs typeface="+mj-cs"/>
        </a:defRPr>
      </a:lvl1pPr>
    </p:titleStyle>
    <p:bodyStyle>
      <a:lvl1pPr marL="334010" indent="-334010" algn="l" defTabSz="855980" rtl="0" eaLnBrk="1" latinLnBrk="0" hangingPunct="1">
        <a:lnSpc>
          <a:spcPct val="90000"/>
        </a:lnSpc>
        <a:spcBef>
          <a:spcPts val="1685"/>
        </a:spcBef>
        <a:buClr>
          <a:schemeClr val="accent1">
            <a:lumMod val="60000"/>
            <a:lumOff val="40000"/>
          </a:schemeClr>
        </a:buClr>
        <a:buSzPct val="80000"/>
        <a:buFont typeface="Wingdings" panose="05000000000000000000" pitchFamily="2" charset="2"/>
        <a:buChar char="v"/>
        <a:defRPr sz="2280" kern="1200">
          <a:solidFill>
            <a:schemeClr val="accent1">
              <a:lumMod val="75000"/>
            </a:schemeClr>
          </a:solidFill>
          <a:latin typeface="+mn-lt"/>
          <a:ea typeface="+mn-ea"/>
          <a:cs typeface="+mn-cs"/>
        </a:defRPr>
      </a:lvl1pPr>
      <a:lvl2pPr marL="334010" indent="-334010" algn="l" defTabSz="855980" rtl="0" eaLnBrk="1" latinLnBrk="0" hangingPunct="1">
        <a:lnSpc>
          <a:spcPct val="130000"/>
        </a:lnSpc>
        <a:spcBef>
          <a:spcPts val="0"/>
        </a:spcBef>
        <a:buFont typeface="Calibri" panose="020F0502020204030204" pitchFamily="34" charset="0"/>
        <a:buChar char=" "/>
        <a:defRPr sz="1440" kern="1200">
          <a:solidFill>
            <a:schemeClr val="tx1"/>
          </a:solidFill>
          <a:latin typeface="+mn-lt"/>
          <a:ea typeface="+mn-ea"/>
          <a:cs typeface="+mn-cs"/>
        </a:defRPr>
      </a:lvl2pPr>
      <a:lvl3pPr marL="1069975" indent="-213995" algn="l" defTabSz="855980" rtl="0" eaLnBrk="1" latinLnBrk="0" hangingPunct="1">
        <a:lnSpc>
          <a:spcPct val="90000"/>
        </a:lnSpc>
        <a:spcBef>
          <a:spcPts val="470"/>
        </a:spcBef>
        <a:buFont typeface="Arial" panose="020B0604020202020204" pitchFamily="34" charset="0"/>
        <a:buChar char="•"/>
        <a:defRPr sz="1920" kern="1200">
          <a:solidFill>
            <a:schemeClr val="bg1">
              <a:lumMod val="50000"/>
            </a:schemeClr>
          </a:solidFill>
          <a:latin typeface="+mn-lt"/>
          <a:ea typeface="+mn-ea"/>
          <a:cs typeface="+mn-cs"/>
        </a:defRPr>
      </a:lvl3pPr>
      <a:lvl4pPr marL="1497965" indent="-213995" algn="l" defTabSz="855980" rtl="0" eaLnBrk="1" latinLnBrk="0" hangingPunct="1">
        <a:lnSpc>
          <a:spcPct val="90000"/>
        </a:lnSpc>
        <a:spcBef>
          <a:spcPts val="470"/>
        </a:spcBef>
        <a:buFont typeface="Arial" panose="020B0604020202020204" pitchFamily="34" charset="0"/>
        <a:buChar char="•"/>
        <a:defRPr sz="1680" kern="1200">
          <a:solidFill>
            <a:schemeClr val="bg1">
              <a:lumMod val="50000"/>
            </a:schemeClr>
          </a:solidFill>
          <a:latin typeface="+mn-lt"/>
          <a:ea typeface="+mn-ea"/>
          <a:cs typeface="+mn-cs"/>
        </a:defRPr>
      </a:lvl4pPr>
      <a:lvl5pPr marL="1925955" indent="-213995" algn="l" defTabSz="855980" rtl="0" eaLnBrk="1" latinLnBrk="0" hangingPunct="1">
        <a:lnSpc>
          <a:spcPct val="90000"/>
        </a:lnSpc>
        <a:spcBef>
          <a:spcPts val="470"/>
        </a:spcBef>
        <a:buFont typeface="Arial" panose="020B0604020202020204" pitchFamily="34" charset="0"/>
        <a:buChar char="•"/>
        <a:defRPr sz="1680" kern="1200">
          <a:solidFill>
            <a:schemeClr val="bg1">
              <a:lumMod val="50000"/>
            </a:schemeClr>
          </a:solidFill>
          <a:latin typeface="+mn-lt"/>
          <a:ea typeface="+mn-ea"/>
          <a:cs typeface="+mn-cs"/>
        </a:defRPr>
      </a:lvl5pPr>
      <a:lvl6pPr marL="235331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6pPr>
      <a:lvl7pPr marL="278130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7pPr>
      <a:lvl8pPr marL="320929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8pPr>
      <a:lvl9pPr marL="363728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9pPr>
    </p:bodyStyle>
    <p:otherStyle>
      <a:defPPr>
        <a:defRPr lang="en-US"/>
      </a:defPPr>
      <a:lvl1pPr marL="0" algn="l" defTabSz="855980" rtl="0" eaLnBrk="1" latinLnBrk="0" hangingPunct="1">
        <a:defRPr sz="1680" kern="1200">
          <a:solidFill>
            <a:schemeClr val="tx1"/>
          </a:solidFill>
          <a:latin typeface="+mn-lt"/>
          <a:ea typeface="+mn-ea"/>
          <a:cs typeface="+mn-cs"/>
        </a:defRPr>
      </a:lvl1pPr>
      <a:lvl2pPr marL="427990" algn="l" defTabSz="855980" rtl="0" eaLnBrk="1" latinLnBrk="0" hangingPunct="1">
        <a:defRPr sz="1680" kern="1200">
          <a:solidFill>
            <a:schemeClr val="tx1"/>
          </a:solidFill>
          <a:latin typeface="+mn-lt"/>
          <a:ea typeface="+mn-ea"/>
          <a:cs typeface="+mn-cs"/>
        </a:defRPr>
      </a:lvl2pPr>
      <a:lvl3pPr marL="855980" algn="l" defTabSz="855980" rtl="0" eaLnBrk="1" latinLnBrk="0" hangingPunct="1">
        <a:defRPr sz="1680" kern="1200">
          <a:solidFill>
            <a:schemeClr val="tx1"/>
          </a:solidFill>
          <a:latin typeface="+mn-lt"/>
          <a:ea typeface="+mn-ea"/>
          <a:cs typeface="+mn-cs"/>
        </a:defRPr>
      </a:lvl3pPr>
      <a:lvl4pPr marL="1283970" algn="l" defTabSz="855980" rtl="0" eaLnBrk="1" latinLnBrk="0" hangingPunct="1">
        <a:defRPr sz="1680" kern="1200">
          <a:solidFill>
            <a:schemeClr val="tx1"/>
          </a:solidFill>
          <a:latin typeface="+mn-lt"/>
          <a:ea typeface="+mn-ea"/>
          <a:cs typeface="+mn-cs"/>
        </a:defRPr>
      </a:lvl4pPr>
      <a:lvl5pPr marL="1711960" algn="l" defTabSz="855980" rtl="0" eaLnBrk="1" latinLnBrk="0" hangingPunct="1">
        <a:defRPr sz="1680" kern="1200">
          <a:solidFill>
            <a:schemeClr val="tx1"/>
          </a:solidFill>
          <a:latin typeface="+mn-lt"/>
          <a:ea typeface="+mn-ea"/>
          <a:cs typeface="+mn-cs"/>
        </a:defRPr>
      </a:lvl5pPr>
      <a:lvl6pPr marL="2139950" algn="l" defTabSz="855980" rtl="0" eaLnBrk="1" latinLnBrk="0" hangingPunct="1">
        <a:defRPr sz="1680" kern="1200">
          <a:solidFill>
            <a:schemeClr val="tx1"/>
          </a:solidFill>
          <a:latin typeface="+mn-lt"/>
          <a:ea typeface="+mn-ea"/>
          <a:cs typeface="+mn-cs"/>
        </a:defRPr>
      </a:lvl6pPr>
      <a:lvl7pPr marL="2567305" algn="l" defTabSz="855980" rtl="0" eaLnBrk="1" latinLnBrk="0" hangingPunct="1">
        <a:defRPr sz="1680" kern="1200">
          <a:solidFill>
            <a:schemeClr val="tx1"/>
          </a:solidFill>
          <a:latin typeface="+mn-lt"/>
          <a:ea typeface="+mn-ea"/>
          <a:cs typeface="+mn-cs"/>
        </a:defRPr>
      </a:lvl7pPr>
      <a:lvl8pPr marL="2995295" algn="l" defTabSz="855980" rtl="0" eaLnBrk="1" latinLnBrk="0" hangingPunct="1">
        <a:defRPr sz="1680" kern="1200">
          <a:solidFill>
            <a:schemeClr val="tx1"/>
          </a:solidFill>
          <a:latin typeface="+mn-lt"/>
          <a:ea typeface="+mn-ea"/>
          <a:cs typeface="+mn-cs"/>
        </a:defRPr>
      </a:lvl8pPr>
      <a:lvl9pPr marL="3423285" algn="l" defTabSz="855980" rtl="0" eaLnBrk="1" latinLnBrk="0" hangingPunct="1">
        <a:defRPr sz="16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3.xml"/><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vmlDrawing" Target="../drawings/vmlDrawing1.vml"/><Relationship Id="rId5" Type="http://schemas.openxmlformats.org/officeDocument/2006/relationships/slideLayout" Target="../slideLayouts/slideLayout25.xml"/><Relationship Id="rId4" Type="http://schemas.openxmlformats.org/officeDocument/2006/relationships/tags" Target="../tags/tag32.xml"/><Relationship Id="rId3" Type="http://schemas.openxmlformats.org/officeDocument/2006/relationships/image" Target="../media/image9.emf"/><Relationship Id="rId2" Type="http://schemas.openxmlformats.org/officeDocument/2006/relationships/oleObject" Target="../embeddings/oleObject1.bin"/><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vmlDrawing" Target="../drawings/vmlDrawing2.vml"/><Relationship Id="rId5" Type="http://schemas.openxmlformats.org/officeDocument/2006/relationships/slideLayout" Target="../slideLayouts/slideLayout25.xml"/><Relationship Id="rId4" Type="http://schemas.openxmlformats.org/officeDocument/2006/relationships/tags" Target="../tags/tag34.xml"/><Relationship Id="rId3" Type="http://schemas.openxmlformats.org/officeDocument/2006/relationships/image" Target="../media/image10.emf"/><Relationship Id="rId2" Type="http://schemas.openxmlformats.org/officeDocument/2006/relationships/oleObject" Target="../embeddings/oleObject2.bin"/><Relationship Id="rId1" Type="http://schemas.openxmlformats.org/officeDocument/2006/relationships/tags" Target="../tags/tag33.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5.xml"/><Relationship Id="rId2" Type="http://schemas.openxmlformats.org/officeDocument/2006/relationships/tags" Target="../tags/tag36.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5.xml"/><Relationship Id="rId2" Type="http://schemas.openxmlformats.org/officeDocument/2006/relationships/tags" Target="../tags/tag38.xml"/><Relationship Id="rId1" Type="http://schemas.openxmlformats.org/officeDocument/2006/relationships/tags" Target="../tags/tag37.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5.xml"/><Relationship Id="rId2" Type="http://schemas.openxmlformats.org/officeDocument/2006/relationships/tags" Target="../tags/tag40.xml"/><Relationship Id="rId1" Type="http://schemas.openxmlformats.org/officeDocument/2006/relationships/tags" Target="../tags/tag39.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5.xml"/><Relationship Id="rId2" Type="http://schemas.openxmlformats.org/officeDocument/2006/relationships/tags" Target="../tags/tag42.xml"/><Relationship Id="rId1" Type="http://schemas.openxmlformats.org/officeDocument/2006/relationships/tags" Target="../tags/tag41.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5.xml"/><Relationship Id="rId2" Type="http://schemas.openxmlformats.org/officeDocument/2006/relationships/tags" Target="../tags/tag44.xml"/><Relationship Id="rId1" Type="http://schemas.openxmlformats.org/officeDocument/2006/relationships/tags" Target="../tags/tag43.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5.xml"/><Relationship Id="rId2" Type="http://schemas.openxmlformats.org/officeDocument/2006/relationships/tags" Target="../tags/tag46.xml"/><Relationship Id="rId1" Type="http://schemas.openxmlformats.org/officeDocument/2006/relationships/tags" Target="../tags/tag45.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5.xml"/><Relationship Id="rId2" Type="http://schemas.openxmlformats.org/officeDocument/2006/relationships/tags" Target="../tags/tag48.xml"/><Relationship Id="rId1" Type="http://schemas.openxmlformats.org/officeDocument/2006/relationships/tags" Target="../tags/tag47.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5.xml"/><Relationship Id="rId2" Type="http://schemas.openxmlformats.org/officeDocument/2006/relationships/tags" Target="../tags/tag50.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9" Type="http://schemas.openxmlformats.org/officeDocument/2006/relationships/notesSlide" Target="../notesSlides/notesSlide2.xml"/><Relationship Id="rId18" Type="http://schemas.openxmlformats.org/officeDocument/2006/relationships/slideLayout" Target="../slideLayouts/slideLayout24.xml"/><Relationship Id="rId17" Type="http://schemas.openxmlformats.org/officeDocument/2006/relationships/image" Target="../media/image5.png"/><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5.xml"/><Relationship Id="rId3" Type="http://schemas.openxmlformats.org/officeDocument/2006/relationships/tags" Target="../tags/tag52.xml"/><Relationship Id="rId2" Type="http://schemas.openxmlformats.org/officeDocument/2006/relationships/image" Target="../media/image11.png"/><Relationship Id="rId1" Type="http://schemas.openxmlformats.org/officeDocument/2006/relationships/tags" Target="../tags/tag51.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vmlDrawing" Target="../drawings/vmlDrawing3.vml"/><Relationship Id="rId5" Type="http://schemas.openxmlformats.org/officeDocument/2006/relationships/slideLayout" Target="../slideLayouts/slideLayout25.xml"/><Relationship Id="rId4" Type="http://schemas.openxmlformats.org/officeDocument/2006/relationships/tags" Target="../tags/tag54.xml"/><Relationship Id="rId3" Type="http://schemas.openxmlformats.org/officeDocument/2006/relationships/image" Target="../media/image12.emf"/><Relationship Id="rId2" Type="http://schemas.openxmlformats.org/officeDocument/2006/relationships/oleObject" Target="../embeddings/oleObject3.bin"/><Relationship Id="rId1" Type="http://schemas.openxmlformats.org/officeDocument/2006/relationships/tags" Target="../tags/tag5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5.xml"/><Relationship Id="rId2" Type="http://schemas.openxmlformats.org/officeDocument/2006/relationships/tags" Target="../tags/tag18.xml"/><Relationship Id="rId1" Type="http://schemas.openxmlformats.org/officeDocument/2006/relationships/tags" Target="../tags/tag1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5.xml"/><Relationship Id="rId2" Type="http://schemas.openxmlformats.org/officeDocument/2006/relationships/tags" Target="../tags/tag20.xml"/><Relationship Id="rId1" Type="http://schemas.openxmlformats.org/officeDocument/2006/relationships/tags" Target="../tags/tag19.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5.xml"/><Relationship Id="rId3" Type="http://schemas.openxmlformats.org/officeDocument/2006/relationships/tags" Target="../tags/tag22.xml"/><Relationship Id="rId2" Type="http://schemas.openxmlformats.org/officeDocument/2006/relationships/image" Target="../media/image7.png"/><Relationship Id="rId1" Type="http://schemas.openxmlformats.org/officeDocument/2006/relationships/tags" Target="../tags/tag21.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5.xml"/><Relationship Id="rId2" Type="http://schemas.openxmlformats.org/officeDocument/2006/relationships/tags" Target="../tags/tag24.xml"/><Relationship Id="rId1" Type="http://schemas.openxmlformats.org/officeDocument/2006/relationships/tags" Target="../tags/tag23.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5.xml"/><Relationship Id="rId2" Type="http://schemas.openxmlformats.org/officeDocument/2006/relationships/tags" Target="../tags/tag26.xml"/><Relationship Id="rId1" Type="http://schemas.openxmlformats.org/officeDocument/2006/relationships/tags" Target="../tags/tag25.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5.xml"/><Relationship Id="rId2" Type="http://schemas.openxmlformats.org/officeDocument/2006/relationships/tags" Target="../tags/tag28.xml"/><Relationship Id="rId1" Type="http://schemas.openxmlformats.org/officeDocument/2006/relationships/tags" Target="../tags/tag27.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5.xml"/><Relationship Id="rId3" Type="http://schemas.openxmlformats.org/officeDocument/2006/relationships/tags" Target="../tags/tag30.xml"/><Relationship Id="rId2" Type="http://schemas.openxmlformats.org/officeDocument/2006/relationships/image" Target="../media/image8.png"/><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15240" y="1606861"/>
            <a:ext cx="12207240" cy="5251139"/>
            <a:chOff x="-520700" y="1339052"/>
            <a:chExt cx="10172700" cy="4375948"/>
          </a:xfrm>
        </p:grpSpPr>
        <p:sp>
          <p:nvSpPr>
            <p:cNvPr id="2" name="矩形 1"/>
            <p:cNvSpPr/>
            <p:nvPr/>
          </p:nvSpPr>
          <p:spPr>
            <a:xfrm>
              <a:off x="-520700" y="2248211"/>
              <a:ext cx="10172700" cy="3466789"/>
            </a:xfrm>
            <a:prstGeom prst="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dirty="0">
                <a:solidFill>
                  <a:prstClr val="white"/>
                </a:solidFill>
                <a:latin typeface="Calibri" panose="020F0502020204030204"/>
                <a:ea typeface="幼圆" panose="02010509060101010101" charset="-122"/>
              </a:endParaRPr>
            </a:p>
          </p:txBody>
        </p:sp>
        <p:sp>
          <p:nvSpPr>
            <p:cNvPr id="3" name="椭圆 2"/>
            <p:cNvSpPr/>
            <p:nvPr/>
          </p:nvSpPr>
          <p:spPr>
            <a:xfrm>
              <a:off x="3634191" y="1339052"/>
              <a:ext cx="1781907" cy="161991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088854" y="4419863"/>
            <a:ext cx="2639448" cy="2033476"/>
          </a:xfrm>
          <a:prstGeom prst="rect">
            <a:avLst/>
          </a:prstGeom>
        </p:spPr>
      </p:pic>
      <p:grpSp>
        <p:nvGrpSpPr>
          <p:cNvPr id="9" name="组合 8"/>
          <p:cNvGrpSpPr/>
          <p:nvPr/>
        </p:nvGrpSpPr>
        <p:grpSpPr>
          <a:xfrm>
            <a:off x="8240558" y="2293223"/>
            <a:ext cx="727423" cy="727423"/>
            <a:chOff x="2297401" y="5375457"/>
            <a:chExt cx="1073892" cy="1073892"/>
          </a:xfrm>
        </p:grpSpPr>
        <p:grpSp>
          <p:nvGrpSpPr>
            <p:cNvPr id="10" name="组合 9"/>
            <p:cNvGrpSpPr/>
            <p:nvPr/>
          </p:nvGrpSpPr>
          <p:grpSpPr>
            <a:xfrm>
              <a:off x="2297401" y="5375457"/>
              <a:ext cx="1073892" cy="1073892"/>
              <a:chOff x="1588326" y="4350310"/>
              <a:chExt cx="1073892" cy="1073892"/>
            </a:xfrm>
          </p:grpSpPr>
          <p:grpSp>
            <p:nvGrpSpPr>
              <p:cNvPr id="14" name="组合 13"/>
              <p:cNvGrpSpPr/>
              <p:nvPr/>
            </p:nvGrpSpPr>
            <p:grpSpPr>
              <a:xfrm>
                <a:off x="1588326" y="4350310"/>
                <a:ext cx="1073892" cy="1073892"/>
                <a:chOff x="1588326" y="4350310"/>
                <a:chExt cx="1073892" cy="1073892"/>
              </a:xfrm>
            </p:grpSpPr>
            <p:sp>
              <p:nvSpPr>
                <p:cNvPr id="16" name="椭圆 15"/>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17" name="椭圆 16"/>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15" name="空心弧 14"/>
              <p:cNvSpPr/>
              <p:nvPr/>
            </p:nvSpPr>
            <p:spPr>
              <a:xfrm>
                <a:off x="1709138" y="4476521"/>
                <a:ext cx="835838" cy="835838"/>
              </a:xfrm>
              <a:prstGeom prst="blockArc">
                <a:avLst>
                  <a:gd name="adj1" fmla="val 8847903"/>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grpSp>
          <p:nvGrpSpPr>
            <p:cNvPr id="11" name="组合 10"/>
            <p:cNvGrpSpPr/>
            <p:nvPr/>
          </p:nvGrpSpPr>
          <p:grpSpPr>
            <a:xfrm>
              <a:off x="2681153" y="5768258"/>
              <a:ext cx="306388" cy="266700"/>
              <a:chOff x="4346575" y="2370138"/>
              <a:chExt cx="306388" cy="266700"/>
            </a:xfrm>
            <a:solidFill>
              <a:srgbClr val="404040"/>
            </a:solidFill>
          </p:grpSpPr>
          <p:sp>
            <p:nvSpPr>
              <p:cNvPr id="12" name="Freeform 10"/>
              <p:cNvSpPr>
                <a:spLocks noEditPoints="1"/>
              </p:cNvSpPr>
              <p:nvPr/>
            </p:nvSpPr>
            <p:spPr bwMode="auto">
              <a:xfrm>
                <a:off x="4346575" y="2370138"/>
                <a:ext cx="306388" cy="153988"/>
              </a:xfrm>
              <a:custGeom>
                <a:avLst/>
                <a:gdLst>
                  <a:gd name="T0" fmla="*/ 41 w 81"/>
                  <a:gd name="T1" fmla="*/ 40 h 40"/>
                  <a:gd name="T2" fmla="*/ 81 w 81"/>
                  <a:gd name="T3" fmla="*/ 29 h 40"/>
                  <a:gd name="T4" fmla="*/ 81 w 81"/>
                  <a:gd name="T5" fmla="*/ 19 h 40"/>
                  <a:gd name="T6" fmla="*/ 75 w 81"/>
                  <a:gd name="T7" fmla="*/ 12 h 40"/>
                  <a:gd name="T8" fmla="*/ 55 w 81"/>
                  <a:gd name="T9" fmla="*/ 13 h 40"/>
                  <a:gd name="T10" fmla="*/ 40 w 81"/>
                  <a:gd name="T11" fmla="*/ 0 h 40"/>
                  <a:gd name="T12" fmla="*/ 26 w 81"/>
                  <a:gd name="T13" fmla="*/ 13 h 40"/>
                  <a:gd name="T14" fmla="*/ 6 w 81"/>
                  <a:gd name="T15" fmla="*/ 13 h 40"/>
                  <a:gd name="T16" fmla="*/ 0 w 81"/>
                  <a:gd name="T17" fmla="*/ 19 h 40"/>
                  <a:gd name="T18" fmla="*/ 0 w 81"/>
                  <a:gd name="T19" fmla="*/ 29 h 40"/>
                  <a:gd name="T20" fmla="*/ 41 w 81"/>
                  <a:gd name="T21" fmla="*/ 40 h 40"/>
                  <a:gd name="T22" fmla="*/ 41 w 81"/>
                  <a:gd name="T23" fmla="*/ 37 h 40"/>
                  <a:gd name="T24" fmla="*/ 36 w 81"/>
                  <a:gd name="T25" fmla="*/ 34 h 40"/>
                  <a:gd name="T26" fmla="*/ 41 w 81"/>
                  <a:gd name="T27" fmla="*/ 32 h 40"/>
                  <a:gd name="T28" fmla="*/ 46 w 81"/>
                  <a:gd name="T29" fmla="*/ 34 h 40"/>
                  <a:gd name="T30" fmla="*/ 41 w 81"/>
                  <a:gd name="T31" fmla="*/ 37 h 40"/>
                  <a:gd name="T32" fmla="*/ 41 w 81"/>
                  <a:gd name="T33" fmla="*/ 3 h 40"/>
                  <a:gd name="T34" fmla="*/ 54 w 81"/>
                  <a:gd name="T35" fmla="*/ 13 h 40"/>
                  <a:gd name="T36" fmla="*/ 27 w 81"/>
                  <a:gd name="T37" fmla="*/ 13 h 40"/>
                  <a:gd name="T38" fmla="*/ 41 w 81"/>
                  <a:gd name="T3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40">
                    <a:moveTo>
                      <a:pt x="41" y="40"/>
                    </a:moveTo>
                    <a:cubicBezTo>
                      <a:pt x="57" y="40"/>
                      <a:pt x="71" y="36"/>
                      <a:pt x="81" y="29"/>
                    </a:cubicBezTo>
                    <a:cubicBezTo>
                      <a:pt x="81" y="19"/>
                      <a:pt x="81" y="19"/>
                      <a:pt x="81" y="19"/>
                    </a:cubicBezTo>
                    <a:cubicBezTo>
                      <a:pt x="81" y="15"/>
                      <a:pt x="78" y="12"/>
                      <a:pt x="75" y="12"/>
                    </a:cubicBezTo>
                    <a:cubicBezTo>
                      <a:pt x="55" y="13"/>
                      <a:pt x="55" y="13"/>
                      <a:pt x="55" y="13"/>
                    </a:cubicBezTo>
                    <a:cubicBezTo>
                      <a:pt x="54" y="5"/>
                      <a:pt x="48" y="0"/>
                      <a:pt x="40" y="0"/>
                    </a:cubicBezTo>
                    <a:cubicBezTo>
                      <a:pt x="33" y="0"/>
                      <a:pt x="27" y="5"/>
                      <a:pt x="26" y="13"/>
                    </a:cubicBezTo>
                    <a:cubicBezTo>
                      <a:pt x="6" y="13"/>
                      <a:pt x="6" y="13"/>
                      <a:pt x="6" y="13"/>
                    </a:cubicBezTo>
                    <a:cubicBezTo>
                      <a:pt x="3" y="13"/>
                      <a:pt x="0" y="16"/>
                      <a:pt x="0" y="19"/>
                    </a:cubicBezTo>
                    <a:cubicBezTo>
                      <a:pt x="0" y="29"/>
                      <a:pt x="0" y="29"/>
                      <a:pt x="0" y="29"/>
                    </a:cubicBezTo>
                    <a:cubicBezTo>
                      <a:pt x="10" y="36"/>
                      <a:pt x="24" y="40"/>
                      <a:pt x="41" y="40"/>
                    </a:cubicBezTo>
                    <a:close/>
                    <a:moveTo>
                      <a:pt x="41" y="37"/>
                    </a:moveTo>
                    <a:cubicBezTo>
                      <a:pt x="38" y="37"/>
                      <a:pt x="36" y="36"/>
                      <a:pt x="36" y="34"/>
                    </a:cubicBezTo>
                    <a:cubicBezTo>
                      <a:pt x="35" y="33"/>
                      <a:pt x="38" y="32"/>
                      <a:pt x="41" y="32"/>
                    </a:cubicBezTo>
                    <a:cubicBezTo>
                      <a:pt x="43" y="32"/>
                      <a:pt x="46" y="33"/>
                      <a:pt x="46" y="34"/>
                    </a:cubicBezTo>
                    <a:cubicBezTo>
                      <a:pt x="46" y="36"/>
                      <a:pt x="43" y="37"/>
                      <a:pt x="41" y="37"/>
                    </a:cubicBezTo>
                    <a:close/>
                    <a:moveTo>
                      <a:pt x="41" y="3"/>
                    </a:moveTo>
                    <a:cubicBezTo>
                      <a:pt x="47" y="3"/>
                      <a:pt x="52" y="7"/>
                      <a:pt x="54" y="13"/>
                    </a:cubicBezTo>
                    <a:cubicBezTo>
                      <a:pt x="27" y="13"/>
                      <a:pt x="27" y="13"/>
                      <a:pt x="27" y="13"/>
                    </a:cubicBezTo>
                    <a:cubicBezTo>
                      <a:pt x="29" y="7"/>
                      <a:pt x="34" y="3"/>
                      <a:pt x="41" y="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13" name="Freeform 11"/>
              <p:cNvSpPr/>
              <p:nvPr/>
            </p:nvSpPr>
            <p:spPr bwMode="auto">
              <a:xfrm>
                <a:off x="4346575" y="2493963"/>
                <a:ext cx="306388" cy="142875"/>
              </a:xfrm>
              <a:custGeom>
                <a:avLst/>
                <a:gdLst>
                  <a:gd name="T0" fmla="*/ 81 w 81"/>
                  <a:gd name="T1" fmla="*/ 0 h 37"/>
                  <a:gd name="T2" fmla="*/ 41 w 81"/>
                  <a:gd name="T3" fmla="*/ 10 h 37"/>
                  <a:gd name="T4" fmla="*/ 0 w 81"/>
                  <a:gd name="T5" fmla="*/ 0 h 37"/>
                  <a:gd name="T6" fmla="*/ 0 w 81"/>
                  <a:gd name="T7" fmla="*/ 31 h 37"/>
                  <a:gd name="T8" fmla="*/ 7 w 81"/>
                  <a:gd name="T9" fmla="*/ 37 h 37"/>
                  <a:gd name="T10" fmla="*/ 75 w 81"/>
                  <a:gd name="T11" fmla="*/ 37 h 37"/>
                  <a:gd name="T12" fmla="*/ 81 w 81"/>
                  <a:gd name="T13" fmla="*/ 30 h 37"/>
                  <a:gd name="T14" fmla="*/ 81 w 8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7">
                    <a:moveTo>
                      <a:pt x="81" y="0"/>
                    </a:moveTo>
                    <a:cubicBezTo>
                      <a:pt x="71" y="6"/>
                      <a:pt x="56" y="10"/>
                      <a:pt x="41" y="10"/>
                    </a:cubicBezTo>
                    <a:cubicBezTo>
                      <a:pt x="24" y="10"/>
                      <a:pt x="10" y="6"/>
                      <a:pt x="0" y="0"/>
                    </a:cubicBezTo>
                    <a:cubicBezTo>
                      <a:pt x="0" y="31"/>
                      <a:pt x="0" y="31"/>
                      <a:pt x="0" y="31"/>
                    </a:cubicBezTo>
                    <a:cubicBezTo>
                      <a:pt x="0" y="34"/>
                      <a:pt x="3" y="37"/>
                      <a:pt x="7" y="37"/>
                    </a:cubicBezTo>
                    <a:cubicBezTo>
                      <a:pt x="75" y="37"/>
                      <a:pt x="75" y="37"/>
                      <a:pt x="75" y="37"/>
                    </a:cubicBezTo>
                    <a:cubicBezTo>
                      <a:pt x="78" y="37"/>
                      <a:pt x="81" y="34"/>
                      <a:pt x="81" y="30"/>
                    </a:cubicBezTo>
                    <a:lnTo>
                      <a:pt x="81"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grpSp>
        <p:nvGrpSpPr>
          <p:cNvPr id="18" name="组合 17"/>
          <p:cNvGrpSpPr/>
          <p:nvPr/>
        </p:nvGrpSpPr>
        <p:grpSpPr>
          <a:xfrm>
            <a:off x="7392146" y="2293229"/>
            <a:ext cx="727423" cy="727423"/>
            <a:chOff x="911114" y="5375454"/>
            <a:chExt cx="1073892" cy="1073891"/>
          </a:xfrm>
        </p:grpSpPr>
        <p:grpSp>
          <p:nvGrpSpPr>
            <p:cNvPr id="19" name="组合 18"/>
            <p:cNvGrpSpPr/>
            <p:nvPr/>
          </p:nvGrpSpPr>
          <p:grpSpPr>
            <a:xfrm>
              <a:off x="911114" y="5375454"/>
              <a:ext cx="1073892" cy="1073891"/>
              <a:chOff x="333829" y="4281542"/>
              <a:chExt cx="1073892" cy="1073891"/>
            </a:xfrm>
          </p:grpSpPr>
          <p:sp>
            <p:nvSpPr>
              <p:cNvPr id="26" name="椭圆 25"/>
              <p:cNvSpPr/>
              <p:nvPr/>
            </p:nvSpPr>
            <p:spPr>
              <a:xfrm>
                <a:off x="333829" y="4281542"/>
                <a:ext cx="1073892" cy="1073891"/>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27" name="椭圆 26"/>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28" name="空心弧 27"/>
              <p:cNvSpPr/>
              <p:nvPr/>
            </p:nvSpPr>
            <p:spPr>
              <a:xfrm>
                <a:off x="462780" y="4423164"/>
                <a:ext cx="814696" cy="814696"/>
              </a:xfrm>
              <a:prstGeom prst="blockArc">
                <a:avLst>
                  <a:gd name="adj1" fmla="val 4716599"/>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grpSp>
          <p:nvGrpSpPr>
            <p:cNvPr id="20" name="组合 19"/>
            <p:cNvGrpSpPr/>
            <p:nvPr/>
          </p:nvGrpSpPr>
          <p:grpSpPr>
            <a:xfrm>
              <a:off x="1276338" y="5681650"/>
              <a:ext cx="344488" cy="347663"/>
              <a:chOff x="3671888" y="2281238"/>
              <a:chExt cx="344488" cy="347663"/>
            </a:xfrm>
            <a:solidFill>
              <a:srgbClr val="404040"/>
            </a:solidFill>
          </p:grpSpPr>
          <p:sp>
            <p:nvSpPr>
              <p:cNvPr id="21" name="Freeform 14"/>
              <p:cNvSpPr/>
              <p:nvPr/>
            </p:nvSpPr>
            <p:spPr bwMode="auto">
              <a:xfrm>
                <a:off x="3784600" y="2281238"/>
                <a:ext cx="128588" cy="207963"/>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2" name="Freeform 15"/>
              <p:cNvSpPr/>
              <p:nvPr/>
            </p:nvSpPr>
            <p:spPr bwMode="auto">
              <a:xfrm>
                <a:off x="3671888"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3" name="Freeform 16"/>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4" name="Freeform 17"/>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5" name="Freeform 18"/>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solidFill>
                <a:srgbClr val="013B6D"/>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grpSp>
        <p:nvGrpSpPr>
          <p:cNvPr id="29" name="组合 28"/>
          <p:cNvGrpSpPr/>
          <p:nvPr/>
        </p:nvGrpSpPr>
        <p:grpSpPr>
          <a:xfrm>
            <a:off x="9088962" y="2293223"/>
            <a:ext cx="727423" cy="727423"/>
            <a:chOff x="3683688" y="5375457"/>
            <a:chExt cx="1073892" cy="1073892"/>
          </a:xfrm>
        </p:grpSpPr>
        <p:grpSp>
          <p:nvGrpSpPr>
            <p:cNvPr id="30" name="组合 29"/>
            <p:cNvGrpSpPr/>
            <p:nvPr/>
          </p:nvGrpSpPr>
          <p:grpSpPr>
            <a:xfrm>
              <a:off x="3683688" y="5375457"/>
              <a:ext cx="1073892" cy="1073892"/>
              <a:chOff x="2969930" y="4335139"/>
              <a:chExt cx="1073892" cy="1073892"/>
            </a:xfrm>
          </p:grpSpPr>
          <p:grpSp>
            <p:nvGrpSpPr>
              <p:cNvPr id="32" name="组合 31"/>
              <p:cNvGrpSpPr/>
              <p:nvPr/>
            </p:nvGrpSpPr>
            <p:grpSpPr>
              <a:xfrm>
                <a:off x="2969930" y="4335139"/>
                <a:ext cx="1073892" cy="1073892"/>
                <a:chOff x="1588326" y="4350310"/>
                <a:chExt cx="1073892" cy="1073892"/>
              </a:xfrm>
            </p:grpSpPr>
            <p:sp>
              <p:nvSpPr>
                <p:cNvPr id="34" name="椭圆 33"/>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35" name="椭圆 34"/>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33" name="空心弧 32"/>
              <p:cNvSpPr/>
              <p:nvPr/>
            </p:nvSpPr>
            <p:spPr>
              <a:xfrm>
                <a:off x="3112630" y="4431864"/>
                <a:ext cx="817307" cy="817307"/>
              </a:xfrm>
              <a:prstGeom prst="blockArc">
                <a:avLst>
                  <a:gd name="adj1" fmla="val 13382597"/>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31" name="Freeform 21"/>
            <p:cNvSpPr>
              <a:spLocks noEditPoints="1"/>
            </p:cNvSpPr>
            <p:nvPr/>
          </p:nvSpPr>
          <p:spPr bwMode="auto">
            <a:xfrm>
              <a:off x="4032056" y="5745234"/>
              <a:ext cx="405970" cy="276226"/>
            </a:xfrm>
            <a:custGeom>
              <a:avLst/>
              <a:gdLst>
                <a:gd name="T0" fmla="*/ 72 w 81"/>
                <a:gd name="T1" fmla="*/ 51 h 54"/>
                <a:gd name="T2" fmla="*/ 69 w 81"/>
                <a:gd name="T3" fmla="*/ 54 h 54"/>
                <a:gd name="T4" fmla="*/ 12 w 81"/>
                <a:gd name="T5" fmla="*/ 53 h 54"/>
                <a:gd name="T6" fmla="*/ 10 w 81"/>
                <a:gd name="T7" fmla="*/ 50 h 54"/>
                <a:gd name="T8" fmla="*/ 19 w 81"/>
                <a:gd name="T9" fmla="*/ 17 h 54"/>
                <a:gd name="T10" fmla="*/ 22 w 81"/>
                <a:gd name="T11" fmla="*/ 14 h 54"/>
                <a:gd name="T12" fmla="*/ 78 w 81"/>
                <a:gd name="T13" fmla="*/ 14 h 54"/>
                <a:gd name="T14" fmla="*/ 81 w 81"/>
                <a:gd name="T15" fmla="*/ 17 h 54"/>
                <a:gd name="T16" fmla="*/ 72 w 81"/>
                <a:gd name="T17" fmla="*/ 51 h 54"/>
                <a:gd name="T18" fmla="*/ 7 w 81"/>
                <a:gd name="T19" fmla="*/ 45 h 54"/>
                <a:gd name="T20" fmla="*/ 16 w 81"/>
                <a:gd name="T21" fmla="*/ 14 h 54"/>
                <a:gd name="T22" fmla="*/ 21 w 81"/>
                <a:gd name="T23" fmla="*/ 11 h 54"/>
                <a:gd name="T24" fmla="*/ 67 w 81"/>
                <a:gd name="T25" fmla="*/ 11 h 54"/>
                <a:gd name="T26" fmla="*/ 62 w 81"/>
                <a:gd name="T27" fmla="*/ 5 h 54"/>
                <a:gd name="T28" fmla="*/ 25 w 81"/>
                <a:gd name="T29" fmla="*/ 5 h 54"/>
                <a:gd name="T30" fmla="*/ 22 w 81"/>
                <a:gd name="T31" fmla="*/ 0 h 54"/>
                <a:gd name="T32" fmla="*/ 0 w 81"/>
                <a:gd name="T33" fmla="*/ 0 h 54"/>
                <a:gd name="T34" fmla="*/ 5 w 81"/>
                <a:gd name="T35" fmla="*/ 45 h 54"/>
                <a:gd name="T36" fmla="*/ 7 w 81"/>
                <a:gd name="T3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54">
                  <a:moveTo>
                    <a:pt x="72" y="51"/>
                  </a:moveTo>
                  <a:cubicBezTo>
                    <a:pt x="72" y="52"/>
                    <a:pt x="71" y="54"/>
                    <a:pt x="69" y="54"/>
                  </a:cubicBezTo>
                  <a:cubicBezTo>
                    <a:pt x="12" y="53"/>
                    <a:pt x="12" y="53"/>
                    <a:pt x="12" y="53"/>
                  </a:cubicBezTo>
                  <a:cubicBezTo>
                    <a:pt x="11" y="53"/>
                    <a:pt x="10" y="52"/>
                    <a:pt x="10" y="50"/>
                  </a:cubicBezTo>
                  <a:cubicBezTo>
                    <a:pt x="19" y="17"/>
                    <a:pt x="19" y="17"/>
                    <a:pt x="19" y="17"/>
                  </a:cubicBezTo>
                  <a:cubicBezTo>
                    <a:pt x="20" y="15"/>
                    <a:pt x="21" y="14"/>
                    <a:pt x="22" y="14"/>
                  </a:cubicBezTo>
                  <a:cubicBezTo>
                    <a:pt x="78" y="14"/>
                    <a:pt x="78" y="14"/>
                    <a:pt x="78" y="14"/>
                  </a:cubicBezTo>
                  <a:cubicBezTo>
                    <a:pt x="79" y="14"/>
                    <a:pt x="81" y="15"/>
                    <a:pt x="81" y="17"/>
                  </a:cubicBezTo>
                  <a:lnTo>
                    <a:pt x="72" y="51"/>
                  </a:lnTo>
                  <a:close/>
                  <a:moveTo>
                    <a:pt x="7" y="45"/>
                  </a:moveTo>
                  <a:cubicBezTo>
                    <a:pt x="16" y="14"/>
                    <a:pt x="16" y="14"/>
                    <a:pt x="16" y="14"/>
                  </a:cubicBezTo>
                  <a:cubicBezTo>
                    <a:pt x="16" y="14"/>
                    <a:pt x="17" y="11"/>
                    <a:pt x="21" y="11"/>
                  </a:cubicBezTo>
                  <a:cubicBezTo>
                    <a:pt x="25" y="11"/>
                    <a:pt x="67" y="11"/>
                    <a:pt x="67" y="11"/>
                  </a:cubicBezTo>
                  <a:cubicBezTo>
                    <a:pt x="67" y="11"/>
                    <a:pt x="68" y="6"/>
                    <a:pt x="62" y="5"/>
                  </a:cubicBezTo>
                  <a:cubicBezTo>
                    <a:pt x="57" y="4"/>
                    <a:pt x="25" y="5"/>
                    <a:pt x="25" y="5"/>
                  </a:cubicBezTo>
                  <a:cubicBezTo>
                    <a:pt x="22" y="0"/>
                    <a:pt x="22" y="0"/>
                    <a:pt x="22" y="0"/>
                  </a:cubicBezTo>
                  <a:cubicBezTo>
                    <a:pt x="0" y="0"/>
                    <a:pt x="0" y="0"/>
                    <a:pt x="0" y="0"/>
                  </a:cubicBezTo>
                  <a:cubicBezTo>
                    <a:pt x="5" y="45"/>
                    <a:pt x="5" y="45"/>
                    <a:pt x="5" y="45"/>
                  </a:cubicBezTo>
                  <a:lnTo>
                    <a:pt x="7" y="45"/>
                  </a:ln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36" name="组合 35"/>
          <p:cNvGrpSpPr/>
          <p:nvPr/>
        </p:nvGrpSpPr>
        <p:grpSpPr>
          <a:xfrm>
            <a:off x="9937366" y="2293223"/>
            <a:ext cx="727423" cy="727423"/>
            <a:chOff x="9228835" y="5375457"/>
            <a:chExt cx="1073892" cy="1073892"/>
          </a:xfrm>
        </p:grpSpPr>
        <p:grpSp>
          <p:nvGrpSpPr>
            <p:cNvPr id="37" name="组合 36"/>
            <p:cNvGrpSpPr/>
            <p:nvPr/>
          </p:nvGrpSpPr>
          <p:grpSpPr>
            <a:xfrm>
              <a:off x="9228835" y="5375457"/>
              <a:ext cx="1073892" cy="1073892"/>
              <a:chOff x="7326813" y="4328659"/>
              <a:chExt cx="1073892" cy="1073892"/>
            </a:xfrm>
          </p:grpSpPr>
          <p:grpSp>
            <p:nvGrpSpPr>
              <p:cNvPr id="39" name="组合 38"/>
              <p:cNvGrpSpPr/>
              <p:nvPr/>
            </p:nvGrpSpPr>
            <p:grpSpPr>
              <a:xfrm>
                <a:off x="7326813" y="4328659"/>
                <a:ext cx="1073892" cy="1073892"/>
                <a:chOff x="1588326" y="4350310"/>
                <a:chExt cx="1073892" cy="1073892"/>
              </a:xfrm>
            </p:grpSpPr>
            <p:sp>
              <p:nvSpPr>
                <p:cNvPr id="41" name="椭圆 40"/>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42" name="椭圆 4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40" name="空心弧 39"/>
              <p:cNvSpPr/>
              <p:nvPr/>
            </p:nvSpPr>
            <p:spPr>
              <a:xfrm>
                <a:off x="7455339" y="4435151"/>
                <a:ext cx="834425" cy="834425"/>
              </a:xfrm>
              <a:prstGeom prst="blockArc">
                <a:avLst>
                  <a:gd name="adj1" fmla="val 18520956"/>
                  <a:gd name="adj2" fmla="val 11501260"/>
                  <a:gd name="adj3" fmla="val 9255"/>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38" name="Freeform 24"/>
            <p:cNvSpPr>
              <a:spLocks noEditPoints="1"/>
            </p:cNvSpPr>
            <p:nvPr/>
          </p:nvSpPr>
          <p:spPr bwMode="auto">
            <a:xfrm>
              <a:off x="9635278" y="5765788"/>
              <a:ext cx="278590" cy="284162"/>
            </a:xfrm>
            <a:custGeom>
              <a:avLst/>
              <a:gdLst>
                <a:gd name="T0" fmla="*/ 15 w 63"/>
                <a:gd name="T1" fmla="*/ 30 h 63"/>
                <a:gd name="T2" fmla="*/ 1 w 63"/>
                <a:gd name="T3" fmla="*/ 15 h 63"/>
                <a:gd name="T4" fmla="*/ 19 w 63"/>
                <a:gd name="T5" fmla="*/ 0 h 63"/>
                <a:gd name="T6" fmla="*/ 32 w 63"/>
                <a:gd name="T7" fmla="*/ 15 h 63"/>
                <a:gd name="T8" fmla="*/ 15 w 63"/>
                <a:gd name="T9" fmla="*/ 30 h 63"/>
                <a:gd name="T10" fmla="*/ 15 w 63"/>
                <a:gd name="T11" fmla="*/ 7 h 63"/>
                <a:gd name="T12" fmla="*/ 13 w 63"/>
                <a:gd name="T13" fmla="*/ 10 h 63"/>
                <a:gd name="T14" fmla="*/ 17 w 63"/>
                <a:gd name="T15" fmla="*/ 22 h 63"/>
                <a:gd name="T16" fmla="*/ 20 w 63"/>
                <a:gd name="T17" fmla="*/ 19 h 63"/>
                <a:gd name="T18" fmla="*/ 15 w 63"/>
                <a:gd name="T19" fmla="*/ 7 h 63"/>
                <a:gd name="T20" fmla="*/ 25 w 63"/>
                <a:gd name="T21" fmla="*/ 49 h 63"/>
                <a:gd name="T22" fmla="*/ 16 w 63"/>
                <a:gd name="T23" fmla="*/ 61 h 63"/>
                <a:gd name="T24" fmla="*/ 12 w 63"/>
                <a:gd name="T25" fmla="*/ 58 h 63"/>
                <a:gd name="T26" fmla="*/ 24 w 63"/>
                <a:gd name="T27" fmla="*/ 38 h 63"/>
                <a:gd name="T28" fmla="*/ 44 w 63"/>
                <a:gd name="T29" fmla="*/ 5 h 63"/>
                <a:gd name="T30" fmla="*/ 49 w 63"/>
                <a:gd name="T31" fmla="*/ 1 h 63"/>
                <a:gd name="T32" fmla="*/ 52 w 63"/>
                <a:gd name="T33" fmla="*/ 3 h 63"/>
                <a:gd name="T34" fmla="*/ 41 w 63"/>
                <a:gd name="T35" fmla="*/ 22 h 63"/>
                <a:gd name="T36" fmla="*/ 25 w 63"/>
                <a:gd name="T37" fmla="*/ 49 h 63"/>
                <a:gd name="T38" fmla="*/ 45 w 63"/>
                <a:gd name="T39" fmla="*/ 62 h 63"/>
                <a:gd name="T40" fmla="*/ 31 w 63"/>
                <a:gd name="T41" fmla="*/ 47 h 63"/>
                <a:gd name="T42" fmla="*/ 49 w 63"/>
                <a:gd name="T43" fmla="*/ 32 h 63"/>
                <a:gd name="T44" fmla="*/ 63 w 63"/>
                <a:gd name="T45" fmla="*/ 47 h 63"/>
                <a:gd name="T46" fmla="*/ 45 w 63"/>
                <a:gd name="T47" fmla="*/ 62 h 63"/>
                <a:gd name="T48" fmla="*/ 46 w 63"/>
                <a:gd name="T49" fmla="*/ 39 h 63"/>
                <a:gd name="T50" fmla="*/ 43 w 63"/>
                <a:gd name="T51" fmla="*/ 42 h 63"/>
                <a:gd name="T52" fmla="*/ 48 w 63"/>
                <a:gd name="T53" fmla="*/ 55 h 63"/>
                <a:gd name="T54" fmla="*/ 50 w 63"/>
                <a:gd name="T55" fmla="*/ 52 h 63"/>
                <a:gd name="T56" fmla="*/ 46 w 63"/>
                <a:gd name="T5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3">
                  <a:moveTo>
                    <a:pt x="15" y="30"/>
                  </a:moveTo>
                  <a:cubicBezTo>
                    <a:pt x="7" y="30"/>
                    <a:pt x="0" y="24"/>
                    <a:pt x="1" y="15"/>
                  </a:cubicBezTo>
                  <a:cubicBezTo>
                    <a:pt x="2" y="5"/>
                    <a:pt x="10" y="0"/>
                    <a:pt x="19" y="0"/>
                  </a:cubicBezTo>
                  <a:cubicBezTo>
                    <a:pt x="26" y="0"/>
                    <a:pt x="33" y="7"/>
                    <a:pt x="32" y="15"/>
                  </a:cubicBezTo>
                  <a:cubicBezTo>
                    <a:pt x="32" y="25"/>
                    <a:pt x="23" y="30"/>
                    <a:pt x="15" y="30"/>
                  </a:cubicBezTo>
                  <a:close/>
                  <a:moveTo>
                    <a:pt x="15" y="7"/>
                  </a:moveTo>
                  <a:cubicBezTo>
                    <a:pt x="14" y="7"/>
                    <a:pt x="13" y="8"/>
                    <a:pt x="13" y="10"/>
                  </a:cubicBezTo>
                  <a:cubicBezTo>
                    <a:pt x="13" y="11"/>
                    <a:pt x="14" y="22"/>
                    <a:pt x="17" y="22"/>
                  </a:cubicBezTo>
                  <a:cubicBezTo>
                    <a:pt x="19" y="23"/>
                    <a:pt x="20" y="21"/>
                    <a:pt x="20" y="19"/>
                  </a:cubicBezTo>
                  <a:cubicBezTo>
                    <a:pt x="20" y="16"/>
                    <a:pt x="19" y="7"/>
                    <a:pt x="15" y="7"/>
                  </a:cubicBezTo>
                  <a:close/>
                  <a:moveTo>
                    <a:pt x="25" y="49"/>
                  </a:moveTo>
                  <a:cubicBezTo>
                    <a:pt x="19" y="59"/>
                    <a:pt x="20" y="61"/>
                    <a:pt x="16" y="61"/>
                  </a:cubicBezTo>
                  <a:cubicBezTo>
                    <a:pt x="15" y="61"/>
                    <a:pt x="12" y="60"/>
                    <a:pt x="12" y="58"/>
                  </a:cubicBezTo>
                  <a:cubicBezTo>
                    <a:pt x="12" y="56"/>
                    <a:pt x="14" y="56"/>
                    <a:pt x="24" y="38"/>
                  </a:cubicBezTo>
                  <a:cubicBezTo>
                    <a:pt x="44" y="5"/>
                    <a:pt x="44" y="5"/>
                    <a:pt x="44" y="5"/>
                  </a:cubicBezTo>
                  <a:cubicBezTo>
                    <a:pt x="45" y="2"/>
                    <a:pt x="46" y="1"/>
                    <a:pt x="49" y="1"/>
                  </a:cubicBezTo>
                  <a:cubicBezTo>
                    <a:pt x="50" y="1"/>
                    <a:pt x="52" y="2"/>
                    <a:pt x="52" y="3"/>
                  </a:cubicBezTo>
                  <a:cubicBezTo>
                    <a:pt x="52" y="6"/>
                    <a:pt x="49" y="8"/>
                    <a:pt x="41" y="22"/>
                  </a:cubicBezTo>
                  <a:lnTo>
                    <a:pt x="25" y="49"/>
                  </a:lnTo>
                  <a:close/>
                  <a:moveTo>
                    <a:pt x="45" y="62"/>
                  </a:moveTo>
                  <a:cubicBezTo>
                    <a:pt x="38" y="62"/>
                    <a:pt x="31" y="57"/>
                    <a:pt x="31" y="47"/>
                  </a:cubicBezTo>
                  <a:cubicBezTo>
                    <a:pt x="32" y="37"/>
                    <a:pt x="40" y="32"/>
                    <a:pt x="49" y="32"/>
                  </a:cubicBezTo>
                  <a:cubicBezTo>
                    <a:pt x="56" y="33"/>
                    <a:pt x="63" y="39"/>
                    <a:pt x="63" y="47"/>
                  </a:cubicBezTo>
                  <a:cubicBezTo>
                    <a:pt x="62" y="57"/>
                    <a:pt x="53" y="63"/>
                    <a:pt x="45" y="62"/>
                  </a:cubicBezTo>
                  <a:close/>
                  <a:moveTo>
                    <a:pt x="46" y="39"/>
                  </a:moveTo>
                  <a:cubicBezTo>
                    <a:pt x="44" y="39"/>
                    <a:pt x="43" y="40"/>
                    <a:pt x="43" y="42"/>
                  </a:cubicBezTo>
                  <a:cubicBezTo>
                    <a:pt x="43" y="43"/>
                    <a:pt x="44" y="55"/>
                    <a:pt x="48" y="55"/>
                  </a:cubicBezTo>
                  <a:cubicBezTo>
                    <a:pt x="50" y="55"/>
                    <a:pt x="50" y="53"/>
                    <a:pt x="50" y="52"/>
                  </a:cubicBezTo>
                  <a:cubicBezTo>
                    <a:pt x="50" y="49"/>
                    <a:pt x="50" y="39"/>
                    <a:pt x="46" y="39"/>
                  </a:cubicBez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43" name="组合 42"/>
          <p:cNvGrpSpPr/>
          <p:nvPr/>
        </p:nvGrpSpPr>
        <p:grpSpPr>
          <a:xfrm>
            <a:off x="10785771" y="2293223"/>
            <a:ext cx="727423" cy="727423"/>
            <a:chOff x="6456262" y="5375457"/>
            <a:chExt cx="1073892" cy="1073892"/>
          </a:xfrm>
        </p:grpSpPr>
        <p:grpSp>
          <p:nvGrpSpPr>
            <p:cNvPr id="44" name="组合 43"/>
            <p:cNvGrpSpPr/>
            <p:nvPr/>
          </p:nvGrpSpPr>
          <p:grpSpPr>
            <a:xfrm>
              <a:off x="6456262" y="5375457"/>
              <a:ext cx="1073892" cy="1073892"/>
              <a:chOff x="5935893" y="4328113"/>
              <a:chExt cx="1073892" cy="1073892"/>
            </a:xfrm>
          </p:grpSpPr>
          <p:grpSp>
            <p:nvGrpSpPr>
              <p:cNvPr id="46" name="组合 45"/>
              <p:cNvGrpSpPr/>
              <p:nvPr/>
            </p:nvGrpSpPr>
            <p:grpSpPr>
              <a:xfrm>
                <a:off x="5935893" y="4328113"/>
                <a:ext cx="1073892" cy="1073892"/>
                <a:chOff x="1588326" y="4350310"/>
                <a:chExt cx="1073892" cy="1073892"/>
              </a:xfrm>
            </p:grpSpPr>
            <p:sp>
              <p:nvSpPr>
                <p:cNvPr id="48" name="椭圆 47"/>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49" name="椭圆 48"/>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47" name="空心弧 46"/>
              <p:cNvSpPr/>
              <p:nvPr/>
            </p:nvSpPr>
            <p:spPr>
              <a:xfrm>
                <a:off x="6051290" y="4443465"/>
                <a:ext cx="834425" cy="834425"/>
              </a:xfrm>
              <a:prstGeom prst="blockArc">
                <a:avLst>
                  <a:gd name="adj1" fmla="val 10727270"/>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45" name="Freeform 37"/>
            <p:cNvSpPr>
              <a:spLocks noEditPoints="1"/>
            </p:cNvSpPr>
            <p:nvPr/>
          </p:nvSpPr>
          <p:spPr bwMode="auto">
            <a:xfrm>
              <a:off x="6786550" y="5765788"/>
              <a:ext cx="420688" cy="263525"/>
            </a:xfrm>
            <a:custGeom>
              <a:avLst/>
              <a:gdLst>
                <a:gd name="T0" fmla="*/ 107 w 111"/>
                <a:gd name="T1" fmla="*/ 57 h 68"/>
                <a:gd name="T2" fmla="*/ 100 w 111"/>
                <a:gd name="T3" fmla="*/ 57 h 68"/>
                <a:gd name="T4" fmla="*/ 100 w 111"/>
                <a:gd name="T5" fmla="*/ 55 h 68"/>
                <a:gd name="T6" fmla="*/ 99 w 111"/>
                <a:gd name="T7" fmla="*/ 5 h 68"/>
                <a:gd name="T8" fmla="*/ 95 w 111"/>
                <a:gd name="T9" fmla="*/ 0 h 68"/>
                <a:gd name="T10" fmla="*/ 14 w 111"/>
                <a:gd name="T11" fmla="*/ 2 h 68"/>
                <a:gd name="T12" fmla="*/ 10 w 111"/>
                <a:gd name="T13" fmla="*/ 6 h 68"/>
                <a:gd name="T14" fmla="*/ 10 w 111"/>
                <a:gd name="T15" fmla="*/ 57 h 68"/>
                <a:gd name="T16" fmla="*/ 11 w 111"/>
                <a:gd name="T17" fmla="*/ 59 h 68"/>
                <a:gd name="T18" fmla="*/ 4 w 111"/>
                <a:gd name="T19" fmla="*/ 59 h 68"/>
                <a:gd name="T20" fmla="*/ 0 w 111"/>
                <a:gd name="T21" fmla="*/ 63 h 68"/>
                <a:gd name="T22" fmla="*/ 4 w 111"/>
                <a:gd name="T23" fmla="*/ 68 h 68"/>
                <a:gd name="T24" fmla="*/ 107 w 111"/>
                <a:gd name="T25" fmla="*/ 66 h 68"/>
                <a:gd name="T26" fmla="*/ 111 w 111"/>
                <a:gd name="T27" fmla="*/ 62 h 68"/>
                <a:gd name="T28" fmla="*/ 107 w 111"/>
                <a:gd name="T29" fmla="*/ 57 h 68"/>
                <a:gd name="T30" fmla="*/ 15 w 111"/>
                <a:gd name="T31" fmla="*/ 65 h 68"/>
                <a:gd name="T32" fmla="*/ 14 w 111"/>
                <a:gd name="T33" fmla="*/ 63 h 68"/>
                <a:gd name="T34" fmla="*/ 15 w 111"/>
                <a:gd name="T35" fmla="*/ 62 h 68"/>
                <a:gd name="T36" fmla="*/ 17 w 111"/>
                <a:gd name="T37" fmla="*/ 63 h 68"/>
                <a:gd name="T38" fmla="*/ 15 w 111"/>
                <a:gd name="T39" fmla="*/ 65 h 68"/>
                <a:gd name="T40" fmla="*/ 20 w 111"/>
                <a:gd name="T41" fmla="*/ 64 h 68"/>
                <a:gd name="T42" fmla="*/ 18 w 111"/>
                <a:gd name="T43" fmla="*/ 63 h 68"/>
                <a:gd name="T44" fmla="*/ 20 w 111"/>
                <a:gd name="T45" fmla="*/ 62 h 68"/>
                <a:gd name="T46" fmla="*/ 21 w 111"/>
                <a:gd name="T47" fmla="*/ 63 h 68"/>
                <a:gd name="T48" fmla="*/ 20 w 111"/>
                <a:gd name="T49" fmla="*/ 64 h 68"/>
                <a:gd name="T50" fmla="*/ 24 w 111"/>
                <a:gd name="T51" fmla="*/ 64 h 68"/>
                <a:gd name="T52" fmla="*/ 23 w 111"/>
                <a:gd name="T53" fmla="*/ 63 h 68"/>
                <a:gd name="T54" fmla="*/ 24 w 111"/>
                <a:gd name="T55" fmla="*/ 62 h 68"/>
                <a:gd name="T56" fmla="*/ 26 w 111"/>
                <a:gd name="T57" fmla="*/ 63 h 68"/>
                <a:gd name="T58" fmla="*/ 24 w 111"/>
                <a:gd name="T59" fmla="*/ 64 h 68"/>
                <a:gd name="T60" fmla="*/ 29 w 111"/>
                <a:gd name="T61" fmla="*/ 64 h 68"/>
                <a:gd name="T62" fmla="*/ 27 w 111"/>
                <a:gd name="T63" fmla="*/ 63 h 68"/>
                <a:gd name="T64" fmla="*/ 29 w 111"/>
                <a:gd name="T65" fmla="*/ 62 h 68"/>
                <a:gd name="T66" fmla="*/ 30 w 111"/>
                <a:gd name="T67" fmla="*/ 63 h 68"/>
                <a:gd name="T68" fmla="*/ 29 w 111"/>
                <a:gd name="T69" fmla="*/ 64 h 68"/>
                <a:gd name="T70" fmla="*/ 73 w 111"/>
                <a:gd name="T71" fmla="*/ 64 h 68"/>
                <a:gd name="T72" fmla="*/ 39 w 111"/>
                <a:gd name="T73" fmla="*/ 64 h 68"/>
                <a:gd name="T74" fmla="*/ 37 w 111"/>
                <a:gd name="T75" fmla="*/ 63 h 68"/>
                <a:gd name="T76" fmla="*/ 39 w 111"/>
                <a:gd name="T77" fmla="*/ 61 h 68"/>
                <a:gd name="T78" fmla="*/ 73 w 111"/>
                <a:gd name="T79" fmla="*/ 61 h 68"/>
                <a:gd name="T80" fmla="*/ 74 w 111"/>
                <a:gd name="T81" fmla="*/ 62 h 68"/>
                <a:gd name="T82" fmla="*/ 73 w 111"/>
                <a:gd name="T83" fmla="*/ 64 h 68"/>
                <a:gd name="T84" fmla="*/ 19 w 111"/>
                <a:gd name="T85" fmla="*/ 57 h 68"/>
                <a:gd name="T86" fmla="*/ 18 w 111"/>
                <a:gd name="T87" fmla="*/ 9 h 68"/>
                <a:gd name="T88" fmla="*/ 90 w 111"/>
                <a:gd name="T89" fmla="*/ 8 h 68"/>
                <a:gd name="T90" fmla="*/ 91 w 111"/>
                <a:gd name="T91" fmla="*/ 56 h 68"/>
                <a:gd name="T92" fmla="*/ 19 w 111"/>
                <a:gd name="T9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68">
                  <a:moveTo>
                    <a:pt x="107" y="57"/>
                  </a:moveTo>
                  <a:cubicBezTo>
                    <a:pt x="100" y="57"/>
                    <a:pt x="100" y="57"/>
                    <a:pt x="100" y="57"/>
                  </a:cubicBezTo>
                  <a:cubicBezTo>
                    <a:pt x="100" y="57"/>
                    <a:pt x="100" y="56"/>
                    <a:pt x="100" y="55"/>
                  </a:cubicBezTo>
                  <a:cubicBezTo>
                    <a:pt x="99" y="5"/>
                    <a:pt x="99" y="5"/>
                    <a:pt x="99" y="5"/>
                  </a:cubicBezTo>
                  <a:cubicBezTo>
                    <a:pt x="99" y="2"/>
                    <a:pt x="97" y="0"/>
                    <a:pt x="95" y="0"/>
                  </a:cubicBezTo>
                  <a:cubicBezTo>
                    <a:pt x="14" y="2"/>
                    <a:pt x="14" y="2"/>
                    <a:pt x="14" y="2"/>
                  </a:cubicBezTo>
                  <a:cubicBezTo>
                    <a:pt x="11" y="2"/>
                    <a:pt x="10" y="4"/>
                    <a:pt x="10" y="6"/>
                  </a:cubicBezTo>
                  <a:cubicBezTo>
                    <a:pt x="10" y="57"/>
                    <a:pt x="10" y="57"/>
                    <a:pt x="10" y="57"/>
                  </a:cubicBezTo>
                  <a:cubicBezTo>
                    <a:pt x="10" y="58"/>
                    <a:pt x="11" y="58"/>
                    <a:pt x="11" y="59"/>
                  </a:cubicBezTo>
                  <a:cubicBezTo>
                    <a:pt x="4" y="59"/>
                    <a:pt x="4" y="59"/>
                    <a:pt x="4" y="59"/>
                  </a:cubicBezTo>
                  <a:cubicBezTo>
                    <a:pt x="2" y="59"/>
                    <a:pt x="0" y="61"/>
                    <a:pt x="0" y="63"/>
                  </a:cubicBezTo>
                  <a:cubicBezTo>
                    <a:pt x="0" y="66"/>
                    <a:pt x="2" y="68"/>
                    <a:pt x="4" y="68"/>
                  </a:cubicBezTo>
                  <a:cubicBezTo>
                    <a:pt x="107" y="66"/>
                    <a:pt x="107" y="66"/>
                    <a:pt x="107" y="66"/>
                  </a:cubicBezTo>
                  <a:cubicBezTo>
                    <a:pt x="109" y="66"/>
                    <a:pt x="111" y="64"/>
                    <a:pt x="111" y="62"/>
                  </a:cubicBezTo>
                  <a:cubicBezTo>
                    <a:pt x="111" y="59"/>
                    <a:pt x="109" y="57"/>
                    <a:pt x="107" y="57"/>
                  </a:cubicBezTo>
                  <a:close/>
                  <a:moveTo>
                    <a:pt x="15" y="65"/>
                  </a:moveTo>
                  <a:cubicBezTo>
                    <a:pt x="15" y="65"/>
                    <a:pt x="14" y="64"/>
                    <a:pt x="14" y="63"/>
                  </a:cubicBezTo>
                  <a:cubicBezTo>
                    <a:pt x="14" y="62"/>
                    <a:pt x="15" y="62"/>
                    <a:pt x="15" y="62"/>
                  </a:cubicBezTo>
                  <a:cubicBezTo>
                    <a:pt x="16" y="62"/>
                    <a:pt x="17" y="62"/>
                    <a:pt x="17" y="63"/>
                  </a:cubicBezTo>
                  <a:cubicBezTo>
                    <a:pt x="17" y="64"/>
                    <a:pt x="16" y="64"/>
                    <a:pt x="15" y="65"/>
                  </a:cubicBezTo>
                  <a:close/>
                  <a:moveTo>
                    <a:pt x="20" y="64"/>
                  </a:moveTo>
                  <a:cubicBezTo>
                    <a:pt x="19" y="64"/>
                    <a:pt x="18" y="64"/>
                    <a:pt x="18" y="63"/>
                  </a:cubicBezTo>
                  <a:cubicBezTo>
                    <a:pt x="18" y="62"/>
                    <a:pt x="19" y="62"/>
                    <a:pt x="20" y="62"/>
                  </a:cubicBezTo>
                  <a:cubicBezTo>
                    <a:pt x="21" y="62"/>
                    <a:pt x="21" y="62"/>
                    <a:pt x="21" y="63"/>
                  </a:cubicBezTo>
                  <a:cubicBezTo>
                    <a:pt x="21" y="64"/>
                    <a:pt x="21" y="64"/>
                    <a:pt x="20" y="64"/>
                  </a:cubicBezTo>
                  <a:close/>
                  <a:moveTo>
                    <a:pt x="24" y="64"/>
                  </a:moveTo>
                  <a:cubicBezTo>
                    <a:pt x="24" y="64"/>
                    <a:pt x="23" y="64"/>
                    <a:pt x="23" y="63"/>
                  </a:cubicBezTo>
                  <a:cubicBezTo>
                    <a:pt x="23" y="62"/>
                    <a:pt x="24" y="62"/>
                    <a:pt x="24" y="62"/>
                  </a:cubicBezTo>
                  <a:cubicBezTo>
                    <a:pt x="25" y="62"/>
                    <a:pt x="26" y="62"/>
                    <a:pt x="26" y="63"/>
                  </a:cubicBezTo>
                  <a:cubicBezTo>
                    <a:pt x="26" y="64"/>
                    <a:pt x="25" y="64"/>
                    <a:pt x="24" y="64"/>
                  </a:cubicBezTo>
                  <a:close/>
                  <a:moveTo>
                    <a:pt x="29" y="64"/>
                  </a:moveTo>
                  <a:cubicBezTo>
                    <a:pt x="28" y="64"/>
                    <a:pt x="28" y="64"/>
                    <a:pt x="27" y="63"/>
                  </a:cubicBezTo>
                  <a:cubicBezTo>
                    <a:pt x="27" y="62"/>
                    <a:pt x="28" y="62"/>
                    <a:pt x="29" y="62"/>
                  </a:cubicBezTo>
                  <a:cubicBezTo>
                    <a:pt x="30" y="62"/>
                    <a:pt x="30" y="62"/>
                    <a:pt x="30" y="63"/>
                  </a:cubicBezTo>
                  <a:cubicBezTo>
                    <a:pt x="30" y="64"/>
                    <a:pt x="30" y="64"/>
                    <a:pt x="29" y="64"/>
                  </a:cubicBezTo>
                  <a:close/>
                  <a:moveTo>
                    <a:pt x="73" y="64"/>
                  </a:moveTo>
                  <a:cubicBezTo>
                    <a:pt x="39" y="64"/>
                    <a:pt x="39" y="64"/>
                    <a:pt x="39" y="64"/>
                  </a:cubicBezTo>
                  <a:cubicBezTo>
                    <a:pt x="38" y="64"/>
                    <a:pt x="37" y="64"/>
                    <a:pt x="37" y="63"/>
                  </a:cubicBezTo>
                  <a:cubicBezTo>
                    <a:pt x="37" y="62"/>
                    <a:pt x="38" y="61"/>
                    <a:pt x="39" y="61"/>
                  </a:cubicBezTo>
                  <a:cubicBezTo>
                    <a:pt x="73" y="61"/>
                    <a:pt x="73" y="61"/>
                    <a:pt x="73" y="61"/>
                  </a:cubicBezTo>
                  <a:cubicBezTo>
                    <a:pt x="74" y="61"/>
                    <a:pt x="74" y="61"/>
                    <a:pt x="74" y="62"/>
                  </a:cubicBezTo>
                  <a:cubicBezTo>
                    <a:pt x="75" y="63"/>
                    <a:pt x="74" y="64"/>
                    <a:pt x="73" y="64"/>
                  </a:cubicBezTo>
                  <a:close/>
                  <a:moveTo>
                    <a:pt x="19" y="57"/>
                  </a:moveTo>
                  <a:cubicBezTo>
                    <a:pt x="18" y="9"/>
                    <a:pt x="18" y="9"/>
                    <a:pt x="18" y="9"/>
                  </a:cubicBezTo>
                  <a:cubicBezTo>
                    <a:pt x="90" y="8"/>
                    <a:pt x="90" y="8"/>
                    <a:pt x="90" y="8"/>
                  </a:cubicBezTo>
                  <a:cubicBezTo>
                    <a:pt x="91" y="56"/>
                    <a:pt x="91" y="56"/>
                    <a:pt x="91" y="56"/>
                  </a:cubicBezTo>
                  <a:lnTo>
                    <a:pt x="19" y="57"/>
                  </a:ln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pic>
        <p:nvPicPr>
          <p:cNvPr id="65" name="图片 64"/>
          <p:cNvPicPr>
            <a:picLocks noChangeAspect="1"/>
          </p:cNvPicPr>
          <p:nvPr/>
        </p:nvPicPr>
        <p:blipFill>
          <a:blip r:embed="rId2"/>
          <a:srcRect l="32059" t="6656" r="43578" b="46056"/>
          <a:stretch>
            <a:fillRect/>
          </a:stretch>
        </p:blipFill>
        <p:spPr>
          <a:xfrm>
            <a:off x="4953635" y="1605915"/>
            <a:ext cx="2166620" cy="2080260"/>
          </a:xfrm>
          <a:prstGeom prst="ellipse">
            <a:avLst/>
          </a:prstGeom>
          <a:ln>
            <a:solidFill>
              <a:schemeClr val="tx2"/>
            </a:solidFill>
          </a:ln>
        </p:spPr>
      </p:pic>
      <p:sp>
        <p:nvSpPr>
          <p:cNvPr id="4" name="文本框 3"/>
          <p:cNvSpPr txBox="1"/>
          <p:nvPr/>
        </p:nvSpPr>
        <p:spPr>
          <a:xfrm>
            <a:off x="788035" y="474345"/>
            <a:ext cx="10831830" cy="922020"/>
          </a:xfrm>
          <a:prstGeom prst="rect">
            <a:avLst/>
          </a:prstGeom>
        </p:spPr>
        <p:txBody>
          <a:bodyPr wrap="square">
            <a:spAutoFit/>
          </a:bodyPr>
          <a:p>
            <a:pPr marL="0" indent="0" algn="ctr" defTabSz="266700">
              <a:spcBef>
                <a:spcPct val="0"/>
              </a:spcBef>
              <a:spcAft>
                <a:spcPct val="0"/>
              </a:spcAft>
            </a:pPr>
            <a:r>
              <a:rPr lang="zh-CN" altLang="en-US" sz="5400" b="1">
                <a:latin typeface="Times New Roman" panose="02020603050405020304" charset="0"/>
                <a:ea typeface="宋体" panose="02010600030101010101" pitchFamily="2" charset="-122"/>
                <a:cs typeface="Times New Roman" panose="02020603050405020304" charset="0"/>
              </a:rPr>
              <a:t>第</a:t>
            </a:r>
            <a:r>
              <a:rPr lang="en-US" altLang="zh-CN" sz="5400" b="1">
                <a:latin typeface="Times New Roman" panose="02020603050405020304" charset="0"/>
                <a:ea typeface="宋体" panose="02010600030101010101" pitchFamily="2" charset="-122"/>
                <a:cs typeface="Times New Roman" panose="02020603050405020304" charset="0"/>
              </a:rPr>
              <a:t>1</a:t>
            </a:r>
            <a:r>
              <a:rPr lang="zh-CN" altLang="en-US" sz="5400" b="1">
                <a:latin typeface="Times New Roman" panose="02020603050405020304" charset="0"/>
                <a:ea typeface="宋体" panose="02010600030101010101" pitchFamily="2" charset="-122"/>
                <a:cs typeface="Times New Roman" panose="02020603050405020304" charset="0"/>
              </a:rPr>
              <a:t>章</a:t>
            </a:r>
            <a:r>
              <a:rPr lang="en-US" altLang="zh-CN" sz="5400" b="1">
                <a:latin typeface="Times New Roman" panose="02020603050405020304" charset="0"/>
                <a:ea typeface="宋体" panose="02010600030101010101" pitchFamily="2" charset="-122"/>
                <a:cs typeface="Times New Roman" panose="02020603050405020304" charset="0"/>
              </a:rPr>
              <a:t> </a:t>
            </a:r>
            <a:r>
              <a:rPr lang="en-US" sz="5400" b="1">
                <a:latin typeface="Times New Roman" panose="02020603050405020304" charset="0"/>
                <a:ea typeface="宋体" panose="02010600030101010101" pitchFamily="2" charset="-122"/>
                <a:cs typeface="Times New Roman" panose="02020603050405020304" charset="0"/>
              </a:rPr>
              <a:t>EDA</a:t>
            </a:r>
            <a:r>
              <a:rPr lang="zh-CN" altLang="en-US" sz="5400" b="1">
                <a:latin typeface="Times New Roman" panose="02020603050405020304" charset="0"/>
                <a:ea typeface="宋体" panose="02010600030101010101" pitchFamily="2" charset="-122"/>
                <a:cs typeface="Times New Roman" panose="02020603050405020304" charset="0"/>
              </a:rPr>
              <a:t>技术概述</a:t>
            </a:r>
            <a:endParaRPr lang="zh-CN" altLang="en-US" sz="5400" b="1">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2397125" y="5551170"/>
            <a:ext cx="2343785" cy="521970"/>
          </a:xfrm>
          <a:prstGeom prst="rect">
            <a:avLst/>
          </a:prstGeom>
          <a:noFill/>
        </p:spPr>
        <p:txBody>
          <a:bodyPr wrap="square" rtlCol="0">
            <a:spAutoFit/>
          </a:bodyPr>
          <a:p>
            <a:r>
              <a:rPr lang="zh-CN" altLang="en-US" sz="2800">
                <a:solidFill>
                  <a:schemeClr val="bg1"/>
                </a:solidFill>
                <a:latin typeface="微软雅黑" panose="020B0503020204020204" pitchFamily="34" charset="-122"/>
                <a:ea typeface="微软雅黑" panose="020B0503020204020204" pitchFamily="34" charset="-122"/>
              </a:rPr>
              <a:t>主讲人：林倩</a:t>
            </a:r>
            <a:endParaRPr lang="zh-CN" altLang="en-US" sz="28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1.1 EDA</a:t>
              </a:r>
              <a:r>
                <a:rPr lang="zh-CN" altLang="en-US" sz="3200" b="1" dirty="0">
                  <a:solidFill>
                    <a:prstClr val="black"/>
                  </a:solidFill>
                  <a:latin typeface="微软雅黑" panose="020B0503020204020204" pitchFamily="34" charset="-122"/>
                  <a:ea typeface="微软雅黑" panose="020B0503020204020204" pitchFamily="34" charset="-122"/>
                </a:rPr>
                <a:t>技术发展历程</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graphicFrame>
        <p:nvGraphicFramePr>
          <p:cNvPr id="2" name="Object 14"/>
          <p:cNvGraphicFramePr/>
          <p:nvPr/>
        </p:nvGraphicFramePr>
        <p:xfrm>
          <a:off x="155575" y="1574165"/>
          <a:ext cx="4773930" cy="3244215"/>
        </p:xfrm>
        <a:graphic>
          <a:graphicData uri="http://schemas.openxmlformats.org/presentationml/2006/ole">
            <mc:AlternateContent xmlns:mc="http://schemas.openxmlformats.org/markup-compatibility/2006">
              <mc:Choice xmlns:v="urn:schemas-microsoft-com:vml" Requires="v">
                <p:oleObj spid="_x0000_s3076" name="" r:id="rId2" imgW="4269740" imgH="2482850" progId="Visio.Drawing.15">
                  <p:embed/>
                </p:oleObj>
              </mc:Choice>
              <mc:Fallback>
                <p:oleObj name="" r:id="rId2" imgW="4269740" imgH="2482850" progId="Visio.Drawing.15">
                  <p:embed/>
                  <p:pic>
                    <p:nvPicPr>
                      <p:cNvPr id="0" name="图片 3075"/>
                      <p:cNvPicPr/>
                      <p:nvPr/>
                    </p:nvPicPr>
                    <p:blipFill>
                      <a:blip r:embed="rId3"/>
                      <a:stretch>
                        <a:fillRect/>
                      </a:stretch>
                    </p:blipFill>
                    <p:spPr>
                      <a:xfrm>
                        <a:off x="155575" y="1574165"/>
                        <a:ext cx="4773930" cy="3244215"/>
                      </a:xfrm>
                      <a:prstGeom prst="rect">
                        <a:avLst/>
                      </a:prstGeom>
                      <a:noFill/>
                      <a:ln w="38100">
                        <a:noFill/>
                        <a:miter/>
                      </a:ln>
                    </p:spPr>
                  </p:pic>
                </p:oleObj>
              </mc:Fallback>
            </mc:AlternateContent>
          </a:graphicData>
        </a:graphic>
      </p:graphicFrame>
      <p:sp>
        <p:nvSpPr>
          <p:cNvPr id="3" name="文本框 2"/>
          <p:cNvSpPr txBox="1"/>
          <p:nvPr/>
        </p:nvSpPr>
        <p:spPr>
          <a:xfrm>
            <a:off x="5036185" y="1136015"/>
            <a:ext cx="7060565" cy="5262245"/>
          </a:xfrm>
          <a:prstGeom prst="rect">
            <a:avLst/>
          </a:prstGeom>
        </p:spPr>
        <p:txBody>
          <a:bodyPr wrap="square">
            <a:spAutoFit/>
          </a:bodyPr>
          <a:p>
            <a:pPr marL="0" indent="0" algn="just" defTabSz="266700">
              <a:spcBef>
                <a:spcPct val="0"/>
              </a:spcBef>
              <a:spcAft>
                <a:spcPct val="0"/>
              </a:spcAft>
            </a:pPr>
            <a:r>
              <a:rPr lang="zh-CN" altLang="en-US" sz="2400" b="1">
                <a:latin typeface="Times New Roman" panose="02020603050405020304"/>
                <a:ea typeface="宋体" panose="02010600030101010101" pitchFamily="2" charset="-122"/>
              </a:rPr>
              <a:t>在进行</a:t>
            </a:r>
            <a:r>
              <a:rPr lang="en-US" altLang="zh-CN" sz="2400" b="1">
                <a:latin typeface="Times New Roman" panose="02020603050405020304"/>
                <a:ea typeface="宋体" panose="02010600030101010101" pitchFamily="2" charset="-122"/>
              </a:rPr>
              <a:t>“</a:t>
            </a:r>
            <a:r>
              <a:rPr lang="zh-CN" altLang="en-US" sz="2400" b="1">
                <a:latin typeface="Times New Roman" panose="02020603050405020304"/>
                <a:ea typeface="宋体" panose="02010600030101010101" pitchFamily="2" charset="-122"/>
              </a:rPr>
              <a:t>自顶向下</a:t>
            </a:r>
            <a:r>
              <a:rPr lang="en-US" altLang="zh-CN" sz="2400" b="1">
                <a:latin typeface="Times New Roman" panose="02020603050405020304"/>
                <a:ea typeface="宋体" panose="02010600030101010101" pitchFamily="2" charset="-122"/>
              </a:rPr>
              <a:t>”</a:t>
            </a:r>
            <a:r>
              <a:rPr lang="zh-CN" altLang="en-US" sz="2400" b="1">
                <a:latin typeface="Times New Roman" panose="02020603050405020304"/>
                <a:ea typeface="宋体" panose="02010600030101010101" pitchFamily="2" charset="-122"/>
              </a:rPr>
              <a:t>的设计时，首先从系统级设计入手，在顶层进行功能方框图的划分和结构设计；在方框图一级进行仿真、纠错，并用硬件描述语言对高层次的系统行为进行描述；在功能一级进行验证，然后用逻辑综合优化工具生成具体的门级逻辑电路的网表，其对应的物理实现级可以是印制电路板或专用集成电路。而</a:t>
            </a:r>
            <a:r>
              <a:rPr lang="en-US" altLang="zh-CN" sz="2400" b="1">
                <a:latin typeface="Times New Roman" panose="02020603050405020304"/>
                <a:ea typeface="宋体" panose="02010600030101010101" pitchFamily="2" charset="-122"/>
              </a:rPr>
              <a:t>“</a:t>
            </a:r>
            <a:r>
              <a:rPr lang="zh-CN" altLang="en-US" sz="2400" b="1">
                <a:latin typeface="Times New Roman" panose="02020603050405020304"/>
                <a:ea typeface="宋体" panose="02010600030101010101" pitchFamily="2" charset="-122"/>
              </a:rPr>
              <a:t>自底向上</a:t>
            </a:r>
            <a:r>
              <a:rPr lang="en-US" altLang="zh-CN" sz="2400" b="1">
                <a:latin typeface="Times New Roman" panose="02020603050405020304"/>
                <a:ea typeface="宋体" panose="02010600030101010101" pitchFamily="2" charset="-122"/>
              </a:rPr>
              <a:t>”</a:t>
            </a:r>
            <a:r>
              <a:rPr lang="zh-CN" altLang="en-US" sz="2400" b="1">
                <a:latin typeface="Times New Roman" panose="02020603050405020304"/>
                <a:ea typeface="宋体" panose="02010600030101010101" pitchFamily="2" charset="-122"/>
              </a:rPr>
              <a:t>的设计方法一般是在系统划分和分解的基础上先进行单元设计，在单元的精心设计后逐步向上进行功能模块设计，然后再进行子系统的设计，最后完成系统的总成设计。</a:t>
            </a:r>
            <a:r>
              <a:rPr lang="en-US" altLang="zh-CN" sz="2400" b="1">
                <a:latin typeface="Times New Roman" panose="02020603050405020304"/>
                <a:ea typeface="宋体" panose="02010600030101010101" pitchFamily="2" charset="-122"/>
              </a:rPr>
              <a:t>“</a:t>
            </a:r>
            <a:r>
              <a:rPr lang="zh-CN" altLang="en-US" sz="2400" b="1">
                <a:latin typeface="Times New Roman" panose="02020603050405020304"/>
                <a:ea typeface="宋体" panose="02010600030101010101" pitchFamily="2" charset="-122"/>
              </a:rPr>
              <a:t>自顶向下</a:t>
            </a:r>
            <a:r>
              <a:rPr lang="en-US" altLang="zh-CN" sz="2400" b="1">
                <a:latin typeface="Times New Roman" panose="02020603050405020304"/>
                <a:ea typeface="宋体" panose="02010600030101010101" pitchFamily="2" charset="-122"/>
              </a:rPr>
              <a:t>”</a:t>
            </a:r>
            <a:r>
              <a:rPr lang="zh-CN" altLang="en-US" sz="2400" b="1">
                <a:latin typeface="Times New Roman" panose="02020603050405020304"/>
                <a:ea typeface="宋体" panose="02010600030101010101" pitchFamily="2" charset="-122"/>
              </a:rPr>
              <a:t>的设计方法有利于再早期发现结构设计中的错误，提高设计的一次成功率，因而在现代</a:t>
            </a:r>
            <a:r>
              <a:rPr lang="en-US" altLang="zh-CN" sz="2400" b="1">
                <a:latin typeface="Times New Roman" panose="02020603050405020304"/>
                <a:ea typeface="宋体" panose="02010600030101010101" pitchFamily="2" charset="-122"/>
              </a:rPr>
              <a:t>EDA</a:t>
            </a:r>
            <a:r>
              <a:rPr lang="zh-CN" altLang="en-US" sz="2400" b="1">
                <a:latin typeface="Times New Roman" panose="02020603050405020304"/>
                <a:ea typeface="宋体" panose="02010600030101010101" pitchFamily="2" charset="-122"/>
              </a:rPr>
              <a:t>系统中被广泛采用。图</a:t>
            </a:r>
            <a:r>
              <a:rPr lang="en-US" altLang="zh-CN" sz="2400" b="1">
                <a:latin typeface="Times New Roman" panose="02020603050405020304"/>
                <a:ea typeface="宋体" panose="02010600030101010101" pitchFamily="2" charset="-122"/>
              </a:rPr>
              <a:t>1-3</a:t>
            </a:r>
            <a:r>
              <a:rPr lang="zh-CN" altLang="en-US" sz="2400" b="1">
                <a:latin typeface="Times New Roman" panose="02020603050405020304"/>
                <a:ea typeface="宋体" panose="02010600030101010101" pitchFamily="2" charset="-122"/>
              </a:rPr>
              <a:t>所示为</a:t>
            </a:r>
            <a:r>
              <a:rPr lang="en-US" altLang="zh-CN" sz="2400" b="1">
                <a:latin typeface="Times New Roman" panose="02020603050405020304"/>
                <a:ea typeface="宋体" panose="02010600030101010101" pitchFamily="2" charset="-122"/>
              </a:rPr>
              <a:t>“</a:t>
            </a:r>
            <a:r>
              <a:rPr lang="zh-CN" altLang="en-US" sz="2400" b="1">
                <a:latin typeface="Times New Roman" panose="02020603050405020304"/>
                <a:ea typeface="宋体" panose="02010600030101010101" pitchFamily="2" charset="-122"/>
              </a:rPr>
              <a:t>自底向上</a:t>
            </a:r>
            <a:r>
              <a:rPr lang="en-US" altLang="zh-CN" sz="2400" b="1">
                <a:latin typeface="Times New Roman" panose="02020603050405020304"/>
                <a:ea typeface="宋体" panose="02010600030101010101" pitchFamily="2" charset="-122"/>
              </a:rPr>
              <a:t>”</a:t>
            </a:r>
            <a:r>
              <a:rPr lang="zh-CN" altLang="en-US" sz="2400" b="1">
                <a:latin typeface="Times New Roman" panose="02020603050405020304"/>
                <a:ea typeface="宋体" panose="02010600030101010101" pitchFamily="2" charset="-122"/>
              </a:rPr>
              <a:t>设计框架。</a:t>
            </a:r>
            <a:endParaRPr lang="zh-CN" altLang="en-US" sz="2400" b="1">
              <a:latin typeface="Times New Roman" panose="02020603050405020304"/>
              <a:ea typeface="宋体" panose="02010600030101010101" pitchFamily="2" charset="-122"/>
            </a:endParaRPr>
          </a:p>
        </p:txBody>
      </p:sp>
      <p:sp>
        <p:nvSpPr>
          <p:cNvPr id="4" name="文本框 3"/>
          <p:cNvSpPr txBox="1"/>
          <p:nvPr/>
        </p:nvSpPr>
        <p:spPr>
          <a:xfrm>
            <a:off x="155575" y="5045075"/>
            <a:ext cx="4773930" cy="521970"/>
          </a:xfrm>
          <a:prstGeom prst="rect">
            <a:avLst/>
          </a:prstGeom>
        </p:spPr>
        <p:txBody>
          <a:bodyPr wrap="square">
            <a:spAutoFit/>
          </a:bodyPr>
          <a:p>
            <a:pPr marL="0" indent="0" algn="just" defTabSz="266700">
              <a:spcBef>
                <a:spcPct val="0"/>
              </a:spcBef>
              <a:spcAft>
                <a:spcPct val="0"/>
              </a:spcAft>
            </a:pPr>
            <a:r>
              <a:rPr lang="zh-CN" altLang="en-US" sz="2800" b="1">
                <a:latin typeface="Times New Roman" panose="02020603050405020304"/>
                <a:ea typeface="宋体" panose="02010600030101010101" pitchFamily="2" charset="-122"/>
              </a:rPr>
              <a:t>图</a:t>
            </a:r>
            <a:r>
              <a:rPr lang="en-US" altLang="zh-CN" sz="2800" b="1">
                <a:latin typeface="Times New Roman" panose="02020603050405020304"/>
                <a:ea typeface="Times New Roman" panose="02020603050405020304"/>
              </a:rPr>
              <a:t>1-3</a:t>
            </a:r>
            <a:r>
              <a:rPr lang="zh-CN" altLang="en-US" sz="2800" b="1">
                <a:latin typeface="Times New Roman" panose="02020603050405020304"/>
                <a:ea typeface="宋体" panose="02010600030101010101" pitchFamily="2" charset="-122"/>
              </a:rPr>
              <a:t>“自底向上”设计框架</a:t>
            </a:r>
            <a:endParaRPr lang="zh-CN" altLang="en-US" sz="2800" b="1">
              <a:latin typeface="Times New Roman" panose="02020603050405020304"/>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1.4 EDA</a:t>
              </a:r>
              <a:r>
                <a:rPr lang="zh-CN" altLang="en-US" sz="3200" b="1" dirty="0">
                  <a:solidFill>
                    <a:prstClr val="black"/>
                  </a:solidFill>
                  <a:latin typeface="微软雅黑" panose="020B0503020204020204" pitchFamily="34" charset="-122"/>
                  <a:ea typeface="微软雅黑" panose="020B0503020204020204" pitchFamily="34" charset="-122"/>
                </a:rPr>
                <a:t>设计流程</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graphicFrame>
        <p:nvGraphicFramePr>
          <p:cNvPr id="2" name="Object 1"/>
          <p:cNvGraphicFramePr/>
          <p:nvPr/>
        </p:nvGraphicFramePr>
        <p:xfrm>
          <a:off x="7144385" y="1292860"/>
          <a:ext cx="4354830" cy="4704715"/>
        </p:xfrm>
        <a:graphic>
          <a:graphicData uri="http://schemas.openxmlformats.org/presentationml/2006/ole">
            <mc:AlternateContent xmlns:mc="http://schemas.openxmlformats.org/markup-compatibility/2006">
              <mc:Choice xmlns:v="urn:schemas-microsoft-com:vml" Requires="v">
                <p:oleObj spid="_x0000_s3076" name="" r:id="rId2" imgW="5637530" imgH="5662295" progId="Visio.Drawing.15">
                  <p:embed/>
                </p:oleObj>
              </mc:Choice>
              <mc:Fallback>
                <p:oleObj name="" r:id="rId2" imgW="5637530" imgH="5662295" progId="Visio.Drawing.15">
                  <p:embed/>
                  <p:pic>
                    <p:nvPicPr>
                      <p:cNvPr id="0" name="图片 3075"/>
                      <p:cNvPicPr/>
                      <p:nvPr/>
                    </p:nvPicPr>
                    <p:blipFill>
                      <a:blip r:embed="rId3"/>
                      <a:stretch>
                        <a:fillRect/>
                      </a:stretch>
                    </p:blipFill>
                    <p:spPr>
                      <a:xfrm>
                        <a:off x="7144385" y="1292860"/>
                        <a:ext cx="4354830" cy="4704715"/>
                      </a:xfrm>
                      <a:prstGeom prst="rect">
                        <a:avLst/>
                      </a:prstGeom>
                      <a:noFill/>
                      <a:ln w="38100">
                        <a:noFill/>
                        <a:miter/>
                      </a:ln>
                    </p:spPr>
                  </p:pic>
                </p:oleObj>
              </mc:Fallback>
            </mc:AlternateContent>
          </a:graphicData>
        </a:graphic>
      </p:graphicFrame>
      <p:sp>
        <p:nvSpPr>
          <p:cNvPr id="3" name="文本框 2"/>
          <p:cNvSpPr txBox="1"/>
          <p:nvPr/>
        </p:nvSpPr>
        <p:spPr>
          <a:xfrm>
            <a:off x="7112000" y="6151245"/>
            <a:ext cx="4569460" cy="574675"/>
          </a:xfrm>
          <a:prstGeom prst="rect">
            <a:avLst/>
          </a:prstGeom>
        </p:spPr>
        <p:txBody>
          <a:bodyPr wrap="square">
            <a:noAutofit/>
          </a:bodyPr>
          <a:p>
            <a:pPr marL="0" indent="0" algn="ctr" defTabSz="266700">
              <a:spcBef>
                <a:spcPct val="0"/>
              </a:spcBef>
              <a:spcAft>
                <a:spcPct val="0"/>
              </a:spcAft>
            </a:pPr>
            <a:r>
              <a:rPr lang="zh-CN" altLang="en-US" sz="2800" b="1">
                <a:latin typeface="宋体" panose="02010600030101010101" pitchFamily="2" charset="-122"/>
                <a:ea typeface="宋体" panose="02010600030101010101" pitchFamily="2" charset="-122"/>
              </a:rPr>
              <a:t>图</a:t>
            </a:r>
            <a:r>
              <a:rPr lang="en-US" altLang="zh-CN" sz="2800" b="1">
                <a:latin typeface="Times New Roman" panose="02020603050405020304"/>
                <a:ea typeface="宋体" panose="02010600030101010101" pitchFamily="2" charset="-122"/>
              </a:rPr>
              <a:t>1-</a:t>
            </a:r>
            <a:r>
              <a:rPr lang="en-US" altLang="zh-CN" sz="2800" b="1">
                <a:latin typeface="Times New Roman" panose="02020603050405020304"/>
                <a:ea typeface="Times New Roman" panose="02020603050405020304"/>
              </a:rPr>
              <a:t>4</a:t>
            </a:r>
            <a:r>
              <a:rPr lang="en-US" altLang="zh-CN" sz="2800" b="1">
                <a:latin typeface="Times New Roman" panose="02020603050405020304"/>
                <a:ea typeface="宋体" panose="02010600030101010101" pitchFamily="2" charset="-122"/>
              </a:rPr>
              <a:t> EDA</a:t>
            </a:r>
            <a:r>
              <a:rPr lang="zh-CN" altLang="en-US" sz="2800" b="1">
                <a:latin typeface="宋体" panose="02010600030101010101" pitchFamily="2" charset="-122"/>
                <a:ea typeface="宋体" panose="02010600030101010101" pitchFamily="2" charset="-122"/>
              </a:rPr>
              <a:t>设计流程</a:t>
            </a:r>
            <a:endParaRPr lang="zh-CN" altLang="en-US" sz="2800" b="1">
              <a:latin typeface="宋体" panose="02010600030101010101" pitchFamily="2" charset="-122"/>
              <a:ea typeface="宋体" panose="02010600030101010101" pitchFamily="2" charset="-122"/>
            </a:endParaRPr>
          </a:p>
        </p:txBody>
      </p:sp>
      <p:sp>
        <p:nvSpPr>
          <p:cNvPr id="4" name="文本框 3"/>
          <p:cNvSpPr txBox="1"/>
          <p:nvPr/>
        </p:nvSpPr>
        <p:spPr>
          <a:xfrm>
            <a:off x="654050" y="1588135"/>
            <a:ext cx="5441315" cy="3149600"/>
          </a:xfrm>
          <a:prstGeom prst="rect">
            <a:avLst/>
          </a:prstGeom>
        </p:spPr>
        <p:txBody>
          <a:bodyPr wrap="square">
            <a:noAutofit/>
          </a:bodyPr>
          <a:p>
            <a:pPr marL="0" indent="266700" algn="just" defTabSz="266700">
              <a:spcBef>
                <a:spcPct val="0"/>
              </a:spcBef>
              <a:spcAft>
                <a:spcPct val="0"/>
              </a:spcAft>
            </a:pPr>
            <a:r>
              <a:rPr lang="zh-CN" altLang="en-US" sz="2400" b="1">
                <a:latin typeface="Times New Roman" panose="02020603050405020304"/>
                <a:ea typeface="宋体" panose="02010600030101010101" pitchFamily="2" charset="-122"/>
              </a:rPr>
              <a:t>利用</a:t>
            </a:r>
            <a:r>
              <a:rPr lang="en-US" altLang="zh-CN" sz="2400" b="1">
                <a:latin typeface="Times New Roman" panose="02020603050405020304"/>
                <a:ea typeface="Times New Roman" panose="02020603050405020304"/>
              </a:rPr>
              <a:t>EDA</a:t>
            </a:r>
            <a:r>
              <a:rPr lang="zh-CN" altLang="en-US" sz="2400" b="1">
                <a:latin typeface="Times New Roman" panose="02020603050405020304"/>
                <a:ea typeface="宋体" panose="02010600030101010101" pitchFamily="2" charset="-122"/>
              </a:rPr>
              <a:t>技术进行电路设计的大部分工作是在</a:t>
            </a:r>
            <a:r>
              <a:rPr lang="en-US" altLang="zh-CN" sz="2400" b="1">
                <a:latin typeface="Times New Roman" panose="02020603050405020304"/>
                <a:ea typeface="Times New Roman" panose="02020603050405020304"/>
              </a:rPr>
              <a:t>EDA</a:t>
            </a:r>
            <a:r>
              <a:rPr lang="zh-CN" altLang="en-US" sz="2400" b="1">
                <a:latin typeface="Times New Roman" panose="02020603050405020304"/>
                <a:ea typeface="宋体" panose="02010600030101010101" pitchFamily="2" charset="-122"/>
              </a:rPr>
              <a:t>软件平台上进行的。一个典型的</a:t>
            </a:r>
            <a:r>
              <a:rPr lang="en-US" altLang="zh-CN" sz="2400" b="1">
                <a:latin typeface="Times New Roman" panose="02020603050405020304"/>
                <a:ea typeface="Times New Roman" panose="02020603050405020304"/>
              </a:rPr>
              <a:t>EDA</a:t>
            </a:r>
            <a:r>
              <a:rPr lang="zh-CN" altLang="en-US" sz="2400" b="1">
                <a:latin typeface="Times New Roman" panose="02020603050405020304"/>
                <a:ea typeface="宋体" panose="02010600030101010101" pitchFamily="2" charset="-122"/>
              </a:rPr>
              <a:t>设计流程主要包括设计准备、设计输入、设计处理、设计验证和器件编辑等</a:t>
            </a:r>
            <a:r>
              <a:rPr lang="en-US" altLang="zh-CN" sz="2400" b="1">
                <a:latin typeface="Times New Roman" panose="02020603050405020304"/>
                <a:ea typeface="Times New Roman" panose="02020603050405020304"/>
              </a:rPr>
              <a:t>5</a:t>
            </a:r>
            <a:r>
              <a:rPr lang="zh-CN" altLang="en-US" sz="2400" b="1">
                <a:latin typeface="Times New Roman" panose="02020603050405020304"/>
                <a:ea typeface="宋体" panose="02010600030101010101" pitchFamily="2" charset="-122"/>
              </a:rPr>
              <a:t>个基本步骤，如图</a:t>
            </a:r>
            <a:r>
              <a:rPr lang="en-US" altLang="zh-CN" sz="2400" b="1">
                <a:latin typeface="Times New Roman" panose="02020603050405020304"/>
                <a:ea typeface="Times New Roman" panose="02020603050405020304"/>
              </a:rPr>
              <a:t>1-4</a:t>
            </a:r>
            <a:r>
              <a:rPr lang="zh-CN" altLang="en-US" sz="2400" b="1">
                <a:latin typeface="Times New Roman" panose="02020603050405020304"/>
                <a:ea typeface="宋体" panose="02010600030101010101" pitchFamily="2" charset="-122"/>
              </a:rPr>
              <a:t>所示。</a:t>
            </a:r>
            <a:endParaRPr lang="zh-CN" altLang="en-US" sz="2400" b="1">
              <a:latin typeface="Times New Roman" panose="02020603050405020304"/>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1.4.1 </a:t>
              </a:r>
              <a:r>
                <a:rPr lang="zh-CN" altLang="en-US" sz="3200" b="1" dirty="0">
                  <a:solidFill>
                    <a:prstClr val="black"/>
                  </a:solidFill>
                  <a:latin typeface="微软雅黑" panose="020B0503020204020204" pitchFamily="34" charset="-122"/>
                  <a:ea typeface="微软雅黑" panose="020B0503020204020204" pitchFamily="34" charset="-122"/>
                </a:rPr>
                <a:t>设计准备</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758825" y="1383665"/>
            <a:ext cx="10495280" cy="2045335"/>
          </a:xfrm>
          <a:prstGeom prst="rect">
            <a:avLst/>
          </a:prstGeom>
        </p:spPr>
        <p:txBody>
          <a:bodyPr wrap="square">
            <a:noAutofit/>
          </a:bodyPr>
          <a:p>
            <a:pPr indent="457200" algn="just" defTabSz="266700" fontAlgn="auto">
              <a:spcBef>
                <a:spcPct val="0"/>
              </a:spcBef>
              <a:spcAft>
                <a:spcPct val="0"/>
              </a:spcAft>
            </a:pPr>
            <a:r>
              <a:rPr lang="zh-CN" altLang="en-US" sz="2400" b="1">
                <a:latin typeface="宋体" panose="02010600030101010101" pitchFamily="2" charset="-122"/>
                <a:ea typeface="宋体" panose="02010600030101010101" pitchFamily="2" charset="-122"/>
              </a:rPr>
              <a:t>设计准备是指设计者在进行设计之前，依据任务要求，确定系统所要完成的功能及复杂程度，器件资源的利用、成本等所要做的准备工作，如进行方案论证、系统设计和器件选择等。</a:t>
            </a:r>
            <a:endParaRPr lang="zh-CN" altLang="en-US" sz="24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1.4.2 </a:t>
              </a:r>
              <a:r>
                <a:rPr lang="zh-CN" altLang="en-US" sz="3200" b="1" dirty="0">
                  <a:solidFill>
                    <a:prstClr val="black"/>
                  </a:solidFill>
                  <a:latin typeface="微软雅黑" panose="020B0503020204020204" pitchFamily="34" charset="-122"/>
                  <a:ea typeface="微软雅黑" panose="020B0503020204020204" pitchFamily="34" charset="-122"/>
                </a:rPr>
                <a:t>设计输入</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558800" y="1292860"/>
            <a:ext cx="10888345" cy="5262245"/>
          </a:xfrm>
          <a:prstGeom prst="rect">
            <a:avLst/>
          </a:prstGeom>
        </p:spPr>
        <p:txBody>
          <a:bodyPr wrap="square">
            <a:spAutoFit/>
          </a:bodyPr>
          <a:p>
            <a:pPr marL="0" indent="266700" algn="just" defTabSz="266700">
              <a:spcBef>
                <a:spcPct val="0"/>
              </a:spcBef>
              <a:spcAft>
                <a:spcPct val="0"/>
              </a:spcAft>
            </a:pPr>
            <a:r>
              <a:rPr lang="zh-CN" altLang="en-US" sz="2400" b="1">
                <a:latin typeface="宋体" panose="02010600030101010101" pitchFamily="2" charset="-122"/>
                <a:ea typeface="宋体" panose="02010600030101010101" pitchFamily="2" charset="-122"/>
              </a:rPr>
              <a:t>设计输入</a:t>
            </a:r>
            <a:r>
              <a:rPr lang="en-US" altLang="zh-CN" sz="2400" b="1">
                <a:latin typeface="Times New Roman" panose="02020603050405020304"/>
                <a:ea typeface="宋体" panose="02010600030101010101" pitchFamily="2" charset="-122"/>
              </a:rPr>
              <a:t>----</a:t>
            </a:r>
            <a:r>
              <a:rPr lang="zh-CN" altLang="en-US" sz="2400" b="1">
                <a:latin typeface="宋体" panose="02010600030101010101" pitchFamily="2" charset="-122"/>
                <a:ea typeface="宋体" panose="02010600030101010101" pitchFamily="2" charset="-122"/>
              </a:rPr>
              <a:t>将设计的系统或电路以开发软件要求的某种形式表示出来，并送入计算机的过程。常用的设计输入方式包括文本方式设计输入方式、图形设计输入方式和混合的设计输入方式三种</a:t>
            </a:r>
            <a:r>
              <a:rPr lang="zh-CN" altLang="en-US" sz="2400" b="1">
                <a:latin typeface="Times New Roman" panose="02020603050405020304"/>
                <a:ea typeface="宋体" panose="02010600030101010101" pitchFamily="2" charset="-122"/>
              </a:rPr>
              <a:t>，具体特点如下：</a:t>
            </a:r>
            <a:endParaRPr lang="zh-CN" altLang="en-US" sz="2400" b="1">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2400" b="1">
                <a:latin typeface="Times New Roman" panose="02020603050405020304"/>
                <a:ea typeface="Times New Roman" panose="02020603050405020304"/>
              </a:rPr>
              <a:t>1</a:t>
            </a:r>
            <a:r>
              <a:rPr lang="zh-CN" altLang="en-US" sz="2400" b="1">
                <a:latin typeface="Times New Roman" panose="02020603050405020304"/>
                <a:ea typeface="宋体" panose="02010600030101010101" pitchFamily="2" charset="-122"/>
              </a:rPr>
              <a:t>、</a:t>
            </a:r>
            <a:r>
              <a:rPr lang="zh-CN" altLang="en-US" sz="2400" b="1">
                <a:latin typeface="宋体" panose="02010600030101010101" pitchFamily="2" charset="-122"/>
                <a:ea typeface="宋体" panose="02010600030101010101" pitchFamily="2" charset="-122"/>
              </a:rPr>
              <a:t>原理图或图形输入方式</a:t>
            </a:r>
            <a:endParaRPr lang="zh-CN" altLang="en-US" sz="2400" b="1">
              <a:latin typeface="宋体" panose="02010600030101010101" pitchFamily="2" charset="-122"/>
              <a:ea typeface="宋体" panose="02010600030101010101" pitchFamily="2" charset="-122"/>
            </a:endParaRPr>
          </a:p>
          <a:p>
            <a:pPr marL="0" indent="0" algn="just" defTabSz="266700">
              <a:spcBef>
                <a:spcPct val="0"/>
              </a:spcBef>
              <a:spcAft>
                <a:spcPct val="0"/>
              </a:spcAft>
            </a:pPr>
            <a:r>
              <a:rPr lang="zh-CN" altLang="en-US" sz="2400" b="1">
                <a:latin typeface="宋体" panose="02010600030101010101" pitchFamily="2" charset="-122"/>
                <a:ea typeface="宋体" panose="02010600030101010101" pitchFamily="2" charset="-122"/>
              </a:rPr>
              <a:t>这是一种最直接的设计输入方式，它使用软件系统提供的元器件库及各种符号和连线画出原理图，形成原理图输入文件。</a:t>
            </a:r>
            <a:endParaRPr lang="zh-CN" altLang="en-US" sz="2400" b="1">
              <a:latin typeface="宋体" panose="02010600030101010101" pitchFamily="2" charset="-122"/>
              <a:ea typeface="宋体" panose="02010600030101010101" pitchFamily="2" charset="-122"/>
            </a:endParaRPr>
          </a:p>
          <a:p>
            <a:pPr marL="0" indent="266700" algn="just" defTabSz="266700">
              <a:buClrTx/>
              <a:buSzTx/>
              <a:buFontTx/>
            </a:pPr>
            <a:r>
              <a:rPr lang="zh-CN" altLang="en-US" sz="2400" b="1">
                <a:latin typeface="宋体" panose="02010600030101010101" pitchFamily="2" charset="-122"/>
                <a:ea typeface="宋体" panose="02010600030101010101" pitchFamily="2" charset="-122"/>
              </a:rPr>
              <a:t>2、硬件描述语言输入方式</a:t>
            </a:r>
            <a:endParaRPr lang="zh-CN" altLang="en-US" sz="2400" b="1">
              <a:latin typeface="宋体" panose="02010600030101010101" pitchFamily="2" charset="-122"/>
              <a:ea typeface="宋体" panose="02010600030101010101" pitchFamily="2" charset="-122"/>
            </a:endParaRPr>
          </a:p>
          <a:p>
            <a:pPr marL="0" indent="0" algn="just" defTabSz="266700">
              <a:spcBef>
                <a:spcPct val="0"/>
              </a:spcBef>
              <a:spcAft>
                <a:spcPct val="0"/>
              </a:spcAft>
            </a:pPr>
            <a:r>
              <a:rPr lang="zh-CN" altLang="en-US" sz="2400" b="1">
                <a:latin typeface="宋体" panose="02010600030101010101" pitchFamily="2" charset="-122"/>
                <a:ea typeface="宋体" panose="02010600030101010101" pitchFamily="2" charset="-122"/>
              </a:rPr>
              <a:t>硬件描述语言有普通硬件描述语言和行为描述语言，它们用文本方式描述设计和输入。普通硬件描述语言有</a:t>
            </a:r>
            <a:r>
              <a:rPr lang="en-US" altLang="zh-CN" sz="2400" b="1">
                <a:latin typeface="宋体" panose="02010600030101010101" pitchFamily="2" charset="-122"/>
                <a:ea typeface="宋体" panose="02010600030101010101" pitchFamily="2" charset="-122"/>
              </a:rPr>
              <a:t>AHDL</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CUPL</a:t>
            </a:r>
            <a:r>
              <a:rPr lang="zh-CN" altLang="en-US" sz="2400" b="1">
                <a:latin typeface="宋体" panose="02010600030101010101" pitchFamily="2" charset="-122"/>
                <a:ea typeface="宋体" panose="02010600030101010101" pitchFamily="2" charset="-122"/>
              </a:rPr>
              <a:t>等，它们支持逻辑方程、真值表、状态机等逻辑表达方式。</a:t>
            </a:r>
            <a:endParaRPr lang="zh-CN" altLang="en-US" sz="2400" b="1">
              <a:latin typeface="宋体" panose="02010600030101010101" pitchFamily="2" charset="-122"/>
              <a:ea typeface="宋体" panose="02010600030101010101" pitchFamily="2" charset="-122"/>
            </a:endParaRPr>
          </a:p>
          <a:p>
            <a:pPr marL="0" indent="266700" algn="just" defTabSz="266700">
              <a:buClrTx/>
              <a:buSzTx/>
              <a:buFontTx/>
            </a:pPr>
            <a:r>
              <a:rPr lang="zh-CN" altLang="en-US" sz="2400" b="1">
                <a:latin typeface="宋体" panose="02010600030101010101" pitchFamily="2" charset="-122"/>
                <a:ea typeface="宋体" panose="02010600030101010101" pitchFamily="2" charset="-122"/>
              </a:rPr>
              <a:t>3、波形输入方式</a:t>
            </a:r>
            <a:endParaRPr lang="zh-CN" altLang="en-US" sz="2400" b="1">
              <a:latin typeface="宋体" panose="02010600030101010101" pitchFamily="2" charset="-122"/>
              <a:ea typeface="宋体" panose="02010600030101010101" pitchFamily="2" charset="-122"/>
            </a:endParaRPr>
          </a:p>
          <a:p>
            <a:pPr marL="0" indent="0" algn="just" defTabSz="266700">
              <a:spcBef>
                <a:spcPct val="0"/>
              </a:spcBef>
              <a:spcAft>
                <a:spcPct val="0"/>
              </a:spcAft>
            </a:pPr>
            <a:r>
              <a:rPr lang="zh-CN" altLang="en-US" sz="2400" b="1">
                <a:latin typeface="宋体" panose="02010600030101010101" pitchFamily="2" charset="-122"/>
                <a:ea typeface="宋体" panose="02010600030101010101" pitchFamily="2" charset="-122"/>
              </a:rPr>
              <a:t>波形输入主要用于建立和编辑波形设计文件以及输入仿真向量和功能测试向量。波形设计输入适合用于时序逻辑和有重复性的逻辑函数，系统软件可以根据用户定义的输入</a:t>
            </a:r>
            <a:r>
              <a:rPr lang="en-US" altLang="zh-CN" sz="2400" b="1">
                <a:latin typeface="宋体" panose="02010600030101010101" pitchFamily="2" charset="-122"/>
                <a:ea typeface="宋体" panose="02010600030101010101" pitchFamily="2" charset="-122"/>
              </a:rPr>
              <a:t>/</a:t>
            </a:r>
            <a:r>
              <a:rPr lang="zh-CN" altLang="en-US" sz="2400" b="1">
                <a:latin typeface="宋体" panose="02010600030101010101" pitchFamily="2" charset="-122"/>
                <a:ea typeface="宋体" panose="02010600030101010101" pitchFamily="2" charset="-122"/>
              </a:rPr>
              <a:t>输出波形自动生成逻辑关系。</a:t>
            </a:r>
            <a:endParaRPr lang="zh-CN" altLang="en-US" sz="24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sym typeface="+mn-ea"/>
                </a:rPr>
                <a:t>1.4.2 </a:t>
              </a:r>
              <a:r>
                <a:rPr lang="zh-CN" altLang="en-US" sz="3200" b="1" dirty="0">
                  <a:solidFill>
                    <a:prstClr val="black"/>
                  </a:solidFill>
                  <a:latin typeface="微软雅黑" panose="020B0503020204020204" pitchFamily="34" charset="-122"/>
                  <a:ea typeface="微软雅黑" panose="020B0503020204020204" pitchFamily="34" charset="-122"/>
                  <a:sym typeface="+mn-ea"/>
                </a:rPr>
                <a:t>设计输入</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280670" y="1292860"/>
            <a:ext cx="10757535" cy="829945"/>
          </a:xfrm>
          <a:prstGeom prst="rect">
            <a:avLst/>
          </a:prstGeom>
        </p:spPr>
        <p:txBody>
          <a:bodyPr wrap="square">
            <a:spAutoFit/>
          </a:bodyPr>
          <a:p>
            <a:pPr marL="0" indent="266700" algn="just" defTabSz="266700">
              <a:spcBef>
                <a:spcPct val="0"/>
              </a:spcBef>
              <a:spcAft>
                <a:spcPct val="0"/>
              </a:spcAft>
            </a:pPr>
            <a:r>
              <a:rPr lang="en-US" altLang="zh-CN" sz="2400" b="1">
                <a:latin typeface="Times New Roman" panose="02020603050405020304"/>
                <a:ea typeface="Times New Roman" panose="02020603050405020304"/>
              </a:rPr>
              <a:t>Verilog HDL</a:t>
            </a:r>
            <a:r>
              <a:rPr lang="zh-CN" altLang="en-US" sz="2400" b="1">
                <a:latin typeface="Times New Roman" panose="02020603050405020304"/>
                <a:ea typeface="宋体" panose="02010600030101010101" pitchFamily="2" charset="-122"/>
              </a:rPr>
              <a:t>适合算法级、寄存器传输级、门级和版图级等各个层次的设计和描述，见表</a:t>
            </a:r>
            <a:r>
              <a:rPr lang="en-US" altLang="zh-CN" sz="2400" b="1">
                <a:latin typeface="Times New Roman" panose="02020603050405020304"/>
                <a:ea typeface="Times New Roman" panose="02020603050405020304"/>
              </a:rPr>
              <a:t>1-1</a:t>
            </a:r>
            <a:r>
              <a:rPr lang="zh-CN" altLang="en-US" sz="2400" b="1">
                <a:latin typeface="Times New Roman" panose="02020603050405020304"/>
                <a:ea typeface="宋体" panose="02010600030101010101" pitchFamily="2" charset="-122"/>
              </a:rPr>
              <a:t>。</a:t>
            </a:r>
            <a:endParaRPr lang="zh-CN" altLang="en-US" sz="2400" b="1">
              <a:latin typeface="Times New Roman" panose="02020603050405020304"/>
              <a:ea typeface="宋体" panose="02010600030101010101" pitchFamily="2" charset="-122"/>
            </a:endParaRPr>
          </a:p>
        </p:txBody>
      </p:sp>
      <p:sp>
        <p:nvSpPr>
          <p:cNvPr id="3" name="文本框 2"/>
          <p:cNvSpPr txBox="1"/>
          <p:nvPr/>
        </p:nvSpPr>
        <p:spPr>
          <a:xfrm>
            <a:off x="985520" y="2317750"/>
            <a:ext cx="9798685" cy="761365"/>
          </a:xfrm>
          <a:prstGeom prst="rect">
            <a:avLst/>
          </a:prstGeom>
        </p:spPr>
        <p:txBody>
          <a:bodyPr>
            <a:noAutofit/>
          </a:bodyPr>
          <a:p>
            <a:pPr marL="0" indent="133350" algn="ctr" defTabSz="266700">
              <a:spcBef>
                <a:spcPct val="0"/>
              </a:spcBef>
              <a:spcAft>
                <a:spcPct val="0"/>
              </a:spcAft>
            </a:pPr>
            <a:r>
              <a:rPr lang="zh-CN" altLang="en-US" sz="2400" b="1">
                <a:latin typeface="宋体" panose="02010600030101010101" pitchFamily="2" charset="-122"/>
                <a:ea typeface="宋体" panose="02010600030101010101" pitchFamily="2" charset="-122"/>
              </a:rPr>
              <a:t>表</a:t>
            </a:r>
            <a:r>
              <a:rPr lang="en-US" altLang="zh-CN" sz="2400" b="1">
                <a:latin typeface="Times New Roman" panose="02020603050405020304"/>
                <a:ea typeface="宋体" panose="02010600030101010101" pitchFamily="2" charset="-122"/>
              </a:rPr>
              <a:t>1</a:t>
            </a:r>
            <a:r>
              <a:rPr lang="en-US" altLang="zh-CN" sz="2400" b="1">
                <a:latin typeface="Times New Roman" panose="02020603050405020304"/>
                <a:ea typeface="Times New Roman" panose="02020603050405020304"/>
              </a:rPr>
              <a:t>-1</a:t>
            </a:r>
            <a:r>
              <a:rPr lang="en-US" altLang="zh-CN" sz="2400" b="1">
                <a:latin typeface="Times New Roman" panose="02020603050405020304"/>
                <a:ea typeface="宋体" panose="02010600030101010101" pitchFamily="2" charset="-122"/>
              </a:rPr>
              <a:t> </a:t>
            </a:r>
            <a:r>
              <a:rPr lang="zh-CN" altLang="en-US" sz="2400" b="1">
                <a:latin typeface="宋体" panose="02010600030101010101" pitchFamily="2" charset="-122"/>
                <a:ea typeface="宋体" panose="02010600030101010101" pitchFamily="2" charset="-122"/>
              </a:rPr>
              <a:t>不同层次的设计和描述方式</a:t>
            </a:r>
            <a:endParaRPr lang="zh-CN" altLang="en-US" sz="2400" b="1">
              <a:latin typeface="宋体" panose="02010600030101010101" pitchFamily="2" charset="-122"/>
              <a:ea typeface="宋体" panose="02010600030101010101" pitchFamily="2" charset="-122"/>
            </a:endParaRPr>
          </a:p>
        </p:txBody>
      </p:sp>
      <p:graphicFrame>
        <p:nvGraphicFramePr>
          <p:cNvPr id="4" name="表格 3"/>
          <p:cNvGraphicFramePr/>
          <p:nvPr/>
        </p:nvGraphicFramePr>
        <p:xfrm>
          <a:off x="938530" y="2767965"/>
          <a:ext cx="9977120" cy="3752215"/>
        </p:xfrm>
        <a:graphic>
          <a:graphicData uri="http://schemas.openxmlformats.org/drawingml/2006/table">
            <a:tbl>
              <a:tblPr/>
              <a:tblGrid>
                <a:gridCol w="1723390"/>
                <a:gridCol w="3402965"/>
                <a:gridCol w="4850765"/>
              </a:tblGrid>
              <a:tr h="651510">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设计层次</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行为描述</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结构描述</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585470">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算法级</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w="6350" cap="flat" cmpd="sng">
                      <a:solidFill>
                        <a:srgbClr val="000000"/>
                      </a:solidFill>
                      <a:prstDash val="solid"/>
                      <a:headEnd type="none" w="med" len="med"/>
                      <a:tailEnd type="none" w="med" len="med"/>
                    </a:lnT>
                    <a:lnB>
                      <a:noFill/>
                    </a:lnB>
                    <a:noFill/>
                  </a:tcPr>
                </a:tc>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系统算法</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w="6350" cap="flat" cmpd="sng">
                      <a:solidFill>
                        <a:srgbClr val="000000"/>
                      </a:solidFill>
                      <a:prstDash val="solid"/>
                      <a:headEnd type="none" w="med" len="med"/>
                      <a:tailEnd type="none" w="med" len="med"/>
                    </a:lnT>
                    <a:lnB>
                      <a:noFill/>
                    </a:lnB>
                    <a:noFill/>
                  </a:tcPr>
                </a:tc>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系统逻辑框图</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w="6350" cap="flat" cmpd="sng">
                      <a:solidFill>
                        <a:srgbClr val="000000"/>
                      </a:solidFill>
                      <a:prstDash val="solid"/>
                      <a:headEnd type="none" w="med" len="med"/>
                      <a:tailEnd type="none" w="med" len="med"/>
                    </a:lnT>
                    <a:lnB>
                      <a:noFill/>
                    </a:lnB>
                    <a:noFill/>
                  </a:tcPr>
                </a:tc>
              </a:tr>
              <a:tr h="964565">
                <a:tc>
                  <a:txBody>
                    <a:bodyPr/>
                    <a:p>
                      <a:pPr marL="0" indent="0" algn="ctr">
                        <a:spcBef>
                          <a:spcPct val="0"/>
                        </a:spcBef>
                        <a:spcAft>
                          <a:spcPct val="0"/>
                        </a:spcAft>
                      </a:pPr>
                      <a:r>
                        <a:rPr lang="en-US" altLang="zh-CN" sz="2400" b="1">
                          <a:solidFill>
                            <a:srgbClr val="000000"/>
                          </a:solidFill>
                          <a:latin typeface="Times New Roman" panose="02020603050405020304"/>
                          <a:ea typeface="宋体" panose="02010600030101010101" pitchFamily="2" charset="-122"/>
                        </a:rPr>
                        <a:t>RTL</a:t>
                      </a:r>
                      <a:r>
                        <a:rPr lang="zh-CN" sz="2400" b="1">
                          <a:solidFill>
                            <a:srgbClr val="000000"/>
                          </a:solidFill>
                          <a:latin typeface="宋体" panose="02010600030101010101" pitchFamily="2" charset="-122"/>
                          <a:ea typeface="宋体" panose="02010600030101010101" pitchFamily="2" charset="-122"/>
                        </a:rPr>
                        <a:t>级</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a:noFill/>
                    </a:lnT>
                    <a:lnB>
                      <a:noFill/>
                    </a:lnB>
                    <a:noFill/>
                  </a:tcPr>
                </a:tc>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数据流图、真值表、状态机</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a:noFill/>
                    </a:lnT>
                    <a:lnB>
                      <a:noFill/>
                    </a:lnB>
                    <a:noFill/>
                  </a:tcPr>
                </a:tc>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寄存器、</a:t>
                      </a:r>
                      <a:r>
                        <a:rPr lang="en-US" altLang="zh-CN" sz="2400" b="1">
                          <a:solidFill>
                            <a:srgbClr val="000000"/>
                          </a:solidFill>
                          <a:latin typeface="Times New Roman" panose="02020603050405020304"/>
                          <a:ea typeface="宋体" panose="02010600030101010101" pitchFamily="2" charset="-122"/>
                        </a:rPr>
                        <a:t>ALU</a:t>
                      </a:r>
                      <a:r>
                        <a:rPr lang="zh-CN" sz="2400" b="1">
                          <a:solidFill>
                            <a:srgbClr val="000000"/>
                          </a:solidFill>
                          <a:latin typeface="宋体" panose="02010600030101010101" pitchFamily="2" charset="-122"/>
                          <a:ea typeface="宋体" panose="02010600030101010101" pitchFamily="2" charset="-122"/>
                        </a:rPr>
                        <a:t>、</a:t>
                      </a:r>
                      <a:r>
                        <a:rPr lang="en-US" altLang="zh-CN" sz="2400" b="1">
                          <a:solidFill>
                            <a:srgbClr val="000000"/>
                          </a:solidFill>
                          <a:latin typeface="Times New Roman" panose="02020603050405020304"/>
                          <a:ea typeface="宋体" panose="02010600030101010101" pitchFamily="2" charset="-122"/>
                        </a:rPr>
                        <a:t>ROM</a:t>
                      </a:r>
                      <a:r>
                        <a:rPr lang="zh-CN" sz="2400" b="1">
                          <a:solidFill>
                            <a:srgbClr val="000000"/>
                          </a:solidFill>
                          <a:latin typeface="宋体" panose="02010600030101010101" pitchFamily="2" charset="-122"/>
                          <a:ea typeface="宋体" panose="02010600030101010101" pitchFamily="2" charset="-122"/>
                        </a:rPr>
                        <a:t>等分模块描述</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a:noFill/>
                    </a:lnT>
                    <a:lnB>
                      <a:noFill/>
                    </a:lnB>
                    <a:noFill/>
                  </a:tcPr>
                </a:tc>
              </a:tr>
              <a:tr h="964565">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门级</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a:noFill/>
                    </a:lnT>
                    <a:lnB>
                      <a:noFill/>
                    </a:lnB>
                    <a:noFill/>
                  </a:tcPr>
                </a:tc>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布尔方程、真值表</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a:noFill/>
                    </a:lnT>
                    <a:lnB>
                      <a:noFill/>
                    </a:lnB>
                    <a:noFill/>
                  </a:tcPr>
                </a:tc>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逻辑门、触发器、锁存器构成的逻辑图</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a:noFill/>
                    </a:lnT>
                    <a:lnB>
                      <a:noFill/>
                    </a:lnB>
                    <a:noFill/>
                  </a:tcPr>
                </a:tc>
              </a:tr>
              <a:tr h="586105">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版图级</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a:noFill/>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几何图形</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a:noFill/>
                    </a:lnT>
                    <a:lnB w="6350" cap="flat" cmpd="sng">
                      <a:solidFill>
                        <a:srgbClr val="000000"/>
                      </a:solidFill>
                      <a:prstDash val="solid"/>
                      <a:headEnd type="none" w="med" len="med"/>
                      <a:tailEnd type="none" w="med" len="med"/>
                    </a:lnB>
                    <a:noFill/>
                  </a:tcPr>
                </a:tc>
                <a:tc>
                  <a:txBody>
                    <a:bodyPr/>
                    <a:p>
                      <a:pPr marL="0" indent="0" algn="ctr">
                        <a:spcBef>
                          <a:spcPct val="0"/>
                        </a:spcBef>
                        <a:spcAft>
                          <a:spcPct val="0"/>
                        </a:spcAft>
                      </a:pPr>
                      <a:r>
                        <a:rPr lang="zh-CN" sz="2400" b="1">
                          <a:solidFill>
                            <a:srgbClr val="000000"/>
                          </a:solidFill>
                          <a:latin typeface="宋体" panose="02010600030101010101" pitchFamily="2" charset="-122"/>
                          <a:ea typeface="宋体" panose="02010600030101010101" pitchFamily="2" charset="-122"/>
                        </a:rPr>
                        <a:t>图形连接关系</a:t>
                      </a:r>
                      <a:endParaRPr lang="zh-CN" sz="2400" b="1">
                        <a:solidFill>
                          <a:srgbClr val="000000"/>
                        </a:solidFill>
                        <a:latin typeface="宋体" panose="02010600030101010101" pitchFamily="2" charset="-122"/>
                        <a:ea typeface="宋体" panose="02010600030101010101" pitchFamily="2" charset="-122"/>
                      </a:endParaRPr>
                    </a:p>
                  </a:txBody>
                  <a:tcPr anchor="ctr" anchorCtr="0">
                    <a:lnL>
                      <a:noFill/>
                    </a:lnL>
                    <a:lnR>
                      <a:noFill/>
                    </a:lnR>
                    <a:lnT>
                      <a:noFill/>
                    </a:lnT>
                    <a:lnB w="6350" cap="flat" cmpd="sng">
                      <a:solidFill>
                        <a:srgbClr val="000000"/>
                      </a:solidFill>
                      <a:prstDash val="solid"/>
                      <a:headEnd type="none" w="med" len="med"/>
                      <a:tailEnd type="none" w="med" len="med"/>
                    </a:lnB>
                    <a:noFill/>
                  </a:tcPr>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1.4.3 </a:t>
              </a:r>
              <a:r>
                <a:rPr lang="zh-CN" altLang="en-US" sz="3200" b="1" dirty="0">
                  <a:solidFill>
                    <a:prstClr val="black"/>
                  </a:solidFill>
                  <a:latin typeface="微软雅黑" panose="020B0503020204020204" pitchFamily="34" charset="-122"/>
                  <a:ea typeface="微软雅黑" panose="020B0503020204020204" pitchFamily="34" charset="-122"/>
                </a:rPr>
                <a:t>设计处理</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729615" y="1292225"/>
            <a:ext cx="10875645" cy="2182495"/>
          </a:xfrm>
          <a:prstGeom prst="rect">
            <a:avLst/>
          </a:prstGeom>
        </p:spPr>
        <p:txBody>
          <a:bodyPr wrap="square">
            <a:noAutofit/>
          </a:bodyPr>
          <a:p>
            <a:pPr marL="0" indent="266700" algn="just" defTabSz="266700">
              <a:spcBef>
                <a:spcPct val="0"/>
              </a:spcBef>
              <a:spcAft>
                <a:spcPct val="0"/>
              </a:spcAft>
            </a:pPr>
            <a:r>
              <a:rPr lang="zh-CN" altLang="en-US" sz="2400" b="1">
                <a:latin typeface="宋体" panose="02010600030101010101" pitchFamily="2" charset="-122"/>
                <a:ea typeface="宋体" panose="02010600030101010101" pitchFamily="2" charset="-122"/>
              </a:rPr>
              <a:t>这是</a:t>
            </a:r>
            <a:r>
              <a:rPr lang="en-US" altLang="zh-CN" sz="2400" b="1">
                <a:latin typeface="Times New Roman" panose="02020603050405020304"/>
                <a:ea typeface="宋体" panose="02010600030101010101" pitchFamily="2" charset="-122"/>
              </a:rPr>
              <a:t>EDA</a:t>
            </a:r>
            <a:r>
              <a:rPr lang="zh-CN" altLang="en-US" sz="2400" b="1">
                <a:latin typeface="宋体" panose="02010600030101010101" pitchFamily="2" charset="-122"/>
                <a:ea typeface="宋体" panose="02010600030101010101" pitchFamily="2" charset="-122"/>
              </a:rPr>
              <a:t>设计中的核心环节。在设计处理阶段，编译软件将对设计输入文件进行逻辑化简、综合和优化，并适当地用一片或多片器件自动地进行适配，最后产生编程用的编程文件。设计处理主要包括设计编译和检查、逻辑优化和综合、适配和分割、布局和布线、生成编程数据文件等过程。</a:t>
            </a:r>
            <a:endParaRPr lang="zh-CN" altLang="en-US" sz="24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1.4.4 </a:t>
              </a:r>
              <a:r>
                <a:rPr lang="zh-CN" altLang="en-US" sz="3200" b="1" dirty="0">
                  <a:solidFill>
                    <a:prstClr val="black"/>
                  </a:solidFill>
                  <a:latin typeface="微软雅黑" panose="020B0503020204020204" pitchFamily="34" charset="-122"/>
                  <a:ea typeface="微软雅黑" panose="020B0503020204020204" pitchFamily="34" charset="-122"/>
                </a:rPr>
                <a:t>设计校验</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496570" y="1292225"/>
            <a:ext cx="11199495" cy="2182495"/>
          </a:xfrm>
          <a:prstGeom prst="rect">
            <a:avLst/>
          </a:prstGeom>
        </p:spPr>
        <p:txBody>
          <a:bodyPr wrap="square">
            <a:noAutofit/>
          </a:bodyPr>
          <a:p>
            <a:pPr marL="0" indent="266700" algn="just" defTabSz="266700">
              <a:spcBef>
                <a:spcPct val="0"/>
              </a:spcBef>
              <a:spcAft>
                <a:spcPct val="0"/>
              </a:spcAft>
            </a:pPr>
            <a:r>
              <a:rPr lang="zh-CN" altLang="en-US" sz="2400" b="1">
                <a:latin typeface="宋体" panose="02010600030101010101" pitchFamily="2" charset="-122"/>
                <a:ea typeface="宋体" panose="02010600030101010101" pitchFamily="2" charset="-122"/>
              </a:rPr>
              <a:t>设计校验过程包括功能仿真和时序仿真，</a:t>
            </a:r>
            <a:r>
              <a:rPr lang="zh-CN" altLang="en-US" sz="2400" b="1" i="0">
                <a:solidFill>
                  <a:srgbClr val="1A2029"/>
                </a:solidFill>
                <a:latin typeface="宋体" panose="02010600030101010101" pitchFamily="2" charset="-122"/>
                <a:ea typeface="宋体" panose="02010600030101010101" pitchFamily="2" charset="-122"/>
              </a:rPr>
              <a:t>这两项工作通常在设计处理过程中同时进行</a:t>
            </a:r>
            <a:r>
              <a:rPr lang="zh-CN" altLang="en-US" sz="2400" b="1">
                <a:latin typeface="宋体" panose="02010600030101010101" pitchFamily="2" charset="-122"/>
                <a:ea typeface="宋体" panose="02010600030101010101" pitchFamily="2" charset="-122"/>
              </a:rPr>
              <a:t>。功能仿真是在设计输入完成之后，选择具体器件进行编译之前进行的逻辑功能验证，因此又称为前仿真。此时的仿真没有延时信息或者有由系统添加的微小标准延时，这对于初步的功能检测非常方便。</a:t>
            </a:r>
            <a:endParaRPr lang="zh-CN" altLang="en-US" sz="24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1.4.5 </a:t>
              </a:r>
              <a:r>
                <a:rPr lang="zh-CN" altLang="en-US" sz="3200" b="1" dirty="0">
                  <a:solidFill>
                    <a:prstClr val="black"/>
                  </a:solidFill>
                  <a:latin typeface="微软雅黑" panose="020B0503020204020204" pitchFamily="34" charset="-122"/>
                  <a:ea typeface="微软雅黑" panose="020B0503020204020204" pitchFamily="34" charset="-122"/>
                </a:rPr>
                <a:t>器件编程</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938530" y="1395095"/>
            <a:ext cx="10598785" cy="2079625"/>
          </a:xfrm>
          <a:prstGeom prst="rect">
            <a:avLst/>
          </a:prstGeom>
        </p:spPr>
        <p:txBody>
          <a:bodyPr wrap="square">
            <a:noAutofit/>
          </a:bodyPr>
          <a:p>
            <a:pPr marL="0" indent="0" algn="just" defTabSz="266700">
              <a:spcBef>
                <a:spcPct val="0"/>
              </a:spcBef>
              <a:spcAft>
                <a:spcPct val="0"/>
              </a:spcAft>
            </a:pPr>
            <a:r>
              <a:rPr lang="zh-CN" altLang="en-US" sz="2400" b="1">
                <a:latin typeface="宋体" panose="02010600030101010101" pitchFamily="2" charset="-122"/>
                <a:ea typeface="宋体" panose="02010600030101010101" pitchFamily="2" charset="-122"/>
              </a:rPr>
              <a:t>编程是指将设计处理中产生的编程数据文件通过软件放到具体的可编程逻辑器件中去。对</a:t>
            </a:r>
            <a:r>
              <a:rPr lang="en-US" altLang="zh-CN" sz="2400" b="1">
                <a:latin typeface="Times New Roman" panose="02020603050405020304"/>
                <a:ea typeface="宋体" panose="02010600030101010101" pitchFamily="2" charset="-122"/>
              </a:rPr>
              <a:t>CPLD</a:t>
            </a:r>
            <a:r>
              <a:rPr lang="zh-CN" altLang="en-US" sz="2400" b="1">
                <a:latin typeface="宋体" panose="02010600030101010101" pitchFamily="2" charset="-122"/>
                <a:ea typeface="宋体" panose="02010600030101010101" pitchFamily="2" charset="-122"/>
              </a:rPr>
              <a:t>器件来说是将</a:t>
            </a:r>
            <a:r>
              <a:rPr lang="en-US" altLang="zh-CN" sz="2400" b="1">
                <a:latin typeface="Times New Roman" panose="02020603050405020304"/>
                <a:ea typeface="宋体" panose="02010600030101010101" pitchFamily="2" charset="-122"/>
              </a:rPr>
              <a:t>JED</a:t>
            </a:r>
            <a:r>
              <a:rPr lang="zh-CN" altLang="en-US" sz="2400" b="1">
                <a:latin typeface="宋体" panose="02010600030101010101" pitchFamily="2" charset="-122"/>
                <a:ea typeface="宋体" panose="02010600030101010101" pitchFamily="2" charset="-122"/>
              </a:rPr>
              <a:t>文件下载到</a:t>
            </a:r>
            <a:r>
              <a:rPr lang="en-US" altLang="zh-CN" sz="2400" b="1">
                <a:latin typeface="Times New Roman" panose="02020603050405020304"/>
                <a:ea typeface="宋体" panose="02010600030101010101" pitchFamily="2" charset="-122"/>
              </a:rPr>
              <a:t>CPLD</a:t>
            </a:r>
            <a:r>
              <a:rPr lang="zh-CN" altLang="en-US" sz="2400" b="1">
                <a:latin typeface="宋体" panose="02010600030101010101" pitchFamily="2" charset="-122"/>
                <a:ea typeface="宋体" panose="02010600030101010101" pitchFamily="2" charset="-122"/>
              </a:rPr>
              <a:t>器件中去，对</a:t>
            </a:r>
            <a:r>
              <a:rPr lang="en-US" altLang="zh-CN" sz="2400" b="1">
                <a:latin typeface="Times New Roman" panose="02020603050405020304"/>
                <a:ea typeface="宋体" panose="02010600030101010101" pitchFamily="2" charset="-122"/>
              </a:rPr>
              <a:t>FPGA</a:t>
            </a:r>
            <a:r>
              <a:rPr lang="zh-CN" altLang="en-US" sz="2400" b="1">
                <a:latin typeface="宋体" panose="02010600030101010101" pitchFamily="2" charset="-122"/>
                <a:ea typeface="宋体" panose="02010600030101010101" pitchFamily="2" charset="-122"/>
              </a:rPr>
              <a:t>来说是将位流数据</a:t>
            </a:r>
            <a:r>
              <a:rPr lang="en-US" altLang="zh-CN" sz="2400" b="1">
                <a:latin typeface="Times New Roman" panose="02020603050405020304"/>
                <a:ea typeface="宋体" panose="02010600030101010101" pitchFamily="2" charset="-122"/>
              </a:rPr>
              <a:t>BG</a:t>
            </a:r>
            <a:r>
              <a:rPr lang="zh-CN" altLang="en-US" sz="2400" b="1">
                <a:latin typeface="宋体" panose="02010600030101010101" pitchFamily="2" charset="-122"/>
                <a:ea typeface="宋体" panose="02010600030101010101" pitchFamily="2" charset="-122"/>
              </a:rPr>
              <a:t>文件配置到</a:t>
            </a:r>
            <a:r>
              <a:rPr lang="en-US" altLang="zh-CN" sz="2400" b="1">
                <a:latin typeface="Times New Roman" panose="02020603050405020304"/>
                <a:ea typeface="宋体" panose="02010600030101010101" pitchFamily="2" charset="-122"/>
              </a:rPr>
              <a:t>FPGA</a:t>
            </a:r>
            <a:r>
              <a:rPr lang="zh-CN" altLang="en-US" sz="2400" b="1">
                <a:latin typeface="宋体" panose="02010600030101010101" pitchFamily="2" charset="-122"/>
                <a:ea typeface="宋体" panose="02010600030101010101" pitchFamily="2" charset="-122"/>
              </a:rPr>
              <a:t>中去。</a:t>
            </a:r>
            <a:endParaRPr lang="zh-CN" altLang="en-US" sz="2400" b="1">
              <a:latin typeface="宋体" panose="02010600030101010101" pitchFamily="2" charset="-122"/>
              <a:ea typeface="宋体" panose="02010600030101010101" pitchFamily="2" charset="-122"/>
            </a:endParaRPr>
          </a:p>
          <a:p>
            <a:pPr marL="0" indent="0" algn="just" defTabSz="266700">
              <a:spcBef>
                <a:spcPct val="0"/>
              </a:spcBef>
              <a:spcAft>
                <a:spcPct val="0"/>
              </a:spcAft>
            </a:pPr>
            <a:r>
              <a:rPr lang="zh-CN" altLang="en-US" sz="2400" b="1">
                <a:latin typeface="宋体" panose="02010600030101010101" pitchFamily="2" charset="-122"/>
                <a:ea typeface="宋体" panose="02010600030101010101" pitchFamily="2" charset="-122"/>
              </a:rPr>
              <a:t>器件编程需要满足一定的条件，包括编程电压、编程时序和编程算法等。普通的</a:t>
            </a:r>
            <a:r>
              <a:rPr lang="en-US" altLang="zh-CN" sz="2400" b="1">
                <a:latin typeface="宋体" panose="02010600030101010101" pitchFamily="2" charset="-122"/>
                <a:ea typeface="宋体" panose="02010600030101010101" pitchFamily="2" charset="-122"/>
              </a:rPr>
              <a:t>CPLD</a:t>
            </a:r>
            <a:r>
              <a:rPr lang="zh-CN" altLang="en-US" sz="2400" b="1">
                <a:latin typeface="宋体" panose="02010600030101010101" pitchFamily="2" charset="-122"/>
                <a:ea typeface="宋体" panose="02010600030101010101" pitchFamily="2" charset="-122"/>
              </a:rPr>
              <a:t>器件和一次性编程的</a:t>
            </a:r>
            <a:r>
              <a:rPr lang="en-US" altLang="zh-CN" sz="2400" b="1">
                <a:latin typeface="宋体" panose="02010600030101010101" pitchFamily="2" charset="-122"/>
                <a:ea typeface="宋体" panose="02010600030101010101" pitchFamily="2" charset="-122"/>
              </a:rPr>
              <a:t>FPGA</a:t>
            </a:r>
            <a:r>
              <a:rPr lang="zh-CN" altLang="en-US" sz="2400" b="1">
                <a:latin typeface="宋体" panose="02010600030101010101" pitchFamily="2" charset="-122"/>
                <a:ea typeface="宋体" panose="02010600030101010101" pitchFamily="2" charset="-122"/>
              </a:rPr>
              <a:t>需要专用的编程器完成器件的编程工作。基于</a:t>
            </a:r>
            <a:r>
              <a:rPr lang="en-US" altLang="zh-CN" sz="2400" b="1">
                <a:latin typeface="宋体" panose="02010600030101010101" pitchFamily="2" charset="-122"/>
                <a:ea typeface="宋体" panose="02010600030101010101" pitchFamily="2" charset="-122"/>
              </a:rPr>
              <a:t>SRAM</a:t>
            </a:r>
            <a:r>
              <a:rPr lang="zh-CN" altLang="en-US" sz="2400" b="1">
                <a:latin typeface="宋体" panose="02010600030101010101" pitchFamily="2" charset="-122"/>
                <a:ea typeface="宋体" panose="02010600030101010101" pitchFamily="2" charset="-122"/>
              </a:rPr>
              <a:t>的</a:t>
            </a:r>
            <a:r>
              <a:rPr lang="en-US" altLang="zh-CN" sz="2400" b="1">
                <a:latin typeface="宋体" panose="02010600030101010101" pitchFamily="2" charset="-122"/>
                <a:ea typeface="宋体" panose="02010600030101010101" pitchFamily="2" charset="-122"/>
              </a:rPr>
              <a:t>FPGA</a:t>
            </a:r>
            <a:r>
              <a:rPr lang="zh-CN" altLang="en-US" sz="2400" b="1">
                <a:latin typeface="宋体" panose="02010600030101010101" pitchFamily="2" charset="-122"/>
                <a:ea typeface="宋体" panose="02010600030101010101" pitchFamily="2" charset="-122"/>
              </a:rPr>
              <a:t>可以由</a:t>
            </a:r>
            <a:r>
              <a:rPr lang="en-US" altLang="zh-CN" sz="2400" b="1">
                <a:latin typeface="宋体" panose="02010600030101010101" pitchFamily="2" charset="-122"/>
                <a:ea typeface="宋体" panose="02010600030101010101" pitchFamily="2" charset="-122"/>
              </a:rPr>
              <a:t>EPROM</a:t>
            </a:r>
            <a:r>
              <a:rPr lang="zh-CN" altLang="en-US" sz="2400" b="1">
                <a:latin typeface="宋体" panose="02010600030101010101" pitchFamily="2" charset="-122"/>
                <a:ea typeface="宋体" panose="02010600030101010101" pitchFamily="2" charset="-122"/>
              </a:rPr>
              <a:t>或其他存储体进行配置。在系统的可编程器件（</a:t>
            </a:r>
            <a:r>
              <a:rPr lang="en-US" altLang="zh-CN" sz="2400" b="1">
                <a:latin typeface="宋体" panose="02010600030101010101" pitchFamily="2" charset="-122"/>
                <a:ea typeface="宋体" panose="02010600030101010101" pitchFamily="2" charset="-122"/>
              </a:rPr>
              <a:t>ISP-PLD</a:t>
            </a:r>
            <a:r>
              <a:rPr lang="zh-CN" altLang="en-US" sz="2400" b="1">
                <a:latin typeface="宋体" panose="02010600030101010101" pitchFamily="2" charset="-122"/>
                <a:ea typeface="宋体" panose="02010600030101010101" pitchFamily="2" charset="-122"/>
              </a:rPr>
              <a:t>）则不需要专门的编程器，只要一根与计算机互连的下载编程电缆就可以了。</a:t>
            </a:r>
            <a:endParaRPr lang="zh-CN" altLang="en-US" sz="24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6436360" cy="605155"/>
            <a:chOff x="274214" y="217809"/>
            <a:chExt cx="53636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4909080"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1.4.6 </a:t>
              </a:r>
              <a:r>
                <a:rPr lang="zh-CN" altLang="en-US" sz="3200" b="1" dirty="0">
                  <a:solidFill>
                    <a:prstClr val="black"/>
                  </a:solidFill>
                  <a:latin typeface="微软雅黑" panose="020B0503020204020204" pitchFamily="34" charset="-122"/>
                  <a:ea typeface="微软雅黑" panose="020B0503020204020204" pitchFamily="34" charset="-122"/>
                </a:rPr>
                <a:t>器件测试和设计验证</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687705" y="1293495"/>
            <a:ext cx="11202035" cy="2181225"/>
          </a:xfrm>
          <a:prstGeom prst="rect">
            <a:avLst/>
          </a:prstGeom>
        </p:spPr>
        <p:txBody>
          <a:bodyPr wrap="square">
            <a:noAutofit/>
          </a:bodyPr>
          <a:p>
            <a:pPr marL="0" indent="266700" algn="just" defTabSz="266700">
              <a:spcBef>
                <a:spcPct val="0"/>
              </a:spcBef>
              <a:spcAft>
                <a:spcPct val="0"/>
              </a:spcAft>
            </a:pPr>
            <a:r>
              <a:rPr lang="zh-CN" altLang="en-US" sz="2400" b="1">
                <a:latin typeface="宋体" panose="02010600030101010101" pitchFamily="2" charset="-122"/>
                <a:ea typeface="宋体" panose="02010600030101010101" pitchFamily="2" charset="-122"/>
              </a:rPr>
              <a:t>器件在编程完毕之后，可以</a:t>
            </a:r>
            <a:r>
              <a:rPr lang="zh-CN" altLang="en-US" sz="2400" b="1">
                <a:latin typeface="Times New Roman" panose="02020603050405020304"/>
                <a:ea typeface="宋体" panose="02010600030101010101" pitchFamily="2" charset="-122"/>
              </a:rPr>
              <a:t>使</a:t>
            </a:r>
            <a:r>
              <a:rPr lang="zh-CN" altLang="en-US" sz="2400" b="1">
                <a:latin typeface="宋体" panose="02010600030101010101" pitchFamily="2" charset="-122"/>
                <a:ea typeface="宋体" panose="02010600030101010101" pitchFamily="2" charset="-122"/>
              </a:rPr>
              <a:t>用编译时产生的文件对器件进行检验、加密等工作，或采用边界扫描测试技术进行功能测试，测试成功后才完成其设计。</a:t>
            </a:r>
            <a:endParaRPr lang="zh-CN" altLang="en-US" sz="2400" b="1">
              <a:latin typeface="宋体" panose="02010600030101010101" pitchFamily="2" charset="-122"/>
              <a:ea typeface="宋体" panose="02010600030101010101" pitchFamily="2" charset="-122"/>
            </a:endParaRPr>
          </a:p>
          <a:p>
            <a:pPr marL="0" indent="266700" algn="just" defTabSz="266700">
              <a:spcBef>
                <a:spcPct val="0"/>
              </a:spcBef>
              <a:spcAft>
                <a:spcPct val="0"/>
              </a:spcAft>
            </a:pPr>
            <a:r>
              <a:rPr lang="zh-CN" altLang="en-US" sz="2400" b="1">
                <a:latin typeface="宋体" panose="02010600030101010101" pitchFamily="2" charset="-122"/>
                <a:ea typeface="宋体" panose="02010600030101010101" pitchFamily="2" charset="-122"/>
              </a:rPr>
              <a:t>设计验证可以在</a:t>
            </a:r>
            <a:r>
              <a:rPr lang="en-US" altLang="zh-CN" sz="2400" b="1">
                <a:latin typeface="Times New Roman" panose="02020603050405020304"/>
                <a:ea typeface="宋体" panose="02010600030101010101" pitchFamily="2" charset="-122"/>
              </a:rPr>
              <a:t>EDA</a:t>
            </a:r>
            <a:r>
              <a:rPr lang="zh-CN" altLang="en-US" sz="2400" b="1">
                <a:latin typeface="宋体" panose="02010600030101010101" pitchFamily="2" charset="-122"/>
                <a:ea typeface="宋体" panose="02010600030101010101" pitchFamily="2" charset="-122"/>
              </a:rPr>
              <a:t>硬件开发平台上进行。</a:t>
            </a:r>
            <a:r>
              <a:rPr lang="en-US" altLang="zh-CN" sz="2400" b="1">
                <a:latin typeface="Times New Roman" panose="02020603050405020304"/>
                <a:ea typeface="宋体" panose="02010600030101010101" pitchFamily="2" charset="-122"/>
              </a:rPr>
              <a:t>EDA</a:t>
            </a:r>
            <a:r>
              <a:rPr lang="zh-CN" altLang="en-US" sz="2400" b="1">
                <a:latin typeface="宋体" panose="02010600030101010101" pitchFamily="2" charset="-122"/>
                <a:ea typeface="宋体" panose="02010600030101010101" pitchFamily="2" charset="-122"/>
              </a:rPr>
              <a:t>硬件开发平台的核心部件是一片可编程逻辑器件</a:t>
            </a:r>
            <a:r>
              <a:rPr lang="en-US" altLang="zh-CN" sz="2400" b="1">
                <a:latin typeface="Times New Roman" panose="02020603050405020304"/>
                <a:ea typeface="宋体" panose="02010600030101010101" pitchFamily="2" charset="-122"/>
              </a:rPr>
              <a:t>FPGA</a:t>
            </a:r>
            <a:r>
              <a:rPr lang="zh-CN" altLang="en-US" sz="2400" b="1">
                <a:latin typeface="宋体" panose="02010600030101010101" pitchFamily="2" charset="-122"/>
                <a:ea typeface="宋体" panose="02010600030101010101" pitchFamily="2" charset="-122"/>
              </a:rPr>
              <a:t>或</a:t>
            </a:r>
            <a:r>
              <a:rPr lang="en-US" altLang="zh-CN" sz="2400" b="1">
                <a:latin typeface="Times New Roman" panose="02020603050405020304"/>
                <a:ea typeface="宋体" panose="02010600030101010101" pitchFamily="2" charset="-122"/>
              </a:rPr>
              <a:t>CPLD</a:t>
            </a:r>
            <a:r>
              <a:rPr lang="zh-CN" altLang="en-US" sz="2400" b="1">
                <a:latin typeface="宋体" panose="02010600030101010101" pitchFamily="2" charset="-122"/>
                <a:ea typeface="宋体" panose="02010600030101010101" pitchFamily="2" charset="-122"/>
              </a:rPr>
              <a:t>，再附加一些输入输出设备，如按键、数码显示器、指示灯、喇叭等，还提供时序电路需要的脉冲源。将设计电路编程下载到</a:t>
            </a:r>
            <a:r>
              <a:rPr lang="en-US" altLang="zh-CN" sz="2400" b="1">
                <a:latin typeface="Times New Roman" panose="02020603050405020304"/>
                <a:ea typeface="宋体" panose="02010600030101010101" pitchFamily="2" charset="-122"/>
              </a:rPr>
              <a:t>FPGA</a:t>
            </a:r>
            <a:r>
              <a:rPr lang="zh-CN" altLang="en-US" sz="2400" b="1">
                <a:latin typeface="宋体" panose="02010600030101010101" pitchFamily="2" charset="-122"/>
                <a:ea typeface="宋体" panose="02010600030101010101" pitchFamily="2" charset="-122"/>
              </a:rPr>
              <a:t>或</a:t>
            </a:r>
            <a:r>
              <a:rPr lang="en-US" altLang="zh-CN" sz="2400" b="1">
                <a:latin typeface="Times New Roman" panose="02020603050405020304"/>
                <a:ea typeface="宋体" panose="02010600030101010101" pitchFamily="2" charset="-122"/>
              </a:rPr>
              <a:t>CPLD</a:t>
            </a:r>
            <a:r>
              <a:rPr lang="zh-CN" altLang="en-US" sz="2400" b="1">
                <a:latin typeface="宋体" panose="02010600030101010101" pitchFamily="2" charset="-122"/>
                <a:ea typeface="宋体" panose="02010600030101010101" pitchFamily="2" charset="-122"/>
              </a:rPr>
              <a:t>中后，根据</a:t>
            </a:r>
            <a:r>
              <a:rPr lang="en-US" altLang="zh-CN" sz="2400" b="1">
                <a:latin typeface="Times New Roman" panose="02020603050405020304"/>
                <a:ea typeface="宋体" panose="02010600030101010101" pitchFamily="2" charset="-122"/>
              </a:rPr>
              <a:t>EDA</a:t>
            </a:r>
            <a:r>
              <a:rPr lang="zh-CN" altLang="en-US" sz="2400" b="1">
                <a:latin typeface="宋体" panose="02010600030101010101" pitchFamily="2" charset="-122"/>
                <a:ea typeface="宋体" panose="02010600030101010101" pitchFamily="2" charset="-122"/>
              </a:rPr>
              <a:t>硬件开发平台的操作模式要求，进行相应的输入操作，然后检查输出结果，验证设计电路。</a:t>
            </a:r>
            <a:endParaRPr lang="zh-CN" altLang="en-US" sz="24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1.5 EDA</a:t>
              </a:r>
              <a:r>
                <a:rPr lang="zh-CN" altLang="en-US" sz="3200" b="1" dirty="0">
                  <a:solidFill>
                    <a:prstClr val="black"/>
                  </a:solidFill>
                  <a:latin typeface="微软雅黑" panose="020B0503020204020204" pitchFamily="34" charset="-122"/>
                  <a:ea typeface="微软雅黑" panose="020B0503020204020204" pitchFamily="34" charset="-122"/>
                </a:rPr>
                <a:t>技术发展趋势</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332740" y="1412240"/>
            <a:ext cx="11499850" cy="4973320"/>
          </a:xfrm>
          <a:prstGeom prst="rect">
            <a:avLst/>
          </a:prstGeom>
        </p:spPr>
        <p:txBody>
          <a:bodyPr wrap="square">
            <a:noAutofit/>
          </a:bodyPr>
          <a:p>
            <a:pPr marL="0" indent="266700" algn="just" defTabSz="266700">
              <a:spcBef>
                <a:spcPct val="0"/>
              </a:spcBef>
              <a:spcAft>
                <a:spcPct val="0"/>
              </a:spcAft>
            </a:pPr>
            <a:r>
              <a:rPr lang="zh-CN" altLang="en-US" sz="2400" b="1">
                <a:latin typeface="宋体" panose="02010600030101010101" pitchFamily="2" charset="-122"/>
                <a:ea typeface="宋体" panose="02010600030101010101" pitchFamily="2" charset="-122"/>
              </a:rPr>
              <a:t>随着市场需求的增长，集成工艺水平及计算机自动设计技术的不断提高，促进单片系统，或称系统集成芯片成为</a:t>
            </a:r>
            <a:r>
              <a:rPr lang="en-US" altLang="zh-CN" sz="2400" b="1">
                <a:latin typeface="Times New Roman" panose="02020603050405020304"/>
                <a:ea typeface="宋体" panose="02010600030101010101" pitchFamily="2" charset="-122"/>
              </a:rPr>
              <a:t>IC</a:t>
            </a:r>
            <a:r>
              <a:rPr lang="zh-CN" altLang="en-US" sz="2400" b="1">
                <a:latin typeface="宋体" panose="02010600030101010101" pitchFamily="2" charset="-122"/>
                <a:ea typeface="宋体" panose="02010600030101010101" pitchFamily="2" charset="-122"/>
              </a:rPr>
              <a:t>设计的发展方向。这一发展趋势</a:t>
            </a:r>
            <a:r>
              <a:rPr lang="zh-CN" altLang="en-US" sz="2400" b="1">
                <a:latin typeface="Times New Roman" panose="02020603050405020304"/>
                <a:ea typeface="宋体" panose="02010600030101010101" pitchFamily="2" charset="-122"/>
              </a:rPr>
              <a:t>体现</a:t>
            </a:r>
            <a:r>
              <a:rPr lang="zh-CN" altLang="en-US" sz="2400" b="1">
                <a:latin typeface="宋体" panose="02010600030101010101" pitchFamily="2" charset="-122"/>
                <a:ea typeface="宋体" panose="02010600030101010101" pitchFamily="2" charset="-122"/>
              </a:rPr>
              <a:t>在如下几方面</a:t>
            </a:r>
            <a:r>
              <a:rPr lang="en-US" altLang="zh-CN" sz="2400" b="1">
                <a:latin typeface="Times New Roman" panose="02020603050405020304"/>
                <a:ea typeface="宋体" panose="02010600030101010101" pitchFamily="2" charset="-122"/>
              </a:rPr>
              <a:t>:</a:t>
            </a:r>
            <a:endParaRPr lang="en-US" altLang="zh-CN" sz="2400" b="1">
              <a:latin typeface="Times New Roman" panose="02020603050405020304"/>
              <a:ea typeface="宋体" panose="02010600030101010101" pitchFamily="2" charset="-122"/>
            </a:endParaRPr>
          </a:p>
          <a:p>
            <a:pPr marL="0" indent="266700" algn="just" defTabSz="266700">
              <a:spcBef>
                <a:spcPct val="0"/>
              </a:spcBef>
              <a:spcAft>
                <a:spcPct val="0"/>
              </a:spcAft>
            </a:pPr>
            <a:r>
              <a:rPr lang="en-US" altLang="zh-CN" sz="2400" b="1">
                <a:latin typeface="Times New Roman" panose="02020603050405020304"/>
                <a:ea typeface="Times New Roman" panose="02020603050405020304"/>
              </a:rPr>
              <a:t>1</a:t>
            </a:r>
            <a:r>
              <a:rPr lang="zh-CN" altLang="en-US" sz="2400" b="1">
                <a:latin typeface="Times New Roman" panose="02020603050405020304"/>
                <a:ea typeface="宋体" panose="02010600030101010101" pitchFamily="2" charset="-122"/>
              </a:rPr>
              <a:t>、</a:t>
            </a:r>
            <a:r>
              <a:rPr lang="zh-CN" altLang="en-US" sz="2400" b="1">
                <a:latin typeface="宋体" panose="02010600030101010101" pitchFamily="2" charset="-122"/>
                <a:ea typeface="宋体" panose="02010600030101010101" pitchFamily="2" charset="-122"/>
              </a:rPr>
              <a:t>超大规模集成电路的集成度和工艺水平不断提高，深亚微米（</a:t>
            </a:r>
            <a:r>
              <a:rPr lang="en-US" altLang="zh-CN" sz="2400" b="1">
                <a:latin typeface="Times New Roman" panose="02020603050405020304"/>
                <a:ea typeface="宋体" panose="02010600030101010101" pitchFamily="2" charset="-122"/>
              </a:rPr>
              <a:t>deep submicron</a:t>
            </a:r>
            <a:r>
              <a:rPr lang="zh-CN" altLang="en-US" sz="2400" b="1">
                <a:latin typeface="宋体" panose="02010600030101010101" pitchFamily="2" charset="-122"/>
                <a:ea typeface="宋体" panose="02010600030101010101" pitchFamily="2" charset="-122"/>
              </a:rPr>
              <a:t>）及</a:t>
            </a:r>
            <a:r>
              <a:rPr lang="en-US" altLang="zh-CN" sz="2400" b="1">
                <a:latin typeface="Times New Roman" panose="02020603050405020304"/>
                <a:ea typeface="宋体" panose="02010600030101010101" pitchFamily="2" charset="-122"/>
              </a:rPr>
              <a:t>3D MOS</a:t>
            </a:r>
            <a:r>
              <a:rPr lang="zh-CN" altLang="en-US" sz="2400" b="1">
                <a:latin typeface="宋体" panose="02010600030101010101" pitchFamily="2" charset="-122"/>
                <a:ea typeface="宋体" panose="02010600030101010101" pitchFamily="2" charset="-122"/>
              </a:rPr>
              <a:t>工艺，如</a:t>
            </a:r>
            <a:r>
              <a:rPr lang="en-US" altLang="zh-CN" sz="2400" b="1">
                <a:latin typeface="Times New Roman" panose="02020603050405020304"/>
                <a:ea typeface="宋体" panose="02010600030101010101" pitchFamily="2" charset="-122"/>
              </a:rPr>
              <a:t>10nm</a:t>
            </a:r>
            <a:r>
              <a:rPr lang="zh-CN" altLang="en-US" sz="2400" b="1">
                <a:latin typeface="宋体" panose="02010600030101010101" pitchFamily="2" charset="-122"/>
                <a:ea typeface="宋体" panose="02010600030101010101" pitchFamily="2" charset="-122"/>
              </a:rPr>
              <a:t>乃至</a:t>
            </a:r>
            <a:r>
              <a:rPr lang="en-US" altLang="zh-CN" sz="2400" b="1">
                <a:latin typeface="Times New Roman" panose="02020603050405020304"/>
                <a:ea typeface="宋体" panose="02010600030101010101" pitchFamily="2" charset="-122"/>
              </a:rPr>
              <a:t>7nm</a:t>
            </a:r>
            <a:r>
              <a:rPr lang="zh-CN" altLang="en-US" sz="2400" b="1">
                <a:latin typeface="宋体" panose="02010600030101010101" pitchFamily="2" charset="-122"/>
                <a:ea typeface="宋体" panose="02010600030101010101" pitchFamily="2" charset="-122"/>
              </a:rPr>
              <a:t>已经走向成熟，在一个芯片上完成系统级的集成已成为可能。</a:t>
            </a:r>
            <a:endParaRPr lang="zh-CN" altLang="en-US" sz="2400" b="1">
              <a:latin typeface="宋体" panose="02010600030101010101" pitchFamily="2" charset="-122"/>
              <a:ea typeface="宋体" panose="02010600030101010101" pitchFamily="2" charset="-122"/>
            </a:endParaRPr>
          </a:p>
          <a:p>
            <a:pPr marL="0" indent="266700" algn="just" defTabSz="266700">
              <a:spcBef>
                <a:spcPct val="0"/>
              </a:spcBef>
              <a:spcAft>
                <a:spcPct val="0"/>
              </a:spcAft>
            </a:pPr>
            <a:r>
              <a:rPr lang="en-US" altLang="zh-CN" sz="2400" b="1">
                <a:latin typeface="Times New Roman" panose="02020603050405020304"/>
                <a:ea typeface="Times New Roman" panose="02020603050405020304"/>
              </a:rPr>
              <a:t>2</a:t>
            </a:r>
            <a:r>
              <a:rPr lang="zh-CN" altLang="en-US" sz="2400" b="1">
                <a:latin typeface="Times New Roman" panose="02020603050405020304"/>
                <a:ea typeface="宋体" panose="02010600030101010101" pitchFamily="2" charset="-122"/>
              </a:rPr>
              <a:t>、</a:t>
            </a:r>
            <a:r>
              <a:rPr lang="zh-CN" altLang="en-US" sz="2400" b="1">
                <a:latin typeface="宋体" panose="02010600030101010101" pitchFamily="2" charset="-122"/>
                <a:ea typeface="宋体" panose="02010600030101010101" pitchFamily="2" charset="-122"/>
              </a:rPr>
              <a:t>由于工艺线宽的不断减小，在半导体材料上的许多寄生效应已经不能简单地被忽略。这就对</a:t>
            </a:r>
            <a:r>
              <a:rPr lang="en-US" altLang="zh-CN" sz="2400" b="1">
                <a:latin typeface="Times New Roman" panose="02020603050405020304"/>
                <a:ea typeface="宋体" panose="02010600030101010101" pitchFamily="2" charset="-122"/>
              </a:rPr>
              <a:t>EDA</a:t>
            </a:r>
            <a:r>
              <a:rPr lang="zh-CN" altLang="en-US" sz="2400" b="1">
                <a:latin typeface="宋体" panose="02010600030101010101" pitchFamily="2" charset="-122"/>
                <a:ea typeface="宋体" panose="02010600030101010101" pitchFamily="2" charset="-122"/>
              </a:rPr>
              <a:t>工具提出了更高的要求，同时也使得</a:t>
            </a:r>
            <a:r>
              <a:rPr lang="en-US" altLang="zh-CN" sz="2400" b="1">
                <a:latin typeface="Times New Roman" panose="02020603050405020304"/>
                <a:ea typeface="宋体" panose="02010600030101010101" pitchFamily="2" charset="-122"/>
              </a:rPr>
              <a:t>IC</a:t>
            </a:r>
            <a:r>
              <a:rPr lang="zh-CN" altLang="en-US" sz="2400" b="1">
                <a:latin typeface="宋体" panose="02010600030101010101" pitchFamily="2" charset="-122"/>
                <a:ea typeface="宋体" panose="02010600030101010101" pitchFamily="2" charset="-122"/>
              </a:rPr>
              <a:t>生产线的投资更为巨大。这一变化使得可编程逻辑器件开始</a:t>
            </a:r>
            <a:r>
              <a:rPr lang="zh-CN" altLang="en-US" sz="2400" b="1">
                <a:latin typeface="Times New Roman" panose="02020603050405020304"/>
                <a:ea typeface="宋体" panose="02010600030101010101" pitchFamily="2" charset="-122"/>
              </a:rPr>
              <a:t>进入</a:t>
            </a:r>
            <a:r>
              <a:rPr lang="zh-CN" altLang="en-US" sz="2400" b="1">
                <a:latin typeface="宋体" panose="02010600030101010101" pitchFamily="2" charset="-122"/>
                <a:ea typeface="宋体" panose="02010600030101010101" pitchFamily="2" charset="-122"/>
              </a:rPr>
              <a:t>传统的</a:t>
            </a:r>
            <a:r>
              <a:rPr lang="en-US" altLang="zh-CN" sz="2400" b="1">
                <a:latin typeface="Times New Roman" panose="02020603050405020304"/>
                <a:ea typeface="宋体" panose="02010600030101010101" pitchFamily="2" charset="-122"/>
              </a:rPr>
              <a:t>ASIC</a:t>
            </a:r>
            <a:r>
              <a:rPr lang="zh-CN" altLang="en-US" sz="2400" b="1">
                <a:latin typeface="宋体" panose="02010600030101010101" pitchFamily="2" charset="-122"/>
                <a:ea typeface="宋体" panose="02010600030101010101" pitchFamily="2" charset="-122"/>
              </a:rPr>
              <a:t>市场。</a:t>
            </a:r>
            <a:endParaRPr lang="zh-CN" altLang="en-US" sz="2400" b="1">
              <a:latin typeface="宋体" panose="02010600030101010101" pitchFamily="2" charset="-122"/>
              <a:ea typeface="宋体" panose="02010600030101010101" pitchFamily="2" charset="-122"/>
            </a:endParaRPr>
          </a:p>
          <a:p>
            <a:pPr marL="0" indent="266700" algn="just" defTabSz="266700">
              <a:spcBef>
                <a:spcPct val="0"/>
              </a:spcBef>
              <a:spcAft>
                <a:spcPct val="0"/>
              </a:spcAft>
            </a:pPr>
            <a:r>
              <a:rPr lang="en-US" altLang="zh-CN" sz="2400" b="1">
                <a:latin typeface="Times New Roman" panose="02020603050405020304"/>
                <a:ea typeface="Times New Roman" panose="02020603050405020304"/>
              </a:rPr>
              <a:t>3</a:t>
            </a:r>
            <a:r>
              <a:rPr lang="zh-CN" altLang="en-US" sz="2400" b="1">
                <a:latin typeface="Times New Roman" panose="02020603050405020304"/>
                <a:ea typeface="宋体" panose="02010600030101010101" pitchFamily="2" charset="-122"/>
              </a:rPr>
              <a:t>、</a:t>
            </a:r>
            <a:r>
              <a:rPr lang="zh-CN" altLang="en-US" sz="2400" b="1">
                <a:latin typeface="宋体" panose="02010600030101010101" pitchFamily="2" charset="-122"/>
                <a:ea typeface="宋体" panose="02010600030101010101" pitchFamily="2" charset="-122"/>
              </a:rPr>
              <a:t>市场对电子产品提出了更高的要求，如必须降低电子系统的成本、减小系统的体积等，从而对系统的集成度不断提出更高的要求。同时，设计的速度也成了一个产品能否成功的关键因素，这促使</a:t>
            </a:r>
            <a:r>
              <a:rPr lang="en-US" altLang="zh-CN" sz="2400" b="1">
                <a:latin typeface="Times New Roman" panose="02020603050405020304"/>
                <a:ea typeface="宋体" panose="02010600030101010101" pitchFamily="2" charset="-122"/>
              </a:rPr>
              <a:t>EDA</a:t>
            </a:r>
            <a:r>
              <a:rPr lang="zh-CN" altLang="en-US" sz="2400" b="1">
                <a:latin typeface="宋体" panose="02010600030101010101" pitchFamily="2" charset="-122"/>
                <a:ea typeface="宋体" panose="02010600030101010101" pitchFamily="2" charset="-122"/>
              </a:rPr>
              <a:t>工具和</a:t>
            </a:r>
            <a:r>
              <a:rPr lang="en-US" altLang="zh-CN" sz="2400" b="1">
                <a:latin typeface="Times New Roman" panose="02020603050405020304"/>
                <a:ea typeface="宋体" panose="02010600030101010101" pitchFamily="2" charset="-122"/>
              </a:rPr>
              <a:t>IP</a:t>
            </a:r>
            <a:r>
              <a:rPr lang="zh-CN" altLang="en-US" sz="2400" b="1">
                <a:latin typeface="宋体" panose="02010600030101010101" pitchFamily="2" charset="-122"/>
                <a:ea typeface="宋体" panose="02010600030101010101" pitchFamily="2" charset="-122"/>
              </a:rPr>
              <a:t>核应用更为广泛。</a:t>
            </a:r>
            <a:endParaRPr lang="zh-CN" altLang="en-US" sz="2400" b="1">
              <a:latin typeface="宋体" panose="02010600030101010101" pitchFamily="2" charset="-122"/>
              <a:ea typeface="宋体" panose="02010600030101010101" pitchFamily="2" charset="-122"/>
            </a:endParaRPr>
          </a:p>
          <a:p>
            <a:pPr marL="0" indent="266700" algn="just" defTabSz="266700">
              <a:spcBef>
                <a:spcPct val="0"/>
              </a:spcBef>
              <a:spcAft>
                <a:spcPct val="0"/>
              </a:spcAft>
            </a:pPr>
            <a:r>
              <a:rPr lang="en-US" altLang="zh-CN" sz="2400" b="1">
                <a:latin typeface="Times New Roman" panose="02020603050405020304"/>
                <a:ea typeface="Times New Roman" panose="02020603050405020304"/>
              </a:rPr>
              <a:t>4</a:t>
            </a:r>
            <a:r>
              <a:rPr lang="zh-CN" altLang="en-US" sz="2400" b="1">
                <a:latin typeface="Times New Roman" panose="02020603050405020304"/>
                <a:ea typeface="宋体" panose="02010600030101010101" pitchFamily="2" charset="-122"/>
              </a:rPr>
              <a:t>、</a:t>
            </a:r>
            <a:r>
              <a:rPr lang="zh-CN" altLang="en-US" sz="2400" b="1">
                <a:latin typeface="宋体" panose="02010600030101010101" pitchFamily="2" charset="-122"/>
                <a:ea typeface="宋体" panose="02010600030101010101" pitchFamily="2" charset="-122"/>
              </a:rPr>
              <a:t>高性能的</a:t>
            </a:r>
            <a:r>
              <a:rPr lang="en-US" altLang="zh-CN" sz="2400" b="1">
                <a:latin typeface="Times New Roman" panose="02020603050405020304"/>
                <a:ea typeface="宋体" panose="02010600030101010101" pitchFamily="2" charset="-122"/>
              </a:rPr>
              <a:t>EDA</a:t>
            </a:r>
            <a:r>
              <a:rPr lang="zh-CN" altLang="en-US" sz="2400" b="1">
                <a:latin typeface="宋体" panose="02010600030101010101" pitchFamily="2" charset="-122"/>
                <a:ea typeface="宋体" panose="02010600030101010101" pitchFamily="2" charset="-122"/>
              </a:rPr>
              <a:t>工具得到</a:t>
            </a:r>
            <a:r>
              <a:rPr lang="zh-CN" altLang="en-US" sz="2400" b="1">
                <a:latin typeface="Times New Roman" panose="02020603050405020304"/>
                <a:ea typeface="宋体" panose="02010600030101010101" pitchFamily="2" charset="-122"/>
              </a:rPr>
              <a:t>长远</a:t>
            </a:r>
            <a:r>
              <a:rPr lang="zh-CN" altLang="en-US" sz="2400" b="1">
                <a:latin typeface="宋体" panose="02010600030101010101" pitchFamily="2" charset="-122"/>
                <a:ea typeface="宋体" panose="02010600030101010101" pitchFamily="2" charset="-122"/>
              </a:rPr>
              <a:t>的发展，其自动化和智能化程度不断提高，为</a:t>
            </a:r>
            <a:r>
              <a:rPr lang="zh-CN" altLang="en-US" sz="2400" b="1">
                <a:latin typeface="Times New Roman" panose="02020603050405020304"/>
                <a:ea typeface="宋体" panose="02010600030101010101" pitchFamily="2" charset="-122"/>
              </a:rPr>
              <a:t>嵌入</a:t>
            </a:r>
            <a:r>
              <a:rPr lang="zh-CN" altLang="en-US" sz="2400" b="1">
                <a:latin typeface="宋体" panose="02010600030101010101" pitchFamily="2" charset="-122"/>
                <a:ea typeface="宋体" panose="02010600030101010101" pitchFamily="2" charset="-122"/>
              </a:rPr>
              <a:t>式系统设计提供了功能强大的开发环境。</a:t>
            </a:r>
            <a:endParaRPr lang="zh-CN" altLang="en-US" sz="2400" b="1">
              <a:latin typeface="宋体" panose="02010600030101010101" pitchFamily="2" charset="-122"/>
              <a:ea typeface="宋体" panose="02010600030101010101" pitchFamily="2" charset="-122"/>
            </a:endParaRPr>
          </a:p>
          <a:p>
            <a:pPr marL="0" indent="0" algn="just" defTabSz="266700">
              <a:spcBef>
                <a:spcPct val="0"/>
              </a:spcBef>
              <a:spcAft>
                <a:spcPct val="0"/>
              </a:spcAft>
            </a:pPr>
            <a:r>
              <a:rPr lang="en-US" altLang="zh-CN" sz="2400" b="1">
                <a:latin typeface="Times New Roman" panose="02020603050405020304"/>
                <a:ea typeface="Times New Roman" panose="02020603050405020304"/>
              </a:rPr>
              <a:t>   5</a:t>
            </a:r>
            <a:r>
              <a:rPr lang="zh-CN" altLang="en-US" sz="2400" b="1">
                <a:latin typeface="Times New Roman" panose="02020603050405020304"/>
                <a:ea typeface="宋体" panose="02010600030101010101" pitchFamily="2" charset="-122"/>
              </a:rPr>
              <a:t>、</a:t>
            </a:r>
            <a:r>
              <a:rPr lang="zh-CN" altLang="en-US" sz="2400" b="1">
                <a:latin typeface="宋体" panose="02010600030101010101" pitchFamily="2" charset="-122"/>
                <a:ea typeface="宋体" panose="02010600030101010101" pitchFamily="2" charset="-122"/>
              </a:rPr>
              <a:t>计算机硬件平台性能大幅度提高，为复杂的</a:t>
            </a:r>
            <a:r>
              <a:rPr lang="en-US" altLang="zh-CN" sz="2400" b="1">
                <a:latin typeface="Times New Roman" panose="02020603050405020304"/>
                <a:ea typeface="宋体" panose="02010600030101010101" pitchFamily="2" charset="-122"/>
              </a:rPr>
              <a:t>SOC</a:t>
            </a:r>
            <a:r>
              <a:rPr lang="zh-CN" altLang="en-US" sz="2400" b="1">
                <a:latin typeface="宋体" panose="02010600030101010101" pitchFamily="2" charset="-122"/>
                <a:ea typeface="宋体" panose="02010600030101010101" pitchFamily="2" charset="-122"/>
              </a:rPr>
              <a:t>设计提供了物理基础。</a:t>
            </a:r>
            <a:endParaRPr lang="zh-CN" altLang="en-US" sz="24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9600" y="0"/>
            <a:ext cx="3153341"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nvGrpSpPr>
          <p:cNvPr id="19" name="组合 18"/>
          <p:cNvGrpSpPr/>
          <p:nvPr/>
        </p:nvGrpSpPr>
        <p:grpSpPr>
          <a:xfrm>
            <a:off x="1105977" y="1931153"/>
            <a:ext cx="2118592" cy="1261505"/>
            <a:chOff x="316783" y="2087602"/>
            <a:chExt cx="1765492" cy="1051254"/>
          </a:xfrm>
        </p:grpSpPr>
        <p:sp>
          <p:nvSpPr>
            <p:cNvPr id="20" name="矩形 19"/>
            <p:cNvSpPr/>
            <p:nvPr/>
          </p:nvSpPr>
          <p:spPr>
            <a:xfrm>
              <a:off x="651036" y="2087602"/>
              <a:ext cx="1096988" cy="569387"/>
            </a:xfrm>
            <a:prstGeom prst="rect">
              <a:avLst/>
            </a:prstGeom>
          </p:spPr>
          <p:txBody>
            <a:bodyPr wrap="none">
              <a:spAutoFit/>
            </a:bodyPr>
            <a:lstStyle/>
            <a:p>
              <a:pPr algn="ctr" defTabSz="822960"/>
              <a:r>
                <a:rPr lang="zh-CN" altLang="en-US" sz="3840" b="1" dirty="0">
                  <a:solidFill>
                    <a:prstClr val="white"/>
                  </a:solidFill>
                  <a:latin typeface="微软雅黑" panose="020B0503020204020204" pitchFamily="34" charset="-122"/>
                  <a:ea typeface="微软雅黑" panose="020B0503020204020204" pitchFamily="34" charset="-122"/>
                </a:rPr>
                <a:t>目 录</a:t>
              </a:r>
              <a:endParaRPr lang="zh-CN" altLang="en-US" sz="3840" b="1" dirty="0">
                <a:solidFill>
                  <a:prstClr val="white"/>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16783" y="2569469"/>
              <a:ext cx="1765492" cy="569387"/>
            </a:xfrm>
            <a:prstGeom prst="rect">
              <a:avLst/>
            </a:prstGeom>
            <a:noFill/>
          </p:spPr>
          <p:txBody>
            <a:bodyPr wrap="none" rtlCol="0">
              <a:spAutoFit/>
            </a:bodyPr>
            <a:lstStyle/>
            <a:p>
              <a:pPr algn="ctr" defTabSz="822960"/>
              <a:r>
                <a:rPr lang="en-US" altLang="zh-CN" sz="3840" dirty="0" err="1">
                  <a:solidFill>
                    <a:prstClr val="white"/>
                  </a:solidFill>
                  <a:latin typeface="微软雅黑" panose="020B0503020204020204" pitchFamily="34" charset="-122"/>
                  <a:ea typeface="微软雅黑" panose="020B0503020204020204" pitchFamily="34" charset="-122"/>
                </a:rPr>
                <a:t>Contens</a:t>
              </a:r>
              <a:endParaRPr lang="zh-CN" altLang="en-US" sz="3840" dirty="0">
                <a:solidFill>
                  <a:prstClr val="white"/>
                </a:solidFill>
                <a:latin typeface="微软雅黑" panose="020B0503020204020204" pitchFamily="34" charset="-122"/>
                <a:ea typeface="微软雅黑" panose="020B0503020204020204" pitchFamily="34" charset="-122"/>
              </a:endParaRPr>
            </a:p>
          </p:txBody>
        </p:sp>
      </p:grpSp>
      <p:grpSp>
        <p:nvGrpSpPr>
          <p:cNvPr id="6" name="组合 5"/>
          <p:cNvGrpSpPr/>
          <p:nvPr>
            <p:custDataLst>
              <p:tags r:id="rId1"/>
            </p:custDataLst>
          </p:nvPr>
        </p:nvGrpSpPr>
        <p:grpSpPr>
          <a:xfrm>
            <a:off x="4612640" y="137160"/>
            <a:ext cx="3917950" cy="2700020"/>
            <a:chOff x="8139" y="2329"/>
            <a:chExt cx="4602" cy="2937"/>
          </a:xfrm>
        </p:grpSpPr>
        <p:sp>
          <p:nvSpPr>
            <p:cNvPr id="4" name="圆角矩形 3"/>
            <p:cNvSpPr/>
            <p:nvPr>
              <p:custDataLst>
                <p:tags r:id="rId2"/>
              </p:custDataLst>
            </p:nvPr>
          </p:nvSpPr>
          <p:spPr>
            <a:xfrm>
              <a:off x="8139" y="2350"/>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1</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5" name="TextBox 4"/>
            <p:cNvSpPr txBox="1"/>
            <p:nvPr>
              <p:custDataLst>
                <p:tags r:id="rId3"/>
              </p:custDataLst>
            </p:nvPr>
          </p:nvSpPr>
          <p:spPr>
            <a:xfrm>
              <a:off x="8971" y="2329"/>
              <a:ext cx="3770" cy="736"/>
            </a:xfrm>
            <a:prstGeom prst="rect">
              <a:avLst/>
            </a:prstGeom>
            <a:noFill/>
          </p:spPr>
          <p:txBody>
            <a:bodyPr wrap="square" lIns="109703" tIns="54851" rIns="109703" bIns="54851" rtlCol="0">
              <a:noAutofit/>
            </a:bodyPr>
            <a:lstStyle/>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1.1EDA</a:t>
              </a:r>
              <a:r>
                <a:rPr lang="zh-CN" altLang="en-US" sz="2400" b="1" dirty="0">
                  <a:solidFill>
                    <a:prstClr val="black"/>
                  </a:solidFill>
                  <a:latin typeface="微软雅黑" panose="020B0503020204020204" pitchFamily="34" charset="-122"/>
                  <a:ea typeface="微软雅黑" panose="020B0503020204020204" pitchFamily="34" charset="-122"/>
                </a:rPr>
                <a:t>技术发展</a:t>
              </a:r>
              <a:r>
                <a:rPr lang="zh-CN" altLang="en-US" sz="2400" b="1" dirty="0">
                  <a:solidFill>
                    <a:prstClr val="black"/>
                  </a:solidFill>
                  <a:latin typeface="微软雅黑" panose="020B0503020204020204" pitchFamily="34" charset="-122"/>
                  <a:ea typeface="微软雅黑" panose="020B0503020204020204" pitchFamily="34" charset="-122"/>
                </a:rPr>
                <a:t>历程</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24" name="圆角矩形 23"/>
            <p:cNvSpPr/>
            <p:nvPr>
              <p:custDataLst>
                <p:tags r:id="rId4"/>
              </p:custDataLst>
            </p:nvPr>
          </p:nvSpPr>
          <p:spPr>
            <a:xfrm>
              <a:off x="8139" y="3451"/>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2</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25" name="TextBox 24"/>
            <p:cNvSpPr txBox="1"/>
            <p:nvPr>
              <p:custDataLst>
                <p:tags r:id="rId5"/>
              </p:custDataLst>
            </p:nvPr>
          </p:nvSpPr>
          <p:spPr>
            <a:xfrm>
              <a:off x="8971" y="3430"/>
              <a:ext cx="3770" cy="737"/>
            </a:xfrm>
            <a:prstGeom prst="rect">
              <a:avLst/>
            </a:prstGeom>
            <a:noFill/>
          </p:spPr>
          <p:txBody>
            <a:bodyPr wrap="square" lIns="109703" tIns="54851" rIns="109703" bIns="54851" rtlCol="0">
              <a:noAutofit/>
            </a:bodyPr>
            <a:lstStyle/>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1.2EDA</a:t>
              </a:r>
              <a:r>
                <a:rPr lang="zh-CN" altLang="en-US" sz="2400" b="1" dirty="0">
                  <a:solidFill>
                    <a:prstClr val="black"/>
                  </a:solidFill>
                  <a:latin typeface="微软雅黑" panose="020B0503020204020204" pitchFamily="34" charset="-122"/>
                  <a:ea typeface="微软雅黑" panose="020B0503020204020204" pitchFamily="34" charset="-122"/>
                </a:rPr>
                <a:t>技术主要</a:t>
              </a:r>
              <a:r>
                <a:rPr lang="zh-CN" altLang="en-US" sz="2400" b="1" dirty="0">
                  <a:solidFill>
                    <a:prstClr val="black"/>
                  </a:solidFill>
                  <a:latin typeface="微软雅黑" panose="020B0503020204020204" pitchFamily="34" charset="-122"/>
                  <a:ea typeface="微软雅黑" panose="020B0503020204020204" pitchFamily="34" charset="-122"/>
                </a:rPr>
                <a:t>内容</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8139" y="4552"/>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3</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28" name="TextBox 27"/>
            <p:cNvSpPr txBox="1"/>
            <p:nvPr>
              <p:custDataLst>
                <p:tags r:id="rId7"/>
              </p:custDataLst>
            </p:nvPr>
          </p:nvSpPr>
          <p:spPr>
            <a:xfrm>
              <a:off x="8971" y="4531"/>
              <a:ext cx="3690" cy="723"/>
            </a:xfrm>
            <a:prstGeom prst="rect">
              <a:avLst/>
            </a:prstGeom>
            <a:noFill/>
          </p:spPr>
          <p:txBody>
            <a:bodyPr wrap="square" lIns="109703" tIns="54851" rIns="109703" bIns="54851" rtlCol="0">
              <a:noAutofit/>
            </a:bodyPr>
            <a:lstStyle/>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1.3EDA</a:t>
              </a:r>
              <a:r>
                <a:rPr lang="zh-CN" altLang="en-US" sz="2400" b="1" dirty="0">
                  <a:solidFill>
                    <a:prstClr val="black"/>
                  </a:solidFill>
                  <a:latin typeface="微软雅黑" panose="020B0503020204020204" pitchFamily="34" charset="-122"/>
                  <a:ea typeface="微软雅黑" panose="020B0503020204020204" pitchFamily="34" charset="-122"/>
                </a:rPr>
                <a:t>技术的</a:t>
              </a:r>
              <a:r>
                <a:rPr lang="zh-CN" altLang="en-US" sz="2400" b="1" dirty="0">
                  <a:solidFill>
                    <a:prstClr val="black"/>
                  </a:solidFill>
                  <a:latin typeface="微软雅黑" panose="020B0503020204020204" pitchFamily="34" charset="-122"/>
                  <a:ea typeface="微软雅黑" panose="020B0503020204020204" pitchFamily="34" charset="-122"/>
                </a:rPr>
                <a:t>特点</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grpSp>
      <p:sp>
        <p:nvSpPr>
          <p:cNvPr id="3" name="圆角矩形 2"/>
          <p:cNvSpPr/>
          <p:nvPr>
            <p:custDataLst>
              <p:tags r:id="rId8"/>
            </p:custDataLst>
          </p:nvPr>
        </p:nvSpPr>
        <p:spPr>
          <a:xfrm>
            <a:off x="4612640" y="3192981"/>
            <a:ext cx="607870" cy="656389"/>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4</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7" name="TextBox 27"/>
          <p:cNvSpPr txBox="1"/>
          <p:nvPr>
            <p:custDataLst>
              <p:tags r:id="rId9"/>
            </p:custDataLst>
          </p:nvPr>
        </p:nvSpPr>
        <p:spPr>
          <a:xfrm>
            <a:off x="5321605" y="3160976"/>
            <a:ext cx="3141511" cy="664663"/>
          </a:xfrm>
          <a:prstGeom prst="rect">
            <a:avLst/>
          </a:prstGeom>
          <a:noFill/>
        </p:spPr>
        <p:txBody>
          <a:bodyPr wrap="square" lIns="109703" tIns="54851" rIns="109703" bIns="54851" rtlCol="0">
            <a:noAutofit/>
          </a:bodyPr>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1.4EDA</a:t>
            </a:r>
            <a:r>
              <a:rPr lang="zh-CN" altLang="en-US" sz="2400" b="1" dirty="0">
                <a:solidFill>
                  <a:prstClr val="black"/>
                </a:solidFill>
                <a:latin typeface="微软雅黑" panose="020B0503020204020204" pitchFamily="34" charset="-122"/>
                <a:ea typeface="微软雅黑" panose="020B0503020204020204" pitchFamily="34" charset="-122"/>
              </a:rPr>
              <a:t>设计</a:t>
            </a:r>
            <a:r>
              <a:rPr lang="zh-CN" altLang="en-US" sz="2400" b="1" dirty="0">
                <a:solidFill>
                  <a:prstClr val="black"/>
                </a:solidFill>
                <a:latin typeface="微软雅黑" panose="020B0503020204020204" pitchFamily="34" charset="-122"/>
                <a:ea typeface="微软雅黑" panose="020B0503020204020204" pitchFamily="34" charset="-122"/>
              </a:rPr>
              <a:t>流程</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8" name="圆角矩形 7"/>
          <p:cNvSpPr/>
          <p:nvPr>
            <p:custDataLst>
              <p:tags r:id="rId10"/>
            </p:custDataLst>
          </p:nvPr>
        </p:nvSpPr>
        <p:spPr>
          <a:xfrm>
            <a:off x="4612640" y="4205171"/>
            <a:ext cx="607870" cy="656389"/>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5</a:t>
            </a:r>
            <a:endParaRPr lang="en-US" altLang="zh-CN" sz="2400" dirty="0">
              <a:solidFill>
                <a:prstClr val="white"/>
              </a:solidFill>
              <a:latin typeface="微软雅黑" panose="020B0503020204020204" pitchFamily="34" charset="-122"/>
              <a:ea typeface="微软雅黑" panose="020B0503020204020204" pitchFamily="34" charset="-122"/>
            </a:endParaRPr>
          </a:p>
        </p:txBody>
      </p:sp>
      <p:sp>
        <p:nvSpPr>
          <p:cNvPr id="9" name="TextBox 27"/>
          <p:cNvSpPr txBox="1"/>
          <p:nvPr>
            <p:custDataLst>
              <p:tags r:id="rId11"/>
            </p:custDataLst>
          </p:nvPr>
        </p:nvSpPr>
        <p:spPr>
          <a:xfrm>
            <a:off x="5320665" y="4160520"/>
            <a:ext cx="3361055" cy="664845"/>
          </a:xfrm>
          <a:prstGeom prst="rect">
            <a:avLst/>
          </a:prstGeom>
          <a:noFill/>
        </p:spPr>
        <p:txBody>
          <a:bodyPr wrap="square" lIns="109703" tIns="54851" rIns="109703" bIns="54851" rtlCol="0">
            <a:noAutofit/>
          </a:bodyPr>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1.5EDA</a:t>
            </a:r>
            <a:r>
              <a:rPr lang="zh-CN" altLang="en-US" sz="2400" b="1" dirty="0">
                <a:solidFill>
                  <a:prstClr val="black"/>
                </a:solidFill>
                <a:latin typeface="微软雅黑" panose="020B0503020204020204" pitchFamily="34" charset="-122"/>
                <a:ea typeface="微软雅黑" panose="020B0503020204020204" pitchFamily="34" charset="-122"/>
              </a:rPr>
              <a:t>技术发展</a:t>
            </a:r>
            <a:r>
              <a:rPr lang="zh-CN" altLang="en-US" sz="2400" b="1" dirty="0">
                <a:solidFill>
                  <a:prstClr val="black"/>
                </a:solidFill>
                <a:latin typeface="微软雅黑" panose="020B0503020204020204" pitchFamily="34" charset="-122"/>
                <a:ea typeface="微软雅黑" panose="020B0503020204020204" pitchFamily="34" charset="-122"/>
              </a:rPr>
              <a:t>趋势</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10" name="圆角矩形 9"/>
          <p:cNvSpPr/>
          <p:nvPr>
            <p:custDataLst>
              <p:tags r:id="rId12"/>
            </p:custDataLst>
          </p:nvPr>
        </p:nvSpPr>
        <p:spPr>
          <a:xfrm>
            <a:off x="4612640" y="5217361"/>
            <a:ext cx="607870" cy="656389"/>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6</a:t>
            </a:r>
            <a:endParaRPr lang="en-US" altLang="zh-CN" sz="2400" dirty="0">
              <a:solidFill>
                <a:prstClr val="white"/>
              </a:solidFill>
              <a:latin typeface="微软雅黑" panose="020B0503020204020204" pitchFamily="34" charset="-122"/>
              <a:ea typeface="微软雅黑" panose="020B0503020204020204" pitchFamily="34" charset="-122"/>
            </a:endParaRPr>
          </a:p>
        </p:txBody>
      </p:sp>
      <p:sp>
        <p:nvSpPr>
          <p:cNvPr id="11" name="圆角矩形 10"/>
          <p:cNvSpPr/>
          <p:nvPr>
            <p:custDataLst>
              <p:tags r:id="rId13"/>
            </p:custDataLst>
          </p:nvPr>
        </p:nvSpPr>
        <p:spPr>
          <a:xfrm>
            <a:off x="4612640" y="6229551"/>
            <a:ext cx="607870" cy="656389"/>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7</a:t>
            </a:r>
            <a:endParaRPr lang="en-US" altLang="zh-CN" sz="2400" dirty="0">
              <a:solidFill>
                <a:prstClr val="white"/>
              </a:solidFill>
              <a:latin typeface="微软雅黑" panose="020B0503020204020204" pitchFamily="34" charset="-122"/>
              <a:ea typeface="微软雅黑" panose="020B0503020204020204" pitchFamily="34" charset="-122"/>
            </a:endParaRPr>
          </a:p>
        </p:txBody>
      </p:sp>
      <p:sp>
        <p:nvSpPr>
          <p:cNvPr id="12" name="TextBox 27"/>
          <p:cNvSpPr txBox="1"/>
          <p:nvPr>
            <p:custDataLst>
              <p:tags r:id="rId14"/>
            </p:custDataLst>
          </p:nvPr>
        </p:nvSpPr>
        <p:spPr>
          <a:xfrm>
            <a:off x="5321300" y="5205730"/>
            <a:ext cx="3361055" cy="664845"/>
          </a:xfrm>
          <a:prstGeom prst="rect">
            <a:avLst/>
          </a:prstGeom>
          <a:noFill/>
        </p:spPr>
        <p:txBody>
          <a:bodyPr wrap="square" lIns="109703" tIns="54851" rIns="109703" bIns="54851" rtlCol="0">
            <a:noAutofit/>
          </a:bodyPr>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1.6EDA</a:t>
            </a:r>
            <a:r>
              <a:rPr lang="zh-CN" altLang="en-US" sz="2400" b="1" dirty="0">
                <a:solidFill>
                  <a:prstClr val="black"/>
                </a:solidFill>
                <a:latin typeface="微软雅黑" panose="020B0503020204020204" pitchFamily="34" charset="-122"/>
                <a:ea typeface="微软雅黑" panose="020B0503020204020204" pitchFamily="34" charset="-122"/>
              </a:rPr>
              <a:t>常用</a:t>
            </a:r>
            <a:r>
              <a:rPr lang="zh-CN" altLang="en-US" sz="2400" b="1" dirty="0">
                <a:solidFill>
                  <a:prstClr val="black"/>
                </a:solidFill>
                <a:latin typeface="微软雅黑" panose="020B0503020204020204" pitchFamily="34" charset="-122"/>
                <a:ea typeface="微软雅黑" panose="020B0503020204020204" pitchFamily="34" charset="-122"/>
              </a:rPr>
              <a:t>工具</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13" name="TextBox 27"/>
          <p:cNvSpPr txBox="1"/>
          <p:nvPr>
            <p:custDataLst>
              <p:tags r:id="rId15"/>
            </p:custDataLst>
          </p:nvPr>
        </p:nvSpPr>
        <p:spPr>
          <a:xfrm>
            <a:off x="5320665" y="6159500"/>
            <a:ext cx="3361055" cy="664845"/>
          </a:xfrm>
          <a:prstGeom prst="rect">
            <a:avLst/>
          </a:prstGeom>
          <a:noFill/>
        </p:spPr>
        <p:txBody>
          <a:bodyPr wrap="square" lIns="109703" tIns="54851" rIns="109703" bIns="54851" rtlCol="0">
            <a:noAutofit/>
          </a:bodyPr>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1.5Quartus </a:t>
            </a:r>
            <a:r>
              <a:rPr lang="zh-CN" altLang="en-US" sz="2400" b="1" dirty="0">
                <a:solidFill>
                  <a:prstClr val="black"/>
                </a:solidFill>
                <a:latin typeface="微软雅黑" panose="020B0503020204020204" pitchFamily="34" charset="-122"/>
                <a:ea typeface="微软雅黑" panose="020B0503020204020204" pitchFamily="34" charset="-122"/>
              </a:rPr>
              <a:t>概述</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pic>
        <p:nvPicPr>
          <p:cNvPr id="39" name="图片 38"/>
          <p:cNvPicPr>
            <a:picLocks noChangeAspect="1"/>
          </p:cNvPicPr>
          <p:nvPr>
            <p:custDataLst>
              <p:tags r:id="rId16"/>
            </p:custDataLst>
          </p:nvPr>
        </p:nvPicPr>
        <p:blipFill>
          <a:blip r:embed="rId17" cstate="print">
            <a:extLst>
              <a:ext uri="{28A0092B-C50C-407E-A947-70E740481C1C}">
                <a14:useLocalDpi xmlns:a14="http://schemas.microsoft.com/office/drawing/2010/main" val="0"/>
              </a:ext>
            </a:extLst>
          </a:blip>
          <a:stretch>
            <a:fillRect/>
          </a:stretch>
        </p:blipFill>
        <p:spPr>
          <a:xfrm>
            <a:off x="866874" y="4776098"/>
            <a:ext cx="2639448" cy="203347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1.6 EDA</a:t>
              </a:r>
              <a:r>
                <a:rPr lang="zh-CN" altLang="en-US" sz="3200" b="1" dirty="0">
                  <a:solidFill>
                    <a:prstClr val="black"/>
                  </a:solidFill>
                  <a:latin typeface="微软雅黑" panose="020B0503020204020204" pitchFamily="34" charset="-122"/>
                  <a:ea typeface="微软雅黑" panose="020B0503020204020204" pitchFamily="34" charset="-122"/>
                </a:rPr>
                <a:t>常用工具</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pic>
        <p:nvPicPr>
          <p:cNvPr id="2" name="图片 -2147482614" descr="1t11"/>
          <p:cNvPicPr>
            <a:picLocks noChangeAspect="1"/>
          </p:cNvPicPr>
          <p:nvPr/>
        </p:nvPicPr>
        <p:blipFill>
          <a:blip r:embed="rId2"/>
          <a:stretch>
            <a:fillRect/>
          </a:stretch>
        </p:blipFill>
        <p:spPr>
          <a:xfrm>
            <a:off x="1410335" y="2777490"/>
            <a:ext cx="8903335" cy="3538220"/>
          </a:xfrm>
          <a:prstGeom prst="rect">
            <a:avLst/>
          </a:prstGeom>
          <a:noFill/>
          <a:ln w="9525">
            <a:noFill/>
          </a:ln>
        </p:spPr>
      </p:pic>
      <p:sp>
        <p:nvSpPr>
          <p:cNvPr id="3" name="文本框 2"/>
          <p:cNvSpPr txBox="1"/>
          <p:nvPr/>
        </p:nvSpPr>
        <p:spPr>
          <a:xfrm>
            <a:off x="3397250" y="6434138"/>
            <a:ext cx="5080000" cy="460375"/>
          </a:xfrm>
          <a:prstGeom prst="rect">
            <a:avLst/>
          </a:prstGeom>
        </p:spPr>
        <p:txBody>
          <a:bodyPr>
            <a:spAutoFit/>
          </a:bodyPr>
          <a:p>
            <a:pPr marL="0" indent="0" algn="just" defTabSz="266700">
              <a:spcBef>
                <a:spcPct val="0"/>
              </a:spcBef>
              <a:spcAft>
                <a:spcPct val="0"/>
              </a:spcAft>
            </a:pPr>
            <a:r>
              <a:rPr lang="zh-CN" altLang="en-US" sz="2400" b="1">
                <a:latin typeface="Times New Roman" panose="02020603050405020304"/>
                <a:ea typeface="宋体" panose="02010600030101010101" pitchFamily="2" charset="-122"/>
              </a:rPr>
              <a:t>图</a:t>
            </a:r>
            <a:r>
              <a:rPr lang="en-US" altLang="zh-CN" sz="2400" b="1">
                <a:latin typeface="Times New Roman" panose="02020603050405020304"/>
                <a:ea typeface="Times New Roman" panose="02020603050405020304"/>
              </a:rPr>
              <a:t>1-5 EDA</a:t>
            </a:r>
            <a:r>
              <a:rPr lang="zh-CN" altLang="en-US" sz="2400" b="1">
                <a:latin typeface="Times New Roman" panose="02020603050405020304"/>
                <a:ea typeface="宋体" panose="02010600030101010101" pitchFamily="2" charset="-122"/>
              </a:rPr>
              <a:t>技术设计工具的分类</a:t>
            </a:r>
            <a:endParaRPr lang="zh-CN" altLang="en-US" sz="2400" b="1">
              <a:latin typeface="Times New Roman" panose="02020603050405020304"/>
              <a:ea typeface="宋体" panose="02010600030101010101" pitchFamily="2" charset="-122"/>
            </a:endParaRPr>
          </a:p>
        </p:txBody>
      </p:sp>
      <p:sp>
        <p:nvSpPr>
          <p:cNvPr id="4" name="文本框 3"/>
          <p:cNvSpPr txBox="1"/>
          <p:nvPr/>
        </p:nvSpPr>
        <p:spPr>
          <a:xfrm>
            <a:off x="812800" y="1220470"/>
            <a:ext cx="10441305" cy="1198880"/>
          </a:xfrm>
          <a:prstGeom prst="rect">
            <a:avLst/>
          </a:prstGeom>
        </p:spPr>
        <p:txBody>
          <a:bodyPr wrap="square">
            <a:spAutoFit/>
          </a:bodyPr>
          <a:p>
            <a:pPr marL="0" indent="266700" algn="just" defTabSz="266700">
              <a:spcBef>
                <a:spcPct val="0"/>
              </a:spcBef>
              <a:spcAft>
                <a:spcPct val="0"/>
              </a:spcAft>
            </a:pPr>
            <a:r>
              <a:rPr lang="zh-CN" altLang="en-US" sz="2400" b="1">
                <a:latin typeface="宋体" panose="02010600030101010101" pitchFamily="2" charset="-122"/>
                <a:ea typeface="宋体" panose="02010600030101010101" pitchFamily="2" charset="-122"/>
              </a:rPr>
              <a:t>用</a:t>
            </a:r>
            <a:r>
              <a:rPr lang="en-US" altLang="zh-CN" sz="2400" b="1">
                <a:latin typeface="Times New Roman" panose="02020603050405020304"/>
                <a:ea typeface="宋体" panose="02010600030101010101" pitchFamily="2" charset="-122"/>
              </a:rPr>
              <a:t>EDA</a:t>
            </a:r>
            <a:r>
              <a:rPr lang="zh-CN" altLang="en-US" sz="2400" b="1">
                <a:latin typeface="宋体" panose="02010600030101010101" pitchFamily="2" charset="-122"/>
                <a:ea typeface="宋体" panose="02010600030101010101" pitchFamily="2" charset="-122"/>
              </a:rPr>
              <a:t>技术设计电路可以分为不同的技术环节，每一个环节中必须有对应的软件包或专用的</a:t>
            </a:r>
            <a:r>
              <a:rPr lang="en-US" altLang="zh-CN" sz="2400" b="1">
                <a:latin typeface="Times New Roman" panose="02020603050405020304"/>
                <a:ea typeface="宋体" panose="02010600030101010101" pitchFamily="2" charset="-122"/>
              </a:rPr>
              <a:t>EDA</a:t>
            </a:r>
            <a:r>
              <a:rPr lang="zh-CN" altLang="en-US" sz="2400" b="1">
                <a:latin typeface="宋体" panose="02010600030101010101" pitchFamily="2" charset="-122"/>
                <a:ea typeface="宋体" panose="02010600030101010101" pitchFamily="2" charset="-122"/>
              </a:rPr>
              <a:t>工具独立处理。</a:t>
            </a:r>
            <a:r>
              <a:rPr lang="en-US" altLang="zh-CN" sz="2400" b="1">
                <a:latin typeface="Times New Roman" panose="02020603050405020304"/>
                <a:ea typeface="宋体" panose="02010600030101010101" pitchFamily="2" charset="-122"/>
              </a:rPr>
              <a:t>EDA</a:t>
            </a:r>
            <a:r>
              <a:rPr lang="zh-CN" altLang="en-US" sz="2400" b="1">
                <a:latin typeface="宋体" panose="02010600030101010101" pitchFamily="2" charset="-122"/>
                <a:ea typeface="宋体" panose="02010600030101010101" pitchFamily="2" charset="-122"/>
              </a:rPr>
              <a:t>工具大致可以分为设计输入编辑器、仿真器、</a:t>
            </a:r>
            <a:r>
              <a:rPr lang="en-US" altLang="zh-CN" sz="2400" b="1">
                <a:latin typeface="Times New Roman" panose="02020603050405020304"/>
                <a:ea typeface="宋体" panose="02010600030101010101" pitchFamily="2" charset="-122"/>
              </a:rPr>
              <a:t>HDL</a:t>
            </a:r>
            <a:r>
              <a:rPr lang="zh-CN" altLang="en-US" sz="2400" b="1">
                <a:latin typeface="宋体" panose="02010600030101010101" pitchFamily="2" charset="-122"/>
                <a:ea typeface="宋体" panose="02010600030101010101" pitchFamily="2" charset="-122"/>
              </a:rPr>
              <a:t>综合器、适配器（或布局布线器）以及下载器等</a:t>
            </a:r>
            <a:r>
              <a:rPr lang="en-US" altLang="zh-CN" sz="2400" b="1">
                <a:latin typeface="Times New Roman" panose="02020603050405020304"/>
                <a:ea typeface="宋体" panose="02010600030101010101" pitchFamily="2" charset="-122"/>
              </a:rPr>
              <a:t>5</a:t>
            </a:r>
            <a:r>
              <a:rPr lang="zh-CN" altLang="en-US" sz="2400" b="1">
                <a:latin typeface="宋体" panose="02010600030101010101" pitchFamily="2" charset="-122"/>
                <a:ea typeface="宋体" panose="02010600030101010101" pitchFamily="2" charset="-122"/>
              </a:rPr>
              <a:t>个模块。</a:t>
            </a:r>
            <a:endParaRPr lang="zh-CN" altLang="en-US" sz="2400" b="1">
              <a:latin typeface="宋体" panose="02010600030101010101" pitchFamily="2" charset="-122"/>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1.7 Quartus </a:t>
              </a:r>
              <a:r>
                <a:rPr lang="zh-CN" altLang="en-US" sz="3200" b="1" dirty="0">
                  <a:solidFill>
                    <a:prstClr val="black"/>
                  </a:solidFill>
                  <a:latin typeface="微软雅黑" panose="020B0503020204020204" pitchFamily="34" charset="-122"/>
                  <a:ea typeface="微软雅黑" panose="020B0503020204020204" pitchFamily="34" charset="-122"/>
                </a:rPr>
                <a:t>概述</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graphicFrame>
        <p:nvGraphicFramePr>
          <p:cNvPr id="2" name="Object 4"/>
          <p:cNvGraphicFramePr/>
          <p:nvPr/>
        </p:nvGraphicFramePr>
        <p:xfrm>
          <a:off x="1647190" y="1136015"/>
          <a:ext cx="8399780" cy="3575050"/>
        </p:xfrm>
        <a:graphic>
          <a:graphicData uri="http://schemas.openxmlformats.org/presentationml/2006/ole">
            <mc:AlternateContent xmlns:mc="http://schemas.openxmlformats.org/markup-compatibility/2006">
              <mc:Choice xmlns:v="urn:schemas-microsoft-com:vml" Requires="v">
                <p:oleObj spid="_x0000_s3076" name="" r:id="rId2" imgW="8388985" imgH="3649345" progId="Visio.Drawing.15">
                  <p:embed/>
                </p:oleObj>
              </mc:Choice>
              <mc:Fallback>
                <p:oleObj name="" r:id="rId2" imgW="8388985" imgH="3649345" progId="Visio.Drawing.15">
                  <p:embed/>
                  <p:pic>
                    <p:nvPicPr>
                      <p:cNvPr id="0" name="图片 3075"/>
                      <p:cNvPicPr/>
                      <p:nvPr/>
                    </p:nvPicPr>
                    <p:blipFill>
                      <a:blip r:embed="rId3"/>
                      <a:stretch>
                        <a:fillRect/>
                      </a:stretch>
                    </p:blipFill>
                    <p:spPr>
                      <a:xfrm>
                        <a:off x="1647190" y="1136015"/>
                        <a:ext cx="8399780" cy="3575050"/>
                      </a:xfrm>
                      <a:prstGeom prst="rect">
                        <a:avLst/>
                      </a:prstGeom>
                      <a:noFill/>
                      <a:ln w="38100">
                        <a:noFill/>
                        <a:miter/>
                      </a:ln>
                    </p:spPr>
                  </p:pic>
                </p:oleObj>
              </mc:Fallback>
            </mc:AlternateContent>
          </a:graphicData>
        </a:graphic>
      </p:graphicFrame>
      <p:sp>
        <p:nvSpPr>
          <p:cNvPr id="3" name="文本框 2"/>
          <p:cNvSpPr txBox="1"/>
          <p:nvPr/>
        </p:nvSpPr>
        <p:spPr>
          <a:xfrm>
            <a:off x="3771265" y="4832033"/>
            <a:ext cx="5080000" cy="460375"/>
          </a:xfrm>
          <a:prstGeom prst="rect">
            <a:avLst/>
          </a:prstGeom>
        </p:spPr>
        <p:txBody>
          <a:bodyPr>
            <a:spAutoFit/>
          </a:bodyPr>
          <a:p>
            <a:pPr marL="0" indent="0" algn="just" defTabSz="266700">
              <a:spcBef>
                <a:spcPct val="0"/>
              </a:spcBef>
              <a:spcAft>
                <a:spcPct val="0"/>
              </a:spcAft>
            </a:pPr>
            <a:r>
              <a:rPr lang="zh-CN" altLang="en-US" sz="2400" b="1">
                <a:latin typeface="宋体" panose="02010600030101010101" pitchFamily="2" charset="-122"/>
                <a:ea typeface="宋体" panose="02010600030101010101" pitchFamily="2" charset="-122"/>
              </a:rPr>
              <a:t>图</a:t>
            </a:r>
            <a:r>
              <a:rPr lang="en-US" altLang="zh-CN" sz="2400" b="1">
                <a:latin typeface="Times New Roman" panose="02020603050405020304"/>
                <a:ea typeface="宋体" panose="02010600030101010101" pitchFamily="2" charset="-122"/>
              </a:rPr>
              <a:t>1-</a:t>
            </a:r>
            <a:r>
              <a:rPr lang="en-US" altLang="zh-CN" sz="2400" b="1">
                <a:latin typeface="Times New Roman" panose="02020603050405020304"/>
                <a:ea typeface="Times New Roman" panose="02020603050405020304"/>
              </a:rPr>
              <a:t>7</a:t>
            </a:r>
            <a:r>
              <a:rPr lang="en-US" altLang="zh-CN" sz="2400" b="1">
                <a:latin typeface="Times New Roman" panose="02020603050405020304"/>
                <a:ea typeface="宋体" panose="02010600030101010101" pitchFamily="2" charset="-122"/>
              </a:rPr>
              <a:t> QuartusⅡ</a:t>
            </a:r>
            <a:r>
              <a:rPr lang="zh-CN" altLang="en-US" sz="2400" b="1">
                <a:latin typeface="宋体" panose="02010600030101010101" pitchFamily="2" charset="-122"/>
                <a:ea typeface="宋体" panose="02010600030101010101" pitchFamily="2" charset="-122"/>
              </a:rPr>
              <a:t>编译流程框图</a:t>
            </a:r>
            <a:endParaRPr lang="zh-CN" altLang="en-US" sz="2400" b="1">
              <a:latin typeface="宋体" panose="02010600030101010101" pitchFamily="2" charset="-122"/>
              <a:ea typeface="宋体" panose="02010600030101010101" pitchFamily="2" charset="-122"/>
            </a:endParaRPr>
          </a:p>
        </p:txBody>
      </p:sp>
      <p:sp>
        <p:nvSpPr>
          <p:cNvPr id="4" name="文本框 3"/>
          <p:cNvSpPr txBox="1"/>
          <p:nvPr/>
        </p:nvSpPr>
        <p:spPr>
          <a:xfrm>
            <a:off x="382905" y="5414010"/>
            <a:ext cx="11391900" cy="1198880"/>
          </a:xfrm>
          <a:prstGeom prst="rect">
            <a:avLst/>
          </a:prstGeom>
        </p:spPr>
        <p:txBody>
          <a:bodyPr wrap="square">
            <a:spAutoFit/>
          </a:bodyPr>
          <a:p>
            <a:pPr marL="0" indent="0" algn="just" defTabSz="266700">
              <a:spcBef>
                <a:spcPct val="0"/>
              </a:spcBef>
              <a:spcAft>
                <a:spcPct val="0"/>
              </a:spcAft>
            </a:pPr>
            <a:r>
              <a:rPr lang="zh-CN" altLang="en-US" sz="2400" b="1">
                <a:latin typeface="宋体" panose="02010600030101010101" pitchFamily="2" charset="-122"/>
                <a:ea typeface="宋体" panose="02010600030101010101" pitchFamily="2" charset="-122"/>
              </a:rPr>
              <a:t>图</a:t>
            </a:r>
            <a:r>
              <a:rPr lang="en-US" altLang="zh-CN" sz="2400" b="1">
                <a:latin typeface="Times New Roman" panose="02020603050405020304"/>
                <a:ea typeface="宋体" panose="02010600030101010101" pitchFamily="2" charset="-122"/>
              </a:rPr>
              <a:t>1-</a:t>
            </a:r>
            <a:r>
              <a:rPr lang="en-US" altLang="zh-CN" sz="2400" b="1">
                <a:latin typeface="Times New Roman" panose="02020603050405020304"/>
                <a:ea typeface="Times New Roman" panose="02020603050405020304"/>
              </a:rPr>
              <a:t>7</a:t>
            </a:r>
            <a:r>
              <a:rPr lang="zh-CN" altLang="en-US" sz="2400" b="1">
                <a:latin typeface="宋体" panose="02010600030101010101" pitchFamily="2" charset="-122"/>
                <a:ea typeface="宋体" panose="02010600030101010101" pitchFamily="2" charset="-122"/>
              </a:rPr>
              <a:t>给出了</a:t>
            </a:r>
            <a:r>
              <a:rPr lang="en-US" altLang="zh-CN" sz="2400" b="1">
                <a:latin typeface="Times New Roman" panose="02020603050405020304"/>
                <a:ea typeface="宋体" panose="02010600030101010101" pitchFamily="2" charset="-122"/>
              </a:rPr>
              <a:t>QuartusⅡ</a:t>
            </a:r>
            <a:r>
              <a:rPr lang="zh-CN" altLang="en-US" sz="2400" b="1">
                <a:latin typeface="宋体" panose="02010600030101010101" pitchFamily="2" charset="-122"/>
                <a:ea typeface="宋体" panose="02010600030101010101" pitchFamily="2" charset="-122"/>
              </a:rPr>
              <a:t>编译流程框图，上排所示的是</a:t>
            </a:r>
            <a:r>
              <a:rPr lang="en-US" altLang="zh-CN" sz="2400" b="1">
                <a:latin typeface="Times New Roman" panose="02020603050405020304"/>
                <a:ea typeface="宋体" panose="02010600030101010101" pitchFamily="2" charset="-122"/>
              </a:rPr>
              <a:t>QuartusⅡ</a:t>
            </a:r>
            <a:r>
              <a:rPr lang="zh-CN" altLang="en-US" sz="2400" b="1">
                <a:latin typeface="宋体" panose="02010600030101010101" pitchFamily="2" charset="-122"/>
                <a:ea typeface="宋体" panose="02010600030101010101" pitchFamily="2" charset="-122"/>
              </a:rPr>
              <a:t>编译设计主控界面，显示了</a:t>
            </a:r>
            <a:r>
              <a:rPr lang="en-US" altLang="zh-CN" sz="2400" b="1">
                <a:latin typeface="Times New Roman" panose="02020603050405020304"/>
                <a:ea typeface="宋体" panose="02010600030101010101" pitchFamily="2" charset="-122"/>
              </a:rPr>
              <a:t>QuartusⅡ</a:t>
            </a:r>
            <a:r>
              <a:rPr lang="zh-CN" altLang="en-US" sz="2400" b="1">
                <a:latin typeface="宋体" panose="02010600030101010101" pitchFamily="2" charset="-122"/>
                <a:ea typeface="宋体" panose="02010600030101010101" pitchFamily="2" charset="-122"/>
              </a:rPr>
              <a:t>自动设计的各主要处理环节和设计流程，包括设计输入编辑、设计分析与综合、适配、编程文件汇编</a:t>
            </a:r>
            <a:r>
              <a:rPr lang="zh-CN" altLang="en-US" sz="2400" b="1">
                <a:latin typeface="Times New Roman" panose="02020603050405020304"/>
                <a:ea typeface="宋体" panose="02010600030101010101" pitchFamily="2" charset="-122"/>
              </a:rPr>
              <a:t>（</a:t>
            </a:r>
            <a:r>
              <a:rPr lang="zh-CN" altLang="en-US" sz="2400" b="1">
                <a:latin typeface="宋体" panose="02010600030101010101" pitchFamily="2" charset="-122"/>
                <a:ea typeface="宋体" panose="02010600030101010101" pitchFamily="2" charset="-122"/>
              </a:rPr>
              <a:t>装配</a:t>
            </a:r>
            <a:r>
              <a:rPr lang="zh-CN" altLang="en-US" sz="2400" b="1">
                <a:latin typeface="Times New Roman" panose="02020603050405020304"/>
                <a:ea typeface="宋体" panose="02010600030101010101" pitchFamily="2" charset="-122"/>
              </a:rPr>
              <a:t>）</a:t>
            </a:r>
            <a:r>
              <a:rPr lang="zh-CN" altLang="en-US" sz="2400" b="1">
                <a:latin typeface="宋体" panose="02010600030101010101" pitchFamily="2" charset="-122"/>
                <a:ea typeface="宋体" panose="02010600030101010101" pitchFamily="2" charset="-122"/>
              </a:rPr>
              <a:t>、时序参数提取以及编程下载几个步骤。</a:t>
            </a:r>
            <a:endParaRPr lang="zh-CN" altLang="en-US" sz="2400" b="1">
              <a:latin typeface="宋体" panose="02010600030101010101" pitchFamily="2" charset="-122"/>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3"/>
          <p:cNvSpPr/>
          <p:nvPr/>
        </p:nvSpPr>
        <p:spPr>
          <a:xfrm>
            <a:off x="0" y="2121535"/>
            <a:ext cx="12192000" cy="297878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defTabSz="822960"/>
            <a:endParaRPr lang="en-US" sz="3600" dirty="0">
              <a:solidFill>
                <a:prstClr val="white"/>
              </a:solidFill>
              <a:latin typeface="Calibri" panose="020F0502020204030204"/>
              <a:ea typeface="微软雅黑" panose="020B0503020204020204" pitchFamily="34" charset="-122"/>
            </a:endParaRPr>
          </a:p>
        </p:txBody>
      </p:sp>
      <p:sp>
        <p:nvSpPr>
          <p:cNvPr id="4" name="矩形 3"/>
          <p:cNvSpPr/>
          <p:nvPr/>
        </p:nvSpPr>
        <p:spPr>
          <a:xfrm>
            <a:off x="1875790" y="2397760"/>
            <a:ext cx="8448040" cy="2435225"/>
          </a:xfrm>
          <a:prstGeom prst="rect">
            <a:avLst/>
          </a:prstGeom>
          <a:noFill/>
        </p:spPr>
        <p:txBody>
          <a:bodyPr wrap="none" lIns="109703" tIns="54851" rIns="109703" bIns="54851">
            <a:noAutofit/>
          </a:bodyPr>
          <a:lstStyle/>
          <a:p>
            <a:pPr algn="ctr" defTabSz="1097280"/>
            <a:r>
              <a:rPr lang="en-US" altLang="zh-CN" sz="7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THANKS</a:t>
            </a:r>
            <a:endParaRPr lang="en-US" altLang="zh-CN" sz="7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a:p>
            <a:pPr algn="ctr" defTabSz="1097280"/>
            <a:endParaRPr lang="zh-CN" altLang="en-US" sz="7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anose="020F0502020204030204"/>
              <a:ea typeface="微软雅黑" panose="020B0503020204020204" pitchFamily="34" charset="-122"/>
            </a:endParaRPr>
          </a:p>
        </p:txBody>
      </p:sp>
      <p:grpSp>
        <p:nvGrpSpPr>
          <p:cNvPr id="5" name="组合 4"/>
          <p:cNvGrpSpPr/>
          <p:nvPr/>
        </p:nvGrpSpPr>
        <p:grpSpPr>
          <a:xfrm>
            <a:off x="5750363" y="663893"/>
            <a:ext cx="679680" cy="679680"/>
            <a:chOff x="2195736" y="5157192"/>
            <a:chExt cx="864096" cy="864096"/>
          </a:xfrm>
        </p:grpSpPr>
        <p:sp>
          <p:nvSpPr>
            <p:cNvPr id="6" name="椭圆 5"/>
            <p:cNvSpPr/>
            <p:nvPr/>
          </p:nvSpPr>
          <p:spPr>
            <a:xfrm>
              <a:off x="2195736" y="5157192"/>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7" name="Freeform 12"/>
            <p:cNvSpPr>
              <a:spLocks noEditPoints="1"/>
            </p:cNvSpPr>
            <p:nvPr/>
          </p:nvSpPr>
          <p:spPr bwMode="black">
            <a:xfrm>
              <a:off x="2420939" y="5327612"/>
              <a:ext cx="437585" cy="52808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98767" tIns="49384" rIns="98767" bIns="4938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97280"/>
              <a:endParaRPr lang="en-US" sz="2880">
                <a:solidFill>
                  <a:srgbClr val="FFFFFF"/>
                </a:solidFill>
                <a:latin typeface="Calibri" panose="020F0502020204030204"/>
                <a:ea typeface="幼圆" panose="02010509060101010101" charset="-122"/>
              </a:endParaRPr>
            </a:p>
          </p:txBody>
        </p:sp>
      </p:grpSp>
      <p:grpSp>
        <p:nvGrpSpPr>
          <p:cNvPr id="8" name="组合 7"/>
          <p:cNvGrpSpPr/>
          <p:nvPr/>
        </p:nvGrpSpPr>
        <p:grpSpPr>
          <a:xfrm>
            <a:off x="6623587" y="663893"/>
            <a:ext cx="679680" cy="679680"/>
            <a:chOff x="2267143" y="2492896"/>
            <a:chExt cx="864096" cy="864096"/>
          </a:xfrm>
        </p:grpSpPr>
        <p:sp>
          <p:nvSpPr>
            <p:cNvPr id="9" name="椭圆 8"/>
            <p:cNvSpPr/>
            <p:nvPr/>
          </p:nvSpPr>
          <p:spPr>
            <a:xfrm>
              <a:off x="2267143"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0" name="Freeform 18"/>
            <p:cNvSpPr>
              <a:spLocks noEditPoints="1"/>
            </p:cNvSpPr>
            <p:nvPr/>
          </p:nvSpPr>
          <p:spPr bwMode="black">
            <a:xfrm>
              <a:off x="2496467" y="2693855"/>
              <a:ext cx="423965" cy="47021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98767" tIns="49384" rIns="98767" bIns="49384" numCol="1" anchor="t" anchorCtr="0" compatLnSpc="1"/>
            <a:lstStyle/>
            <a:p>
              <a:pPr defTabSz="1097280"/>
              <a:endParaRPr lang="en-US" sz="1200" dirty="0">
                <a:solidFill>
                  <a:prstClr val="black"/>
                </a:solidFill>
                <a:latin typeface="Calibri" panose="020F0502020204030204"/>
                <a:ea typeface="幼圆" panose="02010509060101010101" charset="-122"/>
              </a:endParaRPr>
            </a:p>
          </p:txBody>
        </p:sp>
      </p:grpSp>
      <p:grpSp>
        <p:nvGrpSpPr>
          <p:cNvPr id="11" name="组合 10"/>
          <p:cNvGrpSpPr/>
          <p:nvPr/>
        </p:nvGrpSpPr>
        <p:grpSpPr>
          <a:xfrm>
            <a:off x="7496813" y="663893"/>
            <a:ext cx="679680" cy="679680"/>
            <a:chOff x="3994734" y="2492896"/>
            <a:chExt cx="864096" cy="864096"/>
          </a:xfrm>
        </p:grpSpPr>
        <p:sp>
          <p:nvSpPr>
            <p:cNvPr id="12" name="椭圆 11"/>
            <p:cNvSpPr/>
            <p:nvPr/>
          </p:nvSpPr>
          <p:spPr>
            <a:xfrm>
              <a:off x="3994734"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3" name="Freeform 72"/>
            <p:cNvSpPr>
              <a:spLocks noEditPoints="1"/>
            </p:cNvSpPr>
            <p:nvPr/>
          </p:nvSpPr>
          <p:spPr bwMode="auto">
            <a:xfrm>
              <a:off x="4187385" y="2675055"/>
              <a:ext cx="530015" cy="530008"/>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82285" tIns="41143" rIns="82285" bIns="41143"/>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14" name="组合 13"/>
          <p:cNvGrpSpPr/>
          <p:nvPr/>
        </p:nvGrpSpPr>
        <p:grpSpPr>
          <a:xfrm>
            <a:off x="8370039" y="663893"/>
            <a:ext cx="679680" cy="679680"/>
            <a:chOff x="5722325" y="2492896"/>
            <a:chExt cx="864096" cy="864096"/>
          </a:xfrm>
        </p:grpSpPr>
        <p:sp>
          <p:nvSpPr>
            <p:cNvPr id="15" name="椭圆 14"/>
            <p:cNvSpPr/>
            <p:nvPr/>
          </p:nvSpPr>
          <p:spPr>
            <a:xfrm>
              <a:off x="5722325"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6" name="Freeform 16"/>
            <p:cNvSpPr>
              <a:spLocks noEditPoints="1"/>
            </p:cNvSpPr>
            <p:nvPr/>
          </p:nvSpPr>
          <p:spPr bwMode="auto">
            <a:xfrm>
              <a:off x="5906464" y="2663316"/>
              <a:ext cx="512412" cy="528084"/>
            </a:xfrm>
            <a:custGeom>
              <a:avLst/>
              <a:gdLst>
                <a:gd name="T0" fmla="*/ 46 w 353"/>
                <a:gd name="T1" fmla="*/ 420 h 460"/>
                <a:gd name="T2" fmla="*/ 36 w 353"/>
                <a:gd name="T3" fmla="*/ 254 h 460"/>
                <a:gd name="T4" fmla="*/ 61 w 353"/>
                <a:gd name="T5" fmla="*/ 211 h 460"/>
                <a:gd name="T6" fmla="*/ 107 w 353"/>
                <a:gd name="T7" fmla="*/ 199 h 460"/>
                <a:gd name="T8" fmla="*/ 117 w 353"/>
                <a:gd name="T9" fmla="*/ 239 h 460"/>
                <a:gd name="T10" fmla="*/ 107 w 353"/>
                <a:gd name="T11" fmla="*/ 251 h 460"/>
                <a:gd name="T12" fmla="*/ 75 w 353"/>
                <a:gd name="T13" fmla="*/ 277 h 460"/>
                <a:gd name="T14" fmla="*/ 63 w 353"/>
                <a:gd name="T15" fmla="*/ 420 h 460"/>
                <a:gd name="T16" fmla="*/ 81 w 353"/>
                <a:gd name="T17" fmla="*/ 419 h 460"/>
                <a:gd name="T18" fmla="*/ 279 w 353"/>
                <a:gd name="T19" fmla="*/ 297 h 460"/>
                <a:gd name="T20" fmla="*/ 114 w 353"/>
                <a:gd name="T21" fmla="*/ 129 h 460"/>
                <a:gd name="T22" fmla="*/ 189 w 353"/>
                <a:gd name="T23" fmla="*/ 66 h 460"/>
                <a:gd name="T24" fmla="*/ 230 w 353"/>
                <a:gd name="T25" fmla="*/ 130 h 460"/>
                <a:gd name="T26" fmla="*/ 241 w 353"/>
                <a:gd name="T27" fmla="*/ 36 h 460"/>
                <a:gd name="T28" fmla="*/ 106 w 353"/>
                <a:gd name="T29" fmla="*/ 30 h 460"/>
                <a:gd name="T30" fmla="*/ 114 w 353"/>
                <a:gd name="T31" fmla="*/ 129 h 460"/>
                <a:gd name="T32" fmla="*/ 303 w 353"/>
                <a:gd name="T33" fmla="*/ 438 h 460"/>
                <a:gd name="T34" fmla="*/ 68 w 353"/>
                <a:gd name="T35" fmla="*/ 460 h 460"/>
                <a:gd name="T36" fmla="*/ 317 w 353"/>
                <a:gd name="T37" fmla="*/ 254 h 460"/>
                <a:gd name="T38" fmla="*/ 307 w 353"/>
                <a:gd name="T39" fmla="*/ 420 h 460"/>
                <a:gd name="T40" fmla="*/ 298 w 353"/>
                <a:gd name="T41" fmla="*/ 291 h 460"/>
                <a:gd name="T42" fmla="*/ 234 w 353"/>
                <a:gd name="T43" fmla="*/ 277 h 460"/>
                <a:gd name="T44" fmla="*/ 250 w 353"/>
                <a:gd name="T45" fmla="*/ 250 h 460"/>
                <a:gd name="T46" fmla="*/ 252 w 353"/>
                <a:gd name="T47" fmla="*/ 241 h 460"/>
                <a:gd name="T48" fmla="*/ 293 w 353"/>
                <a:gd name="T49" fmla="*/ 211 h 460"/>
                <a:gd name="T50" fmla="*/ 298 w 353"/>
                <a:gd name="T51" fmla="*/ 214 h 460"/>
                <a:gd name="T52" fmla="*/ 317 w 353"/>
                <a:gd name="T53" fmla="*/ 254 h 460"/>
                <a:gd name="T54" fmla="*/ 243 w 353"/>
                <a:gd name="T55" fmla="*/ 251 h 460"/>
                <a:gd name="T56" fmla="*/ 231 w 353"/>
                <a:gd name="T57" fmla="*/ 233 h 460"/>
                <a:gd name="T58" fmla="*/ 245 w 353"/>
                <a:gd name="T59" fmla="*/ 199 h 460"/>
                <a:gd name="T60" fmla="*/ 218 w 353"/>
                <a:gd name="T61" fmla="*/ 204 h 460"/>
                <a:gd name="T62" fmla="*/ 228 w 353"/>
                <a:gd name="T63" fmla="*/ 277 h 460"/>
                <a:gd name="T64" fmla="*/ 110 w 353"/>
                <a:gd name="T65" fmla="*/ 235 h 460"/>
                <a:gd name="T66" fmla="*/ 127 w 353"/>
                <a:gd name="T67" fmla="*/ 238 h 460"/>
                <a:gd name="T68" fmla="*/ 127 w 353"/>
                <a:gd name="T69" fmla="*/ 277 h 460"/>
                <a:gd name="T70" fmla="*/ 135 w 353"/>
                <a:gd name="T71" fmla="*/ 204 h 460"/>
                <a:gd name="T72" fmla="*/ 111 w 353"/>
                <a:gd name="T73" fmla="*/ 19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3" h="460">
                  <a:moveTo>
                    <a:pt x="63" y="420"/>
                  </a:moveTo>
                  <a:cubicBezTo>
                    <a:pt x="46" y="420"/>
                    <a:pt x="46" y="420"/>
                    <a:pt x="46" y="420"/>
                  </a:cubicBezTo>
                  <a:cubicBezTo>
                    <a:pt x="4" y="420"/>
                    <a:pt x="0" y="394"/>
                    <a:pt x="9" y="358"/>
                  </a:cubicBezTo>
                  <a:cubicBezTo>
                    <a:pt x="36" y="254"/>
                    <a:pt x="36" y="254"/>
                    <a:pt x="36" y="254"/>
                  </a:cubicBezTo>
                  <a:cubicBezTo>
                    <a:pt x="40" y="237"/>
                    <a:pt x="48" y="223"/>
                    <a:pt x="59" y="213"/>
                  </a:cubicBezTo>
                  <a:cubicBezTo>
                    <a:pt x="61" y="211"/>
                    <a:pt x="61" y="211"/>
                    <a:pt x="61" y="211"/>
                  </a:cubicBezTo>
                  <a:cubicBezTo>
                    <a:pt x="63" y="211"/>
                    <a:pt x="63" y="211"/>
                    <a:pt x="63" y="211"/>
                  </a:cubicBezTo>
                  <a:cubicBezTo>
                    <a:pt x="107" y="199"/>
                    <a:pt x="107" y="199"/>
                    <a:pt x="107" y="199"/>
                  </a:cubicBezTo>
                  <a:cubicBezTo>
                    <a:pt x="104" y="241"/>
                    <a:pt x="104" y="241"/>
                    <a:pt x="104" y="241"/>
                  </a:cubicBezTo>
                  <a:cubicBezTo>
                    <a:pt x="117" y="239"/>
                    <a:pt x="117" y="239"/>
                    <a:pt x="117" y="239"/>
                  </a:cubicBezTo>
                  <a:cubicBezTo>
                    <a:pt x="106" y="250"/>
                    <a:pt x="106" y="250"/>
                    <a:pt x="106" y="250"/>
                  </a:cubicBezTo>
                  <a:cubicBezTo>
                    <a:pt x="107" y="251"/>
                    <a:pt x="107" y="251"/>
                    <a:pt x="107" y="251"/>
                  </a:cubicBezTo>
                  <a:cubicBezTo>
                    <a:pt x="107" y="252"/>
                    <a:pt x="113" y="263"/>
                    <a:pt x="121" y="277"/>
                  </a:cubicBezTo>
                  <a:cubicBezTo>
                    <a:pt x="75" y="277"/>
                    <a:pt x="75" y="277"/>
                    <a:pt x="75" y="277"/>
                  </a:cubicBezTo>
                  <a:cubicBezTo>
                    <a:pt x="63" y="290"/>
                    <a:pt x="63" y="290"/>
                    <a:pt x="63" y="290"/>
                  </a:cubicBezTo>
                  <a:cubicBezTo>
                    <a:pt x="63" y="420"/>
                    <a:pt x="63" y="420"/>
                    <a:pt x="63" y="420"/>
                  </a:cubicBezTo>
                  <a:close/>
                  <a:moveTo>
                    <a:pt x="81" y="297"/>
                  </a:moveTo>
                  <a:cubicBezTo>
                    <a:pt x="81" y="419"/>
                    <a:pt x="81" y="419"/>
                    <a:pt x="81" y="419"/>
                  </a:cubicBezTo>
                  <a:cubicBezTo>
                    <a:pt x="279" y="419"/>
                    <a:pt x="279" y="419"/>
                    <a:pt x="279" y="419"/>
                  </a:cubicBezTo>
                  <a:cubicBezTo>
                    <a:pt x="279" y="297"/>
                    <a:pt x="279" y="297"/>
                    <a:pt x="279" y="297"/>
                  </a:cubicBezTo>
                  <a:cubicBezTo>
                    <a:pt x="81" y="297"/>
                    <a:pt x="81" y="297"/>
                    <a:pt x="81" y="297"/>
                  </a:cubicBezTo>
                  <a:close/>
                  <a:moveTo>
                    <a:pt x="114" y="129"/>
                  </a:moveTo>
                  <a:cubicBezTo>
                    <a:pt x="112" y="104"/>
                    <a:pt x="111" y="93"/>
                    <a:pt x="119" y="68"/>
                  </a:cubicBezTo>
                  <a:cubicBezTo>
                    <a:pt x="134" y="79"/>
                    <a:pt x="172" y="73"/>
                    <a:pt x="189" y="66"/>
                  </a:cubicBezTo>
                  <a:cubicBezTo>
                    <a:pt x="197" y="79"/>
                    <a:pt x="213" y="82"/>
                    <a:pt x="227" y="77"/>
                  </a:cubicBezTo>
                  <a:cubicBezTo>
                    <a:pt x="231" y="98"/>
                    <a:pt x="231" y="101"/>
                    <a:pt x="230" y="130"/>
                  </a:cubicBezTo>
                  <a:cubicBezTo>
                    <a:pt x="230" y="130"/>
                    <a:pt x="247" y="116"/>
                    <a:pt x="249" y="104"/>
                  </a:cubicBezTo>
                  <a:cubicBezTo>
                    <a:pt x="251" y="92"/>
                    <a:pt x="247" y="44"/>
                    <a:pt x="241" y="36"/>
                  </a:cubicBezTo>
                  <a:cubicBezTo>
                    <a:pt x="234" y="19"/>
                    <a:pt x="217" y="8"/>
                    <a:pt x="186" y="12"/>
                  </a:cubicBezTo>
                  <a:cubicBezTo>
                    <a:pt x="156" y="0"/>
                    <a:pt x="120" y="13"/>
                    <a:pt x="106" y="30"/>
                  </a:cubicBezTo>
                  <a:cubicBezTo>
                    <a:pt x="99" y="38"/>
                    <a:pt x="91" y="105"/>
                    <a:pt x="98" y="115"/>
                  </a:cubicBezTo>
                  <a:cubicBezTo>
                    <a:pt x="106" y="125"/>
                    <a:pt x="114" y="129"/>
                    <a:pt x="114" y="129"/>
                  </a:cubicBezTo>
                  <a:close/>
                  <a:moveTo>
                    <a:pt x="56" y="438"/>
                  </a:moveTo>
                  <a:cubicBezTo>
                    <a:pt x="303" y="438"/>
                    <a:pt x="303" y="438"/>
                    <a:pt x="303" y="438"/>
                  </a:cubicBezTo>
                  <a:cubicBezTo>
                    <a:pt x="289" y="460"/>
                    <a:pt x="289" y="460"/>
                    <a:pt x="289" y="460"/>
                  </a:cubicBezTo>
                  <a:cubicBezTo>
                    <a:pt x="68" y="460"/>
                    <a:pt x="68" y="460"/>
                    <a:pt x="68" y="460"/>
                  </a:cubicBezTo>
                  <a:cubicBezTo>
                    <a:pt x="56" y="438"/>
                    <a:pt x="56" y="438"/>
                    <a:pt x="56" y="438"/>
                  </a:cubicBezTo>
                  <a:close/>
                  <a:moveTo>
                    <a:pt x="317" y="254"/>
                  </a:moveTo>
                  <a:cubicBezTo>
                    <a:pt x="344" y="358"/>
                    <a:pt x="344" y="358"/>
                    <a:pt x="344" y="358"/>
                  </a:cubicBezTo>
                  <a:cubicBezTo>
                    <a:pt x="353" y="394"/>
                    <a:pt x="349" y="420"/>
                    <a:pt x="307" y="420"/>
                  </a:cubicBezTo>
                  <a:cubicBezTo>
                    <a:pt x="298" y="420"/>
                    <a:pt x="298" y="420"/>
                    <a:pt x="298" y="420"/>
                  </a:cubicBezTo>
                  <a:cubicBezTo>
                    <a:pt x="298" y="291"/>
                    <a:pt x="298" y="291"/>
                    <a:pt x="298" y="291"/>
                  </a:cubicBezTo>
                  <a:cubicBezTo>
                    <a:pt x="283" y="277"/>
                    <a:pt x="283" y="277"/>
                    <a:pt x="283" y="277"/>
                  </a:cubicBezTo>
                  <a:cubicBezTo>
                    <a:pt x="234" y="277"/>
                    <a:pt x="234" y="277"/>
                    <a:pt x="234" y="277"/>
                  </a:cubicBezTo>
                  <a:cubicBezTo>
                    <a:pt x="243" y="263"/>
                    <a:pt x="249" y="252"/>
                    <a:pt x="249" y="251"/>
                  </a:cubicBezTo>
                  <a:cubicBezTo>
                    <a:pt x="250" y="250"/>
                    <a:pt x="250" y="250"/>
                    <a:pt x="250" y="250"/>
                  </a:cubicBezTo>
                  <a:cubicBezTo>
                    <a:pt x="239" y="239"/>
                    <a:pt x="239" y="239"/>
                    <a:pt x="239" y="239"/>
                  </a:cubicBezTo>
                  <a:cubicBezTo>
                    <a:pt x="252" y="241"/>
                    <a:pt x="252" y="241"/>
                    <a:pt x="252" y="241"/>
                  </a:cubicBezTo>
                  <a:cubicBezTo>
                    <a:pt x="249" y="200"/>
                    <a:pt x="249" y="200"/>
                    <a:pt x="249" y="200"/>
                  </a:cubicBezTo>
                  <a:cubicBezTo>
                    <a:pt x="293" y="211"/>
                    <a:pt x="293" y="211"/>
                    <a:pt x="293" y="211"/>
                  </a:cubicBezTo>
                  <a:cubicBezTo>
                    <a:pt x="296" y="211"/>
                    <a:pt x="296" y="211"/>
                    <a:pt x="296" y="211"/>
                  </a:cubicBezTo>
                  <a:cubicBezTo>
                    <a:pt x="298" y="214"/>
                    <a:pt x="298" y="214"/>
                    <a:pt x="298" y="214"/>
                  </a:cubicBezTo>
                  <a:cubicBezTo>
                    <a:pt x="307" y="226"/>
                    <a:pt x="313" y="240"/>
                    <a:pt x="316" y="254"/>
                  </a:cubicBezTo>
                  <a:cubicBezTo>
                    <a:pt x="317" y="254"/>
                    <a:pt x="317" y="254"/>
                    <a:pt x="317" y="254"/>
                  </a:cubicBezTo>
                  <a:close/>
                  <a:moveTo>
                    <a:pt x="228" y="277"/>
                  </a:moveTo>
                  <a:cubicBezTo>
                    <a:pt x="235" y="265"/>
                    <a:pt x="240" y="255"/>
                    <a:pt x="243" y="251"/>
                  </a:cubicBezTo>
                  <a:cubicBezTo>
                    <a:pt x="229" y="238"/>
                    <a:pt x="229" y="238"/>
                    <a:pt x="229" y="238"/>
                  </a:cubicBezTo>
                  <a:cubicBezTo>
                    <a:pt x="231" y="233"/>
                    <a:pt x="231" y="233"/>
                    <a:pt x="231" y="233"/>
                  </a:cubicBezTo>
                  <a:cubicBezTo>
                    <a:pt x="246" y="235"/>
                    <a:pt x="246" y="235"/>
                    <a:pt x="246" y="235"/>
                  </a:cubicBezTo>
                  <a:cubicBezTo>
                    <a:pt x="245" y="199"/>
                    <a:pt x="245" y="199"/>
                    <a:pt x="245" y="199"/>
                  </a:cubicBezTo>
                  <a:cubicBezTo>
                    <a:pt x="230" y="195"/>
                    <a:pt x="230" y="195"/>
                    <a:pt x="230" y="195"/>
                  </a:cubicBezTo>
                  <a:cubicBezTo>
                    <a:pt x="218" y="204"/>
                    <a:pt x="218" y="204"/>
                    <a:pt x="218" y="204"/>
                  </a:cubicBezTo>
                  <a:cubicBezTo>
                    <a:pt x="187" y="277"/>
                    <a:pt x="187" y="277"/>
                    <a:pt x="187" y="277"/>
                  </a:cubicBezTo>
                  <a:cubicBezTo>
                    <a:pt x="228" y="277"/>
                    <a:pt x="228" y="277"/>
                    <a:pt x="228" y="277"/>
                  </a:cubicBezTo>
                  <a:close/>
                  <a:moveTo>
                    <a:pt x="111" y="198"/>
                  </a:moveTo>
                  <a:cubicBezTo>
                    <a:pt x="110" y="235"/>
                    <a:pt x="110" y="235"/>
                    <a:pt x="110" y="235"/>
                  </a:cubicBezTo>
                  <a:cubicBezTo>
                    <a:pt x="124" y="233"/>
                    <a:pt x="124" y="233"/>
                    <a:pt x="124" y="233"/>
                  </a:cubicBezTo>
                  <a:cubicBezTo>
                    <a:pt x="127" y="238"/>
                    <a:pt x="127" y="238"/>
                    <a:pt x="127" y="238"/>
                  </a:cubicBezTo>
                  <a:cubicBezTo>
                    <a:pt x="113" y="251"/>
                    <a:pt x="113" y="251"/>
                    <a:pt x="113" y="251"/>
                  </a:cubicBezTo>
                  <a:cubicBezTo>
                    <a:pt x="115" y="255"/>
                    <a:pt x="121" y="265"/>
                    <a:pt x="127" y="277"/>
                  </a:cubicBezTo>
                  <a:cubicBezTo>
                    <a:pt x="170" y="277"/>
                    <a:pt x="170" y="277"/>
                    <a:pt x="170" y="277"/>
                  </a:cubicBezTo>
                  <a:cubicBezTo>
                    <a:pt x="135" y="204"/>
                    <a:pt x="135" y="204"/>
                    <a:pt x="135" y="204"/>
                  </a:cubicBezTo>
                  <a:cubicBezTo>
                    <a:pt x="123" y="195"/>
                    <a:pt x="123" y="195"/>
                    <a:pt x="123" y="195"/>
                  </a:cubicBezTo>
                  <a:lnTo>
                    <a:pt x="111" y="19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17" name="组合 16"/>
          <p:cNvGrpSpPr/>
          <p:nvPr/>
        </p:nvGrpSpPr>
        <p:grpSpPr>
          <a:xfrm>
            <a:off x="9243264" y="663893"/>
            <a:ext cx="679680" cy="679680"/>
            <a:chOff x="7452320" y="2492896"/>
            <a:chExt cx="864096" cy="864096"/>
          </a:xfrm>
        </p:grpSpPr>
        <p:sp>
          <p:nvSpPr>
            <p:cNvPr id="18" name="椭圆 17"/>
            <p:cNvSpPr/>
            <p:nvPr/>
          </p:nvSpPr>
          <p:spPr>
            <a:xfrm>
              <a:off x="7452320"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9" name="Freeform 16"/>
            <p:cNvSpPr>
              <a:spLocks noEditPoints="1"/>
            </p:cNvSpPr>
            <p:nvPr/>
          </p:nvSpPr>
          <p:spPr bwMode="auto">
            <a:xfrm>
              <a:off x="7622990" y="2640970"/>
              <a:ext cx="533049" cy="589156"/>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20" name="组合 19"/>
          <p:cNvGrpSpPr/>
          <p:nvPr/>
        </p:nvGrpSpPr>
        <p:grpSpPr>
          <a:xfrm>
            <a:off x="10116491" y="663893"/>
            <a:ext cx="679680" cy="679680"/>
            <a:chOff x="7742596" y="2492896"/>
            <a:chExt cx="864096" cy="864096"/>
          </a:xfrm>
        </p:grpSpPr>
        <p:sp>
          <p:nvSpPr>
            <p:cNvPr id="21" name="椭圆 20"/>
            <p:cNvSpPr/>
            <p:nvPr/>
          </p:nvSpPr>
          <p:spPr>
            <a:xfrm>
              <a:off x="7742596"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22" name="Freeform 79"/>
            <p:cNvSpPr>
              <a:spLocks noChangeAspect="1" noEditPoints="1"/>
            </p:cNvSpPr>
            <p:nvPr/>
          </p:nvSpPr>
          <p:spPr bwMode="black">
            <a:xfrm>
              <a:off x="8012942" y="2686387"/>
              <a:ext cx="344021" cy="46495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74083" tIns="37040" rIns="74083" bIns="37040" numCol="1" anchor="t" anchorCtr="0" compatLnSpc="1"/>
            <a:lstStyle/>
            <a:p>
              <a:pPr defTabSz="1097280"/>
              <a:endParaRPr lang="en-US" sz="1440">
                <a:solidFill>
                  <a:srgbClr val="FFFFFF"/>
                </a:solidFill>
                <a:latin typeface="Calibri" panose="020F0502020204030204"/>
                <a:ea typeface="幼圆" panose="020105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1.1 EDA</a:t>
              </a:r>
              <a:r>
                <a:rPr lang="zh-CN" altLang="en-US" sz="3200" b="1" dirty="0">
                  <a:solidFill>
                    <a:prstClr val="black"/>
                  </a:solidFill>
                  <a:latin typeface="微软雅黑" panose="020B0503020204020204" pitchFamily="34" charset="-122"/>
                  <a:ea typeface="微软雅黑" panose="020B0503020204020204" pitchFamily="34" charset="-122"/>
                </a:rPr>
                <a:t>技术发展历程</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481965" y="1135380"/>
            <a:ext cx="11279505" cy="5828665"/>
          </a:xfrm>
          <a:prstGeom prst="rect">
            <a:avLst/>
          </a:prstGeom>
        </p:spPr>
        <p:txBody>
          <a:bodyPr wrap="square">
            <a:noAutofit/>
          </a:bodyPr>
          <a:p>
            <a:pPr indent="609600" algn="just" defTabSz="266700" fontAlgn="auto">
              <a:spcBef>
                <a:spcPct val="0"/>
              </a:spcBef>
              <a:spcAft>
                <a:spcPct val="0"/>
              </a:spcAft>
              <a:extLst>
                <a:ext uri="{35155182-B16C-46BC-9424-99874614C6A1}">
                  <wpsdc:indentchars xmlns:wpsdc="http://www.wps.cn/officeDocument/2017/drawingmlCustomData" val="200" checksum="4158780845"/>
                </a:ext>
              </a:extLst>
            </a:pPr>
            <a:r>
              <a:rPr lang="en-US" altLang="zh-CN" sz="2400" b="1">
                <a:latin typeface="Times New Roman" panose="02020603050405020304"/>
                <a:ea typeface="宋体" panose="02010600030101010101" pitchFamily="2" charset="-122"/>
              </a:rPr>
              <a:t>20</a:t>
            </a:r>
            <a:r>
              <a:rPr lang="zh-CN" altLang="en-US" sz="2400" b="1">
                <a:latin typeface="宋体" panose="02010600030101010101" pitchFamily="2" charset="-122"/>
                <a:ea typeface="宋体" panose="02010600030101010101" pitchFamily="2" charset="-122"/>
              </a:rPr>
              <a:t>世纪末，数字电子技术得到飞速发展，有力地推动了社会生产力的发展和社会信息化的提高。在其推动下，数字电子技术的应用已经渗透到人类生活的各个方面。从计算机到手机，从数字电话到数字电视，从家用电器到军用设备，从工业自动化到航天技术，都尽可能采用数字电子技术。</a:t>
            </a:r>
            <a:endParaRPr lang="zh-CN" altLang="en-US" sz="2400" b="1">
              <a:latin typeface="宋体" panose="02010600030101010101" pitchFamily="2" charset="-122"/>
              <a:ea typeface="宋体" panose="02010600030101010101" pitchFamily="2" charset="-122"/>
            </a:endParaRPr>
          </a:p>
          <a:p>
            <a:pPr indent="609600" algn="just" defTabSz="266700" fontAlgn="auto">
              <a:spcBef>
                <a:spcPct val="0"/>
              </a:spcBef>
              <a:spcAft>
                <a:spcPct val="0"/>
              </a:spcAft>
              <a:extLst>
                <a:ext uri="{35155182-B16C-46BC-9424-99874614C6A1}">
                  <wpsdc:indentchars xmlns:wpsdc="http://www.wps.cn/officeDocument/2017/drawingmlCustomData" val="200" checksum="4158780845"/>
                </a:ext>
              </a:extLst>
            </a:pPr>
            <a:r>
              <a:rPr lang="zh-CN" altLang="en-US" sz="2400" b="1">
                <a:latin typeface="宋体" panose="02010600030101010101" pitchFamily="2" charset="-122"/>
                <a:ea typeface="宋体" panose="02010600030101010101" pitchFamily="2" charset="-122"/>
              </a:rPr>
              <a:t>现代电子设计技术的核心是</a:t>
            </a:r>
            <a:r>
              <a:rPr lang="en-US" altLang="zh-CN" sz="2400" b="1">
                <a:latin typeface="宋体" panose="02010600030101010101" pitchFamily="2" charset="-122"/>
                <a:ea typeface="宋体" panose="02010600030101010101" pitchFamily="2" charset="-122"/>
              </a:rPr>
              <a:t>EDA</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Electronic Design Automation</a:t>
            </a:r>
            <a:r>
              <a:rPr lang="zh-CN" altLang="en-US" sz="2400" b="1">
                <a:latin typeface="宋体" panose="02010600030101010101" pitchFamily="2" charset="-122"/>
                <a:ea typeface="宋体" panose="02010600030101010101" pitchFamily="2" charset="-122"/>
              </a:rPr>
              <a:t>）技术。它依靠功能强大的电子计算机，在</a:t>
            </a:r>
            <a:r>
              <a:rPr lang="en-US" altLang="zh-CN" sz="2400" b="1">
                <a:latin typeface="宋体" panose="02010600030101010101" pitchFamily="2" charset="-122"/>
                <a:ea typeface="宋体" panose="02010600030101010101" pitchFamily="2" charset="-122"/>
              </a:rPr>
              <a:t>EDA</a:t>
            </a:r>
            <a:r>
              <a:rPr lang="zh-CN" altLang="en-US" sz="2400" b="1">
                <a:latin typeface="宋体" panose="02010600030101010101" pitchFamily="2" charset="-122"/>
                <a:ea typeface="宋体" panose="02010600030101010101" pitchFamily="2" charset="-122"/>
              </a:rPr>
              <a:t>工具软件平台上对以硬件描述语言</a:t>
            </a:r>
            <a:r>
              <a:rPr lang="en-US" altLang="zh-CN" sz="2400" b="1">
                <a:latin typeface="宋体" panose="02010600030101010101" pitchFamily="2" charset="-122"/>
                <a:ea typeface="宋体" panose="02010600030101010101" pitchFamily="2" charset="-122"/>
              </a:rPr>
              <a:t>HDL</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Hardware Description Language</a:t>
            </a:r>
            <a:r>
              <a:rPr lang="zh-CN" altLang="en-US" sz="2400" b="1">
                <a:latin typeface="宋体" panose="02010600030101010101" pitchFamily="2" charset="-122"/>
                <a:ea typeface="宋体" panose="02010600030101010101" pitchFamily="2" charset="-122"/>
              </a:rPr>
              <a:t>）为系统逻辑描述手段完成的设计文件自动地完成逻辑编译、化简、分割、综合、优化、仿真，直至下载到可编程逻辑器件</a:t>
            </a:r>
            <a:r>
              <a:rPr lang="en-US" altLang="zh-CN" sz="2400" b="1">
                <a:latin typeface="宋体" panose="02010600030101010101" pitchFamily="2" charset="-122"/>
                <a:ea typeface="宋体" panose="02010600030101010101" pitchFamily="2" charset="-122"/>
              </a:rPr>
              <a:t>CPLD/FPGA</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Field Programmable Gate Array/Complex Programmable Logic Device</a:t>
            </a:r>
            <a:r>
              <a:rPr lang="zh-CN" altLang="en-US" sz="2400" b="1">
                <a:latin typeface="宋体" panose="02010600030101010101" pitchFamily="2" charset="-122"/>
                <a:ea typeface="宋体" panose="02010600030101010101" pitchFamily="2" charset="-122"/>
              </a:rPr>
              <a:t>）或专用集成电路</a:t>
            </a:r>
            <a:r>
              <a:rPr lang="en-US" altLang="zh-CN" sz="2400" b="1">
                <a:latin typeface="宋体" panose="02010600030101010101" pitchFamily="2" charset="-122"/>
                <a:ea typeface="宋体" panose="02010600030101010101" pitchFamily="2" charset="-122"/>
              </a:rPr>
              <a:t>ASIC</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Application Specific Integrated Circuit</a:t>
            </a:r>
            <a:r>
              <a:rPr lang="zh-CN" altLang="en-US" sz="2400" b="1">
                <a:latin typeface="宋体" panose="02010600030101010101" pitchFamily="2" charset="-122"/>
                <a:ea typeface="宋体" panose="02010600030101010101" pitchFamily="2" charset="-122"/>
              </a:rPr>
              <a:t>）芯片中，实现既定的电子电路设计功能。总之，</a:t>
            </a:r>
            <a:r>
              <a:rPr lang="en-US" altLang="zh-CN" sz="2400" b="1">
                <a:latin typeface="宋体" panose="02010600030101010101" pitchFamily="2" charset="-122"/>
                <a:ea typeface="宋体" panose="02010600030101010101" pitchFamily="2" charset="-122"/>
              </a:rPr>
              <a:t>EDA</a:t>
            </a:r>
            <a:r>
              <a:rPr lang="zh-CN" altLang="en-US" sz="2400" b="1">
                <a:latin typeface="宋体" panose="02010600030101010101" pitchFamily="2" charset="-122"/>
                <a:ea typeface="宋体" panose="02010600030101010101" pitchFamily="2" charset="-122"/>
              </a:rPr>
              <a:t>技术使得电子电路设计者的工作仅限于利用硬件描述语言和</a:t>
            </a:r>
            <a:r>
              <a:rPr lang="en-US" altLang="zh-CN" sz="2400" b="1">
                <a:latin typeface="宋体" panose="02010600030101010101" pitchFamily="2" charset="-122"/>
                <a:ea typeface="宋体" panose="02010600030101010101" pitchFamily="2" charset="-122"/>
              </a:rPr>
              <a:t>EDA</a:t>
            </a:r>
            <a:r>
              <a:rPr lang="zh-CN" altLang="en-US" sz="2400" b="1">
                <a:latin typeface="宋体" panose="02010600030101010101" pitchFamily="2" charset="-122"/>
                <a:ea typeface="宋体" panose="02010600030101010101" pitchFamily="2" charset="-122"/>
              </a:rPr>
              <a:t>软件平台来完成对系统硬件功能的实现，极大地提高了设计效率，减少设计周期，节省设计成本。</a:t>
            </a:r>
            <a:endParaRPr lang="zh-CN" altLang="en-US" sz="24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1.1 EDA</a:t>
              </a:r>
              <a:r>
                <a:rPr lang="zh-CN" altLang="en-US" sz="3200" b="1" dirty="0">
                  <a:solidFill>
                    <a:prstClr val="black"/>
                  </a:solidFill>
                  <a:latin typeface="微软雅黑" panose="020B0503020204020204" pitchFamily="34" charset="-122"/>
                  <a:ea typeface="微软雅黑" panose="020B0503020204020204" pitchFamily="34" charset="-122"/>
                </a:rPr>
                <a:t>技术发展历程</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106680" y="1135380"/>
            <a:ext cx="12084685" cy="5509260"/>
          </a:xfrm>
          <a:prstGeom prst="rect">
            <a:avLst/>
          </a:prstGeom>
        </p:spPr>
        <p:txBody>
          <a:bodyPr wrap="square">
            <a:noAutofit/>
          </a:bodyPr>
          <a:p>
            <a:pPr indent="609600" algn="just" defTabSz="266700" fontAlgn="auto">
              <a:spcBef>
                <a:spcPct val="0"/>
              </a:spcBef>
              <a:spcAft>
                <a:spcPct val="0"/>
              </a:spcAft>
              <a:extLst>
                <a:ext uri="{35155182-B16C-46BC-9424-99874614C6A1}">
                  <wpsdc:indentchars xmlns:wpsdc="http://www.wps.cn/officeDocument/2017/drawingmlCustomData" val="200" checksum="4158780845"/>
                </a:ext>
              </a:extLst>
            </a:pPr>
            <a:r>
              <a:rPr lang="en-US" altLang="zh-CN" sz="2400" b="1">
                <a:latin typeface="宋体" panose="02010600030101010101" pitchFamily="2" charset="-122"/>
                <a:ea typeface="宋体" panose="02010600030101010101" pitchFamily="2" charset="-122"/>
              </a:rPr>
              <a:t>EDA</a:t>
            </a:r>
            <a:r>
              <a:rPr lang="zh-CN" altLang="en-US" sz="2400" b="1">
                <a:latin typeface="宋体" panose="02010600030101010101" pitchFamily="2" charset="-122"/>
                <a:ea typeface="宋体" panose="02010600030101010101" pitchFamily="2" charset="-122"/>
              </a:rPr>
              <a:t>是在</a:t>
            </a:r>
            <a:r>
              <a:rPr lang="en-US" altLang="zh-CN" sz="2400" b="1">
                <a:latin typeface="宋体" panose="02010600030101010101" pitchFamily="2" charset="-122"/>
                <a:ea typeface="宋体" panose="02010600030101010101" pitchFamily="2" charset="-122"/>
              </a:rPr>
              <a:t>20</a:t>
            </a:r>
            <a:r>
              <a:rPr lang="zh-CN" altLang="en-US" sz="2400" b="1">
                <a:latin typeface="宋体" panose="02010600030101010101" pitchFamily="2" charset="-122"/>
                <a:ea typeface="宋体" panose="02010600030101010101" pitchFamily="2" charset="-122"/>
              </a:rPr>
              <a:t>世纪</a:t>
            </a:r>
            <a:r>
              <a:rPr lang="en-US" altLang="zh-CN" sz="2400" b="1">
                <a:latin typeface="宋体" panose="02010600030101010101" pitchFamily="2" charset="-122"/>
                <a:ea typeface="宋体" panose="02010600030101010101" pitchFamily="2" charset="-122"/>
              </a:rPr>
              <a:t>90</a:t>
            </a:r>
            <a:r>
              <a:rPr lang="zh-CN" altLang="en-US" sz="2400" b="1">
                <a:latin typeface="宋体" panose="02010600030101010101" pitchFamily="2" charset="-122"/>
                <a:ea typeface="宋体" panose="02010600030101010101" pitchFamily="2" charset="-122"/>
              </a:rPr>
              <a:t>年代初从计算机辅助设计</a:t>
            </a:r>
            <a:r>
              <a:rPr lang="en-US" altLang="zh-CN" sz="2400" b="1">
                <a:latin typeface="宋体" panose="02010600030101010101" pitchFamily="2" charset="-122"/>
                <a:ea typeface="宋体" panose="02010600030101010101" pitchFamily="2" charset="-122"/>
              </a:rPr>
              <a:t>CAD</a:t>
            </a:r>
            <a:r>
              <a:rPr lang="zh-CN" altLang="en-US" sz="2400" b="1">
                <a:latin typeface="宋体" panose="02010600030101010101" pitchFamily="2" charset="-122"/>
                <a:ea typeface="宋体" panose="02010600030101010101" pitchFamily="2" charset="-122"/>
              </a:rPr>
              <a:t>、计算机辅助制造</a:t>
            </a:r>
            <a:r>
              <a:rPr lang="en-US" altLang="zh-CN" sz="2400" b="1">
                <a:latin typeface="宋体" panose="02010600030101010101" pitchFamily="2" charset="-122"/>
                <a:ea typeface="宋体" panose="02010600030101010101" pitchFamily="2" charset="-122"/>
              </a:rPr>
              <a:t>CAM</a:t>
            </a:r>
            <a:r>
              <a:rPr lang="zh-CN" altLang="en-US" sz="2400" b="1">
                <a:latin typeface="宋体" panose="02010600030101010101" pitchFamily="2" charset="-122"/>
                <a:ea typeface="宋体" panose="02010600030101010101" pitchFamily="2" charset="-122"/>
              </a:rPr>
              <a:t>、计算机辅助测试</a:t>
            </a:r>
            <a:r>
              <a:rPr lang="en-US" altLang="zh-CN" sz="2400" b="1">
                <a:latin typeface="宋体" panose="02010600030101010101" pitchFamily="2" charset="-122"/>
                <a:ea typeface="宋体" panose="02010600030101010101" pitchFamily="2" charset="-122"/>
              </a:rPr>
              <a:t>CAT</a:t>
            </a:r>
            <a:r>
              <a:rPr lang="zh-CN" altLang="en-US" sz="2400" b="1">
                <a:latin typeface="宋体" panose="02010600030101010101" pitchFamily="2" charset="-122"/>
                <a:ea typeface="宋体" panose="02010600030101010101" pitchFamily="2" charset="-122"/>
              </a:rPr>
              <a:t>和计算机辅助工程（</a:t>
            </a:r>
            <a:r>
              <a:rPr lang="en-US" altLang="zh-CN" sz="2400" b="1">
                <a:latin typeface="宋体" panose="02010600030101010101" pitchFamily="2" charset="-122"/>
                <a:ea typeface="宋体" panose="02010600030101010101" pitchFamily="2" charset="-122"/>
              </a:rPr>
              <a:t>CAE</a:t>
            </a:r>
            <a:r>
              <a:rPr lang="zh-CN" altLang="en-US" sz="2400" b="1">
                <a:latin typeface="宋体" panose="02010600030101010101" pitchFamily="2" charset="-122"/>
                <a:ea typeface="宋体" panose="02010600030101010101" pitchFamily="2" charset="-122"/>
              </a:rPr>
              <a:t>）的概念发展而来的。一般把</a:t>
            </a:r>
            <a:r>
              <a:rPr lang="en-US" altLang="zh-CN" sz="2400" b="1">
                <a:latin typeface="宋体" panose="02010600030101010101" pitchFamily="2" charset="-122"/>
                <a:ea typeface="宋体" panose="02010600030101010101" pitchFamily="2" charset="-122"/>
              </a:rPr>
              <a:t>EDA</a:t>
            </a:r>
            <a:r>
              <a:rPr lang="zh-CN" altLang="en-US" sz="2400" b="1">
                <a:latin typeface="宋体" panose="02010600030101010101" pitchFamily="2" charset="-122"/>
                <a:ea typeface="宋体" panose="02010600030101010101" pitchFamily="2" charset="-122"/>
              </a:rPr>
              <a:t>技术的发展分为</a:t>
            </a:r>
            <a:r>
              <a:rPr lang="en-US" altLang="zh-CN" sz="2400" b="1">
                <a:latin typeface="宋体" panose="02010600030101010101" pitchFamily="2" charset="-122"/>
                <a:ea typeface="宋体" panose="02010600030101010101" pitchFamily="2" charset="-122"/>
              </a:rPr>
              <a:t>CAD</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CAE</a:t>
            </a:r>
            <a:r>
              <a:rPr lang="zh-CN" altLang="en-US" sz="2400" b="1">
                <a:latin typeface="宋体" panose="02010600030101010101" pitchFamily="2" charset="-122"/>
                <a:ea typeface="宋体" panose="02010600030101010101" pitchFamily="2" charset="-122"/>
              </a:rPr>
              <a:t>和</a:t>
            </a:r>
            <a:r>
              <a:rPr lang="en-US" altLang="zh-CN" sz="2400" b="1">
                <a:latin typeface="宋体" panose="02010600030101010101" pitchFamily="2" charset="-122"/>
                <a:ea typeface="宋体" panose="02010600030101010101" pitchFamily="2" charset="-122"/>
              </a:rPr>
              <a:t>EDA</a:t>
            </a:r>
            <a:r>
              <a:rPr lang="zh-CN" altLang="en-US" sz="2400" b="1">
                <a:latin typeface="宋体" panose="02010600030101010101" pitchFamily="2" charset="-122"/>
                <a:ea typeface="宋体" panose="02010600030101010101" pitchFamily="2" charset="-122"/>
              </a:rPr>
              <a:t>三个阶段。</a:t>
            </a:r>
            <a:endParaRPr lang="zh-CN" altLang="en-US" sz="2400" b="1">
              <a:latin typeface="宋体" panose="02010600030101010101" pitchFamily="2" charset="-122"/>
              <a:ea typeface="宋体" panose="02010600030101010101" pitchFamily="2" charset="-122"/>
            </a:endParaRPr>
          </a:p>
          <a:p>
            <a:pPr indent="609600" algn="just" defTabSz="266700" fontAlgn="auto">
              <a:spcBef>
                <a:spcPct val="0"/>
              </a:spcBef>
              <a:spcAft>
                <a:spcPct val="0"/>
              </a:spcAft>
              <a:extLst>
                <a:ext uri="{35155182-B16C-46BC-9424-99874614C6A1}">
                  <wpsdc:indentchars xmlns:wpsdc="http://www.wps.cn/officeDocument/2017/drawingmlCustomData" val="200" checksum="4158780845"/>
                </a:ext>
              </a:extLst>
            </a:pPr>
            <a:r>
              <a:rPr lang="en-US" altLang="zh-CN" sz="2400" b="1">
                <a:latin typeface="宋体" panose="02010600030101010101" pitchFamily="2" charset="-122"/>
                <a:ea typeface="宋体" panose="02010600030101010101" pitchFamily="2" charset="-122"/>
              </a:rPr>
              <a:t>1</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CAD</a:t>
            </a:r>
            <a:r>
              <a:rPr lang="zh-CN" altLang="en-US" sz="2400" b="1">
                <a:latin typeface="宋体" panose="02010600030101010101" pitchFamily="2" charset="-122"/>
                <a:ea typeface="宋体" panose="02010600030101010101" pitchFamily="2" charset="-122"/>
              </a:rPr>
              <a:t>是</a:t>
            </a:r>
            <a:r>
              <a:rPr lang="en-US" altLang="zh-CN" sz="2400" b="1">
                <a:latin typeface="宋体" panose="02010600030101010101" pitchFamily="2" charset="-122"/>
                <a:ea typeface="宋体" panose="02010600030101010101" pitchFamily="2" charset="-122"/>
              </a:rPr>
              <a:t>EDA</a:t>
            </a:r>
            <a:r>
              <a:rPr lang="zh-CN" altLang="en-US" sz="2400" b="1">
                <a:latin typeface="宋体" panose="02010600030101010101" pitchFamily="2" charset="-122"/>
                <a:ea typeface="宋体" panose="02010600030101010101" pitchFamily="2" charset="-122"/>
              </a:rPr>
              <a:t>技术发展的早期阶段，在这个阶段，人们开始利用计算机取代手工劳动。但当时的计算机硬件功能有限，软件功能较弱，人们主要借助计算机对所设计的电路进行一些模拟和预测，辅助进行集成电路版图编辑、印刷电路板</a:t>
            </a:r>
            <a:r>
              <a:rPr lang="en-US" altLang="zh-CN" sz="2400" b="1">
                <a:latin typeface="宋体" panose="02010600030101010101" pitchFamily="2" charset="-122"/>
                <a:ea typeface="宋体" panose="02010600030101010101" pitchFamily="2" charset="-122"/>
              </a:rPr>
              <a:t>PCB</a:t>
            </a:r>
            <a:r>
              <a:rPr lang="zh-CN" altLang="en-US" sz="2400" b="1">
                <a:latin typeface="宋体" panose="02010600030101010101" pitchFamily="2" charset="-122"/>
                <a:ea typeface="宋体" panose="02010600030101010101" pitchFamily="2" charset="-122"/>
              </a:rPr>
              <a:t>布局布线等简单的版图绘制等工作。</a:t>
            </a:r>
            <a:endParaRPr lang="zh-CN" altLang="en-US" sz="2400" b="1">
              <a:latin typeface="宋体" panose="02010600030101010101" pitchFamily="2" charset="-122"/>
              <a:ea typeface="宋体" panose="02010600030101010101" pitchFamily="2" charset="-122"/>
            </a:endParaRPr>
          </a:p>
          <a:p>
            <a:pPr indent="609600" algn="just" defTabSz="266700" fontAlgn="auto">
              <a:spcBef>
                <a:spcPct val="0"/>
              </a:spcBef>
              <a:spcAft>
                <a:spcPct val="0"/>
              </a:spcAft>
              <a:extLst>
                <a:ext uri="{35155182-B16C-46BC-9424-99874614C6A1}">
                  <wpsdc:indentchars xmlns:wpsdc="http://www.wps.cn/officeDocument/2017/drawingmlCustomData" val="200" checksum="4158780845"/>
                </a:ext>
              </a:extLst>
            </a:pPr>
            <a:r>
              <a:rPr lang="en-US" altLang="zh-CN" sz="2400" b="1">
                <a:latin typeface="宋体" panose="02010600030101010101" pitchFamily="2" charset="-122"/>
                <a:ea typeface="宋体" panose="02010600030101010101" pitchFamily="2" charset="-122"/>
              </a:rPr>
              <a:t>2</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CAE</a:t>
            </a:r>
            <a:r>
              <a:rPr lang="zh-CN" altLang="en-US" sz="2400" b="1">
                <a:latin typeface="宋体" panose="02010600030101010101" pitchFamily="2" charset="-122"/>
                <a:ea typeface="宋体" panose="02010600030101010101" pitchFamily="2" charset="-122"/>
              </a:rPr>
              <a:t>是在</a:t>
            </a:r>
            <a:r>
              <a:rPr lang="en-US" altLang="zh-CN" sz="2400" b="1">
                <a:latin typeface="宋体" panose="02010600030101010101" pitchFamily="2" charset="-122"/>
                <a:ea typeface="宋体" panose="02010600030101010101" pitchFamily="2" charset="-122"/>
              </a:rPr>
              <a:t>CAD</a:t>
            </a:r>
            <a:r>
              <a:rPr lang="zh-CN" altLang="en-US" sz="2400" b="1">
                <a:latin typeface="宋体" panose="02010600030101010101" pitchFamily="2" charset="-122"/>
                <a:ea typeface="宋体" panose="02010600030101010101" pitchFamily="2" charset="-122"/>
              </a:rPr>
              <a:t>的工具逐步完善的基础上发展起来的，尤其是人们在设计方法学、设计工具集成化方面取得了长足的进步，可以利用计算机作为单点设计工具，并建立各种设计单元库，开始用计算机将许多单点工具集成在一起使用，大大提高了工作效率。</a:t>
            </a:r>
            <a:endParaRPr lang="zh-CN" altLang="en-US" sz="2400" b="1">
              <a:latin typeface="宋体" panose="02010600030101010101" pitchFamily="2" charset="-122"/>
              <a:ea typeface="宋体" panose="02010600030101010101" pitchFamily="2" charset="-122"/>
            </a:endParaRPr>
          </a:p>
          <a:p>
            <a:pPr indent="609600" algn="just" defTabSz="266700" fontAlgn="auto">
              <a:spcBef>
                <a:spcPct val="0"/>
              </a:spcBef>
              <a:spcAft>
                <a:spcPct val="0"/>
              </a:spcAft>
              <a:extLst>
                <a:ext uri="{35155182-B16C-46BC-9424-99874614C6A1}">
                  <wpsdc:indentchars xmlns:wpsdc="http://www.wps.cn/officeDocument/2017/drawingmlCustomData" val="200" checksum="4158780845"/>
                </a:ext>
              </a:extLst>
            </a:pPr>
            <a:r>
              <a:rPr lang="en-US" altLang="zh-CN" sz="2400" b="1">
                <a:latin typeface="宋体" panose="02010600030101010101" pitchFamily="2" charset="-122"/>
                <a:ea typeface="宋体" panose="02010600030101010101" pitchFamily="2" charset="-122"/>
              </a:rPr>
              <a:t>3</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20</a:t>
            </a:r>
            <a:r>
              <a:rPr lang="zh-CN" altLang="en-US" sz="2400" b="1">
                <a:latin typeface="宋体" panose="02010600030101010101" pitchFamily="2" charset="-122"/>
                <a:ea typeface="宋体" panose="02010600030101010101" pitchFamily="2" charset="-122"/>
              </a:rPr>
              <a:t>世纪</a:t>
            </a:r>
            <a:r>
              <a:rPr lang="en-US" altLang="zh-CN" sz="2400" b="1">
                <a:latin typeface="宋体" panose="02010600030101010101" pitchFamily="2" charset="-122"/>
                <a:ea typeface="宋体" panose="02010600030101010101" pitchFamily="2" charset="-122"/>
              </a:rPr>
              <a:t>90</a:t>
            </a:r>
            <a:r>
              <a:rPr lang="zh-CN" altLang="en-US" sz="2400" b="1">
                <a:latin typeface="宋体" panose="02010600030101010101" pitchFamily="2" charset="-122"/>
                <a:ea typeface="宋体" panose="02010600030101010101" pitchFamily="2" charset="-122"/>
              </a:rPr>
              <a:t>年代以来，微电子工艺有了惊人的发展，工艺水平已经达到了</a:t>
            </a:r>
            <a:r>
              <a:rPr lang="en-US" altLang="zh-CN" sz="2400" b="1">
                <a:latin typeface="宋体" panose="02010600030101010101" pitchFamily="2" charset="-122"/>
                <a:ea typeface="宋体" panose="02010600030101010101" pitchFamily="2" charset="-122"/>
              </a:rPr>
              <a:t>45</a:t>
            </a:r>
            <a:r>
              <a:rPr lang="zh-CN" altLang="en-US" sz="2400" b="1">
                <a:latin typeface="宋体" panose="02010600030101010101" pitchFamily="2" charset="-122"/>
                <a:ea typeface="宋体" panose="02010600030101010101" pitchFamily="2" charset="-122"/>
              </a:rPr>
              <a:t>纳米级，在一个芯片上已经可以集成上百万乃至数亿只晶体管，芯片速度达到了吉比特</a:t>
            </a:r>
            <a:r>
              <a:rPr lang="en-US" altLang="zh-CN" sz="2400" b="1">
                <a:latin typeface="宋体" panose="02010600030101010101" pitchFamily="2" charset="-122"/>
                <a:ea typeface="宋体" panose="02010600030101010101" pitchFamily="2" charset="-122"/>
              </a:rPr>
              <a:t>/</a:t>
            </a:r>
            <a:r>
              <a:rPr lang="zh-CN" altLang="en-US" sz="2400" b="1">
                <a:latin typeface="宋体" panose="02010600030101010101" pitchFamily="2" charset="-122"/>
                <a:ea typeface="宋体" panose="02010600030101010101" pitchFamily="2" charset="-122"/>
              </a:rPr>
              <a:t>秒量级，百万门以上的可编程逻辑器件陆续面世，这样就对电子设计的工具提出了更高的要求，提供了广阔的发展空间，促进了</a:t>
            </a:r>
            <a:r>
              <a:rPr lang="en-US" altLang="zh-CN" sz="2400" b="1">
                <a:latin typeface="宋体" panose="02010600030101010101" pitchFamily="2" charset="-122"/>
                <a:ea typeface="宋体" panose="02010600030101010101" pitchFamily="2" charset="-122"/>
              </a:rPr>
              <a:t>EDA</a:t>
            </a:r>
            <a:r>
              <a:rPr lang="zh-CN" altLang="en-US" sz="2400" b="1">
                <a:latin typeface="宋体" panose="02010600030101010101" pitchFamily="2" charset="-122"/>
                <a:ea typeface="宋体" panose="02010600030101010101" pitchFamily="2" charset="-122"/>
              </a:rPr>
              <a:t>技术的形成。</a:t>
            </a:r>
            <a:endParaRPr lang="zh-CN" altLang="en-US" sz="24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1.2 EDA</a:t>
              </a:r>
              <a:r>
                <a:rPr lang="zh-CN" altLang="en-US" sz="3200" b="1" dirty="0">
                  <a:solidFill>
                    <a:prstClr val="black"/>
                  </a:solidFill>
                  <a:latin typeface="微软雅黑" panose="020B0503020204020204" pitchFamily="34" charset="-122"/>
                  <a:ea typeface="微软雅黑" panose="020B0503020204020204" pitchFamily="34" charset="-122"/>
                </a:rPr>
                <a:t>技术的主要内容</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774440" y="6073140"/>
            <a:ext cx="4876165" cy="420370"/>
          </a:xfrm>
          <a:prstGeom prst="rect">
            <a:avLst/>
          </a:prstGeom>
        </p:spPr>
        <p:txBody>
          <a:bodyPr>
            <a:noAutofit/>
          </a:bodyPr>
          <a:p>
            <a:pPr marL="0" indent="0" algn="ctr" defTabSz="266700">
              <a:spcBef>
                <a:spcPct val="0"/>
              </a:spcBef>
              <a:spcAft>
                <a:spcPct val="0"/>
              </a:spcAft>
            </a:pPr>
            <a:r>
              <a:rPr lang="zh-CN" altLang="en-US" sz="2800" b="1">
                <a:latin typeface="Times New Roman" panose="02020603050405020304"/>
                <a:ea typeface="宋体" panose="02010600030101010101" pitchFamily="2" charset="-122"/>
              </a:rPr>
              <a:t>图</a:t>
            </a:r>
            <a:r>
              <a:rPr lang="en-US" altLang="zh-CN" sz="2800" b="1">
                <a:latin typeface="Times New Roman" panose="02020603050405020304"/>
                <a:ea typeface="Times New Roman" panose="02020603050405020304"/>
              </a:rPr>
              <a:t>1-1 </a:t>
            </a:r>
            <a:r>
              <a:rPr lang="en-US" altLang="zh-CN" sz="2800" b="1">
                <a:latin typeface="Times New Roman" panose="02020603050405020304"/>
                <a:ea typeface="宋体" panose="02010600030101010101" pitchFamily="2" charset="-122"/>
              </a:rPr>
              <a:t>EDA</a:t>
            </a:r>
            <a:r>
              <a:rPr lang="zh-CN" altLang="en-US" sz="2800" b="1">
                <a:latin typeface="宋体" panose="02010600030101010101" pitchFamily="2" charset="-122"/>
                <a:ea typeface="宋体" panose="02010600030101010101" pitchFamily="2" charset="-122"/>
              </a:rPr>
              <a:t>技术的范畴</a:t>
            </a:r>
            <a:endParaRPr lang="zh-CN" altLang="en-US" sz="2800" b="1">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2084070" y="2391410"/>
            <a:ext cx="8256905" cy="3543300"/>
          </a:xfrm>
          <a:prstGeom prst="rect">
            <a:avLst/>
          </a:prstGeom>
        </p:spPr>
      </p:pic>
      <p:sp>
        <p:nvSpPr>
          <p:cNvPr id="5" name="文本框 4"/>
          <p:cNvSpPr txBox="1"/>
          <p:nvPr/>
        </p:nvSpPr>
        <p:spPr>
          <a:xfrm>
            <a:off x="391795" y="1163955"/>
            <a:ext cx="11642090" cy="1089025"/>
          </a:xfrm>
          <a:prstGeom prst="rect">
            <a:avLst/>
          </a:prstGeom>
        </p:spPr>
        <p:txBody>
          <a:bodyPr wrap="square">
            <a:noAutofit/>
          </a:bodyPr>
          <a:p>
            <a:pPr indent="457200" algn="just" defTabSz="266700" fontAlgn="auto">
              <a:spcBef>
                <a:spcPct val="0"/>
              </a:spcBef>
              <a:spcAft>
                <a:spcPct val="0"/>
              </a:spcAft>
            </a:pPr>
            <a:r>
              <a:rPr lang="zh-CN" altLang="en-US" sz="2000" b="1">
                <a:latin typeface="Times New Roman" panose="02020603050405020304"/>
                <a:ea typeface="宋体" panose="02010600030101010101" pitchFamily="2" charset="-122"/>
              </a:rPr>
              <a:t>从一个角度来看，</a:t>
            </a:r>
            <a:r>
              <a:rPr lang="en-US" altLang="zh-CN" sz="2000" b="1">
                <a:latin typeface="Times New Roman" panose="02020603050405020304"/>
                <a:ea typeface="Times New Roman" panose="02020603050405020304"/>
              </a:rPr>
              <a:t>EDA</a:t>
            </a:r>
            <a:r>
              <a:rPr lang="zh-CN" altLang="en-US" sz="2000" b="1">
                <a:latin typeface="Times New Roman" panose="02020603050405020304"/>
                <a:ea typeface="宋体" panose="02010600030101010101" pitchFamily="2" charset="-122"/>
              </a:rPr>
              <a:t>技术可以粗略分为系统级、电路级和物理级三个层次的辅助设计过程；从另一个角度来看，</a:t>
            </a:r>
            <a:r>
              <a:rPr lang="en-US" altLang="zh-CN" sz="2000" b="1">
                <a:latin typeface="Times New Roman" panose="02020603050405020304"/>
                <a:ea typeface="Times New Roman" panose="02020603050405020304"/>
              </a:rPr>
              <a:t>EDA</a:t>
            </a:r>
            <a:r>
              <a:rPr lang="zh-CN" altLang="en-US" sz="2000" b="1">
                <a:latin typeface="Times New Roman" panose="02020603050405020304"/>
                <a:ea typeface="宋体" panose="02010600030101010101" pitchFamily="2" charset="-122"/>
              </a:rPr>
              <a:t>技术应该包括电子电路设计的各个领域，即从低频电路到高频电路、从线性电路到非线性电路、从模拟电路到数字电路、从分立电路到集成电路的全部设计过程。</a:t>
            </a:r>
            <a:endParaRPr lang="zh-CN" altLang="en-US" sz="2000" b="1">
              <a:latin typeface="Times New Roman" panose="02020603050405020304"/>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1.3 EDA</a:t>
              </a:r>
              <a:r>
                <a:rPr lang="zh-CN" altLang="en-US" sz="3200" b="1" dirty="0">
                  <a:solidFill>
                    <a:prstClr val="black"/>
                  </a:solidFill>
                  <a:latin typeface="微软雅黑" panose="020B0503020204020204" pitchFamily="34" charset="-122"/>
                  <a:ea typeface="微软雅黑" panose="020B0503020204020204" pitchFamily="34" charset="-122"/>
                </a:rPr>
                <a:t>技术的特点</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325755" y="1536700"/>
            <a:ext cx="11472545" cy="4771390"/>
          </a:xfrm>
          <a:prstGeom prst="rect">
            <a:avLst/>
          </a:prstGeom>
        </p:spPr>
        <p:txBody>
          <a:bodyPr wrap="square">
            <a:noAutofit/>
          </a:bodyPr>
          <a:p>
            <a:pPr marL="0" indent="266700" algn="just" defTabSz="266700">
              <a:spcBef>
                <a:spcPct val="0"/>
              </a:spcBef>
              <a:spcAft>
                <a:spcPct val="0"/>
              </a:spcAft>
            </a:pPr>
            <a:r>
              <a:rPr lang="zh-CN" altLang="en-US" sz="2800" b="1">
                <a:latin typeface="宋体" panose="02010600030101010101" pitchFamily="2" charset="-122"/>
                <a:ea typeface="宋体" panose="02010600030101010101" pitchFamily="2" charset="-122"/>
              </a:rPr>
              <a:t>电子设计自动化（</a:t>
            </a:r>
            <a:r>
              <a:rPr lang="en-US" altLang="zh-CN" sz="2800" b="1">
                <a:latin typeface="Times New Roman" panose="02020603050405020304"/>
                <a:ea typeface="宋体" panose="02010600030101010101" pitchFamily="2" charset="-122"/>
              </a:rPr>
              <a:t>EDA</a:t>
            </a:r>
            <a:r>
              <a:rPr lang="zh-CN" altLang="en-US" sz="2800" b="1">
                <a:latin typeface="宋体" panose="02010600030101010101" pitchFamily="2" charset="-122"/>
                <a:ea typeface="宋体" panose="02010600030101010101" pitchFamily="2" charset="-122"/>
              </a:rPr>
              <a:t>）技术在现代集成电路设计中扮演着至关重要的角色。它的特点主要体现在以下几个方面：</a:t>
            </a:r>
            <a:endParaRPr lang="zh-CN" altLang="en-US" sz="2800" b="1">
              <a:latin typeface="宋体" panose="02010600030101010101" pitchFamily="2" charset="-122"/>
              <a:ea typeface="宋体" panose="02010600030101010101" pitchFamily="2" charset="-122"/>
            </a:endParaRPr>
          </a:p>
          <a:p>
            <a:pPr marL="0" indent="266700" algn="just" defTabSz="266700">
              <a:spcBef>
                <a:spcPct val="0"/>
              </a:spcBef>
              <a:spcAft>
                <a:spcPct val="0"/>
              </a:spcAft>
            </a:pPr>
            <a:r>
              <a:rPr lang="en-US" altLang="zh-CN" sz="2800" b="1">
                <a:latin typeface="Times New Roman" panose="02020603050405020304"/>
                <a:ea typeface="Times New Roman" panose="02020603050405020304"/>
              </a:rPr>
              <a:t>1</a:t>
            </a:r>
            <a:r>
              <a:rPr lang="zh-CN" altLang="en-US" sz="2800" b="1">
                <a:latin typeface="Times New Roman" panose="02020603050405020304"/>
                <a:ea typeface="宋体" panose="02010600030101010101" pitchFamily="2" charset="-122"/>
              </a:rPr>
              <a:t>、</a:t>
            </a:r>
            <a:r>
              <a:rPr lang="zh-CN" altLang="en-US" sz="2800" b="1">
                <a:latin typeface="宋体" panose="02010600030101010101" pitchFamily="2" charset="-122"/>
                <a:ea typeface="宋体" panose="02010600030101010101" pitchFamily="2" charset="-122"/>
              </a:rPr>
              <a:t>自动化程度高：</a:t>
            </a:r>
            <a:r>
              <a:rPr lang="en-US" altLang="zh-CN" sz="2800" b="1">
                <a:latin typeface="Times New Roman" panose="02020603050405020304"/>
                <a:ea typeface="宋体" panose="02010600030101010101" pitchFamily="2" charset="-122"/>
              </a:rPr>
              <a:t>EDA</a:t>
            </a:r>
            <a:r>
              <a:rPr lang="zh-CN" altLang="en-US" sz="2800" b="1">
                <a:latin typeface="宋体" panose="02010600030101010101" pitchFamily="2" charset="-122"/>
                <a:ea typeface="宋体" panose="02010600030101010101" pitchFamily="2" charset="-122"/>
              </a:rPr>
              <a:t>工具可以自动完成许多复杂的设计任务，从而减少了人为错误，提高了设计效率和准确性。</a:t>
            </a:r>
            <a:endParaRPr lang="zh-CN" altLang="en-US" sz="2800" b="1">
              <a:latin typeface="宋体" panose="02010600030101010101" pitchFamily="2" charset="-122"/>
              <a:ea typeface="宋体" panose="02010600030101010101" pitchFamily="2" charset="-122"/>
            </a:endParaRPr>
          </a:p>
          <a:p>
            <a:pPr marL="0" indent="266700" algn="just" defTabSz="266700">
              <a:spcBef>
                <a:spcPct val="0"/>
              </a:spcBef>
              <a:spcAft>
                <a:spcPct val="0"/>
              </a:spcAft>
            </a:pPr>
            <a:r>
              <a:rPr lang="en-US" altLang="zh-CN" sz="2800" b="1">
                <a:latin typeface="Times New Roman" panose="02020603050405020304"/>
                <a:ea typeface="Times New Roman" panose="02020603050405020304"/>
              </a:rPr>
              <a:t>2</a:t>
            </a:r>
            <a:r>
              <a:rPr lang="zh-CN" altLang="en-US" sz="2800" b="1">
                <a:latin typeface="Times New Roman" panose="02020603050405020304"/>
                <a:ea typeface="宋体" panose="02010600030101010101" pitchFamily="2" charset="-122"/>
              </a:rPr>
              <a:t>、</a:t>
            </a:r>
            <a:r>
              <a:rPr lang="zh-CN" altLang="en-US" sz="2800" b="1">
                <a:latin typeface="宋体" panose="02010600030101010101" pitchFamily="2" charset="-122"/>
                <a:ea typeface="宋体" panose="02010600030101010101" pitchFamily="2" charset="-122"/>
              </a:rPr>
              <a:t>可重复性强：使用</a:t>
            </a:r>
            <a:r>
              <a:rPr lang="en-US" altLang="zh-CN" sz="2800" b="1">
                <a:latin typeface="Times New Roman" panose="02020603050405020304"/>
                <a:ea typeface="宋体" panose="02010600030101010101" pitchFamily="2" charset="-122"/>
              </a:rPr>
              <a:t>EDA</a:t>
            </a:r>
            <a:r>
              <a:rPr lang="zh-CN" altLang="en-US" sz="2800" b="1">
                <a:latin typeface="宋体" panose="02010600030101010101" pitchFamily="2" charset="-122"/>
                <a:ea typeface="宋体" panose="02010600030101010101" pitchFamily="2" charset="-122"/>
              </a:rPr>
              <a:t>工具进行设计，能够确保每次生成的设计结果一致，从而提高了设计的可靠性。</a:t>
            </a:r>
            <a:endParaRPr lang="zh-CN" altLang="en-US" sz="2800" b="1">
              <a:latin typeface="宋体" panose="02010600030101010101" pitchFamily="2" charset="-122"/>
              <a:ea typeface="宋体" panose="02010600030101010101" pitchFamily="2" charset="-122"/>
            </a:endParaRPr>
          </a:p>
          <a:p>
            <a:pPr marL="0" indent="266700" algn="just" defTabSz="266700">
              <a:spcBef>
                <a:spcPct val="0"/>
              </a:spcBef>
              <a:spcAft>
                <a:spcPct val="0"/>
              </a:spcAft>
            </a:pPr>
            <a:r>
              <a:rPr lang="en-US" altLang="zh-CN" sz="2800" b="1">
                <a:latin typeface="Times New Roman" panose="02020603050405020304"/>
                <a:ea typeface="Times New Roman" panose="02020603050405020304"/>
              </a:rPr>
              <a:t>3</a:t>
            </a:r>
            <a:r>
              <a:rPr lang="zh-CN" altLang="en-US" sz="2800" b="1">
                <a:latin typeface="Times New Roman" panose="02020603050405020304"/>
                <a:ea typeface="宋体" panose="02010600030101010101" pitchFamily="2" charset="-122"/>
              </a:rPr>
              <a:t>、</a:t>
            </a:r>
            <a:r>
              <a:rPr lang="zh-CN" altLang="en-US" sz="2800" b="1">
                <a:latin typeface="宋体" panose="02010600030101010101" pitchFamily="2" charset="-122"/>
                <a:ea typeface="宋体" panose="02010600030101010101" pitchFamily="2" charset="-122"/>
              </a:rPr>
              <a:t>高效性：</a:t>
            </a:r>
            <a:r>
              <a:rPr lang="en-US" altLang="zh-CN" sz="2800" b="1">
                <a:latin typeface="Times New Roman" panose="02020603050405020304"/>
                <a:ea typeface="宋体" panose="02010600030101010101" pitchFamily="2" charset="-122"/>
              </a:rPr>
              <a:t>EDA</a:t>
            </a:r>
            <a:r>
              <a:rPr lang="zh-CN" altLang="en-US" sz="2800" b="1">
                <a:latin typeface="宋体" panose="02010600030101010101" pitchFamily="2" charset="-122"/>
                <a:ea typeface="宋体" panose="02010600030101010101" pitchFamily="2" charset="-122"/>
              </a:rPr>
              <a:t>工具能够大大缩短设计周期，加速产品的上市时间。</a:t>
            </a:r>
            <a:endParaRPr lang="zh-CN" altLang="en-US" sz="2800" b="1">
              <a:latin typeface="宋体" panose="02010600030101010101" pitchFamily="2" charset="-122"/>
              <a:ea typeface="宋体" panose="02010600030101010101" pitchFamily="2" charset="-122"/>
            </a:endParaRPr>
          </a:p>
          <a:p>
            <a:pPr marL="0" indent="266700" algn="just" defTabSz="266700">
              <a:spcBef>
                <a:spcPct val="0"/>
              </a:spcBef>
              <a:spcAft>
                <a:spcPct val="0"/>
              </a:spcAft>
            </a:pPr>
            <a:r>
              <a:rPr lang="en-US" altLang="zh-CN" sz="2800" b="1">
                <a:latin typeface="Times New Roman" panose="02020603050405020304"/>
                <a:ea typeface="Times New Roman" panose="02020603050405020304"/>
              </a:rPr>
              <a:t>4</a:t>
            </a:r>
            <a:r>
              <a:rPr lang="zh-CN" altLang="en-US" sz="2800" b="1">
                <a:latin typeface="Times New Roman" panose="02020603050405020304"/>
                <a:ea typeface="宋体" panose="02010600030101010101" pitchFamily="2" charset="-122"/>
              </a:rPr>
              <a:t>、</a:t>
            </a:r>
            <a:r>
              <a:rPr lang="zh-CN" altLang="en-US" sz="2800" b="1">
                <a:latin typeface="宋体" panose="02010600030101010101" pitchFamily="2" charset="-122"/>
                <a:ea typeface="宋体" panose="02010600030101010101" pitchFamily="2" charset="-122"/>
              </a:rPr>
              <a:t>复杂性处理：</a:t>
            </a:r>
            <a:r>
              <a:rPr lang="en-US" altLang="zh-CN" sz="2800" b="1">
                <a:latin typeface="Times New Roman" panose="02020603050405020304"/>
                <a:ea typeface="宋体" panose="02010600030101010101" pitchFamily="2" charset="-122"/>
              </a:rPr>
              <a:t>EDA</a:t>
            </a:r>
            <a:r>
              <a:rPr lang="zh-CN" altLang="en-US" sz="2800" b="1">
                <a:latin typeface="宋体" panose="02010600030101010101" pitchFamily="2" charset="-122"/>
                <a:ea typeface="宋体" panose="02010600030101010101" pitchFamily="2" charset="-122"/>
              </a:rPr>
              <a:t>工具可以处理极其复杂的电路设计，支持数百万甚至数十亿晶体管的集成电路设计。</a:t>
            </a:r>
            <a:endParaRPr lang="zh-CN" altLang="en-US" sz="2800" b="1">
              <a:latin typeface="宋体" panose="02010600030101010101" pitchFamily="2" charset="-122"/>
              <a:ea typeface="宋体" panose="02010600030101010101" pitchFamily="2" charset="-122"/>
            </a:endParaRPr>
          </a:p>
          <a:p>
            <a:pPr marL="0" indent="266700" algn="just" defTabSz="266700">
              <a:spcBef>
                <a:spcPct val="0"/>
              </a:spcBef>
              <a:spcAft>
                <a:spcPct val="0"/>
              </a:spcAft>
            </a:pPr>
            <a:r>
              <a:rPr lang="en-US" altLang="zh-CN" sz="2800" b="1">
                <a:latin typeface="Times New Roman" panose="02020603050405020304"/>
                <a:ea typeface="Times New Roman" panose="02020603050405020304"/>
              </a:rPr>
              <a:t>5</a:t>
            </a:r>
            <a:r>
              <a:rPr lang="zh-CN" altLang="en-US" sz="2800" b="1">
                <a:latin typeface="Times New Roman" panose="02020603050405020304"/>
                <a:ea typeface="宋体" panose="02010600030101010101" pitchFamily="2" charset="-122"/>
              </a:rPr>
              <a:t>、</a:t>
            </a:r>
            <a:r>
              <a:rPr lang="zh-CN" altLang="en-US" sz="2800" b="1">
                <a:latin typeface="宋体" panose="02010600030101010101" pitchFamily="2" charset="-122"/>
                <a:ea typeface="宋体" panose="02010600030101010101" pitchFamily="2" charset="-122"/>
              </a:rPr>
              <a:t>优化能力：</a:t>
            </a:r>
            <a:r>
              <a:rPr lang="en-US" altLang="zh-CN" sz="2800" b="1">
                <a:latin typeface="Times New Roman" panose="02020603050405020304"/>
                <a:ea typeface="宋体" panose="02010600030101010101" pitchFamily="2" charset="-122"/>
              </a:rPr>
              <a:t>EDA</a:t>
            </a:r>
            <a:r>
              <a:rPr lang="zh-CN" altLang="en-US" sz="2800" b="1">
                <a:latin typeface="宋体" panose="02010600030101010101" pitchFamily="2" charset="-122"/>
                <a:ea typeface="宋体" panose="02010600030101010101" pitchFamily="2" charset="-122"/>
              </a:rPr>
              <a:t>工具提供各种优化功能，如功耗优化、面积优化和性能优化，帮助设计者在不同的设计约束条件下找到最佳解决方案。</a:t>
            </a:r>
            <a:endParaRPr lang="zh-CN" altLang="en-US" sz="28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1.3.1 </a:t>
              </a:r>
              <a:r>
                <a:rPr lang="zh-CN" altLang="en-US" sz="3200" b="1" dirty="0">
                  <a:solidFill>
                    <a:prstClr val="black"/>
                  </a:solidFill>
                  <a:latin typeface="微软雅黑" panose="020B0503020204020204" pitchFamily="34" charset="-122"/>
                  <a:ea typeface="微软雅黑" panose="020B0503020204020204" pitchFamily="34" charset="-122"/>
                </a:rPr>
                <a:t>传统设计方法</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450850" y="1210310"/>
            <a:ext cx="10656570" cy="3547110"/>
          </a:xfrm>
          <a:prstGeom prst="rect">
            <a:avLst/>
          </a:prstGeom>
        </p:spPr>
        <p:txBody>
          <a:bodyPr wrap="square">
            <a:noAutofit/>
          </a:bodyPr>
          <a:p>
            <a:pPr indent="609600" algn="just" defTabSz="266700" fontAlgn="auto">
              <a:spcBef>
                <a:spcPct val="0"/>
              </a:spcBef>
              <a:spcAft>
                <a:spcPct val="0"/>
              </a:spcAft>
              <a:extLst>
                <a:ext uri="{35155182-B16C-46BC-9424-99874614C6A1}">
                  <wpsdc:indentchars xmlns:wpsdc="http://www.wps.cn/officeDocument/2017/drawingmlCustomData" val="200" checksum="4158780845"/>
                </a:ext>
              </a:extLst>
            </a:pPr>
            <a:r>
              <a:rPr lang="zh-CN" altLang="en-US" sz="2400" b="1">
                <a:latin typeface="宋体" panose="02010600030101010101" pitchFamily="2" charset="-122"/>
                <a:ea typeface="宋体" panose="02010600030101010101" pitchFamily="2" charset="-122"/>
              </a:rPr>
              <a:t>在</a:t>
            </a:r>
            <a:r>
              <a:rPr lang="en-US" altLang="zh-CN" sz="2400" b="1">
                <a:latin typeface="Times New Roman" panose="02020603050405020304"/>
                <a:ea typeface="宋体" panose="02010600030101010101" pitchFamily="2" charset="-122"/>
              </a:rPr>
              <a:t>EDA</a:t>
            </a:r>
            <a:r>
              <a:rPr lang="zh-CN" altLang="en-US" sz="2400" b="1">
                <a:latin typeface="宋体" panose="02010600030101010101" pitchFamily="2" charset="-122"/>
                <a:ea typeface="宋体" panose="02010600030101010101" pitchFamily="2" charset="-122"/>
              </a:rPr>
              <a:t>技术普及之前，集成电路设计主要依赖于手工设计方法，这些方法具有</a:t>
            </a:r>
            <a:r>
              <a:rPr lang="zh-CN" altLang="en-US" sz="2400" b="1">
                <a:latin typeface="Times New Roman" panose="02020603050405020304"/>
                <a:ea typeface="宋体" panose="02010600030101010101" pitchFamily="2" charset="-122"/>
              </a:rPr>
              <a:t>耗时费力</a:t>
            </a:r>
            <a:r>
              <a:rPr lang="zh-CN" altLang="en-US" sz="2400" b="1">
                <a:latin typeface="宋体" panose="02010600030101010101" pitchFamily="2" charset="-122"/>
                <a:ea typeface="宋体" panose="02010600030101010101" pitchFamily="2" charset="-122"/>
              </a:rPr>
              <a:t>、容易出错、设计周期长、缺乏自动化工具、测试和验证困难以及难以处理超大规模集成电路设计等特点。设计人员需要手工绘制版图，这不仅增加了设计的复杂性和时间成本，还使得每一步都需要人工干预。此外，由于缺乏有效的自动化工具和手工设计的局限性，测试和验证阶段极为耗费时间和精力，容易遗漏设计错误，使得整个设计过程更加困难。</a:t>
            </a:r>
            <a:endParaRPr lang="zh-CN" altLang="en-US" sz="2400" b="1">
              <a:latin typeface="宋体" panose="02010600030101010101" pitchFamily="2" charset="-122"/>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605155"/>
            <a:chOff x="274214" y="217809"/>
            <a:chExt cx="4437592"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486304"/>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rPr>
                <a:t>1.3.2 EDA</a:t>
              </a:r>
              <a:r>
                <a:rPr lang="zh-CN" altLang="en-US" sz="3200" b="1" dirty="0">
                  <a:solidFill>
                    <a:prstClr val="black"/>
                  </a:solidFill>
                  <a:latin typeface="微软雅黑" panose="020B0503020204020204" pitchFamily="34" charset="-122"/>
                  <a:ea typeface="微软雅黑" panose="020B0503020204020204" pitchFamily="34" charset="-122"/>
                </a:rPr>
                <a:t>设计方法</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330835" y="1135380"/>
            <a:ext cx="11222355" cy="5419725"/>
          </a:xfrm>
          <a:prstGeom prst="rect">
            <a:avLst/>
          </a:prstGeom>
          <a:noFill/>
        </p:spPr>
        <p:txBody>
          <a:bodyPr wrap="square" rtlCol="0">
            <a:noAutofit/>
          </a:bodyPr>
          <a:p>
            <a:r>
              <a:rPr lang="en-US" altLang="zh-CN" sz="2400" b="1"/>
              <a:t>EDA</a:t>
            </a:r>
            <a:r>
              <a:rPr lang="zh-CN" altLang="en-US" sz="2400" b="1"/>
              <a:t>设计方法引入了大量的自动化工具和流程，使得集成电路设计更加高效和可靠。其主要特点包括：</a:t>
            </a:r>
            <a:endParaRPr lang="zh-CN" altLang="en-US" sz="2400" b="1"/>
          </a:p>
          <a:p>
            <a:r>
              <a:rPr lang="en-US" altLang="zh-CN" sz="2400" b="1"/>
              <a:t>1</a:t>
            </a:r>
            <a:r>
              <a:rPr lang="zh-CN" altLang="en-US" sz="2400" b="1"/>
              <a:t>、自动化设计流程：</a:t>
            </a:r>
            <a:r>
              <a:rPr lang="en-US" altLang="zh-CN" sz="2400" b="1"/>
              <a:t>EDA</a:t>
            </a:r>
            <a:r>
              <a:rPr lang="zh-CN" altLang="en-US" sz="2400" b="1"/>
              <a:t>工具集成了从设计到实现的整个过程，自动化工具实现了电路设计、验证和优化，帮助设计人员提高效率和准确性。</a:t>
            </a:r>
            <a:endParaRPr lang="zh-CN" altLang="en-US" sz="2400" b="1"/>
          </a:p>
          <a:p>
            <a:r>
              <a:rPr lang="en-US" altLang="zh-CN" sz="2400" b="1"/>
              <a:t>2</a:t>
            </a:r>
            <a:r>
              <a:rPr lang="zh-CN" altLang="en-US" sz="2400" b="1"/>
              <a:t>、设计语言支持：</a:t>
            </a:r>
            <a:r>
              <a:rPr lang="en-US" altLang="zh-CN" sz="2400" b="1"/>
              <a:t>EDA</a:t>
            </a:r>
            <a:r>
              <a:rPr lang="zh-CN" altLang="en-US" sz="2400" b="1"/>
              <a:t>工具支持硬件描述语言（如</a:t>
            </a:r>
            <a:r>
              <a:rPr lang="en-US" altLang="zh-CN" sz="2400" b="1"/>
              <a:t>VHDL</a:t>
            </a:r>
            <a:r>
              <a:rPr lang="zh-CN" altLang="en-US" sz="2400" b="1"/>
              <a:t>、</a:t>
            </a:r>
            <a:r>
              <a:rPr lang="en-US" altLang="zh-CN" sz="2400" b="1"/>
              <a:t>Verilog HDL</a:t>
            </a:r>
            <a:r>
              <a:rPr lang="zh-CN" altLang="en-US" sz="2400" b="1"/>
              <a:t>），设计人员可以通过编写代码进行设计，增强了设计的灵活性和可移植性。</a:t>
            </a:r>
            <a:endParaRPr lang="zh-CN" altLang="en-US" sz="2400" b="1"/>
          </a:p>
          <a:p>
            <a:r>
              <a:rPr lang="en-US" altLang="zh-CN" sz="2400" b="1"/>
              <a:t>3</a:t>
            </a:r>
            <a:r>
              <a:rPr lang="zh-CN" altLang="en-US" sz="2400" b="1"/>
              <a:t>、仿真和验证：</a:t>
            </a:r>
            <a:r>
              <a:rPr lang="en-US" altLang="zh-CN" sz="2400" b="1"/>
              <a:t>EDA</a:t>
            </a:r>
            <a:r>
              <a:rPr lang="zh-CN" altLang="en-US" sz="2400" b="1"/>
              <a:t>工具提供强大的仿真和验证功能，可以在设计阶段检测和纠正错误，减少设计迭代次数。</a:t>
            </a:r>
            <a:endParaRPr lang="zh-CN" altLang="en-US" sz="2400" b="1"/>
          </a:p>
          <a:p>
            <a:r>
              <a:rPr lang="en-US" altLang="zh-CN" sz="2400" b="1"/>
              <a:t>4</a:t>
            </a:r>
            <a:r>
              <a:rPr lang="zh-CN" altLang="en-US" sz="2400" b="1"/>
              <a:t>、综合和布局布线：</a:t>
            </a:r>
            <a:r>
              <a:rPr lang="en-US" altLang="zh-CN" sz="2400" b="1"/>
              <a:t>EDA</a:t>
            </a:r>
            <a:r>
              <a:rPr lang="zh-CN" altLang="en-US" sz="2400" b="1"/>
              <a:t>工具能够自动进行逻辑综合和物理布局布线，提高了设计效率和质量。</a:t>
            </a:r>
            <a:endParaRPr lang="zh-CN" altLang="en-US" sz="2400" b="1"/>
          </a:p>
          <a:p>
            <a:r>
              <a:rPr lang="en-US" altLang="zh-CN" sz="2400" b="1"/>
              <a:t>5</a:t>
            </a:r>
            <a:r>
              <a:rPr lang="zh-CN" altLang="en-US" sz="2400" b="1"/>
              <a:t>、多层次优化：</a:t>
            </a:r>
            <a:r>
              <a:rPr lang="en-US" altLang="zh-CN" sz="2400" b="1"/>
              <a:t>EDA</a:t>
            </a:r>
            <a:r>
              <a:rPr lang="zh-CN" altLang="en-US" sz="2400" b="1"/>
              <a:t>工具能够在不同层次上进行优化，包括逻辑层、物理层和系统层，确保设计在性能、功耗和面积等方面达到最佳平衡。</a:t>
            </a:r>
            <a:endParaRPr lang="zh-CN" altLang="en-US" sz="2400" b="1"/>
          </a:p>
          <a:p>
            <a:r>
              <a:rPr lang="en-US" altLang="zh-CN" sz="2400" b="1"/>
              <a:t>6</a:t>
            </a:r>
            <a:r>
              <a:rPr lang="zh-CN" altLang="en-US" sz="2400" b="1"/>
              <a:t>、协同设计：</a:t>
            </a:r>
            <a:r>
              <a:rPr lang="en-US" altLang="zh-CN" sz="2400" b="1"/>
              <a:t>EDA</a:t>
            </a:r>
            <a:r>
              <a:rPr lang="zh-CN" altLang="en-US" sz="2400" b="1"/>
              <a:t>工具支持协同设计，多个设计团队可以同时进行不同模块的设计和集成，提高了设计效率。</a:t>
            </a:r>
            <a:endParaRPr lang="zh-CN" altLang="en-US" sz="2400" b="1"/>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5325110" cy="1097916"/>
            <a:chOff x="274214" y="217809"/>
            <a:chExt cx="4437592" cy="914930"/>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3983038" cy="896938"/>
            </a:xfrm>
            <a:prstGeom prst="rect">
              <a:avLst/>
            </a:prstGeom>
            <a:noFill/>
          </p:spPr>
          <p:txBody>
            <a:bodyPr wrap="square" rtlCol="0">
              <a:spAutoFit/>
            </a:bodyPr>
            <a:p>
              <a:pPr defTabSz="1097280"/>
              <a:r>
                <a:rPr lang="en-US" altLang="zh-CN" sz="3200" b="1" dirty="0">
                  <a:solidFill>
                    <a:prstClr val="black"/>
                  </a:solidFill>
                  <a:latin typeface="微软雅黑" panose="020B0503020204020204" pitchFamily="34" charset="-122"/>
                  <a:ea typeface="微软雅黑" panose="020B0503020204020204" pitchFamily="34" charset="-122"/>
                  <a:sym typeface="+mn-ea"/>
                </a:rPr>
                <a:t>1.3.2 EDA</a:t>
              </a:r>
              <a:r>
                <a:rPr lang="zh-CN" altLang="en-US" sz="3200" b="1" dirty="0">
                  <a:solidFill>
                    <a:prstClr val="black"/>
                  </a:solidFill>
                  <a:latin typeface="微软雅黑" panose="020B0503020204020204" pitchFamily="34" charset="-122"/>
                  <a:ea typeface="微软雅黑" panose="020B0503020204020204" pitchFamily="34" charset="-122"/>
                  <a:sym typeface="+mn-ea"/>
                </a:rPr>
                <a:t>设计方法</a:t>
              </a:r>
              <a:endParaRPr lang="zh-CN" altLang="en-US" sz="3200" b="1" dirty="0">
                <a:solidFill>
                  <a:prstClr val="black"/>
                </a:solidFill>
                <a:latin typeface="微软雅黑" panose="020B0503020204020204" pitchFamily="34" charset="-122"/>
                <a:ea typeface="微软雅黑" panose="020B0503020204020204" pitchFamily="34" charset="-122"/>
              </a:endParaRPr>
            </a:p>
            <a:p>
              <a:pPr defTabSz="1097280"/>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pic>
        <p:nvPicPr>
          <p:cNvPr id="2" name="图片 58371" descr="1t2"/>
          <p:cNvPicPr>
            <a:picLocks noChangeAspect="1"/>
          </p:cNvPicPr>
          <p:nvPr/>
        </p:nvPicPr>
        <p:blipFill>
          <a:blip r:embed="rId2"/>
          <a:stretch>
            <a:fillRect/>
          </a:stretch>
        </p:blipFill>
        <p:spPr>
          <a:xfrm>
            <a:off x="7044055" y="1548130"/>
            <a:ext cx="4359910" cy="3861435"/>
          </a:xfrm>
          <a:prstGeom prst="rect">
            <a:avLst/>
          </a:prstGeom>
          <a:noFill/>
          <a:ln w="9525">
            <a:noFill/>
          </a:ln>
        </p:spPr>
      </p:pic>
      <p:sp>
        <p:nvSpPr>
          <p:cNvPr id="3" name="文本框 2"/>
          <p:cNvSpPr txBox="1"/>
          <p:nvPr/>
        </p:nvSpPr>
        <p:spPr>
          <a:xfrm>
            <a:off x="6820535" y="5555298"/>
            <a:ext cx="5080000" cy="953135"/>
          </a:xfrm>
          <a:prstGeom prst="rect">
            <a:avLst/>
          </a:prstGeom>
        </p:spPr>
        <p:txBody>
          <a:bodyPr>
            <a:spAutoFit/>
          </a:bodyPr>
          <a:p>
            <a:pPr marL="0" indent="0" algn="ctr" defTabSz="266700">
              <a:spcBef>
                <a:spcPct val="0"/>
              </a:spcBef>
              <a:spcAft>
                <a:spcPct val="0"/>
              </a:spcAft>
            </a:pPr>
            <a:r>
              <a:rPr lang="zh-CN" altLang="en-US" sz="2800" b="1">
                <a:latin typeface="Times New Roman" panose="02020603050405020304"/>
                <a:ea typeface="宋体" panose="02010600030101010101" pitchFamily="2" charset="-122"/>
              </a:rPr>
              <a:t>图</a:t>
            </a:r>
            <a:r>
              <a:rPr lang="en-US" altLang="zh-CN" sz="2800" b="1">
                <a:latin typeface="Times New Roman" panose="02020603050405020304"/>
                <a:ea typeface="宋体" panose="02010600030101010101" pitchFamily="2" charset="-122"/>
              </a:rPr>
              <a:t>1-2</a:t>
            </a:r>
            <a:r>
              <a:rPr lang="zh-CN" altLang="en-US" sz="2800" b="1">
                <a:latin typeface="Times New Roman" panose="02020603050405020304"/>
                <a:ea typeface="宋体" panose="02010600030101010101" pitchFamily="2" charset="-122"/>
              </a:rPr>
              <a:t>“自顶向下”与“自底向上”设计</a:t>
            </a:r>
            <a:endParaRPr lang="zh-CN" altLang="en-US" sz="2800" b="1">
              <a:latin typeface="Times New Roman" panose="02020603050405020304"/>
              <a:ea typeface="宋体" panose="02010600030101010101" pitchFamily="2" charset="-122"/>
            </a:endParaRPr>
          </a:p>
        </p:txBody>
      </p:sp>
      <p:sp>
        <p:nvSpPr>
          <p:cNvPr id="4" name="文本框 3"/>
          <p:cNvSpPr txBox="1"/>
          <p:nvPr/>
        </p:nvSpPr>
        <p:spPr>
          <a:xfrm>
            <a:off x="321945" y="1292860"/>
            <a:ext cx="6348730" cy="5365115"/>
          </a:xfrm>
          <a:prstGeom prst="rect">
            <a:avLst/>
          </a:prstGeom>
        </p:spPr>
        <p:txBody>
          <a:bodyPr>
            <a:noAutofit/>
          </a:bodyPr>
          <a:p>
            <a:pPr marL="0" indent="0" algn="just" defTabSz="266700">
              <a:spcBef>
                <a:spcPct val="0"/>
              </a:spcBef>
              <a:spcAft>
                <a:spcPct val="0"/>
              </a:spcAft>
            </a:pPr>
            <a:r>
              <a:rPr lang="zh-CN" altLang="en-US" sz="2400" b="1">
                <a:latin typeface="宋体" panose="02010600030101010101" pitchFamily="2" charset="-122"/>
                <a:ea typeface="宋体" panose="02010600030101010101" pitchFamily="2" charset="-122"/>
              </a:rPr>
              <a:t>采用</a:t>
            </a:r>
            <a:r>
              <a:rPr lang="en-US" altLang="zh-CN" sz="2400" b="1">
                <a:latin typeface="Times New Roman" panose="02020603050405020304"/>
                <a:ea typeface="宋体" panose="02010600030101010101" pitchFamily="2" charset="-122"/>
              </a:rPr>
              <a:t>PLD</a:t>
            </a:r>
            <a:r>
              <a:rPr lang="zh-CN" altLang="en-US" sz="2400" b="1">
                <a:latin typeface="宋体" panose="02010600030101010101" pitchFamily="2" charset="-122"/>
                <a:ea typeface="宋体" panose="02010600030101010101" pitchFamily="2" charset="-122"/>
              </a:rPr>
              <a:t>进行的数字系统设计，是基于芯片的设计或称之为</a:t>
            </a:r>
            <a:r>
              <a:rPr lang="zh-CN" altLang="en-US" sz="2400" b="1">
                <a:latin typeface="Times New Roman" panose="02020603050405020304"/>
                <a:ea typeface="宋体" panose="02010600030101010101" pitchFamily="2" charset="-122"/>
              </a:rPr>
              <a:t>“</a:t>
            </a:r>
            <a:r>
              <a:rPr lang="zh-CN" altLang="en-US" sz="2400" b="1">
                <a:latin typeface="宋体" panose="02010600030101010101" pitchFamily="2" charset="-122"/>
                <a:ea typeface="宋体" panose="02010600030101010101" pitchFamily="2" charset="-122"/>
              </a:rPr>
              <a:t>自底向上</a:t>
            </a:r>
            <a:r>
              <a:rPr lang="zh-CN" altLang="en-US" sz="2400" b="1">
                <a:latin typeface="Times New Roman" panose="02020603050405020304"/>
                <a:ea typeface="宋体" panose="02010600030101010101" pitchFamily="2" charset="-122"/>
              </a:rPr>
              <a:t>”</a:t>
            </a:r>
            <a:r>
              <a:rPr lang="zh-CN" altLang="en-US" sz="2400" b="1">
                <a:latin typeface="宋体" panose="02010600030101010101" pitchFamily="2" charset="-122"/>
                <a:ea typeface="宋体" panose="02010600030101010101" pitchFamily="2" charset="-122"/>
              </a:rPr>
              <a:t>（</a:t>
            </a:r>
            <a:r>
              <a:rPr lang="en-US" altLang="zh-CN" sz="2400" b="1">
                <a:latin typeface="Times New Roman" panose="02020603050405020304"/>
                <a:ea typeface="宋体" panose="02010600030101010101" pitchFamily="2" charset="-122"/>
              </a:rPr>
              <a:t>Bottom-Up</a:t>
            </a:r>
            <a:r>
              <a:rPr lang="zh-CN" altLang="en-US" sz="2400" b="1">
                <a:latin typeface="宋体" panose="02010600030101010101" pitchFamily="2" charset="-122"/>
                <a:ea typeface="宋体" panose="02010600030101010101" pitchFamily="2" charset="-122"/>
              </a:rPr>
              <a:t>）的设计，它跟传统的积木式设计有本质的不同。它可以直接通过设计</a:t>
            </a:r>
            <a:r>
              <a:rPr lang="en-US" altLang="zh-CN" sz="2400" b="1">
                <a:latin typeface="Times New Roman" panose="02020603050405020304"/>
                <a:ea typeface="宋体" panose="02010600030101010101" pitchFamily="2" charset="-122"/>
              </a:rPr>
              <a:t>PLD</a:t>
            </a:r>
            <a:r>
              <a:rPr lang="zh-CN" altLang="en-US" sz="2400" b="1">
                <a:latin typeface="宋体" panose="02010600030101010101" pitchFamily="2" charset="-122"/>
                <a:ea typeface="宋体" panose="02010600030101010101" pitchFamily="2" charset="-122"/>
              </a:rPr>
              <a:t>芯片来实现数字系统功能，将原来由电路板设计完成的大部分工作放在</a:t>
            </a:r>
            <a:r>
              <a:rPr lang="en-US" altLang="zh-CN" sz="2400" b="1">
                <a:latin typeface="Times New Roman" panose="02020603050405020304"/>
                <a:ea typeface="宋体" panose="02010600030101010101" pitchFamily="2" charset="-122"/>
              </a:rPr>
              <a:t>PLD</a:t>
            </a:r>
            <a:r>
              <a:rPr lang="zh-CN" altLang="en-US" sz="2400" b="1">
                <a:latin typeface="宋体" panose="02010600030101010101" pitchFamily="2" charset="-122"/>
                <a:ea typeface="宋体" panose="02010600030101010101" pitchFamily="2" charset="-122"/>
              </a:rPr>
              <a:t>芯片的设计中进行。这种新的设计方法能够由设计者根据实际情况和要求定义器件的内部逻辑关系和管脚，这样可通过芯片设计实现多种数字系统功能，同时由于管脚定义的灵活性，不但大大减轻了系统设计的工作量和难度，提高了工作效率，而且还可以减少芯片数量，缩小系统体积，降低能源消耗，提高系统的稳定性和可靠性。</a:t>
            </a:r>
            <a:r>
              <a:rPr lang="zh-CN" altLang="en-US" sz="2400" b="1">
                <a:latin typeface="Times New Roman" panose="02020603050405020304"/>
                <a:ea typeface="宋体" panose="02010600030101010101" pitchFamily="2" charset="-122"/>
              </a:rPr>
              <a:t>图</a:t>
            </a:r>
            <a:r>
              <a:rPr lang="en-US" altLang="zh-CN" sz="2400" b="1">
                <a:latin typeface="Times New Roman" panose="02020603050405020304"/>
                <a:ea typeface="Times New Roman" panose="02020603050405020304"/>
              </a:rPr>
              <a:t>1-2</a:t>
            </a:r>
            <a:r>
              <a:rPr lang="zh-CN" altLang="en-US" sz="2400" b="1">
                <a:latin typeface="Times New Roman" panose="02020603050405020304"/>
                <a:ea typeface="宋体" panose="02010600030101010101" pitchFamily="2" charset="-122"/>
              </a:rPr>
              <a:t>所示为电子系统的两种不同的设计步骤。</a:t>
            </a:r>
            <a:endParaRPr lang="zh-CN" altLang="en-US" sz="2400" b="1">
              <a:latin typeface="Times New Roman" panose="02020603050405020304"/>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214.35,&quot;left&quot;:406.95,&quot;top&quot;:143.25,&quot;width&quot;:271.9}"/>
</p:tagLst>
</file>

<file path=ppt/tags/tag10.xml><?xml version="1.0" encoding="utf-8"?>
<p:tagLst xmlns:p="http://schemas.openxmlformats.org/presentationml/2006/main">
  <p:tag name="KSO_WM_DIAGRAM_VIRTUALLY_FRAME" val="{&quot;height&quot;:214.35,&quot;left&quot;:406.95,&quot;top&quot;:143.25,&quot;width&quot;:271.9}"/>
</p:tagLst>
</file>

<file path=ppt/tags/tag11.xml><?xml version="1.0" encoding="utf-8"?>
<p:tagLst xmlns:p="http://schemas.openxmlformats.org/presentationml/2006/main">
  <p:tag name="KSO_WM_DIAGRAM_VIRTUALLY_FRAME" val="{&quot;height&quot;:214.35,&quot;left&quot;:406.95,&quot;top&quot;:143.25,&quot;width&quot;:271.9}"/>
</p:tagLst>
</file>

<file path=ppt/tags/tag12.xml><?xml version="1.0" encoding="utf-8"?>
<p:tagLst xmlns:p="http://schemas.openxmlformats.org/presentationml/2006/main">
  <p:tag name="KSO_WM_DIAGRAM_VIRTUALLY_FRAME" val="{&quot;height&quot;:214.35,&quot;left&quot;:406.95,&quot;top&quot;:143.25,&quot;width&quot;:271.9}"/>
</p:tagLst>
</file>

<file path=ppt/tags/tag13.xml><?xml version="1.0" encoding="utf-8"?>
<p:tagLst xmlns:p="http://schemas.openxmlformats.org/presentationml/2006/main">
  <p:tag name="KSO_WM_DIAGRAM_VIRTUALLY_FRAME" val="{&quot;height&quot;:214.35,&quot;left&quot;:406.95,&quot;top&quot;:143.25,&quot;width&quot;:271.9}"/>
</p:tagLst>
</file>

<file path=ppt/tags/tag14.xml><?xml version="1.0" encoding="utf-8"?>
<p:tagLst xmlns:p="http://schemas.openxmlformats.org/presentationml/2006/main">
  <p:tag name="KSO_WM_DIAGRAM_VIRTUALLY_FRAME" val="{&quot;height&quot;:214.35,&quot;left&quot;:406.95,&quot;top&quot;:143.25,&quot;width&quot;:271.9}"/>
</p:tagLst>
</file>

<file path=ppt/tags/tag15.xml><?xml version="1.0" encoding="utf-8"?>
<p:tagLst xmlns:p="http://schemas.openxmlformats.org/presentationml/2006/main">
  <p:tag name="KSO_WM_DIAGRAM_VIRTUALLY_FRAME" val="{&quot;height&quot;:214.35,&quot;left&quot;:406.95,&quot;top&quot;:143.25,&quot;width&quot;:271.9}"/>
</p:tagLst>
</file>

<file path=ppt/tags/tag16.xml><?xml version="1.0" encoding="utf-8"?>
<p:tagLst xmlns:p="http://schemas.openxmlformats.org/presentationml/2006/main">
  <p:tag name="KSO_WM_DIAGRAM_VIRTUALLY_FRAME" val="{&quot;height&quot;:537.2,&quot;left&quot;:406.94999999999993,&quot;top&quot;:5.55,&quot;width&quot;:529.986062992126}"/>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xml><?xml version="1.0" encoding="utf-8"?>
<p:tagLst xmlns:p="http://schemas.openxmlformats.org/presentationml/2006/main">
  <p:tag name="KSO_WM_DIAGRAM_VIRTUALLY_FRAME" val="{&quot;height&quot;:214.35,&quot;left&quot;:406.95,&quot;top&quot;:143.25,&quot;width&quot;:271.9}"/>
</p:tagLst>
</file>

<file path=ppt/tags/tag2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xml><?xml version="1.0" encoding="utf-8"?>
<p:tagLst xmlns:p="http://schemas.openxmlformats.org/presentationml/2006/main">
  <p:tag name="KSO_WM_DIAGRAM_VIRTUALLY_FRAME" val="{&quot;height&quot;:214.35,&quot;left&quot;:406.95,&quot;top&quot;:143.25,&quot;width&quot;:271.9}"/>
</p:tagLst>
</file>

<file path=ppt/tags/tag3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xml><?xml version="1.0" encoding="utf-8"?>
<p:tagLst xmlns:p="http://schemas.openxmlformats.org/presentationml/2006/main">
  <p:tag name="KSO_WM_DIAGRAM_VIRTUALLY_FRAME" val="{&quot;height&quot;:214.35,&quot;left&quot;:406.95,&quot;top&quot;:143.25,&quot;width&quot;:271.9}"/>
</p:tagLst>
</file>

<file path=ppt/tags/tag4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xml><?xml version="1.0" encoding="utf-8"?>
<p:tagLst xmlns:p="http://schemas.openxmlformats.org/presentationml/2006/main">
  <p:tag name="KSO_WM_DIAGRAM_VIRTUALLY_FRAME" val="{&quot;height&quot;:214.35,&quot;left&quot;:406.95,&quot;top&quot;:143.25,&quot;width&quot;:271.9}"/>
</p:tagLst>
</file>

<file path=ppt/tags/tag5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5.xml><?xml version="1.0" encoding="utf-8"?>
<p:tagLst xmlns:p="http://schemas.openxmlformats.org/presentationml/2006/main">
  <p:tag name="commondata" val="eyJoZGlkIjoiODVkNjQ4YzJmMTE1ZmQ1ODM2ZDZkN2E1ZDk3YzE1OGQifQ=="/>
  <p:tag name="resource_record_key" val="{&quot;10&quot;:[20093144,19982306,3637566],&quot;65&quot;:[20213029]}"/>
</p:tagLst>
</file>

<file path=ppt/tags/tag6.xml><?xml version="1.0" encoding="utf-8"?>
<p:tagLst xmlns:p="http://schemas.openxmlformats.org/presentationml/2006/main">
  <p:tag name="KSO_WM_DIAGRAM_VIRTUALLY_FRAME" val="{&quot;height&quot;:214.35,&quot;left&quot;:406.95,&quot;top&quot;:143.25,&quot;width&quot;:271.9}"/>
</p:tagLst>
</file>

<file path=ppt/tags/tag7.xml><?xml version="1.0" encoding="utf-8"?>
<p:tagLst xmlns:p="http://schemas.openxmlformats.org/presentationml/2006/main">
  <p:tag name="KSO_WM_DIAGRAM_VIRTUALLY_FRAME" val="{&quot;height&quot;:214.35,&quot;left&quot;:406.95,&quot;top&quot;:143.25,&quot;width&quot;:271.9}"/>
</p:tagLst>
</file>

<file path=ppt/tags/tag8.xml><?xml version="1.0" encoding="utf-8"?>
<p:tagLst xmlns:p="http://schemas.openxmlformats.org/presentationml/2006/main">
  <p:tag name="KSO_WM_DIAGRAM_VIRTUALLY_FRAME" val="{&quot;height&quot;:214.35,&quot;left&quot;:406.95,&quot;top&quot;:143.25,&quot;width&quot;:271.9}"/>
</p:tagLst>
</file>

<file path=ppt/tags/tag9.xml><?xml version="1.0" encoding="utf-8"?>
<p:tagLst xmlns:p="http://schemas.openxmlformats.org/presentationml/2006/main">
  <p:tag name="KSO_WM_DIAGRAM_VIRTUALLY_FRAME" val="{&quot;height&quot;:214.35,&quot;left&quot;:406.95,&quot;top&quot;:143.25,&quot;width&quot;:271.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000120141119A01PPB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8">
      <a:majorFont>
        <a:latin typeface="Forte"/>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5114</Words>
  <Application>WPS 演示</Application>
  <PresentationFormat>宽屏</PresentationFormat>
  <Paragraphs>188</Paragraphs>
  <Slides>22</Slides>
  <Notes>37</Notes>
  <HiddenSlides>0</HiddenSlides>
  <MMClips>0</MMClips>
  <ScaleCrop>false</ScaleCrop>
  <HeadingPairs>
    <vt:vector size="8" baseType="variant">
      <vt:variant>
        <vt:lpstr>已用的字体</vt:lpstr>
      </vt:variant>
      <vt:variant>
        <vt:i4>15</vt:i4>
      </vt:variant>
      <vt:variant>
        <vt:lpstr>主题</vt:lpstr>
      </vt:variant>
      <vt:variant>
        <vt:i4>2</vt:i4>
      </vt:variant>
      <vt:variant>
        <vt:lpstr>嵌入 OLE 服务器</vt:lpstr>
      </vt:variant>
      <vt:variant>
        <vt:i4>3</vt:i4>
      </vt:variant>
      <vt:variant>
        <vt:lpstr>幻灯片标题</vt:lpstr>
      </vt:variant>
      <vt:variant>
        <vt:i4>22</vt:i4>
      </vt:variant>
    </vt:vector>
  </HeadingPairs>
  <TitlesOfParts>
    <vt:vector size="42" baseType="lpstr">
      <vt:lpstr>Arial</vt:lpstr>
      <vt:lpstr>宋体</vt:lpstr>
      <vt:lpstr>Wingdings</vt:lpstr>
      <vt:lpstr>Calibri</vt:lpstr>
      <vt:lpstr>Calibri</vt:lpstr>
      <vt:lpstr>幼圆</vt:lpstr>
      <vt:lpstr>Times New Roman</vt:lpstr>
      <vt:lpstr>微软雅黑</vt:lpstr>
      <vt:lpstr>Times New Roman</vt:lpstr>
      <vt:lpstr>Arial Unicode MS</vt:lpstr>
      <vt:lpstr>华文新魏</vt:lpstr>
      <vt:lpstr>Forte</vt:lpstr>
      <vt:lpstr>Segoe Print</vt:lpstr>
      <vt:lpstr>等线</vt:lpstr>
      <vt:lpstr>等线 Light</vt:lpstr>
      <vt:lpstr>Office 主题​​</vt:lpstr>
      <vt:lpstr>A000120141119A01PPBG</vt:lpstr>
      <vt:lpstr>Visio.Drawing.15</vt:lpstr>
      <vt:lpstr>Visio.Drawing.15</vt:lpstr>
      <vt:lpstr>Visio.Drawing.15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 https://9ppt.taobao.com; 微软用户</dc:creator>
  <cp:keywords>锐旗设计; https:/9ppt.taobao.com</cp:keywords>
  <cp:category>锐旗设计; https://9ppt.taobao.com</cp:category>
  <cp:lastModifiedBy>peace</cp:lastModifiedBy>
  <cp:revision>72</cp:revision>
  <dcterms:created xsi:type="dcterms:W3CDTF">2016-07-01T07:52:00Z</dcterms:created>
  <dcterms:modified xsi:type="dcterms:W3CDTF">2025-02-06T08:25:25Z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D17AD755794E4C5B9698DB6148A4EB6A_13</vt:lpwstr>
  </property>
  <property fmtid="{D5CDD505-2E9C-101B-9397-08002B2CF9AE}" pid="3" name="KSOProductBuildVer">
    <vt:lpwstr>2052-12.1.0.19770</vt:lpwstr>
  </property>
</Properties>
</file>