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6" r:id="rId4"/>
    <p:sldId id="257" r:id="rId6"/>
    <p:sldId id="299" r:id="rId7"/>
    <p:sldId id="301" r:id="rId8"/>
    <p:sldId id="322" r:id="rId9"/>
    <p:sldId id="323" r:id="rId10"/>
    <p:sldId id="324" r:id="rId11"/>
    <p:sldId id="302" r:id="rId12"/>
    <p:sldId id="326" r:id="rId13"/>
    <p:sldId id="325" r:id="rId14"/>
    <p:sldId id="303" r:id="rId15"/>
    <p:sldId id="347" r:id="rId16"/>
    <p:sldId id="304" r:id="rId17"/>
    <p:sldId id="305" r:id="rId18"/>
    <p:sldId id="306" r:id="rId19"/>
    <p:sldId id="348" r:id="rId20"/>
    <p:sldId id="349" r:id="rId21"/>
    <p:sldId id="307" r:id="rId22"/>
    <p:sldId id="308" r:id="rId23"/>
    <p:sldId id="309" r:id="rId24"/>
    <p:sldId id="310" r:id="rId25"/>
    <p:sldId id="311" r:id="rId26"/>
    <p:sldId id="312" r:id="rId27"/>
    <p:sldId id="350" r:id="rId28"/>
    <p:sldId id="351" r:id="rId29"/>
    <p:sldId id="352" r:id="rId30"/>
    <p:sldId id="313" r:id="rId31"/>
    <p:sldId id="314" r:id="rId32"/>
    <p:sldId id="315" r:id="rId33"/>
    <p:sldId id="316" r:id="rId34"/>
    <p:sldId id="295" r:id="rId35"/>
  </p:sldIdLst>
  <p:sldSz cx="12192000" cy="6858000"/>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52" userDrawn="1">
          <p15:clr>
            <a:srgbClr val="A4A3A4"/>
          </p15:clr>
        </p15:guide>
        <p15:guide id="2" pos="383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p:scale>
          <a:sx n="100" d="100"/>
          <a:sy n="100" d="100"/>
        </p:scale>
        <p:origin x="912" y="234"/>
      </p:cViewPr>
      <p:guideLst>
        <p:guide orient="horz" pos="1852"/>
        <p:guide pos="383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9" Type="http://schemas.openxmlformats.org/officeDocument/2006/relationships/tags" Target="tags/tag72.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BCFE7D-8F55-4EE8-8149-5D8520A0AAC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28782A-40BF-4B90-AD78-793C0652107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A0C8795-E1E0-49C7-9A53-0E7622B6636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A0C8795-E1E0-49C7-9A53-0E7622B6636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7"/>
            <a:ext cx="9144000" cy="16557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6"/>
            <a:ext cx="2628900" cy="5811839"/>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1" y="365126"/>
            <a:ext cx="7734300" cy="5811839"/>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9144"/>
            <a:ext cx="12192000" cy="6839712"/>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1952" y="3439887"/>
            <a:ext cx="4231533" cy="488564"/>
          </a:xfrm>
          <a:prstGeom prst="rect">
            <a:avLst/>
          </a:prstGeom>
        </p:spPr>
      </p:pic>
      <p:sp>
        <p:nvSpPr>
          <p:cNvPr id="4" name="Date Placeholder 3"/>
          <p:cNvSpPr>
            <a:spLocks noGrp="1"/>
          </p:cNvSpPr>
          <p:nvPr>
            <p:ph type="dt" sz="half" idx="10"/>
          </p:nvPr>
        </p:nvSpPr>
        <p:spPr/>
        <p:txBody>
          <a:bodyPr/>
          <a:lstStyle/>
          <a:p>
            <a:fld id="{C9E60F58-3108-4415-857A-6D0360DF626E}"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AE85CE2-CEAD-46BB-861E-7D62265DC969}" type="slidenum">
              <a:rPr lang="zh-CN" altLang="en-US" smtClean="0"/>
            </a:fld>
            <a:endParaRPr lang="zh-CN" altLang="en-US"/>
          </a:p>
        </p:txBody>
      </p:sp>
      <p:sp>
        <p:nvSpPr>
          <p:cNvPr id="2" name="Title 1"/>
          <p:cNvSpPr>
            <a:spLocks noGrp="1"/>
          </p:cNvSpPr>
          <p:nvPr>
            <p:ph type="ctrTitle"/>
          </p:nvPr>
        </p:nvSpPr>
        <p:spPr>
          <a:xfrm>
            <a:off x="290285" y="2098781"/>
            <a:ext cx="6258560" cy="1310327"/>
          </a:xfrm>
        </p:spPr>
        <p:txBody>
          <a:bodyPr anchor="b">
            <a:noAutofit/>
          </a:bodyPr>
          <a:lstStyle>
            <a:lvl1pPr algn="ctr">
              <a:lnSpc>
                <a:spcPct val="80000"/>
              </a:lnSpc>
              <a:defRPr sz="4080" b="0" i="0">
                <a:gradFill flip="none" rotWithShape="1">
                  <a:gsLst>
                    <a:gs pos="0">
                      <a:srgbClr val="ED3E43"/>
                    </a:gs>
                    <a:gs pos="50000">
                      <a:schemeClr val="accent1">
                        <a:lumMod val="75000"/>
                        <a:shade val="67500"/>
                        <a:satMod val="115000"/>
                      </a:schemeClr>
                    </a:gs>
                    <a:gs pos="100000">
                      <a:schemeClr val="accent1">
                        <a:lumMod val="75000"/>
                        <a:shade val="100000"/>
                        <a:satMod val="115000"/>
                      </a:schemeClr>
                    </a:gs>
                  </a:gsLst>
                  <a:path path="circle">
                    <a:fillToRect l="50000" t="50000" r="50000" b="50000"/>
                  </a:path>
                  <a:tileRect/>
                </a:gradFill>
                <a:effectLst/>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497878" y="3468466"/>
            <a:ext cx="4075609" cy="423361"/>
          </a:xfrm>
        </p:spPr>
        <p:txBody>
          <a:bodyPr anchor="ctr">
            <a:normAutofit/>
          </a:bodyPr>
          <a:lstStyle>
            <a:lvl1pPr marL="0" indent="0" algn="ctr">
              <a:buNone/>
              <a:defRPr sz="1680">
                <a:solidFill>
                  <a:schemeClr val="accent2">
                    <a:lumMod val="50000"/>
                  </a:schemeClr>
                </a:solidFill>
              </a:defRPr>
            </a:lvl1pPr>
            <a:lvl2pPr marL="427990" indent="0" algn="ctr">
              <a:buNone/>
              <a:defRPr sz="1920"/>
            </a:lvl2pPr>
            <a:lvl3pPr marL="855980" indent="0" algn="ctr">
              <a:buNone/>
              <a:defRPr sz="1680"/>
            </a:lvl3pPr>
            <a:lvl4pPr marL="1283970" indent="0" algn="ctr">
              <a:buNone/>
              <a:defRPr sz="1440"/>
            </a:lvl4pPr>
            <a:lvl5pPr marL="1711960" indent="0" algn="ctr">
              <a:buNone/>
              <a:defRPr sz="1440"/>
            </a:lvl5pPr>
            <a:lvl6pPr marL="2139950" indent="0" algn="ctr">
              <a:buNone/>
              <a:defRPr sz="1440"/>
            </a:lvl6pPr>
            <a:lvl7pPr marL="2567305" indent="0" algn="ctr">
              <a:buNone/>
              <a:defRPr sz="1440"/>
            </a:lvl7pPr>
            <a:lvl8pPr marL="2995295" indent="0" algn="ctr">
              <a:buNone/>
              <a:defRPr sz="1440"/>
            </a:lvl8pPr>
            <a:lvl9pPr marL="3423285" indent="0" algn="ctr">
              <a:buNone/>
              <a:defRPr sz="1440"/>
            </a:lvl9pPr>
          </a:lstStyle>
          <a:p>
            <a:r>
              <a:rPr lang="zh-CN" altLang="en-US"/>
              <a:t>单击此处编辑母版副标题样式</a:t>
            </a:r>
            <a:endParaRPr lang="en-US"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p:txBody>
      </p:sp>
      <p:sp>
        <p:nvSpPr>
          <p:cNvPr id="4" name="Date Placeholder 3"/>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2786745"/>
            <a:ext cx="10515600" cy="1070339"/>
          </a:xfrm>
        </p:spPr>
        <p:txBody>
          <a:bodyPr anchor="b"/>
          <a:lstStyle>
            <a:lvl1pPr>
              <a:defRPr sz="4440">
                <a:solidFill>
                  <a:schemeClr val="accent1">
                    <a:lumMod val="75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1" y="3884070"/>
            <a:ext cx="10515600" cy="611731"/>
          </a:xfrm>
        </p:spPr>
        <p:txBody>
          <a:bodyPr/>
          <a:lstStyle>
            <a:lvl1pPr marL="0" indent="0">
              <a:buNone/>
              <a:defRPr sz="2280">
                <a:solidFill>
                  <a:schemeClr val="accent2"/>
                </a:solidFill>
              </a:defRPr>
            </a:lvl1pPr>
            <a:lvl2pPr marL="427990" indent="0">
              <a:buNone/>
              <a:defRPr sz="1920">
                <a:solidFill>
                  <a:schemeClr val="tx1">
                    <a:tint val="75000"/>
                  </a:schemeClr>
                </a:solidFill>
              </a:defRPr>
            </a:lvl2pPr>
            <a:lvl3pPr marL="855980" indent="0">
              <a:buNone/>
              <a:defRPr sz="1680">
                <a:solidFill>
                  <a:schemeClr val="tx1">
                    <a:tint val="75000"/>
                  </a:schemeClr>
                </a:solidFill>
              </a:defRPr>
            </a:lvl3pPr>
            <a:lvl4pPr marL="1283970" indent="0">
              <a:buNone/>
              <a:defRPr sz="1440">
                <a:solidFill>
                  <a:schemeClr val="tx1">
                    <a:tint val="75000"/>
                  </a:schemeClr>
                </a:solidFill>
              </a:defRPr>
            </a:lvl4pPr>
            <a:lvl5pPr marL="1711960" indent="0">
              <a:buNone/>
              <a:defRPr sz="1440">
                <a:solidFill>
                  <a:schemeClr val="tx1">
                    <a:tint val="75000"/>
                  </a:schemeClr>
                </a:solidFill>
              </a:defRPr>
            </a:lvl5pPr>
            <a:lvl6pPr marL="2139950" indent="0">
              <a:buNone/>
              <a:defRPr sz="1440">
                <a:solidFill>
                  <a:schemeClr val="tx1">
                    <a:tint val="75000"/>
                  </a:schemeClr>
                </a:solidFill>
              </a:defRPr>
            </a:lvl6pPr>
            <a:lvl7pPr marL="2567305" indent="0">
              <a:buNone/>
              <a:defRPr sz="1440">
                <a:solidFill>
                  <a:schemeClr val="tx1">
                    <a:tint val="75000"/>
                  </a:schemeClr>
                </a:solidFill>
              </a:defRPr>
            </a:lvl7pPr>
            <a:lvl8pPr marL="2995295" indent="0">
              <a:buNone/>
              <a:defRPr sz="1440">
                <a:solidFill>
                  <a:schemeClr val="tx1">
                    <a:tint val="75000"/>
                  </a:schemeClr>
                </a:solidFill>
              </a:defRPr>
            </a:lvl8pPr>
            <a:lvl9pPr marL="3423285" indent="0">
              <a:buNone/>
              <a:defRPr sz="144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280" b="1"/>
            </a:lvl1pPr>
            <a:lvl2pPr marL="427990" indent="0">
              <a:buNone/>
              <a:defRPr sz="1920" b="1"/>
            </a:lvl2pPr>
            <a:lvl3pPr marL="855980" indent="0">
              <a:buNone/>
              <a:defRPr sz="1680" b="1"/>
            </a:lvl3pPr>
            <a:lvl4pPr marL="1283970" indent="0">
              <a:buNone/>
              <a:defRPr sz="1440" b="1"/>
            </a:lvl4pPr>
            <a:lvl5pPr marL="1711960" indent="0">
              <a:buNone/>
              <a:defRPr sz="1440" b="1"/>
            </a:lvl5pPr>
            <a:lvl6pPr marL="2139950" indent="0">
              <a:buNone/>
              <a:defRPr sz="1440" b="1"/>
            </a:lvl6pPr>
            <a:lvl7pPr marL="2567305" indent="0">
              <a:buNone/>
              <a:defRPr sz="1440" b="1"/>
            </a:lvl7pPr>
            <a:lvl8pPr marL="2995295" indent="0">
              <a:buNone/>
              <a:defRPr sz="1440" b="1"/>
            </a:lvl8pPr>
            <a:lvl9pPr marL="3423285" indent="0">
              <a:buNone/>
              <a:defRPr sz="144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839789" y="2505077"/>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p:nvPr>
        </p:nvSpPr>
        <p:spPr>
          <a:xfrm>
            <a:off x="6172203" y="1681163"/>
            <a:ext cx="5183188" cy="823912"/>
          </a:xfrm>
        </p:spPr>
        <p:txBody>
          <a:bodyPr anchor="b"/>
          <a:lstStyle>
            <a:lvl1pPr marL="0" indent="0">
              <a:buNone/>
              <a:defRPr sz="2280" b="1"/>
            </a:lvl1pPr>
            <a:lvl2pPr marL="427990" indent="0">
              <a:buNone/>
              <a:defRPr sz="1920" b="1"/>
            </a:lvl2pPr>
            <a:lvl3pPr marL="855980" indent="0">
              <a:buNone/>
              <a:defRPr sz="1680" b="1"/>
            </a:lvl3pPr>
            <a:lvl4pPr marL="1283970" indent="0">
              <a:buNone/>
              <a:defRPr sz="1440" b="1"/>
            </a:lvl4pPr>
            <a:lvl5pPr marL="1711960" indent="0">
              <a:buNone/>
              <a:defRPr sz="1440" b="1"/>
            </a:lvl5pPr>
            <a:lvl6pPr marL="2139950" indent="0">
              <a:buNone/>
              <a:defRPr sz="1440" b="1"/>
            </a:lvl6pPr>
            <a:lvl7pPr marL="2567305" indent="0">
              <a:buNone/>
              <a:defRPr sz="1440" b="1"/>
            </a:lvl7pPr>
            <a:lvl8pPr marL="2995295" indent="0">
              <a:buNone/>
              <a:defRPr sz="1440" b="1"/>
            </a:lvl8pPr>
            <a:lvl9pPr marL="3423285" indent="0">
              <a:buNone/>
              <a:defRPr sz="144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6172203" y="2505077"/>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C9E60F58-3108-4415-857A-6D0360DF626E}"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4AE85CE2-CEAD-46BB-861E-7D62265DC9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0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9"/>
            <a:ext cx="6172200" cy="4873625"/>
          </a:xfrm>
        </p:spPr>
        <p:txBody>
          <a:bodyPr/>
          <a:lstStyle>
            <a:lvl1pPr>
              <a:defRPr sz="3000"/>
            </a:lvl1pPr>
            <a:lvl2pPr>
              <a:defRPr sz="2640"/>
            </a:lvl2pPr>
            <a:lvl3pPr>
              <a:defRPr sz="2280"/>
            </a:lvl3pPr>
            <a:lvl4pPr>
              <a:defRPr sz="1920"/>
            </a:lvl4pPr>
            <a:lvl5pPr>
              <a:defRPr sz="1920"/>
            </a:lvl5pPr>
            <a:lvl6pPr>
              <a:defRPr sz="1920"/>
            </a:lvl6pPr>
            <a:lvl7pPr>
              <a:defRPr sz="1920"/>
            </a:lvl7pPr>
            <a:lvl8pPr>
              <a:defRPr sz="1920"/>
            </a:lvl8pPr>
            <a:lvl9pPr>
              <a:defRPr sz="192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440"/>
            </a:lvl1pPr>
            <a:lvl2pPr marL="427990" indent="0">
              <a:buNone/>
              <a:defRPr sz="1320"/>
            </a:lvl2pPr>
            <a:lvl3pPr marL="855980" indent="0">
              <a:buNone/>
              <a:defRPr sz="1080"/>
            </a:lvl3pPr>
            <a:lvl4pPr marL="1283970" indent="0">
              <a:buNone/>
              <a:defRPr sz="960"/>
            </a:lvl4pPr>
            <a:lvl5pPr marL="1711960" indent="0">
              <a:buNone/>
              <a:defRPr sz="960"/>
            </a:lvl5pPr>
            <a:lvl6pPr marL="2139950" indent="0">
              <a:buNone/>
              <a:defRPr sz="960"/>
            </a:lvl6pPr>
            <a:lvl7pPr marL="2567305" indent="0">
              <a:buNone/>
              <a:defRPr sz="960"/>
            </a:lvl7pPr>
            <a:lvl8pPr marL="2995295" indent="0">
              <a:buNone/>
              <a:defRPr sz="960"/>
            </a:lvl8pPr>
            <a:lvl9pPr marL="3423285" indent="0">
              <a:buNone/>
              <a:defRPr sz="96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0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9"/>
            <a:ext cx="6172200" cy="4873625"/>
          </a:xfrm>
        </p:spPr>
        <p:txBody>
          <a:bodyPr anchor="t"/>
          <a:lstStyle>
            <a:lvl1pPr marL="0" indent="0">
              <a:buNone/>
              <a:defRPr sz="3000"/>
            </a:lvl1pPr>
            <a:lvl2pPr marL="427990" indent="0">
              <a:buNone/>
              <a:defRPr sz="2640"/>
            </a:lvl2pPr>
            <a:lvl3pPr marL="855980" indent="0">
              <a:buNone/>
              <a:defRPr sz="2280"/>
            </a:lvl3pPr>
            <a:lvl4pPr marL="1283970" indent="0">
              <a:buNone/>
              <a:defRPr sz="1920"/>
            </a:lvl4pPr>
            <a:lvl5pPr marL="1711960" indent="0">
              <a:buNone/>
              <a:defRPr sz="1920"/>
            </a:lvl5pPr>
            <a:lvl6pPr marL="2139950" indent="0">
              <a:buNone/>
              <a:defRPr sz="1920"/>
            </a:lvl6pPr>
            <a:lvl7pPr marL="2567305" indent="0">
              <a:buNone/>
              <a:defRPr sz="1920"/>
            </a:lvl7pPr>
            <a:lvl8pPr marL="2995295" indent="0">
              <a:buNone/>
              <a:defRPr sz="1920"/>
            </a:lvl8pPr>
            <a:lvl9pPr marL="3423285" indent="0">
              <a:buNone/>
              <a:defRPr sz="192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440"/>
            </a:lvl1pPr>
            <a:lvl2pPr marL="427990" indent="0">
              <a:buNone/>
              <a:defRPr sz="1320"/>
            </a:lvl2pPr>
            <a:lvl3pPr marL="855980" indent="0">
              <a:buNone/>
              <a:defRPr sz="1080"/>
            </a:lvl3pPr>
            <a:lvl4pPr marL="1283970" indent="0">
              <a:buNone/>
              <a:defRPr sz="960"/>
            </a:lvl4pPr>
            <a:lvl5pPr marL="1711960" indent="0">
              <a:buNone/>
              <a:defRPr sz="960"/>
            </a:lvl5pPr>
            <a:lvl6pPr marL="2139950" indent="0">
              <a:buNone/>
              <a:defRPr sz="960"/>
            </a:lvl6pPr>
            <a:lvl7pPr marL="2567305" indent="0">
              <a:buNone/>
              <a:defRPr sz="960"/>
            </a:lvl7pPr>
            <a:lvl8pPr marL="2995295" indent="0">
              <a:buNone/>
              <a:defRPr sz="960"/>
            </a:lvl8pPr>
            <a:lvl9pPr marL="3423285" indent="0">
              <a:buNone/>
              <a:defRPr sz="96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6"/>
            <a:ext cx="2628900" cy="581183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3" y="365126"/>
            <a:ext cx="7734300" cy="5811839"/>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4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6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9"/>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9"/>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8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9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20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2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2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24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25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26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27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28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29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30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3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3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33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34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35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36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37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38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39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1"/>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1"/>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9" Type="http://schemas.openxmlformats.org/officeDocument/2006/relationships/theme" Target="../theme/theme2.xml"/><Relationship Id="rId58" Type="http://schemas.openxmlformats.org/officeDocument/2006/relationships/image" Target="../media/image4.png"/><Relationship Id="rId57" Type="http://schemas.openxmlformats.org/officeDocument/2006/relationships/image" Target="../media/image3.jpeg"/><Relationship Id="rId56" Type="http://schemas.openxmlformats.org/officeDocument/2006/relationships/slideLayout" Target="../slideLayouts/slideLayout67.xml"/><Relationship Id="rId55" Type="http://schemas.openxmlformats.org/officeDocument/2006/relationships/slideLayout" Target="../slideLayouts/slideLayout66.xml"/><Relationship Id="rId54" Type="http://schemas.openxmlformats.org/officeDocument/2006/relationships/slideLayout" Target="../slideLayouts/slideLayout65.xml"/><Relationship Id="rId53" Type="http://schemas.openxmlformats.org/officeDocument/2006/relationships/slideLayout" Target="../slideLayouts/slideLayout64.xml"/><Relationship Id="rId52" Type="http://schemas.openxmlformats.org/officeDocument/2006/relationships/slideLayout" Target="../slideLayouts/slideLayout63.xml"/><Relationship Id="rId51" Type="http://schemas.openxmlformats.org/officeDocument/2006/relationships/slideLayout" Target="../slideLayouts/slideLayout62.xml"/><Relationship Id="rId50" Type="http://schemas.openxmlformats.org/officeDocument/2006/relationships/slideLayout" Target="../slideLayouts/slideLayout61.xml"/><Relationship Id="rId5" Type="http://schemas.openxmlformats.org/officeDocument/2006/relationships/slideLayout" Target="../slideLayouts/slideLayout16.xml"/><Relationship Id="rId49" Type="http://schemas.openxmlformats.org/officeDocument/2006/relationships/slideLayout" Target="../slideLayouts/slideLayout60.xml"/><Relationship Id="rId48" Type="http://schemas.openxmlformats.org/officeDocument/2006/relationships/slideLayout" Target="../slideLayouts/slideLayout59.xml"/><Relationship Id="rId47" Type="http://schemas.openxmlformats.org/officeDocument/2006/relationships/slideLayout" Target="../slideLayouts/slideLayout58.xml"/><Relationship Id="rId46" Type="http://schemas.openxmlformats.org/officeDocument/2006/relationships/slideLayout" Target="../slideLayouts/slideLayout57.xml"/><Relationship Id="rId45" Type="http://schemas.openxmlformats.org/officeDocument/2006/relationships/slideLayout" Target="../slideLayouts/slideLayout56.xml"/><Relationship Id="rId44" Type="http://schemas.openxmlformats.org/officeDocument/2006/relationships/slideLayout" Target="../slideLayouts/slideLayout55.xml"/><Relationship Id="rId43" Type="http://schemas.openxmlformats.org/officeDocument/2006/relationships/slideLayout" Target="../slideLayouts/slideLayout54.xml"/><Relationship Id="rId42" Type="http://schemas.openxmlformats.org/officeDocument/2006/relationships/slideLayout" Target="../slideLayouts/slideLayout53.xml"/><Relationship Id="rId41" Type="http://schemas.openxmlformats.org/officeDocument/2006/relationships/slideLayout" Target="../slideLayouts/slideLayout52.xml"/><Relationship Id="rId40" Type="http://schemas.openxmlformats.org/officeDocument/2006/relationships/slideLayout" Target="../slideLayouts/slideLayout51.xml"/><Relationship Id="rId4" Type="http://schemas.openxmlformats.org/officeDocument/2006/relationships/slideLayout" Target="../slideLayouts/slideLayout15.xml"/><Relationship Id="rId39" Type="http://schemas.openxmlformats.org/officeDocument/2006/relationships/slideLayout" Target="../slideLayouts/slideLayout50.xml"/><Relationship Id="rId38" Type="http://schemas.openxmlformats.org/officeDocument/2006/relationships/slideLayout" Target="../slideLayouts/slideLayout49.xml"/><Relationship Id="rId37" Type="http://schemas.openxmlformats.org/officeDocument/2006/relationships/slideLayout" Target="../slideLayouts/slideLayout48.xml"/><Relationship Id="rId36" Type="http://schemas.openxmlformats.org/officeDocument/2006/relationships/slideLayout" Target="../slideLayouts/slideLayout47.xml"/><Relationship Id="rId35" Type="http://schemas.openxmlformats.org/officeDocument/2006/relationships/slideLayout" Target="../slideLayouts/slideLayout46.xml"/><Relationship Id="rId34" Type="http://schemas.openxmlformats.org/officeDocument/2006/relationships/slideLayout" Target="../slideLayouts/slideLayout45.xml"/><Relationship Id="rId33" Type="http://schemas.openxmlformats.org/officeDocument/2006/relationships/slideLayout" Target="../slideLayouts/slideLayout44.xml"/><Relationship Id="rId32" Type="http://schemas.openxmlformats.org/officeDocument/2006/relationships/slideLayout" Target="../slideLayouts/slideLayout43.xml"/><Relationship Id="rId31" Type="http://schemas.openxmlformats.org/officeDocument/2006/relationships/slideLayout" Target="../slideLayouts/slideLayout42.xml"/><Relationship Id="rId30" Type="http://schemas.openxmlformats.org/officeDocument/2006/relationships/slideLayout" Target="../slideLayouts/slideLayout41.xml"/><Relationship Id="rId3" Type="http://schemas.openxmlformats.org/officeDocument/2006/relationships/slideLayout" Target="../slideLayouts/slideLayout14.xml"/><Relationship Id="rId29" Type="http://schemas.openxmlformats.org/officeDocument/2006/relationships/slideLayout" Target="../slideLayouts/slideLayout40.xml"/><Relationship Id="rId28" Type="http://schemas.openxmlformats.org/officeDocument/2006/relationships/slideLayout" Target="../slideLayouts/slideLayout39.xml"/><Relationship Id="rId27" Type="http://schemas.openxmlformats.org/officeDocument/2006/relationships/slideLayout" Target="../slideLayouts/slideLayout38.xml"/><Relationship Id="rId26" Type="http://schemas.openxmlformats.org/officeDocument/2006/relationships/slideLayout" Target="../slideLayouts/slideLayout37.xml"/><Relationship Id="rId25" Type="http://schemas.openxmlformats.org/officeDocument/2006/relationships/slideLayout" Target="../slideLayouts/slideLayout36.xml"/><Relationship Id="rId24" Type="http://schemas.openxmlformats.org/officeDocument/2006/relationships/slideLayout" Target="../slideLayouts/slideLayout35.xml"/><Relationship Id="rId23" Type="http://schemas.openxmlformats.org/officeDocument/2006/relationships/slideLayout" Target="../slideLayouts/slideLayout34.xml"/><Relationship Id="rId22" Type="http://schemas.openxmlformats.org/officeDocument/2006/relationships/slideLayout" Target="../slideLayouts/slideLayout33.xml"/><Relationship Id="rId21" Type="http://schemas.openxmlformats.org/officeDocument/2006/relationships/slideLayout" Target="../slideLayouts/slideLayout32.xml"/><Relationship Id="rId20" Type="http://schemas.openxmlformats.org/officeDocument/2006/relationships/slideLayout" Target="../slideLayouts/slideLayout31.xml"/><Relationship Id="rId2" Type="http://schemas.openxmlformats.org/officeDocument/2006/relationships/slideLayout" Target="../slideLayouts/slideLayout13.xml"/><Relationship Id="rId19" Type="http://schemas.openxmlformats.org/officeDocument/2006/relationships/slideLayout" Target="../slideLayouts/slideLayout30.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44B59F-3D32-4799-9C43-690FA611DB0E}" type="datetimeFigureOut">
              <a:rPr lang="zh-CN" altLang="en-US" smtClean="0"/>
            </a:fld>
            <a:endParaRPr lang="zh-CN" altLang="en-US"/>
          </a:p>
        </p:txBody>
      </p:sp>
      <p:sp>
        <p:nvSpPr>
          <p:cNvPr id="5" name="页脚占位符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3CBA52-F395-404E-9003-5F6E4E9DDB3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mc:Choice>
    <mc:Fallback>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p:nvPicPr>
        <p:blipFill>
          <a:blip r:embed="rId57" cstate="print">
            <a:extLst>
              <a:ext uri="{28A0092B-C50C-407E-A947-70E740481C1C}">
                <a14:useLocalDpi xmlns:a14="http://schemas.microsoft.com/office/drawing/2010/main" val="0"/>
              </a:ext>
            </a:extLst>
          </a:blip>
          <a:stretch>
            <a:fillRect/>
          </a:stretch>
        </p:blipFill>
        <p:spPr>
          <a:xfrm>
            <a:off x="0" y="9144"/>
            <a:ext cx="12192000" cy="6839712"/>
          </a:xfrm>
          <a:prstGeom prst="rect">
            <a:avLst/>
          </a:prstGeom>
        </p:spPr>
      </p:pic>
      <p:sp>
        <p:nvSpPr>
          <p:cNvPr id="3" name="Text Placeholder 2"/>
          <p:cNvSpPr>
            <a:spLocks noGrp="1"/>
          </p:cNvSpPr>
          <p:nvPr>
            <p:ph type="body" idx="1"/>
          </p:nvPr>
        </p:nvSpPr>
        <p:spPr>
          <a:xfrm>
            <a:off x="481881" y="1467059"/>
            <a:ext cx="11187611" cy="5133407"/>
          </a:xfrm>
          <a:prstGeom prst="rect">
            <a:avLst/>
          </a:prstGeom>
        </p:spPr>
        <p:txBody>
          <a:bodyPr vert="horz" lIns="71323" tIns="35662" rIns="71323" bIns="35662"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p:txBody>
      </p:sp>
      <p:sp>
        <p:nvSpPr>
          <p:cNvPr id="4" name="Date Placeholder 3"/>
          <p:cNvSpPr>
            <a:spLocks noGrp="1"/>
          </p:cNvSpPr>
          <p:nvPr>
            <p:ph type="dt" sz="half" idx="2"/>
          </p:nvPr>
        </p:nvSpPr>
        <p:spPr>
          <a:xfrm>
            <a:off x="838200" y="6356354"/>
            <a:ext cx="2743200" cy="365125"/>
          </a:xfrm>
          <a:prstGeom prst="rect">
            <a:avLst/>
          </a:prstGeom>
        </p:spPr>
        <p:txBody>
          <a:bodyPr vert="horz" lIns="71323" tIns="35662" rIns="71323" bIns="35662" rtlCol="0" anchor="ctr"/>
          <a:lstStyle>
            <a:lvl1pPr algn="l">
              <a:defRPr sz="1080">
                <a:solidFill>
                  <a:schemeClr val="bg1">
                    <a:lumMod val="65000"/>
                  </a:schemeClr>
                </a:solidFill>
              </a:defRPr>
            </a:lvl1pPr>
          </a:lstStyle>
          <a:p>
            <a:fld id="{13D0CE79-49FB-443D-BEF8-6B709DE8FD0C}" type="datetimeFigureOut">
              <a:rPr lang="zh-CN" altLang="en-US" smtClean="0"/>
            </a:fld>
            <a:endParaRPr lang="zh-CN" altLang="en-US"/>
          </a:p>
        </p:txBody>
      </p:sp>
      <p:sp>
        <p:nvSpPr>
          <p:cNvPr id="5" name="Footer Placeholder 4"/>
          <p:cNvSpPr>
            <a:spLocks noGrp="1"/>
          </p:cNvSpPr>
          <p:nvPr>
            <p:ph type="ftr" sz="quarter" idx="3"/>
          </p:nvPr>
        </p:nvSpPr>
        <p:spPr>
          <a:xfrm>
            <a:off x="4038600" y="6356354"/>
            <a:ext cx="4114800" cy="365125"/>
          </a:xfrm>
          <a:prstGeom prst="rect">
            <a:avLst/>
          </a:prstGeom>
        </p:spPr>
        <p:txBody>
          <a:bodyPr vert="horz" lIns="71323" tIns="35662" rIns="71323" bIns="35662" rtlCol="0" anchor="ctr"/>
          <a:lstStyle>
            <a:lvl1pPr algn="ctr">
              <a:defRPr sz="1080">
                <a:solidFill>
                  <a:schemeClr val="bg1">
                    <a:lumMod val="65000"/>
                  </a:schemeClr>
                </a:solidFill>
              </a:defRPr>
            </a:lvl1pPr>
          </a:lstStyle>
          <a:p>
            <a:endParaRPr lang="zh-CN" altLang="en-US"/>
          </a:p>
        </p:txBody>
      </p:sp>
      <p:sp>
        <p:nvSpPr>
          <p:cNvPr id="6" name="Slide Number Placeholder 5"/>
          <p:cNvSpPr>
            <a:spLocks noGrp="1"/>
          </p:cNvSpPr>
          <p:nvPr>
            <p:ph type="sldNum" sz="quarter" idx="4"/>
          </p:nvPr>
        </p:nvSpPr>
        <p:spPr>
          <a:xfrm>
            <a:off x="8610600" y="6356354"/>
            <a:ext cx="2743200" cy="365125"/>
          </a:xfrm>
          <a:prstGeom prst="rect">
            <a:avLst/>
          </a:prstGeom>
        </p:spPr>
        <p:txBody>
          <a:bodyPr vert="horz" lIns="71323" tIns="35662" rIns="71323" bIns="35662" rtlCol="0" anchor="ctr"/>
          <a:lstStyle>
            <a:lvl1pPr algn="r">
              <a:defRPr sz="1080">
                <a:solidFill>
                  <a:schemeClr val="bg1">
                    <a:lumMod val="65000"/>
                  </a:schemeClr>
                </a:solidFill>
              </a:defRPr>
            </a:lvl1pPr>
          </a:lstStyle>
          <a:p>
            <a:fld id="{EF906490-237C-474C-BA2E-D98840BC1F8F}" type="slidenum">
              <a:rPr lang="zh-CN" altLang="en-US" smtClean="0"/>
            </a:fld>
            <a:endParaRPr lang="zh-CN" altLang="en-US"/>
          </a:p>
        </p:txBody>
      </p:sp>
      <p:sp>
        <p:nvSpPr>
          <p:cNvPr id="2" name="Title Placeholder 1"/>
          <p:cNvSpPr>
            <a:spLocks noGrp="1"/>
          </p:cNvSpPr>
          <p:nvPr>
            <p:ph type="title"/>
          </p:nvPr>
        </p:nvSpPr>
        <p:spPr>
          <a:xfrm>
            <a:off x="481881" y="491002"/>
            <a:ext cx="11187611" cy="596119"/>
          </a:xfrm>
          <a:prstGeom prst="rect">
            <a:avLst/>
          </a:prstGeom>
        </p:spPr>
        <p:txBody>
          <a:bodyPr vert="horz" lIns="71323" tIns="35662" rIns="71323" bIns="35662" rtlCol="0" anchor="b">
            <a:noAutofit/>
          </a:bodyPr>
          <a:lstStyle/>
          <a:p>
            <a:r>
              <a:rPr lang="zh-CN" altLang="en-US" dirty="0"/>
              <a:t>单击此处编辑母版标题样式</a:t>
            </a:r>
            <a:endParaRPr lang="en-US" dirty="0"/>
          </a:p>
        </p:txBody>
      </p:sp>
      <p:pic>
        <p:nvPicPr>
          <p:cNvPr id="8" name="图片 7"/>
          <p:cNvPicPr>
            <a:picLocks noChangeAspect="1"/>
          </p:cNvPicPr>
          <p:nvPr userDrawn="1"/>
        </p:nvPicPr>
        <p:blipFill>
          <a:blip r:embed="rId58">
            <a:extLst>
              <a:ext uri="{28A0092B-C50C-407E-A947-70E740481C1C}">
                <a14:useLocalDpi xmlns:a14="http://schemas.microsoft.com/office/drawing/2010/main" val="0"/>
              </a:ext>
            </a:extLst>
          </a:blip>
          <a:stretch>
            <a:fillRect/>
          </a:stretch>
        </p:blipFill>
        <p:spPr>
          <a:xfrm>
            <a:off x="771" y="0"/>
            <a:ext cx="12191239" cy="6858000"/>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Lst>
  <mc:AlternateContent xmlns:mc="http://schemas.openxmlformats.org/markup-compatibility/2006">
    <mc:Choice xmlns:p14="http://schemas.microsoft.com/office/powerpoint/2010/main" Requires="p14">
      <p:transition p14:dur="10"/>
    </mc:Choice>
    <mc:Fallback>
      <p:transition/>
    </mc:Fallback>
  </mc:AlternateContent>
  <p:txStyles>
    <p:titleStyle>
      <a:lvl1pPr algn="l" defTabSz="855980" rtl="0" eaLnBrk="1" latinLnBrk="0" hangingPunct="1">
        <a:lnSpc>
          <a:spcPct val="90000"/>
        </a:lnSpc>
        <a:spcBef>
          <a:spcPct val="0"/>
        </a:spcBef>
        <a:buNone/>
        <a:defRPr sz="3360" kern="1200">
          <a:solidFill>
            <a:schemeClr val="accent1">
              <a:lumMod val="75000"/>
            </a:schemeClr>
          </a:solidFill>
          <a:effectLst/>
          <a:latin typeface="+mj-lt"/>
          <a:ea typeface="+mj-ea"/>
          <a:cs typeface="+mj-cs"/>
        </a:defRPr>
      </a:lvl1pPr>
    </p:titleStyle>
    <p:bodyStyle>
      <a:lvl1pPr marL="334010" indent="-334010" algn="l" defTabSz="855980" rtl="0" eaLnBrk="1" latinLnBrk="0" hangingPunct="1">
        <a:lnSpc>
          <a:spcPct val="90000"/>
        </a:lnSpc>
        <a:spcBef>
          <a:spcPts val="1685"/>
        </a:spcBef>
        <a:buClr>
          <a:schemeClr val="accent1">
            <a:lumMod val="60000"/>
            <a:lumOff val="40000"/>
          </a:schemeClr>
        </a:buClr>
        <a:buSzPct val="80000"/>
        <a:buFont typeface="Wingdings" panose="05000000000000000000" pitchFamily="2" charset="2"/>
        <a:buChar char="v"/>
        <a:defRPr sz="2280" kern="1200">
          <a:solidFill>
            <a:schemeClr val="accent1">
              <a:lumMod val="75000"/>
            </a:schemeClr>
          </a:solidFill>
          <a:latin typeface="+mn-lt"/>
          <a:ea typeface="+mn-ea"/>
          <a:cs typeface="+mn-cs"/>
        </a:defRPr>
      </a:lvl1pPr>
      <a:lvl2pPr marL="334010" indent="-334010" algn="l" defTabSz="855980" rtl="0" eaLnBrk="1" latinLnBrk="0" hangingPunct="1">
        <a:lnSpc>
          <a:spcPct val="130000"/>
        </a:lnSpc>
        <a:spcBef>
          <a:spcPts val="0"/>
        </a:spcBef>
        <a:buFont typeface="Calibri" panose="020F0502020204030204" pitchFamily="34" charset="0"/>
        <a:buChar char=" "/>
        <a:defRPr sz="1440" kern="1200">
          <a:solidFill>
            <a:schemeClr val="tx1"/>
          </a:solidFill>
          <a:latin typeface="+mn-lt"/>
          <a:ea typeface="+mn-ea"/>
          <a:cs typeface="+mn-cs"/>
        </a:defRPr>
      </a:lvl2pPr>
      <a:lvl3pPr marL="1069975" indent="-213995" algn="l" defTabSz="855980" rtl="0" eaLnBrk="1" latinLnBrk="0" hangingPunct="1">
        <a:lnSpc>
          <a:spcPct val="90000"/>
        </a:lnSpc>
        <a:spcBef>
          <a:spcPts val="470"/>
        </a:spcBef>
        <a:buFont typeface="Arial" panose="020B0604020202020204" pitchFamily="34" charset="0"/>
        <a:buChar char="•"/>
        <a:defRPr sz="1920" kern="1200">
          <a:solidFill>
            <a:schemeClr val="bg1">
              <a:lumMod val="50000"/>
            </a:schemeClr>
          </a:solidFill>
          <a:latin typeface="+mn-lt"/>
          <a:ea typeface="+mn-ea"/>
          <a:cs typeface="+mn-cs"/>
        </a:defRPr>
      </a:lvl3pPr>
      <a:lvl4pPr marL="1497965" indent="-213995" algn="l" defTabSz="855980" rtl="0" eaLnBrk="1" latinLnBrk="0" hangingPunct="1">
        <a:lnSpc>
          <a:spcPct val="90000"/>
        </a:lnSpc>
        <a:spcBef>
          <a:spcPts val="470"/>
        </a:spcBef>
        <a:buFont typeface="Arial" panose="020B0604020202020204" pitchFamily="34" charset="0"/>
        <a:buChar char="•"/>
        <a:defRPr sz="1680" kern="1200">
          <a:solidFill>
            <a:schemeClr val="bg1">
              <a:lumMod val="50000"/>
            </a:schemeClr>
          </a:solidFill>
          <a:latin typeface="+mn-lt"/>
          <a:ea typeface="+mn-ea"/>
          <a:cs typeface="+mn-cs"/>
        </a:defRPr>
      </a:lvl4pPr>
      <a:lvl5pPr marL="1925955" indent="-213995" algn="l" defTabSz="855980" rtl="0" eaLnBrk="1" latinLnBrk="0" hangingPunct="1">
        <a:lnSpc>
          <a:spcPct val="90000"/>
        </a:lnSpc>
        <a:spcBef>
          <a:spcPts val="470"/>
        </a:spcBef>
        <a:buFont typeface="Arial" panose="020B0604020202020204" pitchFamily="34" charset="0"/>
        <a:buChar char="•"/>
        <a:defRPr sz="1680" kern="1200">
          <a:solidFill>
            <a:schemeClr val="bg1">
              <a:lumMod val="50000"/>
            </a:schemeClr>
          </a:solidFill>
          <a:latin typeface="+mn-lt"/>
          <a:ea typeface="+mn-ea"/>
          <a:cs typeface="+mn-cs"/>
        </a:defRPr>
      </a:lvl5pPr>
      <a:lvl6pPr marL="2353310" indent="-213995" algn="l" defTabSz="855980" rtl="0" eaLnBrk="1" latinLnBrk="0" hangingPunct="1">
        <a:lnSpc>
          <a:spcPct val="90000"/>
        </a:lnSpc>
        <a:spcBef>
          <a:spcPts val="470"/>
        </a:spcBef>
        <a:buFont typeface="Arial" panose="020B0604020202020204" pitchFamily="34" charset="0"/>
        <a:buChar char="•"/>
        <a:defRPr sz="1680" kern="1200">
          <a:solidFill>
            <a:schemeClr val="tx1"/>
          </a:solidFill>
          <a:latin typeface="+mn-lt"/>
          <a:ea typeface="+mn-ea"/>
          <a:cs typeface="+mn-cs"/>
        </a:defRPr>
      </a:lvl6pPr>
      <a:lvl7pPr marL="2781300" indent="-213995" algn="l" defTabSz="855980" rtl="0" eaLnBrk="1" latinLnBrk="0" hangingPunct="1">
        <a:lnSpc>
          <a:spcPct val="90000"/>
        </a:lnSpc>
        <a:spcBef>
          <a:spcPts val="470"/>
        </a:spcBef>
        <a:buFont typeface="Arial" panose="020B0604020202020204" pitchFamily="34" charset="0"/>
        <a:buChar char="•"/>
        <a:defRPr sz="1680" kern="1200">
          <a:solidFill>
            <a:schemeClr val="tx1"/>
          </a:solidFill>
          <a:latin typeface="+mn-lt"/>
          <a:ea typeface="+mn-ea"/>
          <a:cs typeface="+mn-cs"/>
        </a:defRPr>
      </a:lvl7pPr>
      <a:lvl8pPr marL="3209290" indent="-213995" algn="l" defTabSz="855980" rtl="0" eaLnBrk="1" latinLnBrk="0" hangingPunct="1">
        <a:lnSpc>
          <a:spcPct val="90000"/>
        </a:lnSpc>
        <a:spcBef>
          <a:spcPts val="470"/>
        </a:spcBef>
        <a:buFont typeface="Arial" panose="020B0604020202020204" pitchFamily="34" charset="0"/>
        <a:buChar char="•"/>
        <a:defRPr sz="1680" kern="1200">
          <a:solidFill>
            <a:schemeClr val="tx1"/>
          </a:solidFill>
          <a:latin typeface="+mn-lt"/>
          <a:ea typeface="+mn-ea"/>
          <a:cs typeface="+mn-cs"/>
        </a:defRPr>
      </a:lvl8pPr>
      <a:lvl9pPr marL="3637280" indent="-213995" algn="l" defTabSz="855980" rtl="0" eaLnBrk="1" latinLnBrk="0" hangingPunct="1">
        <a:lnSpc>
          <a:spcPct val="90000"/>
        </a:lnSpc>
        <a:spcBef>
          <a:spcPts val="470"/>
        </a:spcBef>
        <a:buFont typeface="Arial" panose="020B0604020202020204" pitchFamily="34" charset="0"/>
        <a:buChar char="•"/>
        <a:defRPr sz="1680" kern="1200">
          <a:solidFill>
            <a:schemeClr val="tx1"/>
          </a:solidFill>
          <a:latin typeface="+mn-lt"/>
          <a:ea typeface="+mn-ea"/>
          <a:cs typeface="+mn-cs"/>
        </a:defRPr>
      </a:lvl9pPr>
    </p:bodyStyle>
    <p:otherStyle>
      <a:defPPr>
        <a:defRPr lang="en-US"/>
      </a:defPPr>
      <a:lvl1pPr marL="0" algn="l" defTabSz="855980" rtl="0" eaLnBrk="1" latinLnBrk="0" hangingPunct="1">
        <a:defRPr sz="1680" kern="1200">
          <a:solidFill>
            <a:schemeClr val="tx1"/>
          </a:solidFill>
          <a:latin typeface="+mn-lt"/>
          <a:ea typeface="+mn-ea"/>
          <a:cs typeface="+mn-cs"/>
        </a:defRPr>
      </a:lvl1pPr>
      <a:lvl2pPr marL="427990" algn="l" defTabSz="855980" rtl="0" eaLnBrk="1" latinLnBrk="0" hangingPunct="1">
        <a:defRPr sz="1680" kern="1200">
          <a:solidFill>
            <a:schemeClr val="tx1"/>
          </a:solidFill>
          <a:latin typeface="+mn-lt"/>
          <a:ea typeface="+mn-ea"/>
          <a:cs typeface="+mn-cs"/>
        </a:defRPr>
      </a:lvl2pPr>
      <a:lvl3pPr marL="855980" algn="l" defTabSz="855980" rtl="0" eaLnBrk="1" latinLnBrk="0" hangingPunct="1">
        <a:defRPr sz="1680" kern="1200">
          <a:solidFill>
            <a:schemeClr val="tx1"/>
          </a:solidFill>
          <a:latin typeface="+mn-lt"/>
          <a:ea typeface="+mn-ea"/>
          <a:cs typeface="+mn-cs"/>
        </a:defRPr>
      </a:lvl3pPr>
      <a:lvl4pPr marL="1283970" algn="l" defTabSz="855980" rtl="0" eaLnBrk="1" latinLnBrk="0" hangingPunct="1">
        <a:defRPr sz="1680" kern="1200">
          <a:solidFill>
            <a:schemeClr val="tx1"/>
          </a:solidFill>
          <a:latin typeface="+mn-lt"/>
          <a:ea typeface="+mn-ea"/>
          <a:cs typeface="+mn-cs"/>
        </a:defRPr>
      </a:lvl4pPr>
      <a:lvl5pPr marL="1711960" algn="l" defTabSz="855980" rtl="0" eaLnBrk="1" latinLnBrk="0" hangingPunct="1">
        <a:defRPr sz="1680" kern="1200">
          <a:solidFill>
            <a:schemeClr val="tx1"/>
          </a:solidFill>
          <a:latin typeface="+mn-lt"/>
          <a:ea typeface="+mn-ea"/>
          <a:cs typeface="+mn-cs"/>
        </a:defRPr>
      </a:lvl5pPr>
      <a:lvl6pPr marL="2139950" algn="l" defTabSz="855980" rtl="0" eaLnBrk="1" latinLnBrk="0" hangingPunct="1">
        <a:defRPr sz="1680" kern="1200">
          <a:solidFill>
            <a:schemeClr val="tx1"/>
          </a:solidFill>
          <a:latin typeface="+mn-lt"/>
          <a:ea typeface="+mn-ea"/>
          <a:cs typeface="+mn-cs"/>
        </a:defRPr>
      </a:lvl6pPr>
      <a:lvl7pPr marL="2567305" algn="l" defTabSz="855980" rtl="0" eaLnBrk="1" latinLnBrk="0" hangingPunct="1">
        <a:defRPr sz="1680" kern="1200">
          <a:solidFill>
            <a:schemeClr val="tx1"/>
          </a:solidFill>
          <a:latin typeface="+mn-lt"/>
          <a:ea typeface="+mn-ea"/>
          <a:cs typeface="+mn-cs"/>
        </a:defRPr>
      </a:lvl7pPr>
      <a:lvl8pPr marL="2995295" algn="l" defTabSz="855980" rtl="0" eaLnBrk="1" latinLnBrk="0" hangingPunct="1">
        <a:defRPr sz="1680" kern="1200">
          <a:solidFill>
            <a:schemeClr val="tx1"/>
          </a:solidFill>
          <a:latin typeface="+mn-lt"/>
          <a:ea typeface="+mn-ea"/>
          <a:cs typeface="+mn-cs"/>
        </a:defRPr>
      </a:lvl8pPr>
      <a:lvl9pPr marL="3423285" algn="l" defTabSz="855980" rtl="0" eaLnBrk="1" latinLnBrk="0" hangingPunct="1">
        <a:defRPr sz="16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3.xml"/><Relationship Id="rId2" Type="http://schemas.openxmlformats.org/officeDocument/2006/relationships/image" Target="../media/image6.png"/><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25.xml"/><Relationship Id="rId5" Type="http://schemas.openxmlformats.org/officeDocument/2006/relationships/tags" Target="../tags/tag31.xml"/><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tags" Target="../tags/tag30.xml"/></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25.xml"/><Relationship Id="rId4" Type="http://schemas.openxmlformats.org/officeDocument/2006/relationships/tags" Target="../tags/tag33.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tags" Target="../tags/tag32.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5.xml"/><Relationship Id="rId3" Type="http://schemas.openxmlformats.org/officeDocument/2006/relationships/tags" Target="../tags/tag35.xml"/><Relationship Id="rId2" Type="http://schemas.openxmlformats.org/officeDocument/2006/relationships/image" Target="../media/image20.png"/><Relationship Id="rId1" Type="http://schemas.openxmlformats.org/officeDocument/2006/relationships/tags" Target="../tags/tag34.xml"/></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25.xml"/><Relationship Id="rId3" Type="http://schemas.openxmlformats.org/officeDocument/2006/relationships/tags" Target="../tags/tag37.xml"/><Relationship Id="rId2" Type="http://schemas.openxmlformats.org/officeDocument/2006/relationships/image" Target="../media/image21.png"/><Relationship Id="rId1" Type="http://schemas.openxmlformats.org/officeDocument/2006/relationships/tags" Target="../tags/tag36.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5.xml"/><Relationship Id="rId3" Type="http://schemas.openxmlformats.org/officeDocument/2006/relationships/tags" Target="../tags/tag39.xml"/><Relationship Id="rId2" Type="http://schemas.openxmlformats.org/officeDocument/2006/relationships/image" Target="../media/image22.png"/><Relationship Id="rId1" Type="http://schemas.openxmlformats.org/officeDocument/2006/relationships/tags" Target="../tags/tag38.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5.xml"/><Relationship Id="rId3" Type="http://schemas.openxmlformats.org/officeDocument/2006/relationships/tags" Target="../tags/tag41.xml"/><Relationship Id="rId2" Type="http://schemas.openxmlformats.org/officeDocument/2006/relationships/image" Target="../media/image23.png"/><Relationship Id="rId1" Type="http://schemas.openxmlformats.org/officeDocument/2006/relationships/tags" Target="../tags/tag40.xml"/></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25.xml"/><Relationship Id="rId4" Type="http://schemas.openxmlformats.org/officeDocument/2006/relationships/tags" Target="../tags/tag43.xml"/><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tags" Target="../tags/tag42.xml"/></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25.xml"/><Relationship Id="rId4" Type="http://schemas.openxmlformats.org/officeDocument/2006/relationships/tags" Target="../tags/tag45.xml"/><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tags" Target="../tags/tag44.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5.xml"/><Relationship Id="rId2" Type="http://schemas.openxmlformats.org/officeDocument/2006/relationships/tags" Target="../tags/tag47.xml"/><Relationship Id="rId1" Type="http://schemas.openxmlformats.org/officeDocument/2006/relationships/tags" Target="../tags/tag46.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25.xml"/><Relationship Id="rId3" Type="http://schemas.openxmlformats.org/officeDocument/2006/relationships/tags" Target="../tags/tag49.xml"/><Relationship Id="rId2" Type="http://schemas.openxmlformats.org/officeDocument/2006/relationships/image" Target="../media/image28.png"/><Relationship Id="rId1" Type="http://schemas.openxmlformats.org/officeDocument/2006/relationships/tags" Target="../tags/tag48.xml"/></Relationships>
</file>

<file path=ppt/slides/_rels/slide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image" Target="../media/image5.png"/><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7" Type="http://schemas.openxmlformats.org/officeDocument/2006/relationships/notesSlide" Target="../notesSlides/notesSlide2.xml"/><Relationship Id="rId16" Type="http://schemas.openxmlformats.org/officeDocument/2006/relationships/slideLayout" Target="../slideLayouts/slideLayout24.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5.xml"/><Relationship Id="rId2" Type="http://schemas.openxmlformats.org/officeDocument/2006/relationships/tags" Target="../tags/tag51.xml"/><Relationship Id="rId1" Type="http://schemas.openxmlformats.org/officeDocument/2006/relationships/tags" Target="../tags/tag50.xml"/></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25.xml"/><Relationship Id="rId4" Type="http://schemas.openxmlformats.org/officeDocument/2006/relationships/tags" Target="../tags/tag53.xml"/><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tags" Target="../tags/tag52.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5.xml"/><Relationship Id="rId2" Type="http://schemas.openxmlformats.org/officeDocument/2006/relationships/tags" Target="../tags/tag55.xml"/><Relationship Id="rId1" Type="http://schemas.openxmlformats.org/officeDocument/2006/relationships/tags" Target="../tags/tag54.xml"/></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25.xml"/><Relationship Id="rId3" Type="http://schemas.openxmlformats.org/officeDocument/2006/relationships/tags" Target="../tags/tag57.xml"/><Relationship Id="rId2" Type="http://schemas.openxmlformats.org/officeDocument/2006/relationships/image" Target="../media/image31.png"/><Relationship Id="rId1" Type="http://schemas.openxmlformats.org/officeDocument/2006/relationships/tags" Target="../tags/tag56.xml"/></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25.xml"/><Relationship Id="rId3" Type="http://schemas.openxmlformats.org/officeDocument/2006/relationships/tags" Target="../tags/tag59.xml"/><Relationship Id="rId2" Type="http://schemas.openxmlformats.org/officeDocument/2006/relationships/image" Target="../media/image32.png"/><Relationship Id="rId1" Type="http://schemas.openxmlformats.org/officeDocument/2006/relationships/tags" Target="../tags/tag58.xml"/></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25.xml"/><Relationship Id="rId3" Type="http://schemas.openxmlformats.org/officeDocument/2006/relationships/tags" Target="../tags/tag61.xml"/><Relationship Id="rId2" Type="http://schemas.openxmlformats.org/officeDocument/2006/relationships/image" Target="../media/image33.png"/><Relationship Id="rId1" Type="http://schemas.openxmlformats.org/officeDocument/2006/relationships/tags" Target="../tags/tag60.xml"/></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6.xml"/><Relationship Id="rId5" Type="http://schemas.openxmlformats.org/officeDocument/2006/relationships/slideLayout" Target="../slideLayouts/slideLayout25.xml"/><Relationship Id="rId4" Type="http://schemas.openxmlformats.org/officeDocument/2006/relationships/tags" Target="../tags/tag63.xml"/><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tags" Target="../tags/tag62.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25.xml"/><Relationship Id="rId2" Type="http://schemas.openxmlformats.org/officeDocument/2006/relationships/tags" Target="../tags/tag65.xml"/><Relationship Id="rId1" Type="http://schemas.openxmlformats.org/officeDocument/2006/relationships/tags" Target="../tags/tag64.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25.xml"/><Relationship Id="rId2" Type="http://schemas.openxmlformats.org/officeDocument/2006/relationships/tags" Target="../tags/tag67.xml"/><Relationship Id="rId1" Type="http://schemas.openxmlformats.org/officeDocument/2006/relationships/tags" Target="../tags/tag66.xml"/></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29.xml"/><Relationship Id="rId5" Type="http://schemas.openxmlformats.org/officeDocument/2006/relationships/slideLayout" Target="../slideLayouts/slideLayout25.xml"/><Relationship Id="rId4" Type="http://schemas.openxmlformats.org/officeDocument/2006/relationships/tags" Target="../tags/tag69.xml"/><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tags" Target="../tags/tag68.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5.xml"/><Relationship Id="rId2" Type="http://schemas.openxmlformats.org/officeDocument/2006/relationships/tags" Target="../tags/tag16.xml"/><Relationship Id="rId1" Type="http://schemas.openxmlformats.org/officeDocument/2006/relationships/tags" Target="../tags/tag15.xml"/></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25.xml"/><Relationship Id="rId3" Type="http://schemas.openxmlformats.org/officeDocument/2006/relationships/tags" Target="../tags/tag71.xml"/><Relationship Id="rId2" Type="http://schemas.openxmlformats.org/officeDocument/2006/relationships/image" Target="../media/image38.png"/><Relationship Id="rId1" Type="http://schemas.openxmlformats.org/officeDocument/2006/relationships/tags" Target="../tags/tag7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2.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5.xml"/><Relationship Id="rId3" Type="http://schemas.openxmlformats.org/officeDocument/2006/relationships/tags" Target="../tags/tag18.xml"/><Relationship Id="rId2" Type="http://schemas.openxmlformats.org/officeDocument/2006/relationships/image" Target="../media/image7.png"/><Relationship Id="rId1" Type="http://schemas.openxmlformats.org/officeDocument/2006/relationships/tags" Target="../tags/tag17.xml"/></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25.xml"/><Relationship Id="rId4" Type="http://schemas.openxmlformats.org/officeDocument/2006/relationships/tags" Target="../tags/tag20.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tags" Target="../tags/tag19.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25.xml"/><Relationship Id="rId4" Type="http://schemas.openxmlformats.org/officeDocument/2006/relationships/tags" Target="../tags/tag22.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tags" Target="../tags/tag21.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25.xml"/><Relationship Id="rId4" Type="http://schemas.openxmlformats.org/officeDocument/2006/relationships/tags" Target="../tags/tag24.xml"/><Relationship Id="rId3" Type="http://schemas.openxmlformats.org/officeDocument/2006/relationships/image" Target="../media/image13.png"/><Relationship Id="rId2" Type="http://schemas.openxmlformats.org/officeDocument/2006/relationships/tags" Target="../tags/tag23.xml"/><Relationship Id="rId1" Type="http://schemas.openxmlformats.org/officeDocument/2006/relationships/image" Target="../media/image12.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25.xml"/><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5.xml"/><Relationship Id="rId3" Type="http://schemas.openxmlformats.org/officeDocument/2006/relationships/tags" Target="../tags/tag29.xml"/><Relationship Id="rId2" Type="http://schemas.openxmlformats.org/officeDocument/2006/relationships/image" Target="../media/image14.png"/><Relationship Id="rId1" Type="http://schemas.openxmlformats.org/officeDocument/2006/relationships/tags" Target="../tags/tag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0" y="1628451"/>
            <a:ext cx="12207240" cy="5251139"/>
            <a:chOff x="-520700" y="1339052"/>
            <a:chExt cx="10172700" cy="4375948"/>
          </a:xfrm>
        </p:grpSpPr>
        <p:sp>
          <p:nvSpPr>
            <p:cNvPr id="2" name="矩形 1"/>
            <p:cNvSpPr/>
            <p:nvPr/>
          </p:nvSpPr>
          <p:spPr>
            <a:xfrm>
              <a:off x="-520700" y="2248211"/>
              <a:ext cx="10172700" cy="3466789"/>
            </a:xfrm>
            <a:prstGeom prst="rect">
              <a:avLst/>
            </a:prstGeom>
            <a:solidFill>
              <a:schemeClr val="tx2">
                <a:lumMod val="7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5400" b="1" dirty="0">
                <a:solidFill>
                  <a:prstClr val="white"/>
                </a:solidFill>
                <a:latin typeface="Calibri" panose="020F0502020204030204"/>
                <a:ea typeface="幼圆" panose="02010509060101010101" charset="-122"/>
              </a:endParaRPr>
            </a:p>
          </p:txBody>
        </p:sp>
        <p:sp>
          <p:nvSpPr>
            <p:cNvPr id="3" name="椭圆 2"/>
            <p:cNvSpPr/>
            <p:nvPr/>
          </p:nvSpPr>
          <p:spPr>
            <a:xfrm>
              <a:off x="3634191" y="1339052"/>
              <a:ext cx="1781907" cy="161991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gr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567644" y="4824993"/>
            <a:ext cx="2639448" cy="2033476"/>
          </a:xfrm>
          <a:prstGeom prst="rect">
            <a:avLst/>
          </a:prstGeom>
        </p:spPr>
      </p:pic>
      <p:grpSp>
        <p:nvGrpSpPr>
          <p:cNvPr id="9" name="组合 8"/>
          <p:cNvGrpSpPr/>
          <p:nvPr/>
        </p:nvGrpSpPr>
        <p:grpSpPr>
          <a:xfrm>
            <a:off x="8240558" y="2293223"/>
            <a:ext cx="727423" cy="727423"/>
            <a:chOff x="2297401" y="5375457"/>
            <a:chExt cx="1073892" cy="1073892"/>
          </a:xfrm>
        </p:grpSpPr>
        <p:grpSp>
          <p:nvGrpSpPr>
            <p:cNvPr id="10" name="组合 9"/>
            <p:cNvGrpSpPr/>
            <p:nvPr/>
          </p:nvGrpSpPr>
          <p:grpSpPr>
            <a:xfrm>
              <a:off x="2297401" y="5375457"/>
              <a:ext cx="1073892" cy="1073892"/>
              <a:chOff x="1588326" y="4350310"/>
              <a:chExt cx="1073892" cy="1073892"/>
            </a:xfrm>
          </p:grpSpPr>
          <p:grpSp>
            <p:nvGrpSpPr>
              <p:cNvPr id="14" name="组合 13"/>
              <p:cNvGrpSpPr/>
              <p:nvPr/>
            </p:nvGrpSpPr>
            <p:grpSpPr>
              <a:xfrm>
                <a:off x="1588326" y="4350310"/>
                <a:ext cx="1073892" cy="1073892"/>
                <a:chOff x="1588326" y="4350310"/>
                <a:chExt cx="1073892" cy="1073892"/>
              </a:xfrm>
            </p:grpSpPr>
            <p:sp>
              <p:nvSpPr>
                <p:cNvPr id="16" name="椭圆 15"/>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sp>
              <p:nvSpPr>
                <p:cNvPr id="17" name="椭圆 16"/>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grpSp>
          <p:sp>
            <p:nvSpPr>
              <p:cNvPr id="15" name="空心弧 14"/>
              <p:cNvSpPr/>
              <p:nvPr/>
            </p:nvSpPr>
            <p:spPr>
              <a:xfrm>
                <a:off x="1709138" y="4476521"/>
                <a:ext cx="835838" cy="835838"/>
              </a:xfrm>
              <a:prstGeom prst="blockArc">
                <a:avLst>
                  <a:gd name="adj1" fmla="val 8847903"/>
                  <a:gd name="adj2" fmla="val 294773"/>
                  <a:gd name="adj3" fmla="val 8666"/>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black"/>
                  </a:solidFill>
                  <a:latin typeface="Calibri" panose="020F0502020204030204"/>
                  <a:ea typeface="幼圆" panose="02010509060101010101" charset="-122"/>
                </a:endParaRPr>
              </a:p>
            </p:txBody>
          </p:sp>
        </p:grpSp>
        <p:grpSp>
          <p:nvGrpSpPr>
            <p:cNvPr id="11" name="组合 10"/>
            <p:cNvGrpSpPr/>
            <p:nvPr/>
          </p:nvGrpSpPr>
          <p:grpSpPr>
            <a:xfrm>
              <a:off x="2681153" y="5768258"/>
              <a:ext cx="306388" cy="266700"/>
              <a:chOff x="4346575" y="2370138"/>
              <a:chExt cx="306388" cy="266700"/>
            </a:xfrm>
            <a:solidFill>
              <a:srgbClr val="404040"/>
            </a:solidFill>
          </p:grpSpPr>
          <p:sp>
            <p:nvSpPr>
              <p:cNvPr id="12" name="Freeform 10"/>
              <p:cNvSpPr>
                <a:spLocks noEditPoints="1"/>
              </p:cNvSpPr>
              <p:nvPr/>
            </p:nvSpPr>
            <p:spPr bwMode="auto">
              <a:xfrm>
                <a:off x="4346575" y="2370138"/>
                <a:ext cx="306388" cy="153988"/>
              </a:xfrm>
              <a:custGeom>
                <a:avLst/>
                <a:gdLst>
                  <a:gd name="T0" fmla="*/ 41 w 81"/>
                  <a:gd name="T1" fmla="*/ 40 h 40"/>
                  <a:gd name="T2" fmla="*/ 81 w 81"/>
                  <a:gd name="T3" fmla="*/ 29 h 40"/>
                  <a:gd name="T4" fmla="*/ 81 w 81"/>
                  <a:gd name="T5" fmla="*/ 19 h 40"/>
                  <a:gd name="T6" fmla="*/ 75 w 81"/>
                  <a:gd name="T7" fmla="*/ 12 h 40"/>
                  <a:gd name="T8" fmla="*/ 55 w 81"/>
                  <a:gd name="T9" fmla="*/ 13 h 40"/>
                  <a:gd name="T10" fmla="*/ 40 w 81"/>
                  <a:gd name="T11" fmla="*/ 0 h 40"/>
                  <a:gd name="T12" fmla="*/ 26 w 81"/>
                  <a:gd name="T13" fmla="*/ 13 h 40"/>
                  <a:gd name="T14" fmla="*/ 6 w 81"/>
                  <a:gd name="T15" fmla="*/ 13 h 40"/>
                  <a:gd name="T16" fmla="*/ 0 w 81"/>
                  <a:gd name="T17" fmla="*/ 19 h 40"/>
                  <a:gd name="T18" fmla="*/ 0 w 81"/>
                  <a:gd name="T19" fmla="*/ 29 h 40"/>
                  <a:gd name="T20" fmla="*/ 41 w 81"/>
                  <a:gd name="T21" fmla="*/ 40 h 40"/>
                  <a:gd name="T22" fmla="*/ 41 w 81"/>
                  <a:gd name="T23" fmla="*/ 37 h 40"/>
                  <a:gd name="T24" fmla="*/ 36 w 81"/>
                  <a:gd name="T25" fmla="*/ 34 h 40"/>
                  <a:gd name="T26" fmla="*/ 41 w 81"/>
                  <a:gd name="T27" fmla="*/ 32 h 40"/>
                  <a:gd name="T28" fmla="*/ 46 w 81"/>
                  <a:gd name="T29" fmla="*/ 34 h 40"/>
                  <a:gd name="T30" fmla="*/ 41 w 81"/>
                  <a:gd name="T31" fmla="*/ 37 h 40"/>
                  <a:gd name="T32" fmla="*/ 41 w 81"/>
                  <a:gd name="T33" fmla="*/ 3 h 40"/>
                  <a:gd name="T34" fmla="*/ 54 w 81"/>
                  <a:gd name="T35" fmla="*/ 13 h 40"/>
                  <a:gd name="T36" fmla="*/ 27 w 81"/>
                  <a:gd name="T37" fmla="*/ 13 h 40"/>
                  <a:gd name="T38" fmla="*/ 41 w 81"/>
                  <a:gd name="T39"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40">
                    <a:moveTo>
                      <a:pt x="41" y="40"/>
                    </a:moveTo>
                    <a:cubicBezTo>
                      <a:pt x="57" y="40"/>
                      <a:pt x="71" y="36"/>
                      <a:pt x="81" y="29"/>
                    </a:cubicBezTo>
                    <a:cubicBezTo>
                      <a:pt x="81" y="19"/>
                      <a:pt x="81" y="19"/>
                      <a:pt x="81" y="19"/>
                    </a:cubicBezTo>
                    <a:cubicBezTo>
                      <a:pt x="81" y="15"/>
                      <a:pt x="78" y="12"/>
                      <a:pt x="75" y="12"/>
                    </a:cubicBezTo>
                    <a:cubicBezTo>
                      <a:pt x="55" y="13"/>
                      <a:pt x="55" y="13"/>
                      <a:pt x="55" y="13"/>
                    </a:cubicBezTo>
                    <a:cubicBezTo>
                      <a:pt x="54" y="5"/>
                      <a:pt x="48" y="0"/>
                      <a:pt x="40" y="0"/>
                    </a:cubicBezTo>
                    <a:cubicBezTo>
                      <a:pt x="33" y="0"/>
                      <a:pt x="27" y="5"/>
                      <a:pt x="26" y="13"/>
                    </a:cubicBezTo>
                    <a:cubicBezTo>
                      <a:pt x="6" y="13"/>
                      <a:pt x="6" y="13"/>
                      <a:pt x="6" y="13"/>
                    </a:cubicBezTo>
                    <a:cubicBezTo>
                      <a:pt x="3" y="13"/>
                      <a:pt x="0" y="16"/>
                      <a:pt x="0" y="19"/>
                    </a:cubicBezTo>
                    <a:cubicBezTo>
                      <a:pt x="0" y="29"/>
                      <a:pt x="0" y="29"/>
                      <a:pt x="0" y="29"/>
                    </a:cubicBezTo>
                    <a:cubicBezTo>
                      <a:pt x="10" y="36"/>
                      <a:pt x="24" y="40"/>
                      <a:pt x="41" y="40"/>
                    </a:cubicBezTo>
                    <a:close/>
                    <a:moveTo>
                      <a:pt x="41" y="37"/>
                    </a:moveTo>
                    <a:cubicBezTo>
                      <a:pt x="38" y="37"/>
                      <a:pt x="36" y="36"/>
                      <a:pt x="36" y="34"/>
                    </a:cubicBezTo>
                    <a:cubicBezTo>
                      <a:pt x="35" y="33"/>
                      <a:pt x="38" y="32"/>
                      <a:pt x="41" y="32"/>
                    </a:cubicBezTo>
                    <a:cubicBezTo>
                      <a:pt x="43" y="32"/>
                      <a:pt x="46" y="33"/>
                      <a:pt x="46" y="34"/>
                    </a:cubicBezTo>
                    <a:cubicBezTo>
                      <a:pt x="46" y="36"/>
                      <a:pt x="43" y="37"/>
                      <a:pt x="41" y="37"/>
                    </a:cubicBezTo>
                    <a:close/>
                    <a:moveTo>
                      <a:pt x="41" y="3"/>
                    </a:moveTo>
                    <a:cubicBezTo>
                      <a:pt x="47" y="3"/>
                      <a:pt x="52" y="7"/>
                      <a:pt x="54" y="13"/>
                    </a:cubicBezTo>
                    <a:cubicBezTo>
                      <a:pt x="27" y="13"/>
                      <a:pt x="27" y="13"/>
                      <a:pt x="27" y="13"/>
                    </a:cubicBezTo>
                    <a:cubicBezTo>
                      <a:pt x="29" y="7"/>
                      <a:pt x="34" y="3"/>
                      <a:pt x="41" y="3"/>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sp>
            <p:nvSpPr>
              <p:cNvPr id="13" name="Freeform 11"/>
              <p:cNvSpPr/>
              <p:nvPr/>
            </p:nvSpPr>
            <p:spPr bwMode="auto">
              <a:xfrm>
                <a:off x="4346575" y="2493963"/>
                <a:ext cx="306388" cy="142875"/>
              </a:xfrm>
              <a:custGeom>
                <a:avLst/>
                <a:gdLst>
                  <a:gd name="T0" fmla="*/ 81 w 81"/>
                  <a:gd name="T1" fmla="*/ 0 h 37"/>
                  <a:gd name="T2" fmla="*/ 41 w 81"/>
                  <a:gd name="T3" fmla="*/ 10 h 37"/>
                  <a:gd name="T4" fmla="*/ 0 w 81"/>
                  <a:gd name="T5" fmla="*/ 0 h 37"/>
                  <a:gd name="T6" fmla="*/ 0 w 81"/>
                  <a:gd name="T7" fmla="*/ 31 h 37"/>
                  <a:gd name="T8" fmla="*/ 7 w 81"/>
                  <a:gd name="T9" fmla="*/ 37 h 37"/>
                  <a:gd name="T10" fmla="*/ 75 w 81"/>
                  <a:gd name="T11" fmla="*/ 37 h 37"/>
                  <a:gd name="T12" fmla="*/ 81 w 81"/>
                  <a:gd name="T13" fmla="*/ 30 h 37"/>
                  <a:gd name="T14" fmla="*/ 81 w 81"/>
                  <a:gd name="T15" fmla="*/ 0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37">
                    <a:moveTo>
                      <a:pt x="81" y="0"/>
                    </a:moveTo>
                    <a:cubicBezTo>
                      <a:pt x="71" y="6"/>
                      <a:pt x="56" y="10"/>
                      <a:pt x="41" y="10"/>
                    </a:cubicBezTo>
                    <a:cubicBezTo>
                      <a:pt x="24" y="10"/>
                      <a:pt x="10" y="6"/>
                      <a:pt x="0" y="0"/>
                    </a:cubicBezTo>
                    <a:cubicBezTo>
                      <a:pt x="0" y="31"/>
                      <a:pt x="0" y="31"/>
                      <a:pt x="0" y="31"/>
                    </a:cubicBezTo>
                    <a:cubicBezTo>
                      <a:pt x="0" y="34"/>
                      <a:pt x="3" y="37"/>
                      <a:pt x="7" y="37"/>
                    </a:cubicBezTo>
                    <a:cubicBezTo>
                      <a:pt x="75" y="37"/>
                      <a:pt x="75" y="37"/>
                      <a:pt x="75" y="37"/>
                    </a:cubicBezTo>
                    <a:cubicBezTo>
                      <a:pt x="78" y="37"/>
                      <a:pt x="81" y="34"/>
                      <a:pt x="81" y="30"/>
                    </a:cubicBezTo>
                    <a:lnTo>
                      <a:pt x="81"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grpSp>
      </p:grpSp>
      <p:grpSp>
        <p:nvGrpSpPr>
          <p:cNvPr id="18" name="组合 17"/>
          <p:cNvGrpSpPr/>
          <p:nvPr/>
        </p:nvGrpSpPr>
        <p:grpSpPr>
          <a:xfrm>
            <a:off x="7392146" y="2293229"/>
            <a:ext cx="727423" cy="727423"/>
            <a:chOff x="911114" y="5375454"/>
            <a:chExt cx="1073892" cy="1073891"/>
          </a:xfrm>
        </p:grpSpPr>
        <p:grpSp>
          <p:nvGrpSpPr>
            <p:cNvPr id="19" name="组合 18"/>
            <p:cNvGrpSpPr/>
            <p:nvPr/>
          </p:nvGrpSpPr>
          <p:grpSpPr>
            <a:xfrm>
              <a:off x="911114" y="5375454"/>
              <a:ext cx="1073892" cy="1073891"/>
              <a:chOff x="333829" y="4281542"/>
              <a:chExt cx="1073892" cy="1073891"/>
            </a:xfrm>
          </p:grpSpPr>
          <p:sp>
            <p:nvSpPr>
              <p:cNvPr id="26" name="椭圆 25"/>
              <p:cNvSpPr/>
              <p:nvPr/>
            </p:nvSpPr>
            <p:spPr>
              <a:xfrm>
                <a:off x="333829" y="4281542"/>
                <a:ext cx="1073892" cy="1073891"/>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sp>
            <p:nvSpPr>
              <p:cNvPr id="27" name="椭圆 26"/>
              <p:cNvSpPr/>
              <p:nvPr/>
            </p:nvSpPr>
            <p:spPr>
              <a:xfrm>
                <a:off x="472515" y="4444000"/>
                <a:ext cx="770562" cy="770562"/>
              </a:xfrm>
              <a:prstGeom prst="ellipse">
                <a:avLst/>
              </a:prstGeom>
              <a:noFill/>
              <a:ln>
                <a:solidFill>
                  <a:schemeClr val="tx1">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sp>
            <p:nvSpPr>
              <p:cNvPr id="28" name="空心弧 27"/>
              <p:cNvSpPr/>
              <p:nvPr/>
            </p:nvSpPr>
            <p:spPr>
              <a:xfrm>
                <a:off x="462780" y="4423164"/>
                <a:ext cx="814696" cy="814696"/>
              </a:xfrm>
              <a:prstGeom prst="blockArc">
                <a:avLst>
                  <a:gd name="adj1" fmla="val 4716599"/>
                  <a:gd name="adj2" fmla="val 294773"/>
                  <a:gd name="adj3" fmla="val 8666"/>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black"/>
                  </a:solidFill>
                  <a:latin typeface="Calibri" panose="020F0502020204030204"/>
                  <a:ea typeface="幼圆" panose="02010509060101010101" charset="-122"/>
                </a:endParaRPr>
              </a:p>
            </p:txBody>
          </p:sp>
        </p:grpSp>
        <p:grpSp>
          <p:nvGrpSpPr>
            <p:cNvPr id="20" name="组合 19"/>
            <p:cNvGrpSpPr/>
            <p:nvPr/>
          </p:nvGrpSpPr>
          <p:grpSpPr>
            <a:xfrm>
              <a:off x="1276338" y="5681650"/>
              <a:ext cx="344488" cy="347663"/>
              <a:chOff x="3671888" y="2281238"/>
              <a:chExt cx="344488" cy="347663"/>
            </a:xfrm>
            <a:solidFill>
              <a:srgbClr val="404040"/>
            </a:solidFill>
          </p:grpSpPr>
          <p:sp>
            <p:nvSpPr>
              <p:cNvPr id="21" name="Freeform 14"/>
              <p:cNvSpPr/>
              <p:nvPr/>
            </p:nvSpPr>
            <p:spPr bwMode="auto">
              <a:xfrm>
                <a:off x="3784600" y="2281238"/>
                <a:ext cx="128588" cy="207963"/>
              </a:xfrm>
              <a:custGeom>
                <a:avLst/>
                <a:gdLst>
                  <a:gd name="T0" fmla="*/ 16 w 34"/>
                  <a:gd name="T1" fmla="*/ 54 h 54"/>
                  <a:gd name="T2" fmla="*/ 18 w 34"/>
                  <a:gd name="T3" fmla="*/ 54 h 54"/>
                  <a:gd name="T4" fmla="*/ 18 w 34"/>
                  <a:gd name="T5" fmla="*/ 54 h 54"/>
                  <a:gd name="T6" fmla="*/ 18 w 34"/>
                  <a:gd name="T7" fmla="*/ 54 h 54"/>
                  <a:gd name="T8" fmla="*/ 20 w 34"/>
                  <a:gd name="T9" fmla="*/ 54 h 54"/>
                  <a:gd name="T10" fmla="*/ 27 w 34"/>
                  <a:gd name="T11" fmla="*/ 47 h 54"/>
                  <a:gd name="T12" fmla="*/ 27 w 34"/>
                  <a:gd name="T13" fmla="*/ 47 h 54"/>
                  <a:gd name="T14" fmla="*/ 26 w 34"/>
                  <a:gd name="T15" fmla="*/ 43 h 54"/>
                  <a:gd name="T16" fmla="*/ 31 w 34"/>
                  <a:gd name="T17" fmla="*/ 32 h 54"/>
                  <a:gd name="T18" fmla="*/ 34 w 34"/>
                  <a:gd name="T19" fmla="*/ 24 h 54"/>
                  <a:gd name="T20" fmla="*/ 32 w 34"/>
                  <a:gd name="T21" fmla="*/ 23 h 54"/>
                  <a:gd name="T22" fmla="*/ 30 w 34"/>
                  <a:gd name="T23" fmla="*/ 15 h 54"/>
                  <a:gd name="T24" fmla="*/ 21 w 34"/>
                  <a:gd name="T25" fmla="*/ 2 h 54"/>
                  <a:gd name="T26" fmla="*/ 10 w 34"/>
                  <a:gd name="T27" fmla="*/ 3 h 54"/>
                  <a:gd name="T28" fmla="*/ 2 w 34"/>
                  <a:gd name="T29" fmla="*/ 22 h 54"/>
                  <a:gd name="T30" fmla="*/ 1 w 34"/>
                  <a:gd name="T31" fmla="*/ 24 h 54"/>
                  <a:gd name="T32" fmla="*/ 1 w 34"/>
                  <a:gd name="T33" fmla="*/ 31 h 54"/>
                  <a:gd name="T34" fmla="*/ 3 w 34"/>
                  <a:gd name="T35" fmla="*/ 33 h 54"/>
                  <a:gd name="T36" fmla="*/ 6 w 34"/>
                  <a:gd name="T37" fmla="*/ 40 h 54"/>
                  <a:gd name="T38" fmla="*/ 7 w 34"/>
                  <a:gd name="T39" fmla="*/ 45 h 54"/>
                  <a:gd name="T40" fmla="*/ 7 w 34"/>
                  <a:gd name="T41" fmla="*/ 45 h 54"/>
                  <a:gd name="T42" fmla="*/ 16 w 3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 h="54">
                    <a:moveTo>
                      <a:pt x="16" y="54"/>
                    </a:moveTo>
                    <a:cubicBezTo>
                      <a:pt x="16" y="54"/>
                      <a:pt x="17" y="54"/>
                      <a:pt x="18" y="54"/>
                    </a:cubicBezTo>
                    <a:cubicBezTo>
                      <a:pt x="18" y="54"/>
                      <a:pt x="18" y="54"/>
                      <a:pt x="18" y="54"/>
                    </a:cubicBezTo>
                    <a:cubicBezTo>
                      <a:pt x="18" y="54"/>
                      <a:pt x="18" y="54"/>
                      <a:pt x="18" y="54"/>
                    </a:cubicBezTo>
                    <a:cubicBezTo>
                      <a:pt x="19" y="54"/>
                      <a:pt x="19" y="54"/>
                      <a:pt x="20" y="54"/>
                    </a:cubicBezTo>
                    <a:cubicBezTo>
                      <a:pt x="22" y="53"/>
                      <a:pt x="27" y="47"/>
                      <a:pt x="27" y="47"/>
                    </a:cubicBezTo>
                    <a:cubicBezTo>
                      <a:pt x="27" y="47"/>
                      <a:pt x="27" y="47"/>
                      <a:pt x="27" y="47"/>
                    </a:cubicBezTo>
                    <a:cubicBezTo>
                      <a:pt x="27" y="46"/>
                      <a:pt x="26" y="45"/>
                      <a:pt x="26" y="43"/>
                    </a:cubicBezTo>
                    <a:cubicBezTo>
                      <a:pt x="26" y="38"/>
                      <a:pt x="29" y="32"/>
                      <a:pt x="31" y="32"/>
                    </a:cubicBezTo>
                    <a:cubicBezTo>
                      <a:pt x="33" y="33"/>
                      <a:pt x="33" y="25"/>
                      <a:pt x="34" y="24"/>
                    </a:cubicBezTo>
                    <a:cubicBezTo>
                      <a:pt x="34" y="22"/>
                      <a:pt x="32" y="23"/>
                      <a:pt x="32" y="23"/>
                    </a:cubicBezTo>
                    <a:cubicBezTo>
                      <a:pt x="30" y="15"/>
                      <a:pt x="30" y="15"/>
                      <a:pt x="30" y="15"/>
                    </a:cubicBezTo>
                    <a:cubicBezTo>
                      <a:pt x="31" y="10"/>
                      <a:pt x="27" y="4"/>
                      <a:pt x="21" y="2"/>
                    </a:cubicBezTo>
                    <a:cubicBezTo>
                      <a:pt x="16" y="0"/>
                      <a:pt x="10" y="3"/>
                      <a:pt x="10" y="3"/>
                    </a:cubicBezTo>
                    <a:cubicBezTo>
                      <a:pt x="0" y="2"/>
                      <a:pt x="2" y="20"/>
                      <a:pt x="2" y="22"/>
                    </a:cubicBezTo>
                    <a:cubicBezTo>
                      <a:pt x="2" y="24"/>
                      <a:pt x="2" y="24"/>
                      <a:pt x="1" y="24"/>
                    </a:cubicBezTo>
                    <a:cubicBezTo>
                      <a:pt x="1" y="25"/>
                      <a:pt x="1" y="29"/>
                      <a:pt x="1" y="31"/>
                    </a:cubicBezTo>
                    <a:cubicBezTo>
                      <a:pt x="2" y="32"/>
                      <a:pt x="3" y="32"/>
                      <a:pt x="3" y="33"/>
                    </a:cubicBezTo>
                    <a:cubicBezTo>
                      <a:pt x="3" y="33"/>
                      <a:pt x="3" y="33"/>
                      <a:pt x="6" y="40"/>
                    </a:cubicBezTo>
                    <a:cubicBezTo>
                      <a:pt x="7" y="43"/>
                      <a:pt x="7" y="44"/>
                      <a:pt x="7" y="45"/>
                    </a:cubicBezTo>
                    <a:cubicBezTo>
                      <a:pt x="7" y="45"/>
                      <a:pt x="7" y="45"/>
                      <a:pt x="7" y="45"/>
                    </a:cubicBezTo>
                    <a:cubicBezTo>
                      <a:pt x="7" y="45"/>
                      <a:pt x="13" y="52"/>
                      <a:pt x="16" y="54"/>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sp>
            <p:nvSpPr>
              <p:cNvPr id="22" name="Freeform 15"/>
              <p:cNvSpPr/>
              <p:nvPr/>
            </p:nvSpPr>
            <p:spPr bwMode="auto">
              <a:xfrm>
                <a:off x="3671888" y="2459038"/>
                <a:ext cx="344488" cy="169863"/>
              </a:xfrm>
              <a:custGeom>
                <a:avLst/>
                <a:gdLst>
                  <a:gd name="T0" fmla="*/ 89 w 91"/>
                  <a:gd name="T1" fmla="*/ 19 h 44"/>
                  <a:gd name="T2" fmla="*/ 77 w 91"/>
                  <a:gd name="T3" fmla="*/ 10 h 44"/>
                  <a:gd name="T4" fmla="*/ 58 w 91"/>
                  <a:gd name="T5" fmla="*/ 1 h 44"/>
                  <a:gd name="T6" fmla="*/ 58 w 91"/>
                  <a:gd name="T7" fmla="*/ 1 h 44"/>
                  <a:gd name="T8" fmla="*/ 57 w 91"/>
                  <a:gd name="T9" fmla="*/ 15 h 44"/>
                  <a:gd name="T10" fmla="*/ 53 w 91"/>
                  <a:gd name="T11" fmla="*/ 27 h 44"/>
                  <a:gd name="T12" fmla="*/ 53 w 91"/>
                  <a:gd name="T13" fmla="*/ 30 h 44"/>
                  <a:gd name="T14" fmla="*/ 50 w 91"/>
                  <a:gd name="T15" fmla="*/ 40 h 44"/>
                  <a:gd name="T16" fmla="*/ 45 w 91"/>
                  <a:gd name="T17" fmla="*/ 31 h 44"/>
                  <a:gd name="T18" fmla="*/ 46 w 91"/>
                  <a:gd name="T19" fmla="*/ 28 h 44"/>
                  <a:gd name="T20" fmla="*/ 38 w 91"/>
                  <a:gd name="T21" fmla="*/ 11 h 44"/>
                  <a:gd name="T22" fmla="*/ 36 w 91"/>
                  <a:gd name="T23" fmla="*/ 0 h 44"/>
                  <a:gd name="T24" fmla="*/ 36 w 91"/>
                  <a:gd name="T25" fmla="*/ 0 h 44"/>
                  <a:gd name="T26" fmla="*/ 26 w 91"/>
                  <a:gd name="T27" fmla="*/ 5 h 44"/>
                  <a:gd name="T28" fmla="*/ 8 w 91"/>
                  <a:gd name="T29" fmla="*/ 9 h 44"/>
                  <a:gd name="T30" fmla="*/ 4 w 91"/>
                  <a:gd name="T31" fmla="*/ 17 h 44"/>
                  <a:gd name="T32" fmla="*/ 0 w 91"/>
                  <a:gd name="T33" fmla="*/ 44 h 44"/>
                  <a:gd name="T34" fmla="*/ 91 w 91"/>
                  <a:gd name="T35" fmla="*/ 44 h 44"/>
                  <a:gd name="T36" fmla="*/ 89 w 91"/>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 h="44">
                    <a:moveTo>
                      <a:pt x="89" y="19"/>
                    </a:moveTo>
                    <a:cubicBezTo>
                      <a:pt x="89" y="13"/>
                      <a:pt x="77" y="10"/>
                      <a:pt x="77" y="10"/>
                    </a:cubicBezTo>
                    <a:cubicBezTo>
                      <a:pt x="77" y="10"/>
                      <a:pt x="58" y="1"/>
                      <a:pt x="58" y="1"/>
                    </a:cubicBezTo>
                    <a:cubicBezTo>
                      <a:pt x="58" y="1"/>
                      <a:pt x="58" y="1"/>
                      <a:pt x="58" y="1"/>
                    </a:cubicBezTo>
                    <a:cubicBezTo>
                      <a:pt x="57" y="15"/>
                      <a:pt x="57" y="15"/>
                      <a:pt x="57" y="15"/>
                    </a:cubicBezTo>
                    <a:cubicBezTo>
                      <a:pt x="53" y="27"/>
                      <a:pt x="53" y="27"/>
                      <a:pt x="53" y="27"/>
                    </a:cubicBezTo>
                    <a:cubicBezTo>
                      <a:pt x="53" y="30"/>
                      <a:pt x="53" y="30"/>
                      <a:pt x="53" y="30"/>
                    </a:cubicBezTo>
                    <a:cubicBezTo>
                      <a:pt x="50" y="40"/>
                      <a:pt x="50" y="40"/>
                      <a:pt x="50" y="40"/>
                    </a:cubicBezTo>
                    <a:cubicBezTo>
                      <a:pt x="45" y="31"/>
                      <a:pt x="45" y="31"/>
                      <a:pt x="45" y="31"/>
                    </a:cubicBezTo>
                    <a:cubicBezTo>
                      <a:pt x="46" y="28"/>
                      <a:pt x="46" y="28"/>
                      <a:pt x="46" y="28"/>
                    </a:cubicBezTo>
                    <a:cubicBezTo>
                      <a:pt x="38" y="11"/>
                      <a:pt x="38" y="11"/>
                      <a:pt x="38" y="11"/>
                    </a:cubicBezTo>
                    <a:cubicBezTo>
                      <a:pt x="36" y="0"/>
                      <a:pt x="36" y="0"/>
                      <a:pt x="36" y="0"/>
                    </a:cubicBezTo>
                    <a:cubicBezTo>
                      <a:pt x="36" y="0"/>
                      <a:pt x="36" y="0"/>
                      <a:pt x="36" y="0"/>
                    </a:cubicBezTo>
                    <a:cubicBezTo>
                      <a:pt x="30" y="4"/>
                      <a:pt x="26" y="5"/>
                      <a:pt x="26" y="5"/>
                    </a:cubicBezTo>
                    <a:cubicBezTo>
                      <a:pt x="26" y="5"/>
                      <a:pt x="14" y="7"/>
                      <a:pt x="8" y="9"/>
                    </a:cubicBezTo>
                    <a:cubicBezTo>
                      <a:pt x="3" y="12"/>
                      <a:pt x="4" y="17"/>
                      <a:pt x="4" y="17"/>
                    </a:cubicBezTo>
                    <a:cubicBezTo>
                      <a:pt x="4" y="17"/>
                      <a:pt x="2" y="31"/>
                      <a:pt x="0" y="44"/>
                    </a:cubicBezTo>
                    <a:cubicBezTo>
                      <a:pt x="91" y="44"/>
                      <a:pt x="91" y="44"/>
                      <a:pt x="91" y="44"/>
                    </a:cubicBezTo>
                    <a:cubicBezTo>
                      <a:pt x="90" y="30"/>
                      <a:pt x="89" y="21"/>
                      <a:pt x="89" y="19"/>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sp>
            <p:nvSpPr>
              <p:cNvPr id="23" name="Freeform 16"/>
              <p:cNvSpPr/>
              <p:nvPr/>
            </p:nvSpPr>
            <p:spPr bwMode="auto">
              <a:xfrm>
                <a:off x="3887788" y="2462213"/>
                <a:ext cx="3175"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lnTo>
                      <a:pt x="0" y="0"/>
                    </a:lnTo>
                    <a:lnTo>
                      <a:pt x="2"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sp>
            <p:nvSpPr>
              <p:cNvPr id="24" name="Freeform 17"/>
              <p:cNvSpPr/>
              <p:nvPr/>
            </p:nvSpPr>
            <p:spPr bwMode="auto">
              <a:xfrm>
                <a:off x="3808413" y="2455863"/>
                <a:ext cx="3175" cy="3175"/>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1"/>
                      <a:pt x="0" y="1"/>
                      <a:pt x="0" y="1"/>
                    </a:cubicBezTo>
                    <a:cubicBezTo>
                      <a:pt x="0" y="1"/>
                      <a:pt x="0" y="1"/>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sp>
            <p:nvSpPr>
              <p:cNvPr id="25" name="Freeform 18"/>
              <p:cNvSpPr/>
              <p:nvPr/>
            </p:nvSpPr>
            <p:spPr bwMode="auto">
              <a:xfrm>
                <a:off x="3833813" y="2489201"/>
                <a:ext cx="38100" cy="115888"/>
              </a:xfrm>
              <a:custGeom>
                <a:avLst/>
                <a:gdLst>
                  <a:gd name="T0" fmla="*/ 10 w 10"/>
                  <a:gd name="T1" fmla="*/ 5 h 30"/>
                  <a:gd name="T2" fmla="*/ 5 w 10"/>
                  <a:gd name="T3" fmla="*/ 0 h 30"/>
                  <a:gd name="T4" fmla="*/ 5 w 10"/>
                  <a:gd name="T5" fmla="*/ 0 h 30"/>
                  <a:gd name="T6" fmla="*/ 0 w 10"/>
                  <a:gd name="T7" fmla="*/ 5 h 30"/>
                  <a:gd name="T8" fmla="*/ 4 w 10"/>
                  <a:gd name="T9" fmla="*/ 8 h 30"/>
                  <a:gd name="T10" fmla="*/ 4 w 10"/>
                  <a:gd name="T11" fmla="*/ 15 h 30"/>
                  <a:gd name="T12" fmla="*/ 3 w 10"/>
                  <a:gd name="T13" fmla="*/ 20 h 30"/>
                  <a:gd name="T14" fmla="*/ 7 w 10"/>
                  <a:gd name="T15" fmla="*/ 30 h 30"/>
                  <a:gd name="T16" fmla="*/ 10 w 10"/>
                  <a:gd name="T17" fmla="*/ 19 h 30"/>
                  <a:gd name="T18" fmla="*/ 7 w 10"/>
                  <a:gd name="T19" fmla="*/ 8 h 30"/>
                  <a:gd name="T20" fmla="*/ 10 w 10"/>
                  <a:gd name="T21"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30">
                    <a:moveTo>
                      <a:pt x="10" y="5"/>
                    </a:moveTo>
                    <a:cubicBezTo>
                      <a:pt x="5" y="0"/>
                      <a:pt x="5" y="0"/>
                      <a:pt x="5" y="0"/>
                    </a:cubicBezTo>
                    <a:cubicBezTo>
                      <a:pt x="5" y="0"/>
                      <a:pt x="5" y="0"/>
                      <a:pt x="5" y="0"/>
                    </a:cubicBezTo>
                    <a:cubicBezTo>
                      <a:pt x="4" y="0"/>
                      <a:pt x="0" y="5"/>
                      <a:pt x="0" y="5"/>
                    </a:cubicBezTo>
                    <a:cubicBezTo>
                      <a:pt x="4" y="8"/>
                      <a:pt x="4" y="8"/>
                      <a:pt x="4" y="8"/>
                    </a:cubicBezTo>
                    <a:cubicBezTo>
                      <a:pt x="4" y="15"/>
                      <a:pt x="4" y="15"/>
                      <a:pt x="4" y="15"/>
                    </a:cubicBezTo>
                    <a:cubicBezTo>
                      <a:pt x="3" y="20"/>
                      <a:pt x="3" y="20"/>
                      <a:pt x="3" y="20"/>
                    </a:cubicBezTo>
                    <a:cubicBezTo>
                      <a:pt x="7" y="30"/>
                      <a:pt x="7" y="30"/>
                      <a:pt x="7" y="30"/>
                    </a:cubicBezTo>
                    <a:cubicBezTo>
                      <a:pt x="10" y="19"/>
                      <a:pt x="10" y="19"/>
                      <a:pt x="10" y="19"/>
                    </a:cubicBezTo>
                    <a:cubicBezTo>
                      <a:pt x="7" y="8"/>
                      <a:pt x="7" y="8"/>
                      <a:pt x="7" y="8"/>
                    </a:cubicBezTo>
                    <a:lnTo>
                      <a:pt x="10" y="5"/>
                    </a:lnTo>
                    <a:close/>
                  </a:path>
                </a:pathLst>
              </a:custGeom>
              <a:solidFill>
                <a:srgbClr val="013B6D"/>
              </a:solid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grpSp>
      </p:grpSp>
      <p:grpSp>
        <p:nvGrpSpPr>
          <p:cNvPr id="29" name="组合 28"/>
          <p:cNvGrpSpPr/>
          <p:nvPr/>
        </p:nvGrpSpPr>
        <p:grpSpPr>
          <a:xfrm>
            <a:off x="9088962" y="2293223"/>
            <a:ext cx="727423" cy="727423"/>
            <a:chOff x="3683688" y="5375457"/>
            <a:chExt cx="1073892" cy="1073892"/>
          </a:xfrm>
        </p:grpSpPr>
        <p:grpSp>
          <p:nvGrpSpPr>
            <p:cNvPr id="30" name="组合 29"/>
            <p:cNvGrpSpPr/>
            <p:nvPr/>
          </p:nvGrpSpPr>
          <p:grpSpPr>
            <a:xfrm>
              <a:off x="3683688" y="5375457"/>
              <a:ext cx="1073892" cy="1073892"/>
              <a:chOff x="2969930" y="4335139"/>
              <a:chExt cx="1073892" cy="1073892"/>
            </a:xfrm>
          </p:grpSpPr>
          <p:grpSp>
            <p:nvGrpSpPr>
              <p:cNvPr id="32" name="组合 31"/>
              <p:cNvGrpSpPr/>
              <p:nvPr/>
            </p:nvGrpSpPr>
            <p:grpSpPr>
              <a:xfrm>
                <a:off x="2969930" y="4335139"/>
                <a:ext cx="1073892" cy="1073892"/>
                <a:chOff x="1588326" y="4350310"/>
                <a:chExt cx="1073892" cy="1073892"/>
              </a:xfrm>
            </p:grpSpPr>
            <p:sp>
              <p:nvSpPr>
                <p:cNvPr id="34" name="椭圆 33"/>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sp>
              <p:nvSpPr>
                <p:cNvPr id="35" name="椭圆 34"/>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grpSp>
          <p:sp>
            <p:nvSpPr>
              <p:cNvPr id="33" name="空心弧 32"/>
              <p:cNvSpPr/>
              <p:nvPr/>
            </p:nvSpPr>
            <p:spPr>
              <a:xfrm>
                <a:off x="3112630" y="4431864"/>
                <a:ext cx="817307" cy="817307"/>
              </a:xfrm>
              <a:prstGeom prst="blockArc">
                <a:avLst>
                  <a:gd name="adj1" fmla="val 13382597"/>
                  <a:gd name="adj2" fmla="val 294773"/>
                  <a:gd name="adj3" fmla="val 8666"/>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black"/>
                  </a:solidFill>
                  <a:latin typeface="Calibri" panose="020F0502020204030204"/>
                  <a:ea typeface="幼圆" panose="02010509060101010101" charset="-122"/>
                </a:endParaRPr>
              </a:p>
            </p:txBody>
          </p:sp>
        </p:grpSp>
        <p:sp>
          <p:nvSpPr>
            <p:cNvPr id="31" name="Freeform 21"/>
            <p:cNvSpPr>
              <a:spLocks noEditPoints="1"/>
            </p:cNvSpPr>
            <p:nvPr/>
          </p:nvSpPr>
          <p:spPr bwMode="auto">
            <a:xfrm>
              <a:off x="4032056" y="5745234"/>
              <a:ext cx="405970" cy="276226"/>
            </a:xfrm>
            <a:custGeom>
              <a:avLst/>
              <a:gdLst>
                <a:gd name="T0" fmla="*/ 72 w 81"/>
                <a:gd name="T1" fmla="*/ 51 h 54"/>
                <a:gd name="T2" fmla="*/ 69 w 81"/>
                <a:gd name="T3" fmla="*/ 54 h 54"/>
                <a:gd name="T4" fmla="*/ 12 w 81"/>
                <a:gd name="T5" fmla="*/ 53 h 54"/>
                <a:gd name="T6" fmla="*/ 10 w 81"/>
                <a:gd name="T7" fmla="*/ 50 h 54"/>
                <a:gd name="T8" fmla="*/ 19 w 81"/>
                <a:gd name="T9" fmla="*/ 17 h 54"/>
                <a:gd name="T10" fmla="*/ 22 w 81"/>
                <a:gd name="T11" fmla="*/ 14 h 54"/>
                <a:gd name="T12" fmla="*/ 78 w 81"/>
                <a:gd name="T13" fmla="*/ 14 h 54"/>
                <a:gd name="T14" fmla="*/ 81 w 81"/>
                <a:gd name="T15" fmla="*/ 17 h 54"/>
                <a:gd name="T16" fmla="*/ 72 w 81"/>
                <a:gd name="T17" fmla="*/ 51 h 54"/>
                <a:gd name="T18" fmla="*/ 7 w 81"/>
                <a:gd name="T19" fmla="*/ 45 h 54"/>
                <a:gd name="T20" fmla="*/ 16 w 81"/>
                <a:gd name="T21" fmla="*/ 14 h 54"/>
                <a:gd name="T22" fmla="*/ 21 w 81"/>
                <a:gd name="T23" fmla="*/ 11 h 54"/>
                <a:gd name="T24" fmla="*/ 67 w 81"/>
                <a:gd name="T25" fmla="*/ 11 h 54"/>
                <a:gd name="T26" fmla="*/ 62 w 81"/>
                <a:gd name="T27" fmla="*/ 5 h 54"/>
                <a:gd name="T28" fmla="*/ 25 w 81"/>
                <a:gd name="T29" fmla="*/ 5 h 54"/>
                <a:gd name="T30" fmla="*/ 22 w 81"/>
                <a:gd name="T31" fmla="*/ 0 h 54"/>
                <a:gd name="T32" fmla="*/ 0 w 81"/>
                <a:gd name="T33" fmla="*/ 0 h 54"/>
                <a:gd name="T34" fmla="*/ 5 w 81"/>
                <a:gd name="T35" fmla="*/ 45 h 54"/>
                <a:gd name="T36" fmla="*/ 7 w 81"/>
                <a:gd name="T37" fmla="*/ 4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 h="54">
                  <a:moveTo>
                    <a:pt x="72" y="51"/>
                  </a:moveTo>
                  <a:cubicBezTo>
                    <a:pt x="72" y="52"/>
                    <a:pt x="71" y="54"/>
                    <a:pt x="69" y="54"/>
                  </a:cubicBezTo>
                  <a:cubicBezTo>
                    <a:pt x="12" y="53"/>
                    <a:pt x="12" y="53"/>
                    <a:pt x="12" y="53"/>
                  </a:cubicBezTo>
                  <a:cubicBezTo>
                    <a:pt x="11" y="53"/>
                    <a:pt x="10" y="52"/>
                    <a:pt x="10" y="50"/>
                  </a:cubicBezTo>
                  <a:cubicBezTo>
                    <a:pt x="19" y="17"/>
                    <a:pt x="19" y="17"/>
                    <a:pt x="19" y="17"/>
                  </a:cubicBezTo>
                  <a:cubicBezTo>
                    <a:pt x="20" y="15"/>
                    <a:pt x="21" y="14"/>
                    <a:pt x="22" y="14"/>
                  </a:cubicBezTo>
                  <a:cubicBezTo>
                    <a:pt x="78" y="14"/>
                    <a:pt x="78" y="14"/>
                    <a:pt x="78" y="14"/>
                  </a:cubicBezTo>
                  <a:cubicBezTo>
                    <a:pt x="79" y="14"/>
                    <a:pt x="81" y="15"/>
                    <a:pt x="81" y="17"/>
                  </a:cubicBezTo>
                  <a:lnTo>
                    <a:pt x="72" y="51"/>
                  </a:lnTo>
                  <a:close/>
                  <a:moveTo>
                    <a:pt x="7" y="45"/>
                  </a:moveTo>
                  <a:cubicBezTo>
                    <a:pt x="16" y="14"/>
                    <a:pt x="16" y="14"/>
                    <a:pt x="16" y="14"/>
                  </a:cubicBezTo>
                  <a:cubicBezTo>
                    <a:pt x="16" y="14"/>
                    <a:pt x="17" y="11"/>
                    <a:pt x="21" y="11"/>
                  </a:cubicBezTo>
                  <a:cubicBezTo>
                    <a:pt x="25" y="11"/>
                    <a:pt x="67" y="11"/>
                    <a:pt x="67" y="11"/>
                  </a:cubicBezTo>
                  <a:cubicBezTo>
                    <a:pt x="67" y="11"/>
                    <a:pt x="68" y="6"/>
                    <a:pt x="62" y="5"/>
                  </a:cubicBezTo>
                  <a:cubicBezTo>
                    <a:pt x="57" y="4"/>
                    <a:pt x="25" y="5"/>
                    <a:pt x="25" y="5"/>
                  </a:cubicBezTo>
                  <a:cubicBezTo>
                    <a:pt x="22" y="0"/>
                    <a:pt x="22" y="0"/>
                    <a:pt x="22" y="0"/>
                  </a:cubicBezTo>
                  <a:cubicBezTo>
                    <a:pt x="0" y="0"/>
                    <a:pt x="0" y="0"/>
                    <a:pt x="0" y="0"/>
                  </a:cubicBezTo>
                  <a:cubicBezTo>
                    <a:pt x="5" y="45"/>
                    <a:pt x="5" y="45"/>
                    <a:pt x="5" y="45"/>
                  </a:cubicBezTo>
                  <a:lnTo>
                    <a:pt x="7" y="45"/>
                  </a:lnTo>
                  <a:close/>
                </a:path>
              </a:pathLst>
            </a:custGeom>
            <a:solidFill>
              <a:schemeClr val="tx2">
                <a:lumMod val="75000"/>
              </a:schemeClr>
            </a:solidFill>
            <a:ln>
              <a:noFill/>
            </a:ln>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grpSp>
      <p:grpSp>
        <p:nvGrpSpPr>
          <p:cNvPr id="36" name="组合 35"/>
          <p:cNvGrpSpPr/>
          <p:nvPr/>
        </p:nvGrpSpPr>
        <p:grpSpPr>
          <a:xfrm>
            <a:off x="9937366" y="2293223"/>
            <a:ext cx="727423" cy="727423"/>
            <a:chOff x="9228835" y="5375457"/>
            <a:chExt cx="1073892" cy="1073892"/>
          </a:xfrm>
        </p:grpSpPr>
        <p:grpSp>
          <p:nvGrpSpPr>
            <p:cNvPr id="37" name="组合 36"/>
            <p:cNvGrpSpPr/>
            <p:nvPr/>
          </p:nvGrpSpPr>
          <p:grpSpPr>
            <a:xfrm>
              <a:off x="9228835" y="5375457"/>
              <a:ext cx="1073892" cy="1073892"/>
              <a:chOff x="7326813" y="4328659"/>
              <a:chExt cx="1073892" cy="1073892"/>
            </a:xfrm>
          </p:grpSpPr>
          <p:grpSp>
            <p:nvGrpSpPr>
              <p:cNvPr id="39" name="组合 38"/>
              <p:cNvGrpSpPr/>
              <p:nvPr/>
            </p:nvGrpSpPr>
            <p:grpSpPr>
              <a:xfrm>
                <a:off x="7326813" y="4328659"/>
                <a:ext cx="1073892" cy="1073892"/>
                <a:chOff x="1588326" y="4350310"/>
                <a:chExt cx="1073892" cy="1073892"/>
              </a:xfrm>
            </p:grpSpPr>
            <p:sp>
              <p:nvSpPr>
                <p:cNvPr id="41" name="椭圆 40"/>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sp>
              <p:nvSpPr>
                <p:cNvPr id="42" name="椭圆 41"/>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grpSp>
          <p:sp>
            <p:nvSpPr>
              <p:cNvPr id="40" name="空心弧 39"/>
              <p:cNvSpPr/>
              <p:nvPr/>
            </p:nvSpPr>
            <p:spPr>
              <a:xfrm>
                <a:off x="7455339" y="4435151"/>
                <a:ext cx="834425" cy="834425"/>
              </a:xfrm>
              <a:prstGeom prst="blockArc">
                <a:avLst>
                  <a:gd name="adj1" fmla="val 18520956"/>
                  <a:gd name="adj2" fmla="val 11501260"/>
                  <a:gd name="adj3" fmla="val 9255"/>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black"/>
                  </a:solidFill>
                  <a:latin typeface="Calibri" panose="020F0502020204030204"/>
                  <a:ea typeface="幼圆" panose="02010509060101010101" charset="-122"/>
                </a:endParaRPr>
              </a:p>
            </p:txBody>
          </p:sp>
        </p:grpSp>
        <p:sp>
          <p:nvSpPr>
            <p:cNvPr id="38" name="Freeform 24"/>
            <p:cNvSpPr>
              <a:spLocks noEditPoints="1"/>
            </p:cNvSpPr>
            <p:nvPr/>
          </p:nvSpPr>
          <p:spPr bwMode="auto">
            <a:xfrm>
              <a:off x="9635278" y="5765788"/>
              <a:ext cx="278590" cy="284162"/>
            </a:xfrm>
            <a:custGeom>
              <a:avLst/>
              <a:gdLst>
                <a:gd name="T0" fmla="*/ 15 w 63"/>
                <a:gd name="T1" fmla="*/ 30 h 63"/>
                <a:gd name="T2" fmla="*/ 1 w 63"/>
                <a:gd name="T3" fmla="*/ 15 h 63"/>
                <a:gd name="T4" fmla="*/ 19 w 63"/>
                <a:gd name="T5" fmla="*/ 0 h 63"/>
                <a:gd name="T6" fmla="*/ 32 w 63"/>
                <a:gd name="T7" fmla="*/ 15 h 63"/>
                <a:gd name="T8" fmla="*/ 15 w 63"/>
                <a:gd name="T9" fmla="*/ 30 h 63"/>
                <a:gd name="T10" fmla="*/ 15 w 63"/>
                <a:gd name="T11" fmla="*/ 7 h 63"/>
                <a:gd name="T12" fmla="*/ 13 w 63"/>
                <a:gd name="T13" fmla="*/ 10 h 63"/>
                <a:gd name="T14" fmla="*/ 17 w 63"/>
                <a:gd name="T15" fmla="*/ 22 h 63"/>
                <a:gd name="T16" fmla="*/ 20 w 63"/>
                <a:gd name="T17" fmla="*/ 19 h 63"/>
                <a:gd name="T18" fmla="*/ 15 w 63"/>
                <a:gd name="T19" fmla="*/ 7 h 63"/>
                <a:gd name="T20" fmla="*/ 25 w 63"/>
                <a:gd name="T21" fmla="*/ 49 h 63"/>
                <a:gd name="T22" fmla="*/ 16 w 63"/>
                <a:gd name="T23" fmla="*/ 61 h 63"/>
                <a:gd name="T24" fmla="*/ 12 w 63"/>
                <a:gd name="T25" fmla="*/ 58 h 63"/>
                <a:gd name="T26" fmla="*/ 24 w 63"/>
                <a:gd name="T27" fmla="*/ 38 h 63"/>
                <a:gd name="T28" fmla="*/ 44 w 63"/>
                <a:gd name="T29" fmla="*/ 5 h 63"/>
                <a:gd name="T30" fmla="*/ 49 w 63"/>
                <a:gd name="T31" fmla="*/ 1 h 63"/>
                <a:gd name="T32" fmla="*/ 52 w 63"/>
                <a:gd name="T33" fmla="*/ 3 h 63"/>
                <a:gd name="T34" fmla="*/ 41 w 63"/>
                <a:gd name="T35" fmla="*/ 22 h 63"/>
                <a:gd name="T36" fmla="*/ 25 w 63"/>
                <a:gd name="T37" fmla="*/ 49 h 63"/>
                <a:gd name="T38" fmla="*/ 45 w 63"/>
                <a:gd name="T39" fmla="*/ 62 h 63"/>
                <a:gd name="T40" fmla="*/ 31 w 63"/>
                <a:gd name="T41" fmla="*/ 47 h 63"/>
                <a:gd name="T42" fmla="*/ 49 w 63"/>
                <a:gd name="T43" fmla="*/ 32 h 63"/>
                <a:gd name="T44" fmla="*/ 63 w 63"/>
                <a:gd name="T45" fmla="*/ 47 h 63"/>
                <a:gd name="T46" fmla="*/ 45 w 63"/>
                <a:gd name="T47" fmla="*/ 62 h 63"/>
                <a:gd name="T48" fmla="*/ 46 w 63"/>
                <a:gd name="T49" fmla="*/ 39 h 63"/>
                <a:gd name="T50" fmla="*/ 43 w 63"/>
                <a:gd name="T51" fmla="*/ 42 h 63"/>
                <a:gd name="T52" fmla="*/ 48 w 63"/>
                <a:gd name="T53" fmla="*/ 55 h 63"/>
                <a:gd name="T54" fmla="*/ 50 w 63"/>
                <a:gd name="T55" fmla="*/ 52 h 63"/>
                <a:gd name="T56" fmla="*/ 46 w 63"/>
                <a:gd name="T57" fmla="*/ 3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3" h="63">
                  <a:moveTo>
                    <a:pt x="15" y="30"/>
                  </a:moveTo>
                  <a:cubicBezTo>
                    <a:pt x="7" y="30"/>
                    <a:pt x="0" y="24"/>
                    <a:pt x="1" y="15"/>
                  </a:cubicBezTo>
                  <a:cubicBezTo>
                    <a:pt x="2" y="5"/>
                    <a:pt x="10" y="0"/>
                    <a:pt x="19" y="0"/>
                  </a:cubicBezTo>
                  <a:cubicBezTo>
                    <a:pt x="26" y="0"/>
                    <a:pt x="33" y="7"/>
                    <a:pt x="32" y="15"/>
                  </a:cubicBezTo>
                  <a:cubicBezTo>
                    <a:pt x="32" y="25"/>
                    <a:pt x="23" y="30"/>
                    <a:pt x="15" y="30"/>
                  </a:cubicBezTo>
                  <a:close/>
                  <a:moveTo>
                    <a:pt x="15" y="7"/>
                  </a:moveTo>
                  <a:cubicBezTo>
                    <a:pt x="14" y="7"/>
                    <a:pt x="13" y="8"/>
                    <a:pt x="13" y="10"/>
                  </a:cubicBezTo>
                  <a:cubicBezTo>
                    <a:pt x="13" y="11"/>
                    <a:pt x="14" y="22"/>
                    <a:pt x="17" y="22"/>
                  </a:cubicBezTo>
                  <a:cubicBezTo>
                    <a:pt x="19" y="23"/>
                    <a:pt x="20" y="21"/>
                    <a:pt x="20" y="19"/>
                  </a:cubicBezTo>
                  <a:cubicBezTo>
                    <a:pt x="20" y="16"/>
                    <a:pt x="19" y="7"/>
                    <a:pt x="15" y="7"/>
                  </a:cubicBezTo>
                  <a:close/>
                  <a:moveTo>
                    <a:pt x="25" y="49"/>
                  </a:moveTo>
                  <a:cubicBezTo>
                    <a:pt x="19" y="59"/>
                    <a:pt x="20" y="61"/>
                    <a:pt x="16" y="61"/>
                  </a:cubicBezTo>
                  <a:cubicBezTo>
                    <a:pt x="15" y="61"/>
                    <a:pt x="12" y="60"/>
                    <a:pt x="12" y="58"/>
                  </a:cubicBezTo>
                  <a:cubicBezTo>
                    <a:pt x="12" y="56"/>
                    <a:pt x="14" y="56"/>
                    <a:pt x="24" y="38"/>
                  </a:cubicBezTo>
                  <a:cubicBezTo>
                    <a:pt x="44" y="5"/>
                    <a:pt x="44" y="5"/>
                    <a:pt x="44" y="5"/>
                  </a:cubicBezTo>
                  <a:cubicBezTo>
                    <a:pt x="45" y="2"/>
                    <a:pt x="46" y="1"/>
                    <a:pt x="49" y="1"/>
                  </a:cubicBezTo>
                  <a:cubicBezTo>
                    <a:pt x="50" y="1"/>
                    <a:pt x="52" y="2"/>
                    <a:pt x="52" y="3"/>
                  </a:cubicBezTo>
                  <a:cubicBezTo>
                    <a:pt x="52" y="6"/>
                    <a:pt x="49" y="8"/>
                    <a:pt x="41" y="22"/>
                  </a:cubicBezTo>
                  <a:lnTo>
                    <a:pt x="25" y="49"/>
                  </a:lnTo>
                  <a:close/>
                  <a:moveTo>
                    <a:pt x="45" y="62"/>
                  </a:moveTo>
                  <a:cubicBezTo>
                    <a:pt x="38" y="62"/>
                    <a:pt x="31" y="57"/>
                    <a:pt x="31" y="47"/>
                  </a:cubicBezTo>
                  <a:cubicBezTo>
                    <a:pt x="32" y="37"/>
                    <a:pt x="40" y="32"/>
                    <a:pt x="49" y="32"/>
                  </a:cubicBezTo>
                  <a:cubicBezTo>
                    <a:pt x="56" y="33"/>
                    <a:pt x="63" y="39"/>
                    <a:pt x="63" y="47"/>
                  </a:cubicBezTo>
                  <a:cubicBezTo>
                    <a:pt x="62" y="57"/>
                    <a:pt x="53" y="63"/>
                    <a:pt x="45" y="62"/>
                  </a:cubicBezTo>
                  <a:close/>
                  <a:moveTo>
                    <a:pt x="46" y="39"/>
                  </a:moveTo>
                  <a:cubicBezTo>
                    <a:pt x="44" y="39"/>
                    <a:pt x="43" y="40"/>
                    <a:pt x="43" y="42"/>
                  </a:cubicBezTo>
                  <a:cubicBezTo>
                    <a:pt x="43" y="43"/>
                    <a:pt x="44" y="55"/>
                    <a:pt x="48" y="55"/>
                  </a:cubicBezTo>
                  <a:cubicBezTo>
                    <a:pt x="50" y="55"/>
                    <a:pt x="50" y="53"/>
                    <a:pt x="50" y="52"/>
                  </a:cubicBezTo>
                  <a:cubicBezTo>
                    <a:pt x="50" y="49"/>
                    <a:pt x="50" y="39"/>
                    <a:pt x="46" y="39"/>
                  </a:cubicBezTo>
                  <a:close/>
                </a:path>
              </a:pathLst>
            </a:custGeom>
            <a:solidFill>
              <a:schemeClr val="tx2">
                <a:lumMod val="75000"/>
              </a:schemeClr>
            </a:solidFill>
            <a:ln>
              <a:noFill/>
            </a:ln>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grpSp>
      <p:grpSp>
        <p:nvGrpSpPr>
          <p:cNvPr id="43" name="组合 42"/>
          <p:cNvGrpSpPr/>
          <p:nvPr/>
        </p:nvGrpSpPr>
        <p:grpSpPr>
          <a:xfrm>
            <a:off x="10785771" y="2293223"/>
            <a:ext cx="727423" cy="727423"/>
            <a:chOff x="6456262" y="5375457"/>
            <a:chExt cx="1073892" cy="1073892"/>
          </a:xfrm>
        </p:grpSpPr>
        <p:grpSp>
          <p:nvGrpSpPr>
            <p:cNvPr id="44" name="组合 43"/>
            <p:cNvGrpSpPr/>
            <p:nvPr/>
          </p:nvGrpSpPr>
          <p:grpSpPr>
            <a:xfrm>
              <a:off x="6456262" y="5375457"/>
              <a:ext cx="1073892" cy="1073892"/>
              <a:chOff x="5935893" y="4328113"/>
              <a:chExt cx="1073892" cy="1073892"/>
            </a:xfrm>
          </p:grpSpPr>
          <p:grpSp>
            <p:nvGrpSpPr>
              <p:cNvPr id="46" name="组合 45"/>
              <p:cNvGrpSpPr/>
              <p:nvPr/>
            </p:nvGrpSpPr>
            <p:grpSpPr>
              <a:xfrm>
                <a:off x="5935893" y="4328113"/>
                <a:ext cx="1073892" cy="1073892"/>
                <a:chOff x="1588326" y="4350310"/>
                <a:chExt cx="1073892" cy="1073892"/>
              </a:xfrm>
            </p:grpSpPr>
            <p:sp>
              <p:nvSpPr>
                <p:cNvPr id="48" name="椭圆 47"/>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sp>
              <p:nvSpPr>
                <p:cNvPr id="49" name="椭圆 48"/>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grpSp>
          <p:sp>
            <p:nvSpPr>
              <p:cNvPr id="47" name="空心弧 46"/>
              <p:cNvSpPr/>
              <p:nvPr/>
            </p:nvSpPr>
            <p:spPr>
              <a:xfrm>
                <a:off x="6051290" y="4443465"/>
                <a:ext cx="834425" cy="834425"/>
              </a:xfrm>
              <a:prstGeom prst="blockArc">
                <a:avLst>
                  <a:gd name="adj1" fmla="val 10727270"/>
                  <a:gd name="adj2" fmla="val 294773"/>
                  <a:gd name="adj3" fmla="val 8666"/>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black"/>
                  </a:solidFill>
                  <a:latin typeface="Calibri" panose="020F0502020204030204"/>
                  <a:ea typeface="幼圆" panose="02010509060101010101" charset="-122"/>
                </a:endParaRPr>
              </a:p>
            </p:txBody>
          </p:sp>
        </p:grpSp>
        <p:sp>
          <p:nvSpPr>
            <p:cNvPr id="45" name="Freeform 37"/>
            <p:cNvSpPr>
              <a:spLocks noEditPoints="1"/>
            </p:cNvSpPr>
            <p:nvPr/>
          </p:nvSpPr>
          <p:spPr bwMode="auto">
            <a:xfrm>
              <a:off x="6786550" y="5765788"/>
              <a:ext cx="420688" cy="263525"/>
            </a:xfrm>
            <a:custGeom>
              <a:avLst/>
              <a:gdLst>
                <a:gd name="T0" fmla="*/ 107 w 111"/>
                <a:gd name="T1" fmla="*/ 57 h 68"/>
                <a:gd name="T2" fmla="*/ 100 w 111"/>
                <a:gd name="T3" fmla="*/ 57 h 68"/>
                <a:gd name="T4" fmla="*/ 100 w 111"/>
                <a:gd name="T5" fmla="*/ 55 h 68"/>
                <a:gd name="T6" fmla="*/ 99 w 111"/>
                <a:gd name="T7" fmla="*/ 5 h 68"/>
                <a:gd name="T8" fmla="*/ 95 w 111"/>
                <a:gd name="T9" fmla="*/ 0 h 68"/>
                <a:gd name="T10" fmla="*/ 14 w 111"/>
                <a:gd name="T11" fmla="*/ 2 h 68"/>
                <a:gd name="T12" fmla="*/ 10 w 111"/>
                <a:gd name="T13" fmla="*/ 6 h 68"/>
                <a:gd name="T14" fmla="*/ 10 w 111"/>
                <a:gd name="T15" fmla="*/ 57 h 68"/>
                <a:gd name="T16" fmla="*/ 11 w 111"/>
                <a:gd name="T17" fmla="*/ 59 h 68"/>
                <a:gd name="T18" fmla="*/ 4 w 111"/>
                <a:gd name="T19" fmla="*/ 59 h 68"/>
                <a:gd name="T20" fmla="*/ 0 w 111"/>
                <a:gd name="T21" fmla="*/ 63 h 68"/>
                <a:gd name="T22" fmla="*/ 4 w 111"/>
                <a:gd name="T23" fmla="*/ 68 h 68"/>
                <a:gd name="T24" fmla="*/ 107 w 111"/>
                <a:gd name="T25" fmla="*/ 66 h 68"/>
                <a:gd name="T26" fmla="*/ 111 w 111"/>
                <a:gd name="T27" fmla="*/ 62 h 68"/>
                <a:gd name="T28" fmla="*/ 107 w 111"/>
                <a:gd name="T29" fmla="*/ 57 h 68"/>
                <a:gd name="T30" fmla="*/ 15 w 111"/>
                <a:gd name="T31" fmla="*/ 65 h 68"/>
                <a:gd name="T32" fmla="*/ 14 w 111"/>
                <a:gd name="T33" fmla="*/ 63 h 68"/>
                <a:gd name="T34" fmla="*/ 15 w 111"/>
                <a:gd name="T35" fmla="*/ 62 h 68"/>
                <a:gd name="T36" fmla="*/ 17 w 111"/>
                <a:gd name="T37" fmla="*/ 63 h 68"/>
                <a:gd name="T38" fmla="*/ 15 w 111"/>
                <a:gd name="T39" fmla="*/ 65 h 68"/>
                <a:gd name="T40" fmla="*/ 20 w 111"/>
                <a:gd name="T41" fmla="*/ 64 h 68"/>
                <a:gd name="T42" fmla="*/ 18 w 111"/>
                <a:gd name="T43" fmla="*/ 63 h 68"/>
                <a:gd name="T44" fmla="*/ 20 w 111"/>
                <a:gd name="T45" fmla="*/ 62 h 68"/>
                <a:gd name="T46" fmla="*/ 21 w 111"/>
                <a:gd name="T47" fmla="*/ 63 h 68"/>
                <a:gd name="T48" fmla="*/ 20 w 111"/>
                <a:gd name="T49" fmla="*/ 64 h 68"/>
                <a:gd name="T50" fmla="*/ 24 w 111"/>
                <a:gd name="T51" fmla="*/ 64 h 68"/>
                <a:gd name="T52" fmla="*/ 23 w 111"/>
                <a:gd name="T53" fmla="*/ 63 h 68"/>
                <a:gd name="T54" fmla="*/ 24 w 111"/>
                <a:gd name="T55" fmla="*/ 62 h 68"/>
                <a:gd name="T56" fmla="*/ 26 w 111"/>
                <a:gd name="T57" fmla="*/ 63 h 68"/>
                <a:gd name="T58" fmla="*/ 24 w 111"/>
                <a:gd name="T59" fmla="*/ 64 h 68"/>
                <a:gd name="T60" fmla="*/ 29 w 111"/>
                <a:gd name="T61" fmla="*/ 64 h 68"/>
                <a:gd name="T62" fmla="*/ 27 w 111"/>
                <a:gd name="T63" fmla="*/ 63 h 68"/>
                <a:gd name="T64" fmla="*/ 29 w 111"/>
                <a:gd name="T65" fmla="*/ 62 h 68"/>
                <a:gd name="T66" fmla="*/ 30 w 111"/>
                <a:gd name="T67" fmla="*/ 63 h 68"/>
                <a:gd name="T68" fmla="*/ 29 w 111"/>
                <a:gd name="T69" fmla="*/ 64 h 68"/>
                <a:gd name="T70" fmla="*/ 73 w 111"/>
                <a:gd name="T71" fmla="*/ 64 h 68"/>
                <a:gd name="T72" fmla="*/ 39 w 111"/>
                <a:gd name="T73" fmla="*/ 64 h 68"/>
                <a:gd name="T74" fmla="*/ 37 w 111"/>
                <a:gd name="T75" fmla="*/ 63 h 68"/>
                <a:gd name="T76" fmla="*/ 39 w 111"/>
                <a:gd name="T77" fmla="*/ 61 h 68"/>
                <a:gd name="T78" fmla="*/ 73 w 111"/>
                <a:gd name="T79" fmla="*/ 61 h 68"/>
                <a:gd name="T80" fmla="*/ 74 w 111"/>
                <a:gd name="T81" fmla="*/ 62 h 68"/>
                <a:gd name="T82" fmla="*/ 73 w 111"/>
                <a:gd name="T83" fmla="*/ 64 h 68"/>
                <a:gd name="T84" fmla="*/ 19 w 111"/>
                <a:gd name="T85" fmla="*/ 57 h 68"/>
                <a:gd name="T86" fmla="*/ 18 w 111"/>
                <a:gd name="T87" fmla="*/ 9 h 68"/>
                <a:gd name="T88" fmla="*/ 90 w 111"/>
                <a:gd name="T89" fmla="*/ 8 h 68"/>
                <a:gd name="T90" fmla="*/ 91 w 111"/>
                <a:gd name="T91" fmla="*/ 56 h 68"/>
                <a:gd name="T92" fmla="*/ 19 w 111"/>
                <a:gd name="T9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1" h="68">
                  <a:moveTo>
                    <a:pt x="107" y="57"/>
                  </a:moveTo>
                  <a:cubicBezTo>
                    <a:pt x="100" y="57"/>
                    <a:pt x="100" y="57"/>
                    <a:pt x="100" y="57"/>
                  </a:cubicBezTo>
                  <a:cubicBezTo>
                    <a:pt x="100" y="57"/>
                    <a:pt x="100" y="56"/>
                    <a:pt x="100" y="55"/>
                  </a:cubicBezTo>
                  <a:cubicBezTo>
                    <a:pt x="99" y="5"/>
                    <a:pt x="99" y="5"/>
                    <a:pt x="99" y="5"/>
                  </a:cubicBezTo>
                  <a:cubicBezTo>
                    <a:pt x="99" y="2"/>
                    <a:pt x="97" y="0"/>
                    <a:pt x="95" y="0"/>
                  </a:cubicBezTo>
                  <a:cubicBezTo>
                    <a:pt x="14" y="2"/>
                    <a:pt x="14" y="2"/>
                    <a:pt x="14" y="2"/>
                  </a:cubicBezTo>
                  <a:cubicBezTo>
                    <a:pt x="11" y="2"/>
                    <a:pt x="10" y="4"/>
                    <a:pt x="10" y="6"/>
                  </a:cubicBezTo>
                  <a:cubicBezTo>
                    <a:pt x="10" y="57"/>
                    <a:pt x="10" y="57"/>
                    <a:pt x="10" y="57"/>
                  </a:cubicBezTo>
                  <a:cubicBezTo>
                    <a:pt x="10" y="58"/>
                    <a:pt x="11" y="58"/>
                    <a:pt x="11" y="59"/>
                  </a:cubicBezTo>
                  <a:cubicBezTo>
                    <a:pt x="4" y="59"/>
                    <a:pt x="4" y="59"/>
                    <a:pt x="4" y="59"/>
                  </a:cubicBezTo>
                  <a:cubicBezTo>
                    <a:pt x="2" y="59"/>
                    <a:pt x="0" y="61"/>
                    <a:pt x="0" y="63"/>
                  </a:cubicBezTo>
                  <a:cubicBezTo>
                    <a:pt x="0" y="66"/>
                    <a:pt x="2" y="68"/>
                    <a:pt x="4" y="68"/>
                  </a:cubicBezTo>
                  <a:cubicBezTo>
                    <a:pt x="107" y="66"/>
                    <a:pt x="107" y="66"/>
                    <a:pt x="107" y="66"/>
                  </a:cubicBezTo>
                  <a:cubicBezTo>
                    <a:pt x="109" y="66"/>
                    <a:pt x="111" y="64"/>
                    <a:pt x="111" y="62"/>
                  </a:cubicBezTo>
                  <a:cubicBezTo>
                    <a:pt x="111" y="59"/>
                    <a:pt x="109" y="57"/>
                    <a:pt x="107" y="57"/>
                  </a:cubicBezTo>
                  <a:close/>
                  <a:moveTo>
                    <a:pt x="15" y="65"/>
                  </a:moveTo>
                  <a:cubicBezTo>
                    <a:pt x="15" y="65"/>
                    <a:pt x="14" y="64"/>
                    <a:pt x="14" y="63"/>
                  </a:cubicBezTo>
                  <a:cubicBezTo>
                    <a:pt x="14" y="62"/>
                    <a:pt x="15" y="62"/>
                    <a:pt x="15" y="62"/>
                  </a:cubicBezTo>
                  <a:cubicBezTo>
                    <a:pt x="16" y="62"/>
                    <a:pt x="17" y="62"/>
                    <a:pt x="17" y="63"/>
                  </a:cubicBezTo>
                  <a:cubicBezTo>
                    <a:pt x="17" y="64"/>
                    <a:pt x="16" y="64"/>
                    <a:pt x="15" y="65"/>
                  </a:cubicBezTo>
                  <a:close/>
                  <a:moveTo>
                    <a:pt x="20" y="64"/>
                  </a:moveTo>
                  <a:cubicBezTo>
                    <a:pt x="19" y="64"/>
                    <a:pt x="18" y="64"/>
                    <a:pt x="18" y="63"/>
                  </a:cubicBezTo>
                  <a:cubicBezTo>
                    <a:pt x="18" y="62"/>
                    <a:pt x="19" y="62"/>
                    <a:pt x="20" y="62"/>
                  </a:cubicBezTo>
                  <a:cubicBezTo>
                    <a:pt x="21" y="62"/>
                    <a:pt x="21" y="62"/>
                    <a:pt x="21" y="63"/>
                  </a:cubicBezTo>
                  <a:cubicBezTo>
                    <a:pt x="21" y="64"/>
                    <a:pt x="21" y="64"/>
                    <a:pt x="20" y="64"/>
                  </a:cubicBezTo>
                  <a:close/>
                  <a:moveTo>
                    <a:pt x="24" y="64"/>
                  </a:moveTo>
                  <a:cubicBezTo>
                    <a:pt x="24" y="64"/>
                    <a:pt x="23" y="64"/>
                    <a:pt x="23" y="63"/>
                  </a:cubicBezTo>
                  <a:cubicBezTo>
                    <a:pt x="23" y="62"/>
                    <a:pt x="24" y="62"/>
                    <a:pt x="24" y="62"/>
                  </a:cubicBezTo>
                  <a:cubicBezTo>
                    <a:pt x="25" y="62"/>
                    <a:pt x="26" y="62"/>
                    <a:pt x="26" y="63"/>
                  </a:cubicBezTo>
                  <a:cubicBezTo>
                    <a:pt x="26" y="64"/>
                    <a:pt x="25" y="64"/>
                    <a:pt x="24" y="64"/>
                  </a:cubicBezTo>
                  <a:close/>
                  <a:moveTo>
                    <a:pt x="29" y="64"/>
                  </a:moveTo>
                  <a:cubicBezTo>
                    <a:pt x="28" y="64"/>
                    <a:pt x="28" y="64"/>
                    <a:pt x="27" y="63"/>
                  </a:cubicBezTo>
                  <a:cubicBezTo>
                    <a:pt x="27" y="62"/>
                    <a:pt x="28" y="62"/>
                    <a:pt x="29" y="62"/>
                  </a:cubicBezTo>
                  <a:cubicBezTo>
                    <a:pt x="30" y="62"/>
                    <a:pt x="30" y="62"/>
                    <a:pt x="30" y="63"/>
                  </a:cubicBezTo>
                  <a:cubicBezTo>
                    <a:pt x="30" y="64"/>
                    <a:pt x="30" y="64"/>
                    <a:pt x="29" y="64"/>
                  </a:cubicBezTo>
                  <a:close/>
                  <a:moveTo>
                    <a:pt x="73" y="64"/>
                  </a:moveTo>
                  <a:cubicBezTo>
                    <a:pt x="39" y="64"/>
                    <a:pt x="39" y="64"/>
                    <a:pt x="39" y="64"/>
                  </a:cubicBezTo>
                  <a:cubicBezTo>
                    <a:pt x="38" y="64"/>
                    <a:pt x="37" y="64"/>
                    <a:pt x="37" y="63"/>
                  </a:cubicBezTo>
                  <a:cubicBezTo>
                    <a:pt x="37" y="62"/>
                    <a:pt x="38" y="61"/>
                    <a:pt x="39" y="61"/>
                  </a:cubicBezTo>
                  <a:cubicBezTo>
                    <a:pt x="73" y="61"/>
                    <a:pt x="73" y="61"/>
                    <a:pt x="73" y="61"/>
                  </a:cubicBezTo>
                  <a:cubicBezTo>
                    <a:pt x="74" y="61"/>
                    <a:pt x="74" y="61"/>
                    <a:pt x="74" y="62"/>
                  </a:cubicBezTo>
                  <a:cubicBezTo>
                    <a:pt x="75" y="63"/>
                    <a:pt x="74" y="64"/>
                    <a:pt x="73" y="64"/>
                  </a:cubicBezTo>
                  <a:close/>
                  <a:moveTo>
                    <a:pt x="19" y="57"/>
                  </a:moveTo>
                  <a:cubicBezTo>
                    <a:pt x="18" y="9"/>
                    <a:pt x="18" y="9"/>
                    <a:pt x="18" y="9"/>
                  </a:cubicBezTo>
                  <a:cubicBezTo>
                    <a:pt x="90" y="8"/>
                    <a:pt x="90" y="8"/>
                    <a:pt x="90" y="8"/>
                  </a:cubicBezTo>
                  <a:cubicBezTo>
                    <a:pt x="91" y="56"/>
                    <a:pt x="91" y="56"/>
                    <a:pt x="91" y="56"/>
                  </a:cubicBezTo>
                  <a:lnTo>
                    <a:pt x="19" y="57"/>
                  </a:lnTo>
                  <a:close/>
                </a:path>
              </a:pathLst>
            </a:custGeom>
            <a:solidFill>
              <a:schemeClr val="tx2">
                <a:lumMod val="75000"/>
              </a:schemeClr>
            </a:solidFill>
            <a:ln>
              <a:noFill/>
            </a:ln>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grpSp>
      <p:pic>
        <p:nvPicPr>
          <p:cNvPr id="65" name="图片 64"/>
          <p:cNvPicPr>
            <a:picLocks noChangeAspect="1"/>
          </p:cNvPicPr>
          <p:nvPr/>
        </p:nvPicPr>
        <p:blipFill>
          <a:blip r:embed="rId2"/>
          <a:srcRect l="32059" t="6656" r="43578" b="46056"/>
          <a:stretch>
            <a:fillRect/>
          </a:stretch>
        </p:blipFill>
        <p:spPr>
          <a:xfrm>
            <a:off x="4963160" y="1614805"/>
            <a:ext cx="2157095" cy="2071370"/>
          </a:xfrm>
          <a:prstGeom prst="ellipse">
            <a:avLst/>
          </a:prstGeom>
          <a:ln>
            <a:solidFill>
              <a:schemeClr val="tx2"/>
            </a:solidFill>
          </a:ln>
        </p:spPr>
      </p:pic>
      <p:sp>
        <p:nvSpPr>
          <p:cNvPr id="4" name="文本框 3"/>
          <p:cNvSpPr txBox="1"/>
          <p:nvPr/>
        </p:nvSpPr>
        <p:spPr>
          <a:xfrm>
            <a:off x="788035" y="474345"/>
            <a:ext cx="10831830" cy="922020"/>
          </a:xfrm>
          <a:prstGeom prst="rect">
            <a:avLst/>
          </a:prstGeom>
        </p:spPr>
        <p:txBody>
          <a:bodyPr wrap="square">
            <a:spAutoFit/>
          </a:bodyPr>
          <a:p>
            <a:pPr marL="0" indent="0" algn="ctr" defTabSz="266700">
              <a:spcBef>
                <a:spcPct val="0"/>
              </a:spcBef>
              <a:spcAft>
                <a:spcPct val="0"/>
              </a:spcAft>
            </a:pPr>
            <a:r>
              <a:rPr lang="zh-CN" altLang="en-US" sz="5400" b="1">
                <a:latin typeface="Times New Roman" panose="02020603050405020304" charset="0"/>
                <a:ea typeface="宋体" panose="02010600030101010101" pitchFamily="2" charset="-122"/>
                <a:cs typeface="Times New Roman" panose="02020603050405020304" charset="0"/>
              </a:rPr>
              <a:t>第</a:t>
            </a:r>
            <a:r>
              <a:rPr lang="en-US" altLang="zh-CN" sz="5400" b="1">
                <a:latin typeface="Times New Roman" panose="02020603050405020304" charset="0"/>
                <a:ea typeface="宋体" panose="02010600030101010101" pitchFamily="2" charset="-122"/>
                <a:cs typeface="Times New Roman" panose="02020603050405020304" charset="0"/>
              </a:rPr>
              <a:t>2</a:t>
            </a:r>
            <a:r>
              <a:rPr lang="zh-CN" altLang="en-US" sz="5400" b="1">
                <a:latin typeface="Times New Roman" panose="02020603050405020304" charset="0"/>
                <a:ea typeface="宋体" panose="02010600030101010101" pitchFamily="2" charset="-122"/>
                <a:cs typeface="Times New Roman" panose="02020603050405020304" charset="0"/>
              </a:rPr>
              <a:t>章</a:t>
            </a:r>
            <a:r>
              <a:rPr lang="en-US" altLang="zh-CN" sz="5400" b="1">
                <a:latin typeface="Times New Roman" panose="02020603050405020304" charset="0"/>
                <a:ea typeface="宋体" panose="02010600030101010101" pitchFamily="2" charset="-122"/>
                <a:cs typeface="Times New Roman" panose="02020603050405020304" charset="0"/>
              </a:rPr>
              <a:t> </a:t>
            </a:r>
            <a:r>
              <a:rPr lang="en-US" altLang="zh-CN" sz="5400" b="1">
                <a:latin typeface="Times New Roman" panose="02020603050405020304" charset="0"/>
                <a:ea typeface="宋体" panose="02010600030101010101" pitchFamily="2" charset="-122"/>
                <a:cs typeface="Times New Roman" panose="02020603050405020304" charset="0"/>
                <a:sym typeface="+mn-ea"/>
              </a:rPr>
              <a:t>可编程逻辑器件</a:t>
            </a:r>
            <a:endParaRPr lang="en-US" altLang="zh-CN" sz="5400" b="1">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2397125" y="5551170"/>
            <a:ext cx="2343785" cy="521970"/>
          </a:xfrm>
          <a:prstGeom prst="rect">
            <a:avLst/>
          </a:prstGeom>
          <a:noFill/>
        </p:spPr>
        <p:txBody>
          <a:bodyPr wrap="square" rtlCol="0">
            <a:spAutoFit/>
          </a:bodyPr>
          <a:p>
            <a:r>
              <a:rPr lang="zh-CN" altLang="en-US" sz="2800">
                <a:solidFill>
                  <a:schemeClr val="bg1"/>
                </a:solidFill>
                <a:latin typeface="微软雅黑" panose="020B0503020204020204" pitchFamily="34" charset="-122"/>
                <a:ea typeface="微软雅黑" panose="020B0503020204020204" pitchFamily="34" charset="-122"/>
              </a:rPr>
              <a:t>主讲人：林倩</a:t>
            </a:r>
            <a:endParaRPr lang="zh-CN" altLang="en-US" sz="280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276353" y="178821"/>
            <a:ext cx="6517640" cy="609600"/>
            <a:chOff x="274214" y="217809"/>
            <a:chExt cx="5431367" cy="508000"/>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4976813" cy="490008"/>
            </a:xfrm>
            <a:prstGeom prst="rect">
              <a:avLst/>
            </a:prstGeom>
            <a:noFill/>
          </p:spPr>
          <p:txBody>
            <a:bodyPr wrap="square" rtlCol="0">
              <a:no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2.</a:t>
              </a:r>
              <a:r>
                <a:rPr lang="en-US" altLang="zh-CN" sz="3200" b="1" dirty="0">
                  <a:solidFill>
                    <a:prstClr val="black"/>
                  </a:solidFill>
                  <a:latin typeface="微软雅黑" panose="020B0503020204020204" pitchFamily="34" charset="-122"/>
                  <a:ea typeface="微软雅黑" panose="020B0503020204020204" pitchFamily="34" charset="-122"/>
                  <a:sym typeface="+mn-ea"/>
                </a:rPr>
                <a:t>1.3</a:t>
              </a:r>
              <a:r>
                <a:rPr lang="en-US" altLang="zh-CN" sz="3200" b="1" dirty="0">
                  <a:solidFill>
                    <a:prstClr val="black"/>
                  </a:solidFill>
                  <a:latin typeface="微软雅黑" panose="020B0503020204020204" pitchFamily="34" charset="-122"/>
                  <a:ea typeface="微软雅黑" panose="020B0503020204020204" pitchFamily="34" charset="-122"/>
                </a:rPr>
                <a:t> </a:t>
              </a:r>
              <a:r>
                <a:rPr lang="en-US" sz="3200" b="1">
                  <a:latin typeface="Times New Roman" panose="02020603050405020304"/>
                  <a:ea typeface="宋体" panose="02010600030101010101" pitchFamily="2" charset="-122"/>
                  <a:sym typeface="+mn-ea"/>
                </a:rPr>
                <a:t>PLD</a:t>
              </a:r>
              <a:r>
                <a:rPr lang="zh-CN" altLang="en-US" sz="3200" b="1">
                  <a:latin typeface="Times New Roman" panose="02020603050405020304"/>
                  <a:ea typeface="宋体" panose="02010600030101010101" pitchFamily="2" charset="-122"/>
                  <a:sym typeface="+mn-ea"/>
                </a:rPr>
                <a:t>分类</a:t>
              </a:r>
              <a:endParaRPr lang="zh-CN" altLang="en-US" sz="3200" b="1" dirty="0">
                <a:solidFill>
                  <a:prstClr val="black"/>
                </a:solidFill>
                <a:latin typeface="微软雅黑" panose="020B0503020204020204" pitchFamily="34" charset="-122"/>
                <a:ea typeface="微软雅黑" panose="020B0503020204020204" pitchFamily="34" charset="-122"/>
              </a:endParaRPr>
            </a:p>
            <a:p>
              <a:pPr defTabSz="1097280"/>
              <a:endParaRPr lang="en-US" altLang="zh-CN" sz="3200" b="1" dirty="0">
                <a:solidFill>
                  <a:prstClr val="black"/>
                </a:solidFill>
                <a:latin typeface="微软雅黑" panose="020B0503020204020204" pitchFamily="34" charset="-122"/>
                <a:ea typeface="微软雅黑" panose="020B0503020204020204" pitchFamily="34" charset="-122"/>
              </a:endParaRPr>
            </a:p>
          </p:txBody>
        </p:sp>
      </p:grpSp>
      <p:sp>
        <p:nvSpPr>
          <p:cNvPr id="3" name="文本框 2"/>
          <p:cNvSpPr txBox="1"/>
          <p:nvPr/>
        </p:nvSpPr>
        <p:spPr>
          <a:xfrm>
            <a:off x="866140" y="5748973"/>
            <a:ext cx="5080000" cy="398780"/>
          </a:xfrm>
          <a:prstGeom prst="rect">
            <a:avLst/>
          </a:prstGeom>
        </p:spPr>
        <p:txBody>
          <a:bodyPr>
            <a:spAutoFit/>
          </a:bodyPr>
          <a:p>
            <a:pPr marL="0" indent="0" algn="ctr" defTabSz="266700">
              <a:spcBef>
                <a:spcPct val="0"/>
              </a:spcBef>
              <a:spcAft>
                <a:spcPct val="0"/>
              </a:spcAft>
            </a:pPr>
            <a:r>
              <a:rPr lang="zh-CN" altLang="en-US" sz="2000" b="1">
                <a:latin typeface="Times New Roman" panose="02020603050405020304"/>
                <a:ea typeface="宋体" panose="02010600030101010101" pitchFamily="2" charset="-122"/>
              </a:rPr>
              <a:t>图</a:t>
            </a:r>
            <a:r>
              <a:rPr lang="en-US" altLang="zh-CN" sz="2000" b="1">
                <a:latin typeface="Times New Roman" panose="02020603050405020304"/>
                <a:ea typeface="宋体" panose="02010600030101010101" pitchFamily="2" charset="-122"/>
              </a:rPr>
              <a:t>2-9 </a:t>
            </a:r>
            <a:r>
              <a:rPr lang="zh-CN" altLang="en-US" sz="2000" b="1">
                <a:latin typeface="Times New Roman" panose="02020603050405020304"/>
                <a:ea typeface="宋体" panose="02010600030101010101" pitchFamily="2" charset="-122"/>
              </a:rPr>
              <a:t>熔丝型开关的编程原理</a:t>
            </a:r>
            <a:endParaRPr lang="zh-CN" altLang="en-US" sz="2000" b="1">
              <a:latin typeface="Times New Roman" panose="02020603050405020304"/>
              <a:ea typeface="宋体" panose="02010600030101010101" pitchFamily="2" charset="-122"/>
            </a:endParaRPr>
          </a:p>
        </p:txBody>
      </p:sp>
      <p:sp>
        <p:nvSpPr>
          <p:cNvPr id="6" name="文本框 5"/>
          <p:cNvSpPr txBox="1"/>
          <p:nvPr/>
        </p:nvSpPr>
        <p:spPr>
          <a:xfrm>
            <a:off x="664210" y="1131253"/>
            <a:ext cx="5080000" cy="398780"/>
          </a:xfrm>
          <a:prstGeom prst="rect">
            <a:avLst/>
          </a:prstGeom>
        </p:spPr>
        <p:txBody>
          <a:bodyPr>
            <a:spAutoFit/>
          </a:bodyPr>
          <a:p>
            <a:pPr marL="0" algn="just" defTabSz="266700">
              <a:lnSpc>
                <a:spcPct val="100000"/>
              </a:lnSpc>
              <a:buClrTx/>
              <a:buSzTx/>
              <a:buFontTx/>
            </a:pPr>
            <a:r>
              <a:rPr lang="en-US" altLang="zh-CN" sz="2000" b="1">
                <a:latin typeface="宋体" panose="02010600030101010101" pitchFamily="2" charset="-122"/>
                <a:ea typeface="宋体" panose="02010600030101010101" pitchFamily="2" charset="-122"/>
                <a:cs typeface="宋体" panose="02010600030101010101" pitchFamily="2" charset="-122"/>
              </a:rPr>
              <a:t>（</a:t>
            </a:r>
            <a:r>
              <a:rPr lang="zh-CN" altLang="en-US" sz="2000" b="1">
                <a:latin typeface="宋体" panose="02010600030101010101" pitchFamily="2" charset="-122"/>
                <a:ea typeface="宋体" panose="02010600030101010101" pitchFamily="2" charset="-122"/>
                <a:cs typeface="宋体" panose="02010600030101010101" pitchFamily="2" charset="-122"/>
              </a:rPr>
              <a:t>二</a:t>
            </a:r>
            <a:r>
              <a:rPr lang="en-US" altLang="zh-CN" sz="2000" b="1">
                <a:latin typeface="宋体" panose="02010600030101010101" pitchFamily="2" charset="-122"/>
                <a:ea typeface="宋体" panose="02010600030101010101" pitchFamily="2" charset="-122"/>
                <a:cs typeface="宋体" panose="02010600030101010101" pitchFamily="2" charset="-122"/>
              </a:rPr>
              <a:t>）按元件结构和编程方式分类</a:t>
            </a:r>
            <a:endParaRPr lang="en-US" altLang="zh-CN" sz="2000" b="1">
              <a:latin typeface="宋体" panose="02010600030101010101" pitchFamily="2" charset="-122"/>
              <a:ea typeface="宋体" panose="02010600030101010101" pitchFamily="2" charset="-122"/>
              <a:cs typeface="宋体" panose="02010600030101010101" pitchFamily="2" charset="-122"/>
            </a:endParaRPr>
          </a:p>
        </p:txBody>
      </p:sp>
      <p:pic>
        <p:nvPicPr>
          <p:cNvPr id="29698" name="图片 105475" descr="2T26"/>
          <p:cNvPicPr>
            <a:picLocks noChangeAspect="1"/>
          </p:cNvPicPr>
          <p:nvPr/>
        </p:nvPicPr>
        <p:blipFill>
          <a:blip r:embed="rId2"/>
          <a:stretch>
            <a:fillRect/>
          </a:stretch>
        </p:blipFill>
        <p:spPr>
          <a:xfrm>
            <a:off x="1003300" y="2491740"/>
            <a:ext cx="5394960" cy="3160395"/>
          </a:xfrm>
          <a:prstGeom prst="rect">
            <a:avLst/>
          </a:prstGeom>
          <a:noFill/>
          <a:ln w="9525">
            <a:noFill/>
          </a:ln>
        </p:spPr>
      </p:pic>
      <p:sp>
        <p:nvSpPr>
          <p:cNvPr id="2" name="文本框 1"/>
          <p:cNvSpPr txBox="1"/>
          <p:nvPr/>
        </p:nvSpPr>
        <p:spPr>
          <a:xfrm>
            <a:off x="821690" y="1439545"/>
            <a:ext cx="10939145" cy="877570"/>
          </a:xfrm>
          <a:prstGeom prst="rect">
            <a:avLst/>
          </a:prstGeom>
        </p:spPr>
        <p:txBody>
          <a:bodyPr>
            <a:noAutofit/>
          </a:bodyPr>
          <a:p>
            <a:pPr indent="457200" algn="just" defTabSz="266700" fontAlgn="auto">
              <a:lnSpc>
                <a:spcPct val="150000"/>
              </a:lnSpc>
              <a:spcBef>
                <a:spcPct val="0"/>
              </a:spcBef>
              <a:spcAft>
                <a:spcPct val="0"/>
              </a:spcAft>
            </a:pPr>
            <a:r>
              <a:rPr lang="en-US" altLang="zh-CN" sz="2000" b="1">
                <a:latin typeface="Times New Roman" panose="02020603050405020304" charset="0"/>
                <a:ea typeface="宋体" panose="02010600030101010101" pitchFamily="2" charset="-122"/>
                <a:cs typeface="Times New Roman" panose="02020603050405020304" charset="0"/>
              </a:rPr>
              <a:t>① </a:t>
            </a:r>
            <a:r>
              <a:rPr lang="zh-CN" altLang="en-US" sz="2000" b="1">
                <a:latin typeface="Times New Roman" panose="02020603050405020304" charset="0"/>
                <a:ea typeface="宋体" panose="02010600030101010101" pitchFamily="2" charset="-122"/>
                <a:cs typeface="Times New Roman" panose="02020603050405020304" charset="0"/>
              </a:rPr>
              <a:t>采用一次性编程的熔丝（</a:t>
            </a:r>
            <a:r>
              <a:rPr lang="en-US" altLang="zh-CN" sz="2000" b="1">
                <a:latin typeface="Times New Roman" panose="02020603050405020304" charset="0"/>
                <a:ea typeface="宋体" panose="02010600030101010101" pitchFamily="2" charset="-122"/>
                <a:cs typeface="Times New Roman" panose="02020603050405020304" charset="0"/>
              </a:rPr>
              <a:t>Fuse</a:t>
            </a:r>
            <a:r>
              <a:rPr lang="zh-CN" altLang="en-US" sz="2000" b="1">
                <a:latin typeface="Times New Roman" panose="02020603050405020304" charset="0"/>
                <a:ea typeface="宋体" panose="02010600030101010101" pitchFamily="2" charset="-122"/>
                <a:cs typeface="Times New Roman" panose="02020603050405020304" charset="0"/>
              </a:rPr>
              <a:t>）或反熔丝（</a:t>
            </a:r>
            <a:r>
              <a:rPr lang="en-US" altLang="zh-CN" sz="2000" b="1">
                <a:latin typeface="Times New Roman" panose="02020603050405020304" charset="0"/>
                <a:ea typeface="宋体" panose="02010600030101010101" pitchFamily="2" charset="-122"/>
                <a:cs typeface="Times New Roman" panose="02020603050405020304" charset="0"/>
              </a:rPr>
              <a:t>Antifuse</a:t>
            </a:r>
            <a:r>
              <a:rPr lang="zh-CN" altLang="en-US" sz="2000" b="1">
                <a:latin typeface="Times New Roman" panose="02020603050405020304" charset="0"/>
                <a:ea typeface="宋体" panose="02010600030101010101" pitchFamily="2" charset="-122"/>
                <a:cs typeface="Times New Roman" panose="02020603050405020304" charset="0"/>
              </a:rPr>
              <a:t>）元件的可编程器件，如</a:t>
            </a:r>
            <a:r>
              <a:rPr lang="en-US" altLang="zh-CN" sz="2000" b="1">
                <a:latin typeface="Times New Roman" panose="02020603050405020304" charset="0"/>
                <a:ea typeface="宋体" panose="02010600030101010101" pitchFamily="2" charset="-122"/>
                <a:cs typeface="Times New Roman" panose="02020603050405020304" charset="0"/>
              </a:rPr>
              <a:t>PROM</a:t>
            </a:r>
            <a:r>
              <a:rPr lang="zh-CN" altLang="en-US" sz="2000" b="1">
                <a:latin typeface="Times New Roman" panose="02020603050405020304" charset="0"/>
                <a:ea typeface="宋体" panose="02010600030101010101" pitchFamily="2" charset="-122"/>
                <a:cs typeface="Times New Roman" panose="02020603050405020304" charset="0"/>
              </a:rPr>
              <a:t>、</a:t>
            </a:r>
            <a:r>
              <a:rPr lang="en-US" altLang="zh-CN" sz="2000" b="1">
                <a:latin typeface="Times New Roman" panose="02020603050405020304" charset="0"/>
                <a:ea typeface="宋体" panose="02010600030101010101" pitchFamily="2" charset="-122"/>
                <a:cs typeface="Times New Roman" panose="02020603050405020304" charset="0"/>
              </a:rPr>
              <a:t>PAL</a:t>
            </a:r>
            <a:r>
              <a:rPr lang="zh-CN" altLang="en-US" sz="2000" b="1">
                <a:latin typeface="Times New Roman" panose="02020603050405020304" charset="0"/>
                <a:ea typeface="宋体" panose="02010600030101010101" pitchFamily="2" charset="-122"/>
                <a:cs typeface="Times New Roman" panose="02020603050405020304" charset="0"/>
              </a:rPr>
              <a:t>和</a:t>
            </a:r>
            <a:r>
              <a:rPr lang="en-US" altLang="zh-CN" sz="2000" b="1">
                <a:latin typeface="Times New Roman" panose="02020603050405020304" charset="0"/>
                <a:ea typeface="宋体" panose="02010600030101010101" pitchFamily="2" charset="-122"/>
                <a:cs typeface="Times New Roman" panose="02020603050405020304" charset="0"/>
              </a:rPr>
              <a:t>EPLD</a:t>
            </a:r>
            <a:r>
              <a:rPr lang="zh-CN" altLang="en-US" sz="2000" b="1">
                <a:latin typeface="Times New Roman" panose="02020603050405020304" charset="0"/>
                <a:ea typeface="宋体" panose="02010600030101010101" pitchFamily="2" charset="-122"/>
                <a:cs typeface="Times New Roman" panose="02020603050405020304" charset="0"/>
              </a:rPr>
              <a:t>等。</a:t>
            </a:r>
            <a:endParaRPr lang="zh-CN" altLang="en-US" sz="2000" b="1">
              <a:latin typeface="Times New Roman" panose="02020603050405020304" charset="0"/>
              <a:ea typeface="宋体" panose="02010600030101010101" pitchFamily="2" charset="-122"/>
              <a:cs typeface="Times New Roman" panose="02020603050405020304" charset="0"/>
            </a:endParaRPr>
          </a:p>
        </p:txBody>
      </p:sp>
      <p:pic>
        <p:nvPicPr>
          <p:cNvPr id="30722" name="图片 106499" descr="2t27"/>
          <p:cNvPicPr>
            <a:picLocks noChangeAspect="1"/>
          </p:cNvPicPr>
          <p:nvPr/>
        </p:nvPicPr>
        <p:blipFill>
          <a:blip r:embed="rId3"/>
          <a:stretch>
            <a:fillRect/>
          </a:stretch>
        </p:blipFill>
        <p:spPr>
          <a:xfrm>
            <a:off x="6612255" y="2550160"/>
            <a:ext cx="4776470" cy="1293495"/>
          </a:xfrm>
          <a:prstGeom prst="rect">
            <a:avLst/>
          </a:prstGeom>
          <a:noFill/>
          <a:ln w="9525">
            <a:noFill/>
          </a:ln>
        </p:spPr>
      </p:pic>
      <p:pic>
        <p:nvPicPr>
          <p:cNvPr id="30724" name="图片 106501" descr="2t28"/>
          <p:cNvPicPr>
            <a:picLocks noChangeAspect="1"/>
          </p:cNvPicPr>
          <p:nvPr/>
        </p:nvPicPr>
        <p:blipFill>
          <a:blip r:embed="rId4"/>
          <a:stretch>
            <a:fillRect/>
          </a:stretch>
        </p:blipFill>
        <p:spPr>
          <a:xfrm>
            <a:off x="6612255" y="4566285"/>
            <a:ext cx="4776470" cy="1059180"/>
          </a:xfrm>
          <a:prstGeom prst="rect">
            <a:avLst/>
          </a:prstGeom>
          <a:noFill/>
          <a:ln w="9525">
            <a:noFill/>
          </a:ln>
        </p:spPr>
      </p:pic>
      <p:sp>
        <p:nvSpPr>
          <p:cNvPr id="12" name="文本框 11"/>
          <p:cNvSpPr txBox="1"/>
          <p:nvPr/>
        </p:nvSpPr>
        <p:spPr>
          <a:xfrm>
            <a:off x="6526530" y="3899218"/>
            <a:ext cx="5080000" cy="398780"/>
          </a:xfrm>
          <a:prstGeom prst="rect">
            <a:avLst/>
          </a:prstGeom>
        </p:spPr>
        <p:txBody>
          <a:bodyPr>
            <a:spAutoFit/>
          </a:bodyPr>
          <a:p>
            <a:pPr marL="0" algn="ctr" defTabSz="266700">
              <a:buClrTx/>
              <a:buSzTx/>
              <a:buFontTx/>
            </a:pPr>
            <a:r>
              <a:rPr lang="zh-CN" altLang="en-US" sz="2000" b="1">
                <a:latin typeface="Times New Roman" panose="02020603050405020304"/>
                <a:ea typeface="宋体" panose="02010600030101010101" pitchFamily="2" charset="-122"/>
              </a:rPr>
              <a:t>图2-10 PLICE反熔丝结构</a:t>
            </a:r>
            <a:endParaRPr lang="zh-CN" altLang="en-US" sz="2000" b="1">
              <a:latin typeface="Times New Roman" panose="02020603050405020304"/>
              <a:ea typeface="宋体" panose="02010600030101010101" pitchFamily="2" charset="-122"/>
            </a:endParaRPr>
          </a:p>
        </p:txBody>
      </p:sp>
      <p:sp>
        <p:nvSpPr>
          <p:cNvPr id="14" name="文本框 13"/>
          <p:cNvSpPr txBox="1"/>
          <p:nvPr/>
        </p:nvSpPr>
        <p:spPr>
          <a:xfrm>
            <a:off x="6680835" y="5748973"/>
            <a:ext cx="5080000" cy="398780"/>
          </a:xfrm>
          <a:prstGeom prst="rect">
            <a:avLst/>
          </a:prstGeom>
        </p:spPr>
        <p:txBody>
          <a:bodyPr>
            <a:spAutoFit/>
          </a:bodyPr>
          <a:p>
            <a:pPr marL="0" algn="ctr" defTabSz="266700">
              <a:buClrTx/>
              <a:buSzTx/>
              <a:buFontTx/>
            </a:pPr>
            <a:r>
              <a:rPr lang="zh-CN" altLang="en-US" sz="2000" b="1">
                <a:latin typeface="Times New Roman" panose="02020603050405020304"/>
                <a:ea typeface="宋体" panose="02010600030101010101" pitchFamily="2" charset="-122"/>
              </a:rPr>
              <a:t>图2-11 非晶体反熔丝结构</a:t>
            </a:r>
            <a:endParaRPr lang="zh-CN" altLang="en-US" sz="2000" b="1">
              <a:latin typeface="Times New Roman" panose="02020603050405020304"/>
              <a:ea typeface="宋体" panose="02010600030101010101" pitchFamily="2"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276353" y="178821"/>
            <a:ext cx="5478780" cy="605155"/>
            <a:chOff x="274214" y="217809"/>
            <a:chExt cx="4565650"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4111096" cy="486304"/>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2.</a:t>
              </a:r>
              <a:r>
                <a:rPr lang="en-US" altLang="zh-CN" sz="3200" b="1" dirty="0">
                  <a:solidFill>
                    <a:prstClr val="black"/>
                  </a:solidFill>
                  <a:latin typeface="微软雅黑" panose="020B0503020204020204" pitchFamily="34" charset="-122"/>
                  <a:ea typeface="微软雅黑" panose="020B0503020204020204" pitchFamily="34" charset="-122"/>
                  <a:sym typeface="+mn-ea"/>
                </a:rPr>
                <a:t>1.3</a:t>
              </a:r>
              <a:r>
                <a:rPr lang="en-US" altLang="zh-CN" sz="3200" b="1" dirty="0">
                  <a:solidFill>
                    <a:prstClr val="black"/>
                  </a:solidFill>
                  <a:latin typeface="微软雅黑" panose="020B0503020204020204" pitchFamily="34" charset="-122"/>
                  <a:ea typeface="微软雅黑" panose="020B0503020204020204" pitchFamily="34" charset="-122"/>
                </a:rPr>
                <a:t> PLD</a:t>
              </a:r>
              <a:r>
                <a:rPr lang="zh-CN" altLang="en-US" sz="3200" b="1" dirty="0">
                  <a:solidFill>
                    <a:prstClr val="black"/>
                  </a:solidFill>
                  <a:latin typeface="微软雅黑" panose="020B0503020204020204" pitchFamily="34" charset="-122"/>
                  <a:ea typeface="微软雅黑" panose="020B0503020204020204" pitchFamily="34" charset="-122"/>
                </a:rPr>
                <a:t>分类</a:t>
              </a:r>
              <a:r>
                <a:rPr lang="en-US" altLang="zh-CN" sz="3200" b="1" dirty="0">
                  <a:solidFill>
                    <a:prstClr val="black"/>
                  </a:solidFill>
                  <a:latin typeface="微软雅黑" panose="020B0503020204020204" pitchFamily="34" charset="-122"/>
                  <a:ea typeface="微软雅黑" panose="020B0503020204020204" pitchFamily="34" charset="-122"/>
                </a:rPr>
                <a:t> </a:t>
              </a:r>
              <a:endParaRPr lang="en-US" altLang="zh-CN" sz="3200" b="1" dirty="0">
                <a:solidFill>
                  <a:prstClr val="black"/>
                </a:solidFill>
                <a:latin typeface="微软雅黑" panose="020B0503020204020204" pitchFamily="34" charset="-122"/>
                <a:ea typeface="微软雅黑" panose="020B0503020204020204" pitchFamily="34" charset="-122"/>
              </a:endParaRPr>
            </a:p>
          </p:txBody>
        </p:sp>
      </p:grpSp>
      <p:sp>
        <p:nvSpPr>
          <p:cNvPr id="2" name="文本框 1"/>
          <p:cNvSpPr txBox="1"/>
          <p:nvPr/>
        </p:nvSpPr>
        <p:spPr>
          <a:xfrm>
            <a:off x="748030" y="1351915"/>
            <a:ext cx="11153140" cy="538480"/>
          </a:xfrm>
          <a:prstGeom prst="rect">
            <a:avLst/>
          </a:prstGeom>
        </p:spPr>
        <p:txBody>
          <a:bodyPr>
            <a:noAutofit/>
          </a:bodyPr>
          <a:p>
            <a:pPr marL="0" indent="0" algn="just" defTabSz="266700">
              <a:spcBef>
                <a:spcPct val="0"/>
              </a:spcBef>
              <a:spcAft>
                <a:spcPct val="0"/>
              </a:spcAft>
            </a:pPr>
            <a:r>
              <a:rPr lang="en-US" altLang="zh-CN" sz="2000" b="1">
                <a:latin typeface="Times New Roman" panose="02020603050405020304"/>
                <a:ea typeface="宋体" panose="02010600030101010101" pitchFamily="2" charset="-122"/>
              </a:rPr>
              <a:t>② </a:t>
            </a:r>
            <a:r>
              <a:rPr lang="zh-CN" altLang="en-US" sz="2000" b="1">
                <a:latin typeface="Times New Roman" panose="02020603050405020304"/>
                <a:ea typeface="宋体" panose="02010600030101010101" pitchFamily="2" charset="-122"/>
              </a:rPr>
              <a:t>采用紫外线擦除、电可编程元件，即采用</a:t>
            </a:r>
            <a:r>
              <a:rPr lang="en-US" altLang="zh-CN" sz="2000" b="1">
                <a:latin typeface="Times New Roman" panose="02020603050405020304"/>
                <a:ea typeface="Times New Roman" panose="02020603050405020304"/>
              </a:rPr>
              <a:t>EPROM</a:t>
            </a:r>
            <a:r>
              <a:rPr lang="zh-CN" altLang="en-US" sz="2000" b="1">
                <a:latin typeface="Times New Roman" panose="02020603050405020304"/>
                <a:ea typeface="宋体" panose="02010600030101010101" pitchFamily="2" charset="-122"/>
              </a:rPr>
              <a:t>、</a:t>
            </a:r>
            <a:r>
              <a:rPr lang="en-US" altLang="zh-CN" sz="2000" b="1">
                <a:latin typeface="Times New Roman" panose="02020603050405020304"/>
                <a:ea typeface="Times New Roman" panose="02020603050405020304"/>
              </a:rPr>
              <a:t>UVCMOS</a:t>
            </a:r>
            <a:r>
              <a:rPr lang="zh-CN" altLang="en-US" sz="2000" b="1">
                <a:latin typeface="Times New Roman" panose="02020603050405020304"/>
                <a:ea typeface="宋体" panose="02010600030101010101" pitchFamily="2" charset="-122"/>
              </a:rPr>
              <a:t>工艺结构的可多次编程器件。</a:t>
            </a:r>
            <a:endParaRPr lang="zh-CN" altLang="en-US" sz="2000" b="1">
              <a:latin typeface="Times New Roman" panose="02020603050405020304"/>
              <a:ea typeface="宋体" panose="02010600030101010101" pitchFamily="2" charset="-122"/>
            </a:endParaRPr>
          </a:p>
        </p:txBody>
      </p:sp>
      <p:pic>
        <p:nvPicPr>
          <p:cNvPr id="14" name="图片 14" descr="屏幕截图 2024-06-24 170829"/>
          <p:cNvPicPr>
            <a:picLocks noChangeAspect="1"/>
          </p:cNvPicPr>
          <p:nvPr/>
        </p:nvPicPr>
        <p:blipFill>
          <a:blip r:embed="rId2"/>
          <a:srcRect l="1454" t="1839" r="984" b="2109"/>
          <a:stretch>
            <a:fillRect/>
          </a:stretch>
        </p:blipFill>
        <p:spPr>
          <a:xfrm>
            <a:off x="608330" y="2136775"/>
            <a:ext cx="5671820" cy="3343910"/>
          </a:xfrm>
          <a:prstGeom prst="rect">
            <a:avLst/>
          </a:prstGeom>
        </p:spPr>
      </p:pic>
      <p:pic>
        <p:nvPicPr>
          <p:cNvPr id="3" name="图片 16" descr="屏幕截图 2024-06-24 171053"/>
          <p:cNvPicPr>
            <a:picLocks noChangeAspect="1"/>
          </p:cNvPicPr>
          <p:nvPr/>
        </p:nvPicPr>
        <p:blipFill>
          <a:blip r:embed="rId3"/>
          <a:srcRect l="-209" t="4810"/>
          <a:stretch>
            <a:fillRect/>
          </a:stretch>
        </p:blipFill>
        <p:spPr>
          <a:xfrm>
            <a:off x="6404610" y="2136775"/>
            <a:ext cx="4906645" cy="3368040"/>
          </a:xfrm>
          <a:prstGeom prst="rect">
            <a:avLst/>
          </a:prstGeom>
        </p:spPr>
      </p:pic>
      <p:sp>
        <p:nvSpPr>
          <p:cNvPr id="4" name="文本框 3"/>
          <p:cNvSpPr txBox="1"/>
          <p:nvPr/>
        </p:nvSpPr>
        <p:spPr>
          <a:xfrm>
            <a:off x="675005" y="5595938"/>
            <a:ext cx="5080000" cy="398780"/>
          </a:xfrm>
          <a:prstGeom prst="rect">
            <a:avLst/>
          </a:prstGeom>
        </p:spPr>
        <p:txBody>
          <a:bodyPr>
            <a:spAutoFit/>
          </a:bodyPr>
          <a:p>
            <a:pPr marL="0" indent="266700" algn="ctr" defTabSz="266700">
              <a:spcBef>
                <a:spcPct val="0"/>
              </a:spcBef>
              <a:spcAft>
                <a:spcPct val="0"/>
              </a:spcAft>
            </a:pPr>
            <a:r>
              <a:rPr lang="zh-CN" altLang="en-US" sz="2000" b="1">
                <a:latin typeface="Times New Roman" panose="02020603050405020304"/>
                <a:ea typeface="宋体" panose="02010600030101010101" pitchFamily="2" charset="-122"/>
              </a:rPr>
              <a:t>图</a:t>
            </a:r>
            <a:r>
              <a:rPr lang="en-US" altLang="zh-CN" sz="2000" b="1">
                <a:latin typeface="Times New Roman" panose="02020603050405020304"/>
                <a:ea typeface="Times New Roman" panose="02020603050405020304"/>
              </a:rPr>
              <a:t>2-12 </a:t>
            </a:r>
            <a:r>
              <a:rPr lang="en-US" altLang="zh-CN" sz="2000" b="1">
                <a:latin typeface="Times New Roman" panose="02020603050405020304"/>
                <a:ea typeface="宋体" panose="02010600030101010101" pitchFamily="2" charset="-122"/>
              </a:rPr>
              <a:t>EPROM</a:t>
            </a:r>
            <a:r>
              <a:rPr lang="zh-CN" altLang="en-US" sz="2000" b="1">
                <a:latin typeface="宋体" panose="02010600030101010101" pitchFamily="2" charset="-122"/>
                <a:ea typeface="宋体" panose="02010600030101010101" pitchFamily="2" charset="-122"/>
              </a:rPr>
              <a:t>存储器</a:t>
            </a:r>
            <a:endParaRPr lang="zh-CN" altLang="en-US" sz="2000" b="1">
              <a:latin typeface="宋体" panose="02010600030101010101" pitchFamily="2" charset="-122"/>
              <a:ea typeface="宋体" panose="02010600030101010101" pitchFamily="2" charset="-122"/>
            </a:endParaRPr>
          </a:p>
        </p:txBody>
      </p:sp>
      <p:sp>
        <p:nvSpPr>
          <p:cNvPr id="5" name="文本框 4"/>
          <p:cNvSpPr txBox="1"/>
          <p:nvPr/>
        </p:nvSpPr>
        <p:spPr>
          <a:xfrm>
            <a:off x="6404610" y="5595938"/>
            <a:ext cx="5080000" cy="398780"/>
          </a:xfrm>
          <a:prstGeom prst="rect">
            <a:avLst/>
          </a:prstGeom>
        </p:spPr>
        <p:txBody>
          <a:bodyPr>
            <a:spAutoFit/>
          </a:bodyPr>
          <a:p>
            <a:pPr marL="0" indent="0" algn="ctr" defTabSz="266700">
              <a:spcBef>
                <a:spcPct val="0"/>
              </a:spcBef>
              <a:spcAft>
                <a:spcPct val="0"/>
              </a:spcAft>
            </a:pPr>
            <a:r>
              <a:rPr lang="zh-CN" altLang="en-US" sz="2000" b="1">
                <a:latin typeface="Times New Roman" panose="02020603050405020304"/>
                <a:ea typeface="宋体" panose="02010600030101010101" pitchFamily="2" charset="-122"/>
              </a:rPr>
              <a:t>图</a:t>
            </a:r>
            <a:r>
              <a:rPr lang="en-US" altLang="zh-CN" sz="2000" b="1">
                <a:latin typeface="Times New Roman" panose="02020603050405020304"/>
                <a:ea typeface="Times New Roman" panose="02020603050405020304"/>
              </a:rPr>
              <a:t>2-13 </a:t>
            </a:r>
            <a:r>
              <a:rPr lang="en-US" altLang="zh-CN" sz="2000" b="1">
                <a:latin typeface="Times New Roman" panose="02020603050405020304"/>
                <a:ea typeface="宋体" panose="02010600030101010101" pitchFamily="2" charset="-122"/>
              </a:rPr>
              <a:t>EEPROM</a:t>
            </a:r>
            <a:r>
              <a:rPr lang="zh-CN" altLang="en-US" sz="2000" b="1">
                <a:latin typeface="宋体" panose="02010600030101010101" pitchFamily="2" charset="-122"/>
                <a:ea typeface="宋体" panose="02010600030101010101" pitchFamily="2" charset="-122"/>
              </a:rPr>
              <a:t>的存储单元</a:t>
            </a:r>
            <a:endParaRPr lang="zh-CN" altLang="en-US" sz="2000" b="1">
              <a:latin typeface="宋体" panose="02010600030101010101" pitchFamily="2" charset="-122"/>
              <a:ea typeface="宋体" panose="02010600030101010101" pitchFamily="2"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276353" y="178821"/>
            <a:ext cx="5478780" cy="605155"/>
            <a:chOff x="274214" y="217809"/>
            <a:chExt cx="4565650"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4111096" cy="486304"/>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2.</a:t>
              </a:r>
              <a:r>
                <a:rPr lang="en-US" altLang="zh-CN" sz="3200" b="1" dirty="0">
                  <a:solidFill>
                    <a:prstClr val="black"/>
                  </a:solidFill>
                  <a:latin typeface="微软雅黑" panose="020B0503020204020204" pitchFamily="34" charset="-122"/>
                  <a:ea typeface="微软雅黑" panose="020B0503020204020204" pitchFamily="34" charset="-122"/>
                  <a:sym typeface="+mn-ea"/>
                </a:rPr>
                <a:t>1.3</a:t>
              </a:r>
              <a:r>
                <a:rPr lang="en-US" altLang="zh-CN" sz="3200" b="1" dirty="0">
                  <a:solidFill>
                    <a:prstClr val="black"/>
                  </a:solidFill>
                  <a:latin typeface="微软雅黑" panose="020B0503020204020204" pitchFamily="34" charset="-122"/>
                  <a:ea typeface="微软雅黑" panose="020B0503020204020204" pitchFamily="34" charset="-122"/>
                </a:rPr>
                <a:t> PLD</a:t>
              </a:r>
              <a:r>
                <a:rPr lang="zh-CN" altLang="en-US" sz="3200" b="1" dirty="0">
                  <a:solidFill>
                    <a:prstClr val="black"/>
                  </a:solidFill>
                  <a:latin typeface="微软雅黑" panose="020B0503020204020204" pitchFamily="34" charset="-122"/>
                  <a:ea typeface="微软雅黑" panose="020B0503020204020204" pitchFamily="34" charset="-122"/>
                </a:rPr>
                <a:t>分类</a:t>
              </a:r>
              <a:r>
                <a:rPr lang="en-US" altLang="zh-CN" sz="3200" b="1" dirty="0">
                  <a:solidFill>
                    <a:prstClr val="black"/>
                  </a:solidFill>
                  <a:latin typeface="微软雅黑" panose="020B0503020204020204" pitchFamily="34" charset="-122"/>
                  <a:ea typeface="微软雅黑" panose="020B0503020204020204" pitchFamily="34" charset="-122"/>
                </a:rPr>
                <a:t> </a:t>
              </a:r>
              <a:endParaRPr lang="en-US" altLang="zh-CN" sz="3200" b="1" dirty="0">
                <a:solidFill>
                  <a:prstClr val="black"/>
                </a:solidFill>
                <a:latin typeface="微软雅黑" panose="020B0503020204020204" pitchFamily="34" charset="-122"/>
                <a:ea typeface="微软雅黑" panose="020B0503020204020204" pitchFamily="34" charset="-122"/>
              </a:endParaRPr>
            </a:p>
          </p:txBody>
        </p:sp>
      </p:grpSp>
      <p:sp>
        <p:nvSpPr>
          <p:cNvPr id="2" name="文本框 1"/>
          <p:cNvSpPr txBox="1"/>
          <p:nvPr/>
        </p:nvSpPr>
        <p:spPr>
          <a:xfrm>
            <a:off x="445135" y="1136015"/>
            <a:ext cx="11398250" cy="1036320"/>
          </a:xfrm>
          <a:prstGeom prst="rect">
            <a:avLst/>
          </a:prstGeom>
        </p:spPr>
        <p:txBody>
          <a:bodyPr>
            <a:noAutofit/>
          </a:bodyPr>
          <a:p>
            <a:pPr indent="457200" algn="just" defTabSz="266700" fontAlgn="auto">
              <a:lnSpc>
                <a:spcPct val="150000"/>
              </a:lnSpc>
              <a:spcBef>
                <a:spcPct val="0"/>
              </a:spcBef>
              <a:spcAft>
                <a:spcPct val="0"/>
              </a:spcAft>
            </a:pPr>
            <a:r>
              <a:rPr lang="en-US" altLang="en-US" sz="2000" b="1">
                <a:latin typeface="Times New Roman" panose="02020603050405020304"/>
                <a:ea typeface="宋体" panose="02010600030101010101" pitchFamily="2" charset="-122"/>
              </a:rPr>
              <a:t>③</a:t>
            </a:r>
            <a:r>
              <a:rPr lang="en-US" altLang="zh-CN" sz="2000" b="1">
                <a:latin typeface="Times New Roman" panose="02020603050405020304"/>
                <a:ea typeface="宋体" panose="02010600030101010101" pitchFamily="2" charset="-122"/>
              </a:rPr>
              <a:t> </a:t>
            </a:r>
            <a:r>
              <a:rPr lang="zh-CN" altLang="en-US" sz="2000" b="1">
                <a:latin typeface="Times New Roman" panose="02020603050405020304"/>
                <a:ea typeface="宋体" panose="02010600030101010101" pitchFamily="2" charset="-122"/>
              </a:rPr>
              <a:t>采用电擦除、电可编程元件。其中一种是</a:t>
            </a:r>
            <a:r>
              <a:rPr lang="en-US" altLang="zh-CN" sz="2000" b="1">
                <a:latin typeface="Times New Roman" panose="02020603050405020304"/>
                <a:ea typeface="宋体" panose="02010600030101010101" pitchFamily="2" charset="-122"/>
              </a:rPr>
              <a:t>E</a:t>
            </a:r>
            <a:r>
              <a:rPr lang="en-US" altLang="zh-CN" sz="2000" b="1" baseline="30000">
                <a:latin typeface="Times New Roman" panose="02020603050405020304"/>
                <a:ea typeface="宋体" panose="02010600030101010101" pitchFamily="2" charset="-122"/>
              </a:rPr>
              <a:t>2</a:t>
            </a:r>
            <a:r>
              <a:rPr lang="en-US" altLang="zh-CN" sz="2000" b="1">
                <a:latin typeface="Times New Roman" panose="02020603050405020304"/>
                <a:ea typeface="宋体" panose="02010600030101010101" pitchFamily="2" charset="-122"/>
              </a:rPr>
              <a:t>PROM</a:t>
            </a:r>
            <a:r>
              <a:rPr lang="zh-CN" altLang="en-US" sz="2000" b="1">
                <a:latin typeface="Times New Roman" panose="02020603050405020304"/>
                <a:ea typeface="宋体" panose="02010600030101010101" pitchFamily="2" charset="-122"/>
              </a:rPr>
              <a:t>，另一种是采用快闪存储器单元（</a:t>
            </a:r>
            <a:r>
              <a:rPr lang="en-US" altLang="zh-CN" sz="2000" b="1">
                <a:latin typeface="Times New Roman" panose="02020603050405020304"/>
                <a:ea typeface="宋体" panose="02010600030101010101" pitchFamily="2" charset="-122"/>
              </a:rPr>
              <a:t>Flash Memory</a:t>
            </a:r>
            <a:r>
              <a:rPr lang="zh-CN" altLang="en-US" sz="2000" b="1">
                <a:latin typeface="Times New Roman" panose="02020603050405020304"/>
                <a:ea typeface="宋体" panose="02010600030101010101" pitchFamily="2" charset="-122"/>
              </a:rPr>
              <a:t>）结构的可多次编程器件。</a:t>
            </a:r>
            <a:endParaRPr lang="zh-CN" altLang="en-US" sz="2000" b="1">
              <a:latin typeface="Times New Roman" panose="02020603050405020304"/>
              <a:ea typeface="宋体" panose="02010600030101010101" pitchFamily="2" charset="-122"/>
            </a:endParaRPr>
          </a:p>
        </p:txBody>
      </p:sp>
      <p:sp>
        <p:nvSpPr>
          <p:cNvPr id="4" name="文本框 3"/>
          <p:cNvSpPr txBox="1"/>
          <p:nvPr/>
        </p:nvSpPr>
        <p:spPr>
          <a:xfrm>
            <a:off x="3726815" y="5394008"/>
            <a:ext cx="5080000" cy="398780"/>
          </a:xfrm>
          <a:prstGeom prst="rect">
            <a:avLst/>
          </a:prstGeom>
        </p:spPr>
        <p:txBody>
          <a:bodyPr>
            <a:spAutoFit/>
          </a:bodyPr>
          <a:p>
            <a:pPr marL="0" indent="266700" algn="ctr" defTabSz="266700">
              <a:spcBef>
                <a:spcPct val="0"/>
              </a:spcBef>
              <a:spcAft>
                <a:spcPct val="0"/>
              </a:spcAft>
            </a:pPr>
            <a:r>
              <a:rPr lang="zh-CN" altLang="en-US" sz="2000" b="1">
                <a:latin typeface="Times New Roman" panose="02020603050405020304" charset="0"/>
                <a:ea typeface="宋体" panose="02010600030101010101" pitchFamily="2" charset="-122"/>
                <a:cs typeface="Times New Roman" panose="02020603050405020304" charset="0"/>
              </a:rPr>
              <a:t>图</a:t>
            </a:r>
            <a:r>
              <a:rPr lang="en-US" altLang="zh-CN" sz="2000" b="1">
                <a:latin typeface="Times New Roman" panose="02020603050405020304" charset="0"/>
                <a:ea typeface="宋体" panose="02010600030101010101" pitchFamily="2" charset="-122"/>
                <a:cs typeface="Times New Roman" panose="02020603050405020304" charset="0"/>
              </a:rPr>
              <a:t>2-14 SRAM</a:t>
            </a:r>
            <a:r>
              <a:rPr lang="zh-CN" altLang="en-US" sz="2000" b="1">
                <a:latin typeface="Times New Roman" panose="02020603050405020304" charset="0"/>
                <a:ea typeface="宋体" panose="02010600030101010101" pitchFamily="2" charset="-122"/>
                <a:cs typeface="Times New Roman" panose="02020603050405020304" charset="0"/>
              </a:rPr>
              <a:t>的基本单元结构</a:t>
            </a:r>
            <a:endParaRPr lang="zh-CN" altLang="en-US" sz="2000" b="1">
              <a:latin typeface="Times New Roman" panose="02020603050405020304" charset="0"/>
              <a:ea typeface="宋体" panose="02010600030101010101" pitchFamily="2" charset="-122"/>
              <a:cs typeface="Times New Roman" panose="02020603050405020304" charset="0"/>
            </a:endParaRPr>
          </a:p>
        </p:txBody>
      </p:sp>
      <p:pic>
        <p:nvPicPr>
          <p:cNvPr id="34818" name="图片 112643" descr="2t32"/>
          <p:cNvPicPr>
            <a:picLocks noChangeAspect="1"/>
          </p:cNvPicPr>
          <p:nvPr/>
        </p:nvPicPr>
        <p:blipFill>
          <a:blip r:embed="rId2"/>
          <a:stretch>
            <a:fillRect/>
          </a:stretch>
        </p:blipFill>
        <p:spPr>
          <a:xfrm>
            <a:off x="2270760" y="2235835"/>
            <a:ext cx="8043545" cy="2911475"/>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276353" y="178821"/>
            <a:ext cx="5478780" cy="605155"/>
            <a:chOff x="274214" y="217809"/>
            <a:chExt cx="4565650"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4111096" cy="486304"/>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2.</a:t>
              </a:r>
              <a:r>
                <a:rPr lang="en-US" altLang="zh-CN" sz="3200" b="1" dirty="0">
                  <a:solidFill>
                    <a:prstClr val="black"/>
                  </a:solidFill>
                  <a:latin typeface="微软雅黑" panose="020B0503020204020204" pitchFamily="34" charset="-122"/>
                  <a:ea typeface="微软雅黑" panose="020B0503020204020204" pitchFamily="34" charset="-122"/>
                  <a:sym typeface="+mn-ea"/>
                </a:rPr>
                <a:t>1.3</a:t>
              </a:r>
              <a:r>
                <a:rPr lang="en-US" altLang="zh-CN" sz="3200" b="1" dirty="0">
                  <a:solidFill>
                    <a:prstClr val="black"/>
                  </a:solidFill>
                  <a:latin typeface="微软雅黑" panose="020B0503020204020204" pitchFamily="34" charset="-122"/>
                  <a:ea typeface="微软雅黑" panose="020B0503020204020204" pitchFamily="34" charset="-122"/>
                </a:rPr>
                <a:t> PLD</a:t>
              </a:r>
              <a:r>
                <a:rPr lang="zh-CN" altLang="en-US" sz="3200" b="1" dirty="0">
                  <a:solidFill>
                    <a:prstClr val="black"/>
                  </a:solidFill>
                  <a:latin typeface="微软雅黑" panose="020B0503020204020204" pitchFamily="34" charset="-122"/>
                  <a:ea typeface="微软雅黑" panose="020B0503020204020204" pitchFamily="34" charset="-122"/>
                </a:rPr>
                <a:t>分类</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3" name="文本框 2"/>
          <p:cNvSpPr txBox="1"/>
          <p:nvPr/>
        </p:nvSpPr>
        <p:spPr>
          <a:xfrm>
            <a:off x="496570" y="1135698"/>
            <a:ext cx="5080000" cy="398780"/>
          </a:xfrm>
          <a:prstGeom prst="rect">
            <a:avLst/>
          </a:prstGeom>
        </p:spPr>
        <p:txBody>
          <a:bodyPr>
            <a:spAutoFit/>
          </a:bodyPr>
          <a:p>
            <a:pPr marL="0" indent="0" algn="just" defTabSz="266700">
              <a:spcBef>
                <a:spcPct val="0"/>
              </a:spcBef>
              <a:spcAft>
                <a:spcPct val="0"/>
              </a:spcAft>
            </a:pPr>
            <a:r>
              <a:rPr lang="zh-CN" altLang="en-US" sz="2000" b="1">
                <a:latin typeface="Times New Roman" panose="02020603050405020304"/>
                <a:ea typeface="宋体" panose="02010600030101010101" pitchFamily="2" charset="-122"/>
              </a:rPr>
              <a:t>（四）按结构特点分类</a:t>
            </a:r>
            <a:endParaRPr lang="zh-CN" altLang="en-US" sz="2000" b="1">
              <a:latin typeface="Times New Roman" panose="02020603050405020304"/>
              <a:ea typeface="宋体" panose="02010600030101010101" pitchFamily="2" charset="-122"/>
            </a:endParaRPr>
          </a:p>
        </p:txBody>
      </p:sp>
      <p:sp>
        <p:nvSpPr>
          <p:cNvPr id="4" name="文本框 3"/>
          <p:cNvSpPr txBox="1"/>
          <p:nvPr/>
        </p:nvSpPr>
        <p:spPr>
          <a:xfrm>
            <a:off x="748030" y="1465580"/>
            <a:ext cx="11147425" cy="1334770"/>
          </a:xfrm>
          <a:prstGeom prst="rect">
            <a:avLst/>
          </a:prstGeom>
        </p:spPr>
        <p:txBody>
          <a:bodyPr>
            <a:noAutofit/>
          </a:bodyPr>
          <a:p>
            <a:pPr indent="457200" algn="just" defTabSz="266700" fontAlgn="auto">
              <a:lnSpc>
                <a:spcPct val="150000"/>
              </a:lnSpc>
              <a:spcBef>
                <a:spcPct val="0"/>
              </a:spcBef>
              <a:spcAft>
                <a:spcPct val="0"/>
              </a:spcAft>
            </a:pPr>
            <a:r>
              <a:rPr lang="en-US" altLang="zh-CN" sz="2000" b="1">
                <a:latin typeface="Times New Roman" panose="02020603050405020304"/>
                <a:ea typeface="Times New Roman" panose="02020603050405020304"/>
              </a:rPr>
              <a:t>PLD</a:t>
            </a:r>
            <a:r>
              <a:rPr lang="zh-CN" altLang="en-US" sz="2000" b="1">
                <a:latin typeface="Times New Roman" panose="02020603050405020304"/>
                <a:ea typeface="宋体" panose="02010600030101010101" pitchFamily="2" charset="-122"/>
              </a:rPr>
              <a:t>按结构特点分为阵列型</a:t>
            </a:r>
            <a:r>
              <a:rPr lang="en-US" altLang="zh-CN" sz="2000" b="1">
                <a:latin typeface="Times New Roman" panose="02020603050405020304"/>
                <a:ea typeface="Times New Roman" panose="02020603050405020304"/>
              </a:rPr>
              <a:t>PLD</a:t>
            </a:r>
            <a:r>
              <a:rPr lang="zh-CN" altLang="en-US" sz="2000" b="1">
                <a:latin typeface="Times New Roman" panose="02020603050405020304"/>
                <a:ea typeface="宋体" panose="02010600030101010101" pitchFamily="2" charset="-122"/>
              </a:rPr>
              <a:t>和现场可编程门阵列型</a:t>
            </a:r>
            <a:r>
              <a:rPr lang="en-US" altLang="zh-CN" sz="2000" b="1">
                <a:latin typeface="Times New Roman" panose="02020603050405020304"/>
                <a:ea typeface="Times New Roman" panose="02020603050405020304"/>
              </a:rPr>
              <a:t>FPGA</a:t>
            </a:r>
            <a:r>
              <a:rPr lang="zh-CN" altLang="en-US" sz="2000" b="1">
                <a:latin typeface="Times New Roman" panose="02020603050405020304"/>
                <a:ea typeface="宋体" panose="02010600030101010101" pitchFamily="2" charset="-122"/>
              </a:rPr>
              <a:t>两大类。阵列型</a:t>
            </a:r>
            <a:r>
              <a:rPr lang="en-US" altLang="zh-CN" sz="2000" b="1">
                <a:latin typeface="Times New Roman" panose="02020603050405020304"/>
                <a:ea typeface="Times New Roman" panose="02020603050405020304"/>
              </a:rPr>
              <a:t>PLD</a:t>
            </a:r>
            <a:r>
              <a:rPr lang="zh-CN" altLang="en-US" sz="2000" b="1">
                <a:latin typeface="Times New Roman" panose="02020603050405020304"/>
                <a:ea typeface="宋体" panose="02010600030101010101" pitchFamily="2" charset="-122"/>
              </a:rPr>
              <a:t>的基本结构由与阵列和或阵列组成。现场可编程门阵列型</a:t>
            </a:r>
            <a:r>
              <a:rPr lang="en-US" altLang="zh-CN" sz="2000" b="1">
                <a:latin typeface="Times New Roman" panose="02020603050405020304"/>
                <a:ea typeface="Times New Roman" panose="02020603050405020304"/>
              </a:rPr>
              <a:t>FPGA</a:t>
            </a:r>
            <a:r>
              <a:rPr lang="zh-CN" altLang="en-US" sz="2000" b="1">
                <a:latin typeface="Times New Roman" panose="02020603050405020304"/>
                <a:ea typeface="宋体" panose="02010600030101010101" pitchFamily="2" charset="-122"/>
              </a:rPr>
              <a:t>具有门阵列的结构形式，它有许多可编程单元（或称逻辑功能块）排成阵列组成，称为单元型</a:t>
            </a:r>
            <a:r>
              <a:rPr lang="en-US" altLang="zh-CN" sz="2000" b="1">
                <a:latin typeface="Times New Roman" panose="02020603050405020304"/>
                <a:ea typeface="Times New Roman" panose="02020603050405020304"/>
              </a:rPr>
              <a:t>PLD</a:t>
            </a:r>
            <a:r>
              <a:rPr lang="zh-CN" altLang="en-US" sz="2000" b="1">
                <a:latin typeface="Times New Roman" panose="02020603050405020304"/>
                <a:ea typeface="宋体" panose="02010600030101010101" pitchFamily="2" charset="-122"/>
              </a:rPr>
              <a:t>。</a:t>
            </a:r>
            <a:endParaRPr lang="zh-CN" altLang="en-US" sz="2000" b="1">
              <a:latin typeface="Times New Roman" panose="02020603050405020304"/>
              <a:ea typeface="宋体" panose="02010600030101010101" pitchFamily="2" charset="-122"/>
            </a:endParaRPr>
          </a:p>
        </p:txBody>
      </p:sp>
      <p:pic>
        <p:nvPicPr>
          <p:cNvPr id="25602" name="图片 101379" descr="2t22"/>
          <p:cNvPicPr>
            <a:picLocks noChangeAspect="1"/>
          </p:cNvPicPr>
          <p:nvPr/>
        </p:nvPicPr>
        <p:blipFill>
          <a:blip r:embed="rId2"/>
          <a:stretch>
            <a:fillRect/>
          </a:stretch>
        </p:blipFill>
        <p:spPr>
          <a:xfrm>
            <a:off x="3243580" y="3021330"/>
            <a:ext cx="5705475" cy="3111500"/>
          </a:xfrm>
          <a:prstGeom prst="rect">
            <a:avLst/>
          </a:prstGeom>
          <a:noFill/>
          <a:ln w="9525">
            <a:noFill/>
          </a:ln>
        </p:spPr>
      </p:pic>
      <p:sp>
        <p:nvSpPr>
          <p:cNvPr id="5" name="文本框 4"/>
          <p:cNvSpPr txBox="1"/>
          <p:nvPr/>
        </p:nvSpPr>
        <p:spPr>
          <a:xfrm>
            <a:off x="3613150" y="6243638"/>
            <a:ext cx="5080000" cy="398780"/>
          </a:xfrm>
          <a:prstGeom prst="rect">
            <a:avLst/>
          </a:prstGeom>
        </p:spPr>
        <p:txBody>
          <a:bodyPr>
            <a:spAutoFit/>
          </a:bodyPr>
          <a:p>
            <a:pPr marL="0" indent="0" algn="ctr" defTabSz="266700">
              <a:spcBef>
                <a:spcPct val="0"/>
              </a:spcBef>
              <a:spcAft>
                <a:spcPct val="0"/>
              </a:spcAft>
            </a:pPr>
            <a:r>
              <a:rPr lang="zh-CN" altLang="en-US" sz="2000" b="1">
                <a:latin typeface="Times New Roman" panose="02020603050405020304"/>
                <a:ea typeface="宋体" panose="02010600030101010101" pitchFamily="2" charset="-122"/>
              </a:rPr>
              <a:t>图</a:t>
            </a:r>
            <a:r>
              <a:rPr lang="en-US" altLang="zh-CN" sz="2000" b="1">
                <a:latin typeface="Times New Roman" panose="02020603050405020304"/>
                <a:ea typeface="Times New Roman" panose="02020603050405020304"/>
              </a:rPr>
              <a:t>2-15 </a:t>
            </a:r>
            <a:r>
              <a:rPr lang="zh-CN" altLang="en-US" sz="2000" b="1">
                <a:latin typeface="Times New Roman" panose="02020603050405020304"/>
                <a:ea typeface="宋体" panose="02010600030101010101" pitchFamily="2" charset="-122"/>
              </a:rPr>
              <a:t>工艺线宽与供电电压的关系</a:t>
            </a:r>
            <a:endParaRPr lang="zh-CN" altLang="en-US" sz="2000" b="1">
              <a:latin typeface="Times New Roman" panose="02020603050405020304"/>
              <a:ea typeface="宋体" panose="02010600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276353" y="178821"/>
            <a:ext cx="5478780" cy="605155"/>
            <a:chOff x="274214" y="217809"/>
            <a:chExt cx="4565650"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4111096" cy="486304"/>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2.2.1 </a:t>
              </a:r>
              <a:r>
                <a:rPr lang="zh-CN" altLang="en-US" sz="3200" b="1" dirty="0">
                  <a:solidFill>
                    <a:prstClr val="black"/>
                  </a:solidFill>
                  <a:latin typeface="微软雅黑" panose="020B0503020204020204" pitchFamily="34" charset="-122"/>
                  <a:ea typeface="微软雅黑" panose="020B0503020204020204" pitchFamily="34" charset="-122"/>
                </a:rPr>
                <a:t>宏单元结构</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2" name="文本框 1"/>
          <p:cNvSpPr txBox="1"/>
          <p:nvPr/>
        </p:nvSpPr>
        <p:spPr>
          <a:xfrm>
            <a:off x="748030" y="1029335"/>
            <a:ext cx="10869930" cy="854710"/>
          </a:xfrm>
          <a:prstGeom prst="rect">
            <a:avLst/>
          </a:prstGeom>
        </p:spPr>
        <p:txBody>
          <a:bodyPr>
            <a:noAutofit/>
          </a:bodyPr>
          <a:p>
            <a:pPr indent="457200" algn="just" defTabSz="266700" fontAlgn="auto">
              <a:lnSpc>
                <a:spcPct val="130000"/>
              </a:lnSpc>
              <a:spcBef>
                <a:spcPct val="0"/>
              </a:spcBef>
              <a:spcAft>
                <a:spcPct val="0"/>
              </a:spcAft>
            </a:pPr>
            <a:r>
              <a:rPr lang="zh-CN" altLang="en-US" sz="2000" b="1">
                <a:latin typeface="Times New Roman" panose="02020603050405020304"/>
                <a:ea typeface="宋体" panose="02010600030101010101" pitchFamily="2" charset="-122"/>
              </a:rPr>
              <a:t>宏单元</a:t>
            </a:r>
            <a:r>
              <a:rPr lang="zh-CN" altLang="en-US" sz="2000" b="1">
                <a:latin typeface="Times New Roman" panose="02020603050405020304"/>
                <a:ea typeface="宋体" panose="02010600030101010101" pitchFamily="2" charset="-122"/>
              </a:rPr>
              <a:t>结构通常包含一个</a:t>
            </a:r>
            <a:r>
              <a:rPr lang="en-US" altLang="zh-CN" sz="2000" b="1">
                <a:latin typeface="Times New Roman" panose="02020603050405020304"/>
                <a:ea typeface="Times New Roman" panose="02020603050405020304"/>
              </a:rPr>
              <a:t>LUT</a:t>
            </a:r>
            <a:r>
              <a:rPr lang="zh-CN" altLang="en-US" sz="2000" b="1">
                <a:latin typeface="Times New Roman" panose="02020603050405020304"/>
                <a:ea typeface="宋体" panose="02010600030101010101" pitchFamily="2" charset="-122"/>
              </a:rPr>
              <a:t>、一个可配置的触发器（</a:t>
            </a:r>
            <a:r>
              <a:rPr lang="en-US" altLang="zh-CN" sz="2000" b="1">
                <a:latin typeface="Times New Roman" panose="02020603050405020304"/>
                <a:ea typeface="Times New Roman" panose="02020603050405020304"/>
              </a:rPr>
              <a:t>D</a:t>
            </a:r>
            <a:r>
              <a:rPr lang="zh-CN" altLang="en-US" sz="2000" b="1">
                <a:latin typeface="Times New Roman" panose="02020603050405020304"/>
                <a:ea typeface="宋体" panose="02010600030101010101" pitchFamily="2" charset="-122"/>
              </a:rPr>
              <a:t>型或</a:t>
            </a:r>
            <a:r>
              <a:rPr lang="en-US" altLang="zh-CN" sz="2000" b="1">
                <a:latin typeface="Times New Roman" panose="02020603050405020304"/>
                <a:ea typeface="Times New Roman" panose="02020603050405020304"/>
              </a:rPr>
              <a:t>JK</a:t>
            </a:r>
            <a:r>
              <a:rPr lang="zh-CN" altLang="en-US" sz="2000" b="1">
                <a:latin typeface="Times New Roman" panose="02020603050405020304"/>
                <a:ea typeface="宋体" panose="02010600030101010101" pitchFamily="2" charset="-122"/>
              </a:rPr>
              <a:t>型）和相关的控制逻辑。它们可以配置为执行多种不同的逻辑功能。</a:t>
            </a:r>
            <a:endParaRPr lang="zh-CN" altLang="en-US" sz="2000" b="1">
              <a:latin typeface="Times New Roman" panose="02020603050405020304"/>
              <a:ea typeface="宋体" panose="02010600030101010101" pitchFamily="2" charset="-122"/>
            </a:endParaRPr>
          </a:p>
        </p:txBody>
      </p:sp>
      <p:pic>
        <p:nvPicPr>
          <p:cNvPr id="20482" name="Picture 9"/>
          <p:cNvPicPr>
            <a:picLocks noChangeAspect="1"/>
          </p:cNvPicPr>
          <p:nvPr/>
        </p:nvPicPr>
        <p:blipFill>
          <a:blip r:embed="rId2"/>
          <a:srcRect t="121" r="1786"/>
          <a:stretch>
            <a:fillRect/>
          </a:stretch>
        </p:blipFill>
        <p:spPr>
          <a:xfrm>
            <a:off x="2922905" y="1986280"/>
            <a:ext cx="6619240" cy="4074795"/>
          </a:xfrm>
          <a:prstGeom prst="rect">
            <a:avLst/>
          </a:prstGeom>
          <a:noFill/>
          <a:ln w="9525">
            <a:noFill/>
          </a:ln>
        </p:spPr>
      </p:pic>
      <p:sp>
        <p:nvSpPr>
          <p:cNvPr id="3" name="文本框 2"/>
          <p:cNvSpPr txBox="1"/>
          <p:nvPr/>
        </p:nvSpPr>
        <p:spPr>
          <a:xfrm>
            <a:off x="3744595" y="6060758"/>
            <a:ext cx="5080000" cy="398780"/>
          </a:xfrm>
          <a:prstGeom prst="rect">
            <a:avLst/>
          </a:prstGeom>
        </p:spPr>
        <p:txBody>
          <a:bodyPr>
            <a:spAutoFit/>
          </a:bodyPr>
          <a:p>
            <a:pPr marL="0" indent="266700" algn="ctr" defTabSz="266700">
              <a:spcBef>
                <a:spcPct val="0"/>
              </a:spcBef>
              <a:spcAft>
                <a:spcPct val="0"/>
              </a:spcAft>
            </a:pPr>
            <a:r>
              <a:rPr lang="zh-CN" altLang="en-US" sz="2000" b="1">
                <a:latin typeface="Times New Roman" panose="02020603050405020304"/>
                <a:ea typeface="宋体" panose="02010600030101010101" pitchFamily="2" charset="-122"/>
              </a:rPr>
              <a:t>图</a:t>
            </a:r>
            <a:r>
              <a:rPr lang="en-US" altLang="zh-CN" sz="2000" b="1">
                <a:latin typeface="Times New Roman" panose="02020603050405020304"/>
                <a:ea typeface="Times New Roman" panose="02020603050405020304"/>
              </a:rPr>
              <a:t>2-16 MAX7000S</a:t>
            </a:r>
            <a:r>
              <a:rPr lang="zh-CN" altLang="en-US" sz="2000" b="1">
                <a:latin typeface="Times New Roman" panose="02020603050405020304"/>
                <a:ea typeface="宋体" panose="02010600030101010101" pitchFamily="2" charset="-122"/>
              </a:rPr>
              <a:t>系列的单个宏单元结构</a:t>
            </a:r>
            <a:endParaRPr lang="zh-CN" altLang="en-US" sz="2000" b="1">
              <a:latin typeface="Times New Roman" panose="02020603050405020304"/>
              <a:ea typeface="宋体" panose="02010600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276353" y="178821"/>
            <a:ext cx="5478780" cy="605155"/>
            <a:chOff x="274214" y="217809"/>
            <a:chExt cx="4565650"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4111096" cy="486304"/>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2.2.2 CPLD</a:t>
              </a:r>
              <a:r>
                <a:rPr lang="zh-CN" altLang="en-US" sz="3200" b="1" dirty="0">
                  <a:solidFill>
                    <a:prstClr val="black"/>
                  </a:solidFill>
                  <a:latin typeface="微软雅黑" panose="020B0503020204020204" pitchFamily="34" charset="-122"/>
                  <a:ea typeface="微软雅黑" panose="020B0503020204020204" pitchFamily="34" charset="-122"/>
                </a:rPr>
                <a:t>器件结构</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pic>
        <p:nvPicPr>
          <p:cNvPr id="19460" name="Picture 6"/>
          <p:cNvPicPr>
            <a:picLocks noChangeAspect="1"/>
          </p:cNvPicPr>
          <p:nvPr/>
        </p:nvPicPr>
        <p:blipFill>
          <a:blip r:embed="rId2"/>
          <a:srcRect r="1783" b="5832"/>
          <a:stretch>
            <a:fillRect/>
          </a:stretch>
        </p:blipFill>
        <p:spPr>
          <a:xfrm>
            <a:off x="4105910" y="2229485"/>
            <a:ext cx="3780155" cy="3853815"/>
          </a:xfrm>
          <a:prstGeom prst="rect">
            <a:avLst/>
          </a:prstGeom>
          <a:noFill/>
          <a:ln w="9525">
            <a:noFill/>
          </a:ln>
        </p:spPr>
      </p:pic>
      <p:sp>
        <p:nvSpPr>
          <p:cNvPr id="2" name="文本框 1"/>
          <p:cNvSpPr txBox="1"/>
          <p:nvPr/>
        </p:nvSpPr>
        <p:spPr>
          <a:xfrm>
            <a:off x="546735" y="1037590"/>
            <a:ext cx="10996295" cy="1273810"/>
          </a:xfrm>
          <a:prstGeom prst="rect">
            <a:avLst/>
          </a:prstGeom>
        </p:spPr>
        <p:txBody>
          <a:bodyPr>
            <a:noAutofit/>
          </a:bodyPr>
          <a:p>
            <a:pPr indent="457200" algn="just" defTabSz="266700" fontAlgn="auto">
              <a:lnSpc>
                <a:spcPct val="130000"/>
              </a:lnSpc>
              <a:spcBef>
                <a:spcPct val="0"/>
              </a:spcBef>
              <a:spcAft>
                <a:spcPts val="1200"/>
              </a:spcAft>
            </a:pPr>
            <a:r>
              <a:rPr lang="en-US" altLang="zh-CN" sz="2400" b="1">
                <a:solidFill>
                  <a:srgbClr val="FF0000"/>
                </a:solidFill>
                <a:latin typeface="Times New Roman" panose="02020603050405020304" charset="0"/>
                <a:ea typeface="Times New Roman" panose="02020603050405020304"/>
                <a:cs typeface="Times New Roman" panose="02020603050405020304" charset="0"/>
              </a:rPr>
              <a:t>CPLD</a:t>
            </a:r>
            <a:r>
              <a:rPr lang="zh-CN" altLang="en-US" sz="2400" b="1">
                <a:solidFill>
                  <a:srgbClr val="FF0000"/>
                </a:solidFill>
                <a:latin typeface="Times New Roman" panose="02020603050405020304" charset="0"/>
                <a:ea typeface="宋体" panose="02010600030101010101" pitchFamily="2" charset="-122"/>
                <a:cs typeface="Times New Roman" panose="02020603050405020304" charset="0"/>
              </a:rPr>
              <a:t>的基本结构</a:t>
            </a:r>
            <a:r>
              <a:rPr lang="zh-CN" altLang="en-US" sz="2400" b="1">
                <a:latin typeface="Times New Roman" panose="02020603050405020304" charset="0"/>
                <a:ea typeface="宋体" panose="02010600030101010101" pitchFamily="2" charset="-122"/>
                <a:cs typeface="Times New Roman" panose="02020603050405020304" charset="0"/>
              </a:rPr>
              <a:t>包括以下几个部分：</a:t>
            </a:r>
            <a:endParaRPr lang="zh-CN" altLang="en-US" sz="2400" b="1">
              <a:latin typeface="Times New Roman" panose="02020603050405020304" charset="0"/>
              <a:ea typeface="宋体" panose="02010600030101010101" pitchFamily="2" charset="-122"/>
              <a:cs typeface="Times New Roman" panose="02020603050405020304" charset="0"/>
            </a:endParaRPr>
          </a:p>
          <a:p>
            <a:pPr indent="457200" algn="just" defTabSz="266700" fontAlgn="auto">
              <a:lnSpc>
                <a:spcPct val="130000"/>
              </a:lnSpc>
              <a:spcBef>
                <a:spcPct val="0"/>
              </a:spcBef>
              <a:spcAft>
                <a:spcPct val="0"/>
              </a:spcAft>
            </a:pPr>
            <a:r>
              <a:rPr lang="en-US" altLang="zh-CN" sz="2000" b="1">
                <a:latin typeface="Times New Roman" panose="02020603050405020304" charset="0"/>
                <a:ea typeface="宋体" panose="02010600030101010101" pitchFamily="2" charset="-122"/>
                <a:cs typeface="Times New Roman" panose="02020603050405020304" charset="0"/>
              </a:rPr>
              <a:t>1</a:t>
            </a:r>
            <a:r>
              <a:rPr lang="zh-CN" altLang="en-US" sz="2000" b="1">
                <a:latin typeface="Times New Roman" panose="02020603050405020304" charset="0"/>
                <a:ea typeface="宋体" panose="02010600030101010101" pitchFamily="2" charset="-122"/>
                <a:cs typeface="Times New Roman" panose="02020603050405020304" charset="0"/>
              </a:rPr>
              <a:t>、逻辑阵列：这是</a:t>
            </a:r>
            <a:r>
              <a:rPr lang="en-US" altLang="zh-CN" sz="2000" b="1">
                <a:latin typeface="Times New Roman" panose="02020603050405020304" charset="0"/>
                <a:ea typeface="宋体" panose="02010600030101010101" pitchFamily="2" charset="-122"/>
                <a:cs typeface="Times New Roman" panose="02020603050405020304" charset="0"/>
              </a:rPr>
              <a:t>CPLD</a:t>
            </a:r>
            <a:r>
              <a:rPr lang="zh-CN" altLang="en-US" sz="2000" b="1">
                <a:latin typeface="Times New Roman" panose="02020603050405020304" charset="0"/>
                <a:ea typeface="宋体" panose="02010600030101010101" pitchFamily="2" charset="-122"/>
                <a:cs typeface="Times New Roman" panose="02020603050405020304" charset="0"/>
              </a:rPr>
              <a:t>的核心，由许多小的逻辑单元组成，这些逻辑单元可以是宏单元或逻辑阵列模块（</a:t>
            </a:r>
            <a:r>
              <a:rPr lang="en-US" altLang="zh-CN" sz="2000" b="1">
                <a:latin typeface="Times New Roman" panose="02020603050405020304" charset="0"/>
                <a:ea typeface="宋体" panose="02010600030101010101" pitchFamily="2" charset="-122"/>
                <a:cs typeface="Times New Roman" panose="02020603050405020304" charset="0"/>
              </a:rPr>
              <a:t>LAB</a:t>
            </a:r>
            <a:r>
              <a:rPr lang="zh-CN" altLang="en-US" sz="2000" b="1">
                <a:latin typeface="Times New Roman" panose="02020603050405020304" charset="0"/>
                <a:ea typeface="宋体" panose="02010600030101010101" pitchFamily="2" charset="-122"/>
                <a:cs typeface="Times New Roman" panose="02020603050405020304" charset="0"/>
              </a:rPr>
              <a:t>）。</a:t>
            </a:r>
            <a:endParaRPr lang="zh-CN" altLang="en-US" sz="2000" b="1">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3313430" y="6249988"/>
            <a:ext cx="5080000" cy="398780"/>
          </a:xfrm>
          <a:prstGeom prst="rect">
            <a:avLst/>
          </a:prstGeom>
        </p:spPr>
        <p:txBody>
          <a:bodyPr>
            <a:spAutoFit/>
          </a:bodyPr>
          <a:p>
            <a:pPr marL="0" indent="266700" algn="ctr" defTabSz="266700">
              <a:spcBef>
                <a:spcPct val="0"/>
              </a:spcBef>
              <a:spcAft>
                <a:spcPct val="0"/>
              </a:spcAft>
            </a:pPr>
            <a:r>
              <a:rPr lang="zh-CN" altLang="en-US" sz="2000" b="1">
                <a:latin typeface="Times New Roman" panose="02020603050405020304"/>
                <a:ea typeface="宋体" panose="02010600030101010101" pitchFamily="2" charset="-122"/>
              </a:rPr>
              <a:t>图</a:t>
            </a:r>
            <a:r>
              <a:rPr lang="en-US" altLang="zh-CN" sz="2000" b="1">
                <a:latin typeface="Times New Roman" panose="02020603050405020304"/>
                <a:ea typeface="Times New Roman" panose="02020603050405020304"/>
              </a:rPr>
              <a:t>2-17 MAX7000</a:t>
            </a:r>
            <a:r>
              <a:rPr lang="zh-CN" altLang="en-US" sz="2000" b="1">
                <a:latin typeface="Times New Roman" panose="02020603050405020304"/>
                <a:ea typeface="宋体" panose="02010600030101010101" pitchFamily="2" charset="-122"/>
              </a:rPr>
              <a:t>器件的结构</a:t>
            </a:r>
            <a:endParaRPr lang="zh-CN" altLang="en-US" sz="2000" b="1">
              <a:latin typeface="Times New Roman" panose="02020603050405020304"/>
              <a:ea typeface="宋体" panose="02010600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276353" y="178821"/>
            <a:ext cx="5478780" cy="605155"/>
            <a:chOff x="274214" y="217809"/>
            <a:chExt cx="4565650"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4111096" cy="486304"/>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2.2.2 CPLD</a:t>
              </a:r>
              <a:r>
                <a:rPr lang="zh-CN" altLang="en-US" sz="3200" b="1" dirty="0">
                  <a:solidFill>
                    <a:prstClr val="black"/>
                  </a:solidFill>
                  <a:latin typeface="微软雅黑" panose="020B0503020204020204" pitchFamily="34" charset="-122"/>
                  <a:ea typeface="微软雅黑" panose="020B0503020204020204" pitchFamily="34" charset="-122"/>
                </a:rPr>
                <a:t>器件结构</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2" name="文本框 1"/>
          <p:cNvSpPr txBox="1"/>
          <p:nvPr/>
        </p:nvSpPr>
        <p:spPr>
          <a:xfrm>
            <a:off x="546735" y="1007110"/>
            <a:ext cx="10996295" cy="935355"/>
          </a:xfrm>
          <a:prstGeom prst="rect">
            <a:avLst/>
          </a:prstGeom>
        </p:spPr>
        <p:txBody>
          <a:bodyPr tIns="0">
            <a:noAutofit/>
          </a:bodyPr>
          <a:p>
            <a:pPr indent="457200" algn="just" defTabSz="266700" fontAlgn="auto">
              <a:lnSpc>
                <a:spcPct val="150000"/>
              </a:lnSpc>
              <a:spcBef>
                <a:spcPct val="0"/>
              </a:spcBef>
              <a:spcAft>
                <a:spcPct val="0"/>
              </a:spcAft>
            </a:pPr>
            <a:r>
              <a:rPr lang="en-US" altLang="zh-CN" sz="2000" b="1">
                <a:latin typeface="Times New Roman" panose="02020603050405020304" charset="0"/>
                <a:ea typeface="宋体" panose="02010600030101010101" pitchFamily="2" charset="-122"/>
                <a:cs typeface="Times New Roman" panose="02020603050405020304" charset="0"/>
              </a:rPr>
              <a:t>2</a:t>
            </a:r>
            <a:r>
              <a:rPr lang="zh-CN" altLang="en-US" sz="2000" b="1">
                <a:latin typeface="Times New Roman" panose="02020603050405020304" charset="0"/>
                <a:ea typeface="宋体" panose="02010600030101010101" pitchFamily="2" charset="-122"/>
                <a:cs typeface="Times New Roman" panose="02020603050405020304" charset="0"/>
              </a:rPr>
              <a:t>、扩展乘积项：</a:t>
            </a:r>
            <a:r>
              <a:rPr lang="en-US" altLang="zh-CN" sz="2000" b="1">
                <a:latin typeface="Times New Roman" panose="02020603050405020304" charset="0"/>
                <a:ea typeface="宋体" panose="02010600030101010101" pitchFamily="2" charset="-122"/>
                <a:cs typeface="Times New Roman" panose="02020603050405020304" charset="0"/>
              </a:rPr>
              <a:t>CPLD</a:t>
            </a:r>
            <a:r>
              <a:rPr lang="zh-CN" altLang="en-US" sz="2000" b="1">
                <a:latin typeface="Times New Roman" panose="02020603050405020304" charset="0"/>
                <a:ea typeface="宋体" panose="02010600030101010101" pitchFamily="2" charset="-122"/>
                <a:cs typeface="Times New Roman" panose="02020603050405020304" charset="0"/>
              </a:rPr>
              <a:t>（复杂可编程逻辑器件）的扩展乘积项（</a:t>
            </a:r>
            <a:r>
              <a:rPr lang="en-US" altLang="zh-CN" sz="2000" b="1">
                <a:latin typeface="Times New Roman" panose="02020603050405020304" charset="0"/>
                <a:ea typeface="宋体" panose="02010600030101010101" pitchFamily="2" charset="-122"/>
                <a:cs typeface="Times New Roman" panose="02020603050405020304" charset="0"/>
              </a:rPr>
              <a:t>Product Terms</a:t>
            </a:r>
            <a:r>
              <a:rPr lang="zh-CN" altLang="en-US" sz="2000" b="1">
                <a:latin typeface="Times New Roman" panose="02020603050405020304" charset="0"/>
                <a:ea typeface="宋体" panose="02010600030101010101" pitchFamily="2" charset="-122"/>
                <a:cs typeface="Times New Roman" panose="02020603050405020304" charset="0"/>
              </a:rPr>
              <a:t>）是其逻辑阵列的一个关键特性，用于实现数字逻辑功能。</a:t>
            </a:r>
            <a:endParaRPr lang="zh-CN" altLang="en-US" sz="2000" b="1">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1105535" y="6225540"/>
            <a:ext cx="8971915" cy="398780"/>
          </a:xfrm>
          <a:prstGeom prst="rect">
            <a:avLst/>
          </a:prstGeom>
        </p:spPr>
        <p:txBody>
          <a:bodyPr wrap="square">
            <a:spAutoFit/>
          </a:bodyPr>
          <a:p>
            <a:pPr marL="0" indent="266700" algn="ctr" defTabSz="266700">
              <a:spcBef>
                <a:spcPct val="0"/>
              </a:spcBef>
              <a:spcAft>
                <a:spcPct val="0"/>
              </a:spcAft>
            </a:pPr>
            <a:r>
              <a:rPr lang="zh-CN" altLang="en-US" sz="2000" b="1">
                <a:latin typeface="Times New Roman" panose="02020603050405020304"/>
                <a:ea typeface="宋体" panose="02010600030101010101" pitchFamily="2" charset="-122"/>
              </a:rPr>
              <a:t>图</a:t>
            </a:r>
            <a:r>
              <a:rPr lang="en-US" altLang="zh-CN" sz="2000" b="1">
                <a:latin typeface="Times New Roman" panose="02020603050405020304"/>
                <a:ea typeface="宋体" panose="02010600030101010101" pitchFamily="2" charset="-122"/>
              </a:rPr>
              <a:t>2-18 </a:t>
            </a:r>
            <a:r>
              <a:rPr lang="zh-CN" altLang="en-US" sz="2000" b="1">
                <a:latin typeface="Times New Roman" panose="02020603050405020304"/>
                <a:ea typeface="宋体" panose="02010600030101010101" pitchFamily="2" charset="-122"/>
              </a:rPr>
              <a:t>共享扩展项结构</a:t>
            </a:r>
            <a:r>
              <a:rPr lang="en-US" altLang="zh-CN" sz="2000" b="1">
                <a:latin typeface="Times New Roman" panose="02020603050405020304"/>
                <a:ea typeface="宋体" panose="02010600030101010101" pitchFamily="2" charset="-122"/>
              </a:rPr>
              <a:t>                                   </a:t>
            </a:r>
            <a:r>
              <a:rPr lang="zh-CN" altLang="en-US" sz="2000" b="1">
                <a:latin typeface="Times New Roman" panose="02020603050405020304"/>
                <a:ea typeface="宋体" panose="02010600030101010101" pitchFamily="2" charset="-122"/>
              </a:rPr>
              <a:t>图</a:t>
            </a:r>
            <a:r>
              <a:rPr lang="en-US" altLang="zh-CN" sz="2000" b="1">
                <a:latin typeface="Times New Roman" panose="02020603050405020304"/>
                <a:ea typeface="宋体" panose="02010600030101010101" pitchFamily="2" charset="-122"/>
              </a:rPr>
              <a:t>2-19 </a:t>
            </a:r>
            <a:r>
              <a:rPr lang="zh-CN" altLang="en-US" sz="2000" b="1">
                <a:latin typeface="Times New Roman" panose="02020603050405020304"/>
                <a:ea typeface="宋体" panose="02010600030101010101" pitchFamily="2" charset="-122"/>
              </a:rPr>
              <a:t>并联扩展项结构</a:t>
            </a:r>
            <a:endParaRPr lang="zh-CN" altLang="en-US" sz="2000" b="1">
              <a:latin typeface="Times New Roman" panose="02020603050405020304"/>
              <a:ea typeface="宋体" panose="02010600030101010101" pitchFamily="2" charset="-122"/>
            </a:endParaRPr>
          </a:p>
        </p:txBody>
      </p:sp>
      <p:pic>
        <p:nvPicPr>
          <p:cNvPr id="4" name="图片 10" descr="屏幕截图 2024-06-24 164642"/>
          <p:cNvPicPr>
            <a:picLocks noChangeAspect="1"/>
          </p:cNvPicPr>
          <p:nvPr/>
        </p:nvPicPr>
        <p:blipFill>
          <a:blip r:embed="rId2"/>
          <a:stretch>
            <a:fillRect/>
          </a:stretch>
        </p:blipFill>
        <p:spPr>
          <a:xfrm>
            <a:off x="1026795" y="1964055"/>
            <a:ext cx="5055870" cy="4235450"/>
          </a:xfrm>
          <a:prstGeom prst="rect">
            <a:avLst/>
          </a:prstGeom>
        </p:spPr>
      </p:pic>
      <p:pic>
        <p:nvPicPr>
          <p:cNvPr id="5" name="图片 11" descr="屏幕截图 2024-06-24 164804"/>
          <p:cNvPicPr>
            <a:picLocks noChangeAspect="1"/>
          </p:cNvPicPr>
          <p:nvPr/>
        </p:nvPicPr>
        <p:blipFill>
          <a:blip r:embed="rId3"/>
          <a:stretch>
            <a:fillRect/>
          </a:stretch>
        </p:blipFill>
        <p:spPr>
          <a:xfrm>
            <a:off x="6358890" y="1964055"/>
            <a:ext cx="3917950" cy="422656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276353" y="178821"/>
            <a:ext cx="5478780" cy="605155"/>
            <a:chOff x="274214" y="217809"/>
            <a:chExt cx="4565650"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4111096" cy="486304"/>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2.2.2 CPLD</a:t>
              </a:r>
              <a:r>
                <a:rPr lang="zh-CN" altLang="en-US" sz="3200" b="1" dirty="0">
                  <a:solidFill>
                    <a:prstClr val="black"/>
                  </a:solidFill>
                  <a:latin typeface="微软雅黑" panose="020B0503020204020204" pitchFamily="34" charset="-122"/>
                  <a:ea typeface="微软雅黑" panose="020B0503020204020204" pitchFamily="34" charset="-122"/>
                </a:rPr>
                <a:t>器件结构</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2" name="文本框 1"/>
          <p:cNvSpPr txBox="1"/>
          <p:nvPr/>
        </p:nvSpPr>
        <p:spPr>
          <a:xfrm>
            <a:off x="859790" y="1060450"/>
            <a:ext cx="4726940" cy="582295"/>
          </a:xfrm>
          <a:prstGeom prst="rect">
            <a:avLst/>
          </a:prstGeom>
        </p:spPr>
        <p:txBody>
          <a:bodyPr>
            <a:noAutofit/>
          </a:bodyPr>
          <a:p>
            <a:pPr indent="457200" algn="just" defTabSz="266700" fontAlgn="auto">
              <a:lnSpc>
                <a:spcPct val="130000"/>
              </a:lnSpc>
              <a:spcBef>
                <a:spcPct val="0"/>
              </a:spcBef>
              <a:spcAft>
                <a:spcPct val="0"/>
              </a:spcAft>
            </a:pPr>
            <a:r>
              <a:rPr lang="en-US" altLang="zh-CN" sz="2400" b="1">
                <a:latin typeface="Times New Roman" panose="02020603050405020304" charset="0"/>
                <a:ea typeface="宋体" panose="02010600030101010101" pitchFamily="2" charset="-122"/>
                <a:cs typeface="Times New Roman" panose="02020603050405020304" charset="0"/>
              </a:rPr>
              <a:t>3</a:t>
            </a:r>
            <a:r>
              <a:rPr lang="zh-CN" altLang="en-US" sz="2400" b="1">
                <a:latin typeface="Times New Roman" panose="02020603050405020304" charset="0"/>
                <a:ea typeface="宋体" panose="02010600030101010101" pitchFamily="2" charset="-122"/>
                <a:cs typeface="Times New Roman" panose="02020603050405020304" charset="0"/>
              </a:rPr>
              <a:t>、可编程连线阵列</a:t>
            </a:r>
            <a:r>
              <a:rPr lang="en-US" altLang="zh-CN" sz="2400" b="1">
                <a:latin typeface="Times New Roman" panose="02020603050405020304" charset="0"/>
                <a:ea typeface="宋体" panose="02010600030101010101" pitchFamily="2" charset="-122"/>
                <a:cs typeface="Times New Roman" panose="02020603050405020304" charset="0"/>
              </a:rPr>
              <a:t>(PIA)</a:t>
            </a:r>
            <a:endParaRPr lang="en-US" altLang="zh-CN" sz="2400" b="1">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518160" y="5001260"/>
            <a:ext cx="5541010" cy="398780"/>
          </a:xfrm>
          <a:prstGeom prst="rect">
            <a:avLst/>
          </a:prstGeom>
        </p:spPr>
        <p:txBody>
          <a:bodyPr wrap="square">
            <a:spAutoFit/>
          </a:bodyPr>
          <a:p>
            <a:pPr marL="0" indent="266700" algn="ctr" defTabSz="266700">
              <a:spcBef>
                <a:spcPct val="0"/>
              </a:spcBef>
              <a:spcAft>
                <a:spcPct val="0"/>
              </a:spcAft>
            </a:pPr>
            <a:r>
              <a:rPr lang="zh-CN" altLang="en-US" sz="2000" b="1">
                <a:latin typeface="Times New Roman" panose="02020603050405020304"/>
                <a:ea typeface="宋体" panose="02010600030101010101" pitchFamily="2" charset="-122"/>
              </a:rPr>
              <a:t>图</a:t>
            </a:r>
            <a:r>
              <a:rPr lang="en-US" altLang="zh-CN" sz="2000" b="1">
                <a:latin typeface="Times New Roman" panose="02020603050405020304"/>
                <a:ea typeface="宋体" panose="02010600030101010101" pitchFamily="2" charset="-122"/>
              </a:rPr>
              <a:t>2-20 PIA</a:t>
            </a:r>
            <a:r>
              <a:rPr lang="zh-CN" altLang="en-US" sz="2000" b="1">
                <a:latin typeface="Times New Roman" panose="02020603050405020304"/>
                <a:ea typeface="宋体" panose="02010600030101010101" pitchFamily="2" charset="-122"/>
              </a:rPr>
              <a:t>信号布线到</a:t>
            </a:r>
            <a:r>
              <a:rPr lang="en-US" altLang="zh-CN" sz="2000" b="1">
                <a:latin typeface="Times New Roman" panose="02020603050405020304"/>
                <a:ea typeface="宋体" panose="02010600030101010101" pitchFamily="2" charset="-122"/>
              </a:rPr>
              <a:t>LAB</a:t>
            </a:r>
            <a:r>
              <a:rPr lang="zh-CN" altLang="en-US" sz="2000" b="1">
                <a:latin typeface="Times New Roman" panose="02020603050405020304"/>
                <a:ea typeface="宋体" panose="02010600030101010101" pitchFamily="2" charset="-122"/>
              </a:rPr>
              <a:t>的方式</a:t>
            </a:r>
            <a:endParaRPr lang="zh-CN" altLang="en-US" sz="2000" b="1">
              <a:latin typeface="Times New Roman" panose="02020603050405020304"/>
              <a:ea typeface="宋体" panose="02010600030101010101" pitchFamily="2" charset="-122"/>
            </a:endParaRPr>
          </a:p>
        </p:txBody>
      </p:sp>
      <p:pic>
        <p:nvPicPr>
          <p:cNvPr id="13" name="图片 7"/>
          <p:cNvPicPr>
            <a:picLocks noChangeAspect="1"/>
          </p:cNvPicPr>
          <p:nvPr/>
        </p:nvPicPr>
        <p:blipFill>
          <a:blip r:embed="rId2"/>
          <a:stretch>
            <a:fillRect/>
          </a:stretch>
        </p:blipFill>
        <p:spPr>
          <a:xfrm>
            <a:off x="679450" y="2032000"/>
            <a:ext cx="5785485" cy="2737485"/>
          </a:xfrm>
          <a:prstGeom prst="rect">
            <a:avLst/>
          </a:prstGeom>
          <a:noFill/>
          <a:ln>
            <a:noFill/>
          </a:ln>
        </p:spPr>
      </p:pic>
      <p:sp>
        <p:nvSpPr>
          <p:cNvPr id="6" name="文本框 5"/>
          <p:cNvSpPr txBox="1"/>
          <p:nvPr/>
        </p:nvSpPr>
        <p:spPr>
          <a:xfrm>
            <a:off x="6124575" y="1062355"/>
            <a:ext cx="5608320" cy="570865"/>
          </a:xfrm>
          <a:prstGeom prst="rect">
            <a:avLst/>
          </a:prstGeom>
        </p:spPr>
        <p:txBody>
          <a:bodyPr wrap="square">
            <a:spAutoFit/>
          </a:bodyPr>
          <a:p>
            <a:pPr marL="0" indent="457200" algn="just" defTabSz="266700">
              <a:lnSpc>
                <a:spcPct val="130000"/>
              </a:lnSpc>
              <a:buClrTx/>
              <a:buSzTx/>
              <a:buFontTx/>
            </a:pPr>
            <a:r>
              <a:rPr lang="en-US" altLang="zh-CN" sz="2400" b="1">
                <a:latin typeface="Times New Roman" panose="02020603050405020304" charset="0"/>
                <a:ea typeface="宋体" panose="02010600030101010101" pitchFamily="2" charset="-122"/>
                <a:cs typeface="Times New Roman" panose="02020603050405020304" charset="0"/>
              </a:rPr>
              <a:t>4、输入/输出单元（I/O）</a:t>
            </a:r>
            <a:endParaRPr lang="en-US" altLang="zh-CN" sz="2400" b="1">
              <a:latin typeface="Times New Roman" panose="02020603050405020304" charset="0"/>
              <a:ea typeface="宋体" panose="02010600030101010101" pitchFamily="2" charset="-122"/>
              <a:cs typeface="Times New Roman" panose="02020603050405020304" charset="0"/>
            </a:endParaRPr>
          </a:p>
        </p:txBody>
      </p:sp>
      <p:pic>
        <p:nvPicPr>
          <p:cNvPr id="12" name="图片 12" descr="屏幕截图 2024-06-24 164959"/>
          <p:cNvPicPr>
            <a:picLocks noChangeAspect="1"/>
          </p:cNvPicPr>
          <p:nvPr/>
        </p:nvPicPr>
        <p:blipFill>
          <a:blip r:embed="rId3"/>
          <a:stretch>
            <a:fillRect/>
          </a:stretch>
        </p:blipFill>
        <p:spPr>
          <a:xfrm>
            <a:off x="6652895" y="1710055"/>
            <a:ext cx="4939665" cy="4535170"/>
          </a:xfrm>
          <a:prstGeom prst="rect">
            <a:avLst/>
          </a:prstGeom>
        </p:spPr>
      </p:pic>
      <p:sp>
        <p:nvSpPr>
          <p:cNvPr id="14" name="文本框 13"/>
          <p:cNvSpPr txBox="1"/>
          <p:nvPr/>
        </p:nvSpPr>
        <p:spPr>
          <a:xfrm>
            <a:off x="6652895" y="6351905"/>
            <a:ext cx="5080000" cy="349250"/>
          </a:xfrm>
          <a:prstGeom prst="rect">
            <a:avLst/>
          </a:prstGeom>
        </p:spPr>
        <p:txBody>
          <a:bodyPr>
            <a:noAutofit/>
          </a:bodyPr>
          <a:p>
            <a:pPr marL="0" indent="266700" algn="ctr" defTabSz="266700">
              <a:spcBef>
                <a:spcPct val="0"/>
              </a:spcBef>
              <a:spcAft>
                <a:spcPct val="0"/>
              </a:spcAft>
            </a:pPr>
            <a:r>
              <a:rPr lang="zh-CN" altLang="en-US" sz="2000" b="1">
                <a:latin typeface="Times New Roman" panose="02020603050405020304"/>
                <a:ea typeface="宋体" panose="02010600030101010101" pitchFamily="2" charset="-122"/>
              </a:rPr>
              <a:t>图</a:t>
            </a:r>
            <a:r>
              <a:rPr lang="en-US" altLang="zh-CN" sz="2000" b="1">
                <a:latin typeface="Times New Roman" panose="02020603050405020304"/>
                <a:ea typeface="Times New Roman" panose="02020603050405020304"/>
              </a:rPr>
              <a:t>2-21 EPM7128S</a:t>
            </a:r>
            <a:r>
              <a:rPr lang="zh-CN" altLang="en-US" sz="2000" b="1">
                <a:latin typeface="Times New Roman" panose="02020603050405020304"/>
                <a:ea typeface="宋体" panose="02010600030101010101" pitchFamily="2" charset="-122"/>
              </a:rPr>
              <a:t>器件的</a:t>
            </a:r>
            <a:r>
              <a:rPr lang="en-US" altLang="zh-CN" sz="2000" b="1">
                <a:latin typeface="Times New Roman" panose="02020603050405020304"/>
                <a:ea typeface="Times New Roman" panose="02020603050405020304"/>
              </a:rPr>
              <a:t>I/O</a:t>
            </a:r>
            <a:r>
              <a:rPr lang="zh-CN" altLang="en-US" sz="2000" b="1">
                <a:latin typeface="Times New Roman" panose="02020603050405020304"/>
                <a:ea typeface="宋体" panose="02010600030101010101" pitchFamily="2" charset="-122"/>
              </a:rPr>
              <a:t>控制块</a:t>
            </a:r>
            <a:endParaRPr lang="zh-CN" altLang="en-US" sz="2000" b="1">
              <a:latin typeface="Times New Roman" panose="02020603050405020304"/>
              <a:ea typeface="宋体" panose="02010600030101010101" pitchFamily="2"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276353" y="178821"/>
            <a:ext cx="5478780" cy="605155"/>
            <a:chOff x="274214" y="217809"/>
            <a:chExt cx="4565650"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4111096" cy="486304"/>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2.2.3 CPLD</a:t>
              </a:r>
              <a:r>
                <a:rPr lang="zh-CN" altLang="en-US" sz="3200" b="1" dirty="0">
                  <a:solidFill>
                    <a:prstClr val="black"/>
                  </a:solidFill>
                  <a:latin typeface="微软雅黑" panose="020B0503020204020204" pitchFamily="34" charset="-122"/>
                  <a:ea typeface="微软雅黑" panose="020B0503020204020204" pitchFamily="34" charset="-122"/>
                </a:rPr>
                <a:t>产品简介</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2" name="文本框 1"/>
          <p:cNvSpPr txBox="1"/>
          <p:nvPr/>
        </p:nvSpPr>
        <p:spPr>
          <a:xfrm>
            <a:off x="748030" y="1613535"/>
            <a:ext cx="10718800" cy="3731895"/>
          </a:xfrm>
          <a:prstGeom prst="rect">
            <a:avLst/>
          </a:prstGeom>
        </p:spPr>
        <p:txBody>
          <a:bodyPr>
            <a:noAutofit/>
          </a:bodyPr>
          <a:p>
            <a:pPr marL="342900" indent="-342900" algn="just" defTabSz="266700" fontAlgn="auto">
              <a:lnSpc>
                <a:spcPct val="150000"/>
              </a:lnSpc>
              <a:spcBef>
                <a:spcPts val="1200"/>
              </a:spcBef>
              <a:spcAft>
                <a:spcPts val="1200"/>
              </a:spcAft>
              <a:buFont typeface="Wingdings" panose="05000000000000000000" charset="0"/>
              <a:buChar char="Ø"/>
            </a:pPr>
            <a:r>
              <a:rPr lang="en-US" altLang="zh-CN" sz="2000" b="1">
                <a:latin typeface="Times New Roman" panose="02020603050405020304"/>
                <a:ea typeface="宋体" panose="02010600030101010101" pitchFamily="2" charset="-122"/>
              </a:rPr>
              <a:t>CPLD</a:t>
            </a:r>
            <a:r>
              <a:rPr lang="zh-CN" altLang="en-US" sz="2000" b="1">
                <a:latin typeface="宋体" panose="02010600030101010101" pitchFamily="2" charset="-122"/>
                <a:ea typeface="宋体" panose="02010600030101010101" pitchFamily="2" charset="-122"/>
              </a:rPr>
              <a:t>的应用已深入到</a:t>
            </a:r>
            <a:r>
              <a:rPr lang="zh-CN" altLang="en-US" sz="2000" b="1">
                <a:solidFill>
                  <a:schemeClr val="tx1"/>
                </a:solidFill>
                <a:latin typeface="宋体" panose="02010600030101010101" pitchFamily="2" charset="-122"/>
                <a:ea typeface="宋体" panose="02010600030101010101" pitchFamily="2" charset="-122"/>
              </a:rPr>
              <a:t>网络、仪器仪表、汽车电子、数控机床、航天测控设备等</a:t>
            </a:r>
            <a:r>
              <a:rPr lang="zh-CN" altLang="en-US" sz="2000" b="1">
                <a:latin typeface="宋体" panose="02010600030101010101" pitchFamily="2" charset="-122"/>
                <a:ea typeface="宋体" panose="02010600030101010101" pitchFamily="2" charset="-122"/>
              </a:rPr>
              <a:t>多个领域</a:t>
            </a:r>
            <a:r>
              <a:rPr lang="zh-CN" altLang="en-US" sz="2000" b="1">
                <a:latin typeface="Times New Roman" panose="02020603050405020304"/>
                <a:ea typeface="宋体" panose="02010600030101010101" pitchFamily="2" charset="-122"/>
              </a:rPr>
              <a:t>。其</a:t>
            </a:r>
            <a:r>
              <a:rPr lang="zh-CN" altLang="en-US" sz="2000" b="1">
                <a:latin typeface="宋体" panose="02010600030101010101" pitchFamily="2" charset="-122"/>
                <a:ea typeface="宋体" panose="02010600030101010101" pitchFamily="2" charset="-122"/>
              </a:rPr>
              <a:t>特点包括</a:t>
            </a:r>
            <a:r>
              <a:rPr lang="zh-CN" altLang="en-US" sz="2000" b="1">
                <a:solidFill>
                  <a:srgbClr val="FF0000"/>
                </a:solidFill>
                <a:latin typeface="宋体" panose="02010600030101010101" pitchFamily="2" charset="-122"/>
                <a:ea typeface="宋体" panose="02010600030101010101" pitchFamily="2" charset="-122"/>
              </a:rPr>
              <a:t>编程灵活、集成度高、设计开发周期短、适用范围宽、开发工具先进、设计制造成本低、对设计者的硬件经验要求低、标准产品无需测试、保密性强、价格大众化</a:t>
            </a:r>
            <a:r>
              <a:rPr lang="zh-CN" altLang="en-US" sz="2000" b="1">
                <a:latin typeface="宋体" panose="02010600030101010101" pitchFamily="2" charset="-122"/>
                <a:ea typeface="宋体" panose="02010600030101010101" pitchFamily="2" charset="-122"/>
              </a:rPr>
              <a:t>等。</a:t>
            </a:r>
            <a:endParaRPr lang="zh-CN" altLang="en-US" sz="2000" b="1">
              <a:latin typeface="宋体" panose="02010600030101010101" pitchFamily="2" charset="-122"/>
              <a:ea typeface="宋体" panose="02010600030101010101" pitchFamily="2" charset="-122"/>
            </a:endParaRPr>
          </a:p>
          <a:p>
            <a:pPr marL="342900" indent="-342900" algn="just" defTabSz="266700" fontAlgn="auto">
              <a:lnSpc>
                <a:spcPct val="150000"/>
              </a:lnSpc>
              <a:spcBef>
                <a:spcPts val="1200"/>
              </a:spcBef>
              <a:spcAft>
                <a:spcPts val="1200"/>
              </a:spcAft>
              <a:buFont typeface="Wingdings" panose="05000000000000000000" charset="0"/>
              <a:buChar char="Ø"/>
            </a:pPr>
            <a:r>
              <a:rPr lang="zh-CN" altLang="en-US" sz="2000" b="1">
                <a:latin typeface="宋体" panose="02010600030101010101" pitchFamily="2" charset="-122"/>
                <a:ea typeface="宋体" panose="02010600030101010101" pitchFamily="2" charset="-122"/>
              </a:rPr>
              <a:t>这些特点使得</a:t>
            </a:r>
            <a:r>
              <a:rPr lang="en-US" altLang="zh-CN" sz="2000" b="1">
                <a:latin typeface="Times New Roman" panose="02020603050405020304"/>
                <a:ea typeface="宋体" panose="02010600030101010101" pitchFamily="2" charset="-122"/>
              </a:rPr>
              <a:t>CPLD</a:t>
            </a:r>
            <a:r>
              <a:rPr lang="zh-CN" altLang="en-US" sz="2000" b="1">
                <a:latin typeface="宋体" panose="02010600030101010101" pitchFamily="2" charset="-122"/>
                <a:ea typeface="宋体" panose="02010600030101010101" pitchFamily="2" charset="-122"/>
              </a:rPr>
              <a:t>被</a:t>
            </a:r>
            <a:r>
              <a:rPr lang="zh-CN" altLang="en-US" sz="2000" b="1">
                <a:solidFill>
                  <a:srgbClr val="FF0000"/>
                </a:solidFill>
                <a:latin typeface="宋体" panose="02010600030101010101" pitchFamily="2" charset="-122"/>
                <a:ea typeface="宋体" panose="02010600030101010101" pitchFamily="2" charset="-122"/>
              </a:rPr>
              <a:t>广泛应用于产品的原型设计和产品生产</a:t>
            </a:r>
            <a:r>
              <a:rPr lang="zh-CN" altLang="en-US" sz="2000" b="1">
                <a:latin typeface="宋体" panose="02010600030101010101" pitchFamily="2" charset="-122"/>
                <a:ea typeface="宋体" panose="02010600030101010101" pitchFamily="2" charset="-122"/>
              </a:rPr>
              <a:t>中，尤其是中小规模通用数字集成电路的应用场合。</a:t>
            </a:r>
            <a:endParaRPr lang="zh-CN" altLang="en-US" sz="2000" b="1">
              <a:latin typeface="宋体" panose="02010600030101010101" pitchFamily="2" charset="-122"/>
              <a:ea typeface="宋体" panose="02010600030101010101" pitchFamily="2" charset="-122"/>
            </a:endParaRPr>
          </a:p>
          <a:p>
            <a:pPr marL="342900" indent="-342900" algn="just" defTabSz="266700" fontAlgn="auto">
              <a:lnSpc>
                <a:spcPct val="150000"/>
              </a:lnSpc>
              <a:spcBef>
                <a:spcPts val="1200"/>
              </a:spcBef>
              <a:spcAft>
                <a:spcPts val="1200"/>
              </a:spcAft>
              <a:buFont typeface="Wingdings" panose="05000000000000000000" charset="0"/>
              <a:buChar char="Ø"/>
            </a:pPr>
            <a:r>
              <a:rPr lang="zh-CN" altLang="en-US" sz="2000" b="1">
                <a:latin typeface="宋体" panose="02010600030101010101" pitchFamily="2" charset="-122"/>
                <a:ea typeface="宋体" panose="02010600030101010101" pitchFamily="2" charset="-122"/>
              </a:rPr>
              <a:t>目前市场上有多种</a:t>
            </a:r>
            <a:r>
              <a:rPr lang="en-US" altLang="zh-CN" sz="2000" b="1">
                <a:latin typeface="宋体" panose="02010600030101010101" pitchFamily="2" charset="-122"/>
                <a:ea typeface="宋体" panose="02010600030101010101" pitchFamily="2" charset="-122"/>
              </a:rPr>
              <a:t>CPLD</a:t>
            </a:r>
            <a:r>
              <a:rPr lang="zh-CN" altLang="en-US" sz="2000" b="1">
                <a:latin typeface="宋体" panose="02010600030101010101" pitchFamily="2" charset="-122"/>
                <a:ea typeface="宋体" panose="02010600030101010101" pitchFamily="2" charset="-122"/>
              </a:rPr>
              <a:t>产品，主要由</a:t>
            </a:r>
            <a:r>
              <a:rPr lang="en-US" altLang="zh-CN" sz="2000" b="1">
                <a:solidFill>
                  <a:srgbClr val="FF0000"/>
                </a:solidFill>
                <a:latin typeface="宋体" panose="02010600030101010101" pitchFamily="2" charset="-122"/>
                <a:ea typeface="宋体" panose="02010600030101010101" pitchFamily="2" charset="-122"/>
              </a:rPr>
              <a:t>Altera</a:t>
            </a:r>
            <a:r>
              <a:rPr lang="zh-CN" altLang="en-US" sz="2000" b="1">
                <a:solidFill>
                  <a:srgbClr val="FF0000"/>
                </a:solidFill>
                <a:latin typeface="宋体" panose="02010600030101010101" pitchFamily="2" charset="-122"/>
                <a:ea typeface="宋体" panose="02010600030101010101" pitchFamily="2" charset="-122"/>
              </a:rPr>
              <a:t>、</a:t>
            </a:r>
            <a:r>
              <a:rPr lang="en-US" altLang="zh-CN" sz="2000" b="1">
                <a:solidFill>
                  <a:srgbClr val="FF0000"/>
                </a:solidFill>
                <a:latin typeface="宋体" panose="02010600030101010101" pitchFamily="2" charset="-122"/>
                <a:ea typeface="宋体" panose="02010600030101010101" pitchFamily="2" charset="-122"/>
              </a:rPr>
              <a:t>Lattice</a:t>
            </a:r>
            <a:r>
              <a:rPr lang="zh-CN" altLang="en-US" sz="2000" b="1">
                <a:solidFill>
                  <a:srgbClr val="FF0000"/>
                </a:solidFill>
                <a:latin typeface="宋体" panose="02010600030101010101" pitchFamily="2" charset="-122"/>
                <a:ea typeface="宋体" panose="02010600030101010101" pitchFamily="2" charset="-122"/>
              </a:rPr>
              <a:t>、</a:t>
            </a:r>
            <a:r>
              <a:rPr lang="en-US" altLang="zh-CN" sz="2000" b="1">
                <a:solidFill>
                  <a:srgbClr val="FF0000"/>
                </a:solidFill>
                <a:latin typeface="宋体" panose="02010600030101010101" pitchFamily="2" charset="-122"/>
                <a:ea typeface="宋体" panose="02010600030101010101" pitchFamily="2" charset="-122"/>
              </a:rPr>
              <a:t>Xilinx</a:t>
            </a:r>
            <a:r>
              <a:rPr lang="zh-CN" altLang="en-US" sz="2000" b="1">
                <a:latin typeface="宋体" panose="02010600030101010101" pitchFamily="2" charset="-122"/>
                <a:ea typeface="宋体" panose="02010600030101010101" pitchFamily="2" charset="-122"/>
              </a:rPr>
              <a:t>等公司生产。一些常见的</a:t>
            </a:r>
            <a:r>
              <a:rPr lang="en-US" altLang="zh-CN" sz="2000" b="1">
                <a:latin typeface="宋体" panose="02010600030101010101" pitchFamily="2" charset="-122"/>
                <a:ea typeface="宋体" panose="02010600030101010101" pitchFamily="2" charset="-122"/>
              </a:rPr>
              <a:t>CPLD</a:t>
            </a:r>
            <a:r>
              <a:rPr lang="zh-CN" altLang="en-US" sz="2000" b="1">
                <a:latin typeface="宋体" panose="02010600030101010101" pitchFamily="2" charset="-122"/>
                <a:ea typeface="宋体" panose="02010600030101010101" pitchFamily="2" charset="-122"/>
              </a:rPr>
              <a:t>产品包括</a:t>
            </a:r>
            <a:r>
              <a:rPr lang="en-US" altLang="zh-CN" sz="2000" b="1">
                <a:latin typeface="宋体" panose="02010600030101010101" pitchFamily="2" charset="-122"/>
                <a:ea typeface="宋体" panose="02010600030101010101" pitchFamily="2" charset="-122"/>
              </a:rPr>
              <a:t>Altera</a:t>
            </a:r>
            <a:r>
              <a:rPr lang="zh-CN" altLang="en-US" sz="2000" b="1">
                <a:latin typeface="宋体" panose="02010600030101010101" pitchFamily="2" charset="-122"/>
                <a:ea typeface="宋体" panose="02010600030101010101" pitchFamily="2" charset="-122"/>
              </a:rPr>
              <a:t>的</a:t>
            </a:r>
            <a:r>
              <a:rPr lang="en-US" altLang="zh-CN" sz="2000" b="1">
                <a:latin typeface="宋体" panose="02010600030101010101" pitchFamily="2" charset="-122"/>
                <a:ea typeface="宋体" panose="02010600030101010101" pitchFamily="2" charset="-122"/>
              </a:rPr>
              <a:t>EPM7128S</a:t>
            </a:r>
            <a:r>
              <a:rPr lang="zh-CN" altLang="en-US" sz="2000" b="1">
                <a:latin typeface="宋体" panose="02010600030101010101" pitchFamily="2" charset="-122"/>
                <a:ea typeface="宋体" panose="02010600030101010101" pitchFamily="2" charset="-122"/>
              </a:rPr>
              <a:t>、</a:t>
            </a:r>
            <a:r>
              <a:rPr lang="en-US" altLang="zh-CN" sz="2000" b="1">
                <a:latin typeface="宋体" panose="02010600030101010101" pitchFamily="2" charset="-122"/>
                <a:ea typeface="宋体" panose="02010600030101010101" pitchFamily="2" charset="-122"/>
              </a:rPr>
              <a:t>Lattice</a:t>
            </a:r>
            <a:r>
              <a:rPr lang="zh-CN" altLang="en-US" sz="2000" b="1">
                <a:latin typeface="宋体" panose="02010600030101010101" pitchFamily="2" charset="-122"/>
                <a:ea typeface="宋体" panose="02010600030101010101" pitchFamily="2" charset="-122"/>
              </a:rPr>
              <a:t>的</a:t>
            </a:r>
            <a:r>
              <a:rPr lang="en-US" altLang="zh-CN" sz="2000" b="1">
                <a:latin typeface="宋体" panose="02010600030101010101" pitchFamily="2" charset="-122"/>
                <a:ea typeface="宋体" panose="02010600030101010101" pitchFamily="2" charset="-122"/>
              </a:rPr>
              <a:t>LC4128V</a:t>
            </a:r>
            <a:r>
              <a:rPr lang="zh-CN" altLang="en-US" sz="2000" b="1">
                <a:latin typeface="宋体" panose="02010600030101010101" pitchFamily="2" charset="-122"/>
                <a:ea typeface="宋体" panose="02010600030101010101" pitchFamily="2" charset="-122"/>
              </a:rPr>
              <a:t>和</a:t>
            </a:r>
            <a:r>
              <a:rPr lang="en-US" altLang="zh-CN" sz="2000" b="1">
                <a:latin typeface="宋体" panose="02010600030101010101" pitchFamily="2" charset="-122"/>
                <a:ea typeface="宋体" panose="02010600030101010101" pitchFamily="2" charset="-122"/>
              </a:rPr>
              <a:t>Xilinx</a:t>
            </a:r>
            <a:r>
              <a:rPr lang="zh-CN" altLang="en-US" sz="2000" b="1">
                <a:latin typeface="宋体" panose="02010600030101010101" pitchFamily="2" charset="-122"/>
                <a:ea typeface="宋体" panose="02010600030101010101" pitchFamily="2" charset="-122"/>
              </a:rPr>
              <a:t>的</a:t>
            </a:r>
            <a:r>
              <a:rPr lang="en-US" altLang="zh-CN" sz="2000" b="1">
                <a:latin typeface="宋体" panose="02010600030101010101" pitchFamily="2" charset="-122"/>
                <a:ea typeface="宋体" panose="02010600030101010101" pitchFamily="2" charset="-122"/>
              </a:rPr>
              <a:t>XC95108</a:t>
            </a:r>
            <a:r>
              <a:rPr lang="zh-CN" altLang="en-US" sz="2000" b="1">
                <a:latin typeface="宋体" panose="02010600030101010101" pitchFamily="2" charset="-122"/>
                <a:ea typeface="宋体" panose="02010600030101010101" pitchFamily="2" charset="-122"/>
              </a:rPr>
              <a:t>等。</a:t>
            </a:r>
            <a:endParaRPr lang="zh-CN" altLang="en-US" sz="2000" b="1">
              <a:latin typeface="宋体" panose="02010600030101010101" pitchFamily="2" charset="-122"/>
              <a:ea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276353" y="178821"/>
            <a:ext cx="5478780" cy="605155"/>
            <a:chOff x="274214" y="217809"/>
            <a:chExt cx="4565650"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4111096" cy="486304"/>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2.3.1 FPGA</a:t>
              </a:r>
              <a:r>
                <a:rPr lang="zh-CN" altLang="en-US" sz="3200" b="1" dirty="0">
                  <a:solidFill>
                    <a:prstClr val="black"/>
                  </a:solidFill>
                  <a:latin typeface="微软雅黑" panose="020B0503020204020204" pitchFamily="34" charset="-122"/>
                  <a:ea typeface="微软雅黑" panose="020B0503020204020204" pitchFamily="34" charset="-122"/>
                </a:rPr>
                <a:t>的结构</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2" name="文本框 1"/>
          <p:cNvSpPr txBox="1"/>
          <p:nvPr/>
        </p:nvSpPr>
        <p:spPr>
          <a:xfrm>
            <a:off x="645160" y="942975"/>
            <a:ext cx="10901680" cy="923925"/>
          </a:xfrm>
          <a:prstGeom prst="rect">
            <a:avLst/>
          </a:prstGeom>
        </p:spPr>
        <p:txBody>
          <a:bodyPr>
            <a:noAutofit/>
          </a:bodyPr>
          <a:p>
            <a:pPr indent="457200" algn="just" defTabSz="266700" fontAlgn="auto">
              <a:lnSpc>
                <a:spcPct val="150000"/>
              </a:lnSpc>
              <a:spcBef>
                <a:spcPct val="0"/>
              </a:spcBef>
              <a:spcAft>
                <a:spcPct val="0"/>
              </a:spcAft>
            </a:pPr>
            <a:r>
              <a:rPr lang="en-US" altLang="zh-CN" sz="2000" b="1">
                <a:latin typeface="Times New Roman" panose="02020603050405020304"/>
                <a:ea typeface="宋体" panose="02010600030101010101" pitchFamily="2" charset="-122"/>
              </a:rPr>
              <a:t>FPGA</a:t>
            </a:r>
            <a:r>
              <a:rPr lang="zh-CN" altLang="en-US" sz="2000" b="1">
                <a:latin typeface="宋体" panose="02010600030101010101" pitchFamily="2" charset="-122"/>
                <a:ea typeface="宋体" panose="02010600030101010101" pitchFamily="2" charset="-122"/>
              </a:rPr>
              <a:t>（现场可编程门阵列）是一种高度灵活的半导体器件，它包含大量的可配置逻辑块（</a:t>
            </a:r>
            <a:r>
              <a:rPr lang="en-US" altLang="zh-CN" sz="2000" b="1">
                <a:latin typeface="Times New Roman" panose="02020603050405020304"/>
                <a:ea typeface="宋体" panose="02010600030101010101" pitchFamily="2" charset="-122"/>
              </a:rPr>
              <a:t>CLB</a:t>
            </a:r>
            <a:r>
              <a:rPr lang="zh-CN" altLang="en-US" sz="2000" b="1">
                <a:latin typeface="宋体" panose="02010600030101010101" pitchFamily="2" charset="-122"/>
                <a:ea typeface="宋体" panose="02010600030101010101" pitchFamily="2" charset="-122"/>
              </a:rPr>
              <a:t>）、可编程的互连资源以及可编程的</a:t>
            </a:r>
            <a:r>
              <a:rPr lang="en-US" altLang="zh-CN" sz="2000" b="1">
                <a:latin typeface="Times New Roman" panose="02020603050405020304"/>
                <a:ea typeface="宋体" panose="02010600030101010101" pitchFamily="2" charset="-122"/>
              </a:rPr>
              <a:t>I/O</a:t>
            </a:r>
            <a:r>
              <a:rPr lang="zh-CN" altLang="en-US" sz="2000" b="1">
                <a:latin typeface="宋体" panose="02010600030101010101" pitchFamily="2" charset="-122"/>
                <a:ea typeface="宋体" panose="02010600030101010101" pitchFamily="2" charset="-122"/>
              </a:rPr>
              <a:t>（输入</a:t>
            </a:r>
            <a:r>
              <a:rPr lang="en-US" altLang="zh-CN" sz="2000" b="1">
                <a:latin typeface="Times New Roman" panose="02020603050405020304"/>
                <a:ea typeface="宋体" panose="02010600030101010101" pitchFamily="2" charset="-122"/>
              </a:rPr>
              <a:t>/</a:t>
            </a:r>
            <a:r>
              <a:rPr lang="zh-CN" altLang="en-US" sz="2000" b="1">
                <a:latin typeface="宋体" panose="02010600030101010101" pitchFamily="2" charset="-122"/>
                <a:ea typeface="宋体" panose="02010600030101010101" pitchFamily="2" charset="-122"/>
              </a:rPr>
              <a:t>输出）块。</a:t>
            </a:r>
            <a:endParaRPr lang="zh-CN" altLang="en-US" sz="2000" b="1">
              <a:latin typeface="宋体" panose="02010600030101010101" pitchFamily="2" charset="-122"/>
              <a:ea typeface="宋体" panose="02010600030101010101" pitchFamily="2" charset="-122"/>
            </a:endParaRPr>
          </a:p>
        </p:txBody>
      </p:sp>
      <p:pic>
        <p:nvPicPr>
          <p:cNvPr id="15" name="图片 15" descr="屏幕截图 2024-06-24 170944"/>
          <p:cNvPicPr>
            <a:picLocks noChangeAspect="1"/>
          </p:cNvPicPr>
          <p:nvPr/>
        </p:nvPicPr>
        <p:blipFill>
          <a:blip r:embed="rId2"/>
          <a:stretch>
            <a:fillRect/>
          </a:stretch>
        </p:blipFill>
        <p:spPr>
          <a:xfrm>
            <a:off x="3630295" y="2025650"/>
            <a:ext cx="5035550" cy="4180205"/>
          </a:xfrm>
          <a:prstGeom prst="rect">
            <a:avLst/>
          </a:prstGeom>
        </p:spPr>
      </p:pic>
      <p:sp>
        <p:nvSpPr>
          <p:cNvPr id="3" name="文本框 2"/>
          <p:cNvSpPr txBox="1"/>
          <p:nvPr/>
        </p:nvSpPr>
        <p:spPr>
          <a:xfrm>
            <a:off x="3677285" y="6205538"/>
            <a:ext cx="5080000" cy="398780"/>
          </a:xfrm>
          <a:prstGeom prst="rect">
            <a:avLst/>
          </a:prstGeom>
        </p:spPr>
        <p:txBody>
          <a:bodyPr>
            <a:spAutoFit/>
          </a:bodyPr>
          <a:p>
            <a:pPr marL="0" indent="266700" algn="ctr" defTabSz="266700">
              <a:spcBef>
                <a:spcPct val="0"/>
              </a:spcBef>
              <a:spcAft>
                <a:spcPct val="0"/>
              </a:spcAft>
            </a:pPr>
            <a:r>
              <a:rPr lang="zh-CN" altLang="en-US" sz="2000" b="1">
                <a:latin typeface="Times New Roman" panose="02020603050405020304"/>
                <a:ea typeface="宋体" panose="02010600030101010101" pitchFamily="2" charset="-122"/>
              </a:rPr>
              <a:t>图</a:t>
            </a:r>
            <a:r>
              <a:rPr lang="en-US" altLang="zh-CN" sz="2000" b="1">
                <a:latin typeface="Times New Roman" panose="02020603050405020304"/>
                <a:ea typeface="Times New Roman" panose="02020603050405020304"/>
              </a:rPr>
              <a:t>2-22 </a:t>
            </a:r>
            <a:r>
              <a:rPr lang="en-US" altLang="zh-CN" sz="2000" b="1">
                <a:latin typeface="Times New Roman" panose="02020603050405020304"/>
                <a:ea typeface="宋体" panose="02010600030101010101" pitchFamily="2" charset="-122"/>
              </a:rPr>
              <a:t>FPGA</a:t>
            </a:r>
            <a:r>
              <a:rPr lang="zh-CN" altLang="en-US" sz="2000" b="1">
                <a:latin typeface="宋体" panose="02010600030101010101" pitchFamily="2" charset="-122"/>
                <a:ea typeface="宋体" panose="02010600030101010101" pitchFamily="2" charset="-122"/>
              </a:rPr>
              <a:t>的</a:t>
            </a:r>
            <a:r>
              <a:rPr lang="zh-CN" altLang="en-US" sz="2000" b="1">
                <a:latin typeface="Times New Roman" panose="02020603050405020304"/>
                <a:ea typeface="宋体" panose="02010600030101010101" pitchFamily="2" charset="-122"/>
              </a:rPr>
              <a:t>基本</a:t>
            </a:r>
            <a:r>
              <a:rPr lang="zh-CN" altLang="en-US" sz="2000" b="1">
                <a:latin typeface="宋体" panose="02010600030101010101" pitchFamily="2" charset="-122"/>
                <a:ea typeface="宋体" panose="02010600030101010101" pitchFamily="2" charset="-122"/>
              </a:rPr>
              <a:t>结构</a:t>
            </a:r>
            <a:endParaRPr lang="zh-CN" altLang="en-US" sz="2000" b="1">
              <a:latin typeface="宋体" panose="02010600030101010101" pitchFamily="2" charset="-122"/>
              <a:ea typeface="宋体" panose="02010600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09600" y="0"/>
            <a:ext cx="3153341"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lstStyle/>
          <a:p>
            <a:pPr algn="ctr" defTabSz="1097280"/>
            <a:endParaRPr lang="zh-CN" altLang="en-US" sz="2160">
              <a:solidFill>
                <a:prstClr val="white"/>
              </a:solidFill>
              <a:latin typeface="Calibri" panose="020F0502020204030204"/>
              <a:ea typeface="幼圆" panose="02010509060101010101" charset="-122"/>
            </a:endParaRPr>
          </a:p>
        </p:txBody>
      </p:sp>
      <p:grpSp>
        <p:nvGrpSpPr>
          <p:cNvPr id="19" name="组合 18"/>
          <p:cNvGrpSpPr/>
          <p:nvPr/>
        </p:nvGrpSpPr>
        <p:grpSpPr>
          <a:xfrm>
            <a:off x="1238692" y="2167373"/>
            <a:ext cx="2118592" cy="1261505"/>
            <a:chOff x="316783" y="2087602"/>
            <a:chExt cx="1765492" cy="1051254"/>
          </a:xfrm>
        </p:grpSpPr>
        <p:sp>
          <p:nvSpPr>
            <p:cNvPr id="20" name="矩形 19"/>
            <p:cNvSpPr/>
            <p:nvPr/>
          </p:nvSpPr>
          <p:spPr>
            <a:xfrm>
              <a:off x="651036" y="2087602"/>
              <a:ext cx="1096988" cy="569387"/>
            </a:xfrm>
            <a:prstGeom prst="rect">
              <a:avLst/>
            </a:prstGeom>
          </p:spPr>
          <p:txBody>
            <a:bodyPr wrap="none">
              <a:spAutoFit/>
            </a:bodyPr>
            <a:lstStyle/>
            <a:p>
              <a:pPr algn="ctr" defTabSz="822960"/>
              <a:r>
                <a:rPr lang="zh-CN" altLang="en-US" sz="3840" b="1" dirty="0">
                  <a:solidFill>
                    <a:prstClr val="white"/>
                  </a:solidFill>
                  <a:latin typeface="微软雅黑" panose="020B0503020204020204" pitchFamily="34" charset="-122"/>
                  <a:ea typeface="微软雅黑" panose="020B0503020204020204" pitchFamily="34" charset="-122"/>
                </a:rPr>
                <a:t>目 录</a:t>
              </a:r>
              <a:endParaRPr lang="zh-CN" altLang="en-US" sz="3840" b="1" dirty="0">
                <a:solidFill>
                  <a:prstClr val="white"/>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316783" y="2569469"/>
              <a:ext cx="1765492" cy="569387"/>
            </a:xfrm>
            <a:prstGeom prst="rect">
              <a:avLst/>
            </a:prstGeom>
            <a:noFill/>
          </p:spPr>
          <p:txBody>
            <a:bodyPr wrap="none" rtlCol="0">
              <a:spAutoFit/>
            </a:bodyPr>
            <a:lstStyle/>
            <a:p>
              <a:pPr algn="ctr" defTabSz="822960"/>
              <a:r>
                <a:rPr lang="en-US" altLang="zh-CN" sz="3840" dirty="0" err="1">
                  <a:solidFill>
                    <a:prstClr val="white"/>
                  </a:solidFill>
                  <a:latin typeface="微软雅黑" panose="020B0503020204020204" pitchFamily="34" charset="-122"/>
                  <a:ea typeface="微软雅黑" panose="020B0503020204020204" pitchFamily="34" charset="-122"/>
                </a:rPr>
                <a:t>Contens</a:t>
              </a:r>
              <a:endParaRPr lang="zh-CN" altLang="en-US" sz="3840" dirty="0">
                <a:solidFill>
                  <a:prstClr val="white"/>
                </a:solidFill>
                <a:latin typeface="微软雅黑" panose="020B0503020204020204" pitchFamily="34" charset="-122"/>
                <a:ea typeface="微软雅黑" panose="020B0503020204020204" pitchFamily="34" charset="-122"/>
              </a:endParaRPr>
            </a:p>
          </p:txBody>
        </p:sp>
      </p:grpSp>
      <p:grpSp>
        <p:nvGrpSpPr>
          <p:cNvPr id="6" name="组合 5"/>
          <p:cNvGrpSpPr/>
          <p:nvPr>
            <p:custDataLst>
              <p:tags r:id="rId1"/>
            </p:custDataLst>
          </p:nvPr>
        </p:nvGrpSpPr>
        <p:grpSpPr>
          <a:xfrm>
            <a:off x="4679315" y="556260"/>
            <a:ext cx="4623435" cy="2729865"/>
            <a:chOff x="8139" y="2330"/>
            <a:chExt cx="5539" cy="2945"/>
          </a:xfrm>
        </p:grpSpPr>
        <p:sp>
          <p:nvSpPr>
            <p:cNvPr id="4" name="圆角矩形 3"/>
            <p:cNvSpPr/>
            <p:nvPr>
              <p:custDataLst>
                <p:tags r:id="rId2"/>
              </p:custDataLst>
            </p:nvPr>
          </p:nvSpPr>
          <p:spPr>
            <a:xfrm>
              <a:off x="8139" y="2350"/>
              <a:ext cx="986" cy="714"/>
            </a:xfrm>
            <a:prstGeom prst="roundRect">
              <a:avLst/>
            </a:prstGeom>
            <a:solidFill>
              <a:schemeClr val="tx2">
                <a:lumMod val="75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lstStyle/>
            <a:p>
              <a:pPr algn="ctr" defTabSz="1097280"/>
              <a:r>
                <a:rPr lang="en-US" altLang="zh-CN" sz="2400" dirty="0">
                  <a:solidFill>
                    <a:prstClr val="white"/>
                  </a:solidFill>
                  <a:latin typeface="微软雅黑" panose="020B0503020204020204" pitchFamily="34" charset="-122"/>
                  <a:ea typeface="微软雅黑" panose="020B0503020204020204" pitchFamily="34" charset="-122"/>
                </a:rPr>
                <a:t>2.1</a:t>
              </a:r>
              <a:endParaRPr lang="en-US" altLang="zh-CN" sz="2400" dirty="0">
                <a:solidFill>
                  <a:prstClr val="white"/>
                </a:solidFill>
                <a:latin typeface="微软雅黑" panose="020B0503020204020204" pitchFamily="34" charset="-122"/>
                <a:ea typeface="微软雅黑" panose="020B0503020204020204" pitchFamily="34" charset="-122"/>
              </a:endParaRPr>
            </a:p>
          </p:txBody>
        </p:sp>
        <p:sp>
          <p:nvSpPr>
            <p:cNvPr id="5" name="TextBox 4"/>
            <p:cNvSpPr txBox="1"/>
            <p:nvPr>
              <p:custDataLst>
                <p:tags r:id="rId3"/>
              </p:custDataLst>
            </p:nvPr>
          </p:nvSpPr>
          <p:spPr>
            <a:xfrm>
              <a:off x="9210" y="2330"/>
              <a:ext cx="3787" cy="736"/>
            </a:xfrm>
            <a:prstGeom prst="rect">
              <a:avLst/>
            </a:prstGeom>
            <a:noFill/>
          </p:spPr>
          <p:txBody>
            <a:bodyPr wrap="square" lIns="109703" tIns="54851" rIns="109703" bIns="54851" rtlCol="0">
              <a:noAutofit/>
            </a:bodyPr>
            <a:lstStyle/>
            <a:p>
              <a:pPr defTabSz="1097280">
                <a:lnSpc>
                  <a:spcPct val="140000"/>
                </a:lnSpc>
              </a:pPr>
              <a:r>
                <a:rPr lang="en-US" altLang="zh-CN" sz="2400" b="1" dirty="0">
                  <a:solidFill>
                    <a:prstClr val="black"/>
                  </a:solidFill>
                  <a:latin typeface="微软雅黑" panose="020B0503020204020204" pitchFamily="34" charset="-122"/>
                  <a:ea typeface="微软雅黑" panose="020B0503020204020204" pitchFamily="34" charset="-122"/>
                </a:rPr>
                <a:t>PLD</a:t>
              </a:r>
              <a:r>
                <a:rPr lang="zh-CN" altLang="en-US" sz="2400" b="1" dirty="0">
                  <a:solidFill>
                    <a:prstClr val="black"/>
                  </a:solidFill>
                  <a:latin typeface="微软雅黑" panose="020B0503020204020204" pitchFamily="34" charset="-122"/>
                  <a:ea typeface="微软雅黑" panose="020B0503020204020204" pitchFamily="34" charset="-122"/>
                </a:rPr>
                <a:t>发展历程与分类</a:t>
              </a:r>
              <a:endParaRPr lang="zh-CN" altLang="en-US" sz="2400" b="1" dirty="0">
                <a:solidFill>
                  <a:prstClr val="black"/>
                </a:solidFill>
                <a:latin typeface="微软雅黑" panose="020B0503020204020204" pitchFamily="34" charset="-122"/>
                <a:ea typeface="微软雅黑" panose="020B0503020204020204" pitchFamily="34" charset="-122"/>
              </a:endParaRPr>
            </a:p>
          </p:txBody>
        </p:sp>
        <p:sp>
          <p:nvSpPr>
            <p:cNvPr id="24" name="圆角矩形 23"/>
            <p:cNvSpPr/>
            <p:nvPr>
              <p:custDataLst>
                <p:tags r:id="rId4"/>
              </p:custDataLst>
            </p:nvPr>
          </p:nvSpPr>
          <p:spPr>
            <a:xfrm>
              <a:off x="8139" y="3451"/>
              <a:ext cx="987" cy="714"/>
            </a:xfrm>
            <a:prstGeom prst="roundRect">
              <a:avLst/>
            </a:prstGeom>
            <a:solidFill>
              <a:schemeClr val="tx2">
                <a:lumMod val="75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lstStyle/>
            <a:p>
              <a:pPr algn="ctr" defTabSz="1097280"/>
              <a:r>
                <a:rPr lang="en-US" altLang="zh-CN" sz="2400" dirty="0">
                  <a:solidFill>
                    <a:prstClr val="white"/>
                  </a:solidFill>
                  <a:latin typeface="微软雅黑" panose="020B0503020204020204" pitchFamily="34" charset="-122"/>
                  <a:ea typeface="微软雅黑" panose="020B0503020204020204" pitchFamily="34" charset="-122"/>
                </a:rPr>
                <a:t>2.2</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25" name="TextBox 24"/>
            <p:cNvSpPr txBox="1"/>
            <p:nvPr>
              <p:custDataLst>
                <p:tags r:id="rId5"/>
              </p:custDataLst>
            </p:nvPr>
          </p:nvSpPr>
          <p:spPr>
            <a:xfrm>
              <a:off x="9210" y="3441"/>
              <a:ext cx="4192" cy="737"/>
            </a:xfrm>
            <a:prstGeom prst="rect">
              <a:avLst/>
            </a:prstGeom>
            <a:noFill/>
          </p:spPr>
          <p:txBody>
            <a:bodyPr wrap="square" lIns="109703" tIns="54851" rIns="109703" bIns="54851" rtlCol="0">
              <a:noAutofit/>
            </a:bodyPr>
            <a:lstStyle/>
            <a:p>
              <a:pPr defTabSz="1097280">
                <a:lnSpc>
                  <a:spcPct val="140000"/>
                </a:lnSpc>
              </a:pPr>
              <a:r>
                <a:rPr lang="en-US" altLang="zh-CN" sz="2400" b="1" dirty="0">
                  <a:solidFill>
                    <a:prstClr val="black"/>
                  </a:solidFill>
                  <a:latin typeface="微软雅黑" panose="020B0503020204020204" pitchFamily="34" charset="-122"/>
                  <a:ea typeface="微软雅黑" panose="020B0503020204020204" pitchFamily="34" charset="-122"/>
                </a:rPr>
                <a:t>CPLD</a:t>
              </a:r>
              <a:r>
                <a:rPr lang="zh-CN" altLang="en-US" sz="2400" b="1" dirty="0">
                  <a:solidFill>
                    <a:prstClr val="black"/>
                  </a:solidFill>
                  <a:latin typeface="微软雅黑" panose="020B0503020204020204" pitchFamily="34" charset="-122"/>
                  <a:ea typeface="微软雅黑" panose="020B0503020204020204" pitchFamily="34" charset="-122"/>
                </a:rPr>
                <a:t>的结构与工作原理</a:t>
              </a:r>
              <a:endParaRPr lang="zh-CN" altLang="en-US" sz="2400" b="1" dirty="0">
                <a:solidFill>
                  <a:prstClr val="black"/>
                </a:solidFill>
                <a:latin typeface="微软雅黑" panose="020B0503020204020204" pitchFamily="34" charset="-122"/>
                <a:ea typeface="微软雅黑" panose="020B0503020204020204" pitchFamily="34" charset="-122"/>
              </a:endParaRPr>
            </a:p>
          </p:txBody>
        </p:sp>
        <p:sp>
          <p:nvSpPr>
            <p:cNvPr id="27" name="圆角矩形 26"/>
            <p:cNvSpPr/>
            <p:nvPr>
              <p:custDataLst>
                <p:tags r:id="rId6"/>
              </p:custDataLst>
            </p:nvPr>
          </p:nvSpPr>
          <p:spPr>
            <a:xfrm>
              <a:off x="8139" y="4552"/>
              <a:ext cx="986" cy="714"/>
            </a:xfrm>
            <a:prstGeom prst="roundRect">
              <a:avLst/>
            </a:prstGeom>
            <a:solidFill>
              <a:schemeClr val="tx2">
                <a:lumMod val="75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lstStyle/>
            <a:p>
              <a:pPr algn="ctr" defTabSz="1097280"/>
              <a:r>
                <a:rPr lang="en-US" altLang="zh-CN" sz="2400" dirty="0">
                  <a:solidFill>
                    <a:prstClr val="white"/>
                  </a:solidFill>
                  <a:latin typeface="微软雅黑" panose="020B0503020204020204" pitchFamily="34" charset="-122"/>
                  <a:ea typeface="微软雅黑" panose="020B0503020204020204" pitchFamily="34" charset="-122"/>
                </a:rPr>
                <a:t>2.3</a:t>
              </a:r>
              <a:endParaRPr lang="en-US" altLang="zh-CN" sz="2400" dirty="0">
                <a:solidFill>
                  <a:prstClr val="white"/>
                </a:solidFill>
                <a:latin typeface="微软雅黑" panose="020B0503020204020204" pitchFamily="34" charset="-122"/>
                <a:ea typeface="微软雅黑" panose="020B0503020204020204" pitchFamily="34" charset="-122"/>
              </a:endParaRPr>
            </a:p>
          </p:txBody>
        </p:sp>
        <p:sp>
          <p:nvSpPr>
            <p:cNvPr id="28" name="TextBox 27"/>
            <p:cNvSpPr txBox="1"/>
            <p:nvPr>
              <p:custDataLst>
                <p:tags r:id="rId7"/>
              </p:custDataLst>
            </p:nvPr>
          </p:nvSpPr>
          <p:spPr>
            <a:xfrm>
              <a:off x="9210" y="4552"/>
              <a:ext cx="4468" cy="723"/>
            </a:xfrm>
            <a:prstGeom prst="rect">
              <a:avLst/>
            </a:prstGeom>
            <a:noFill/>
          </p:spPr>
          <p:txBody>
            <a:bodyPr wrap="square" lIns="109703" tIns="54851" rIns="109703" bIns="54851" rtlCol="0">
              <a:noAutofit/>
            </a:bodyPr>
            <a:lstStyle/>
            <a:p>
              <a:pPr defTabSz="1097280">
                <a:lnSpc>
                  <a:spcPct val="140000"/>
                </a:lnSpc>
              </a:pPr>
              <a:r>
                <a:rPr lang="en-US" altLang="zh-CN" sz="2400" b="1" dirty="0">
                  <a:solidFill>
                    <a:prstClr val="black"/>
                  </a:solidFill>
                  <a:latin typeface="微软雅黑" panose="020B0503020204020204" pitchFamily="34" charset="-122"/>
                  <a:ea typeface="微软雅黑" panose="020B0503020204020204" pitchFamily="34" charset="-122"/>
                </a:rPr>
                <a:t>FPGA</a:t>
              </a:r>
              <a:r>
                <a:rPr lang="zh-CN" altLang="en-US" sz="2400" b="1" dirty="0">
                  <a:solidFill>
                    <a:prstClr val="black"/>
                  </a:solidFill>
                  <a:latin typeface="微软雅黑" panose="020B0503020204020204" pitchFamily="34" charset="-122"/>
                  <a:ea typeface="微软雅黑" panose="020B0503020204020204" pitchFamily="34" charset="-122"/>
                </a:rPr>
                <a:t>的结构与工作原理</a:t>
              </a:r>
              <a:endParaRPr lang="zh-CN" altLang="en-US" sz="2400" b="1" dirty="0">
                <a:solidFill>
                  <a:prstClr val="black"/>
                </a:solidFill>
                <a:latin typeface="微软雅黑" panose="020B0503020204020204" pitchFamily="34" charset="-122"/>
                <a:ea typeface="微软雅黑" panose="020B0503020204020204" pitchFamily="34" charset="-122"/>
              </a:endParaRPr>
            </a:p>
          </p:txBody>
        </p:sp>
      </p:grpSp>
      <p:pic>
        <p:nvPicPr>
          <p:cNvPr id="38" name="图片 3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77999" y="4550673"/>
            <a:ext cx="2639448" cy="2033476"/>
          </a:xfrm>
          <a:prstGeom prst="rect">
            <a:avLst/>
          </a:prstGeom>
        </p:spPr>
      </p:pic>
      <p:grpSp>
        <p:nvGrpSpPr>
          <p:cNvPr id="3" name="组合 2"/>
          <p:cNvGrpSpPr/>
          <p:nvPr>
            <p:custDataLst>
              <p:tags r:id="rId9"/>
            </p:custDataLst>
          </p:nvPr>
        </p:nvGrpSpPr>
        <p:grpSpPr>
          <a:xfrm>
            <a:off x="4679315" y="3632835"/>
            <a:ext cx="4872355" cy="2729865"/>
            <a:chOff x="8139" y="2330"/>
            <a:chExt cx="5837" cy="2945"/>
          </a:xfrm>
        </p:grpSpPr>
        <p:sp>
          <p:nvSpPr>
            <p:cNvPr id="7" name="圆角矩形 6"/>
            <p:cNvSpPr/>
            <p:nvPr>
              <p:custDataLst>
                <p:tags r:id="rId10"/>
              </p:custDataLst>
            </p:nvPr>
          </p:nvSpPr>
          <p:spPr>
            <a:xfrm>
              <a:off x="8139" y="2350"/>
              <a:ext cx="986" cy="714"/>
            </a:xfrm>
            <a:prstGeom prst="roundRect">
              <a:avLst/>
            </a:prstGeom>
            <a:solidFill>
              <a:schemeClr val="tx2">
                <a:lumMod val="75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p>
              <a:pPr algn="ctr" defTabSz="1097280"/>
              <a:r>
                <a:rPr lang="en-US" altLang="zh-CN" sz="2400" dirty="0">
                  <a:solidFill>
                    <a:prstClr val="white"/>
                  </a:solidFill>
                  <a:latin typeface="微软雅黑" panose="020B0503020204020204" pitchFamily="34" charset="-122"/>
                  <a:ea typeface="微软雅黑" panose="020B0503020204020204" pitchFamily="34" charset="-122"/>
                </a:rPr>
                <a:t>2.4</a:t>
              </a:r>
              <a:endParaRPr lang="en-US" altLang="zh-CN" sz="2400" dirty="0">
                <a:solidFill>
                  <a:prstClr val="white"/>
                </a:solidFill>
                <a:latin typeface="微软雅黑" panose="020B0503020204020204" pitchFamily="34" charset="-122"/>
                <a:ea typeface="微软雅黑" panose="020B0503020204020204" pitchFamily="34" charset="-122"/>
              </a:endParaRPr>
            </a:p>
          </p:txBody>
        </p:sp>
        <p:sp>
          <p:nvSpPr>
            <p:cNvPr id="8" name="TextBox 4"/>
            <p:cNvSpPr txBox="1"/>
            <p:nvPr>
              <p:custDataLst>
                <p:tags r:id="rId11"/>
              </p:custDataLst>
            </p:nvPr>
          </p:nvSpPr>
          <p:spPr>
            <a:xfrm>
              <a:off x="9210" y="2330"/>
              <a:ext cx="4192" cy="736"/>
            </a:xfrm>
            <a:prstGeom prst="rect">
              <a:avLst/>
            </a:prstGeom>
            <a:noFill/>
          </p:spPr>
          <p:txBody>
            <a:bodyPr wrap="square" lIns="109703" tIns="54851" rIns="109703" bIns="54851" rtlCol="0">
              <a:noAutofit/>
            </a:bodyPr>
            <a:p>
              <a:pPr defTabSz="1097280">
                <a:lnSpc>
                  <a:spcPct val="140000"/>
                </a:lnSpc>
              </a:pPr>
              <a:r>
                <a:rPr lang="en-US" altLang="zh-CN" sz="2400" b="1" dirty="0">
                  <a:solidFill>
                    <a:prstClr val="black"/>
                  </a:solidFill>
                  <a:latin typeface="微软雅黑" panose="020B0503020204020204" pitchFamily="34" charset="-122"/>
                  <a:ea typeface="微软雅黑" panose="020B0503020204020204" pitchFamily="34" charset="-122"/>
                </a:rPr>
                <a:t>FPGA/CPLD</a:t>
              </a:r>
              <a:r>
                <a:rPr lang="zh-CN" altLang="en-US" sz="2400" b="1" dirty="0">
                  <a:solidFill>
                    <a:prstClr val="black"/>
                  </a:solidFill>
                  <a:latin typeface="微软雅黑" panose="020B0503020204020204" pitchFamily="34" charset="-122"/>
                  <a:ea typeface="微软雅黑" panose="020B0503020204020204" pitchFamily="34" charset="-122"/>
                </a:rPr>
                <a:t>器件介绍</a:t>
              </a:r>
              <a:endParaRPr lang="zh-CN" altLang="en-US" sz="2400" b="1" dirty="0">
                <a:solidFill>
                  <a:prstClr val="black"/>
                </a:solidFill>
                <a:latin typeface="微软雅黑" panose="020B0503020204020204" pitchFamily="34" charset="-122"/>
                <a:ea typeface="微软雅黑" panose="020B0503020204020204" pitchFamily="34" charset="-122"/>
              </a:endParaRPr>
            </a:p>
          </p:txBody>
        </p:sp>
        <p:sp>
          <p:nvSpPr>
            <p:cNvPr id="9" name="圆角矩形 8"/>
            <p:cNvSpPr/>
            <p:nvPr>
              <p:custDataLst>
                <p:tags r:id="rId12"/>
              </p:custDataLst>
            </p:nvPr>
          </p:nvSpPr>
          <p:spPr>
            <a:xfrm>
              <a:off x="8139" y="3451"/>
              <a:ext cx="987" cy="714"/>
            </a:xfrm>
            <a:prstGeom prst="roundRect">
              <a:avLst/>
            </a:prstGeom>
            <a:solidFill>
              <a:schemeClr val="tx2">
                <a:lumMod val="75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p>
              <a:pPr algn="ctr" defTabSz="1097280"/>
              <a:r>
                <a:rPr lang="en-US" altLang="zh-CN" sz="2400" dirty="0">
                  <a:solidFill>
                    <a:prstClr val="white"/>
                  </a:solidFill>
                  <a:latin typeface="微软雅黑" panose="020B0503020204020204" pitchFamily="34" charset="-122"/>
                  <a:ea typeface="微软雅黑" panose="020B0503020204020204" pitchFamily="34" charset="-122"/>
                </a:rPr>
                <a:t>2.5</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10" name="TextBox 24"/>
            <p:cNvSpPr txBox="1"/>
            <p:nvPr>
              <p:custDataLst>
                <p:tags r:id="rId13"/>
              </p:custDataLst>
            </p:nvPr>
          </p:nvSpPr>
          <p:spPr>
            <a:xfrm>
              <a:off x="9210" y="3441"/>
              <a:ext cx="4766" cy="737"/>
            </a:xfrm>
            <a:prstGeom prst="rect">
              <a:avLst/>
            </a:prstGeom>
            <a:noFill/>
          </p:spPr>
          <p:txBody>
            <a:bodyPr wrap="square" lIns="109703" tIns="54851" rIns="109703" bIns="54851" rtlCol="0">
              <a:noAutofit/>
            </a:bodyPr>
            <a:p>
              <a:pPr defTabSz="1097280">
                <a:lnSpc>
                  <a:spcPct val="140000"/>
                </a:lnSpc>
              </a:pPr>
              <a:r>
                <a:rPr lang="zh-CN" altLang="en-US" sz="2400" b="1" dirty="0">
                  <a:solidFill>
                    <a:prstClr val="black"/>
                  </a:solidFill>
                  <a:latin typeface="微软雅黑" panose="020B0503020204020204" pitchFamily="34" charset="-122"/>
                  <a:ea typeface="微软雅黑" panose="020B0503020204020204" pitchFamily="34" charset="-122"/>
                </a:rPr>
                <a:t>可编程逻辑器件的测试技术</a:t>
              </a:r>
              <a:endParaRPr lang="zh-CN" altLang="en-US" sz="2400" b="1" dirty="0">
                <a:solidFill>
                  <a:prstClr val="black"/>
                </a:solidFill>
                <a:latin typeface="微软雅黑" panose="020B0503020204020204" pitchFamily="34" charset="-122"/>
                <a:ea typeface="微软雅黑" panose="020B0503020204020204" pitchFamily="34" charset="-122"/>
              </a:endParaRPr>
            </a:p>
          </p:txBody>
        </p:sp>
        <p:sp>
          <p:nvSpPr>
            <p:cNvPr id="11" name="圆角矩形 10"/>
            <p:cNvSpPr/>
            <p:nvPr>
              <p:custDataLst>
                <p:tags r:id="rId14"/>
              </p:custDataLst>
            </p:nvPr>
          </p:nvSpPr>
          <p:spPr>
            <a:xfrm>
              <a:off x="8139" y="4552"/>
              <a:ext cx="986" cy="714"/>
            </a:xfrm>
            <a:prstGeom prst="roundRect">
              <a:avLst/>
            </a:prstGeom>
            <a:solidFill>
              <a:schemeClr val="tx2">
                <a:lumMod val="75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p>
              <a:pPr algn="ctr" defTabSz="1097280"/>
              <a:r>
                <a:rPr lang="en-US" altLang="zh-CN" sz="2400" dirty="0">
                  <a:solidFill>
                    <a:prstClr val="white"/>
                  </a:solidFill>
                  <a:latin typeface="微软雅黑" panose="020B0503020204020204" pitchFamily="34" charset="-122"/>
                  <a:ea typeface="微软雅黑" panose="020B0503020204020204" pitchFamily="34" charset="-122"/>
                </a:rPr>
                <a:t>2.6</a:t>
              </a:r>
              <a:endParaRPr lang="en-US" altLang="zh-CN" sz="2400" dirty="0">
                <a:solidFill>
                  <a:prstClr val="white"/>
                </a:solidFill>
                <a:latin typeface="微软雅黑" panose="020B0503020204020204" pitchFamily="34" charset="-122"/>
                <a:ea typeface="微软雅黑" panose="020B0503020204020204" pitchFamily="34" charset="-122"/>
              </a:endParaRPr>
            </a:p>
          </p:txBody>
        </p:sp>
        <p:sp>
          <p:nvSpPr>
            <p:cNvPr id="12" name="TextBox 27"/>
            <p:cNvSpPr txBox="1"/>
            <p:nvPr>
              <p:custDataLst>
                <p:tags r:id="rId15"/>
              </p:custDataLst>
            </p:nvPr>
          </p:nvSpPr>
          <p:spPr>
            <a:xfrm>
              <a:off x="9210" y="4552"/>
              <a:ext cx="4468" cy="723"/>
            </a:xfrm>
            <a:prstGeom prst="rect">
              <a:avLst/>
            </a:prstGeom>
            <a:noFill/>
          </p:spPr>
          <p:txBody>
            <a:bodyPr wrap="square" lIns="109703" tIns="54851" rIns="109703" bIns="54851" rtlCol="0">
              <a:noAutofit/>
            </a:bodyPr>
            <a:p>
              <a:pPr defTabSz="1097280">
                <a:lnSpc>
                  <a:spcPct val="140000"/>
                </a:lnSpc>
              </a:pPr>
              <a:r>
                <a:rPr lang="zh-CN" altLang="en-US" sz="2400" b="1" dirty="0">
                  <a:solidFill>
                    <a:prstClr val="black"/>
                  </a:solidFill>
                  <a:latin typeface="微软雅黑" panose="020B0503020204020204" pitchFamily="34" charset="-122"/>
                  <a:ea typeface="微软雅黑" panose="020B0503020204020204" pitchFamily="34" charset="-122"/>
                </a:rPr>
                <a:t>可编程逻辑器件设计技术</a:t>
              </a:r>
              <a:endParaRPr lang="zh-CN" altLang="en-US" sz="2400" b="1" dirty="0">
                <a:solidFill>
                  <a:prstClr val="black"/>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276353" y="178821"/>
            <a:ext cx="5478780" cy="605155"/>
            <a:chOff x="274214" y="217809"/>
            <a:chExt cx="4565650"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4111096" cy="486304"/>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2.3.2 </a:t>
              </a:r>
              <a:r>
                <a:rPr lang="zh-CN" altLang="en-US" sz="3200" b="1" dirty="0">
                  <a:solidFill>
                    <a:prstClr val="black"/>
                  </a:solidFill>
                  <a:latin typeface="微软雅黑" panose="020B0503020204020204" pitchFamily="34" charset="-122"/>
                  <a:ea typeface="微软雅黑" panose="020B0503020204020204" pitchFamily="34" charset="-122"/>
                </a:rPr>
                <a:t>可编程逻辑模块</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2" name="文本框 1"/>
          <p:cNvSpPr txBox="1"/>
          <p:nvPr/>
        </p:nvSpPr>
        <p:spPr>
          <a:xfrm>
            <a:off x="748030" y="1628775"/>
            <a:ext cx="11021060" cy="3410585"/>
          </a:xfrm>
          <a:prstGeom prst="rect">
            <a:avLst/>
          </a:prstGeom>
        </p:spPr>
        <p:txBody>
          <a:bodyPr>
            <a:noAutofit/>
          </a:bodyPr>
          <a:p>
            <a:pPr marL="342900" indent="-342900" algn="just" defTabSz="266700" fontAlgn="auto">
              <a:lnSpc>
                <a:spcPct val="130000"/>
              </a:lnSpc>
              <a:spcBef>
                <a:spcPts val="1200"/>
              </a:spcBef>
              <a:spcAft>
                <a:spcPts val="1200"/>
              </a:spcAft>
              <a:buFont typeface="Wingdings" panose="05000000000000000000" charset="0"/>
              <a:buChar char="Ø"/>
            </a:pPr>
            <a:r>
              <a:rPr lang="en-US" altLang="zh-CN" sz="2000" b="1">
                <a:latin typeface="Times New Roman" panose="02020603050405020304"/>
                <a:ea typeface="宋体" panose="02010600030101010101" pitchFamily="2" charset="-122"/>
              </a:rPr>
              <a:t>FPGA</a:t>
            </a:r>
            <a:r>
              <a:rPr lang="zh-CN" altLang="en-US" sz="2000" b="1">
                <a:latin typeface="宋体" panose="02010600030101010101" pitchFamily="2" charset="-122"/>
                <a:ea typeface="宋体" panose="02010600030101010101" pitchFamily="2" charset="-122"/>
              </a:rPr>
              <a:t>的</a:t>
            </a:r>
            <a:r>
              <a:rPr lang="en-US" altLang="zh-CN" sz="2000" b="1">
                <a:latin typeface="Times New Roman" panose="02020603050405020304"/>
                <a:ea typeface="宋体" panose="02010600030101010101" pitchFamily="2" charset="-122"/>
              </a:rPr>
              <a:t>PLB</a:t>
            </a:r>
            <a:r>
              <a:rPr lang="zh-CN" altLang="en-US" sz="2000" b="1">
                <a:latin typeface="宋体" panose="02010600030101010101" pitchFamily="2" charset="-122"/>
                <a:ea typeface="宋体" panose="02010600030101010101" pitchFamily="2" charset="-122"/>
              </a:rPr>
              <a:t>是其</a:t>
            </a:r>
            <a:r>
              <a:rPr lang="zh-CN" altLang="en-US" sz="2000" b="1">
                <a:solidFill>
                  <a:srgbClr val="FF0000"/>
                </a:solidFill>
                <a:latin typeface="宋体" panose="02010600030101010101" pitchFamily="2" charset="-122"/>
                <a:ea typeface="宋体" panose="02010600030101010101" pitchFamily="2" charset="-122"/>
              </a:rPr>
              <a:t>核心组成部分</a:t>
            </a:r>
            <a:r>
              <a:rPr lang="zh-CN" altLang="en-US" sz="2000" b="1">
                <a:latin typeface="宋体" panose="02010600030101010101" pitchFamily="2" charset="-122"/>
                <a:ea typeface="宋体" panose="02010600030101010101" pitchFamily="2" charset="-122"/>
              </a:rPr>
              <a:t>，它们为设计者提供了</a:t>
            </a:r>
            <a:r>
              <a:rPr lang="zh-CN" altLang="en-US" sz="2000" b="1">
                <a:solidFill>
                  <a:srgbClr val="FF0000"/>
                </a:solidFill>
                <a:latin typeface="宋体" panose="02010600030101010101" pitchFamily="2" charset="-122"/>
                <a:ea typeface="宋体" panose="02010600030101010101" pitchFamily="2" charset="-122"/>
              </a:rPr>
              <a:t>实现各种数字逻辑功能</a:t>
            </a:r>
            <a:r>
              <a:rPr lang="zh-CN" altLang="en-US" sz="2000" b="1">
                <a:latin typeface="宋体" panose="02010600030101010101" pitchFamily="2" charset="-122"/>
                <a:ea typeface="宋体" panose="02010600030101010101" pitchFamily="2" charset="-122"/>
              </a:rPr>
              <a:t>的能力。</a:t>
            </a:r>
            <a:endParaRPr lang="zh-CN" altLang="en-US" sz="2000" b="1">
              <a:latin typeface="宋体" panose="02010600030101010101" pitchFamily="2" charset="-122"/>
              <a:ea typeface="宋体" panose="02010600030101010101" pitchFamily="2" charset="-122"/>
            </a:endParaRPr>
          </a:p>
          <a:p>
            <a:pPr marL="342900" indent="-342900" algn="just" defTabSz="266700" fontAlgn="auto">
              <a:lnSpc>
                <a:spcPct val="130000"/>
              </a:lnSpc>
              <a:spcBef>
                <a:spcPts val="1200"/>
              </a:spcBef>
              <a:spcAft>
                <a:spcPts val="1200"/>
              </a:spcAft>
              <a:buFont typeface="Wingdings" panose="05000000000000000000" charset="0"/>
              <a:buChar char="Ø"/>
            </a:pPr>
            <a:r>
              <a:rPr lang="zh-CN" altLang="en-US" sz="2000" b="1">
                <a:latin typeface="宋体" panose="02010600030101010101" pitchFamily="2" charset="-122"/>
                <a:ea typeface="宋体" panose="02010600030101010101" pitchFamily="2" charset="-122"/>
              </a:rPr>
              <a:t>这些模块通常被称为</a:t>
            </a:r>
            <a:r>
              <a:rPr lang="zh-CN" altLang="en-US" sz="2000" b="1">
                <a:solidFill>
                  <a:srgbClr val="FF0000"/>
                </a:solidFill>
                <a:latin typeface="宋体" panose="02010600030101010101" pitchFamily="2" charset="-122"/>
                <a:ea typeface="宋体" panose="02010600030101010101" pitchFamily="2" charset="-122"/>
              </a:rPr>
              <a:t>可配置逻辑块或逻辑单元</a:t>
            </a:r>
            <a:r>
              <a:rPr lang="zh-CN" altLang="en-US" sz="2000" b="1">
                <a:latin typeface="宋体" panose="02010600030101010101" pitchFamily="2" charset="-122"/>
                <a:ea typeface="宋体" panose="02010600030101010101" pitchFamily="2" charset="-122"/>
              </a:rPr>
              <a:t>，具体名称和结构可能因不同的</a:t>
            </a:r>
            <a:r>
              <a:rPr lang="en-US" altLang="zh-CN" sz="2000" b="1">
                <a:latin typeface="Times New Roman" panose="02020603050405020304"/>
                <a:ea typeface="宋体" panose="02010600030101010101" pitchFamily="2" charset="-122"/>
              </a:rPr>
              <a:t>FPGA</a:t>
            </a:r>
            <a:r>
              <a:rPr lang="zh-CN" altLang="en-US" sz="2000" b="1">
                <a:latin typeface="宋体" panose="02010600030101010101" pitchFamily="2" charset="-122"/>
                <a:ea typeface="宋体" panose="02010600030101010101" pitchFamily="2" charset="-122"/>
              </a:rPr>
              <a:t>厂商和型号而异。</a:t>
            </a:r>
            <a:endParaRPr lang="zh-CN" altLang="en-US" sz="2000" b="1">
              <a:latin typeface="宋体" panose="02010600030101010101" pitchFamily="2" charset="-122"/>
              <a:ea typeface="宋体" panose="02010600030101010101" pitchFamily="2" charset="-122"/>
            </a:endParaRPr>
          </a:p>
          <a:p>
            <a:pPr marL="342900" indent="-342900" algn="just" defTabSz="266700" fontAlgn="auto">
              <a:lnSpc>
                <a:spcPct val="150000"/>
              </a:lnSpc>
              <a:spcBef>
                <a:spcPts val="1200"/>
              </a:spcBef>
              <a:spcAft>
                <a:spcPts val="1200"/>
              </a:spcAft>
              <a:buFont typeface="Wingdings" panose="05000000000000000000" charset="0"/>
              <a:buChar char="Ø"/>
            </a:pPr>
            <a:r>
              <a:rPr lang="zh-CN" altLang="en-US" sz="2000" b="1">
                <a:latin typeface="宋体" panose="02010600030101010101" pitchFamily="2" charset="-122"/>
                <a:ea typeface="宋体" panose="02010600030101010101" pitchFamily="2" charset="-122"/>
              </a:rPr>
              <a:t>一个典型的</a:t>
            </a:r>
            <a:r>
              <a:rPr lang="en-US" altLang="zh-CN" sz="2000" b="1">
                <a:latin typeface="Times New Roman" panose="02020603050405020304"/>
                <a:ea typeface="宋体" panose="02010600030101010101" pitchFamily="2" charset="-122"/>
              </a:rPr>
              <a:t>FPGA</a:t>
            </a:r>
            <a:r>
              <a:rPr lang="zh-CN" altLang="en-US" sz="2000" b="1">
                <a:latin typeface="宋体" panose="02010600030101010101" pitchFamily="2" charset="-122"/>
                <a:ea typeface="宋体" panose="02010600030101010101" pitchFamily="2" charset="-122"/>
              </a:rPr>
              <a:t>可编程逻辑模块包含</a:t>
            </a:r>
            <a:r>
              <a:rPr lang="zh-CN" altLang="en-US" sz="2000" b="1">
                <a:latin typeface="Times New Roman" panose="02020603050405020304"/>
                <a:ea typeface="宋体" panose="02010600030101010101" pitchFamily="2" charset="-122"/>
              </a:rPr>
              <a:t>查找表，触发器，多路复用器等</a:t>
            </a:r>
            <a:r>
              <a:rPr lang="zh-CN" altLang="en-US" sz="2000" b="1">
                <a:latin typeface="宋体" panose="02010600030101010101" pitchFamily="2" charset="-122"/>
                <a:ea typeface="宋体" panose="02010600030101010101" pitchFamily="2" charset="-122"/>
              </a:rPr>
              <a:t>关键元素</a:t>
            </a:r>
            <a:r>
              <a:rPr lang="zh-CN" altLang="en-US" sz="2000" b="1">
                <a:latin typeface="Times New Roman" panose="02020603050405020304"/>
                <a:ea typeface="宋体" panose="02010600030101010101" pitchFamily="2" charset="-122"/>
              </a:rPr>
              <a:t>。</a:t>
            </a:r>
            <a:r>
              <a:rPr lang="en-US" altLang="zh-CN" sz="2000" b="1">
                <a:latin typeface="Times New Roman" panose="02020603050405020304"/>
                <a:ea typeface="宋体" panose="02010600030101010101" pitchFamily="2" charset="-122"/>
              </a:rPr>
              <a:t>FPGA</a:t>
            </a:r>
            <a:r>
              <a:rPr lang="zh-CN" altLang="en-US" sz="2000" b="1">
                <a:latin typeface="宋体" panose="02010600030101010101" pitchFamily="2" charset="-122"/>
                <a:ea typeface="宋体" panose="02010600030101010101" pitchFamily="2" charset="-122"/>
              </a:rPr>
              <a:t>的可编程逻辑模块的这种结构使得设计者能够通过编程来</a:t>
            </a:r>
            <a:r>
              <a:rPr lang="zh-CN" altLang="en-US" sz="2000" b="1">
                <a:solidFill>
                  <a:srgbClr val="FF0000"/>
                </a:solidFill>
                <a:latin typeface="宋体" panose="02010600030101010101" pitchFamily="2" charset="-122"/>
                <a:ea typeface="宋体" panose="02010600030101010101" pitchFamily="2" charset="-122"/>
              </a:rPr>
              <a:t>配置和重新配置逻辑功能</a:t>
            </a:r>
            <a:r>
              <a:rPr lang="zh-CN" altLang="en-US" sz="2000" b="1">
                <a:latin typeface="宋体" panose="02010600030101010101" pitchFamily="2" charset="-122"/>
                <a:ea typeface="宋体" panose="02010600030101010101" pitchFamily="2" charset="-122"/>
              </a:rPr>
              <a:t>，从而</a:t>
            </a:r>
            <a:r>
              <a:rPr lang="zh-CN" altLang="en-US" sz="2000" b="1">
                <a:solidFill>
                  <a:srgbClr val="FF0000"/>
                </a:solidFill>
                <a:latin typeface="宋体" panose="02010600030101010101" pitchFamily="2" charset="-122"/>
                <a:ea typeface="宋体" panose="02010600030101010101" pitchFamily="2" charset="-122"/>
              </a:rPr>
              <a:t>实现高度灵活和可定制的数字电路设计</a:t>
            </a:r>
            <a:r>
              <a:rPr lang="zh-CN" altLang="en-US" sz="2000" b="1">
                <a:latin typeface="宋体" panose="02010600030101010101" pitchFamily="2" charset="-122"/>
                <a:ea typeface="宋体" panose="02010600030101010101" pitchFamily="2" charset="-122"/>
              </a:rPr>
              <a:t>。</a:t>
            </a:r>
            <a:endParaRPr lang="zh-CN" altLang="en-US" sz="2000" b="1">
              <a:latin typeface="宋体" panose="02010600030101010101" pitchFamily="2" charset="-122"/>
              <a:ea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276353" y="178821"/>
            <a:ext cx="5478780" cy="605155"/>
            <a:chOff x="274214" y="217809"/>
            <a:chExt cx="4565650"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4111096" cy="486304"/>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2.3.3 </a:t>
              </a:r>
              <a:r>
                <a:rPr lang="zh-CN" altLang="en-US" sz="3200" b="1" dirty="0">
                  <a:solidFill>
                    <a:prstClr val="black"/>
                  </a:solidFill>
                  <a:latin typeface="微软雅黑" panose="020B0503020204020204" pitchFamily="34" charset="-122"/>
                  <a:ea typeface="微软雅黑" panose="020B0503020204020204" pitchFamily="34" charset="-122"/>
                </a:rPr>
                <a:t>查找表电路结构</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2" name="文本框 1"/>
          <p:cNvSpPr txBox="1"/>
          <p:nvPr/>
        </p:nvSpPr>
        <p:spPr>
          <a:xfrm>
            <a:off x="598805" y="934720"/>
            <a:ext cx="10901680" cy="1101090"/>
          </a:xfrm>
          <a:prstGeom prst="rect">
            <a:avLst/>
          </a:prstGeom>
        </p:spPr>
        <p:txBody>
          <a:bodyPr>
            <a:noAutofit/>
          </a:bodyPr>
          <a:p>
            <a:pPr indent="457200" algn="just" defTabSz="266700" fontAlgn="auto">
              <a:lnSpc>
                <a:spcPct val="150000"/>
              </a:lnSpc>
              <a:spcBef>
                <a:spcPct val="0"/>
              </a:spcBef>
              <a:spcAft>
                <a:spcPts val="600"/>
              </a:spcAft>
            </a:pPr>
            <a:r>
              <a:rPr lang="en-US" altLang="zh-CN" sz="2000" b="1">
                <a:latin typeface="Times New Roman" panose="02020603050405020304"/>
                <a:ea typeface="宋体" panose="02010600030101010101" pitchFamily="2" charset="-122"/>
              </a:rPr>
              <a:t>FPGA</a:t>
            </a:r>
            <a:r>
              <a:rPr lang="zh-CN" altLang="en-US" sz="2000" b="1">
                <a:latin typeface="宋体" panose="02010600030101010101" pitchFamily="2" charset="-122"/>
                <a:ea typeface="宋体" panose="02010600030101010101" pitchFamily="2" charset="-122"/>
              </a:rPr>
              <a:t>中的查找表（</a:t>
            </a:r>
            <a:r>
              <a:rPr lang="en-US" altLang="zh-CN" sz="2000" b="1">
                <a:latin typeface="Times New Roman" panose="02020603050405020304"/>
                <a:ea typeface="宋体" panose="02010600030101010101" pitchFamily="2" charset="-122"/>
              </a:rPr>
              <a:t>Look-Up Table</a:t>
            </a:r>
            <a:r>
              <a:rPr lang="zh-CN" altLang="en-US" sz="2000" b="1">
                <a:latin typeface="宋体" panose="02010600030101010101" pitchFamily="2" charset="-122"/>
                <a:ea typeface="宋体" panose="02010600030101010101" pitchFamily="2" charset="-122"/>
              </a:rPr>
              <a:t>，</a:t>
            </a:r>
            <a:r>
              <a:rPr lang="en-US" altLang="zh-CN" sz="2000" b="1">
                <a:latin typeface="Times New Roman" panose="02020603050405020304"/>
                <a:ea typeface="宋体" panose="02010600030101010101" pitchFamily="2" charset="-122"/>
              </a:rPr>
              <a:t>LUT</a:t>
            </a:r>
            <a:r>
              <a:rPr lang="zh-CN" altLang="en-US" sz="2000" b="1">
                <a:latin typeface="宋体" panose="02010600030101010101" pitchFamily="2" charset="-122"/>
                <a:ea typeface="宋体" panose="02010600030101010101" pitchFamily="2" charset="-122"/>
              </a:rPr>
              <a:t>）是实现组合逻辑功能的基本单元。查找表本质上是一个小的存储单元，它可以根据输入信号的组合来提供相应的输出。</a:t>
            </a:r>
            <a:endParaRPr lang="zh-CN" altLang="en-US" sz="2000" b="1">
              <a:latin typeface="宋体" panose="02010600030101010101" pitchFamily="2" charset="-122"/>
              <a:ea typeface="宋体" panose="02010600030101010101" pitchFamily="2" charset="-122"/>
            </a:endParaRPr>
          </a:p>
        </p:txBody>
      </p:sp>
      <p:pic>
        <p:nvPicPr>
          <p:cNvPr id="89092" name="图片 89091" descr="2t3"/>
          <p:cNvPicPr>
            <a:picLocks noChangeAspect="1"/>
          </p:cNvPicPr>
          <p:nvPr/>
        </p:nvPicPr>
        <p:blipFill>
          <a:blip r:embed="rId2"/>
          <a:stretch>
            <a:fillRect/>
          </a:stretch>
        </p:blipFill>
        <p:spPr>
          <a:xfrm>
            <a:off x="1339850" y="2621280"/>
            <a:ext cx="4663440" cy="2710815"/>
          </a:xfrm>
          <a:prstGeom prst="rect">
            <a:avLst/>
          </a:prstGeom>
          <a:noFill/>
          <a:ln w="9525">
            <a:noFill/>
          </a:ln>
        </p:spPr>
      </p:pic>
      <p:pic>
        <p:nvPicPr>
          <p:cNvPr id="89093" name="图片 89092" descr="2t4"/>
          <p:cNvPicPr>
            <a:picLocks noChangeAspect="1"/>
          </p:cNvPicPr>
          <p:nvPr/>
        </p:nvPicPr>
        <p:blipFill>
          <a:blip r:embed="rId3"/>
          <a:stretch>
            <a:fillRect/>
          </a:stretch>
        </p:blipFill>
        <p:spPr>
          <a:xfrm>
            <a:off x="6357620" y="2002155"/>
            <a:ext cx="4793615" cy="4475480"/>
          </a:xfrm>
          <a:prstGeom prst="rect">
            <a:avLst/>
          </a:prstGeom>
          <a:noFill/>
          <a:ln w="9525">
            <a:noFill/>
          </a:ln>
        </p:spPr>
      </p:pic>
      <p:sp>
        <p:nvSpPr>
          <p:cNvPr id="3" name="文本框 2"/>
          <p:cNvSpPr txBox="1"/>
          <p:nvPr/>
        </p:nvSpPr>
        <p:spPr>
          <a:xfrm>
            <a:off x="1296035" y="5526405"/>
            <a:ext cx="4707255" cy="398780"/>
          </a:xfrm>
          <a:prstGeom prst="rect">
            <a:avLst/>
          </a:prstGeom>
        </p:spPr>
        <p:txBody>
          <a:bodyPr wrap="square">
            <a:spAutoFit/>
          </a:bodyPr>
          <a:p>
            <a:pPr marL="0" indent="266700" algn="ctr" defTabSz="266700">
              <a:spcBef>
                <a:spcPct val="0"/>
              </a:spcBef>
              <a:spcAft>
                <a:spcPct val="0"/>
              </a:spcAft>
            </a:pPr>
            <a:r>
              <a:rPr lang="zh-CN" altLang="en-US" sz="2000" b="1">
                <a:latin typeface="Times New Roman" panose="02020603050405020304"/>
                <a:ea typeface="宋体" panose="02010600030101010101" pitchFamily="2" charset="-122"/>
              </a:rPr>
              <a:t>图</a:t>
            </a:r>
            <a:r>
              <a:rPr lang="en-US" altLang="zh-CN" sz="2000" b="1">
                <a:latin typeface="Times New Roman" panose="02020603050405020304"/>
                <a:ea typeface="Times New Roman" panose="02020603050405020304"/>
              </a:rPr>
              <a:t>2-23</a:t>
            </a:r>
            <a:r>
              <a:rPr lang="zh-CN" altLang="en-US" sz="2000" b="1">
                <a:latin typeface="Times New Roman" panose="02020603050405020304"/>
                <a:ea typeface="宋体" panose="02010600030101010101" pitchFamily="2" charset="-122"/>
              </a:rPr>
              <a:t>查找表</a:t>
            </a:r>
            <a:r>
              <a:rPr lang="en-US" altLang="zh-CN" sz="2000" b="1">
                <a:latin typeface="Times New Roman" panose="02020603050405020304"/>
                <a:ea typeface="Times New Roman" panose="02020603050405020304"/>
              </a:rPr>
              <a:t>LUT</a:t>
            </a:r>
            <a:r>
              <a:rPr lang="zh-CN" altLang="en-US" sz="2000" b="1">
                <a:latin typeface="Times New Roman" panose="02020603050405020304"/>
                <a:ea typeface="宋体" panose="02010600030101010101" pitchFamily="2" charset="-122"/>
              </a:rPr>
              <a:t>单元</a:t>
            </a:r>
            <a:endParaRPr lang="zh-CN" altLang="en-US" sz="2000" b="1">
              <a:latin typeface="Times New Roman" panose="02020603050405020304"/>
              <a:ea typeface="宋体" panose="02010600030101010101" pitchFamily="2" charset="-122"/>
            </a:endParaRPr>
          </a:p>
        </p:txBody>
      </p:sp>
      <p:sp>
        <p:nvSpPr>
          <p:cNvPr id="4" name="文本框 3"/>
          <p:cNvSpPr txBox="1"/>
          <p:nvPr/>
        </p:nvSpPr>
        <p:spPr>
          <a:xfrm>
            <a:off x="6179820" y="6477318"/>
            <a:ext cx="5080000" cy="398780"/>
          </a:xfrm>
          <a:prstGeom prst="rect">
            <a:avLst/>
          </a:prstGeom>
        </p:spPr>
        <p:txBody>
          <a:bodyPr>
            <a:spAutoFit/>
          </a:bodyPr>
          <a:p>
            <a:pPr marL="0" indent="266700" algn="ctr" defTabSz="266700">
              <a:spcBef>
                <a:spcPct val="0"/>
              </a:spcBef>
              <a:spcAft>
                <a:spcPct val="0"/>
              </a:spcAft>
            </a:pPr>
            <a:r>
              <a:rPr lang="zh-CN" altLang="en-US" sz="2000" b="1">
                <a:latin typeface="Times New Roman" panose="02020603050405020304"/>
                <a:ea typeface="宋体" panose="02010600030101010101" pitchFamily="2" charset="-122"/>
              </a:rPr>
              <a:t>图</a:t>
            </a:r>
            <a:r>
              <a:rPr lang="en-US" altLang="zh-CN" sz="2000" b="1">
                <a:latin typeface="Times New Roman" panose="02020603050405020304"/>
                <a:ea typeface="Times New Roman" panose="02020603050405020304"/>
              </a:rPr>
              <a:t>2-24 LUT</a:t>
            </a:r>
            <a:r>
              <a:rPr lang="zh-CN" altLang="en-US" sz="2000" b="1">
                <a:latin typeface="Times New Roman" panose="02020603050405020304"/>
                <a:ea typeface="宋体" panose="02010600030101010101" pitchFamily="2" charset="-122"/>
              </a:rPr>
              <a:t>单元内部结构</a:t>
            </a:r>
            <a:endParaRPr lang="zh-CN" altLang="en-US" sz="2000" b="1">
              <a:latin typeface="Times New Roman" panose="02020603050405020304"/>
              <a:ea typeface="宋体" panose="02010600030101010101" pitchFamily="2"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276353" y="178821"/>
            <a:ext cx="5478780" cy="605155"/>
            <a:chOff x="274214" y="217809"/>
            <a:chExt cx="4565650"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4111096" cy="486304"/>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2.3.4 </a:t>
              </a:r>
              <a:r>
                <a:rPr lang="zh-CN" altLang="en-US" sz="3200" b="1" dirty="0">
                  <a:solidFill>
                    <a:prstClr val="black"/>
                  </a:solidFill>
                  <a:latin typeface="微软雅黑" panose="020B0503020204020204" pitchFamily="34" charset="-122"/>
                  <a:ea typeface="微软雅黑" panose="020B0503020204020204" pitchFamily="34" charset="-122"/>
                </a:rPr>
                <a:t>可编程</a:t>
              </a:r>
              <a:r>
                <a:rPr lang="en-US" altLang="zh-CN" sz="3200" b="1" dirty="0">
                  <a:solidFill>
                    <a:prstClr val="black"/>
                  </a:solidFill>
                  <a:latin typeface="微软雅黑" panose="020B0503020204020204" pitchFamily="34" charset="-122"/>
                  <a:ea typeface="微软雅黑" panose="020B0503020204020204" pitchFamily="34" charset="-122"/>
                </a:rPr>
                <a:t>I/O</a:t>
              </a:r>
              <a:r>
                <a:rPr lang="zh-CN" altLang="en-US" sz="3200" b="1" dirty="0">
                  <a:solidFill>
                    <a:prstClr val="black"/>
                  </a:solidFill>
                  <a:latin typeface="微软雅黑" panose="020B0503020204020204" pitchFamily="34" charset="-122"/>
                  <a:ea typeface="微软雅黑" panose="020B0503020204020204" pitchFamily="34" charset="-122"/>
                </a:rPr>
                <a:t>模块</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2" name="文本框 1"/>
          <p:cNvSpPr txBox="1"/>
          <p:nvPr/>
        </p:nvSpPr>
        <p:spPr>
          <a:xfrm>
            <a:off x="544195" y="1136015"/>
            <a:ext cx="11102975" cy="5455920"/>
          </a:xfrm>
          <a:prstGeom prst="rect">
            <a:avLst/>
          </a:prstGeom>
        </p:spPr>
        <p:txBody>
          <a:bodyPr>
            <a:noAutofit/>
          </a:bodyPr>
          <a:p>
            <a:pPr indent="266700" algn="just" defTabSz="266700" fontAlgn="auto">
              <a:lnSpc>
                <a:spcPct val="150000"/>
              </a:lnSpc>
              <a:spcBef>
                <a:spcPts val="600"/>
              </a:spcBef>
              <a:spcAft>
                <a:spcPts val="1200"/>
              </a:spcAft>
            </a:pPr>
            <a:r>
              <a:rPr lang="en-US" altLang="zh-CN" sz="2000" b="1">
                <a:latin typeface="Times New Roman" panose="02020603050405020304"/>
                <a:ea typeface="宋体" panose="02010600030101010101" pitchFamily="2" charset="-122"/>
              </a:rPr>
              <a:t>FPGA</a:t>
            </a:r>
            <a:r>
              <a:rPr lang="zh-CN" altLang="en-US" sz="2000" b="1">
                <a:latin typeface="宋体" panose="02010600030101010101" pitchFamily="2" charset="-122"/>
                <a:ea typeface="宋体" panose="02010600030101010101" pitchFamily="2" charset="-122"/>
              </a:rPr>
              <a:t>的可编程</a:t>
            </a:r>
            <a:r>
              <a:rPr lang="en-US" altLang="zh-CN" sz="2000" b="1">
                <a:latin typeface="Times New Roman" panose="02020603050405020304"/>
                <a:ea typeface="宋体" panose="02010600030101010101" pitchFamily="2" charset="-122"/>
              </a:rPr>
              <a:t>I/O</a:t>
            </a:r>
            <a:r>
              <a:rPr lang="zh-CN" altLang="en-US" sz="2000" b="1">
                <a:latin typeface="宋体" panose="02010600030101010101" pitchFamily="2" charset="-122"/>
                <a:ea typeface="宋体" panose="02010600030101010101" pitchFamily="2" charset="-122"/>
              </a:rPr>
              <a:t>（输入</a:t>
            </a:r>
            <a:r>
              <a:rPr lang="en-US" altLang="zh-CN" sz="2000" b="1">
                <a:latin typeface="Times New Roman" panose="02020603050405020304"/>
                <a:ea typeface="宋体" panose="02010600030101010101" pitchFamily="2" charset="-122"/>
              </a:rPr>
              <a:t>/</a:t>
            </a:r>
            <a:r>
              <a:rPr lang="zh-CN" altLang="en-US" sz="2000" b="1">
                <a:latin typeface="宋体" panose="02010600030101010101" pitchFamily="2" charset="-122"/>
                <a:ea typeface="宋体" panose="02010600030101010101" pitchFamily="2" charset="-122"/>
              </a:rPr>
              <a:t>输出）模块是</a:t>
            </a:r>
            <a:r>
              <a:rPr lang="en-US" altLang="zh-CN" sz="2000" b="1">
                <a:latin typeface="Times New Roman" panose="02020603050405020304"/>
                <a:ea typeface="宋体" panose="02010600030101010101" pitchFamily="2" charset="-122"/>
              </a:rPr>
              <a:t>FPGA</a:t>
            </a:r>
            <a:r>
              <a:rPr lang="zh-CN" altLang="en-US" sz="2000" b="1">
                <a:latin typeface="宋体" panose="02010600030101010101" pitchFamily="2" charset="-122"/>
                <a:ea typeface="宋体" panose="02010600030101010101" pitchFamily="2" charset="-122"/>
              </a:rPr>
              <a:t>与外部世界通信的接口。这些模块提供了高度的灵活性和可配置性，允许设计者根据特定的应用需求来调整</a:t>
            </a:r>
            <a:r>
              <a:rPr lang="en-US" altLang="zh-CN" sz="2000" b="1">
                <a:latin typeface="Times New Roman" panose="02020603050405020304"/>
                <a:ea typeface="宋体" panose="02010600030101010101" pitchFamily="2" charset="-122"/>
              </a:rPr>
              <a:t>I/O</a:t>
            </a:r>
            <a:r>
              <a:rPr lang="zh-CN" altLang="en-US" sz="2000" b="1">
                <a:latin typeface="宋体" panose="02010600030101010101" pitchFamily="2" charset="-122"/>
                <a:ea typeface="宋体" panose="02010600030101010101" pitchFamily="2" charset="-122"/>
              </a:rPr>
              <a:t>端口的行为。可编程</a:t>
            </a:r>
            <a:r>
              <a:rPr lang="en-US" altLang="zh-CN" sz="2000" b="1">
                <a:latin typeface="Times New Roman" panose="02020603050405020304"/>
                <a:ea typeface="宋体" panose="02010600030101010101" pitchFamily="2" charset="-122"/>
              </a:rPr>
              <a:t>I/O</a:t>
            </a:r>
            <a:r>
              <a:rPr lang="zh-CN" altLang="en-US" sz="2000" b="1">
                <a:latin typeface="宋体" panose="02010600030101010101" pitchFamily="2" charset="-122"/>
                <a:ea typeface="宋体" panose="02010600030101010101" pitchFamily="2" charset="-122"/>
              </a:rPr>
              <a:t>模块的主要特点和功能包括：</a:t>
            </a:r>
            <a:endParaRPr lang="zh-CN" altLang="en-US" sz="2000" b="1">
              <a:latin typeface="宋体" panose="02010600030101010101" pitchFamily="2" charset="-122"/>
              <a:ea typeface="宋体" panose="02010600030101010101" pitchFamily="2" charset="-122"/>
            </a:endParaRPr>
          </a:p>
          <a:p>
            <a:pPr marL="342900" indent="-342900" algn="just" defTabSz="266700" fontAlgn="auto">
              <a:lnSpc>
                <a:spcPct val="130000"/>
              </a:lnSpc>
              <a:spcBef>
                <a:spcPts val="600"/>
              </a:spcBef>
              <a:spcAft>
                <a:spcPts val="600"/>
              </a:spcAft>
              <a:buFont typeface="Wingdings" panose="05000000000000000000" charset="0"/>
              <a:buChar char="l"/>
            </a:pPr>
            <a:r>
              <a:rPr lang="zh-CN" altLang="en-US" sz="2000" b="1">
                <a:solidFill>
                  <a:srgbClr val="FF0000"/>
                </a:solidFill>
                <a:latin typeface="宋体" panose="02010600030101010101" pitchFamily="2" charset="-122"/>
                <a:ea typeface="宋体" panose="02010600030101010101" pitchFamily="2" charset="-122"/>
              </a:rPr>
              <a:t>电平转换：</a:t>
            </a:r>
            <a:r>
              <a:rPr lang="en-US" altLang="zh-CN" sz="2000" b="1">
                <a:latin typeface="Times New Roman" panose="02020603050405020304"/>
                <a:ea typeface="宋体" panose="02010600030101010101" pitchFamily="2" charset="-122"/>
              </a:rPr>
              <a:t>I/O</a:t>
            </a:r>
            <a:r>
              <a:rPr lang="zh-CN" altLang="en-US" sz="2000" b="1">
                <a:latin typeface="宋体" panose="02010600030101010101" pitchFamily="2" charset="-122"/>
                <a:ea typeface="宋体" panose="02010600030101010101" pitchFamily="2" charset="-122"/>
              </a:rPr>
              <a:t>模块可以配置为不同的电平标准，如</a:t>
            </a:r>
            <a:r>
              <a:rPr lang="en-US" altLang="zh-CN" sz="2000" b="1">
                <a:latin typeface="Times New Roman" panose="02020603050405020304"/>
                <a:ea typeface="宋体" panose="02010600030101010101" pitchFamily="2" charset="-122"/>
              </a:rPr>
              <a:t>TTL</a:t>
            </a:r>
            <a:r>
              <a:rPr lang="zh-CN" altLang="en-US" sz="2000" b="1">
                <a:latin typeface="宋体" panose="02010600030101010101" pitchFamily="2" charset="-122"/>
                <a:ea typeface="宋体" panose="02010600030101010101" pitchFamily="2" charset="-122"/>
              </a:rPr>
              <a:t>、</a:t>
            </a:r>
            <a:r>
              <a:rPr lang="en-US" altLang="zh-CN" sz="2000" b="1">
                <a:latin typeface="Times New Roman" panose="02020603050405020304"/>
                <a:ea typeface="宋体" panose="02010600030101010101" pitchFamily="2" charset="-122"/>
              </a:rPr>
              <a:t>CMOS</a:t>
            </a:r>
            <a:r>
              <a:rPr lang="zh-CN" altLang="en-US" sz="2000" b="1">
                <a:latin typeface="宋体" panose="02010600030101010101" pitchFamily="2" charset="-122"/>
                <a:ea typeface="宋体" panose="02010600030101010101" pitchFamily="2" charset="-122"/>
              </a:rPr>
              <a:t>、</a:t>
            </a:r>
            <a:r>
              <a:rPr lang="en-US" altLang="zh-CN" sz="2000" b="1">
                <a:latin typeface="Times New Roman" panose="02020603050405020304"/>
                <a:ea typeface="宋体" panose="02010600030101010101" pitchFamily="2" charset="-122"/>
              </a:rPr>
              <a:t>LVCMOS</a:t>
            </a:r>
            <a:r>
              <a:rPr lang="zh-CN" altLang="en-US" sz="2000" b="1">
                <a:latin typeface="宋体" panose="02010600030101010101" pitchFamily="2" charset="-122"/>
                <a:ea typeface="宋体" panose="02010600030101010101" pitchFamily="2" charset="-122"/>
              </a:rPr>
              <a:t>、</a:t>
            </a:r>
            <a:r>
              <a:rPr lang="en-US" altLang="zh-CN" sz="2000" b="1">
                <a:latin typeface="Times New Roman" panose="02020603050405020304"/>
                <a:ea typeface="宋体" panose="02010600030101010101" pitchFamily="2" charset="-122"/>
              </a:rPr>
              <a:t>LVTTL</a:t>
            </a:r>
            <a:r>
              <a:rPr lang="zh-CN" altLang="en-US" sz="2000" b="1">
                <a:latin typeface="宋体" panose="02010600030101010101" pitchFamily="2" charset="-122"/>
                <a:ea typeface="宋体" panose="02010600030101010101" pitchFamily="2" charset="-122"/>
              </a:rPr>
              <a:t>、</a:t>
            </a:r>
            <a:r>
              <a:rPr lang="en-US" altLang="zh-CN" sz="2000" b="1">
                <a:latin typeface="Times New Roman" panose="02020603050405020304"/>
                <a:ea typeface="宋体" panose="02010600030101010101" pitchFamily="2" charset="-122"/>
              </a:rPr>
              <a:t>PCI</a:t>
            </a:r>
            <a:r>
              <a:rPr lang="zh-CN" altLang="en-US" sz="2000" b="1">
                <a:latin typeface="宋体" panose="02010600030101010101" pitchFamily="2" charset="-122"/>
                <a:ea typeface="宋体" panose="02010600030101010101" pitchFamily="2" charset="-122"/>
              </a:rPr>
              <a:t>、</a:t>
            </a:r>
            <a:r>
              <a:rPr lang="en-US" altLang="zh-CN" sz="2000" b="1">
                <a:latin typeface="Times New Roman" panose="02020603050405020304"/>
                <a:ea typeface="宋体" panose="02010600030101010101" pitchFamily="2" charset="-122"/>
              </a:rPr>
              <a:t>LVDS</a:t>
            </a:r>
            <a:r>
              <a:rPr lang="zh-CN" altLang="en-US" sz="2000" b="1">
                <a:latin typeface="宋体" panose="02010600030101010101" pitchFamily="2" charset="-122"/>
                <a:ea typeface="宋体" panose="02010600030101010101" pitchFamily="2" charset="-122"/>
              </a:rPr>
              <a:t>等，以适应不同的电压要求和信号标准。</a:t>
            </a:r>
            <a:endParaRPr lang="zh-CN" altLang="en-US" sz="2000" b="1">
              <a:latin typeface="宋体" panose="02010600030101010101" pitchFamily="2" charset="-122"/>
              <a:ea typeface="宋体" panose="02010600030101010101" pitchFamily="2" charset="-122"/>
            </a:endParaRPr>
          </a:p>
          <a:p>
            <a:pPr marL="342900" indent="-342900" algn="just" defTabSz="266700" fontAlgn="auto">
              <a:lnSpc>
                <a:spcPct val="130000"/>
              </a:lnSpc>
              <a:spcBef>
                <a:spcPts val="600"/>
              </a:spcBef>
              <a:spcAft>
                <a:spcPts val="600"/>
              </a:spcAft>
              <a:buFont typeface="Wingdings" panose="05000000000000000000" charset="0"/>
              <a:buChar char="l"/>
            </a:pPr>
            <a:r>
              <a:rPr lang="zh-CN" altLang="en-US" sz="2000" b="1">
                <a:solidFill>
                  <a:srgbClr val="FF0000"/>
                </a:solidFill>
                <a:latin typeface="宋体" panose="02010600030101010101" pitchFamily="2" charset="-122"/>
                <a:ea typeface="宋体" panose="02010600030101010101" pitchFamily="2" charset="-122"/>
              </a:rPr>
              <a:t>驱动能力：</a:t>
            </a:r>
            <a:r>
              <a:rPr lang="zh-CN" altLang="en-US" sz="2000" b="1">
                <a:latin typeface="宋体" panose="02010600030101010101" pitchFamily="2" charset="-122"/>
                <a:ea typeface="宋体" panose="02010600030101010101" pitchFamily="2" charset="-122"/>
              </a:rPr>
              <a:t>可以调整</a:t>
            </a:r>
            <a:r>
              <a:rPr lang="en-US" altLang="zh-CN" sz="2000" b="1">
                <a:latin typeface="Times New Roman" panose="02020603050405020304"/>
                <a:ea typeface="宋体" panose="02010600030101010101" pitchFamily="2" charset="-122"/>
              </a:rPr>
              <a:t>I/O</a:t>
            </a:r>
            <a:r>
              <a:rPr lang="zh-CN" altLang="en-US" sz="2000" b="1">
                <a:latin typeface="宋体" panose="02010600030101010101" pitchFamily="2" charset="-122"/>
                <a:ea typeface="宋体" panose="02010600030101010101" pitchFamily="2" charset="-122"/>
              </a:rPr>
              <a:t>模块的输出驱动能力，以匹配负载的需求。例如，可以将驱动能力配置为强驱动或弱驱动。</a:t>
            </a:r>
            <a:endParaRPr lang="zh-CN" altLang="en-US" sz="2000" b="1">
              <a:latin typeface="宋体" panose="02010600030101010101" pitchFamily="2" charset="-122"/>
              <a:ea typeface="宋体" panose="02010600030101010101" pitchFamily="2" charset="-122"/>
            </a:endParaRPr>
          </a:p>
          <a:p>
            <a:pPr marL="342900" indent="-342900" algn="just" defTabSz="266700" fontAlgn="auto">
              <a:lnSpc>
                <a:spcPct val="130000"/>
              </a:lnSpc>
              <a:spcBef>
                <a:spcPts val="600"/>
              </a:spcBef>
              <a:spcAft>
                <a:spcPts val="600"/>
              </a:spcAft>
              <a:buFont typeface="Wingdings" panose="05000000000000000000" charset="0"/>
              <a:buChar char="l"/>
            </a:pPr>
            <a:r>
              <a:rPr lang="zh-CN" altLang="en-US" sz="2000" b="1">
                <a:solidFill>
                  <a:srgbClr val="FF0000"/>
                </a:solidFill>
                <a:latin typeface="宋体" panose="02010600030101010101" pitchFamily="2" charset="-122"/>
                <a:ea typeface="宋体" panose="02010600030101010101" pitchFamily="2" charset="-122"/>
              </a:rPr>
              <a:t>输入</a:t>
            </a:r>
            <a:r>
              <a:rPr lang="en-US" altLang="zh-CN" sz="2000" b="1">
                <a:solidFill>
                  <a:srgbClr val="FF0000"/>
                </a:solidFill>
                <a:latin typeface="Times New Roman" panose="02020603050405020304"/>
                <a:ea typeface="宋体" panose="02010600030101010101" pitchFamily="2" charset="-122"/>
              </a:rPr>
              <a:t>/</a:t>
            </a:r>
            <a:r>
              <a:rPr lang="zh-CN" altLang="en-US" sz="2000" b="1">
                <a:solidFill>
                  <a:srgbClr val="FF0000"/>
                </a:solidFill>
                <a:latin typeface="宋体" panose="02010600030101010101" pitchFamily="2" charset="-122"/>
                <a:ea typeface="宋体" panose="02010600030101010101" pitchFamily="2" charset="-122"/>
              </a:rPr>
              <a:t>输出寄存器：</a:t>
            </a:r>
            <a:r>
              <a:rPr lang="en-US" altLang="zh-CN" sz="2000" b="1">
                <a:latin typeface="Times New Roman" panose="02020603050405020304"/>
                <a:ea typeface="宋体" panose="02010600030101010101" pitchFamily="2" charset="-122"/>
              </a:rPr>
              <a:t>I/O</a:t>
            </a:r>
            <a:r>
              <a:rPr lang="zh-CN" altLang="en-US" sz="2000" b="1">
                <a:latin typeface="宋体" panose="02010600030101010101" pitchFamily="2" charset="-122"/>
                <a:ea typeface="宋体" panose="02010600030101010101" pitchFamily="2" charset="-122"/>
              </a:rPr>
              <a:t>模块通常包含寄存器，用于缓冲输入信号或驱动输出信号。这些寄存器可以配置为同步或异步工作模式。</a:t>
            </a:r>
            <a:endParaRPr lang="zh-CN" altLang="en-US" sz="2000" b="1">
              <a:latin typeface="宋体" panose="02010600030101010101" pitchFamily="2" charset="-122"/>
              <a:ea typeface="宋体" panose="02010600030101010101" pitchFamily="2" charset="-122"/>
            </a:endParaRPr>
          </a:p>
          <a:p>
            <a:pPr marL="342900" indent="-342900" algn="just" defTabSz="266700" fontAlgn="auto">
              <a:lnSpc>
                <a:spcPct val="130000"/>
              </a:lnSpc>
              <a:spcBef>
                <a:spcPts val="600"/>
              </a:spcBef>
              <a:spcAft>
                <a:spcPts val="600"/>
              </a:spcAft>
              <a:buFont typeface="Wingdings" panose="05000000000000000000" charset="0"/>
              <a:buChar char="l"/>
            </a:pPr>
            <a:r>
              <a:rPr lang="zh-CN" altLang="en-US" sz="2000" b="1">
                <a:solidFill>
                  <a:srgbClr val="FF0000"/>
                </a:solidFill>
                <a:latin typeface="宋体" panose="02010600030101010101" pitchFamily="2" charset="-122"/>
                <a:ea typeface="宋体" panose="02010600030101010101" pitchFamily="2" charset="-122"/>
              </a:rPr>
              <a:t>三态控制：</a:t>
            </a:r>
            <a:r>
              <a:rPr lang="zh-CN" altLang="en-US" sz="2000" b="1">
                <a:latin typeface="宋体" panose="02010600030101010101" pitchFamily="2" charset="-122"/>
                <a:ea typeface="宋体" panose="02010600030101010101" pitchFamily="2" charset="-122"/>
              </a:rPr>
              <a:t>许多</a:t>
            </a:r>
            <a:r>
              <a:rPr lang="en-US" altLang="zh-CN" sz="2000" b="1">
                <a:latin typeface="Times New Roman" panose="02020603050405020304"/>
                <a:ea typeface="宋体" panose="02010600030101010101" pitchFamily="2" charset="-122"/>
              </a:rPr>
              <a:t>FPGA</a:t>
            </a:r>
            <a:r>
              <a:rPr lang="zh-CN" altLang="en-US" sz="2000" b="1">
                <a:latin typeface="宋体" panose="02010600030101010101" pitchFamily="2" charset="-122"/>
                <a:ea typeface="宋体" panose="02010600030101010101" pitchFamily="2" charset="-122"/>
              </a:rPr>
              <a:t>的</a:t>
            </a:r>
            <a:r>
              <a:rPr lang="en-US" altLang="zh-CN" sz="2000" b="1">
                <a:latin typeface="Times New Roman" panose="02020603050405020304"/>
                <a:ea typeface="宋体" panose="02010600030101010101" pitchFamily="2" charset="-122"/>
              </a:rPr>
              <a:t>I/O</a:t>
            </a:r>
            <a:r>
              <a:rPr lang="zh-CN" altLang="en-US" sz="2000" b="1">
                <a:latin typeface="宋体" panose="02010600030101010101" pitchFamily="2" charset="-122"/>
                <a:ea typeface="宋体" panose="02010600030101010101" pitchFamily="2" charset="-122"/>
              </a:rPr>
              <a:t>模块支持三态功能，允许设计者将输出置为高阻态，这在多路复用或总线应用中非常有用。</a:t>
            </a:r>
            <a:endParaRPr lang="zh-CN" altLang="en-US" sz="2000" b="1">
              <a:latin typeface="宋体" panose="02010600030101010101" pitchFamily="2" charset="-122"/>
              <a:ea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276353" y="178821"/>
            <a:ext cx="5478780" cy="605155"/>
            <a:chOff x="274214" y="217809"/>
            <a:chExt cx="4565650"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4111096" cy="486304"/>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2.3.5 FPGA</a:t>
              </a:r>
              <a:r>
                <a:rPr lang="zh-CN" altLang="en-US" sz="3200" b="1" dirty="0">
                  <a:solidFill>
                    <a:prstClr val="black"/>
                  </a:solidFill>
                  <a:latin typeface="微软雅黑" panose="020B0503020204020204" pitchFamily="34" charset="-122"/>
                  <a:ea typeface="微软雅黑" panose="020B0503020204020204" pitchFamily="34" charset="-122"/>
                </a:rPr>
                <a:t>中的专用元件</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2" name="文本框 1"/>
          <p:cNvSpPr txBox="1"/>
          <p:nvPr/>
        </p:nvSpPr>
        <p:spPr>
          <a:xfrm>
            <a:off x="603885" y="1135698"/>
            <a:ext cx="5080000" cy="460375"/>
          </a:xfrm>
          <a:prstGeom prst="rect">
            <a:avLst/>
          </a:prstGeom>
        </p:spPr>
        <p:txBody>
          <a:bodyPr>
            <a:spAutoFit/>
          </a:bodyPr>
          <a:p>
            <a:pPr marL="0" indent="0" algn="just" defTabSz="266700">
              <a:spcBef>
                <a:spcPct val="0"/>
              </a:spcBef>
              <a:spcAft>
                <a:spcPct val="0"/>
              </a:spcAft>
            </a:pPr>
            <a:r>
              <a:rPr lang="zh-CN" altLang="en-US" sz="2400" b="1">
                <a:latin typeface="Times New Roman" panose="02020603050405020304"/>
                <a:ea typeface="宋体" panose="02010600030101010101" pitchFamily="2" charset="-122"/>
              </a:rPr>
              <a:t>（一）</a:t>
            </a:r>
            <a:r>
              <a:rPr lang="en-US" altLang="zh-CN" sz="2400" b="1">
                <a:latin typeface="Times New Roman" panose="02020603050405020304"/>
                <a:ea typeface="Times New Roman" panose="02020603050405020304"/>
              </a:rPr>
              <a:t>FPGA</a:t>
            </a:r>
            <a:r>
              <a:rPr lang="zh-CN" altLang="en-US" sz="2400" b="1">
                <a:latin typeface="Times New Roman" panose="02020603050405020304"/>
                <a:ea typeface="宋体" panose="02010600030101010101" pitchFamily="2" charset="-122"/>
              </a:rPr>
              <a:t>的配置电路原理</a:t>
            </a:r>
            <a:endParaRPr lang="zh-CN" altLang="en-US" sz="2400" b="1">
              <a:latin typeface="Times New Roman" panose="02020603050405020304"/>
              <a:ea typeface="宋体" panose="02010600030101010101" pitchFamily="2" charset="-122"/>
            </a:endParaRPr>
          </a:p>
        </p:txBody>
      </p:sp>
      <p:pic>
        <p:nvPicPr>
          <p:cNvPr id="17" name="图片 17" descr="屏幕截图 2024-06-24 171437"/>
          <p:cNvPicPr>
            <a:picLocks noChangeAspect="1"/>
          </p:cNvPicPr>
          <p:nvPr/>
        </p:nvPicPr>
        <p:blipFill>
          <a:blip r:embed="rId2"/>
          <a:stretch>
            <a:fillRect/>
          </a:stretch>
        </p:blipFill>
        <p:spPr>
          <a:xfrm>
            <a:off x="2058670" y="1850390"/>
            <a:ext cx="8409940" cy="3927475"/>
          </a:xfrm>
          <a:prstGeom prst="rect">
            <a:avLst/>
          </a:prstGeom>
        </p:spPr>
      </p:pic>
      <p:sp>
        <p:nvSpPr>
          <p:cNvPr id="3" name="文本框 2"/>
          <p:cNvSpPr txBox="1"/>
          <p:nvPr/>
        </p:nvSpPr>
        <p:spPr>
          <a:xfrm>
            <a:off x="3556000" y="6016943"/>
            <a:ext cx="5080000" cy="398780"/>
          </a:xfrm>
          <a:prstGeom prst="rect">
            <a:avLst/>
          </a:prstGeom>
        </p:spPr>
        <p:txBody>
          <a:bodyPr>
            <a:spAutoFit/>
          </a:bodyPr>
          <a:p>
            <a:pPr marL="0" indent="0" algn="ctr" defTabSz="266700">
              <a:spcBef>
                <a:spcPct val="0"/>
              </a:spcBef>
              <a:spcAft>
                <a:spcPct val="0"/>
              </a:spcAft>
            </a:pPr>
            <a:r>
              <a:rPr lang="zh-CN" altLang="en-US" sz="2000" b="1">
                <a:latin typeface="Times New Roman" panose="02020603050405020304"/>
                <a:ea typeface="宋体" panose="02010600030101010101" pitchFamily="2" charset="-122"/>
              </a:rPr>
              <a:t>图</a:t>
            </a:r>
            <a:r>
              <a:rPr lang="en-US" altLang="zh-CN" sz="2000" b="1">
                <a:latin typeface="Times New Roman" panose="02020603050405020304"/>
                <a:ea typeface="Times New Roman" panose="02020603050405020304"/>
              </a:rPr>
              <a:t>2-25 FPGA</a:t>
            </a:r>
            <a:r>
              <a:rPr lang="zh-CN" altLang="en-US" sz="2000" b="1">
                <a:latin typeface="Times New Roman" panose="02020603050405020304"/>
                <a:ea typeface="宋体" panose="02010600030101010101" pitchFamily="2" charset="-122"/>
              </a:rPr>
              <a:t>的配置电路原理图</a:t>
            </a:r>
            <a:endParaRPr lang="zh-CN" altLang="en-US" sz="2000" b="1">
              <a:latin typeface="Times New Roman" panose="02020603050405020304"/>
              <a:ea typeface="宋体" panose="02010600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276353" y="178821"/>
            <a:ext cx="5478780" cy="605155"/>
            <a:chOff x="274214" y="217809"/>
            <a:chExt cx="4565650"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4111096" cy="486304"/>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2.3.5 FPGA</a:t>
              </a:r>
              <a:r>
                <a:rPr lang="zh-CN" altLang="en-US" sz="3200" b="1" dirty="0">
                  <a:solidFill>
                    <a:prstClr val="black"/>
                  </a:solidFill>
                  <a:latin typeface="微软雅黑" panose="020B0503020204020204" pitchFamily="34" charset="-122"/>
                  <a:ea typeface="微软雅黑" panose="020B0503020204020204" pitchFamily="34" charset="-122"/>
                </a:rPr>
                <a:t>中的专用元件</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2" name="文本框 1"/>
          <p:cNvSpPr txBox="1"/>
          <p:nvPr/>
        </p:nvSpPr>
        <p:spPr>
          <a:xfrm>
            <a:off x="547370" y="1134110"/>
            <a:ext cx="5924550" cy="460375"/>
          </a:xfrm>
          <a:prstGeom prst="rect">
            <a:avLst/>
          </a:prstGeom>
        </p:spPr>
        <p:txBody>
          <a:bodyPr wrap="square">
            <a:spAutoFit/>
          </a:bodyPr>
          <a:p>
            <a:pPr marL="0" indent="0" algn="just" defTabSz="266700">
              <a:spcBef>
                <a:spcPct val="0"/>
              </a:spcBef>
              <a:spcAft>
                <a:spcPct val="0"/>
              </a:spcAft>
            </a:pPr>
            <a:r>
              <a:rPr lang="zh-CN" altLang="en-US" sz="2400" b="1">
                <a:latin typeface="Times New Roman" panose="02020603050405020304"/>
                <a:ea typeface="宋体" panose="02010600030101010101" pitchFamily="2" charset="-122"/>
                <a:sym typeface="+mn-ea"/>
              </a:rPr>
              <a:t>（二）</a:t>
            </a:r>
            <a:r>
              <a:rPr lang="en-US" altLang="zh-CN" sz="2400" b="1">
                <a:latin typeface="Times New Roman" panose="02020603050405020304"/>
                <a:ea typeface="Times New Roman" panose="02020603050405020304"/>
                <a:sym typeface="+mn-ea"/>
              </a:rPr>
              <a:t>EPCS</a:t>
            </a:r>
            <a:r>
              <a:rPr lang="zh-CN" altLang="en-US" sz="2400" b="1">
                <a:latin typeface="Times New Roman" panose="02020603050405020304"/>
                <a:ea typeface="宋体" panose="02010600030101010101" pitchFamily="2" charset="-122"/>
                <a:sym typeface="+mn-ea"/>
              </a:rPr>
              <a:t>器件配置</a:t>
            </a:r>
            <a:r>
              <a:rPr lang="en-US" altLang="zh-CN" sz="2400" b="1">
                <a:latin typeface="Times New Roman" panose="02020603050405020304"/>
                <a:ea typeface="Times New Roman" panose="02020603050405020304"/>
                <a:sym typeface="+mn-ea"/>
              </a:rPr>
              <a:t>FPGA</a:t>
            </a:r>
            <a:r>
              <a:rPr lang="zh-CN" altLang="en-US" sz="2400" b="1">
                <a:latin typeface="Times New Roman" panose="02020603050405020304"/>
                <a:ea typeface="宋体" panose="02010600030101010101" pitchFamily="2" charset="-122"/>
                <a:sym typeface="+mn-ea"/>
              </a:rPr>
              <a:t>的电路原理</a:t>
            </a:r>
            <a:endParaRPr lang="zh-CN" altLang="en-US" sz="2400" b="1">
              <a:latin typeface="Times New Roman" panose="02020603050405020304"/>
              <a:ea typeface="宋体" panose="02010600030101010101" pitchFamily="2" charset="-122"/>
            </a:endParaRPr>
          </a:p>
        </p:txBody>
      </p:sp>
      <p:sp>
        <p:nvSpPr>
          <p:cNvPr id="3" name="文本框 2"/>
          <p:cNvSpPr txBox="1"/>
          <p:nvPr/>
        </p:nvSpPr>
        <p:spPr>
          <a:xfrm>
            <a:off x="3556000" y="6016943"/>
            <a:ext cx="5080000" cy="398780"/>
          </a:xfrm>
          <a:prstGeom prst="rect">
            <a:avLst/>
          </a:prstGeom>
        </p:spPr>
        <p:txBody>
          <a:bodyPr>
            <a:spAutoFit/>
          </a:bodyPr>
          <a:p>
            <a:pPr marL="0" indent="0" algn="ctr" defTabSz="266700">
              <a:spcBef>
                <a:spcPct val="0"/>
              </a:spcBef>
              <a:spcAft>
                <a:spcPct val="0"/>
              </a:spcAft>
            </a:pPr>
            <a:r>
              <a:rPr lang="zh-CN" altLang="en-US" sz="2000" b="1">
                <a:latin typeface="Times New Roman" panose="02020603050405020304"/>
                <a:ea typeface="宋体" panose="02010600030101010101" pitchFamily="2" charset="-122"/>
              </a:rPr>
              <a:t>图</a:t>
            </a:r>
            <a:r>
              <a:rPr lang="en-US" altLang="zh-CN" sz="2000" b="1">
                <a:latin typeface="Times New Roman" panose="02020603050405020304"/>
                <a:ea typeface="宋体" panose="02010600030101010101" pitchFamily="2" charset="-122"/>
              </a:rPr>
              <a:t>2-26EPCS</a:t>
            </a:r>
            <a:r>
              <a:rPr lang="zh-CN" altLang="en-US" sz="2000" b="1">
                <a:latin typeface="Times New Roman" panose="02020603050405020304"/>
                <a:ea typeface="宋体" panose="02010600030101010101" pitchFamily="2" charset="-122"/>
              </a:rPr>
              <a:t>器件配置</a:t>
            </a:r>
            <a:r>
              <a:rPr lang="en-US" altLang="zh-CN" sz="2000" b="1">
                <a:latin typeface="Times New Roman" panose="02020603050405020304"/>
                <a:ea typeface="宋体" panose="02010600030101010101" pitchFamily="2" charset="-122"/>
              </a:rPr>
              <a:t>FPGA</a:t>
            </a:r>
            <a:r>
              <a:rPr lang="zh-CN" altLang="en-US" sz="2000" b="1">
                <a:latin typeface="Times New Roman" panose="02020603050405020304"/>
                <a:ea typeface="宋体" panose="02010600030101010101" pitchFamily="2" charset="-122"/>
              </a:rPr>
              <a:t>的电路原理图</a:t>
            </a:r>
            <a:endParaRPr lang="zh-CN" altLang="en-US" sz="2000" b="1">
              <a:latin typeface="Times New Roman" panose="02020603050405020304"/>
              <a:ea typeface="宋体" panose="02010600030101010101" pitchFamily="2" charset="-122"/>
            </a:endParaRPr>
          </a:p>
        </p:txBody>
      </p:sp>
      <p:pic>
        <p:nvPicPr>
          <p:cNvPr id="18" name="图片 18" descr="屏幕截图 2024-06-24 171623"/>
          <p:cNvPicPr>
            <a:picLocks noChangeAspect="1"/>
          </p:cNvPicPr>
          <p:nvPr/>
        </p:nvPicPr>
        <p:blipFill>
          <a:blip r:embed="rId2"/>
          <a:stretch>
            <a:fillRect/>
          </a:stretch>
        </p:blipFill>
        <p:spPr>
          <a:xfrm>
            <a:off x="2696845" y="1743075"/>
            <a:ext cx="6558280" cy="423481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276353" y="178821"/>
            <a:ext cx="5478780" cy="605155"/>
            <a:chOff x="274214" y="217809"/>
            <a:chExt cx="4565650"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4111096" cy="486304"/>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2.3.5 FPGA</a:t>
              </a:r>
              <a:r>
                <a:rPr lang="zh-CN" altLang="en-US" sz="3200" b="1" dirty="0">
                  <a:solidFill>
                    <a:prstClr val="black"/>
                  </a:solidFill>
                  <a:latin typeface="微软雅黑" panose="020B0503020204020204" pitchFamily="34" charset="-122"/>
                  <a:ea typeface="微软雅黑" panose="020B0503020204020204" pitchFamily="34" charset="-122"/>
                </a:rPr>
                <a:t>中的专用元件</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2" name="文本框 1"/>
          <p:cNvSpPr txBox="1"/>
          <p:nvPr/>
        </p:nvSpPr>
        <p:spPr>
          <a:xfrm>
            <a:off x="547370" y="1136015"/>
            <a:ext cx="5621655" cy="460375"/>
          </a:xfrm>
          <a:prstGeom prst="rect">
            <a:avLst/>
          </a:prstGeom>
        </p:spPr>
        <p:txBody>
          <a:bodyPr wrap="square">
            <a:spAutoFit/>
          </a:bodyPr>
          <a:p>
            <a:pPr marL="0" indent="0" algn="just" defTabSz="266700">
              <a:spcBef>
                <a:spcPct val="0"/>
              </a:spcBef>
              <a:spcAft>
                <a:spcPct val="0"/>
              </a:spcAft>
            </a:pPr>
            <a:r>
              <a:rPr lang="zh-CN" altLang="en-US" sz="2400" b="1">
                <a:latin typeface="Times New Roman" panose="02020603050405020304"/>
                <a:ea typeface="宋体" panose="02010600030101010101" pitchFamily="2" charset="-122"/>
              </a:rPr>
              <a:t>（三）</a:t>
            </a:r>
            <a:r>
              <a:rPr lang="en-US" altLang="zh-CN" sz="2400" b="1">
                <a:latin typeface="Times New Roman" panose="02020603050405020304"/>
                <a:ea typeface="宋体" panose="02010600030101010101" pitchFamily="2" charset="-122"/>
              </a:rPr>
              <a:t>89C52</a:t>
            </a:r>
            <a:r>
              <a:rPr lang="zh-CN" altLang="en-US" sz="2400" b="1">
                <a:latin typeface="Times New Roman" panose="02020603050405020304"/>
                <a:ea typeface="宋体" panose="02010600030101010101" pitchFamily="2" charset="-122"/>
              </a:rPr>
              <a:t>进行配置</a:t>
            </a:r>
            <a:r>
              <a:rPr lang="en-US" altLang="zh-CN" sz="2400" b="1">
                <a:latin typeface="Times New Roman" panose="02020603050405020304"/>
                <a:ea typeface="宋体" panose="02010600030101010101" pitchFamily="2" charset="-122"/>
              </a:rPr>
              <a:t>FPGA</a:t>
            </a:r>
            <a:r>
              <a:rPr lang="zh-CN" altLang="en-US" sz="2400" b="1">
                <a:latin typeface="Times New Roman" panose="02020603050405020304"/>
                <a:ea typeface="宋体" panose="02010600030101010101" pitchFamily="2" charset="-122"/>
              </a:rPr>
              <a:t>的电路原理</a:t>
            </a:r>
            <a:endParaRPr lang="zh-CN" altLang="en-US" sz="2400" b="1">
              <a:latin typeface="Times New Roman" panose="02020603050405020304"/>
              <a:ea typeface="宋体" panose="02010600030101010101" pitchFamily="2" charset="-122"/>
            </a:endParaRPr>
          </a:p>
        </p:txBody>
      </p:sp>
      <p:sp>
        <p:nvSpPr>
          <p:cNvPr id="3" name="文本框 2"/>
          <p:cNvSpPr txBox="1"/>
          <p:nvPr/>
        </p:nvSpPr>
        <p:spPr>
          <a:xfrm>
            <a:off x="3556000" y="6016943"/>
            <a:ext cx="5080000" cy="398780"/>
          </a:xfrm>
          <a:prstGeom prst="rect">
            <a:avLst/>
          </a:prstGeom>
        </p:spPr>
        <p:txBody>
          <a:bodyPr>
            <a:spAutoFit/>
          </a:bodyPr>
          <a:p>
            <a:pPr marL="0" indent="0" algn="ctr" defTabSz="266700">
              <a:spcBef>
                <a:spcPct val="0"/>
              </a:spcBef>
              <a:spcAft>
                <a:spcPct val="0"/>
              </a:spcAft>
            </a:pPr>
            <a:r>
              <a:rPr lang="zh-CN" altLang="en-US" sz="2000" b="1">
                <a:latin typeface="Times New Roman" panose="02020603050405020304"/>
                <a:ea typeface="宋体" panose="02010600030101010101" pitchFamily="2" charset="-122"/>
              </a:rPr>
              <a:t>图</a:t>
            </a:r>
            <a:r>
              <a:rPr lang="en-US" altLang="zh-CN" sz="2000" b="1">
                <a:latin typeface="Times New Roman" panose="02020603050405020304"/>
                <a:ea typeface="宋体" panose="02010600030101010101" pitchFamily="2" charset="-122"/>
              </a:rPr>
              <a:t>2-27 89C52</a:t>
            </a:r>
            <a:r>
              <a:rPr lang="zh-CN" altLang="en-US" sz="2000" b="1">
                <a:latin typeface="Times New Roman" panose="02020603050405020304"/>
                <a:ea typeface="宋体" panose="02010600030101010101" pitchFamily="2" charset="-122"/>
              </a:rPr>
              <a:t>进行配置</a:t>
            </a:r>
            <a:r>
              <a:rPr lang="en-US" altLang="zh-CN" sz="2000" b="1">
                <a:latin typeface="Times New Roman" panose="02020603050405020304"/>
                <a:ea typeface="宋体" panose="02010600030101010101" pitchFamily="2" charset="-122"/>
              </a:rPr>
              <a:t>FPGA</a:t>
            </a:r>
            <a:r>
              <a:rPr lang="zh-CN" altLang="en-US" sz="2000" b="1">
                <a:latin typeface="Times New Roman" panose="02020603050405020304"/>
                <a:ea typeface="宋体" panose="02010600030101010101" pitchFamily="2" charset="-122"/>
              </a:rPr>
              <a:t>的电路原理</a:t>
            </a:r>
            <a:endParaRPr lang="zh-CN" altLang="en-US" sz="2000" b="1">
              <a:latin typeface="Times New Roman" panose="02020603050405020304"/>
              <a:ea typeface="宋体" panose="02010600030101010101" pitchFamily="2" charset="-122"/>
            </a:endParaRPr>
          </a:p>
        </p:txBody>
      </p:sp>
      <p:pic>
        <p:nvPicPr>
          <p:cNvPr id="19" name="图片 19" descr="屏幕截图 2024-06-24 171712"/>
          <p:cNvPicPr>
            <a:picLocks noChangeAspect="1"/>
          </p:cNvPicPr>
          <p:nvPr/>
        </p:nvPicPr>
        <p:blipFill>
          <a:blip r:embed="rId2"/>
          <a:stretch>
            <a:fillRect/>
          </a:stretch>
        </p:blipFill>
        <p:spPr>
          <a:xfrm>
            <a:off x="2276475" y="1804035"/>
            <a:ext cx="8418195" cy="400494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276353" y="178821"/>
            <a:ext cx="5478780" cy="605155"/>
            <a:chOff x="274214" y="217809"/>
            <a:chExt cx="4565650"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4111096" cy="486304"/>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2.3.5 FPGA</a:t>
              </a:r>
              <a:r>
                <a:rPr lang="zh-CN" altLang="en-US" sz="3200" b="1" dirty="0">
                  <a:solidFill>
                    <a:prstClr val="black"/>
                  </a:solidFill>
                  <a:latin typeface="微软雅黑" panose="020B0503020204020204" pitchFamily="34" charset="-122"/>
                  <a:ea typeface="微软雅黑" panose="020B0503020204020204" pitchFamily="34" charset="-122"/>
                </a:rPr>
                <a:t>中的专用元件</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2" name="文本框 1"/>
          <p:cNvSpPr txBox="1"/>
          <p:nvPr/>
        </p:nvSpPr>
        <p:spPr>
          <a:xfrm>
            <a:off x="603885" y="1253808"/>
            <a:ext cx="5080000" cy="460375"/>
          </a:xfrm>
          <a:prstGeom prst="rect">
            <a:avLst/>
          </a:prstGeom>
        </p:spPr>
        <p:txBody>
          <a:bodyPr>
            <a:spAutoFit/>
          </a:bodyPr>
          <a:p>
            <a:pPr marL="0" indent="0" algn="just" defTabSz="266700">
              <a:spcBef>
                <a:spcPct val="0"/>
              </a:spcBef>
              <a:spcAft>
                <a:spcPct val="0"/>
              </a:spcAft>
            </a:pPr>
            <a:r>
              <a:rPr lang="zh-CN" altLang="en-US" sz="2400" b="1">
                <a:latin typeface="Times New Roman" panose="02020603050405020304"/>
                <a:ea typeface="宋体" panose="02010600030101010101" pitchFamily="2" charset="-122"/>
              </a:rPr>
              <a:t>（四）使用</a:t>
            </a:r>
            <a:r>
              <a:rPr lang="en-US" altLang="zh-CN" sz="2400" b="1">
                <a:latin typeface="Times New Roman" panose="02020603050405020304"/>
                <a:ea typeface="宋体" panose="02010600030101010101" pitchFamily="2" charset="-122"/>
              </a:rPr>
              <a:t>PC</a:t>
            </a:r>
            <a:r>
              <a:rPr lang="zh-CN" altLang="en-US" sz="2400" b="1">
                <a:latin typeface="Times New Roman" panose="02020603050405020304"/>
                <a:ea typeface="宋体" panose="02010600030101010101" pitchFamily="2" charset="-122"/>
              </a:rPr>
              <a:t>并行口配置</a:t>
            </a:r>
            <a:r>
              <a:rPr lang="en-US" altLang="zh-CN" sz="2400" b="1">
                <a:latin typeface="Times New Roman" panose="02020603050405020304"/>
                <a:ea typeface="宋体" panose="02010600030101010101" pitchFamily="2" charset="-122"/>
              </a:rPr>
              <a:t>FPGA</a:t>
            </a:r>
            <a:endParaRPr lang="en-US" altLang="zh-CN" sz="2400" b="1">
              <a:latin typeface="Times New Roman" panose="02020603050405020304"/>
              <a:ea typeface="宋体" panose="02010600030101010101" pitchFamily="2" charset="-122"/>
            </a:endParaRPr>
          </a:p>
        </p:txBody>
      </p:sp>
      <p:sp>
        <p:nvSpPr>
          <p:cNvPr id="3" name="文本框 2"/>
          <p:cNvSpPr txBox="1"/>
          <p:nvPr/>
        </p:nvSpPr>
        <p:spPr>
          <a:xfrm>
            <a:off x="1247775" y="5397818"/>
            <a:ext cx="5080000" cy="398780"/>
          </a:xfrm>
          <a:prstGeom prst="rect">
            <a:avLst/>
          </a:prstGeom>
        </p:spPr>
        <p:txBody>
          <a:bodyPr>
            <a:spAutoFit/>
          </a:bodyPr>
          <a:p>
            <a:pPr marL="0" indent="0" algn="ctr" defTabSz="266700">
              <a:spcBef>
                <a:spcPct val="0"/>
              </a:spcBef>
              <a:spcAft>
                <a:spcPct val="0"/>
              </a:spcAft>
            </a:pPr>
            <a:r>
              <a:rPr lang="zh-CN" altLang="en-US" sz="2000" b="1">
                <a:latin typeface="Times New Roman" panose="02020603050405020304"/>
                <a:ea typeface="宋体" panose="02010600030101010101" pitchFamily="2" charset="-122"/>
              </a:rPr>
              <a:t>图</a:t>
            </a:r>
            <a:r>
              <a:rPr lang="en-US" altLang="zh-CN" sz="2000" b="1">
                <a:latin typeface="Times New Roman" panose="02020603050405020304"/>
                <a:ea typeface="宋体" panose="02010600030101010101" pitchFamily="2" charset="-122"/>
              </a:rPr>
              <a:t>2-28 PS</a:t>
            </a:r>
            <a:r>
              <a:rPr lang="zh-CN" altLang="en-US" sz="2000" b="1">
                <a:latin typeface="Times New Roman" panose="02020603050405020304"/>
                <a:ea typeface="宋体" panose="02010600030101010101" pitchFamily="2" charset="-122"/>
              </a:rPr>
              <a:t>模式，</a:t>
            </a:r>
            <a:r>
              <a:rPr lang="en-US" altLang="zh-CN" sz="2000" b="1">
                <a:latin typeface="Times New Roman" panose="02020603050405020304"/>
                <a:ea typeface="宋体" panose="02010600030101010101" pitchFamily="2" charset="-122"/>
              </a:rPr>
              <a:t>FLEX10K</a:t>
            </a:r>
            <a:r>
              <a:rPr lang="zh-CN" altLang="en-US" sz="2000" b="1">
                <a:latin typeface="Times New Roman" panose="02020603050405020304"/>
                <a:ea typeface="宋体" panose="02010600030101010101" pitchFamily="2" charset="-122"/>
              </a:rPr>
              <a:t>配置时序</a:t>
            </a:r>
            <a:endParaRPr lang="zh-CN" altLang="en-US" sz="2000" b="1">
              <a:latin typeface="Times New Roman" panose="02020603050405020304"/>
              <a:ea typeface="宋体" panose="02010600030101010101" pitchFamily="2" charset="-122"/>
            </a:endParaRPr>
          </a:p>
        </p:txBody>
      </p:sp>
      <p:pic>
        <p:nvPicPr>
          <p:cNvPr id="20" name="图片 20" descr="屏幕截图 2024-06-24 172420"/>
          <p:cNvPicPr>
            <a:picLocks noChangeAspect="1"/>
          </p:cNvPicPr>
          <p:nvPr/>
        </p:nvPicPr>
        <p:blipFill>
          <a:blip r:embed="rId2"/>
          <a:stretch>
            <a:fillRect/>
          </a:stretch>
        </p:blipFill>
        <p:spPr>
          <a:xfrm>
            <a:off x="349885" y="1983105"/>
            <a:ext cx="7109460" cy="3283585"/>
          </a:xfrm>
          <a:prstGeom prst="rect">
            <a:avLst/>
          </a:prstGeom>
        </p:spPr>
      </p:pic>
      <p:pic>
        <p:nvPicPr>
          <p:cNvPr id="21" name="图片 21" descr="屏幕截图 2024-06-24 172516"/>
          <p:cNvPicPr>
            <a:picLocks noChangeAspect="1"/>
          </p:cNvPicPr>
          <p:nvPr/>
        </p:nvPicPr>
        <p:blipFill>
          <a:blip r:embed="rId3"/>
          <a:srcRect l="2351" t="-235" r="336" b="392"/>
          <a:stretch>
            <a:fillRect/>
          </a:stretch>
        </p:blipFill>
        <p:spPr>
          <a:xfrm>
            <a:off x="7562850" y="1982470"/>
            <a:ext cx="4415155" cy="3376930"/>
          </a:xfrm>
          <a:prstGeom prst="rect">
            <a:avLst/>
          </a:prstGeom>
        </p:spPr>
      </p:pic>
      <p:sp>
        <p:nvSpPr>
          <p:cNvPr id="4" name="文本框 3"/>
          <p:cNvSpPr txBox="1"/>
          <p:nvPr/>
        </p:nvSpPr>
        <p:spPr>
          <a:xfrm>
            <a:off x="6810375" y="5397818"/>
            <a:ext cx="5080000" cy="398780"/>
          </a:xfrm>
          <a:prstGeom prst="rect">
            <a:avLst/>
          </a:prstGeom>
        </p:spPr>
        <p:txBody>
          <a:bodyPr>
            <a:spAutoFit/>
          </a:bodyPr>
          <a:p>
            <a:pPr marL="0" indent="266700" algn="ctr" defTabSz="266700">
              <a:spcBef>
                <a:spcPct val="0"/>
              </a:spcBef>
              <a:spcAft>
                <a:spcPct val="0"/>
              </a:spcAft>
            </a:pPr>
            <a:r>
              <a:rPr lang="zh-CN" altLang="en-US" sz="2000" b="1">
                <a:latin typeface="Times New Roman" panose="02020603050405020304"/>
                <a:ea typeface="宋体" panose="02010600030101010101" pitchFamily="2" charset="-122"/>
              </a:rPr>
              <a:t>图</a:t>
            </a:r>
            <a:r>
              <a:rPr lang="en-US" altLang="zh-CN" sz="2000" b="1">
                <a:latin typeface="Times New Roman" panose="02020603050405020304"/>
                <a:ea typeface="Times New Roman" panose="02020603050405020304"/>
              </a:rPr>
              <a:t>2-29 </a:t>
            </a:r>
            <a:r>
              <a:rPr lang="zh-CN" altLang="en-US" sz="2000" b="1">
                <a:latin typeface="Times New Roman" panose="02020603050405020304"/>
                <a:ea typeface="宋体" panose="02010600030101010101" pitchFamily="2" charset="-122"/>
              </a:rPr>
              <a:t>多</a:t>
            </a:r>
            <a:r>
              <a:rPr lang="en-US" altLang="zh-CN" sz="2000" b="1">
                <a:latin typeface="Times New Roman" panose="02020603050405020304"/>
                <a:ea typeface="Times New Roman" panose="02020603050405020304"/>
              </a:rPr>
              <a:t>FPGA</a:t>
            </a:r>
            <a:r>
              <a:rPr lang="zh-CN" altLang="en-US" sz="2000" b="1">
                <a:latin typeface="Times New Roman" panose="02020603050405020304"/>
                <a:ea typeface="宋体" panose="02010600030101010101" pitchFamily="2" charset="-122"/>
              </a:rPr>
              <a:t>芯片配置电路</a:t>
            </a:r>
            <a:endParaRPr lang="zh-CN" altLang="en-US" sz="2000" b="1">
              <a:latin typeface="Times New Roman" panose="02020603050405020304"/>
              <a:ea typeface="宋体" panose="02010600030101010101" pitchFamily="2"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276353" y="178821"/>
            <a:ext cx="11103610" cy="605155"/>
            <a:chOff x="274214" y="217809"/>
            <a:chExt cx="9253008"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8798454" cy="486304"/>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2.4.1 Xilinx</a:t>
              </a:r>
              <a:r>
                <a:rPr lang="zh-CN" altLang="en-US" sz="3200" b="1" dirty="0">
                  <a:solidFill>
                    <a:prstClr val="black"/>
                  </a:solidFill>
                  <a:latin typeface="微软雅黑" panose="020B0503020204020204" pitchFamily="34" charset="-122"/>
                  <a:ea typeface="微软雅黑" panose="020B0503020204020204" pitchFamily="34" charset="-122"/>
                </a:rPr>
                <a:t>、</a:t>
              </a:r>
              <a:r>
                <a:rPr lang="en-US" altLang="zh-CN" sz="3200" b="1" dirty="0">
                  <a:solidFill>
                    <a:prstClr val="black"/>
                  </a:solidFill>
                  <a:latin typeface="微软雅黑" panose="020B0503020204020204" pitchFamily="34" charset="-122"/>
                  <a:ea typeface="微软雅黑" panose="020B0503020204020204" pitchFamily="34" charset="-122"/>
                </a:rPr>
                <a:t>Altera</a:t>
              </a:r>
              <a:r>
                <a:rPr lang="zh-CN" altLang="en-US" sz="3200" b="1" dirty="0">
                  <a:solidFill>
                    <a:prstClr val="black"/>
                  </a:solidFill>
                  <a:latin typeface="微软雅黑" panose="020B0503020204020204" pitchFamily="34" charset="-122"/>
                  <a:ea typeface="微软雅黑" panose="020B0503020204020204" pitchFamily="34" charset="-122"/>
                </a:rPr>
                <a:t>以及</a:t>
              </a:r>
              <a:r>
                <a:rPr lang="en-US" altLang="zh-CN" sz="3200" b="1" dirty="0">
                  <a:solidFill>
                    <a:prstClr val="black"/>
                  </a:solidFill>
                  <a:latin typeface="微软雅黑" panose="020B0503020204020204" pitchFamily="34" charset="-122"/>
                  <a:ea typeface="微软雅黑" panose="020B0503020204020204" pitchFamily="34" charset="-122"/>
                </a:rPr>
                <a:t>Lattice</a:t>
              </a:r>
              <a:r>
                <a:rPr lang="zh-CN" altLang="en-US" sz="3200" b="1" dirty="0">
                  <a:solidFill>
                    <a:prstClr val="black"/>
                  </a:solidFill>
                  <a:latin typeface="微软雅黑" panose="020B0503020204020204" pitchFamily="34" charset="-122"/>
                  <a:ea typeface="微软雅黑" panose="020B0503020204020204" pitchFamily="34" charset="-122"/>
                </a:rPr>
                <a:t>公司</a:t>
              </a:r>
              <a:r>
                <a:rPr lang="zh-CN" altLang="en-US" sz="3200" b="1" dirty="0">
                  <a:solidFill>
                    <a:prstClr val="black"/>
                  </a:solidFill>
                  <a:latin typeface="微软雅黑" panose="020B0503020204020204" pitchFamily="34" charset="-122"/>
                  <a:ea typeface="微软雅黑" panose="020B0503020204020204" pitchFamily="34" charset="-122"/>
                </a:rPr>
                <a:t>的代表产品</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3" name="文本框 2"/>
          <p:cNvSpPr txBox="1"/>
          <p:nvPr/>
        </p:nvSpPr>
        <p:spPr>
          <a:xfrm>
            <a:off x="349885" y="1256030"/>
            <a:ext cx="11332210" cy="4994275"/>
          </a:xfrm>
          <a:prstGeom prst="rect">
            <a:avLst/>
          </a:prstGeom>
        </p:spPr>
        <p:txBody>
          <a:bodyPr>
            <a:noAutofit/>
          </a:bodyPr>
          <a:p>
            <a:pPr marL="342900" indent="-342900" algn="just" defTabSz="266700" fontAlgn="auto">
              <a:lnSpc>
                <a:spcPct val="130000"/>
              </a:lnSpc>
              <a:spcBef>
                <a:spcPct val="0"/>
              </a:spcBef>
              <a:spcAft>
                <a:spcPts val="600"/>
              </a:spcAft>
              <a:buFont typeface="Wingdings" panose="05000000000000000000" charset="0"/>
              <a:buChar char="l"/>
            </a:pPr>
            <a:r>
              <a:rPr lang="en-US" altLang="zh-CN" sz="2000" b="1">
                <a:solidFill>
                  <a:srgbClr val="FF0000"/>
                </a:solidFill>
                <a:latin typeface="Times New Roman" panose="02020603050405020304"/>
                <a:ea typeface="宋体" panose="02010600030101010101" pitchFamily="2" charset="-122"/>
              </a:rPr>
              <a:t>Xilinx </a:t>
            </a:r>
            <a:r>
              <a:rPr lang="zh-CN" altLang="en-US" sz="2000" b="1">
                <a:solidFill>
                  <a:srgbClr val="FF0000"/>
                </a:solidFill>
                <a:latin typeface="宋体" panose="02010600030101010101" pitchFamily="2" charset="-122"/>
                <a:ea typeface="宋体" panose="02010600030101010101" pitchFamily="2" charset="-122"/>
              </a:rPr>
              <a:t>公司</a:t>
            </a:r>
            <a:r>
              <a:rPr lang="zh-CN" altLang="en-US" sz="2000" b="1">
                <a:latin typeface="宋体" panose="02010600030101010101" pitchFamily="2" charset="-122"/>
                <a:ea typeface="宋体" panose="02010600030101010101" pitchFamily="2" charset="-122"/>
              </a:rPr>
              <a:t>的</a:t>
            </a:r>
            <a:r>
              <a:rPr lang="en-US" altLang="zh-CN" sz="2000" b="1">
                <a:latin typeface="Times New Roman" panose="02020603050405020304"/>
                <a:ea typeface="宋体" panose="02010600030101010101" pitchFamily="2" charset="-122"/>
              </a:rPr>
              <a:t>FPGA/CPLD</a:t>
            </a:r>
            <a:r>
              <a:rPr lang="zh-CN" altLang="en-US" sz="2000" b="1">
                <a:latin typeface="宋体" panose="02010600030101010101" pitchFamily="2" charset="-122"/>
                <a:ea typeface="宋体" panose="02010600030101010101" pitchFamily="2" charset="-122"/>
              </a:rPr>
              <a:t>器件代表产品包括多个系列，代表性的产品</a:t>
            </a:r>
            <a:r>
              <a:rPr lang="zh-CN" altLang="en-US" sz="2000" b="1">
                <a:latin typeface="宋体" panose="02010600030101010101" pitchFamily="2" charset="-122"/>
                <a:ea typeface="宋体" panose="02010600030101010101" pitchFamily="2" charset="-122"/>
              </a:rPr>
              <a:t>主要包括：</a:t>
            </a:r>
            <a:endParaRPr lang="zh-CN" altLang="en-US" sz="2000" b="1">
              <a:latin typeface="宋体" panose="02010600030101010101" pitchFamily="2" charset="-122"/>
              <a:ea typeface="宋体" panose="02010600030101010101" pitchFamily="2" charset="-122"/>
            </a:endParaRPr>
          </a:p>
          <a:p>
            <a:pPr marL="342900" indent="-342900" algn="just" defTabSz="266700" fontAlgn="auto">
              <a:lnSpc>
                <a:spcPct val="130000"/>
              </a:lnSpc>
              <a:spcBef>
                <a:spcPct val="0"/>
              </a:spcBef>
              <a:spcAft>
                <a:spcPct val="0"/>
              </a:spcAft>
              <a:buFont typeface="Wingdings" panose="05000000000000000000" charset="0"/>
              <a:buChar char="Ø"/>
            </a:pPr>
            <a:r>
              <a:rPr lang="en-US" altLang="zh-CN" sz="2000" b="1">
                <a:latin typeface="Times New Roman" panose="02020603050405020304"/>
                <a:ea typeface="宋体" panose="02010600030101010101" pitchFamily="2" charset="-122"/>
              </a:rPr>
              <a:t>Artix-7 FPGA</a:t>
            </a:r>
            <a:r>
              <a:rPr lang="zh-CN" altLang="en-US" sz="2000" b="1">
                <a:latin typeface="Times New Roman" panose="02020603050405020304"/>
                <a:ea typeface="宋体" panose="02010600030101010101" pitchFamily="2" charset="-122"/>
              </a:rPr>
              <a:t>、</a:t>
            </a:r>
            <a:r>
              <a:rPr lang="en-US" altLang="zh-CN" sz="2000" b="1">
                <a:latin typeface="Times New Roman" panose="02020603050405020304"/>
                <a:ea typeface="宋体" panose="02010600030101010101" pitchFamily="2" charset="-122"/>
              </a:rPr>
              <a:t>Kintex UltraScale FPGA</a:t>
            </a:r>
            <a:r>
              <a:rPr lang="zh-CN" altLang="en-US" sz="2000" b="1">
                <a:latin typeface="Times New Roman" panose="02020603050405020304"/>
                <a:ea typeface="宋体" panose="02010600030101010101" pitchFamily="2" charset="-122"/>
              </a:rPr>
              <a:t>、</a:t>
            </a:r>
            <a:r>
              <a:rPr lang="en-US" altLang="zh-CN" sz="2000" b="1">
                <a:latin typeface="Times New Roman" panose="02020603050405020304"/>
                <a:ea typeface="宋体" panose="02010600030101010101" pitchFamily="2" charset="-122"/>
              </a:rPr>
              <a:t>Kintex UltraScale+ FPGA</a:t>
            </a:r>
            <a:r>
              <a:rPr lang="zh-CN" altLang="en-US" sz="2000" b="1">
                <a:latin typeface="Times New Roman" panose="02020603050405020304"/>
                <a:ea typeface="宋体" panose="02010600030101010101" pitchFamily="2" charset="-122"/>
              </a:rPr>
              <a:t>、</a:t>
            </a:r>
            <a:r>
              <a:rPr lang="en-US" altLang="zh-CN" sz="2000" b="1">
                <a:latin typeface="Times New Roman" panose="02020603050405020304"/>
                <a:ea typeface="宋体" panose="02010600030101010101" pitchFamily="2" charset="-122"/>
              </a:rPr>
              <a:t>Zynq-7000 SoC</a:t>
            </a:r>
            <a:r>
              <a:rPr lang="zh-CN" altLang="en-US" sz="2000" b="1">
                <a:latin typeface="宋体" panose="02010600030101010101" pitchFamily="2" charset="-122"/>
                <a:ea typeface="宋体" panose="02010600030101010101" pitchFamily="2" charset="-122"/>
              </a:rPr>
              <a:t>模块、</a:t>
            </a:r>
            <a:r>
              <a:rPr lang="en-US" altLang="zh-CN" sz="2000" b="1">
                <a:latin typeface="Times New Roman" panose="02020603050405020304"/>
                <a:ea typeface="宋体" panose="02010600030101010101" pitchFamily="2" charset="-122"/>
              </a:rPr>
              <a:t>Zynq UltraScale+ MPSoC</a:t>
            </a:r>
            <a:r>
              <a:rPr lang="zh-CN" altLang="en-US" sz="2000" b="1">
                <a:latin typeface="Times New Roman" panose="02020603050405020304"/>
                <a:ea typeface="宋体" panose="02010600030101010101" pitchFamily="2" charset="-122"/>
              </a:rPr>
              <a:t>以及</a:t>
            </a:r>
            <a:r>
              <a:rPr lang="en-US" altLang="zh-CN" sz="2000" b="1">
                <a:latin typeface="Times New Roman" panose="02020603050405020304"/>
                <a:ea typeface="宋体" panose="02010600030101010101" pitchFamily="2" charset="-122"/>
              </a:rPr>
              <a:t>Versal ACAP</a:t>
            </a:r>
            <a:r>
              <a:rPr lang="zh-CN" altLang="en-US" sz="2000" b="1">
                <a:latin typeface="Times New Roman" panose="02020603050405020304"/>
                <a:ea typeface="宋体" panose="02010600030101010101" pitchFamily="2" charset="-122"/>
              </a:rPr>
              <a:t>。</a:t>
            </a:r>
            <a:r>
              <a:rPr lang="en-US" altLang="zh-CN" sz="2000" b="1">
                <a:latin typeface="Times New Roman" panose="02020603050405020304"/>
                <a:ea typeface="宋体" panose="02010600030101010101" pitchFamily="2" charset="-122"/>
              </a:rPr>
              <a:t>Xilinx</a:t>
            </a:r>
            <a:r>
              <a:rPr lang="zh-CN" altLang="en-US" sz="2000" b="1">
                <a:latin typeface="宋体" panose="02010600030101010101" pitchFamily="2" charset="-122"/>
                <a:ea typeface="宋体" panose="02010600030101010101" pitchFamily="2" charset="-122"/>
              </a:rPr>
              <a:t>的产品广泛应用于数据中心、通信、航空航天与国防、工业、科学和医学等多个领域</a:t>
            </a:r>
            <a:r>
              <a:rPr lang="zh-CN" altLang="en-US" sz="2000" b="1">
                <a:latin typeface="Times New Roman" panose="02020603050405020304"/>
                <a:ea typeface="宋体" panose="02010600030101010101" pitchFamily="2" charset="-122"/>
              </a:rPr>
              <a:t>。</a:t>
            </a:r>
            <a:endParaRPr lang="zh-CN" altLang="en-US" sz="2000" b="1">
              <a:latin typeface="Times New Roman" panose="02020603050405020304"/>
              <a:ea typeface="宋体" panose="02010600030101010101" pitchFamily="2" charset="-122"/>
            </a:endParaRPr>
          </a:p>
          <a:p>
            <a:pPr marL="342900" indent="-342900" algn="just" defTabSz="266700" fontAlgn="auto">
              <a:lnSpc>
                <a:spcPct val="130000"/>
              </a:lnSpc>
              <a:spcBef>
                <a:spcPts val="1200"/>
              </a:spcBef>
              <a:spcAft>
                <a:spcPts val="600"/>
              </a:spcAft>
              <a:buFont typeface="Wingdings" panose="05000000000000000000" charset="0"/>
              <a:buChar char="l"/>
            </a:pPr>
            <a:r>
              <a:rPr lang="en-US" altLang="zh-CN" sz="2000" b="1">
                <a:solidFill>
                  <a:srgbClr val="FF0000"/>
                </a:solidFill>
                <a:latin typeface="Times New Roman" panose="02020603050405020304"/>
                <a:ea typeface="宋体" panose="02010600030101010101" pitchFamily="2" charset="-122"/>
              </a:rPr>
              <a:t>Altera </a:t>
            </a:r>
            <a:r>
              <a:rPr lang="zh-CN" altLang="en-US" sz="2000" b="1">
                <a:solidFill>
                  <a:srgbClr val="FF0000"/>
                </a:solidFill>
                <a:latin typeface="Times New Roman" panose="02020603050405020304"/>
                <a:ea typeface="宋体" panose="02010600030101010101" pitchFamily="2" charset="-122"/>
              </a:rPr>
              <a:t>公司</a:t>
            </a:r>
            <a:r>
              <a:rPr lang="zh-CN" altLang="en-US" sz="2000" b="1">
                <a:latin typeface="Times New Roman" panose="02020603050405020304"/>
                <a:ea typeface="宋体" panose="02010600030101010101" pitchFamily="2" charset="-122"/>
              </a:rPr>
              <a:t>的</a:t>
            </a:r>
            <a:r>
              <a:rPr lang="en-US" altLang="zh-CN" sz="2000" b="1">
                <a:latin typeface="Times New Roman" panose="02020603050405020304"/>
                <a:ea typeface="宋体" panose="02010600030101010101" pitchFamily="2" charset="-122"/>
              </a:rPr>
              <a:t>FPGA/CPLD</a:t>
            </a:r>
            <a:r>
              <a:rPr lang="zh-CN" altLang="en-US" sz="2000" b="1">
                <a:latin typeface="Times New Roman" panose="02020603050405020304"/>
                <a:ea typeface="宋体" panose="02010600030101010101" pitchFamily="2" charset="-122"/>
              </a:rPr>
              <a:t>器件代表产品主要包括：</a:t>
            </a:r>
            <a:endParaRPr lang="zh-CN" altLang="en-US" sz="2000" b="1">
              <a:latin typeface="Times New Roman" panose="02020603050405020304"/>
              <a:ea typeface="宋体" panose="02010600030101010101" pitchFamily="2" charset="-122"/>
            </a:endParaRPr>
          </a:p>
          <a:p>
            <a:pPr marL="342900" indent="-342900" algn="just" defTabSz="266700" fontAlgn="auto">
              <a:lnSpc>
                <a:spcPct val="130000"/>
              </a:lnSpc>
              <a:spcBef>
                <a:spcPct val="0"/>
              </a:spcBef>
              <a:spcAft>
                <a:spcPct val="0"/>
              </a:spcAft>
              <a:buFont typeface="Wingdings" panose="05000000000000000000" charset="0"/>
              <a:buChar char="Ø"/>
            </a:pPr>
            <a:r>
              <a:rPr lang="en-US" altLang="zh-CN" sz="2000" b="1">
                <a:latin typeface="Times New Roman" panose="02020603050405020304"/>
                <a:ea typeface="宋体" panose="02010600030101010101" pitchFamily="2" charset="-122"/>
              </a:rPr>
              <a:t>Stratix</a:t>
            </a:r>
            <a:r>
              <a:rPr lang="zh-CN" altLang="en-US" sz="2000" b="1">
                <a:latin typeface="Times New Roman" panose="02020603050405020304"/>
                <a:ea typeface="宋体" panose="02010600030101010101" pitchFamily="2" charset="-122"/>
              </a:rPr>
              <a:t>系列、</a:t>
            </a:r>
            <a:r>
              <a:rPr lang="en-US" altLang="zh-CN" sz="2000" b="1">
                <a:latin typeface="Times New Roman" panose="02020603050405020304"/>
                <a:ea typeface="宋体" panose="02010600030101010101" pitchFamily="2" charset="-122"/>
              </a:rPr>
              <a:t>Cyclone</a:t>
            </a:r>
            <a:r>
              <a:rPr lang="zh-CN" altLang="en-US" sz="2000" b="1">
                <a:latin typeface="Times New Roman" panose="02020603050405020304"/>
                <a:ea typeface="宋体" panose="02010600030101010101" pitchFamily="2" charset="-122"/>
              </a:rPr>
              <a:t>系列</a:t>
            </a:r>
            <a:r>
              <a:rPr lang="zh-CN" sz="2000" b="1">
                <a:latin typeface="Times New Roman" panose="02020603050405020304"/>
                <a:ea typeface="宋体" panose="02010600030101010101" pitchFamily="2" charset="-122"/>
              </a:rPr>
              <a:t>、</a:t>
            </a:r>
            <a:r>
              <a:rPr lang="en-US" altLang="zh-CN" sz="2000" b="1">
                <a:latin typeface="Times New Roman" panose="02020603050405020304"/>
                <a:ea typeface="宋体" panose="02010600030101010101" pitchFamily="2" charset="-122"/>
              </a:rPr>
              <a:t>Arria</a:t>
            </a:r>
            <a:r>
              <a:rPr lang="zh-CN" altLang="en-US" sz="2000" b="1">
                <a:latin typeface="Times New Roman" panose="02020603050405020304"/>
                <a:ea typeface="宋体" panose="02010600030101010101" pitchFamily="2" charset="-122"/>
              </a:rPr>
              <a:t>系列</a:t>
            </a:r>
            <a:r>
              <a:rPr lang="zh-CN" sz="2000" b="1">
                <a:latin typeface="Times New Roman" panose="02020603050405020304"/>
                <a:ea typeface="宋体" panose="02010600030101010101" pitchFamily="2" charset="-122"/>
              </a:rPr>
              <a:t>等</a:t>
            </a:r>
            <a:r>
              <a:rPr lang="en-US" altLang="zh-CN" sz="2000" b="1">
                <a:latin typeface="Times New Roman" panose="02020603050405020304"/>
                <a:ea typeface="宋体" panose="02010600030101010101" pitchFamily="2" charset="-122"/>
              </a:rPr>
              <a:t>Altera</a:t>
            </a:r>
            <a:r>
              <a:rPr lang="zh-CN" altLang="en-US" sz="2000" b="1">
                <a:latin typeface="Times New Roman" panose="02020603050405020304"/>
                <a:ea typeface="宋体" panose="02010600030101010101" pitchFamily="2" charset="-122"/>
              </a:rPr>
              <a:t>的</a:t>
            </a:r>
            <a:r>
              <a:rPr lang="en-US" altLang="zh-CN" sz="2000" b="1">
                <a:latin typeface="Times New Roman" panose="02020603050405020304"/>
                <a:ea typeface="宋体" panose="02010600030101010101" pitchFamily="2" charset="-122"/>
              </a:rPr>
              <a:t>FPGA</a:t>
            </a:r>
            <a:r>
              <a:rPr lang="zh-CN" altLang="en-US" sz="2000" b="1">
                <a:latin typeface="Times New Roman" panose="02020603050405020304"/>
                <a:ea typeface="宋体" panose="02010600030101010101" pitchFamily="2" charset="-122"/>
              </a:rPr>
              <a:t>产品提供了各种可配置的嵌入式</a:t>
            </a:r>
            <a:r>
              <a:rPr lang="en-US" altLang="zh-CN" sz="2000" b="1">
                <a:latin typeface="Times New Roman" panose="02020603050405020304"/>
                <a:ea typeface="宋体" panose="02010600030101010101" pitchFamily="2" charset="-122"/>
              </a:rPr>
              <a:t>SRAM</a:t>
            </a:r>
            <a:r>
              <a:rPr lang="zh-CN" altLang="en-US" sz="2000" b="1">
                <a:latin typeface="Times New Roman" panose="02020603050405020304"/>
                <a:ea typeface="宋体" panose="02010600030101010101" pitchFamily="2" charset="-122"/>
              </a:rPr>
              <a:t>、高速收发器、高速</a:t>
            </a:r>
            <a:r>
              <a:rPr lang="en-US" altLang="zh-CN" sz="2000" b="1">
                <a:latin typeface="Times New Roman" panose="02020603050405020304"/>
                <a:ea typeface="宋体" panose="02010600030101010101" pitchFamily="2" charset="-122"/>
              </a:rPr>
              <a:t>I/O</a:t>
            </a:r>
            <a:r>
              <a:rPr lang="zh-CN" altLang="en-US" sz="2000" b="1">
                <a:latin typeface="Times New Roman" panose="02020603050405020304"/>
                <a:ea typeface="宋体" panose="02010600030101010101" pitchFamily="2" charset="-122"/>
              </a:rPr>
              <a:t>、逻辑模块和路由。此外，这些产品还集成了嵌入式知识产权</a:t>
            </a:r>
            <a:r>
              <a:rPr lang="en-US" altLang="zh-CN" sz="2000" b="1">
                <a:latin typeface="Times New Roman" panose="02020603050405020304"/>
                <a:ea typeface="宋体" panose="02010600030101010101" pitchFamily="2" charset="-122"/>
              </a:rPr>
              <a:t>(IP)</a:t>
            </a:r>
            <a:r>
              <a:rPr lang="zh-CN" altLang="en-US" sz="2000" b="1">
                <a:latin typeface="Times New Roman" panose="02020603050405020304"/>
                <a:ea typeface="宋体" panose="02010600030101010101" pitchFamily="2" charset="-122"/>
              </a:rPr>
              <a:t>，并与出色的软件工具相结合，以减少</a:t>
            </a:r>
            <a:r>
              <a:rPr lang="en-US" altLang="zh-CN" sz="2000" b="1">
                <a:latin typeface="Times New Roman" panose="02020603050405020304"/>
                <a:ea typeface="宋体" panose="02010600030101010101" pitchFamily="2" charset="-122"/>
              </a:rPr>
              <a:t>FPGA</a:t>
            </a:r>
            <a:r>
              <a:rPr lang="zh-CN" altLang="en-US" sz="2000" b="1">
                <a:latin typeface="Times New Roman" panose="02020603050405020304"/>
                <a:ea typeface="宋体" panose="02010600030101010101" pitchFamily="2" charset="-122"/>
              </a:rPr>
              <a:t>开发时间、功耗和成本。</a:t>
            </a:r>
            <a:endParaRPr lang="zh-CN" altLang="en-US" sz="2000" b="1">
              <a:latin typeface="Times New Roman" panose="02020603050405020304"/>
              <a:ea typeface="宋体" panose="02010600030101010101" pitchFamily="2" charset="-122"/>
            </a:endParaRPr>
          </a:p>
          <a:p>
            <a:pPr marL="342900" indent="-342900" algn="just" defTabSz="266700" fontAlgn="auto">
              <a:lnSpc>
                <a:spcPct val="130000"/>
              </a:lnSpc>
              <a:spcBef>
                <a:spcPts val="1200"/>
              </a:spcBef>
              <a:spcAft>
                <a:spcPct val="0"/>
              </a:spcAft>
              <a:buFont typeface="Wingdings" panose="05000000000000000000" charset="0"/>
              <a:buChar char="l"/>
            </a:pPr>
            <a:r>
              <a:rPr lang="en-US" altLang="zh-CN" sz="2000" b="1">
                <a:solidFill>
                  <a:srgbClr val="FF0000"/>
                </a:solidFill>
                <a:latin typeface="Times New Roman" panose="02020603050405020304"/>
                <a:ea typeface="宋体" panose="02010600030101010101" pitchFamily="2" charset="-122"/>
              </a:rPr>
              <a:t>Lattice</a:t>
            </a:r>
            <a:r>
              <a:rPr lang="zh-CN" altLang="en-US" sz="2000" b="1">
                <a:solidFill>
                  <a:srgbClr val="FF0000"/>
                </a:solidFill>
                <a:latin typeface="Times New Roman" panose="02020603050405020304"/>
                <a:ea typeface="宋体" panose="02010600030101010101" pitchFamily="2" charset="-122"/>
              </a:rPr>
              <a:t>（莱迪思）公司</a:t>
            </a:r>
            <a:r>
              <a:rPr lang="zh-CN" altLang="en-US" sz="2000" b="1">
                <a:latin typeface="Times New Roman" panose="02020603050405020304"/>
                <a:ea typeface="宋体" panose="02010600030101010101" pitchFamily="2" charset="-122"/>
              </a:rPr>
              <a:t>是可编程逻辑器件（</a:t>
            </a:r>
            <a:r>
              <a:rPr lang="en-US" altLang="zh-CN" sz="2000" b="1">
                <a:latin typeface="Times New Roman" panose="02020603050405020304"/>
                <a:ea typeface="宋体" panose="02010600030101010101" pitchFamily="2" charset="-122"/>
              </a:rPr>
              <a:t>PLD</a:t>
            </a:r>
            <a:r>
              <a:rPr lang="zh-CN" altLang="en-US" sz="2000" b="1">
                <a:latin typeface="Times New Roman" panose="02020603050405020304"/>
                <a:ea typeface="宋体" panose="02010600030101010101" pitchFamily="2" charset="-122"/>
              </a:rPr>
              <a:t>）技术的先驱之一，也是全球领先的可编程逻辑器件供应商之一。</a:t>
            </a:r>
            <a:r>
              <a:rPr lang="en-US" altLang="zh-CN" sz="2000" b="1">
                <a:latin typeface="Times New Roman" panose="02020603050405020304"/>
                <a:ea typeface="宋体" panose="02010600030101010101" pitchFamily="2" charset="-122"/>
              </a:rPr>
              <a:t>Lattice</a:t>
            </a:r>
            <a:r>
              <a:rPr lang="zh-CN" altLang="en-US" sz="2000" b="1">
                <a:latin typeface="Times New Roman" panose="02020603050405020304"/>
                <a:ea typeface="宋体" panose="02010600030101010101" pitchFamily="2" charset="-122"/>
              </a:rPr>
              <a:t>公司的</a:t>
            </a:r>
            <a:r>
              <a:rPr lang="en-US" altLang="zh-CN" sz="2000" b="1">
                <a:latin typeface="Times New Roman" panose="02020603050405020304"/>
                <a:ea typeface="宋体" panose="02010600030101010101" pitchFamily="2" charset="-122"/>
              </a:rPr>
              <a:t>FPGA</a:t>
            </a:r>
            <a:r>
              <a:rPr lang="zh-CN" altLang="en-US" sz="2000" b="1">
                <a:latin typeface="Times New Roman" panose="02020603050405020304"/>
                <a:ea typeface="宋体" panose="02010600030101010101" pitchFamily="2" charset="-122"/>
              </a:rPr>
              <a:t>和</a:t>
            </a:r>
            <a:r>
              <a:rPr lang="en-US" altLang="zh-CN" sz="2000" b="1">
                <a:latin typeface="Times New Roman" panose="02020603050405020304"/>
                <a:ea typeface="宋体" panose="02010600030101010101" pitchFamily="2" charset="-122"/>
              </a:rPr>
              <a:t>CPLD</a:t>
            </a:r>
            <a:r>
              <a:rPr lang="zh-CN" altLang="en-US" sz="2000" b="1">
                <a:latin typeface="Times New Roman" panose="02020603050405020304"/>
                <a:ea typeface="宋体" panose="02010600030101010101" pitchFamily="2" charset="-122"/>
              </a:rPr>
              <a:t>产品广泛应用于各种领域，包括移动通信、远程通信基础设施、消费电子等</a:t>
            </a:r>
            <a:endParaRPr lang="zh-CN" altLang="en-US" sz="2000" b="1">
              <a:latin typeface="Times New Roman" panose="02020603050405020304"/>
              <a:ea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276353" y="178821"/>
            <a:ext cx="6875144" cy="605155"/>
            <a:chOff x="274214" y="217809"/>
            <a:chExt cx="5729287"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274733" cy="486304"/>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2.4.2 CPLD/FPGA</a:t>
              </a:r>
              <a:r>
                <a:rPr lang="zh-CN" altLang="en-US" sz="3200" b="1" dirty="0">
                  <a:solidFill>
                    <a:prstClr val="black"/>
                  </a:solidFill>
                  <a:latin typeface="微软雅黑" panose="020B0503020204020204" pitchFamily="34" charset="-122"/>
                  <a:ea typeface="微软雅黑" panose="020B0503020204020204" pitchFamily="34" charset="-122"/>
                </a:rPr>
                <a:t>的发展趋势</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2" name="文本框 1"/>
          <p:cNvSpPr txBox="1"/>
          <p:nvPr/>
        </p:nvSpPr>
        <p:spPr>
          <a:xfrm>
            <a:off x="668655" y="1218565"/>
            <a:ext cx="10949305" cy="5120005"/>
          </a:xfrm>
          <a:prstGeom prst="rect">
            <a:avLst/>
          </a:prstGeom>
        </p:spPr>
        <p:txBody>
          <a:bodyPr>
            <a:noAutofit/>
          </a:bodyPr>
          <a:p>
            <a:pPr indent="266700" algn="just" defTabSz="266700" fontAlgn="auto">
              <a:lnSpc>
                <a:spcPct val="130000"/>
              </a:lnSpc>
              <a:spcBef>
                <a:spcPts val="0"/>
              </a:spcBef>
              <a:spcAft>
                <a:spcPts val="1200"/>
              </a:spcAft>
            </a:pPr>
            <a:r>
              <a:rPr lang="en-US" altLang="zh-CN" sz="2000" b="1">
                <a:latin typeface="Times New Roman" panose="02020603050405020304"/>
                <a:ea typeface="宋体" panose="02010600030101010101" pitchFamily="2" charset="-122"/>
              </a:rPr>
              <a:t>CPLD</a:t>
            </a:r>
            <a:r>
              <a:rPr lang="zh-CN" altLang="en-US" sz="2000" b="1">
                <a:latin typeface="宋体" panose="02010600030101010101" pitchFamily="2" charset="-122"/>
                <a:ea typeface="宋体" panose="02010600030101010101" pitchFamily="2" charset="-122"/>
              </a:rPr>
              <a:t>（复杂可编程逻辑器件）和</a:t>
            </a:r>
            <a:r>
              <a:rPr lang="en-US" altLang="zh-CN" sz="2000" b="1">
                <a:latin typeface="Times New Roman" panose="02020603050405020304"/>
                <a:ea typeface="宋体" panose="02010600030101010101" pitchFamily="2" charset="-122"/>
              </a:rPr>
              <a:t>FPGA</a:t>
            </a:r>
            <a:r>
              <a:rPr lang="zh-CN" altLang="en-US" sz="2000" b="1">
                <a:latin typeface="宋体" panose="02010600030101010101" pitchFamily="2" charset="-122"/>
                <a:ea typeface="宋体" panose="02010600030101010101" pitchFamily="2" charset="-122"/>
              </a:rPr>
              <a:t>（现场可编程门阵列）的</a:t>
            </a:r>
            <a:r>
              <a:rPr lang="zh-CN" altLang="en-US" sz="2000" b="1">
                <a:solidFill>
                  <a:srgbClr val="FF0000"/>
                </a:solidFill>
                <a:latin typeface="宋体" panose="02010600030101010101" pitchFamily="2" charset="-122"/>
                <a:ea typeface="宋体" panose="02010600030101010101" pitchFamily="2" charset="-122"/>
              </a:rPr>
              <a:t>发展趋势主要体现</a:t>
            </a:r>
            <a:r>
              <a:rPr lang="zh-CN" altLang="en-US" sz="2000" b="1">
                <a:latin typeface="Times New Roman" panose="02020603050405020304"/>
                <a:ea typeface="宋体" panose="02010600030101010101" pitchFamily="2" charset="-122"/>
              </a:rPr>
              <a:t>为</a:t>
            </a:r>
            <a:r>
              <a:rPr lang="zh-CN" altLang="en-US" sz="2000" b="1">
                <a:latin typeface="宋体" panose="02010600030101010101" pitchFamily="2" charset="-122"/>
                <a:ea typeface="宋体" panose="02010600030101010101" pitchFamily="2" charset="-122"/>
              </a:rPr>
              <a:t>：</a:t>
            </a:r>
            <a:endParaRPr lang="zh-CN" altLang="en-US" sz="2000" b="1">
              <a:latin typeface="宋体" panose="02010600030101010101" pitchFamily="2" charset="-122"/>
              <a:ea typeface="宋体" panose="02010600030101010101" pitchFamily="2" charset="-122"/>
            </a:endParaRPr>
          </a:p>
          <a:p>
            <a:pPr marL="342900" indent="-342900" algn="just" defTabSz="266700" fontAlgn="auto">
              <a:lnSpc>
                <a:spcPct val="130000"/>
              </a:lnSpc>
              <a:spcBef>
                <a:spcPct val="0"/>
              </a:spcBef>
              <a:spcAft>
                <a:spcPct val="0"/>
              </a:spcAft>
              <a:buFont typeface="Wingdings" panose="05000000000000000000" charset="0"/>
              <a:buChar char="u"/>
            </a:pPr>
            <a:r>
              <a:rPr lang="zh-CN" altLang="en-US" sz="2000" b="1">
                <a:solidFill>
                  <a:srgbClr val="FF0000"/>
                </a:solidFill>
                <a:latin typeface="宋体" panose="02010600030101010101" pitchFamily="2" charset="-122"/>
                <a:ea typeface="宋体" panose="02010600030101010101" pitchFamily="2" charset="-122"/>
              </a:rPr>
              <a:t>行业需求增长：</a:t>
            </a:r>
            <a:r>
              <a:rPr lang="en-US" altLang="zh-CN" sz="2000" b="1">
                <a:latin typeface="Times New Roman" panose="02020603050405020304"/>
                <a:ea typeface="宋体" panose="02010600030101010101" pitchFamily="2" charset="-122"/>
              </a:rPr>
              <a:t>CPLD</a:t>
            </a:r>
            <a:r>
              <a:rPr lang="zh-CN" altLang="en-US" sz="2000" b="1">
                <a:latin typeface="宋体" panose="02010600030101010101" pitchFamily="2" charset="-122"/>
                <a:ea typeface="宋体" panose="02010600030101010101" pitchFamily="2" charset="-122"/>
              </a:rPr>
              <a:t>和</a:t>
            </a:r>
            <a:r>
              <a:rPr lang="en-US" altLang="zh-CN" sz="2000" b="1">
                <a:latin typeface="Times New Roman" panose="02020603050405020304"/>
                <a:ea typeface="宋体" panose="02010600030101010101" pitchFamily="2" charset="-122"/>
              </a:rPr>
              <a:t>FPGA</a:t>
            </a:r>
            <a:r>
              <a:rPr lang="zh-CN" altLang="en-US" sz="2000" b="1">
                <a:latin typeface="宋体" panose="02010600030101010101" pitchFamily="2" charset="-122"/>
                <a:ea typeface="宋体" panose="02010600030101010101" pitchFamily="2" charset="-122"/>
              </a:rPr>
              <a:t>在各行业中的应用需求持续增长，尤其是在移动通信、远程通信基础设施、消费电子等领域。这得益于</a:t>
            </a:r>
            <a:r>
              <a:rPr lang="en-US" altLang="zh-CN" sz="2000" b="1">
                <a:latin typeface="Times New Roman" panose="02020603050405020304"/>
                <a:ea typeface="宋体" panose="02010600030101010101" pitchFamily="2" charset="-122"/>
              </a:rPr>
              <a:t>CPLD</a:t>
            </a:r>
            <a:r>
              <a:rPr lang="zh-CN" altLang="en-US" sz="2000" b="1">
                <a:latin typeface="宋体" panose="02010600030101010101" pitchFamily="2" charset="-122"/>
                <a:ea typeface="宋体" panose="02010600030101010101" pitchFamily="2" charset="-122"/>
              </a:rPr>
              <a:t>和</a:t>
            </a:r>
            <a:r>
              <a:rPr lang="en-US" altLang="zh-CN" sz="2000" b="1">
                <a:latin typeface="Times New Roman" panose="02020603050405020304"/>
                <a:ea typeface="宋体" panose="02010600030101010101" pitchFamily="2" charset="-122"/>
              </a:rPr>
              <a:t>FPGA</a:t>
            </a:r>
            <a:r>
              <a:rPr lang="zh-CN" altLang="en-US" sz="2000" b="1">
                <a:latin typeface="宋体" panose="02010600030101010101" pitchFamily="2" charset="-122"/>
                <a:ea typeface="宋体" panose="02010600030101010101" pitchFamily="2" charset="-122"/>
              </a:rPr>
              <a:t>的灵活性和高性能，能够满足不同应用场景的需求。</a:t>
            </a:r>
            <a:endParaRPr lang="zh-CN" altLang="en-US" sz="2000" b="1">
              <a:latin typeface="宋体" panose="02010600030101010101" pitchFamily="2" charset="-122"/>
              <a:ea typeface="宋体" panose="02010600030101010101" pitchFamily="2" charset="-122"/>
            </a:endParaRPr>
          </a:p>
          <a:p>
            <a:pPr marL="342900" indent="-342900" algn="just" defTabSz="266700" fontAlgn="auto">
              <a:lnSpc>
                <a:spcPct val="130000"/>
              </a:lnSpc>
              <a:spcBef>
                <a:spcPct val="0"/>
              </a:spcBef>
              <a:spcAft>
                <a:spcPct val="0"/>
              </a:spcAft>
              <a:buFont typeface="Wingdings" panose="05000000000000000000" charset="0"/>
              <a:buChar char="u"/>
            </a:pPr>
            <a:r>
              <a:rPr lang="zh-CN" altLang="en-US" sz="2000" b="1">
                <a:solidFill>
                  <a:srgbClr val="FF0000"/>
                </a:solidFill>
                <a:latin typeface="宋体" panose="02010600030101010101" pitchFamily="2" charset="-122"/>
                <a:ea typeface="宋体" panose="02010600030101010101" pitchFamily="2" charset="-122"/>
              </a:rPr>
              <a:t>技术创新：</a:t>
            </a:r>
            <a:r>
              <a:rPr lang="zh-CN" altLang="en-US" sz="2000" b="1">
                <a:latin typeface="宋体" panose="02010600030101010101" pitchFamily="2" charset="-122"/>
                <a:ea typeface="宋体" panose="02010600030101010101" pitchFamily="2" charset="-122"/>
              </a:rPr>
              <a:t>随着技术的发展，</a:t>
            </a:r>
            <a:r>
              <a:rPr lang="en-US" altLang="zh-CN" sz="2000" b="1">
                <a:latin typeface="Times New Roman" panose="02020603050405020304"/>
                <a:ea typeface="宋体" panose="02010600030101010101" pitchFamily="2" charset="-122"/>
              </a:rPr>
              <a:t>CPLD</a:t>
            </a:r>
            <a:r>
              <a:rPr lang="zh-CN" altLang="en-US" sz="2000" b="1">
                <a:latin typeface="宋体" panose="02010600030101010101" pitchFamily="2" charset="-122"/>
                <a:ea typeface="宋体" panose="02010600030101010101" pitchFamily="2" charset="-122"/>
              </a:rPr>
              <a:t>和</a:t>
            </a:r>
            <a:r>
              <a:rPr lang="en-US" altLang="zh-CN" sz="2000" b="1">
                <a:latin typeface="Times New Roman" panose="02020603050405020304"/>
                <a:ea typeface="宋体" panose="02010600030101010101" pitchFamily="2" charset="-122"/>
              </a:rPr>
              <a:t>FPGA</a:t>
            </a:r>
            <a:r>
              <a:rPr lang="zh-CN" altLang="en-US" sz="2000" b="1">
                <a:latin typeface="宋体" panose="02010600030101010101" pitchFamily="2" charset="-122"/>
                <a:ea typeface="宋体" panose="02010600030101010101" pitchFamily="2" charset="-122"/>
              </a:rPr>
              <a:t>正变得更加高效和强大。例如，</a:t>
            </a:r>
            <a:r>
              <a:rPr lang="en-US" altLang="zh-CN" sz="2000" b="1">
                <a:latin typeface="Times New Roman" panose="02020603050405020304"/>
                <a:ea typeface="宋体" panose="02010600030101010101" pitchFamily="2" charset="-122"/>
              </a:rPr>
              <a:t>FPGA</a:t>
            </a:r>
            <a:r>
              <a:rPr lang="zh-CN" altLang="en-US" sz="2000" b="1">
                <a:latin typeface="宋体" panose="02010600030101010101" pitchFamily="2" charset="-122"/>
                <a:ea typeface="宋体" panose="02010600030101010101" pitchFamily="2" charset="-122"/>
              </a:rPr>
              <a:t>正在通过软件工具和预构建的</a:t>
            </a:r>
            <a:r>
              <a:rPr lang="en-US" altLang="zh-CN" sz="2000" b="1">
                <a:latin typeface="Times New Roman" panose="02020603050405020304"/>
                <a:ea typeface="宋体" panose="02010600030101010101" pitchFamily="2" charset="-122"/>
              </a:rPr>
              <a:t>IP</a:t>
            </a:r>
            <a:r>
              <a:rPr lang="zh-CN" altLang="en-US" sz="2000" b="1">
                <a:latin typeface="宋体" panose="02010600030101010101" pitchFamily="2" charset="-122"/>
                <a:ea typeface="宋体" panose="02010600030101010101" pitchFamily="2" charset="-122"/>
              </a:rPr>
              <a:t>模块简化</a:t>
            </a:r>
            <a:r>
              <a:rPr lang="en-US" altLang="zh-CN" sz="2000" b="1">
                <a:latin typeface="Times New Roman" panose="02020603050405020304"/>
                <a:ea typeface="宋体" panose="02010600030101010101" pitchFamily="2" charset="-122"/>
              </a:rPr>
              <a:t>AI</a:t>
            </a:r>
            <a:r>
              <a:rPr lang="zh-CN" altLang="en-US" sz="2000" b="1">
                <a:latin typeface="宋体" panose="02010600030101010101" pitchFamily="2" charset="-122"/>
                <a:ea typeface="宋体" panose="02010600030101010101" pitchFamily="2" charset="-122"/>
              </a:rPr>
              <a:t>模型的集成和优化，使得更多的开发者能够轻松地将</a:t>
            </a:r>
            <a:r>
              <a:rPr lang="en-US" altLang="zh-CN" sz="2000" b="1">
                <a:latin typeface="Times New Roman" panose="02020603050405020304"/>
                <a:ea typeface="宋体" panose="02010600030101010101" pitchFamily="2" charset="-122"/>
              </a:rPr>
              <a:t>AI</a:t>
            </a:r>
            <a:r>
              <a:rPr lang="zh-CN" altLang="en-US" sz="2000" b="1">
                <a:latin typeface="宋体" panose="02010600030101010101" pitchFamily="2" charset="-122"/>
                <a:ea typeface="宋体" panose="02010600030101010101" pitchFamily="2" charset="-122"/>
              </a:rPr>
              <a:t>特性集成到他们的设备中</a:t>
            </a:r>
            <a:r>
              <a:rPr lang="zh-CN" altLang="en-US" sz="2000" b="1">
                <a:latin typeface="Times New Roman" panose="02020603050405020304"/>
                <a:ea typeface="宋体" panose="02010600030101010101" pitchFamily="2" charset="-122"/>
              </a:rPr>
              <a:t>。</a:t>
            </a:r>
            <a:endParaRPr lang="zh-CN" altLang="en-US" sz="2000" b="1">
              <a:latin typeface="Times New Roman" panose="02020603050405020304"/>
              <a:ea typeface="宋体" panose="02010600030101010101" pitchFamily="2" charset="-122"/>
            </a:endParaRPr>
          </a:p>
          <a:p>
            <a:pPr marL="342900" indent="-342900" algn="just" defTabSz="266700" fontAlgn="auto">
              <a:lnSpc>
                <a:spcPct val="130000"/>
              </a:lnSpc>
              <a:spcBef>
                <a:spcPct val="0"/>
              </a:spcBef>
              <a:spcAft>
                <a:spcPct val="0"/>
              </a:spcAft>
              <a:buFont typeface="Wingdings" panose="05000000000000000000" charset="0"/>
              <a:buChar char="u"/>
            </a:pPr>
            <a:r>
              <a:rPr lang="zh-CN" altLang="en-US" sz="2000" b="1">
                <a:solidFill>
                  <a:srgbClr val="FF0000"/>
                </a:solidFill>
                <a:latin typeface="宋体" panose="02010600030101010101" pitchFamily="2" charset="-122"/>
                <a:ea typeface="宋体" panose="02010600030101010101" pitchFamily="2" charset="-122"/>
              </a:rPr>
              <a:t>应用领域拓展：</a:t>
            </a:r>
            <a:r>
              <a:rPr lang="en-US" altLang="zh-CN" sz="2000" b="1">
                <a:latin typeface="Times New Roman" panose="02020603050405020304"/>
                <a:ea typeface="宋体" panose="02010600030101010101" pitchFamily="2" charset="-122"/>
              </a:rPr>
              <a:t>CPLD</a:t>
            </a:r>
            <a:r>
              <a:rPr lang="zh-CN" altLang="en-US" sz="2000" b="1">
                <a:latin typeface="宋体" panose="02010600030101010101" pitchFamily="2" charset="-122"/>
                <a:ea typeface="宋体" panose="02010600030101010101" pitchFamily="2" charset="-122"/>
              </a:rPr>
              <a:t>和</a:t>
            </a:r>
            <a:r>
              <a:rPr lang="en-US" altLang="zh-CN" sz="2000" b="1">
                <a:latin typeface="Times New Roman" panose="02020603050405020304"/>
                <a:ea typeface="宋体" panose="02010600030101010101" pitchFamily="2" charset="-122"/>
              </a:rPr>
              <a:t>FPGA</a:t>
            </a:r>
            <a:r>
              <a:rPr lang="zh-CN" altLang="en-US" sz="2000" b="1">
                <a:latin typeface="宋体" panose="02010600030101010101" pitchFamily="2" charset="-122"/>
                <a:ea typeface="宋体" panose="02010600030101010101" pitchFamily="2" charset="-122"/>
              </a:rPr>
              <a:t>的应用领域正在不断拓展，从传统的通信和计算领域扩展到汽车、医疗、消费电子、工业等多个领域。这得益于</a:t>
            </a:r>
            <a:r>
              <a:rPr lang="en-US" altLang="zh-CN" sz="2000" b="1">
                <a:latin typeface="Times New Roman" panose="02020603050405020304"/>
                <a:ea typeface="宋体" panose="02010600030101010101" pitchFamily="2" charset="-122"/>
              </a:rPr>
              <a:t>CPLD</a:t>
            </a:r>
            <a:r>
              <a:rPr lang="zh-CN" altLang="en-US" sz="2000" b="1">
                <a:latin typeface="宋体" panose="02010600030101010101" pitchFamily="2" charset="-122"/>
                <a:ea typeface="宋体" panose="02010600030101010101" pitchFamily="2" charset="-122"/>
              </a:rPr>
              <a:t>和</a:t>
            </a:r>
            <a:r>
              <a:rPr lang="en-US" altLang="zh-CN" sz="2000" b="1">
                <a:latin typeface="Times New Roman" panose="02020603050405020304"/>
                <a:ea typeface="宋体" panose="02010600030101010101" pitchFamily="2" charset="-122"/>
              </a:rPr>
              <a:t>FPGA</a:t>
            </a:r>
            <a:r>
              <a:rPr lang="zh-CN" altLang="en-US" sz="2000" b="1">
                <a:latin typeface="宋体" panose="02010600030101010101" pitchFamily="2" charset="-122"/>
                <a:ea typeface="宋体" panose="02010600030101010101" pitchFamily="2" charset="-122"/>
              </a:rPr>
              <a:t>的灵活性和可定制性，能够适应不同行业的特定需求。</a:t>
            </a:r>
            <a:endParaRPr lang="zh-CN" altLang="en-US" sz="2000" b="1">
              <a:latin typeface="宋体" panose="02010600030101010101" pitchFamily="2" charset="-122"/>
              <a:ea typeface="宋体" panose="02010600030101010101" pitchFamily="2" charset="-122"/>
            </a:endParaRPr>
          </a:p>
          <a:p>
            <a:pPr marL="342900" indent="-342900" algn="just" defTabSz="266700" fontAlgn="auto">
              <a:lnSpc>
                <a:spcPct val="130000"/>
              </a:lnSpc>
              <a:spcBef>
                <a:spcPct val="0"/>
              </a:spcBef>
              <a:spcAft>
                <a:spcPct val="0"/>
              </a:spcAft>
              <a:buFont typeface="Wingdings" panose="05000000000000000000" charset="0"/>
              <a:buChar char="u"/>
            </a:pPr>
            <a:r>
              <a:rPr lang="zh-CN" altLang="en-US" sz="2000" b="1">
                <a:solidFill>
                  <a:srgbClr val="FF0000"/>
                </a:solidFill>
                <a:latin typeface="宋体" panose="02010600030101010101" pitchFamily="2" charset="-122"/>
                <a:ea typeface="宋体" panose="02010600030101010101" pitchFamily="2" charset="-122"/>
              </a:rPr>
              <a:t>市场竞争加剧：</a:t>
            </a:r>
            <a:r>
              <a:rPr lang="zh-CN" altLang="en-US" sz="2000" b="1">
                <a:latin typeface="宋体" panose="02010600030101010101" pitchFamily="2" charset="-122"/>
                <a:ea typeface="宋体" panose="02010600030101010101" pitchFamily="2" charset="-122"/>
              </a:rPr>
              <a:t>随着需求的增加，</a:t>
            </a:r>
            <a:r>
              <a:rPr lang="en-US" altLang="zh-CN" sz="2000" b="1">
                <a:latin typeface="Times New Roman" panose="02020603050405020304"/>
                <a:ea typeface="宋体" panose="02010600030101010101" pitchFamily="2" charset="-122"/>
              </a:rPr>
              <a:t>CPLD</a:t>
            </a:r>
            <a:r>
              <a:rPr lang="zh-CN" altLang="en-US" sz="2000" b="1">
                <a:latin typeface="宋体" panose="02010600030101010101" pitchFamily="2" charset="-122"/>
                <a:ea typeface="宋体" panose="02010600030101010101" pitchFamily="2" charset="-122"/>
              </a:rPr>
              <a:t>和</a:t>
            </a:r>
            <a:r>
              <a:rPr lang="en-US" altLang="zh-CN" sz="2000" b="1">
                <a:latin typeface="Times New Roman" panose="02020603050405020304"/>
                <a:ea typeface="宋体" panose="02010600030101010101" pitchFamily="2" charset="-122"/>
              </a:rPr>
              <a:t>FPGA</a:t>
            </a:r>
            <a:r>
              <a:rPr lang="zh-CN" altLang="en-US" sz="2000" b="1">
                <a:latin typeface="宋体" panose="02010600030101010101" pitchFamily="2" charset="-122"/>
                <a:ea typeface="宋体" panose="02010600030101010101" pitchFamily="2" charset="-122"/>
              </a:rPr>
              <a:t>市场的竞争也在加剧。各大厂商正在通过技术创新和产品优化来争夺市场份额，这将进一步推动</a:t>
            </a:r>
            <a:r>
              <a:rPr lang="en-US" altLang="zh-CN" sz="2000" b="1">
                <a:latin typeface="Times New Roman" panose="02020603050405020304"/>
                <a:ea typeface="宋体" panose="02010600030101010101" pitchFamily="2" charset="-122"/>
              </a:rPr>
              <a:t>CPLD</a:t>
            </a:r>
            <a:r>
              <a:rPr lang="zh-CN" altLang="en-US" sz="2000" b="1">
                <a:latin typeface="宋体" panose="02010600030101010101" pitchFamily="2" charset="-122"/>
                <a:ea typeface="宋体" panose="02010600030101010101" pitchFamily="2" charset="-122"/>
              </a:rPr>
              <a:t>和</a:t>
            </a:r>
            <a:r>
              <a:rPr lang="en-US" altLang="zh-CN" sz="2000" b="1">
                <a:latin typeface="Times New Roman" panose="02020603050405020304"/>
                <a:ea typeface="宋体" panose="02010600030101010101" pitchFamily="2" charset="-122"/>
              </a:rPr>
              <a:t>FPGA</a:t>
            </a:r>
            <a:r>
              <a:rPr lang="zh-CN" altLang="en-US" sz="2000" b="1">
                <a:latin typeface="宋体" panose="02010600030101010101" pitchFamily="2" charset="-122"/>
                <a:ea typeface="宋体" panose="02010600030101010101" pitchFamily="2" charset="-122"/>
              </a:rPr>
              <a:t>技术的发展。</a:t>
            </a:r>
            <a:endParaRPr lang="zh-CN" altLang="en-US" sz="2000" b="1">
              <a:latin typeface="宋体" panose="02010600030101010101" pitchFamily="2" charset="-122"/>
              <a:ea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276353" y="178821"/>
            <a:ext cx="7370444" cy="605155"/>
            <a:chOff x="274214" y="217809"/>
            <a:chExt cx="6142037"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687483" cy="486304"/>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2.5 </a:t>
              </a:r>
              <a:r>
                <a:rPr lang="zh-CN" altLang="en-US" sz="3200" b="1" dirty="0">
                  <a:solidFill>
                    <a:prstClr val="black"/>
                  </a:solidFill>
                  <a:latin typeface="微软雅黑" panose="020B0503020204020204" pitchFamily="34" charset="-122"/>
                  <a:ea typeface="微软雅黑" panose="020B0503020204020204" pitchFamily="34" charset="-122"/>
                </a:rPr>
                <a:t>可编程逻辑器件的测试技术</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2" name="文本框 1"/>
          <p:cNvSpPr txBox="1"/>
          <p:nvPr/>
        </p:nvSpPr>
        <p:spPr>
          <a:xfrm>
            <a:off x="589280" y="1136015"/>
            <a:ext cx="11150600" cy="1570355"/>
          </a:xfrm>
          <a:prstGeom prst="rect">
            <a:avLst/>
          </a:prstGeom>
        </p:spPr>
        <p:txBody>
          <a:bodyPr>
            <a:noAutofit/>
          </a:bodyPr>
          <a:p>
            <a:pPr indent="457200" algn="just" defTabSz="266700" fontAlgn="auto">
              <a:lnSpc>
                <a:spcPct val="150000"/>
              </a:lnSpc>
              <a:spcBef>
                <a:spcPct val="0"/>
              </a:spcBef>
              <a:spcAft>
                <a:spcPct val="0"/>
              </a:spcAft>
            </a:pPr>
            <a:r>
              <a:rPr lang="zh-CN" altLang="en-US" sz="2000" b="1">
                <a:latin typeface="Times New Roman" panose="02020603050405020304" charset="0"/>
                <a:ea typeface="宋体" panose="02010600030101010101" pitchFamily="2" charset="-122"/>
                <a:cs typeface="Times New Roman" panose="02020603050405020304" charset="0"/>
              </a:rPr>
              <a:t>在系统可编程（</a:t>
            </a:r>
            <a:r>
              <a:rPr lang="en-US" altLang="zh-CN" sz="2000" b="1">
                <a:latin typeface="Times New Roman" panose="02020603050405020304" charset="0"/>
                <a:ea typeface="宋体" panose="02010600030101010101" pitchFamily="2" charset="-122"/>
                <a:cs typeface="Times New Roman" panose="02020603050405020304" charset="0"/>
              </a:rPr>
              <a:t>In-System Programmable</a:t>
            </a:r>
            <a:r>
              <a:rPr lang="zh-CN" altLang="en-US" sz="2000" b="1">
                <a:latin typeface="Times New Roman" panose="02020603050405020304" charset="0"/>
                <a:ea typeface="宋体" panose="02010600030101010101" pitchFamily="2" charset="-122"/>
                <a:cs typeface="Times New Roman" panose="02020603050405020304" charset="0"/>
              </a:rPr>
              <a:t>，简称</a:t>
            </a:r>
            <a:r>
              <a:rPr lang="en-US" altLang="zh-CN" sz="2000" b="1">
                <a:latin typeface="Times New Roman" panose="02020603050405020304" charset="0"/>
                <a:ea typeface="宋体" panose="02010600030101010101" pitchFamily="2" charset="-122"/>
                <a:cs typeface="Times New Roman" panose="02020603050405020304" charset="0"/>
              </a:rPr>
              <a:t>ISP</a:t>
            </a:r>
            <a:r>
              <a:rPr lang="zh-CN" altLang="en-US" sz="2000" b="1">
                <a:latin typeface="Times New Roman" panose="02020603050405020304" charset="0"/>
                <a:ea typeface="宋体" panose="02010600030101010101" pitchFamily="2" charset="-122"/>
                <a:cs typeface="Times New Roman" panose="02020603050405020304" charset="0"/>
              </a:rPr>
              <a:t>）技术是</a:t>
            </a:r>
            <a:r>
              <a:rPr lang="en-US" altLang="zh-CN" sz="2000" b="1">
                <a:latin typeface="Times New Roman" panose="02020603050405020304" charset="0"/>
                <a:ea typeface="宋体" panose="02010600030101010101" pitchFamily="2" charset="-122"/>
                <a:cs typeface="Times New Roman" panose="02020603050405020304" charset="0"/>
              </a:rPr>
              <a:t>20</a:t>
            </a:r>
            <a:r>
              <a:rPr lang="zh-CN" altLang="en-US" sz="2000" b="1">
                <a:latin typeface="Times New Roman" panose="02020603050405020304" charset="0"/>
                <a:ea typeface="宋体" panose="02010600030101010101" pitchFamily="2" charset="-122"/>
                <a:cs typeface="Times New Roman" panose="02020603050405020304" charset="0"/>
              </a:rPr>
              <a:t>世纪</a:t>
            </a:r>
            <a:r>
              <a:rPr lang="en-US" altLang="zh-CN" sz="2000" b="1">
                <a:latin typeface="Times New Roman" panose="02020603050405020304" charset="0"/>
                <a:ea typeface="宋体" panose="02010600030101010101" pitchFamily="2" charset="-122"/>
                <a:cs typeface="Times New Roman" panose="02020603050405020304" charset="0"/>
              </a:rPr>
              <a:t>80</a:t>
            </a:r>
            <a:r>
              <a:rPr lang="zh-CN" altLang="en-US" sz="2000" b="1">
                <a:latin typeface="Times New Roman" panose="02020603050405020304" charset="0"/>
                <a:ea typeface="宋体" panose="02010600030101010101" pitchFamily="2" charset="-122"/>
                <a:cs typeface="Times New Roman" panose="02020603050405020304" charset="0"/>
              </a:rPr>
              <a:t>年代末</a:t>
            </a:r>
            <a:r>
              <a:rPr lang="en-US" altLang="zh-CN" sz="2000" b="1">
                <a:latin typeface="Times New Roman" panose="02020603050405020304" charset="0"/>
                <a:ea typeface="宋体" panose="02010600030101010101" pitchFamily="2" charset="-122"/>
                <a:cs typeface="Times New Roman" panose="02020603050405020304" charset="0"/>
              </a:rPr>
              <a:t>Lattice</a:t>
            </a:r>
            <a:r>
              <a:rPr lang="zh-CN" altLang="en-US" sz="2000" b="1">
                <a:latin typeface="Times New Roman" panose="02020603050405020304" charset="0"/>
                <a:ea typeface="宋体" panose="02010600030101010101" pitchFamily="2" charset="-122"/>
                <a:cs typeface="Times New Roman" panose="02020603050405020304" charset="0"/>
              </a:rPr>
              <a:t>公司首先提出的一种先进的编程技术。在系统可编程是指对器件、电路板或整个电子系统的逻辑功能可随时进行修改或重构的能力。</a:t>
            </a:r>
            <a:endParaRPr lang="zh-CN" altLang="en-US" sz="2000" b="1">
              <a:latin typeface="Times New Roman" panose="02020603050405020304" charset="0"/>
              <a:ea typeface="宋体" panose="02010600030101010101" pitchFamily="2" charset="-122"/>
              <a:cs typeface="Times New Roman" panose="02020603050405020304" charset="0"/>
            </a:endParaRPr>
          </a:p>
        </p:txBody>
      </p:sp>
      <p:pic>
        <p:nvPicPr>
          <p:cNvPr id="3" name="图片 1"/>
          <p:cNvPicPr>
            <a:picLocks noChangeAspect="1"/>
          </p:cNvPicPr>
          <p:nvPr/>
        </p:nvPicPr>
        <p:blipFill>
          <a:blip r:embed="rId2"/>
          <a:srcRect l="2313" t="7751" r="3349" b="593"/>
          <a:stretch>
            <a:fillRect/>
          </a:stretch>
        </p:blipFill>
        <p:spPr>
          <a:xfrm>
            <a:off x="410210" y="2830830"/>
            <a:ext cx="5270500" cy="3017520"/>
          </a:xfrm>
          <a:prstGeom prst="rect">
            <a:avLst/>
          </a:prstGeom>
          <a:noFill/>
          <a:ln>
            <a:noFill/>
          </a:ln>
        </p:spPr>
      </p:pic>
      <p:pic>
        <p:nvPicPr>
          <p:cNvPr id="36866" name="图片 114691" descr="2t34"/>
          <p:cNvPicPr>
            <a:picLocks noChangeAspect="1"/>
          </p:cNvPicPr>
          <p:nvPr/>
        </p:nvPicPr>
        <p:blipFill>
          <a:blip r:embed="rId3"/>
          <a:stretch>
            <a:fillRect/>
          </a:stretch>
        </p:blipFill>
        <p:spPr>
          <a:xfrm>
            <a:off x="5737225" y="3025140"/>
            <a:ext cx="6277610" cy="2625725"/>
          </a:xfrm>
          <a:prstGeom prst="rect">
            <a:avLst/>
          </a:prstGeom>
          <a:noFill/>
          <a:ln w="9525">
            <a:noFill/>
          </a:ln>
        </p:spPr>
      </p:pic>
      <p:sp>
        <p:nvSpPr>
          <p:cNvPr id="4" name="文本框 3"/>
          <p:cNvSpPr txBox="1"/>
          <p:nvPr/>
        </p:nvSpPr>
        <p:spPr>
          <a:xfrm>
            <a:off x="410210" y="6075998"/>
            <a:ext cx="5080000" cy="398780"/>
          </a:xfrm>
          <a:prstGeom prst="rect">
            <a:avLst/>
          </a:prstGeom>
        </p:spPr>
        <p:txBody>
          <a:bodyPr>
            <a:spAutoFit/>
          </a:bodyPr>
          <a:p>
            <a:pPr marL="0" indent="0" algn="ctr" defTabSz="266700">
              <a:spcBef>
                <a:spcPct val="0"/>
              </a:spcBef>
              <a:spcAft>
                <a:spcPct val="0"/>
              </a:spcAft>
            </a:pPr>
            <a:r>
              <a:rPr lang="zh-CN" altLang="en-US" sz="2000" b="1">
                <a:latin typeface="Times New Roman" panose="02020603050405020304" charset="0"/>
                <a:ea typeface="宋体" panose="02010600030101010101" pitchFamily="2" charset="-122"/>
                <a:cs typeface="Times New Roman" panose="02020603050405020304" charset="0"/>
              </a:rPr>
              <a:t>图</a:t>
            </a:r>
            <a:r>
              <a:rPr lang="en-US" altLang="zh-CN" sz="2000" b="1">
                <a:latin typeface="Times New Roman" panose="02020603050405020304" charset="0"/>
                <a:ea typeface="Calibri" panose="020F0502020204030204"/>
                <a:cs typeface="Times New Roman" panose="02020603050405020304" charset="0"/>
              </a:rPr>
              <a:t>2-30 </a:t>
            </a:r>
            <a:r>
              <a:rPr lang="en-US" altLang="zh-CN" sz="2000" b="1">
                <a:latin typeface="Times New Roman" panose="02020603050405020304" charset="0"/>
                <a:ea typeface="Times New Roman" panose="02020603050405020304"/>
                <a:cs typeface="Times New Roman" panose="02020603050405020304" charset="0"/>
              </a:rPr>
              <a:t>CPLD</a:t>
            </a:r>
            <a:r>
              <a:rPr lang="zh-CN" altLang="en-US" sz="2000" b="1">
                <a:latin typeface="Times New Roman" panose="02020603050405020304" charset="0"/>
                <a:ea typeface="宋体" panose="02010600030101010101" pitchFamily="2" charset="-122"/>
                <a:cs typeface="Times New Roman" panose="02020603050405020304" charset="0"/>
              </a:rPr>
              <a:t>编程下载连线图</a:t>
            </a:r>
            <a:endParaRPr lang="zh-CN" altLang="en-US" sz="2000" b="1">
              <a:latin typeface="Times New Roman" panose="02020603050405020304" charset="0"/>
              <a:ea typeface="宋体" panose="02010600030101010101" pitchFamily="2" charset="-122"/>
              <a:cs typeface="Times New Roman" panose="02020603050405020304" charset="0"/>
            </a:endParaRPr>
          </a:p>
        </p:txBody>
      </p:sp>
      <p:sp>
        <p:nvSpPr>
          <p:cNvPr id="5" name="文本框 4"/>
          <p:cNvSpPr txBox="1"/>
          <p:nvPr/>
        </p:nvSpPr>
        <p:spPr>
          <a:xfrm>
            <a:off x="6546850" y="6075998"/>
            <a:ext cx="5080000" cy="398780"/>
          </a:xfrm>
          <a:prstGeom prst="rect">
            <a:avLst/>
          </a:prstGeom>
        </p:spPr>
        <p:txBody>
          <a:bodyPr>
            <a:spAutoFit/>
          </a:bodyPr>
          <a:p>
            <a:pPr marL="0" indent="266700" algn="ctr" defTabSz="266700">
              <a:spcBef>
                <a:spcPct val="0"/>
              </a:spcBef>
              <a:spcAft>
                <a:spcPct val="0"/>
              </a:spcAft>
            </a:pPr>
            <a:r>
              <a:rPr lang="zh-CN" altLang="en-US" sz="2000" b="1">
                <a:latin typeface="Times New Roman" panose="02020603050405020304"/>
                <a:ea typeface="宋体" panose="02010600030101010101" pitchFamily="2" charset="-122"/>
              </a:rPr>
              <a:t>图</a:t>
            </a:r>
            <a:r>
              <a:rPr lang="en-US" altLang="zh-CN" sz="2000" b="1">
                <a:latin typeface="Times New Roman" panose="02020603050405020304"/>
                <a:ea typeface="Times New Roman" panose="02020603050405020304"/>
              </a:rPr>
              <a:t>2-31 </a:t>
            </a:r>
            <a:r>
              <a:rPr lang="zh-CN" altLang="en-US" sz="2000" b="1">
                <a:latin typeface="Times New Roman" panose="02020603050405020304"/>
                <a:ea typeface="宋体" panose="02010600030101010101" pitchFamily="2" charset="-122"/>
              </a:rPr>
              <a:t>边界扫描电路结构</a:t>
            </a:r>
            <a:endParaRPr lang="zh-CN" altLang="en-US" sz="2000" b="1">
              <a:latin typeface="Times New Roman" panose="02020603050405020304"/>
              <a:ea typeface="宋体" panose="02010600030101010101" pitchFamily="2"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78349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276353" y="178821"/>
            <a:ext cx="5478780" cy="605155"/>
            <a:chOff x="274214" y="217809"/>
            <a:chExt cx="4565650"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4111096" cy="486304"/>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2.1.1 </a:t>
              </a:r>
              <a:r>
                <a:rPr lang="en-US" altLang="zh-CN" sz="3200" b="1" dirty="0">
                  <a:solidFill>
                    <a:prstClr val="black"/>
                  </a:solidFill>
                  <a:latin typeface="微软雅黑" panose="020B0503020204020204" pitchFamily="34" charset="-122"/>
                  <a:ea typeface="微软雅黑" panose="020B0503020204020204" pitchFamily="34" charset="-122"/>
                  <a:sym typeface="+mn-ea"/>
                </a:rPr>
                <a:t>PLD</a:t>
              </a:r>
              <a:r>
                <a:rPr lang="zh-CN" altLang="en-US" sz="3200" b="1" dirty="0">
                  <a:solidFill>
                    <a:prstClr val="black"/>
                  </a:solidFill>
                  <a:latin typeface="微软雅黑" panose="020B0503020204020204" pitchFamily="34" charset="-122"/>
                  <a:ea typeface="微软雅黑" panose="020B0503020204020204" pitchFamily="34" charset="-122"/>
                  <a:sym typeface="+mn-ea"/>
                </a:rPr>
                <a:t>发展历程</a:t>
              </a:r>
              <a:endParaRPr lang="en-US" altLang="zh-CN" sz="3200" b="1" dirty="0">
                <a:solidFill>
                  <a:prstClr val="black"/>
                </a:solidFill>
                <a:latin typeface="微软雅黑" panose="020B0503020204020204" pitchFamily="34" charset="-122"/>
                <a:ea typeface="微软雅黑" panose="020B0503020204020204" pitchFamily="34" charset="-122"/>
              </a:endParaRPr>
            </a:p>
          </p:txBody>
        </p:sp>
      </p:grpSp>
      <p:sp>
        <p:nvSpPr>
          <p:cNvPr id="2" name="文本框 1"/>
          <p:cNvSpPr txBox="1"/>
          <p:nvPr/>
        </p:nvSpPr>
        <p:spPr>
          <a:xfrm>
            <a:off x="248920" y="1073150"/>
            <a:ext cx="11693525" cy="5380355"/>
          </a:xfrm>
          <a:prstGeom prst="rect">
            <a:avLst/>
          </a:prstGeom>
        </p:spPr>
        <p:txBody>
          <a:bodyPr>
            <a:noAutofit/>
          </a:bodyPr>
          <a:p>
            <a:pPr indent="266700" algn="just" defTabSz="266700" fontAlgn="auto">
              <a:lnSpc>
                <a:spcPct val="150000"/>
              </a:lnSpc>
              <a:spcBef>
                <a:spcPct val="0"/>
              </a:spcBef>
              <a:spcAft>
                <a:spcPct val="0"/>
              </a:spcAft>
            </a:pPr>
            <a:r>
              <a:rPr lang="zh-CN" altLang="en-US" sz="2000" b="1">
                <a:latin typeface="Times New Roman" panose="02020603050405020304" charset="0"/>
                <a:ea typeface="宋体" panose="02010600030101010101" pitchFamily="2" charset="-122"/>
                <a:cs typeface="Times New Roman" panose="02020603050405020304" charset="0"/>
              </a:rPr>
              <a:t>（</a:t>
            </a:r>
            <a:r>
              <a:rPr lang="en-US" altLang="zh-CN" sz="2000" b="1">
                <a:latin typeface="Times New Roman" panose="02020603050405020304" charset="0"/>
                <a:ea typeface="宋体" panose="02010600030101010101" pitchFamily="2" charset="-122"/>
                <a:cs typeface="Times New Roman" panose="02020603050405020304" charset="0"/>
              </a:rPr>
              <a:t>1</a:t>
            </a:r>
            <a:r>
              <a:rPr lang="zh-CN" altLang="en-US" sz="2000" b="1">
                <a:latin typeface="Times New Roman" panose="02020603050405020304" charset="0"/>
                <a:ea typeface="宋体" panose="02010600030101010101" pitchFamily="2" charset="-122"/>
                <a:cs typeface="Times New Roman" panose="02020603050405020304" charset="0"/>
              </a:rPr>
              <a:t>）</a:t>
            </a:r>
            <a:r>
              <a:rPr lang="en-US" altLang="zh-CN" sz="2000" b="1">
                <a:latin typeface="Times New Roman" panose="02020603050405020304" charset="0"/>
                <a:ea typeface="宋体" panose="02010600030101010101" pitchFamily="2" charset="-122"/>
                <a:cs typeface="Times New Roman" panose="02020603050405020304" charset="0"/>
              </a:rPr>
              <a:t>20</a:t>
            </a:r>
            <a:r>
              <a:rPr lang="zh-CN" altLang="en-US" sz="2000" b="1">
                <a:latin typeface="Times New Roman" panose="02020603050405020304" charset="0"/>
                <a:ea typeface="宋体" panose="02010600030101010101" pitchFamily="2" charset="-122"/>
                <a:cs typeface="Times New Roman" panose="02020603050405020304" charset="0"/>
              </a:rPr>
              <a:t>世纪</a:t>
            </a:r>
            <a:r>
              <a:rPr lang="en-US" altLang="zh-CN" sz="2000" b="1">
                <a:latin typeface="Times New Roman" panose="02020603050405020304" charset="0"/>
                <a:ea typeface="宋体" panose="02010600030101010101" pitchFamily="2" charset="-122"/>
                <a:cs typeface="Times New Roman" panose="02020603050405020304" charset="0"/>
              </a:rPr>
              <a:t>70</a:t>
            </a:r>
            <a:r>
              <a:rPr lang="zh-CN" altLang="en-US" sz="2000" b="1">
                <a:latin typeface="Times New Roman" panose="02020603050405020304" charset="0"/>
                <a:ea typeface="宋体" panose="02010600030101010101" pitchFamily="2" charset="-122"/>
                <a:cs typeface="Times New Roman" panose="02020603050405020304" charset="0"/>
              </a:rPr>
              <a:t>年代初，熔丝编程</a:t>
            </a:r>
            <a:r>
              <a:rPr lang="zh-CN" altLang="en-US" sz="2000" b="1">
                <a:latin typeface="Times New Roman" panose="02020603050405020304" charset="0"/>
                <a:ea typeface="宋体" panose="02010600030101010101" pitchFamily="2" charset="-122"/>
                <a:cs typeface="Times New Roman" panose="02020603050405020304" charset="0"/>
              </a:rPr>
              <a:t>分为可编程只读存储器</a:t>
            </a:r>
            <a:r>
              <a:rPr lang="en-US" altLang="zh-CN" sz="2000" b="1">
                <a:latin typeface="Times New Roman" panose="02020603050405020304" charset="0"/>
                <a:ea typeface="宋体" panose="02010600030101010101" pitchFamily="2" charset="-122"/>
                <a:cs typeface="Times New Roman" panose="02020603050405020304" charset="0"/>
              </a:rPr>
              <a:t>PROM</a:t>
            </a:r>
            <a:r>
              <a:rPr lang="zh-CN" altLang="en-US" sz="2000" b="1">
                <a:latin typeface="Times New Roman" panose="02020603050405020304" charset="0"/>
                <a:ea typeface="宋体" panose="02010600030101010101" pitchFamily="2" charset="-122"/>
                <a:cs typeface="Times New Roman" panose="02020603050405020304" charset="0"/>
              </a:rPr>
              <a:t>（</a:t>
            </a:r>
            <a:r>
              <a:rPr lang="en-US" altLang="zh-CN" sz="2000" b="1">
                <a:latin typeface="Times New Roman" panose="02020603050405020304" charset="0"/>
                <a:ea typeface="宋体" panose="02010600030101010101" pitchFamily="2" charset="-122"/>
                <a:cs typeface="Times New Roman" panose="02020603050405020304" charset="0"/>
              </a:rPr>
              <a:t>Programmable Read-Only Memory</a:t>
            </a:r>
            <a:r>
              <a:rPr lang="zh-CN" altLang="en-US" sz="2000" b="1">
                <a:latin typeface="Times New Roman" panose="02020603050405020304" charset="0"/>
                <a:ea typeface="宋体" panose="02010600030101010101" pitchFamily="2" charset="-122"/>
                <a:cs typeface="Times New Roman" panose="02020603050405020304" charset="0"/>
              </a:rPr>
              <a:t>）和可编程逻辑阵列</a:t>
            </a:r>
            <a:r>
              <a:rPr lang="en-US" altLang="zh-CN" sz="2000" b="1">
                <a:latin typeface="Times New Roman" panose="02020603050405020304" charset="0"/>
                <a:ea typeface="宋体" panose="02010600030101010101" pitchFamily="2" charset="-122"/>
                <a:cs typeface="Times New Roman" panose="02020603050405020304" charset="0"/>
              </a:rPr>
              <a:t>PLA</a:t>
            </a:r>
            <a:r>
              <a:rPr lang="zh-CN" altLang="en-US" sz="2000" b="1">
                <a:latin typeface="Times New Roman" panose="02020603050405020304" charset="0"/>
                <a:ea typeface="宋体" panose="02010600030101010101" pitchFamily="2" charset="-122"/>
                <a:cs typeface="Times New Roman" panose="02020603050405020304" charset="0"/>
              </a:rPr>
              <a:t>（</a:t>
            </a:r>
            <a:r>
              <a:rPr lang="en-US" altLang="zh-CN" sz="2000" b="1">
                <a:latin typeface="Times New Roman" panose="02020603050405020304" charset="0"/>
                <a:ea typeface="宋体" panose="02010600030101010101" pitchFamily="2" charset="-122"/>
                <a:cs typeface="Times New Roman" panose="02020603050405020304" charset="0"/>
              </a:rPr>
              <a:t>Programmable Logic Array</a:t>
            </a:r>
            <a:r>
              <a:rPr lang="zh-CN" altLang="en-US" sz="2000" b="1">
                <a:latin typeface="Times New Roman" panose="02020603050405020304" charset="0"/>
                <a:ea typeface="宋体" panose="02010600030101010101" pitchFamily="2" charset="-122"/>
                <a:cs typeface="Times New Roman" panose="02020603050405020304" charset="0"/>
              </a:rPr>
              <a:t>）。</a:t>
            </a:r>
            <a:endParaRPr lang="zh-CN" altLang="en-US" sz="2000" b="1">
              <a:latin typeface="Times New Roman" panose="02020603050405020304" charset="0"/>
              <a:ea typeface="宋体" panose="02010600030101010101" pitchFamily="2" charset="-122"/>
              <a:cs typeface="Times New Roman" panose="02020603050405020304" charset="0"/>
            </a:endParaRPr>
          </a:p>
          <a:p>
            <a:pPr indent="266700" algn="just" defTabSz="266700" fontAlgn="auto">
              <a:lnSpc>
                <a:spcPct val="150000"/>
              </a:lnSpc>
              <a:spcBef>
                <a:spcPct val="0"/>
              </a:spcBef>
              <a:spcAft>
                <a:spcPct val="0"/>
              </a:spcAft>
            </a:pPr>
            <a:r>
              <a:rPr lang="zh-CN" altLang="en-US" sz="2000" b="1">
                <a:latin typeface="Times New Roman" panose="02020603050405020304" charset="0"/>
                <a:ea typeface="宋体" panose="02010600030101010101" pitchFamily="2" charset="-122"/>
                <a:cs typeface="Times New Roman" panose="02020603050405020304" charset="0"/>
              </a:rPr>
              <a:t>（</a:t>
            </a:r>
            <a:r>
              <a:rPr lang="en-US" altLang="zh-CN" sz="2000" b="1">
                <a:latin typeface="Times New Roman" panose="02020603050405020304" charset="0"/>
                <a:ea typeface="宋体" panose="02010600030101010101" pitchFamily="2" charset="-122"/>
                <a:cs typeface="Times New Roman" panose="02020603050405020304" charset="0"/>
              </a:rPr>
              <a:t>2</a:t>
            </a:r>
            <a:r>
              <a:rPr lang="zh-CN" altLang="en-US" sz="2000" b="1">
                <a:latin typeface="Times New Roman" panose="02020603050405020304" charset="0"/>
                <a:ea typeface="宋体" panose="02010600030101010101" pitchFamily="2" charset="-122"/>
                <a:cs typeface="Times New Roman" panose="02020603050405020304" charset="0"/>
              </a:rPr>
              <a:t>）</a:t>
            </a:r>
            <a:r>
              <a:rPr lang="en-US" altLang="zh-CN" sz="2000" b="1">
                <a:latin typeface="Times New Roman" panose="02020603050405020304" charset="0"/>
                <a:ea typeface="宋体" panose="02010600030101010101" pitchFamily="2" charset="-122"/>
                <a:cs typeface="Times New Roman" panose="02020603050405020304" charset="0"/>
              </a:rPr>
              <a:t>20</a:t>
            </a:r>
            <a:r>
              <a:rPr lang="zh-CN" altLang="en-US" sz="2000" b="1">
                <a:latin typeface="Times New Roman" panose="02020603050405020304" charset="0"/>
                <a:ea typeface="宋体" panose="02010600030101010101" pitchFamily="2" charset="-122"/>
                <a:cs typeface="Times New Roman" panose="02020603050405020304" charset="0"/>
              </a:rPr>
              <a:t>世纪</a:t>
            </a:r>
            <a:r>
              <a:rPr lang="en-US" altLang="zh-CN" sz="2000" b="1">
                <a:latin typeface="Times New Roman" panose="02020603050405020304" charset="0"/>
                <a:ea typeface="宋体" panose="02010600030101010101" pitchFamily="2" charset="-122"/>
                <a:cs typeface="Times New Roman" panose="02020603050405020304" charset="0"/>
              </a:rPr>
              <a:t>70</a:t>
            </a:r>
            <a:r>
              <a:rPr lang="zh-CN" altLang="en-US" sz="2000" b="1">
                <a:latin typeface="Times New Roman" panose="02020603050405020304" charset="0"/>
                <a:ea typeface="宋体" panose="02010600030101010101" pitchFamily="2" charset="-122"/>
                <a:cs typeface="Times New Roman" panose="02020603050405020304" charset="0"/>
              </a:rPr>
              <a:t>年代末，</a:t>
            </a:r>
            <a:r>
              <a:rPr lang="en-US" altLang="zh-CN" sz="2000" b="1">
                <a:latin typeface="Times New Roman" panose="02020603050405020304" charset="0"/>
                <a:ea typeface="宋体" panose="02010600030101010101" pitchFamily="2" charset="-122"/>
                <a:cs typeface="Times New Roman" panose="02020603050405020304" charset="0"/>
              </a:rPr>
              <a:t>AMD</a:t>
            </a:r>
            <a:r>
              <a:rPr lang="zh-CN" altLang="en-US" sz="2000" b="1">
                <a:latin typeface="Times New Roman" panose="02020603050405020304" charset="0"/>
                <a:ea typeface="宋体" panose="02010600030101010101" pitchFamily="2" charset="-122"/>
                <a:cs typeface="Times New Roman" panose="02020603050405020304" charset="0"/>
              </a:rPr>
              <a:t>公司推出可编程阵列逻辑</a:t>
            </a:r>
            <a:r>
              <a:rPr lang="en-US" altLang="zh-CN" sz="2000" b="1">
                <a:latin typeface="Times New Roman" panose="02020603050405020304" charset="0"/>
                <a:ea typeface="宋体" panose="02010600030101010101" pitchFamily="2" charset="-122"/>
                <a:cs typeface="Times New Roman" panose="02020603050405020304" charset="0"/>
              </a:rPr>
              <a:t>PAL</a:t>
            </a:r>
            <a:r>
              <a:rPr lang="zh-CN" altLang="en-US" sz="2000" b="1">
                <a:latin typeface="Times New Roman" panose="02020603050405020304" charset="0"/>
                <a:ea typeface="宋体" panose="02010600030101010101" pitchFamily="2" charset="-122"/>
                <a:cs typeface="Times New Roman" panose="02020603050405020304" charset="0"/>
              </a:rPr>
              <a:t>（</a:t>
            </a:r>
            <a:r>
              <a:rPr lang="en-US" altLang="zh-CN" sz="2000" b="1">
                <a:latin typeface="Times New Roman" panose="02020603050405020304" charset="0"/>
                <a:ea typeface="宋体" panose="02010600030101010101" pitchFamily="2" charset="-122"/>
                <a:cs typeface="Times New Roman" panose="02020603050405020304" charset="0"/>
              </a:rPr>
              <a:t>Programmable Array Logic</a:t>
            </a:r>
            <a:r>
              <a:rPr lang="zh-CN" altLang="en-US" sz="2000" b="1">
                <a:latin typeface="Times New Roman" panose="02020603050405020304" charset="0"/>
                <a:ea typeface="宋体" panose="02010600030101010101" pitchFamily="2" charset="-122"/>
                <a:cs typeface="Times New Roman" panose="02020603050405020304" charset="0"/>
              </a:rPr>
              <a:t>）。</a:t>
            </a:r>
            <a:endParaRPr lang="zh-CN" altLang="en-US" sz="2000" b="1">
              <a:latin typeface="Times New Roman" panose="02020603050405020304" charset="0"/>
              <a:ea typeface="宋体" panose="02010600030101010101" pitchFamily="2" charset="-122"/>
              <a:cs typeface="Times New Roman" panose="02020603050405020304" charset="0"/>
            </a:endParaRPr>
          </a:p>
          <a:p>
            <a:pPr indent="266700" algn="just" defTabSz="266700" fontAlgn="auto">
              <a:lnSpc>
                <a:spcPct val="150000"/>
              </a:lnSpc>
              <a:spcBef>
                <a:spcPct val="0"/>
              </a:spcBef>
              <a:spcAft>
                <a:spcPct val="0"/>
              </a:spcAft>
            </a:pPr>
            <a:r>
              <a:rPr lang="zh-CN" altLang="en-US" sz="2000" b="1">
                <a:latin typeface="Times New Roman" panose="02020603050405020304" charset="0"/>
                <a:ea typeface="宋体" panose="02010600030101010101" pitchFamily="2" charset="-122"/>
                <a:cs typeface="Times New Roman" panose="02020603050405020304" charset="0"/>
              </a:rPr>
              <a:t>（</a:t>
            </a:r>
            <a:r>
              <a:rPr lang="en-US" altLang="zh-CN" sz="2000" b="1">
                <a:latin typeface="Times New Roman" panose="02020603050405020304" charset="0"/>
                <a:ea typeface="宋体" panose="02010600030101010101" pitchFamily="2" charset="-122"/>
                <a:cs typeface="Times New Roman" panose="02020603050405020304" charset="0"/>
              </a:rPr>
              <a:t>3</a:t>
            </a:r>
            <a:r>
              <a:rPr lang="zh-CN" altLang="en-US" sz="2000" b="1">
                <a:latin typeface="Times New Roman" panose="02020603050405020304" charset="0"/>
                <a:ea typeface="宋体" panose="02010600030101010101" pitchFamily="2" charset="-122"/>
                <a:cs typeface="Times New Roman" panose="02020603050405020304" charset="0"/>
              </a:rPr>
              <a:t>）</a:t>
            </a:r>
            <a:r>
              <a:rPr lang="en-US" altLang="zh-CN" sz="2000" b="1">
                <a:latin typeface="Times New Roman" panose="02020603050405020304" charset="0"/>
                <a:ea typeface="宋体" panose="02010600030101010101" pitchFamily="2" charset="-122"/>
                <a:cs typeface="Times New Roman" panose="02020603050405020304" charset="0"/>
              </a:rPr>
              <a:t>20</a:t>
            </a:r>
            <a:r>
              <a:rPr lang="zh-CN" altLang="en-US" sz="2000" b="1">
                <a:latin typeface="Times New Roman" panose="02020603050405020304" charset="0"/>
                <a:ea typeface="宋体" panose="02010600030101010101" pitchFamily="2" charset="-122"/>
                <a:cs typeface="Times New Roman" panose="02020603050405020304" charset="0"/>
              </a:rPr>
              <a:t>世纪</a:t>
            </a:r>
            <a:r>
              <a:rPr lang="en-US" altLang="zh-CN" sz="2000" b="1">
                <a:latin typeface="Times New Roman" panose="02020603050405020304" charset="0"/>
                <a:ea typeface="宋体" panose="02010600030101010101" pitchFamily="2" charset="-122"/>
                <a:cs typeface="Times New Roman" panose="02020603050405020304" charset="0"/>
              </a:rPr>
              <a:t>80</a:t>
            </a:r>
            <a:r>
              <a:rPr lang="zh-CN" altLang="en-US" sz="2000" b="1">
                <a:latin typeface="Times New Roman" panose="02020603050405020304" charset="0"/>
                <a:ea typeface="宋体" panose="02010600030101010101" pitchFamily="2" charset="-122"/>
                <a:cs typeface="Times New Roman" panose="02020603050405020304" charset="0"/>
              </a:rPr>
              <a:t>年代初，</a:t>
            </a:r>
            <a:r>
              <a:rPr lang="en-US" altLang="zh-CN" sz="2000" b="1">
                <a:latin typeface="Times New Roman" panose="02020603050405020304" charset="0"/>
                <a:ea typeface="宋体" panose="02010600030101010101" pitchFamily="2" charset="-122"/>
                <a:cs typeface="Times New Roman" panose="02020603050405020304" charset="0"/>
              </a:rPr>
              <a:t>Lattice</a:t>
            </a:r>
            <a:r>
              <a:rPr lang="zh-CN" altLang="en-US" sz="2000" b="1">
                <a:latin typeface="Times New Roman" panose="02020603050405020304" charset="0"/>
                <a:ea typeface="宋体" panose="02010600030101010101" pitchFamily="2" charset="-122"/>
                <a:cs typeface="Times New Roman" panose="02020603050405020304" charset="0"/>
              </a:rPr>
              <a:t>公司发明了通用阵列逻辑</a:t>
            </a:r>
            <a:r>
              <a:rPr lang="en-US" altLang="zh-CN" sz="2000" b="1">
                <a:latin typeface="Times New Roman" panose="02020603050405020304" charset="0"/>
                <a:ea typeface="宋体" panose="02010600030101010101" pitchFamily="2" charset="-122"/>
                <a:cs typeface="Times New Roman" panose="02020603050405020304" charset="0"/>
              </a:rPr>
              <a:t>GAL</a:t>
            </a:r>
            <a:r>
              <a:rPr lang="zh-CN" altLang="en-US" sz="2000" b="1">
                <a:latin typeface="Times New Roman" panose="02020603050405020304" charset="0"/>
                <a:ea typeface="宋体" panose="02010600030101010101" pitchFamily="2" charset="-122"/>
                <a:cs typeface="Times New Roman" panose="02020603050405020304" charset="0"/>
              </a:rPr>
              <a:t>（</a:t>
            </a:r>
            <a:r>
              <a:rPr lang="en-US" altLang="zh-CN" sz="2000" b="1">
                <a:latin typeface="Times New Roman" panose="02020603050405020304" charset="0"/>
                <a:ea typeface="宋体" panose="02010600030101010101" pitchFamily="2" charset="-122"/>
                <a:cs typeface="Times New Roman" panose="02020603050405020304" charset="0"/>
              </a:rPr>
              <a:t>Generic Array Logic</a:t>
            </a:r>
            <a:r>
              <a:rPr lang="zh-CN" altLang="en-US" sz="2000" b="1">
                <a:latin typeface="Times New Roman" panose="02020603050405020304" charset="0"/>
                <a:ea typeface="宋体" panose="02010600030101010101" pitchFamily="2" charset="-122"/>
                <a:cs typeface="Times New Roman" panose="02020603050405020304" charset="0"/>
              </a:rPr>
              <a:t>）。</a:t>
            </a:r>
            <a:endParaRPr lang="zh-CN" altLang="en-US" sz="2000" b="1">
              <a:latin typeface="Times New Roman" panose="02020603050405020304" charset="0"/>
              <a:ea typeface="宋体" panose="02010600030101010101" pitchFamily="2" charset="-122"/>
              <a:cs typeface="Times New Roman" panose="02020603050405020304" charset="0"/>
            </a:endParaRPr>
          </a:p>
          <a:p>
            <a:pPr indent="266700" algn="just" defTabSz="266700" fontAlgn="auto">
              <a:lnSpc>
                <a:spcPct val="150000"/>
              </a:lnSpc>
              <a:spcBef>
                <a:spcPct val="0"/>
              </a:spcBef>
              <a:spcAft>
                <a:spcPct val="0"/>
              </a:spcAft>
            </a:pPr>
            <a:r>
              <a:rPr lang="zh-CN" altLang="en-US" sz="2000" b="1">
                <a:latin typeface="Times New Roman" panose="02020603050405020304" charset="0"/>
                <a:ea typeface="宋体" panose="02010600030101010101" pitchFamily="2" charset="-122"/>
                <a:cs typeface="Times New Roman" panose="02020603050405020304" charset="0"/>
              </a:rPr>
              <a:t>（</a:t>
            </a:r>
            <a:r>
              <a:rPr lang="en-US" altLang="zh-CN" sz="2000" b="1">
                <a:latin typeface="Times New Roman" panose="02020603050405020304" charset="0"/>
                <a:ea typeface="宋体" panose="02010600030101010101" pitchFamily="2" charset="-122"/>
                <a:cs typeface="Times New Roman" panose="02020603050405020304" charset="0"/>
              </a:rPr>
              <a:t>4</a:t>
            </a:r>
            <a:r>
              <a:rPr lang="zh-CN" altLang="en-US" sz="2000" b="1">
                <a:latin typeface="Times New Roman" panose="02020603050405020304" charset="0"/>
                <a:ea typeface="宋体" panose="02010600030101010101" pitchFamily="2" charset="-122"/>
                <a:cs typeface="Times New Roman" panose="02020603050405020304" charset="0"/>
              </a:rPr>
              <a:t>）</a:t>
            </a:r>
            <a:r>
              <a:rPr lang="en-US" altLang="zh-CN" sz="2000" b="1">
                <a:latin typeface="Times New Roman" panose="02020603050405020304" charset="0"/>
                <a:ea typeface="宋体" panose="02010600030101010101" pitchFamily="2" charset="-122"/>
                <a:cs typeface="Times New Roman" panose="02020603050405020304" charset="0"/>
              </a:rPr>
              <a:t>20</a:t>
            </a:r>
            <a:r>
              <a:rPr lang="zh-CN" altLang="en-US" sz="2000" b="1">
                <a:latin typeface="Times New Roman" panose="02020603050405020304" charset="0"/>
                <a:ea typeface="宋体" panose="02010600030101010101" pitchFamily="2" charset="-122"/>
                <a:cs typeface="Times New Roman" panose="02020603050405020304" charset="0"/>
              </a:rPr>
              <a:t>世纪</a:t>
            </a:r>
            <a:r>
              <a:rPr lang="en-US" altLang="zh-CN" sz="2000" b="1">
                <a:latin typeface="Times New Roman" panose="02020603050405020304" charset="0"/>
                <a:ea typeface="宋体" panose="02010600030101010101" pitchFamily="2" charset="-122"/>
                <a:cs typeface="Times New Roman" panose="02020603050405020304" charset="0"/>
              </a:rPr>
              <a:t>80</a:t>
            </a:r>
            <a:r>
              <a:rPr lang="zh-CN" altLang="en-US" sz="2000" b="1">
                <a:latin typeface="Times New Roman" panose="02020603050405020304" charset="0"/>
                <a:ea typeface="宋体" panose="02010600030101010101" pitchFamily="2" charset="-122"/>
                <a:cs typeface="Times New Roman" panose="02020603050405020304" charset="0"/>
              </a:rPr>
              <a:t>年代中期，</a:t>
            </a:r>
            <a:r>
              <a:rPr lang="en-US" altLang="zh-CN" sz="2000" b="1">
                <a:latin typeface="Times New Roman" panose="02020603050405020304" charset="0"/>
                <a:ea typeface="宋体" panose="02010600030101010101" pitchFamily="2" charset="-122"/>
                <a:cs typeface="Times New Roman" panose="02020603050405020304" charset="0"/>
              </a:rPr>
              <a:t>Xilinx</a:t>
            </a:r>
            <a:r>
              <a:rPr lang="zh-CN" altLang="en-US" sz="2000" b="1">
                <a:latin typeface="Times New Roman" panose="02020603050405020304" charset="0"/>
                <a:ea typeface="宋体" panose="02010600030101010101" pitchFamily="2" charset="-122"/>
                <a:cs typeface="Times New Roman" panose="02020603050405020304" charset="0"/>
              </a:rPr>
              <a:t>公司生产出世界上第一个现场可编程门阵列器件</a:t>
            </a:r>
            <a:r>
              <a:rPr lang="en-US" altLang="zh-CN" sz="2000" b="1">
                <a:latin typeface="Times New Roman" panose="02020603050405020304" charset="0"/>
                <a:ea typeface="宋体" panose="02010600030101010101" pitchFamily="2" charset="-122"/>
                <a:cs typeface="Times New Roman" panose="02020603050405020304" charset="0"/>
              </a:rPr>
              <a:t>FPGA</a:t>
            </a:r>
            <a:r>
              <a:rPr lang="zh-CN" altLang="en-US" sz="2000" b="1">
                <a:latin typeface="Times New Roman" panose="02020603050405020304" charset="0"/>
                <a:ea typeface="宋体" panose="02010600030101010101" pitchFamily="2" charset="-122"/>
                <a:cs typeface="Times New Roman" panose="02020603050405020304" charset="0"/>
              </a:rPr>
              <a:t>（</a:t>
            </a:r>
            <a:r>
              <a:rPr lang="en-US" altLang="zh-CN" sz="2000" b="1">
                <a:latin typeface="Times New Roman" panose="02020603050405020304" charset="0"/>
                <a:ea typeface="宋体" panose="02010600030101010101" pitchFamily="2" charset="-122"/>
                <a:cs typeface="Times New Roman" panose="02020603050405020304" charset="0"/>
              </a:rPr>
              <a:t>Field Programmable Gate Array</a:t>
            </a:r>
            <a:r>
              <a:rPr lang="zh-CN" altLang="en-US" sz="2000" b="1">
                <a:latin typeface="Times New Roman" panose="02020603050405020304" charset="0"/>
                <a:ea typeface="宋体" panose="02010600030101010101" pitchFamily="2" charset="-122"/>
                <a:cs typeface="Times New Roman" panose="02020603050405020304" charset="0"/>
              </a:rPr>
              <a:t>）。同一时期，</a:t>
            </a:r>
            <a:r>
              <a:rPr lang="en-US" altLang="zh-CN" sz="2000" b="1">
                <a:latin typeface="Times New Roman" panose="02020603050405020304" charset="0"/>
                <a:ea typeface="宋体" panose="02010600030101010101" pitchFamily="2" charset="-122"/>
                <a:cs typeface="Times New Roman" panose="02020603050405020304" charset="0"/>
              </a:rPr>
              <a:t>Altera</a:t>
            </a:r>
            <a:r>
              <a:rPr lang="zh-CN" altLang="en-US" sz="2000" b="1">
                <a:latin typeface="Times New Roman" panose="02020603050405020304" charset="0"/>
                <a:ea typeface="宋体" panose="02010600030101010101" pitchFamily="2" charset="-122"/>
                <a:cs typeface="Times New Roman" panose="02020603050405020304" charset="0"/>
              </a:rPr>
              <a:t>公司推出了电可编程逻辑器件</a:t>
            </a:r>
            <a:r>
              <a:rPr lang="en-US" altLang="zh-CN" sz="2000" b="1">
                <a:latin typeface="Times New Roman" panose="02020603050405020304" charset="0"/>
                <a:ea typeface="宋体" panose="02010600030101010101" pitchFamily="2" charset="-122"/>
                <a:cs typeface="Times New Roman" panose="02020603050405020304" charset="0"/>
              </a:rPr>
              <a:t>EPLD</a:t>
            </a:r>
            <a:r>
              <a:rPr lang="zh-CN" altLang="en-US" sz="2000" b="1">
                <a:latin typeface="Times New Roman" panose="02020603050405020304" charset="0"/>
                <a:ea typeface="宋体" panose="02010600030101010101" pitchFamily="2" charset="-122"/>
                <a:cs typeface="Times New Roman" panose="02020603050405020304" charset="0"/>
              </a:rPr>
              <a:t>（</a:t>
            </a:r>
            <a:r>
              <a:rPr lang="en-US" altLang="zh-CN" sz="2000" b="1">
                <a:latin typeface="Times New Roman" panose="02020603050405020304" charset="0"/>
                <a:ea typeface="宋体" panose="02010600030101010101" pitchFamily="2" charset="-122"/>
                <a:cs typeface="Times New Roman" panose="02020603050405020304" charset="0"/>
              </a:rPr>
              <a:t>Electrically Programmable Logic Device</a:t>
            </a:r>
            <a:r>
              <a:rPr lang="zh-CN" altLang="en-US" sz="2000" b="1">
                <a:latin typeface="Times New Roman" panose="02020603050405020304" charset="0"/>
                <a:ea typeface="宋体" panose="02010600030101010101" pitchFamily="2" charset="-122"/>
                <a:cs typeface="Times New Roman" panose="02020603050405020304" charset="0"/>
              </a:rPr>
              <a:t>）。</a:t>
            </a:r>
            <a:endParaRPr lang="zh-CN" altLang="en-US" sz="2000" b="1">
              <a:latin typeface="Times New Roman" panose="02020603050405020304" charset="0"/>
              <a:ea typeface="宋体" panose="02010600030101010101" pitchFamily="2" charset="-122"/>
              <a:cs typeface="Times New Roman" panose="02020603050405020304" charset="0"/>
            </a:endParaRPr>
          </a:p>
          <a:p>
            <a:pPr indent="266700" algn="just" defTabSz="266700" fontAlgn="auto">
              <a:lnSpc>
                <a:spcPct val="150000"/>
              </a:lnSpc>
              <a:spcBef>
                <a:spcPct val="0"/>
              </a:spcBef>
              <a:spcAft>
                <a:spcPct val="0"/>
              </a:spcAft>
            </a:pPr>
            <a:r>
              <a:rPr lang="zh-CN" altLang="en-US" sz="2000" b="1">
                <a:latin typeface="Times New Roman" panose="02020603050405020304" charset="0"/>
                <a:ea typeface="宋体" panose="02010600030101010101" pitchFamily="2" charset="-122"/>
                <a:cs typeface="Times New Roman" panose="02020603050405020304" charset="0"/>
              </a:rPr>
              <a:t>（</a:t>
            </a:r>
            <a:r>
              <a:rPr lang="en-US" altLang="zh-CN" sz="2000" b="1">
                <a:latin typeface="Times New Roman" panose="02020603050405020304" charset="0"/>
                <a:ea typeface="宋体" panose="02010600030101010101" pitchFamily="2" charset="-122"/>
                <a:cs typeface="Times New Roman" panose="02020603050405020304" charset="0"/>
              </a:rPr>
              <a:t>5</a:t>
            </a:r>
            <a:r>
              <a:rPr lang="zh-CN" altLang="en-US" sz="2000" b="1">
                <a:latin typeface="Times New Roman" panose="02020603050405020304" charset="0"/>
                <a:ea typeface="宋体" panose="02010600030101010101" pitchFamily="2" charset="-122"/>
                <a:cs typeface="Times New Roman" panose="02020603050405020304" charset="0"/>
              </a:rPr>
              <a:t>）</a:t>
            </a:r>
            <a:r>
              <a:rPr lang="en-US" altLang="zh-CN" sz="2000" b="1">
                <a:latin typeface="Times New Roman" panose="02020603050405020304" charset="0"/>
                <a:ea typeface="宋体" panose="02010600030101010101" pitchFamily="2" charset="-122"/>
                <a:cs typeface="Times New Roman" panose="02020603050405020304" charset="0"/>
              </a:rPr>
              <a:t>20</a:t>
            </a:r>
            <a:r>
              <a:rPr lang="zh-CN" altLang="en-US" sz="2000" b="1">
                <a:latin typeface="Times New Roman" panose="02020603050405020304" charset="0"/>
                <a:ea typeface="宋体" panose="02010600030101010101" pitchFamily="2" charset="-122"/>
                <a:cs typeface="Times New Roman" panose="02020603050405020304" charset="0"/>
              </a:rPr>
              <a:t>世纪</a:t>
            </a:r>
            <a:r>
              <a:rPr lang="en-US" altLang="zh-CN" sz="2000" b="1">
                <a:latin typeface="Times New Roman" panose="02020603050405020304" charset="0"/>
                <a:ea typeface="宋体" panose="02010600030101010101" pitchFamily="2" charset="-122"/>
                <a:cs typeface="Times New Roman" panose="02020603050405020304" charset="0"/>
              </a:rPr>
              <a:t>80</a:t>
            </a:r>
            <a:r>
              <a:rPr lang="zh-CN" altLang="en-US" sz="2000" b="1">
                <a:latin typeface="Times New Roman" panose="02020603050405020304" charset="0"/>
                <a:ea typeface="宋体" panose="02010600030101010101" pitchFamily="2" charset="-122"/>
                <a:cs typeface="Times New Roman" panose="02020603050405020304" charset="0"/>
              </a:rPr>
              <a:t>年代末，</a:t>
            </a:r>
            <a:r>
              <a:rPr lang="en-US" altLang="zh-CN" sz="2000" b="1">
                <a:latin typeface="Times New Roman" panose="02020603050405020304" charset="0"/>
                <a:ea typeface="宋体" panose="02010600030101010101" pitchFamily="2" charset="-122"/>
                <a:cs typeface="Times New Roman" panose="02020603050405020304" charset="0"/>
              </a:rPr>
              <a:t>Lattice</a:t>
            </a:r>
            <a:r>
              <a:rPr lang="zh-CN" altLang="en-US" sz="2000" b="1">
                <a:latin typeface="Times New Roman" panose="02020603050405020304" charset="0"/>
                <a:ea typeface="宋体" panose="02010600030101010101" pitchFamily="2" charset="-122"/>
                <a:cs typeface="Times New Roman" panose="02020603050405020304" charset="0"/>
              </a:rPr>
              <a:t>公司提出了在系统可编程技术</a:t>
            </a:r>
            <a:r>
              <a:rPr lang="en-US" altLang="zh-CN" sz="2000" b="1">
                <a:latin typeface="Times New Roman" panose="02020603050405020304" charset="0"/>
                <a:ea typeface="宋体" panose="02010600030101010101" pitchFamily="2" charset="-122"/>
                <a:cs typeface="Times New Roman" panose="02020603050405020304" charset="0"/>
              </a:rPr>
              <a:t>ISP</a:t>
            </a:r>
            <a:r>
              <a:rPr lang="zh-CN" altLang="en-US" sz="2000" b="1">
                <a:latin typeface="Times New Roman" panose="02020603050405020304" charset="0"/>
                <a:ea typeface="宋体" panose="02010600030101010101" pitchFamily="2" charset="-122"/>
                <a:cs typeface="Times New Roman" panose="02020603050405020304" charset="0"/>
              </a:rPr>
              <a:t>（</a:t>
            </a:r>
            <a:r>
              <a:rPr lang="en-US" altLang="zh-CN" sz="2000" b="1">
                <a:latin typeface="Times New Roman" panose="02020603050405020304" charset="0"/>
                <a:ea typeface="宋体" panose="02010600030101010101" pitchFamily="2" charset="-122"/>
                <a:cs typeface="Times New Roman" panose="02020603050405020304" charset="0"/>
              </a:rPr>
              <a:t>In-System Programmability</a:t>
            </a:r>
            <a:r>
              <a:rPr lang="zh-CN" altLang="en-US" sz="2000" b="1">
                <a:latin typeface="Times New Roman" panose="02020603050405020304" charset="0"/>
                <a:ea typeface="宋体" panose="02010600030101010101" pitchFamily="2" charset="-122"/>
                <a:cs typeface="Times New Roman" panose="02020603050405020304" charset="0"/>
              </a:rPr>
              <a:t>），并推出一系列复杂可编程逻辑器件</a:t>
            </a:r>
            <a:r>
              <a:rPr lang="en-US" altLang="zh-CN" sz="2000" b="1">
                <a:latin typeface="Times New Roman" panose="02020603050405020304" charset="0"/>
                <a:ea typeface="宋体" panose="02010600030101010101" pitchFamily="2" charset="-122"/>
                <a:cs typeface="Times New Roman" panose="02020603050405020304" charset="0"/>
              </a:rPr>
              <a:t>CPLD</a:t>
            </a:r>
            <a:r>
              <a:rPr lang="zh-CN" altLang="en-US" sz="2000" b="1">
                <a:latin typeface="Times New Roman" panose="02020603050405020304" charset="0"/>
                <a:ea typeface="宋体" panose="02010600030101010101" pitchFamily="2" charset="-122"/>
                <a:cs typeface="Times New Roman" panose="02020603050405020304" charset="0"/>
              </a:rPr>
              <a:t>（</a:t>
            </a:r>
            <a:r>
              <a:rPr lang="en-US" altLang="zh-CN" sz="2000" b="1">
                <a:latin typeface="Times New Roman" panose="02020603050405020304" charset="0"/>
                <a:ea typeface="宋体" panose="02010600030101010101" pitchFamily="2" charset="-122"/>
                <a:cs typeface="Times New Roman" panose="02020603050405020304" charset="0"/>
              </a:rPr>
              <a:t>Complex Programmable Logic Device</a:t>
            </a:r>
            <a:r>
              <a:rPr lang="zh-CN" altLang="en-US" sz="2000" b="1">
                <a:latin typeface="Times New Roman" panose="02020603050405020304" charset="0"/>
                <a:ea typeface="宋体" panose="02010600030101010101" pitchFamily="2" charset="-122"/>
                <a:cs typeface="Times New Roman" panose="02020603050405020304" charset="0"/>
              </a:rPr>
              <a:t>）。</a:t>
            </a:r>
            <a:endParaRPr lang="zh-CN" altLang="en-US" sz="2000" b="1">
              <a:latin typeface="Times New Roman" panose="02020603050405020304" charset="0"/>
              <a:ea typeface="宋体" panose="02010600030101010101" pitchFamily="2" charset="-122"/>
              <a:cs typeface="Times New Roman" panose="02020603050405020304" charset="0"/>
            </a:endParaRPr>
          </a:p>
          <a:p>
            <a:pPr indent="0" algn="just" defTabSz="266700" fontAlgn="auto">
              <a:lnSpc>
                <a:spcPct val="150000"/>
              </a:lnSpc>
              <a:spcBef>
                <a:spcPct val="0"/>
              </a:spcBef>
              <a:spcAft>
                <a:spcPct val="0"/>
              </a:spcAft>
            </a:pPr>
            <a:r>
              <a:rPr lang="en-US" altLang="zh-CN" sz="2000" b="1">
                <a:latin typeface="Times New Roman" panose="02020603050405020304" charset="0"/>
                <a:ea typeface="宋体" panose="02010600030101010101" pitchFamily="2" charset="-122"/>
                <a:cs typeface="Times New Roman" panose="02020603050405020304" charset="0"/>
              </a:rPr>
              <a:t>    </a:t>
            </a:r>
            <a:r>
              <a:rPr lang="zh-CN" altLang="en-US" sz="2000" b="1">
                <a:latin typeface="Times New Roman" panose="02020603050405020304" charset="0"/>
                <a:ea typeface="宋体" panose="02010600030101010101" pitchFamily="2" charset="-122"/>
                <a:cs typeface="Times New Roman" panose="02020603050405020304" charset="0"/>
              </a:rPr>
              <a:t>（</a:t>
            </a:r>
            <a:r>
              <a:rPr lang="en-US" altLang="zh-CN" sz="2000" b="1">
                <a:latin typeface="Times New Roman" panose="02020603050405020304" charset="0"/>
                <a:ea typeface="宋体" panose="02010600030101010101" pitchFamily="2" charset="-122"/>
                <a:cs typeface="Times New Roman" panose="02020603050405020304" charset="0"/>
              </a:rPr>
              <a:t>6</a:t>
            </a:r>
            <a:r>
              <a:rPr lang="zh-CN" altLang="en-US" sz="2000" b="1">
                <a:latin typeface="Times New Roman" panose="02020603050405020304" charset="0"/>
                <a:ea typeface="宋体" panose="02010600030101010101" pitchFamily="2" charset="-122"/>
                <a:cs typeface="Times New Roman" panose="02020603050405020304" charset="0"/>
              </a:rPr>
              <a:t>）进入</a:t>
            </a:r>
            <a:r>
              <a:rPr lang="en-US" altLang="zh-CN" sz="2000" b="1">
                <a:latin typeface="Times New Roman" panose="02020603050405020304" charset="0"/>
                <a:ea typeface="宋体" panose="02010600030101010101" pitchFamily="2" charset="-122"/>
                <a:cs typeface="Times New Roman" panose="02020603050405020304" charset="0"/>
              </a:rPr>
              <a:t>20</a:t>
            </a:r>
            <a:r>
              <a:rPr lang="zh-CN" altLang="en-US" sz="2000" b="1">
                <a:latin typeface="Times New Roman" panose="02020603050405020304" charset="0"/>
                <a:ea typeface="宋体" panose="02010600030101010101" pitchFamily="2" charset="-122"/>
                <a:cs typeface="Times New Roman" panose="02020603050405020304" charset="0"/>
              </a:rPr>
              <a:t>世纪</a:t>
            </a:r>
            <a:r>
              <a:rPr lang="en-US" altLang="zh-CN" sz="2000" b="1">
                <a:latin typeface="Times New Roman" panose="02020603050405020304" charset="0"/>
                <a:ea typeface="宋体" panose="02010600030101010101" pitchFamily="2" charset="-122"/>
                <a:cs typeface="Times New Roman" panose="02020603050405020304" charset="0"/>
              </a:rPr>
              <a:t>90</a:t>
            </a:r>
            <a:r>
              <a:rPr lang="zh-CN" altLang="en-US" sz="2000" b="1">
                <a:latin typeface="Times New Roman" panose="02020603050405020304" charset="0"/>
                <a:ea typeface="宋体" panose="02010600030101010101" pitchFamily="2" charset="-122"/>
                <a:cs typeface="Times New Roman" panose="02020603050405020304" charset="0"/>
              </a:rPr>
              <a:t>年代以后，可编程逻辑器件的规模超过了百万逻辑门，并出现内嵌复杂功能块的超大规模器件</a:t>
            </a:r>
            <a:r>
              <a:rPr lang="en-US" altLang="zh-CN" sz="2000" b="1">
                <a:latin typeface="Times New Roman" panose="02020603050405020304" charset="0"/>
                <a:ea typeface="宋体" panose="02010600030101010101" pitchFamily="2" charset="-122"/>
                <a:cs typeface="Times New Roman" panose="02020603050405020304" charset="0"/>
              </a:rPr>
              <a:t>SOPC</a:t>
            </a:r>
            <a:r>
              <a:rPr lang="zh-CN" altLang="en-US" sz="2000" b="1">
                <a:latin typeface="Times New Roman" panose="02020603050405020304" charset="0"/>
                <a:ea typeface="宋体" panose="02010600030101010101" pitchFamily="2" charset="-122"/>
                <a:cs typeface="Times New Roman" panose="02020603050405020304" charset="0"/>
              </a:rPr>
              <a:t>（</a:t>
            </a:r>
            <a:r>
              <a:rPr lang="en-US" altLang="zh-CN" sz="2000" b="1">
                <a:latin typeface="Times New Roman" panose="02020603050405020304" charset="0"/>
                <a:ea typeface="宋体" panose="02010600030101010101" pitchFamily="2" charset="-122"/>
                <a:cs typeface="Times New Roman" panose="02020603050405020304" charset="0"/>
              </a:rPr>
              <a:t>System on a Programmable Chip</a:t>
            </a:r>
            <a:r>
              <a:rPr lang="zh-CN" altLang="en-US" sz="2000" b="1">
                <a:latin typeface="Times New Roman" panose="02020603050405020304" charset="0"/>
                <a:ea typeface="宋体" panose="02010600030101010101" pitchFamily="2" charset="-122"/>
                <a:cs typeface="Times New Roman" panose="02020603050405020304" charset="0"/>
              </a:rPr>
              <a:t>）。</a:t>
            </a:r>
            <a:endParaRPr lang="zh-CN" altLang="en-US" sz="2000" b="1">
              <a:latin typeface="Times New Roman" panose="02020603050405020304" charset="0"/>
              <a:ea typeface="宋体" panose="02010600030101010101" pitchFamily="2" charset="-122"/>
              <a:cs typeface="Times New Roman" panose="0202060305040502030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276353" y="178821"/>
            <a:ext cx="7560944" cy="605155"/>
            <a:chOff x="274214" y="217809"/>
            <a:chExt cx="6300787"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846233" cy="486304"/>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2.6 </a:t>
              </a:r>
              <a:r>
                <a:rPr lang="zh-CN" altLang="en-US" sz="3200" b="1" dirty="0">
                  <a:solidFill>
                    <a:prstClr val="black"/>
                  </a:solidFill>
                  <a:latin typeface="微软雅黑" panose="020B0503020204020204" pitchFamily="34" charset="-122"/>
                  <a:ea typeface="微软雅黑" panose="020B0503020204020204" pitchFamily="34" charset="-122"/>
                </a:rPr>
                <a:t>可编程逻辑器件设计技术</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pic>
        <p:nvPicPr>
          <p:cNvPr id="35842" name="图片 113667" descr="2t33"/>
          <p:cNvPicPr>
            <a:picLocks noChangeAspect="1"/>
          </p:cNvPicPr>
          <p:nvPr/>
        </p:nvPicPr>
        <p:blipFill>
          <a:blip r:embed="rId2"/>
          <a:stretch>
            <a:fillRect/>
          </a:stretch>
        </p:blipFill>
        <p:spPr>
          <a:xfrm>
            <a:off x="4130675" y="2044065"/>
            <a:ext cx="4667885" cy="4280535"/>
          </a:xfrm>
          <a:prstGeom prst="rect">
            <a:avLst/>
          </a:prstGeom>
          <a:noFill/>
          <a:ln w="9525">
            <a:noFill/>
          </a:ln>
        </p:spPr>
      </p:pic>
      <p:sp>
        <p:nvSpPr>
          <p:cNvPr id="2" name="文本框 1"/>
          <p:cNvSpPr txBox="1"/>
          <p:nvPr/>
        </p:nvSpPr>
        <p:spPr>
          <a:xfrm>
            <a:off x="3924300" y="6365558"/>
            <a:ext cx="5080000" cy="398780"/>
          </a:xfrm>
          <a:prstGeom prst="rect">
            <a:avLst/>
          </a:prstGeom>
        </p:spPr>
        <p:txBody>
          <a:bodyPr>
            <a:spAutoFit/>
          </a:bodyPr>
          <a:p>
            <a:pPr marL="0" indent="0" algn="ctr" defTabSz="266700">
              <a:spcBef>
                <a:spcPct val="0"/>
              </a:spcBef>
              <a:spcAft>
                <a:spcPct val="0"/>
              </a:spcAft>
            </a:pPr>
            <a:r>
              <a:rPr lang="zh-CN" altLang="en-US" sz="2000" b="1">
                <a:latin typeface="宋体" panose="02010600030101010101" pitchFamily="2" charset="-122"/>
                <a:ea typeface="宋体" panose="02010600030101010101" pitchFamily="2" charset="-122"/>
              </a:rPr>
              <a:t>图</a:t>
            </a:r>
            <a:r>
              <a:rPr lang="en-US" altLang="zh-CN" sz="2000" b="1">
                <a:latin typeface="Times New Roman" panose="02020603050405020304"/>
                <a:ea typeface="宋体" panose="02010600030101010101" pitchFamily="2" charset="-122"/>
              </a:rPr>
              <a:t>2-32 CPDL/FPGA</a:t>
            </a:r>
            <a:r>
              <a:rPr lang="zh-CN" altLang="en-US" sz="2000" b="1">
                <a:latin typeface="宋体" panose="02010600030101010101" pitchFamily="2" charset="-122"/>
                <a:ea typeface="宋体" panose="02010600030101010101" pitchFamily="2" charset="-122"/>
              </a:rPr>
              <a:t>设计流程</a:t>
            </a:r>
            <a:endParaRPr lang="zh-CN" altLang="en-US" sz="2000" b="1">
              <a:latin typeface="宋体" panose="02010600030101010101" pitchFamily="2" charset="-122"/>
              <a:ea typeface="宋体" panose="02010600030101010101" pitchFamily="2" charset="-122"/>
            </a:endParaRPr>
          </a:p>
        </p:txBody>
      </p:sp>
      <p:sp>
        <p:nvSpPr>
          <p:cNvPr id="3" name="文本框 2"/>
          <p:cNvSpPr txBox="1"/>
          <p:nvPr/>
        </p:nvSpPr>
        <p:spPr>
          <a:xfrm>
            <a:off x="748030" y="985520"/>
            <a:ext cx="10762615" cy="960755"/>
          </a:xfrm>
          <a:prstGeom prst="rect">
            <a:avLst/>
          </a:prstGeom>
        </p:spPr>
        <p:txBody>
          <a:bodyPr>
            <a:noAutofit/>
          </a:bodyPr>
          <a:p>
            <a:pPr indent="457200" algn="just" defTabSz="266700" fontAlgn="auto">
              <a:lnSpc>
                <a:spcPct val="150000"/>
              </a:lnSpc>
              <a:spcBef>
                <a:spcPct val="0"/>
              </a:spcBef>
              <a:spcAft>
                <a:spcPct val="0"/>
              </a:spcAft>
            </a:pPr>
            <a:r>
              <a:rPr lang="en-US" altLang="zh-CN" sz="2000" b="1">
                <a:solidFill>
                  <a:srgbClr val="FF0000"/>
                </a:solidFill>
                <a:latin typeface="Times New Roman" panose="02020603050405020304"/>
                <a:ea typeface="宋体" panose="02010600030101010101" pitchFamily="2" charset="-122"/>
              </a:rPr>
              <a:t>CPDL/FPGA</a:t>
            </a:r>
            <a:r>
              <a:rPr lang="zh-CN" altLang="en-US" sz="2000" b="1">
                <a:solidFill>
                  <a:srgbClr val="FF0000"/>
                </a:solidFill>
                <a:latin typeface="宋体" panose="02010600030101010101" pitchFamily="2" charset="-122"/>
                <a:ea typeface="宋体" panose="02010600030101010101" pitchFamily="2" charset="-122"/>
              </a:rPr>
              <a:t>设计流程</a:t>
            </a:r>
            <a:r>
              <a:rPr lang="zh-CN" altLang="en-US" sz="2000" b="1">
                <a:latin typeface="宋体" panose="02010600030101010101" pitchFamily="2" charset="-122"/>
                <a:ea typeface="宋体" panose="02010600030101010101" pitchFamily="2" charset="-122"/>
              </a:rPr>
              <a:t>主要包括</a:t>
            </a:r>
            <a:r>
              <a:rPr lang="zh-CN" altLang="en-US" sz="2000" b="1">
                <a:solidFill>
                  <a:srgbClr val="FF0000"/>
                </a:solidFill>
                <a:latin typeface="宋体" panose="02010600030101010101" pitchFamily="2" charset="-122"/>
                <a:ea typeface="宋体" panose="02010600030101010101" pitchFamily="2" charset="-122"/>
              </a:rPr>
              <a:t>设计准备、设计输入、设计处理和器件编程</a:t>
            </a:r>
            <a:r>
              <a:rPr lang="zh-CN" altLang="en-US" sz="2000" b="1">
                <a:latin typeface="宋体" panose="02010600030101010101" pitchFamily="2" charset="-122"/>
                <a:ea typeface="宋体" panose="02010600030101010101" pitchFamily="2" charset="-122"/>
              </a:rPr>
              <a:t>四个步骤以及</a:t>
            </a:r>
            <a:r>
              <a:rPr lang="zh-CN" altLang="en-US" sz="2000" b="1">
                <a:solidFill>
                  <a:srgbClr val="FF0000"/>
                </a:solidFill>
                <a:latin typeface="宋体" panose="02010600030101010101" pitchFamily="2" charset="-122"/>
                <a:ea typeface="宋体" panose="02010600030101010101" pitchFamily="2" charset="-122"/>
              </a:rPr>
              <a:t>相应的功能仿真、时序仿真和器件测试</a:t>
            </a:r>
            <a:r>
              <a:rPr lang="zh-CN" altLang="en-US" sz="2000" b="1">
                <a:latin typeface="宋体" panose="02010600030101010101" pitchFamily="2" charset="-122"/>
                <a:ea typeface="宋体" panose="02010600030101010101" pitchFamily="2" charset="-122"/>
              </a:rPr>
              <a:t>三个设计验证过程。</a:t>
            </a:r>
            <a:endParaRPr lang="zh-CN" altLang="en-US" sz="2000" b="1">
              <a:latin typeface="宋体" panose="02010600030101010101" pitchFamily="2" charset="-122"/>
              <a:ea typeface="宋体" panose="02010600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3"/>
          <p:cNvSpPr/>
          <p:nvPr/>
        </p:nvSpPr>
        <p:spPr>
          <a:xfrm>
            <a:off x="0" y="2121535"/>
            <a:ext cx="12192000" cy="2978785"/>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lstStyle/>
          <a:p>
            <a:pPr defTabSz="822960"/>
            <a:endParaRPr lang="en-US" sz="3600" dirty="0">
              <a:solidFill>
                <a:prstClr val="white"/>
              </a:solidFill>
              <a:latin typeface="Calibri" panose="020F0502020204030204"/>
              <a:ea typeface="微软雅黑" panose="020B0503020204020204" pitchFamily="34" charset="-122"/>
            </a:endParaRPr>
          </a:p>
        </p:txBody>
      </p:sp>
      <p:sp>
        <p:nvSpPr>
          <p:cNvPr id="4" name="矩形 3"/>
          <p:cNvSpPr/>
          <p:nvPr/>
        </p:nvSpPr>
        <p:spPr>
          <a:xfrm>
            <a:off x="1875790" y="2774950"/>
            <a:ext cx="8549005" cy="1508125"/>
          </a:xfrm>
          <a:prstGeom prst="rect">
            <a:avLst/>
          </a:prstGeom>
          <a:noFill/>
        </p:spPr>
        <p:txBody>
          <a:bodyPr wrap="none" lIns="109703" tIns="54851" rIns="109703" bIns="54851">
            <a:noAutofit/>
          </a:bodyPr>
          <a:lstStyle/>
          <a:p>
            <a:pPr algn="ctr" defTabSz="1097280"/>
            <a:r>
              <a:rPr lang="en-US" altLang="zh-CN" sz="9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THANKS</a:t>
            </a:r>
            <a:endParaRPr lang="zh-CN" altLang="en-US" sz="9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panose="020F0502020204030204"/>
              <a:ea typeface="微软雅黑" panose="020B0503020204020204" pitchFamily="34" charset="-122"/>
            </a:endParaRPr>
          </a:p>
        </p:txBody>
      </p:sp>
      <p:grpSp>
        <p:nvGrpSpPr>
          <p:cNvPr id="5" name="组合 4"/>
          <p:cNvGrpSpPr/>
          <p:nvPr/>
        </p:nvGrpSpPr>
        <p:grpSpPr>
          <a:xfrm>
            <a:off x="5750363" y="663893"/>
            <a:ext cx="679680" cy="679680"/>
            <a:chOff x="2195736" y="5157192"/>
            <a:chExt cx="864096" cy="864096"/>
          </a:xfrm>
        </p:grpSpPr>
        <p:sp>
          <p:nvSpPr>
            <p:cNvPr id="6" name="椭圆 5"/>
            <p:cNvSpPr/>
            <p:nvPr/>
          </p:nvSpPr>
          <p:spPr>
            <a:xfrm>
              <a:off x="2195736" y="5157192"/>
              <a:ext cx="864096" cy="864096"/>
            </a:xfrm>
            <a:prstGeom prst="ellipse">
              <a:avLst/>
            </a:prstGeom>
            <a:solidFill>
              <a:schemeClr val="tx2">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22960"/>
              <a:endParaRPr lang="zh-CN" altLang="en-US" sz="3600">
                <a:solidFill>
                  <a:prstClr val="white"/>
                </a:solidFill>
                <a:latin typeface="Calibri" panose="020F0502020204030204"/>
                <a:ea typeface="微软雅黑" panose="020B0503020204020204" pitchFamily="34" charset="-122"/>
              </a:endParaRPr>
            </a:p>
          </p:txBody>
        </p:sp>
        <p:sp>
          <p:nvSpPr>
            <p:cNvPr id="7" name="Freeform 12"/>
            <p:cNvSpPr>
              <a:spLocks noEditPoints="1"/>
            </p:cNvSpPr>
            <p:nvPr/>
          </p:nvSpPr>
          <p:spPr bwMode="black">
            <a:xfrm>
              <a:off x="2420939" y="5327612"/>
              <a:ext cx="437585" cy="528084"/>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rgbClr val="FFFFFF"/>
            </a:solidFill>
            <a:ln>
              <a:noFill/>
            </a:ln>
          </p:spPr>
          <p:txBody>
            <a:bodyPr vert="horz" wrap="square" lIns="98767" tIns="49384" rIns="98767" bIns="4938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097280"/>
              <a:endParaRPr lang="en-US" sz="2880">
                <a:solidFill>
                  <a:srgbClr val="FFFFFF"/>
                </a:solidFill>
                <a:latin typeface="Calibri" panose="020F0502020204030204"/>
                <a:ea typeface="幼圆" panose="02010509060101010101" charset="-122"/>
              </a:endParaRPr>
            </a:p>
          </p:txBody>
        </p:sp>
      </p:grpSp>
      <p:grpSp>
        <p:nvGrpSpPr>
          <p:cNvPr id="8" name="组合 7"/>
          <p:cNvGrpSpPr/>
          <p:nvPr/>
        </p:nvGrpSpPr>
        <p:grpSpPr>
          <a:xfrm>
            <a:off x="6623587" y="663893"/>
            <a:ext cx="679680" cy="679680"/>
            <a:chOff x="2267143" y="2492896"/>
            <a:chExt cx="864096" cy="864096"/>
          </a:xfrm>
        </p:grpSpPr>
        <p:sp>
          <p:nvSpPr>
            <p:cNvPr id="9" name="椭圆 8"/>
            <p:cNvSpPr/>
            <p:nvPr/>
          </p:nvSpPr>
          <p:spPr>
            <a:xfrm>
              <a:off x="2267143" y="2492896"/>
              <a:ext cx="864096" cy="864096"/>
            </a:xfrm>
            <a:prstGeom prst="ellipse">
              <a:avLst/>
            </a:prstGeom>
            <a:solidFill>
              <a:schemeClr val="tx2">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22960"/>
              <a:endParaRPr lang="zh-CN" altLang="en-US" sz="3600">
                <a:solidFill>
                  <a:prstClr val="white"/>
                </a:solidFill>
                <a:latin typeface="Calibri" panose="020F0502020204030204"/>
                <a:ea typeface="微软雅黑" panose="020B0503020204020204" pitchFamily="34" charset="-122"/>
              </a:endParaRPr>
            </a:p>
          </p:txBody>
        </p:sp>
        <p:sp>
          <p:nvSpPr>
            <p:cNvPr id="10" name="Freeform 18"/>
            <p:cNvSpPr>
              <a:spLocks noEditPoints="1"/>
            </p:cNvSpPr>
            <p:nvPr/>
          </p:nvSpPr>
          <p:spPr bwMode="black">
            <a:xfrm>
              <a:off x="2496467" y="2693855"/>
              <a:ext cx="423965" cy="470210"/>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p:spPr>
          <p:txBody>
            <a:bodyPr vert="horz" wrap="square" lIns="98767" tIns="49384" rIns="98767" bIns="49384" numCol="1" anchor="t" anchorCtr="0" compatLnSpc="1"/>
            <a:lstStyle/>
            <a:p>
              <a:pPr defTabSz="1097280"/>
              <a:endParaRPr lang="en-US" sz="1200" dirty="0">
                <a:solidFill>
                  <a:prstClr val="black"/>
                </a:solidFill>
                <a:latin typeface="Calibri" panose="020F0502020204030204"/>
                <a:ea typeface="幼圆" panose="02010509060101010101" charset="-122"/>
              </a:endParaRPr>
            </a:p>
          </p:txBody>
        </p:sp>
      </p:grpSp>
      <p:grpSp>
        <p:nvGrpSpPr>
          <p:cNvPr id="11" name="组合 10"/>
          <p:cNvGrpSpPr/>
          <p:nvPr/>
        </p:nvGrpSpPr>
        <p:grpSpPr>
          <a:xfrm>
            <a:off x="7496813" y="663893"/>
            <a:ext cx="679680" cy="679680"/>
            <a:chOff x="3994734" y="2492896"/>
            <a:chExt cx="864096" cy="864096"/>
          </a:xfrm>
        </p:grpSpPr>
        <p:sp>
          <p:nvSpPr>
            <p:cNvPr id="12" name="椭圆 11"/>
            <p:cNvSpPr/>
            <p:nvPr/>
          </p:nvSpPr>
          <p:spPr>
            <a:xfrm>
              <a:off x="3994734" y="2492896"/>
              <a:ext cx="864096" cy="864096"/>
            </a:xfrm>
            <a:prstGeom prst="ellipse">
              <a:avLst/>
            </a:prstGeom>
            <a:solidFill>
              <a:schemeClr val="tx2">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22960"/>
              <a:endParaRPr lang="zh-CN" altLang="en-US" sz="3600">
                <a:solidFill>
                  <a:prstClr val="white"/>
                </a:solidFill>
                <a:latin typeface="Calibri" panose="020F0502020204030204"/>
                <a:ea typeface="微软雅黑" panose="020B0503020204020204" pitchFamily="34" charset="-122"/>
              </a:endParaRPr>
            </a:p>
          </p:txBody>
        </p:sp>
        <p:sp>
          <p:nvSpPr>
            <p:cNvPr id="13" name="Freeform 72"/>
            <p:cNvSpPr>
              <a:spLocks noEditPoints="1"/>
            </p:cNvSpPr>
            <p:nvPr/>
          </p:nvSpPr>
          <p:spPr bwMode="auto">
            <a:xfrm>
              <a:off x="4187385" y="2675055"/>
              <a:ext cx="530015" cy="530008"/>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82285" tIns="41143" rIns="82285" bIns="41143"/>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defTabSz="1097280"/>
              <a:endParaRPr lang="zh-CN" altLang="en-US" sz="2160">
                <a:solidFill>
                  <a:prstClr val="black"/>
                </a:solidFill>
              </a:endParaRPr>
            </a:p>
          </p:txBody>
        </p:sp>
      </p:grpSp>
      <p:grpSp>
        <p:nvGrpSpPr>
          <p:cNvPr id="14" name="组合 13"/>
          <p:cNvGrpSpPr/>
          <p:nvPr/>
        </p:nvGrpSpPr>
        <p:grpSpPr>
          <a:xfrm>
            <a:off x="8370039" y="663893"/>
            <a:ext cx="679680" cy="679680"/>
            <a:chOff x="5722325" y="2492896"/>
            <a:chExt cx="864096" cy="864096"/>
          </a:xfrm>
        </p:grpSpPr>
        <p:sp>
          <p:nvSpPr>
            <p:cNvPr id="15" name="椭圆 14"/>
            <p:cNvSpPr/>
            <p:nvPr/>
          </p:nvSpPr>
          <p:spPr>
            <a:xfrm>
              <a:off x="5722325" y="2492896"/>
              <a:ext cx="864096" cy="864096"/>
            </a:xfrm>
            <a:prstGeom prst="ellipse">
              <a:avLst/>
            </a:prstGeom>
            <a:solidFill>
              <a:schemeClr val="tx2">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22960"/>
              <a:endParaRPr lang="zh-CN" altLang="en-US" sz="3600">
                <a:solidFill>
                  <a:prstClr val="white"/>
                </a:solidFill>
                <a:latin typeface="Calibri" panose="020F0502020204030204"/>
                <a:ea typeface="微软雅黑" panose="020B0503020204020204" pitchFamily="34" charset="-122"/>
              </a:endParaRPr>
            </a:p>
          </p:txBody>
        </p:sp>
        <p:sp>
          <p:nvSpPr>
            <p:cNvPr id="16" name="Freeform 16"/>
            <p:cNvSpPr>
              <a:spLocks noEditPoints="1"/>
            </p:cNvSpPr>
            <p:nvPr/>
          </p:nvSpPr>
          <p:spPr bwMode="auto">
            <a:xfrm>
              <a:off x="5906464" y="2663316"/>
              <a:ext cx="512412" cy="528084"/>
            </a:xfrm>
            <a:custGeom>
              <a:avLst/>
              <a:gdLst>
                <a:gd name="T0" fmla="*/ 46 w 353"/>
                <a:gd name="T1" fmla="*/ 420 h 460"/>
                <a:gd name="T2" fmla="*/ 36 w 353"/>
                <a:gd name="T3" fmla="*/ 254 h 460"/>
                <a:gd name="T4" fmla="*/ 61 w 353"/>
                <a:gd name="T5" fmla="*/ 211 h 460"/>
                <a:gd name="T6" fmla="*/ 107 w 353"/>
                <a:gd name="T7" fmla="*/ 199 h 460"/>
                <a:gd name="T8" fmla="*/ 117 w 353"/>
                <a:gd name="T9" fmla="*/ 239 h 460"/>
                <a:gd name="T10" fmla="*/ 107 w 353"/>
                <a:gd name="T11" fmla="*/ 251 h 460"/>
                <a:gd name="T12" fmla="*/ 75 w 353"/>
                <a:gd name="T13" fmla="*/ 277 h 460"/>
                <a:gd name="T14" fmla="*/ 63 w 353"/>
                <a:gd name="T15" fmla="*/ 420 h 460"/>
                <a:gd name="T16" fmla="*/ 81 w 353"/>
                <a:gd name="T17" fmla="*/ 419 h 460"/>
                <a:gd name="T18" fmla="*/ 279 w 353"/>
                <a:gd name="T19" fmla="*/ 297 h 460"/>
                <a:gd name="T20" fmla="*/ 114 w 353"/>
                <a:gd name="T21" fmla="*/ 129 h 460"/>
                <a:gd name="T22" fmla="*/ 189 w 353"/>
                <a:gd name="T23" fmla="*/ 66 h 460"/>
                <a:gd name="T24" fmla="*/ 230 w 353"/>
                <a:gd name="T25" fmla="*/ 130 h 460"/>
                <a:gd name="T26" fmla="*/ 241 w 353"/>
                <a:gd name="T27" fmla="*/ 36 h 460"/>
                <a:gd name="T28" fmla="*/ 106 w 353"/>
                <a:gd name="T29" fmla="*/ 30 h 460"/>
                <a:gd name="T30" fmla="*/ 114 w 353"/>
                <a:gd name="T31" fmla="*/ 129 h 460"/>
                <a:gd name="T32" fmla="*/ 303 w 353"/>
                <a:gd name="T33" fmla="*/ 438 h 460"/>
                <a:gd name="T34" fmla="*/ 68 w 353"/>
                <a:gd name="T35" fmla="*/ 460 h 460"/>
                <a:gd name="T36" fmla="*/ 317 w 353"/>
                <a:gd name="T37" fmla="*/ 254 h 460"/>
                <a:gd name="T38" fmla="*/ 307 w 353"/>
                <a:gd name="T39" fmla="*/ 420 h 460"/>
                <a:gd name="T40" fmla="*/ 298 w 353"/>
                <a:gd name="T41" fmla="*/ 291 h 460"/>
                <a:gd name="T42" fmla="*/ 234 w 353"/>
                <a:gd name="T43" fmla="*/ 277 h 460"/>
                <a:gd name="T44" fmla="*/ 250 w 353"/>
                <a:gd name="T45" fmla="*/ 250 h 460"/>
                <a:gd name="T46" fmla="*/ 252 w 353"/>
                <a:gd name="T47" fmla="*/ 241 h 460"/>
                <a:gd name="T48" fmla="*/ 293 w 353"/>
                <a:gd name="T49" fmla="*/ 211 h 460"/>
                <a:gd name="T50" fmla="*/ 298 w 353"/>
                <a:gd name="T51" fmla="*/ 214 h 460"/>
                <a:gd name="T52" fmla="*/ 317 w 353"/>
                <a:gd name="T53" fmla="*/ 254 h 460"/>
                <a:gd name="T54" fmla="*/ 243 w 353"/>
                <a:gd name="T55" fmla="*/ 251 h 460"/>
                <a:gd name="T56" fmla="*/ 231 w 353"/>
                <a:gd name="T57" fmla="*/ 233 h 460"/>
                <a:gd name="T58" fmla="*/ 245 w 353"/>
                <a:gd name="T59" fmla="*/ 199 h 460"/>
                <a:gd name="T60" fmla="*/ 218 w 353"/>
                <a:gd name="T61" fmla="*/ 204 h 460"/>
                <a:gd name="T62" fmla="*/ 228 w 353"/>
                <a:gd name="T63" fmla="*/ 277 h 460"/>
                <a:gd name="T64" fmla="*/ 110 w 353"/>
                <a:gd name="T65" fmla="*/ 235 h 460"/>
                <a:gd name="T66" fmla="*/ 127 w 353"/>
                <a:gd name="T67" fmla="*/ 238 h 460"/>
                <a:gd name="T68" fmla="*/ 127 w 353"/>
                <a:gd name="T69" fmla="*/ 277 h 460"/>
                <a:gd name="T70" fmla="*/ 135 w 353"/>
                <a:gd name="T71" fmla="*/ 204 h 460"/>
                <a:gd name="T72" fmla="*/ 111 w 353"/>
                <a:gd name="T73" fmla="*/ 198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3" h="460">
                  <a:moveTo>
                    <a:pt x="63" y="420"/>
                  </a:moveTo>
                  <a:cubicBezTo>
                    <a:pt x="46" y="420"/>
                    <a:pt x="46" y="420"/>
                    <a:pt x="46" y="420"/>
                  </a:cubicBezTo>
                  <a:cubicBezTo>
                    <a:pt x="4" y="420"/>
                    <a:pt x="0" y="394"/>
                    <a:pt x="9" y="358"/>
                  </a:cubicBezTo>
                  <a:cubicBezTo>
                    <a:pt x="36" y="254"/>
                    <a:pt x="36" y="254"/>
                    <a:pt x="36" y="254"/>
                  </a:cubicBezTo>
                  <a:cubicBezTo>
                    <a:pt x="40" y="237"/>
                    <a:pt x="48" y="223"/>
                    <a:pt x="59" y="213"/>
                  </a:cubicBezTo>
                  <a:cubicBezTo>
                    <a:pt x="61" y="211"/>
                    <a:pt x="61" y="211"/>
                    <a:pt x="61" y="211"/>
                  </a:cubicBezTo>
                  <a:cubicBezTo>
                    <a:pt x="63" y="211"/>
                    <a:pt x="63" y="211"/>
                    <a:pt x="63" y="211"/>
                  </a:cubicBezTo>
                  <a:cubicBezTo>
                    <a:pt x="107" y="199"/>
                    <a:pt x="107" y="199"/>
                    <a:pt x="107" y="199"/>
                  </a:cubicBezTo>
                  <a:cubicBezTo>
                    <a:pt x="104" y="241"/>
                    <a:pt x="104" y="241"/>
                    <a:pt x="104" y="241"/>
                  </a:cubicBezTo>
                  <a:cubicBezTo>
                    <a:pt x="117" y="239"/>
                    <a:pt x="117" y="239"/>
                    <a:pt x="117" y="239"/>
                  </a:cubicBezTo>
                  <a:cubicBezTo>
                    <a:pt x="106" y="250"/>
                    <a:pt x="106" y="250"/>
                    <a:pt x="106" y="250"/>
                  </a:cubicBezTo>
                  <a:cubicBezTo>
                    <a:pt x="107" y="251"/>
                    <a:pt x="107" y="251"/>
                    <a:pt x="107" y="251"/>
                  </a:cubicBezTo>
                  <a:cubicBezTo>
                    <a:pt x="107" y="252"/>
                    <a:pt x="113" y="263"/>
                    <a:pt x="121" y="277"/>
                  </a:cubicBezTo>
                  <a:cubicBezTo>
                    <a:pt x="75" y="277"/>
                    <a:pt x="75" y="277"/>
                    <a:pt x="75" y="277"/>
                  </a:cubicBezTo>
                  <a:cubicBezTo>
                    <a:pt x="63" y="290"/>
                    <a:pt x="63" y="290"/>
                    <a:pt x="63" y="290"/>
                  </a:cubicBezTo>
                  <a:cubicBezTo>
                    <a:pt x="63" y="420"/>
                    <a:pt x="63" y="420"/>
                    <a:pt x="63" y="420"/>
                  </a:cubicBezTo>
                  <a:close/>
                  <a:moveTo>
                    <a:pt x="81" y="297"/>
                  </a:moveTo>
                  <a:cubicBezTo>
                    <a:pt x="81" y="419"/>
                    <a:pt x="81" y="419"/>
                    <a:pt x="81" y="419"/>
                  </a:cubicBezTo>
                  <a:cubicBezTo>
                    <a:pt x="279" y="419"/>
                    <a:pt x="279" y="419"/>
                    <a:pt x="279" y="419"/>
                  </a:cubicBezTo>
                  <a:cubicBezTo>
                    <a:pt x="279" y="297"/>
                    <a:pt x="279" y="297"/>
                    <a:pt x="279" y="297"/>
                  </a:cubicBezTo>
                  <a:cubicBezTo>
                    <a:pt x="81" y="297"/>
                    <a:pt x="81" y="297"/>
                    <a:pt x="81" y="297"/>
                  </a:cubicBezTo>
                  <a:close/>
                  <a:moveTo>
                    <a:pt x="114" y="129"/>
                  </a:moveTo>
                  <a:cubicBezTo>
                    <a:pt x="112" y="104"/>
                    <a:pt x="111" y="93"/>
                    <a:pt x="119" y="68"/>
                  </a:cubicBezTo>
                  <a:cubicBezTo>
                    <a:pt x="134" y="79"/>
                    <a:pt x="172" y="73"/>
                    <a:pt x="189" y="66"/>
                  </a:cubicBezTo>
                  <a:cubicBezTo>
                    <a:pt x="197" y="79"/>
                    <a:pt x="213" y="82"/>
                    <a:pt x="227" y="77"/>
                  </a:cubicBezTo>
                  <a:cubicBezTo>
                    <a:pt x="231" y="98"/>
                    <a:pt x="231" y="101"/>
                    <a:pt x="230" y="130"/>
                  </a:cubicBezTo>
                  <a:cubicBezTo>
                    <a:pt x="230" y="130"/>
                    <a:pt x="247" y="116"/>
                    <a:pt x="249" y="104"/>
                  </a:cubicBezTo>
                  <a:cubicBezTo>
                    <a:pt x="251" y="92"/>
                    <a:pt x="247" y="44"/>
                    <a:pt x="241" y="36"/>
                  </a:cubicBezTo>
                  <a:cubicBezTo>
                    <a:pt x="234" y="19"/>
                    <a:pt x="217" y="8"/>
                    <a:pt x="186" y="12"/>
                  </a:cubicBezTo>
                  <a:cubicBezTo>
                    <a:pt x="156" y="0"/>
                    <a:pt x="120" y="13"/>
                    <a:pt x="106" y="30"/>
                  </a:cubicBezTo>
                  <a:cubicBezTo>
                    <a:pt x="99" y="38"/>
                    <a:pt x="91" y="105"/>
                    <a:pt x="98" y="115"/>
                  </a:cubicBezTo>
                  <a:cubicBezTo>
                    <a:pt x="106" y="125"/>
                    <a:pt x="114" y="129"/>
                    <a:pt x="114" y="129"/>
                  </a:cubicBezTo>
                  <a:close/>
                  <a:moveTo>
                    <a:pt x="56" y="438"/>
                  </a:moveTo>
                  <a:cubicBezTo>
                    <a:pt x="303" y="438"/>
                    <a:pt x="303" y="438"/>
                    <a:pt x="303" y="438"/>
                  </a:cubicBezTo>
                  <a:cubicBezTo>
                    <a:pt x="289" y="460"/>
                    <a:pt x="289" y="460"/>
                    <a:pt x="289" y="460"/>
                  </a:cubicBezTo>
                  <a:cubicBezTo>
                    <a:pt x="68" y="460"/>
                    <a:pt x="68" y="460"/>
                    <a:pt x="68" y="460"/>
                  </a:cubicBezTo>
                  <a:cubicBezTo>
                    <a:pt x="56" y="438"/>
                    <a:pt x="56" y="438"/>
                    <a:pt x="56" y="438"/>
                  </a:cubicBezTo>
                  <a:close/>
                  <a:moveTo>
                    <a:pt x="317" y="254"/>
                  </a:moveTo>
                  <a:cubicBezTo>
                    <a:pt x="344" y="358"/>
                    <a:pt x="344" y="358"/>
                    <a:pt x="344" y="358"/>
                  </a:cubicBezTo>
                  <a:cubicBezTo>
                    <a:pt x="353" y="394"/>
                    <a:pt x="349" y="420"/>
                    <a:pt x="307" y="420"/>
                  </a:cubicBezTo>
                  <a:cubicBezTo>
                    <a:pt x="298" y="420"/>
                    <a:pt x="298" y="420"/>
                    <a:pt x="298" y="420"/>
                  </a:cubicBezTo>
                  <a:cubicBezTo>
                    <a:pt x="298" y="291"/>
                    <a:pt x="298" y="291"/>
                    <a:pt x="298" y="291"/>
                  </a:cubicBezTo>
                  <a:cubicBezTo>
                    <a:pt x="283" y="277"/>
                    <a:pt x="283" y="277"/>
                    <a:pt x="283" y="277"/>
                  </a:cubicBezTo>
                  <a:cubicBezTo>
                    <a:pt x="234" y="277"/>
                    <a:pt x="234" y="277"/>
                    <a:pt x="234" y="277"/>
                  </a:cubicBezTo>
                  <a:cubicBezTo>
                    <a:pt x="243" y="263"/>
                    <a:pt x="249" y="252"/>
                    <a:pt x="249" y="251"/>
                  </a:cubicBezTo>
                  <a:cubicBezTo>
                    <a:pt x="250" y="250"/>
                    <a:pt x="250" y="250"/>
                    <a:pt x="250" y="250"/>
                  </a:cubicBezTo>
                  <a:cubicBezTo>
                    <a:pt x="239" y="239"/>
                    <a:pt x="239" y="239"/>
                    <a:pt x="239" y="239"/>
                  </a:cubicBezTo>
                  <a:cubicBezTo>
                    <a:pt x="252" y="241"/>
                    <a:pt x="252" y="241"/>
                    <a:pt x="252" y="241"/>
                  </a:cubicBezTo>
                  <a:cubicBezTo>
                    <a:pt x="249" y="200"/>
                    <a:pt x="249" y="200"/>
                    <a:pt x="249" y="200"/>
                  </a:cubicBezTo>
                  <a:cubicBezTo>
                    <a:pt x="293" y="211"/>
                    <a:pt x="293" y="211"/>
                    <a:pt x="293" y="211"/>
                  </a:cubicBezTo>
                  <a:cubicBezTo>
                    <a:pt x="296" y="211"/>
                    <a:pt x="296" y="211"/>
                    <a:pt x="296" y="211"/>
                  </a:cubicBezTo>
                  <a:cubicBezTo>
                    <a:pt x="298" y="214"/>
                    <a:pt x="298" y="214"/>
                    <a:pt x="298" y="214"/>
                  </a:cubicBezTo>
                  <a:cubicBezTo>
                    <a:pt x="307" y="226"/>
                    <a:pt x="313" y="240"/>
                    <a:pt x="316" y="254"/>
                  </a:cubicBezTo>
                  <a:cubicBezTo>
                    <a:pt x="317" y="254"/>
                    <a:pt x="317" y="254"/>
                    <a:pt x="317" y="254"/>
                  </a:cubicBezTo>
                  <a:close/>
                  <a:moveTo>
                    <a:pt x="228" y="277"/>
                  </a:moveTo>
                  <a:cubicBezTo>
                    <a:pt x="235" y="265"/>
                    <a:pt x="240" y="255"/>
                    <a:pt x="243" y="251"/>
                  </a:cubicBezTo>
                  <a:cubicBezTo>
                    <a:pt x="229" y="238"/>
                    <a:pt x="229" y="238"/>
                    <a:pt x="229" y="238"/>
                  </a:cubicBezTo>
                  <a:cubicBezTo>
                    <a:pt x="231" y="233"/>
                    <a:pt x="231" y="233"/>
                    <a:pt x="231" y="233"/>
                  </a:cubicBezTo>
                  <a:cubicBezTo>
                    <a:pt x="246" y="235"/>
                    <a:pt x="246" y="235"/>
                    <a:pt x="246" y="235"/>
                  </a:cubicBezTo>
                  <a:cubicBezTo>
                    <a:pt x="245" y="199"/>
                    <a:pt x="245" y="199"/>
                    <a:pt x="245" y="199"/>
                  </a:cubicBezTo>
                  <a:cubicBezTo>
                    <a:pt x="230" y="195"/>
                    <a:pt x="230" y="195"/>
                    <a:pt x="230" y="195"/>
                  </a:cubicBezTo>
                  <a:cubicBezTo>
                    <a:pt x="218" y="204"/>
                    <a:pt x="218" y="204"/>
                    <a:pt x="218" y="204"/>
                  </a:cubicBezTo>
                  <a:cubicBezTo>
                    <a:pt x="187" y="277"/>
                    <a:pt x="187" y="277"/>
                    <a:pt x="187" y="277"/>
                  </a:cubicBezTo>
                  <a:cubicBezTo>
                    <a:pt x="228" y="277"/>
                    <a:pt x="228" y="277"/>
                    <a:pt x="228" y="277"/>
                  </a:cubicBezTo>
                  <a:close/>
                  <a:moveTo>
                    <a:pt x="111" y="198"/>
                  </a:moveTo>
                  <a:cubicBezTo>
                    <a:pt x="110" y="235"/>
                    <a:pt x="110" y="235"/>
                    <a:pt x="110" y="235"/>
                  </a:cubicBezTo>
                  <a:cubicBezTo>
                    <a:pt x="124" y="233"/>
                    <a:pt x="124" y="233"/>
                    <a:pt x="124" y="233"/>
                  </a:cubicBezTo>
                  <a:cubicBezTo>
                    <a:pt x="127" y="238"/>
                    <a:pt x="127" y="238"/>
                    <a:pt x="127" y="238"/>
                  </a:cubicBezTo>
                  <a:cubicBezTo>
                    <a:pt x="113" y="251"/>
                    <a:pt x="113" y="251"/>
                    <a:pt x="113" y="251"/>
                  </a:cubicBezTo>
                  <a:cubicBezTo>
                    <a:pt x="115" y="255"/>
                    <a:pt x="121" y="265"/>
                    <a:pt x="127" y="277"/>
                  </a:cubicBezTo>
                  <a:cubicBezTo>
                    <a:pt x="170" y="277"/>
                    <a:pt x="170" y="277"/>
                    <a:pt x="170" y="277"/>
                  </a:cubicBezTo>
                  <a:cubicBezTo>
                    <a:pt x="135" y="204"/>
                    <a:pt x="135" y="204"/>
                    <a:pt x="135" y="204"/>
                  </a:cubicBezTo>
                  <a:cubicBezTo>
                    <a:pt x="123" y="195"/>
                    <a:pt x="123" y="195"/>
                    <a:pt x="123" y="195"/>
                  </a:cubicBezTo>
                  <a:lnTo>
                    <a:pt x="111" y="198"/>
                  </a:ln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defTabSz="1097280"/>
              <a:endParaRPr lang="zh-CN" altLang="en-US" sz="2160">
                <a:solidFill>
                  <a:prstClr val="black"/>
                </a:solidFill>
              </a:endParaRPr>
            </a:p>
          </p:txBody>
        </p:sp>
      </p:grpSp>
      <p:grpSp>
        <p:nvGrpSpPr>
          <p:cNvPr id="17" name="组合 16"/>
          <p:cNvGrpSpPr/>
          <p:nvPr/>
        </p:nvGrpSpPr>
        <p:grpSpPr>
          <a:xfrm>
            <a:off x="9243264" y="663893"/>
            <a:ext cx="679680" cy="679680"/>
            <a:chOff x="7452320" y="2492896"/>
            <a:chExt cx="864096" cy="864096"/>
          </a:xfrm>
        </p:grpSpPr>
        <p:sp>
          <p:nvSpPr>
            <p:cNvPr id="18" name="椭圆 17"/>
            <p:cNvSpPr/>
            <p:nvPr/>
          </p:nvSpPr>
          <p:spPr>
            <a:xfrm>
              <a:off x="7452320" y="2492896"/>
              <a:ext cx="864096" cy="864096"/>
            </a:xfrm>
            <a:prstGeom prst="ellipse">
              <a:avLst/>
            </a:prstGeom>
            <a:solidFill>
              <a:schemeClr val="tx2">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22960"/>
              <a:endParaRPr lang="zh-CN" altLang="en-US" sz="3600">
                <a:solidFill>
                  <a:prstClr val="white"/>
                </a:solidFill>
                <a:latin typeface="Calibri" panose="020F0502020204030204"/>
                <a:ea typeface="微软雅黑" panose="020B0503020204020204" pitchFamily="34" charset="-122"/>
              </a:endParaRPr>
            </a:p>
          </p:txBody>
        </p:sp>
        <p:sp>
          <p:nvSpPr>
            <p:cNvPr id="19" name="Freeform 16"/>
            <p:cNvSpPr>
              <a:spLocks noEditPoints="1"/>
            </p:cNvSpPr>
            <p:nvPr/>
          </p:nvSpPr>
          <p:spPr bwMode="auto">
            <a:xfrm>
              <a:off x="7622990" y="2640970"/>
              <a:ext cx="533049" cy="589156"/>
            </a:xfrm>
            <a:custGeom>
              <a:avLst/>
              <a:gdLst>
                <a:gd name="T0" fmla="*/ 448 w 1053"/>
                <a:gd name="T1" fmla="*/ 1024 h 1145"/>
                <a:gd name="T2" fmla="*/ 432 w 1053"/>
                <a:gd name="T3" fmla="*/ 1076 h 1145"/>
                <a:gd name="T4" fmla="*/ 447 w 1053"/>
                <a:gd name="T5" fmla="*/ 1101 h 1145"/>
                <a:gd name="T6" fmla="*/ 462 w 1053"/>
                <a:gd name="T7" fmla="*/ 1108 h 1145"/>
                <a:gd name="T8" fmla="*/ 492 w 1053"/>
                <a:gd name="T9" fmla="*/ 1138 h 1145"/>
                <a:gd name="T10" fmla="*/ 523 w 1053"/>
                <a:gd name="T11" fmla="*/ 1145 h 1145"/>
                <a:gd name="T12" fmla="*/ 556 w 1053"/>
                <a:gd name="T13" fmla="*/ 1140 h 1145"/>
                <a:gd name="T14" fmla="*/ 590 w 1053"/>
                <a:gd name="T15" fmla="*/ 1109 h 1145"/>
                <a:gd name="T16" fmla="*/ 597 w 1053"/>
                <a:gd name="T17" fmla="*/ 1107 h 1145"/>
                <a:gd name="T18" fmla="*/ 619 w 1053"/>
                <a:gd name="T19" fmla="*/ 1086 h 1145"/>
                <a:gd name="T20" fmla="*/ 622 w 1053"/>
                <a:gd name="T21" fmla="*/ 1040 h 1145"/>
                <a:gd name="T22" fmla="*/ 527 w 1053"/>
                <a:gd name="T23" fmla="*/ 240 h 1145"/>
                <a:gd name="T24" fmla="*/ 303 w 1053"/>
                <a:gd name="T25" fmla="*/ 705 h 1145"/>
                <a:gd name="T26" fmla="*/ 428 w 1053"/>
                <a:gd name="T27" fmla="*/ 935 h 1145"/>
                <a:gd name="T28" fmla="*/ 437 w 1053"/>
                <a:gd name="T29" fmla="*/ 996 h 1145"/>
                <a:gd name="T30" fmla="*/ 648 w 1053"/>
                <a:gd name="T31" fmla="*/ 964 h 1145"/>
                <a:gd name="T32" fmla="*/ 724 w 1053"/>
                <a:gd name="T33" fmla="*/ 739 h 1145"/>
                <a:gd name="T34" fmla="*/ 807 w 1053"/>
                <a:gd name="T35" fmla="*/ 532 h 1145"/>
                <a:gd name="T36" fmla="*/ 527 w 1053"/>
                <a:gd name="T37" fmla="*/ 240 h 1145"/>
                <a:gd name="T38" fmla="*/ 912 w 1053"/>
                <a:gd name="T39" fmla="*/ 699 h 1145"/>
                <a:gd name="T40" fmla="*/ 868 w 1053"/>
                <a:gd name="T41" fmla="*/ 775 h 1145"/>
                <a:gd name="T42" fmla="*/ 982 w 1053"/>
                <a:gd name="T43" fmla="*/ 790 h 1145"/>
                <a:gd name="T44" fmla="*/ 338 w 1053"/>
                <a:gd name="T45" fmla="*/ 200 h 1145"/>
                <a:gd name="T46" fmla="*/ 323 w 1053"/>
                <a:gd name="T47" fmla="*/ 87 h 1145"/>
                <a:gd name="T48" fmla="*/ 247 w 1053"/>
                <a:gd name="T49" fmla="*/ 130 h 1145"/>
                <a:gd name="T50" fmla="*/ 338 w 1053"/>
                <a:gd name="T51" fmla="*/ 200 h 1145"/>
                <a:gd name="T52" fmla="*/ 730 w 1053"/>
                <a:gd name="T53" fmla="*/ 87 h 1145"/>
                <a:gd name="T54" fmla="*/ 715 w 1053"/>
                <a:gd name="T55" fmla="*/ 200 h 1145"/>
                <a:gd name="T56" fmla="*/ 806 w 1053"/>
                <a:gd name="T57" fmla="*/ 130 h 1145"/>
                <a:gd name="T58" fmla="*/ 1009 w 1053"/>
                <a:gd name="T59" fmla="*/ 483 h 1145"/>
                <a:gd name="T60" fmla="*/ 903 w 1053"/>
                <a:gd name="T61" fmla="*/ 526 h 1145"/>
                <a:gd name="T62" fmla="*/ 1009 w 1053"/>
                <a:gd name="T63" fmla="*/ 570 h 1145"/>
                <a:gd name="T64" fmla="*/ 1009 w 1053"/>
                <a:gd name="T65" fmla="*/ 483 h 1145"/>
                <a:gd name="T66" fmla="*/ 570 w 1053"/>
                <a:gd name="T67" fmla="*/ 106 h 1145"/>
                <a:gd name="T68" fmla="*/ 526 w 1053"/>
                <a:gd name="T69" fmla="*/ 0 h 1145"/>
                <a:gd name="T70" fmla="*/ 483 w 1053"/>
                <a:gd name="T71" fmla="*/ 106 h 1145"/>
                <a:gd name="T72" fmla="*/ 184 w 1053"/>
                <a:gd name="T73" fmla="*/ 278 h 1145"/>
                <a:gd name="T74" fmla="*/ 70 w 1053"/>
                <a:gd name="T75" fmla="*/ 263 h 1145"/>
                <a:gd name="T76" fmla="*/ 140 w 1053"/>
                <a:gd name="T77" fmla="*/ 354 h 1145"/>
                <a:gd name="T78" fmla="*/ 184 w 1053"/>
                <a:gd name="T79" fmla="*/ 278 h 1145"/>
                <a:gd name="T80" fmla="*/ 966 w 1053"/>
                <a:gd name="T81" fmla="*/ 323 h 1145"/>
                <a:gd name="T82" fmla="*/ 923 w 1053"/>
                <a:gd name="T83" fmla="*/ 247 h 1145"/>
                <a:gd name="T84" fmla="*/ 852 w 1053"/>
                <a:gd name="T85" fmla="*/ 338 h 1145"/>
                <a:gd name="T86" fmla="*/ 140 w 1053"/>
                <a:gd name="T87" fmla="*/ 699 h 1145"/>
                <a:gd name="T88" fmla="*/ 70 w 1053"/>
                <a:gd name="T89" fmla="*/ 790 h 1145"/>
                <a:gd name="T90" fmla="*/ 184 w 1053"/>
                <a:gd name="T91" fmla="*/ 775 h 1145"/>
                <a:gd name="T92" fmla="*/ 140 w 1053"/>
                <a:gd name="T93" fmla="*/ 699 h 1145"/>
                <a:gd name="T94" fmla="*/ 106 w 1053"/>
                <a:gd name="T95" fmla="*/ 483 h 1145"/>
                <a:gd name="T96" fmla="*/ 0 w 1053"/>
                <a:gd name="T97" fmla="*/ 526 h 1145"/>
                <a:gd name="T98" fmla="*/ 106 w 1053"/>
                <a:gd name="T99" fmla="*/ 570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53" h="1145">
                  <a:moveTo>
                    <a:pt x="606" y="1024"/>
                  </a:moveTo>
                  <a:lnTo>
                    <a:pt x="448" y="1024"/>
                  </a:lnTo>
                  <a:cubicBezTo>
                    <a:pt x="439" y="1024"/>
                    <a:pt x="432" y="1031"/>
                    <a:pt x="432" y="1040"/>
                  </a:cubicBezTo>
                  <a:lnTo>
                    <a:pt x="432" y="1076"/>
                  </a:lnTo>
                  <a:cubicBezTo>
                    <a:pt x="432" y="1079"/>
                    <a:pt x="433" y="1083"/>
                    <a:pt x="435" y="1086"/>
                  </a:cubicBezTo>
                  <a:lnTo>
                    <a:pt x="447" y="1101"/>
                  </a:lnTo>
                  <a:cubicBezTo>
                    <a:pt x="449" y="1103"/>
                    <a:pt x="452" y="1105"/>
                    <a:pt x="455" y="1106"/>
                  </a:cubicBezTo>
                  <a:cubicBezTo>
                    <a:pt x="457" y="1107"/>
                    <a:pt x="459" y="1107"/>
                    <a:pt x="462" y="1108"/>
                  </a:cubicBezTo>
                  <a:cubicBezTo>
                    <a:pt x="463" y="1108"/>
                    <a:pt x="464" y="1108"/>
                    <a:pt x="465" y="1109"/>
                  </a:cubicBezTo>
                  <a:lnTo>
                    <a:pt x="492" y="1138"/>
                  </a:lnTo>
                  <a:cubicBezTo>
                    <a:pt x="494" y="1139"/>
                    <a:pt x="496" y="1141"/>
                    <a:pt x="498" y="1142"/>
                  </a:cubicBezTo>
                  <a:cubicBezTo>
                    <a:pt x="504" y="1144"/>
                    <a:pt x="513" y="1145"/>
                    <a:pt x="523" y="1145"/>
                  </a:cubicBezTo>
                  <a:lnTo>
                    <a:pt x="525" y="1145"/>
                  </a:lnTo>
                  <a:cubicBezTo>
                    <a:pt x="542" y="1145"/>
                    <a:pt x="551" y="1142"/>
                    <a:pt x="556" y="1140"/>
                  </a:cubicBezTo>
                  <a:cubicBezTo>
                    <a:pt x="558" y="1139"/>
                    <a:pt x="560" y="1138"/>
                    <a:pt x="561" y="1137"/>
                  </a:cubicBezTo>
                  <a:cubicBezTo>
                    <a:pt x="561" y="1137"/>
                    <a:pt x="589" y="1109"/>
                    <a:pt x="590" y="1109"/>
                  </a:cubicBezTo>
                  <a:cubicBezTo>
                    <a:pt x="591" y="1108"/>
                    <a:pt x="592" y="1108"/>
                    <a:pt x="593" y="1108"/>
                  </a:cubicBezTo>
                  <a:cubicBezTo>
                    <a:pt x="595" y="1108"/>
                    <a:pt x="596" y="1108"/>
                    <a:pt x="597" y="1107"/>
                  </a:cubicBezTo>
                  <a:cubicBezTo>
                    <a:pt x="602" y="1107"/>
                    <a:pt x="606" y="1105"/>
                    <a:pt x="609" y="1101"/>
                  </a:cubicBezTo>
                  <a:lnTo>
                    <a:pt x="619" y="1086"/>
                  </a:lnTo>
                  <a:cubicBezTo>
                    <a:pt x="621" y="1083"/>
                    <a:pt x="622" y="1080"/>
                    <a:pt x="622" y="1077"/>
                  </a:cubicBezTo>
                  <a:lnTo>
                    <a:pt x="622" y="1040"/>
                  </a:lnTo>
                  <a:cubicBezTo>
                    <a:pt x="622" y="1031"/>
                    <a:pt x="615" y="1024"/>
                    <a:pt x="606" y="1024"/>
                  </a:cubicBezTo>
                  <a:close/>
                  <a:moveTo>
                    <a:pt x="527" y="240"/>
                  </a:moveTo>
                  <a:cubicBezTo>
                    <a:pt x="373" y="240"/>
                    <a:pt x="248" y="370"/>
                    <a:pt x="247" y="531"/>
                  </a:cubicBezTo>
                  <a:cubicBezTo>
                    <a:pt x="247" y="594"/>
                    <a:pt x="266" y="654"/>
                    <a:pt x="303" y="705"/>
                  </a:cubicBezTo>
                  <a:cubicBezTo>
                    <a:pt x="304" y="707"/>
                    <a:pt x="322" y="730"/>
                    <a:pt x="331" y="740"/>
                  </a:cubicBezTo>
                  <a:cubicBezTo>
                    <a:pt x="396" y="820"/>
                    <a:pt x="428" y="884"/>
                    <a:pt x="428" y="935"/>
                  </a:cubicBezTo>
                  <a:cubicBezTo>
                    <a:pt x="415" y="939"/>
                    <a:pt x="406" y="950"/>
                    <a:pt x="406" y="964"/>
                  </a:cubicBezTo>
                  <a:cubicBezTo>
                    <a:pt x="406" y="982"/>
                    <a:pt x="420" y="996"/>
                    <a:pt x="437" y="996"/>
                  </a:cubicBezTo>
                  <a:lnTo>
                    <a:pt x="617" y="996"/>
                  </a:lnTo>
                  <a:cubicBezTo>
                    <a:pt x="634" y="996"/>
                    <a:pt x="648" y="982"/>
                    <a:pt x="648" y="964"/>
                  </a:cubicBezTo>
                  <a:cubicBezTo>
                    <a:pt x="648" y="954"/>
                    <a:pt x="643" y="944"/>
                    <a:pt x="635" y="939"/>
                  </a:cubicBezTo>
                  <a:cubicBezTo>
                    <a:pt x="634" y="881"/>
                    <a:pt x="663" y="815"/>
                    <a:pt x="724" y="739"/>
                  </a:cubicBezTo>
                  <a:cubicBezTo>
                    <a:pt x="733" y="729"/>
                    <a:pt x="750" y="707"/>
                    <a:pt x="751" y="706"/>
                  </a:cubicBezTo>
                  <a:cubicBezTo>
                    <a:pt x="787" y="655"/>
                    <a:pt x="807" y="595"/>
                    <a:pt x="807" y="532"/>
                  </a:cubicBezTo>
                  <a:cubicBezTo>
                    <a:pt x="807" y="454"/>
                    <a:pt x="778" y="381"/>
                    <a:pt x="726" y="326"/>
                  </a:cubicBezTo>
                  <a:cubicBezTo>
                    <a:pt x="673" y="271"/>
                    <a:pt x="603" y="240"/>
                    <a:pt x="527" y="240"/>
                  </a:cubicBezTo>
                  <a:close/>
                  <a:moveTo>
                    <a:pt x="966" y="730"/>
                  </a:moveTo>
                  <a:lnTo>
                    <a:pt x="912" y="699"/>
                  </a:lnTo>
                  <a:cubicBezTo>
                    <a:pt x="891" y="687"/>
                    <a:pt x="864" y="694"/>
                    <a:pt x="852" y="715"/>
                  </a:cubicBezTo>
                  <a:cubicBezTo>
                    <a:pt x="840" y="736"/>
                    <a:pt x="847" y="762"/>
                    <a:pt x="868" y="775"/>
                  </a:cubicBezTo>
                  <a:lnTo>
                    <a:pt x="923" y="806"/>
                  </a:lnTo>
                  <a:cubicBezTo>
                    <a:pt x="943" y="818"/>
                    <a:pt x="970" y="811"/>
                    <a:pt x="982" y="790"/>
                  </a:cubicBezTo>
                  <a:cubicBezTo>
                    <a:pt x="994" y="769"/>
                    <a:pt x="987" y="742"/>
                    <a:pt x="966" y="730"/>
                  </a:cubicBezTo>
                  <a:close/>
                  <a:moveTo>
                    <a:pt x="338" y="200"/>
                  </a:moveTo>
                  <a:cubicBezTo>
                    <a:pt x="359" y="188"/>
                    <a:pt x="366" y="162"/>
                    <a:pt x="354" y="141"/>
                  </a:cubicBezTo>
                  <a:lnTo>
                    <a:pt x="323" y="87"/>
                  </a:lnTo>
                  <a:cubicBezTo>
                    <a:pt x="311" y="66"/>
                    <a:pt x="284" y="58"/>
                    <a:pt x="263" y="71"/>
                  </a:cubicBezTo>
                  <a:cubicBezTo>
                    <a:pt x="242" y="83"/>
                    <a:pt x="235" y="109"/>
                    <a:pt x="247" y="130"/>
                  </a:cubicBezTo>
                  <a:lnTo>
                    <a:pt x="278" y="184"/>
                  </a:lnTo>
                  <a:cubicBezTo>
                    <a:pt x="290" y="205"/>
                    <a:pt x="317" y="213"/>
                    <a:pt x="338" y="200"/>
                  </a:cubicBezTo>
                  <a:close/>
                  <a:moveTo>
                    <a:pt x="790" y="71"/>
                  </a:moveTo>
                  <a:cubicBezTo>
                    <a:pt x="769" y="58"/>
                    <a:pt x="742" y="66"/>
                    <a:pt x="730" y="87"/>
                  </a:cubicBezTo>
                  <a:lnTo>
                    <a:pt x="699" y="141"/>
                  </a:lnTo>
                  <a:cubicBezTo>
                    <a:pt x="686" y="162"/>
                    <a:pt x="694" y="188"/>
                    <a:pt x="715" y="200"/>
                  </a:cubicBezTo>
                  <a:cubicBezTo>
                    <a:pt x="735" y="213"/>
                    <a:pt x="762" y="205"/>
                    <a:pt x="774" y="184"/>
                  </a:cubicBezTo>
                  <a:lnTo>
                    <a:pt x="806" y="130"/>
                  </a:lnTo>
                  <a:cubicBezTo>
                    <a:pt x="818" y="109"/>
                    <a:pt x="811" y="83"/>
                    <a:pt x="790" y="71"/>
                  </a:cubicBezTo>
                  <a:close/>
                  <a:moveTo>
                    <a:pt x="1009" y="483"/>
                  </a:moveTo>
                  <a:lnTo>
                    <a:pt x="947" y="483"/>
                  </a:lnTo>
                  <a:cubicBezTo>
                    <a:pt x="922" y="483"/>
                    <a:pt x="903" y="502"/>
                    <a:pt x="903" y="526"/>
                  </a:cubicBezTo>
                  <a:cubicBezTo>
                    <a:pt x="903" y="551"/>
                    <a:pt x="922" y="570"/>
                    <a:pt x="947" y="570"/>
                  </a:cubicBezTo>
                  <a:lnTo>
                    <a:pt x="1009" y="570"/>
                  </a:lnTo>
                  <a:cubicBezTo>
                    <a:pt x="1033" y="570"/>
                    <a:pt x="1053" y="551"/>
                    <a:pt x="1053" y="526"/>
                  </a:cubicBezTo>
                  <a:cubicBezTo>
                    <a:pt x="1053" y="502"/>
                    <a:pt x="1033" y="483"/>
                    <a:pt x="1009" y="483"/>
                  </a:cubicBezTo>
                  <a:close/>
                  <a:moveTo>
                    <a:pt x="526" y="150"/>
                  </a:moveTo>
                  <a:cubicBezTo>
                    <a:pt x="550" y="150"/>
                    <a:pt x="570" y="130"/>
                    <a:pt x="570" y="106"/>
                  </a:cubicBezTo>
                  <a:lnTo>
                    <a:pt x="570" y="44"/>
                  </a:lnTo>
                  <a:cubicBezTo>
                    <a:pt x="570" y="20"/>
                    <a:pt x="550" y="0"/>
                    <a:pt x="526" y="0"/>
                  </a:cubicBezTo>
                  <a:cubicBezTo>
                    <a:pt x="502" y="0"/>
                    <a:pt x="483" y="20"/>
                    <a:pt x="483" y="44"/>
                  </a:cubicBezTo>
                  <a:lnTo>
                    <a:pt x="483" y="106"/>
                  </a:lnTo>
                  <a:cubicBezTo>
                    <a:pt x="483" y="130"/>
                    <a:pt x="502" y="150"/>
                    <a:pt x="526" y="150"/>
                  </a:cubicBezTo>
                  <a:close/>
                  <a:moveTo>
                    <a:pt x="184" y="278"/>
                  </a:moveTo>
                  <a:lnTo>
                    <a:pt x="130" y="247"/>
                  </a:lnTo>
                  <a:cubicBezTo>
                    <a:pt x="109" y="235"/>
                    <a:pt x="82" y="242"/>
                    <a:pt x="70" y="263"/>
                  </a:cubicBezTo>
                  <a:cubicBezTo>
                    <a:pt x="58" y="284"/>
                    <a:pt x="65" y="311"/>
                    <a:pt x="86" y="323"/>
                  </a:cubicBezTo>
                  <a:lnTo>
                    <a:pt x="140" y="354"/>
                  </a:lnTo>
                  <a:cubicBezTo>
                    <a:pt x="161" y="366"/>
                    <a:pt x="188" y="359"/>
                    <a:pt x="200" y="338"/>
                  </a:cubicBezTo>
                  <a:cubicBezTo>
                    <a:pt x="212" y="317"/>
                    <a:pt x="205" y="291"/>
                    <a:pt x="184" y="278"/>
                  </a:cubicBezTo>
                  <a:close/>
                  <a:moveTo>
                    <a:pt x="912" y="354"/>
                  </a:moveTo>
                  <a:lnTo>
                    <a:pt x="966" y="323"/>
                  </a:lnTo>
                  <a:cubicBezTo>
                    <a:pt x="987" y="311"/>
                    <a:pt x="994" y="284"/>
                    <a:pt x="982" y="263"/>
                  </a:cubicBezTo>
                  <a:cubicBezTo>
                    <a:pt x="970" y="242"/>
                    <a:pt x="943" y="235"/>
                    <a:pt x="923" y="247"/>
                  </a:cubicBezTo>
                  <a:lnTo>
                    <a:pt x="868" y="278"/>
                  </a:lnTo>
                  <a:cubicBezTo>
                    <a:pt x="847" y="291"/>
                    <a:pt x="840" y="317"/>
                    <a:pt x="852" y="338"/>
                  </a:cubicBezTo>
                  <a:cubicBezTo>
                    <a:pt x="864" y="359"/>
                    <a:pt x="891" y="366"/>
                    <a:pt x="912" y="354"/>
                  </a:cubicBezTo>
                  <a:close/>
                  <a:moveTo>
                    <a:pt x="140" y="699"/>
                  </a:moveTo>
                  <a:lnTo>
                    <a:pt x="86" y="730"/>
                  </a:lnTo>
                  <a:cubicBezTo>
                    <a:pt x="65" y="742"/>
                    <a:pt x="58" y="769"/>
                    <a:pt x="70" y="790"/>
                  </a:cubicBezTo>
                  <a:cubicBezTo>
                    <a:pt x="82" y="811"/>
                    <a:pt x="109" y="818"/>
                    <a:pt x="130" y="806"/>
                  </a:cubicBezTo>
                  <a:lnTo>
                    <a:pt x="184" y="775"/>
                  </a:lnTo>
                  <a:cubicBezTo>
                    <a:pt x="205" y="762"/>
                    <a:pt x="212" y="736"/>
                    <a:pt x="200" y="715"/>
                  </a:cubicBezTo>
                  <a:cubicBezTo>
                    <a:pt x="188" y="694"/>
                    <a:pt x="161" y="687"/>
                    <a:pt x="140" y="699"/>
                  </a:cubicBezTo>
                  <a:close/>
                  <a:moveTo>
                    <a:pt x="150" y="526"/>
                  </a:moveTo>
                  <a:cubicBezTo>
                    <a:pt x="150" y="502"/>
                    <a:pt x="130" y="483"/>
                    <a:pt x="106" y="483"/>
                  </a:cubicBezTo>
                  <a:lnTo>
                    <a:pt x="44" y="483"/>
                  </a:lnTo>
                  <a:cubicBezTo>
                    <a:pt x="19" y="483"/>
                    <a:pt x="0" y="502"/>
                    <a:pt x="0" y="526"/>
                  </a:cubicBezTo>
                  <a:cubicBezTo>
                    <a:pt x="0" y="551"/>
                    <a:pt x="19" y="570"/>
                    <a:pt x="44" y="570"/>
                  </a:cubicBezTo>
                  <a:lnTo>
                    <a:pt x="106" y="570"/>
                  </a:lnTo>
                  <a:cubicBezTo>
                    <a:pt x="130" y="570"/>
                    <a:pt x="150" y="551"/>
                    <a:pt x="150" y="526"/>
                  </a:cubicBez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defTabSz="1097280"/>
              <a:endParaRPr lang="zh-CN" altLang="en-US" sz="2160">
                <a:solidFill>
                  <a:prstClr val="black"/>
                </a:solidFill>
              </a:endParaRPr>
            </a:p>
          </p:txBody>
        </p:sp>
      </p:grpSp>
      <p:grpSp>
        <p:nvGrpSpPr>
          <p:cNvPr id="20" name="组合 19"/>
          <p:cNvGrpSpPr/>
          <p:nvPr/>
        </p:nvGrpSpPr>
        <p:grpSpPr>
          <a:xfrm>
            <a:off x="10116491" y="663893"/>
            <a:ext cx="679680" cy="679680"/>
            <a:chOff x="7742596" y="2492896"/>
            <a:chExt cx="864096" cy="864096"/>
          </a:xfrm>
        </p:grpSpPr>
        <p:sp>
          <p:nvSpPr>
            <p:cNvPr id="21" name="椭圆 20"/>
            <p:cNvSpPr/>
            <p:nvPr/>
          </p:nvSpPr>
          <p:spPr>
            <a:xfrm>
              <a:off x="7742596" y="2492896"/>
              <a:ext cx="864096" cy="864096"/>
            </a:xfrm>
            <a:prstGeom prst="ellipse">
              <a:avLst/>
            </a:prstGeom>
            <a:solidFill>
              <a:schemeClr val="tx2">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22960"/>
              <a:endParaRPr lang="zh-CN" altLang="en-US" sz="3600">
                <a:solidFill>
                  <a:prstClr val="white"/>
                </a:solidFill>
                <a:latin typeface="Calibri" panose="020F0502020204030204"/>
                <a:ea typeface="微软雅黑" panose="020B0503020204020204" pitchFamily="34" charset="-122"/>
              </a:endParaRPr>
            </a:p>
          </p:txBody>
        </p:sp>
        <p:sp>
          <p:nvSpPr>
            <p:cNvPr id="22" name="Freeform 79"/>
            <p:cNvSpPr>
              <a:spLocks noChangeAspect="1" noEditPoints="1"/>
            </p:cNvSpPr>
            <p:nvPr/>
          </p:nvSpPr>
          <p:spPr bwMode="black">
            <a:xfrm>
              <a:off x="8012942" y="2686387"/>
              <a:ext cx="344021" cy="464952"/>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74083" tIns="37040" rIns="74083" bIns="37040" numCol="1" anchor="t" anchorCtr="0" compatLnSpc="1"/>
            <a:lstStyle/>
            <a:p>
              <a:pPr defTabSz="1097280"/>
              <a:endParaRPr lang="en-US" sz="1440">
                <a:solidFill>
                  <a:srgbClr val="FFFFFF"/>
                </a:solidFill>
                <a:latin typeface="Calibri" panose="020F0502020204030204"/>
                <a:ea typeface="幼圆" panose="020105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276353" y="178821"/>
            <a:ext cx="5478780" cy="605155"/>
            <a:chOff x="274214" y="217809"/>
            <a:chExt cx="4565650"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4111096" cy="486304"/>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2.1.2 </a:t>
              </a:r>
              <a:r>
                <a:rPr lang="en-US" altLang="zh-CN" sz="3200" b="1" dirty="0">
                  <a:solidFill>
                    <a:prstClr val="black"/>
                  </a:solidFill>
                  <a:latin typeface="微软雅黑" panose="020B0503020204020204" pitchFamily="34" charset="-122"/>
                  <a:ea typeface="微软雅黑" panose="020B0503020204020204" pitchFamily="34" charset="-122"/>
                  <a:sym typeface="+mn-ea"/>
                </a:rPr>
                <a:t>PLD</a:t>
              </a:r>
              <a:r>
                <a:rPr lang="zh-CN" altLang="en-US" sz="3200" b="1" dirty="0">
                  <a:solidFill>
                    <a:prstClr val="black"/>
                  </a:solidFill>
                  <a:latin typeface="微软雅黑" panose="020B0503020204020204" pitchFamily="34" charset="-122"/>
                  <a:ea typeface="微软雅黑" panose="020B0503020204020204" pitchFamily="34" charset="-122"/>
                  <a:sym typeface="+mn-ea"/>
                </a:rPr>
                <a:t>基本结构</a:t>
              </a:r>
              <a:endParaRPr lang="zh-CN" altLang="en-US" sz="3200" b="1" dirty="0">
                <a:solidFill>
                  <a:prstClr val="black"/>
                </a:solidFill>
                <a:latin typeface="微软雅黑" panose="020B0503020204020204" pitchFamily="34" charset="-122"/>
                <a:ea typeface="微软雅黑" panose="020B0503020204020204" pitchFamily="34" charset="-122"/>
                <a:sym typeface="+mn-ea"/>
              </a:endParaRPr>
            </a:p>
          </p:txBody>
        </p:sp>
      </p:grpSp>
      <p:sp>
        <p:nvSpPr>
          <p:cNvPr id="2" name="文本框 1"/>
          <p:cNvSpPr txBox="1"/>
          <p:nvPr/>
        </p:nvSpPr>
        <p:spPr>
          <a:xfrm>
            <a:off x="675005" y="1136015"/>
            <a:ext cx="11051540" cy="1084580"/>
          </a:xfrm>
          <a:prstGeom prst="rect">
            <a:avLst/>
          </a:prstGeom>
        </p:spPr>
        <p:txBody>
          <a:bodyPr wrap="square">
            <a:noAutofit/>
          </a:bodyPr>
          <a:p>
            <a:pPr indent="266700" algn="just" defTabSz="266700" fontAlgn="auto">
              <a:lnSpc>
                <a:spcPct val="150000"/>
              </a:lnSpc>
              <a:spcBef>
                <a:spcPct val="0"/>
              </a:spcBef>
              <a:spcAft>
                <a:spcPct val="0"/>
              </a:spcAft>
            </a:pPr>
            <a:r>
              <a:rPr lang="en-US" altLang="zh-CN" sz="2000" b="1">
                <a:latin typeface="Times New Roman" panose="02020603050405020304" charset="0"/>
                <a:ea typeface="宋体" panose="02010600030101010101" pitchFamily="2" charset="-122"/>
                <a:cs typeface="Times New Roman" panose="02020603050405020304" charset="0"/>
              </a:rPr>
              <a:t>目前常用的可编程逻辑器件都是从与或阵列和门阵列发展起来的，从结构上将其分为阵列型PLD和现场可编程门阵列型FPGA两大类</a:t>
            </a:r>
            <a:r>
              <a:rPr lang="zh-CN" altLang="en-US" sz="2000" b="1">
                <a:latin typeface="Times New Roman" panose="02020603050405020304" charset="0"/>
                <a:ea typeface="宋体" panose="02010600030101010101" pitchFamily="2" charset="-122"/>
                <a:cs typeface="Times New Roman" panose="02020603050405020304" charset="0"/>
              </a:rPr>
              <a:t>，下图为</a:t>
            </a:r>
            <a:r>
              <a:rPr lang="zh-CN" altLang="en-US" sz="2000" b="1">
                <a:latin typeface="Times New Roman" panose="02020603050405020304" charset="0"/>
                <a:ea typeface="宋体" panose="02010600030101010101" pitchFamily="2" charset="-122"/>
                <a:cs typeface="Times New Roman" panose="02020603050405020304" charset="0"/>
                <a:sym typeface="+mn-ea"/>
              </a:rPr>
              <a:t>PLD器件的基本结构框图。</a:t>
            </a:r>
            <a:endParaRPr lang="zh-CN" altLang="en-US" sz="2000" b="1">
              <a:latin typeface="Times New Roman" panose="02020603050405020304" charset="0"/>
              <a:ea typeface="宋体" panose="02010600030101010101" pitchFamily="2" charset="-122"/>
              <a:cs typeface="Times New Roman" panose="02020603050405020304" charset="0"/>
            </a:endParaRPr>
          </a:p>
          <a:p>
            <a:pPr indent="266700" algn="just" defTabSz="266700" fontAlgn="auto">
              <a:lnSpc>
                <a:spcPct val="150000"/>
              </a:lnSpc>
              <a:spcBef>
                <a:spcPct val="0"/>
              </a:spcBef>
              <a:spcAft>
                <a:spcPct val="0"/>
              </a:spcAft>
            </a:pPr>
            <a:endParaRPr lang="zh-CN" altLang="en-US" sz="2000" b="1">
              <a:latin typeface="Times New Roman" panose="02020603050405020304" charset="0"/>
              <a:ea typeface="宋体" panose="02010600030101010101" pitchFamily="2" charset="-122"/>
              <a:cs typeface="Times New Roman" panose="02020603050405020304" charset="0"/>
            </a:endParaRPr>
          </a:p>
        </p:txBody>
      </p:sp>
      <p:pic>
        <p:nvPicPr>
          <p:cNvPr id="3" name="图片 9" descr="屏幕截图 2024-06-24 162343"/>
          <p:cNvPicPr>
            <a:picLocks noChangeAspect="1"/>
          </p:cNvPicPr>
          <p:nvPr/>
        </p:nvPicPr>
        <p:blipFill>
          <a:blip r:embed="rId2"/>
          <a:stretch>
            <a:fillRect/>
          </a:stretch>
        </p:blipFill>
        <p:spPr>
          <a:xfrm>
            <a:off x="1939290" y="2371090"/>
            <a:ext cx="8522335" cy="2955925"/>
          </a:xfrm>
          <a:prstGeom prst="rect">
            <a:avLst/>
          </a:prstGeom>
        </p:spPr>
      </p:pic>
      <p:sp>
        <p:nvSpPr>
          <p:cNvPr id="4" name="文本框 3"/>
          <p:cNvSpPr txBox="1"/>
          <p:nvPr/>
        </p:nvSpPr>
        <p:spPr>
          <a:xfrm>
            <a:off x="3338195" y="5477193"/>
            <a:ext cx="5080000" cy="398780"/>
          </a:xfrm>
          <a:prstGeom prst="rect">
            <a:avLst/>
          </a:prstGeom>
        </p:spPr>
        <p:txBody>
          <a:bodyPr>
            <a:spAutoFit/>
          </a:bodyPr>
          <a:p>
            <a:pPr marL="0" indent="0" algn="ctr" defTabSz="266700">
              <a:spcBef>
                <a:spcPct val="0"/>
              </a:spcBef>
              <a:spcAft>
                <a:spcPct val="0"/>
              </a:spcAft>
            </a:pPr>
            <a:r>
              <a:rPr lang="zh-CN" altLang="en-US" sz="2000">
                <a:latin typeface="Times New Roman" panose="02020603050405020304" charset="0"/>
                <a:ea typeface="宋体" panose="02010600030101010101" pitchFamily="2" charset="-122"/>
                <a:cs typeface="Times New Roman" panose="02020603050405020304" charset="0"/>
              </a:rPr>
              <a:t>图</a:t>
            </a:r>
            <a:r>
              <a:rPr lang="en-US" altLang="zh-CN" sz="2000">
                <a:latin typeface="Times New Roman" panose="02020603050405020304" charset="0"/>
                <a:ea typeface="宋体" panose="02010600030101010101" pitchFamily="2" charset="-122"/>
                <a:cs typeface="Times New Roman" panose="02020603050405020304" charset="0"/>
              </a:rPr>
              <a:t>2-1 PLD</a:t>
            </a:r>
            <a:r>
              <a:rPr lang="zh-CN" altLang="en-US" sz="2000">
                <a:latin typeface="Times New Roman" panose="02020603050405020304" charset="0"/>
                <a:ea typeface="宋体" panose="02010600030101010101" pitchFamily="2" charset="-122"/>
                <a:cs typeface="Times New Roman" panose="02020603050405020304" charset="0"/>
              </a:rPr>
              <a:t>器件的基本结构框图</a:t>
            </a:r>
            <a:endParaRPr lang="zh-CN" altLang="en-US" sz="2000">
              <a:latin typeface="Times New Roman" panose="02020603050405020304" charset="0"/>
              <a:ea typeface="宋体" panose="02010600030101010101" pitchFamily="2" charset="-122"/>
              <a:cs typeface="Times New Roman" panose="02020603050405020304" charset="0"/>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276353" y="178821"/>
            <a:ext cx="5478780" cy="605155"/>
            <a:chOff x="274214" y="217809"/>
            <a:chExt cx="4565650"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4111096" cy="486304"/>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2.1.2 </a:t>
              </a:r>
              <a:r>
                <a:rPr lang="en-US" altLang="zh-CN" sz="3200" b="1" dirty="0">
                  <a:solidFill>
                    <a:prstClr val="black"/>
                  </a:solidFill>
                  <a:latin typeface="微软雅黑" panose="020B0503020204020204" pitchFamily="34" charset="-122"/>
                  <a:ea typeface="微软雅黑" panose="020B0503020204020204" pitchFamily="34" charset="-122"/>
                  <a:sym typeface="+mn-ea"/>
                </a:rPr>
                <a:t>PROM</a:t>
              </a:r>
              <a:r>
                <a:rPr lang="zh-CN" altLang="en-US" sz="3200" b="1" dirty="0">
                  <a:solidFill>
                    <a:prstClr val="black"/>
                  </a:solidFill>
                  <a:latin typeface="微软雅黑" panose="020B0503020204020204" pitchFamily="34" charset="-122"/>
                  <a:ea typeface="微软雅黑" panose="020B0503020204020204" pitchFamily="34" charset="-122"/>
                  <a:sym typeface="+mn-ea"/>
                </a:rPr>
                <a:t>基本结构</a:t>
              </a:r>
              <a:endParaRPr lang="zh-CN" altLang="en-US" sz="3200" b="1" dirty="0">
                <a:solidFill>
                  <a:prstClr val="black"/>
                </a:solidFill>
                <a:latin typeface="微软雅黑" panose="020B0503020204020204" pitchFamily="34" charset="-122"/>
                <a:ea typeface="微软雅黑" panose="020B0503020204020204" pitchFamily="34" charset="-122"/>
                <a:sym typeface="+mn-ea"/>
              </a:endParaRPr>
            </a:p>
          </p:txBody>
        </p:sp>
      </p:grpSp>
      <p:pic>
        <p:nvPicPr>
          <p:cNvPr id="5" name="图片 1" descr="屏幕截图 2024-06-24 205631"/>
          <p:cNvPicPr>
            <a:picLocks noChangeAspect="1"/>
          </p:cNvPicPr>
          <p:nvPr/>
        </p:nvPicPr>
        <p:blipFill>
          <a:blip r:embed="rId2"/>
          <a:srcRect l="-514" t="1973"/>
          <a:stretch>
            <a:fillRect/>
          </a:stretch>
        </p:blipFill>
        <p:spPr>
          <a:xfrm>
            <a:off x="220345" y="2784475"/>
            <a:ext cx="5610225" cy="2377440"/>
          </a:xfrm>
          <a:prstGeom prst="rect">
            <a:avLst/>
          </a:prstGeom>
        </p:spPr>
      </p:pic>
      <p:pic>
        <p:nvPicPr>
          <p:cNvPr id="6" name="图片 2" descr="屏幕截图 2024-06-24 205807"/>
          <p:cNvPicPr>
            <a:picLocks noChangeAspect="1"/>
          </p:cNvPicPr>
          <p:nvPr/>
        </p:nvPicPr>
        <p:blipFill>
          <a:blip r:embed="rId3"/>
          <a:stretch>
            <a:fillRect/>
          </a:stretch>
        </p:blipFill>
        <p:spPr>
          <a:xfrm>
            <a:off x="5878830" y="2784475"/>
            <a:ext cx="6174740" cy="2377440"/>
          </a:xfrm>
          <a:prstGeom prst="rect">
            <a:avLst/>
          </a:prstGeom>
        </p:spPr>
      </p:pic>
      <p:sp>
        <p:nvSpPr>
          <p:cNvPr id="12" name="文本框 11"/>
          <p:cNvSpPr txBox="1"/>
          <p:nvPr/>
        </p:nvSpPr>
        <p:spPr>
          <a:xfrm>
            <a:off x="628015" y="5206683"/>
            <a:ext cx="5080000" cy="398780"/>
          </a:xfrm>
          <a:prstGeom prst="rect">
            <a:avLst/>
          </a:prstGeom>
        </p:spPr>
        <p:txBody>
          <a:bodyPr>
            <a:spAutoFit/>
          </a:bodyPr>
          <a:p>
            <a:pPr marL="0" algn="ctr" defTabSz="266700">
              <a:buClrTx/>
              <a:buSzTx/>
              <a:buFontTx/>
            </a:pPr>
            <a:r>
              <a:rPr lang="zh-CN" altLang="en-US" sz="2000">
                <a:latin typeface="Times New Roman" panose="02020603050405020304" charset="0"/>
                <a:ea typeface="宋体" panose="02010600030101010101" pitchFamily="2" charset="-122"/>
                <a:cs typeface="Times New Roman" panose="02020603050405020304" charset="0"/>
              </a:rPr>
              <a:t>图2-2 PROM基本结构</a:t>
            </a:r>
            <a:endParaRPr lang="zh-CN" altLang="en-US" sz="2000">
              <a:latin typeface="Times New Roman" panose="02020603050405020304" charset="0"/>
              <a:ea typeface="宋体" panose="02010600030101010101" pitchFamily="2" charset="-122"/>
              <a:cs typeface="Times New Roman" panose="02020603050405020304" charset="0"/>
            </a:endParaRPr>
          </a:p>
        </p:txBody>
      </p:sp>
      <p:sp>
        <p:nvSpPr>
          <p:cNvPr id="13" name="文本框 12"/>
          <p:cNvSpPr txBox="1"/>
          <p:nvPr/>
        </p:nvSpPr>
        <p:spPr>
          <a:xfrm>
            <a:off x="6354445" y="5215255"/>
            <a:ext cx="5080000" cy="390525"/>
          </a:xfrm>
          <a:prstGeom prst="rect">
            <a:avLst/>
          </a:prstGeom>
        </p:spPr>
        <p:txBody>
          <a:bodyPr>
            <a:noAutofit/>
          </a:bodyPr>
          <a:p>
            <a:pPr marL="0" algn="ctr" defTabSz="266700">
              <a:buClrTx/>
              <a:buSzTx/>
              <a:buFontTx/>
            </a:pPr>
            <a:r>
              <a:rPr lang="zh-CN" altLang="en-US" sz="2000">
                <a:latin typeface="Times New Roman" panose="02020603050405020304" charset="0"/>
                <a:ea typeface="宋体" panose="02010600030101010101" pitchFamily="2" charset="-122"/>
                <a:cs typeface="Times New Roman" panose="02020603050405020304" charset="0"/>
              </a:rPr>
              <a:t>图2-3 PROM的逻辑阵列结构</a:t>
            </a:r>
            <a:endParaRPr lang="zh-CN" altLang="en-US" sz="2000">
              <a:latin typeface="Times New Roman" panose="02020603050405020304" charset="0"/>
              <a:ea typeface="宋体" panose="02010600030101010101" pitchFamily="2" charset="-122"/>
              <a:cs typeface="Times New Roman" panose="02020603050405020304" charset="0"/>
            </a:endParaRPr>
          </a:p>
        </p:txBody>
      </p:sp>
      <p:sp>
        <p:nvSpPr>
          <p:cNvPr id="3" name="文本框 2"/>
          <p:cNvSpPr txBox="1"/>
          <p:nvPr/>
        </p:nvSpPr>
        <p:spPr>
          <a:xfrm>
            <a:off x="821690" y="1375410"/>
            <a:ext cx="10511155" cy="1018540"/>
          </a:xfrm>
          <a:prstGeom prst="rect">
            <a:avLst/>
          </a:prstGeom>
          <a:noFill/>
        </p:spPr>
        <p:txBody>
          <a:bodyPr wrap="square" rtlCol="0" anchor="t">
            <a:noAutofit/>
          </a:bodyPr>
          <a:p>
            <a:pPr indent="457200" fontAlgn="auto">
              <a:lnSpc>
                <a:spcPct val="130000"/>
              </a:lnSpc>
            </a:pPr>
            <a:r>
              <a:rPr lang="en-US" altLang="zh-CN" sz="2000" b="1">
                <a:latin typeface="Times New Roman" panose="02020603050405020304" charset="0"/>
                <a:ea typeface="宋体" panose="02010600030101010101" pitchFamily="2" charset="-122"/>
                <a:cs typeface="Times New Roman" panose="02020603050405020304" charset="0"/>
                <a:sym typeface="+mn-ea"/>
              </a:rPr>
              <a:t>PROM</a:t>
            </a:r>
            <a:r>
              <a:rPr lang="zh-CN" altLang="en-US" sz="2000" b="1">
                <a:latin typeface="Times New Roman" panose="02020603050405020304" charset="0"/>
                <a:ea typeface="宋体" panose="02010600030101010101" pitchFamily="2" charset="-122"/>
                <a:cs typeface="Times New Roman" panose="02020603050405020304" charset="0"/>
                <a:sym typeface="+mn-ea"/>
              </a:rPr>
              <a:t>即可编程只读存储器。</a:t>
            </a:r>
            <a:r>
              <a:rPr lang="en-US" altLang="zh-CN" sz="2000" b="1">
                <a:latin typeface="Times New Roman" panose="02020603050405020304" charset="0"/>
                <a:ea typeface="宋体" panose="02010600030101010101" pitchFamily="2" charset="-122"/>
                <a:cs typeface="Times New Roman" panose="02020603050405020304" charset="0"/>
                <a:sym typeface="+mn-ea"/>
              </a:rPr>
              <a:t>ROM</a:t>
            </a:r>
            <a:r>
              <a:rPr lang="zh-CN" altLang="en-US" sz="2000" b="1">
                <a:latin typeface="Times New Roman" panose="02020603050405020304" charset="0"/>
                <a:ea typeface="宋体" panose="02010600030101010101" pitchFamily="2" charset="-122"/>
                <a:cs typeface="Times New Roman" panose="02020603050405020304" charset="0"/>
                <a:sym typeface="+mn-ea"/>
              </a:rPr>
              <a:t>除了用做只读存储器外，</a:t>
            </a:r>
            <a:r>
              <a:rPr lang="en-US" altLang="zh-CN" sz="2000" b="1">
                <a:latin typeface="Times New Roman" panose="02020603050405020304" charset="0"/>
                <a:ea typeface="宋体" panose="02010600030101010101" pitchFamily="2" charset="-122"/>
                <a:cs typeface="Times New Roman" panose="02020603050405020304" charset="0"/>
                <a:sym typeface="+mn-ea"/>
              </a:rPr>
              <a:t> </a:t>
            </a:r>
            <a:r>
              <a:rPr lang="zh-CN" altLang="en-US" sz="2000" b="1">
                <a:latin typeface="Times New Roman" panose="02020603050405020304" charset="0"/>
                <a:ea typeface="宋体" panose="02010600030101010101" pitchFamily="2" charset="-122"/>
                <a:cs typeface="Times New Roman" panose="02020603050405020304" charset="0"/>
                <a:sym typeface="+mn-ea"/>
              </a:rPr>
              <a:t>还可作为</a:t>
            </a:r>
            <a:r>
              <a:rPr lang="en-US" altLang="zh-CN" sz="2000" b="1">
                <a:latin typeface="Times New Roman" panose="02020603050405020304" charset="0"/>
                <a:ea typeface="宋体" panose="02010600030101010101" pitchFamily="2" charset="-122"/>
                <a:cs typeface="Times New Roman" panose="02020603050405020304" charset="0"/>
                <a:sym typeface="+mn-ea"/>
              </a:rPr>
              <a:t>PLD</a:t>
            </a:r>
            <a:r>
              <a:rPr lang="zh-CN" altLang="en-US" sz="2000" b="1">
                <a:latin typeface="Times New Roman" panose="02020603050405020304" charset="0"/>
                <a:ea typeface="宋体" panose="02010600030101010101" pitchFamily="2" charset="-122"/>
                <a:cs typeface="Times New Roman" panose="02020603050405020304" charset="0"/>
                <a:sym typeface="+mn-ea"/>
              </a:rPr>
              <a:t>使用。二个</a:t>
            </a:r>
            <a:r>
              <a:rPr lang="en-US" altLang="zh-CN" sz="2000" b="1">
                <a:latin typeface="Times New Roman" panose="02020603050405020304" charset="0"/>
                <a:ea typeface="宋体" panose="02010600030101010101" pitchFamily="2" charset="-122"/>
                <a:cs typeface="Times New Roman" panose="02020603050405020304" charset="0"/>
                <a:sym typeface="+mn-ea"/>
              </a:rPr>
              <a:t>ROM</a:t>
            </a:r>
            <a:r>
              <a:rPr lang="zh-CN" altLang="en-US" sz="2000" b="1">
                <a:latin typeface="Times New Roman" panose="02020603050405020304" charset="0"/>
                <a:ea typeface="宋体" panose="02010600030101010101" pitchFamily="2" charset="-122"/>
                <a:cs typeface="Times New Roman" panose="02020603050405020304" charset="0"/>
                <a:sym typeface="+mn-ea"/>
              </a:rPr>
              <a:t>器件主要由地址译码部分、</a:t>
            </a:r>
            <a:r>
              <a:rPr lang="en-US" altLang="zh-CN" sz="2000" b="1">
                <a:latin typeface="Times New Roman" panose="02020603050405020304" charset="0"/>
                <a:ea typeface="宋体" panose="02010600030101010101" pitchFamily="2" charset="-122"/>
                <a:cs typeface="Times New Roman" panose="02020603050405020304" charset="0"/>
                <a:sym typeface="+mn-ea"/>
              </a:rPr>
              <a:t>ROM</a:t>
            </a:r>
            <a:r>
              <a:rPr lang="zh-CN" altLang="en-US" sz="2000" b="1">
                <a:latin typeface="Times New Roman" panose="02020603050405020304" charset="0"/>
                <a:ea typeface="宋体" panose="02010600030101010101" pitchFamily="2" charset="-122"/>
                <a:cs typeface="Times New Roman" panose="02020603050405020304" charset="0"/>
                <a:sym typeface="+mn-ea"/>
              </a:rPr>
              <a:t>单元阵列和输出缓冲部分构成。</a:t>
            </a:r>
            <a:endParaRPr lang="zh-CN" altLang="en-US" sz="2000" b="1">
              <a:latin typeface="Times New Roman" panose="02020603050405020304" charset="0"/>
              <a:ea typeface="宋体" panose="02010600030101010101" pitchFamily="2" charset="-122"/>
              <a:cs typeface="Times New Roman" panose="02020603050405020304" charset="0"/>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276353" y="178821"/>
            <a:ext cx="5478780" cy="605155"/>
            <a:chOff x="274214" y="217809"/>
            <a:chExt cx="4565650"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4111096" cy="486304"/>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sym typeface="+mn-ea"/>
                </a:rPr>
                <a:t>2.1.2</a:t>
              </a:r>
              <a:r>
                <a:rPr lang="en-US" altLang="zh-CN" sz="3200" b="1" dirty="0">
                  <a:solidFill>
                    <a:prstClr val="black"/>
                  </a:solidFill>
                  <a:latin typeface="微软雅黑" panose="020B0503020204020204" pitchFamily="34" charset="-122"/>
                  <a:ea typeface="微软雅黑" panose="020B0503020204020204" pitchFamily="34" charset="-122"/>
                </a:rPr>
                <a:t> </a:t>
              </a:r>
              <a:r>
                <a:rPr lang="en-US" altLang="zh-CN" sz="3200" b="1" dirty="0">
                  <a:solidFill>
                    <a:prstClr val="black"/>
                  </a:solidFill>
                  <a:latin typeface="微软雅黑" panose="020B0503020204020204" pitchFamily="34" charset="-122"/>
                  <a:ea typeface="微软雅黑" panose="020B0503020204020204" pitchFamily="34" charset="-122"/>
                  <a:sym typeface="+mn-ea"/>
                </a:rPr>
                <a:t>PLA</a:t>
              </a:r>
              <a:r>
                <a:rPr lang="zh-CN" altLang="en-US" sz="3200" b="1" dirty="0">
                  <a:solidFill>
                    <a:prstClr val="black"/>
                  </a:solidFill>
                  <a:latin typeface="微软雅黑" panose="020B0503020204020204" pitchFamily="34" charset="-122"/>
                  <a:ea typeface="微软雅黑" panose="020B0503020204020204" pitchFamily="34" charset="-122"/>
                  <a:sym typeface="+mn-ea"/>
                </a:rPr>
                <a:t>结构</a:t>
              </a:r>
              <a:endParaRPr lang="zh-CN" altLang="en-US" sz="3200" b="1" dirty="0">
                <a:solidFill>
                  <a:prstClr val="black"/>
                </a:solidFill>
                <a:latin typeface="微软雅黑" panose="020B0503020204020204" pitchFamily="34" charset="-122"/>
                <a:ea typeface="微软雅黑" panose="020B0503020204020204" pitchFamily="34" charset="-122"/>
                <a:sym typeface="+mn-ea"/>
              </a:endParaRPr>
            </a:p>
          </p:txBody>
        </p:sp>
      </p:grpSp>
      <p:sp>
        <p:nvSpPr>
          <p:cNvPr id="2" name="文本框 1"/>
          <p:cNvSpPr txBox="1"/>
          <p:nvPr/>
        </p:nvSpPr>
        <p:spPr>
          <a:xfrm>
            <a:off x="349885" y="1035050"/>
            <a:ext cx="11611610" cy="1426845"/>
          </a:xfrm>
          <a:prstGeom prst="rect">
            <a:avLst/>
          </a:prstGeom>
        </p:spPr>
        <p:txBody>
          <a:bodyPr wrap="square">
            <a:noAutofit/>
          </a:bodyPr>
          <a:p>
            <a:pPr indent="457200" algn="just" defTabSz="266700" fontAlgn="auto">
              <a:lnSpc>
                <a:spcPct val="150000"/>
              </a:lnSpc>
              <a:spcBef>
                <a:spcPct val="0"/>
              </a:spcBef>
              <a:spcAft>
                <a:spcPct val="0"/>
              </a:spcAft>
              <a:buFont typeface="Wingdings" panose="05000000000000000000" charset="0"/>
              <a:buNone/>
            </a:pPr>
            <a:r>
              <a:rPr lang="en-US" altLang="zh-CN" sz="2000" b="1">
                <a:latin typeface="Times New Roman" panose="02020603050405020304" charset="0"/>
                <a:ea typeface="宋体" panose="02010600030101010101" pitchFamily="2" charset="-122"/>
                <a:cs typeface="Times New Roman" panose="02020603050405020304" charset="0"/>
              </a:rPr>
              <a:t>PLA</a:t>
            </a:r>
            <a:r>
              <a:rPr lang="zh-CN" altLang="en-US" sz="2000" b="1">
                <a:latin typeface="Times New Roman" panose="02020603050405020304" charset="0"/>
                <a:ea typeface="宋体" panose="02010600030101010101" pitchFamily="2" charset="-122"/>
                <a:cs typeface="Times New Roman" panose="02020603050405020304" charset="0"/>
              </a:rPr>
              <a:t>逻辑阵列与结构如图（</a:t>
            </a:r>
            <a:r>
              <a:rPr lang="en-US" altLang="zh-CN" sz="2000" b="1">
                <a:latin typeface="Times New Roman" panose="02020603050405020304" charset="0"/>
                <a:ea typeface="宋体" panose="02010600030101010101" pitchFamily="2" charset="-122"/>
                <a:cs typeface="Times New Roman" panose="02020603050405020304" charset="0"/>
              </a:rPr>
              <a:t>2-4</a:t>
            </a:r>
            <a:r>
              <a:rPr lang="zh-CN" altLang="en-US" sz="2000" b="1">
                <a:latin typeface="Times New Roman" panose="02020603050405020304" charset="0"/>
                <a:ea typeface="宋体" panose="02010600030101010101" pitchFamily="2" charset="-122"/>
                <a:cs typeface="Times New Roman" panose="02020603050405020304" charset="0"/>
              </a:rPr>
              <a:t>）</a:t>
            </a:r>
            <a:r>
              <a:rPr lang="en-US" altLang="zh-CN" sz="2000" b="1">
                <a:latin typeface="Times New Roman" panose="02020603050405020304" charset="0"/>
                <a:ea typeface="宋体" panose="02010600030101010101" pitchFamily="2" charset="-122"/>
                <a:cs typeface="Times New Roman" panose="02020603050405020304" charset="0"/>
              </a:rPr>
              <a:t>-</a:t>
            </a:r>
            <a:r>
              <a:rPr lang="zh-CN" altLang="en-US" sz="2000" b="1">
                <a:latin typeface="Times New Roman" panose="02020603050405020304" charset="0"/>
                <a:ea typeface="宋体" panose="02010600030101010101" pitchFamily="2" charset="-122"/>
                <a:cs typeface="Times New Roman" panose="02020603050405020304" charset="0"/>
              </a:rPr>
              <a:t>（</a:t>
            </a:r>
            <a:r>
              <a:rPr lang="en-US" altLang="zh-CN" sz="2000" b="1">
                <a:latin typeface="Times New Roman" panose="02020603050405020304" charset="0"/>
                <a:ea typeface="宋体" panose="02010600030101010101" pitchFamily="2" charset="-122"/>
                <a:cs typeface="Times New Roman" panose="02020603050405020304" charset="0"/>
              </a:rPr>
              <a:t>2-5</a:t>
            </a:r>
            <a:r>
              <a:rPr lang="zh-CN" altLang="en-US" sz="2000" b="1">
                <a:latin typeface="Times New Roman" panose="02020603050405020304" charset="0"/>
                <a:ea typeface="宋体" panose="02010600030101010101" pitchFamily="2" charset="-122"/>
                <a:cs typeface="Times New Roman" panose="02020603050405020304" charset="0"/>
              </a:rPr>
              <a:t>）所示，主要由与逻辑阵列和或逻辑阵列两部分组成。其中，与逻辑阵列作为输入矩阵，接收输入信号，并通过与门进行组合，形成各种逻辑乘积项。而或逻辑阵列作为输出矩阵，是接收与逻辑阵列的输出信号，并通过或门进行汇总，形成最终的输出信号。</a:t>
            </a:r>
            <a:endParaRPr lang="zh-CN" altLang="en-US" sz="2000" b="1">
              <a:latin typeface="Times New Roman" panose="02020603050405020304" charset="0"/>
              <a:ea typeface="宋体" panose="02010600030101010101" pitchFamily="2" charset="-122"/>
              <a:cs typeface="Times New Roman" panose="02020603050405020304" charset="0"/>
            </a:endParaRPr>
          </a:p>
        </p:txBody>
      </p:sp>
      <p:sp>
        <p:nvSpPr>
          <p:cNvPr id="12" name="文本框 11"/>
          <p:cNvSpPr txBox="1"/>
          <p:nvPr/>
        </p:nvSpPr>
        <p:spPr>
          <a:xfrm>
            <a:off x="552450" y="6081078"/>
            <a:ext cx="5080000" cy="398780"/>
          </a:xfrm>
          <a:prstGeom prst="rect">
            <a:avLst/>
          </a:prstGeom>
        </p:spPr>
        <p:txBody>
          <a:bodyPr>
            <a:spAutoFit/>
          </a:bodyPr>
          <a:p>
            <a:pPr marL="0" algn="ctr" defTabSz="266700">
              <a:buClrTx/>
              <a:buSzTx/>
              <a:buFontTx/>
            </a:pPr>
            <a:r>
              <a:rPr lang="zh-CN" altLang="en-US" sz="2000">
                <a:latin typeface="Times New Roman" panose="02020603050405020304" charset="0"/>
                <a:ea typeface="宋体" panose="02010600030101010101" pitchFamily="2" charset="-122"/>
                <a:cs typeface="Times New Roman" panose="02020603050405020304" charset="0"/>
              </a:rPr>
              <a:t>图</a:t>
            </a:r>
            <a:r>
              <a:rPr lang="en-US" altLang="zh-CN" sz="2000">
                <a:latin typeface="Times New Roman" panose="02020603050405020304" charset="0"/>
                <a:ea typeface="宋体" panose="02010600030101010101" pitchFamily="2" charset="-122"/>
                <a:cs typeface="Times New Roman" panose="02020603050405020304" charset="0"/>
              </a:rPr>
              <a:t>2-4 PLA</a:t>
            </a:r>
            <a:r>
              <a:rPr lang="zh-CN" altLang="en-US" sz="2000">
                <a:latin typeface="Times New Roman" panose="02020603050405020304" charset="0"/>
                <a:ea typeface="宋体" panose="02010600030101010101" pitchFamily="2" charset="-122"/>
                <a:cs typeface="Times New Roman" panose="02020603050405020304" charset="0"/>
              </a:rPr>
              <a:t>的结构</a:t>
            </a:r>
            <a:endParaRPr lang="zh-CN" altLang="en-US" sz="2000">
              <a:latin typeface="Times New Roman" panose="02020603050405020304" charset="0"/>
              <a:ea typeface="宋体" panose="02010600030101010101" pitchFamily="2" charset="-122"/>
              <a:cs typeface="Times New Roman" panose="02020603050405020304" charset="0"/>
            </a:endParaRPr>
          </a:p>
        </p:txBody>
      </p:sp>
      <p:sp>
        <p:nvSpPr>
          <p:cNvPr id="13" name="文本框 12"/>
          <p:cNvSpPr txBox="1"/>
          <p:nvPr/>
        </p:nvSpPr>
        <p:spPr>
          <a:xfrm>
            <a:off x="6412865" y="6089650"/>
            <a:ext cx="5080000" cy="390525"/>
          </a:xfrm>
          <a:prstGeom prst="rect">
            <a:avLst/>
          </a:prstGeom>
        </p:spPr>
        <p:txBody>
          <a:bodyPr>
            <a:noAutofit/>
          </a:bodyPr>
          <a:p>
            <a:pPr marL="0" algn="ctr" defTabSz="266700">
              <a:buClrTx/>
              <a:buSzTx/>
              <a:buFontTx/>
            </a:pPr>
            <a:r>
              <a:rPr lang="zh-CN" altLang="en-US" sz="2000">
                <a:latin typeface="Times New Roman" panose="02020603050405020304" charset="0"/>
                <a:ea typeface="宋体" panose="02010600030101010101" pitchFamily="2" charset="-122"/>
                <a:cs typeface="Times New Roman" panose="02020603050405020304" charset="0"/>
              </a:rPr>
              <a:t>图</a:t>
            </a:r>
            <a:r>
              <a:rPr lang="en-US" altLang="zh-CN" sz="2000">
                <a:latin typeface="Times New Roman" panose="02020603050405020304" charset="0"/>
                <a:ea typeface="宋体" panose="02010600030101010101" pitchFamily="2" charset="-122"/>
                <a:cs typeface="Times New Roman" panose="02020603050405020304" charset="0"/>
              </a:rPr>
              <a:t>2-5 PLA</a:t>
            </a:r>
            <a:r>
              <a:rPr lang="zh-CN" altLang="en-US" sz="2000">
                <a:latin typeface="Times New Roman" panose="02020603050405020304" charset="0"/>
                <a:ea typeface="宋体" panose="02010600030101010101" pitchFamily="2" charset="-122"/>
                <a:cs typeface="Times New Roman" panose="02020603050405020304" charset="0"/>
              </a:rPr>
              <a:t>逻辑阵列示意图</a:t>
            </a:r>
            <a:endParaRPr lang="zh-CN" altLang="en-US" sz="2000">
              <a:latin typeface="Times New Roman" panose="02020603050405020304" charset="0"/>
              <a:ea typeface="宋体" panose="02010600030101010101" pitchFamily="2" charset="-122"/>
              <a:cs typeface="Times New Roman" panose="02020603050405020304" charset="0"/>
            </a:endParaRPr>
          </a:p>
        </p:txBody>
      </p:sp>
      <p:pic>
        <p:nvPicPr>
          <p:cNvPr id="96260" name="图片 96259" descr="2T17"/>
          <p:cNvPicPr>
            <a:picLocks noChangeAspect="1"/>
          </p:cNvPicPr>
          <p:nvPr/>
        </p:nvPicPr>
        <p:blipFill>
          <a:blip r:embed="rId2"/>
          <a:stretch>
            <a:fillRect/>
          </a:stretch>
        </p:blipFill>
        <p:spPr>
          <a:xfrm>
            <a:off x="1579880" y="2562860"/>
            <a:ext cx="3216275" cy="3329305"/>
          </a:xfrm>
          <a:prstGeom prst="rect">
            <a:avLst/>
          </a:prstGeom>
          <a:noFill/>
          <a:ln w="9525">
            <a:noFill/>
          </a:ln>
        </p:spPr>
      </p:pic>
      <p:pic>
        <p:nvPicPr>
          <p:cNvPr id="94212" name="图片 94211" descr="2t15"/>
          <p:cNvPicPr>
            <a:picLocks noChangeAspect="1"/>
          </p:cNvPicPr>
          <p:nvPr/>
        </p:nvPicPr>
        <p:blipFill>
          <a:blip r:embed="rId3"/>
          <a:stretch>
            <a:fillRect/>
          </a:stretch>
        </p:blipFill>
        <p:spPr>
          <a:xfrm>
            <a:off x="7176770" y="2562860"/>
            <a:ext cx="3380740" cy="334708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8" name="图片 98307" descr="2T19"/>
          <p:cNvPicPr>
            <a:picLocks noChangeAspect="1"/>
          </p:cNvPicPr>
          <p:nvPr/>
        </p:nvPicPr>
        <p:blipFill>
          <a:blip r:embed="rId1"/>
          <a:stretch>
            <a:fillRect/>
          </a:stretch>
        </p:blipFill>
        <p:spPr>
          <a:xfrm>
            <a:off x="6986905" y="868680"/>
            <a:ext cx="4217035" cy="5576570"/>
          </a:xfrm>
          <a:prstGeom prst="rect">
            <a:avLst/>
          </a:prstGeom>
          <a:noFill/>
          <a:ln w="9525">
            <a:noFill/>
          </a:ln>
        </p:spPr>
      </p:pic>
      <p:sp>
        <p:nvSpPr>
          <p:cNvPr id="16" name="矩形 15"/>
          <p:cNvSpPr/>
          <p:nvPr>
            <p:custDataLst>
              <p:tags r:id="rId2"/>
            </p:custDataLst>
          </p:nvPr>
        </p:nvSpPr>
        <p:spPr>
          <a:xfrm>
            <a:off x="0" y="820959"/>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276353" y="178821"/>
            <a:ext cx="5478780" cy="605155"/>
            <a:chOff x="274214" y="217809"/>
            <a:chExt cx="4565650"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4111096" cy="486304"/>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2.1.2 </a:t>
              </a:r>
              <a:r>
                <a:rPr lang="en-US" altLang="zh-CN" sz="3200" b="1" dirty="0">
                  <a:solidFill>
                    <a:prstClr val="black"/>
                  </a:solidFill>
                  <a:latin typeface="微软雅黑" panose="020B0503020204020204" pitchFamily="34" charset="-122"/>
                  <a:ea typeface="微软雅黑" panose="020B0503020204020204" pitchFamily="34" charset="-122"/>
                  <a:sym typeface="+mn-ea"/>
                </a:rPr>
                <a:t>PAL</a:t>
              </a:r>
              <a:r>
                <a:rPr lang="zh-CN" altLang="en-US" sz="3200" b="1" dirty="0">
                  <a:solidFill>
                    <a:prstClr val="black"/>
                  </a:solidFill>
                  <a:latin typeface="微软雅黑" panose="020B0503020204020204" pitchFamily="34" charset="-122"/>
                  <a:ea typeface="微软雅黑" panose="020B0503020204020204" pitchFamily="34" charset="-122"/>
                  <a:sym typeface="+mn-ea"/>
                </a:rPr>
                <a:t>与</a:t>
              </a:r>
              <a:r>
                <a:rPr lang="en-US" altLang="zh-CN" sz="3200" b="1" dirty="0">
                  <a:solidFill>
                    <a:prstClr val="black"/>
                  </a:solidFill>
                  <a:latin typeface="微软雅黑" panose="020B0503020204020204" pitchFamily="34" charset="-122"/>
                  <a:ea typeface="微软雅黑" panose="020B0503020204020204" pitchFamily="34" charset="-122"/>
                  <a:sym typeface="+mn-ea"/>
                </a:rPr>
                <a:t>CAL</a:t>
              </a:r>
              <a:r>
                <a:rPr lang="zh-CN" altLang="en-US" sz="3200" b="1" dirty="0">
                  <a:solidFill>
                    <a:prstClr val="black"/>
                  </a:solidFill>
                  <a:latin typeface="微软雅黑" panose="020B0503020204020204" pitchFamily="34" charset="-122"/>
                  <a:ea typeface="微软雅黑" panose="020B0503020204020204" pitchFamily="34" charset="-122"/>
                  <a:sym typeface="+mn-ea"/>
                </a:rPr>
                <a:t>结构</a:t>
              </a:r>
              <a:endParaRPr lang="zh-CN" altLang="en-US" sz="3200" b="1" dirty="0">
                <a:solidFill>
                  <a:prstClr val="black"/>
                </a:solidFill>
                <a:latin typeface="微软雅黑" panose="020B0503020204020204" pitchFamily="34" charset="-122"/>
                <a:ea typeface="微软雅黑" panose="020B0503020204020204" pitchFamily="34" charset="-122"/>
                <a:sym typeface="+mn-ea"/>
              </a:endParaRPr>
            </a:p>
          </p:txBody>
        </p:sp>
      </p:grpSp>
      <p:sp>
        <p:nvSpPr>
          <p:cNvPr id="12" name="文本框 11"/>
          <p:cNvSpPr txBox="1"/>
          <p:nvPr/>
        </p:nvSpPr>
        <p:spPr>
          <a:xfrm>
            <a:off x="637540" y="4000183"/>
            <a:ext cx="5080000" cy="398780"/>
          </a:xfrm>
          <a:prstGeom prst="rect">
            <a:avLst/>
          </a:prstGeom>
        </p:spPr>
        <p:txBody>
          <a:bodyPr>
            <a:spAutoFit/>
          </a:bodyPr>
          <a:p>
            <a:pPr marL="0" algn="ctr" defTabSz="266700">
              <a:buClrTx/>
              <a:buSzTx/>
              <a:buFontTx/>
            </a:pPr>
            <a:r>
              <a:rPr lang="zh-CN" altLang="en-US" sz="2000">
                <a:latin typeface="Times New Roman" panose="02020603050405020304" charset="0"/>
                <a:ea typeface="宋体" panose="02010600030101010101" pitchFamily="2" charset="-122"/>
                <a:cs typeface="Times New Roman" panose="02020603050405020304" charset="0"/>
              </a:rPr>
              <a:t>图</a:t>
            </a:r>
            <a:r>
              <a:rPr lang="en-US" altLang="zh-CN" sz="2000">
                <a:latin typeface="Times New Roman" panose="02020603050405020304" charset="0"/>
                <a:ea typeface="宋体" panose="02010600030101010101" pitchFamily="2" charset="-122"/>
                <a:cs typeface="Times New Roman" panose="02020603050405020304" charset="0"/>
              </a:rPr>
              <a:t>2-6 PAL</a:t>
            </a:r>
            <a:r>
              <a:rPr lang="zh-CN" altLang="en-US" sz="2000">
                <a:latin typeface="Times New Roman" panose="02020603050405020304" charset="0"/>
                <a:ea typeface="宋体" panose="02010600030101010101" pitchFamily="2" charset="-122"/>
                <a:cs typeface="Times New Roman" panose="02020603050405020304" charset="0"/>
              </a:rPr>
              <a:t>的结构</a:t>
            </a:r>
            <a:endParaRPr lang="zh-CN" altLang="en-US" sz="2000">
              <a:latin typeface="Times New Roman" panose="02020603050405020304" charset="0"/>
              <a:ea typeface="宋体" panose="02010600030101010101" pitchFamily="2" charset="-122"/>
              <a:cs typeface="Times New Roman" panose="02020603050405020304" charset="0"/>
            </a:endParaRPr>
          </a:p>
        </p:txBody>
      </p:sp>
      <p:sp>
        <p:nvSpPr>
          <p:cNvPr id="13" name="文本框 12"/>
          <p:cNvSpPr txBox="1"/>
          <p:nvPr/>
        </p:nvSpPr>
        <p:spPr>
          <a:xfrm>
            <a:off x="7220585" y="6445250"/>
            <a:ext cx="3938905" cy="390525"/>
          </a:xfrm>
          <a:prstGeom prst="rect">
            <a:avLst/>
          </a:prstGeom>
        </p:spPr>
        <p:txBody>
          <a:bodyPr>
            <a:noAutofit/>
          </a:bodyPr>
          <a:p>
            <a:pPr marL="0" algn="ctr" defTabSz="266700">
              <a:buClrTx/>
              <a:buSzTx/>
              <a:buFontTx/>
            </a:pPr>
            <a:r>
              <a:rPr lang="zh-CN" altLang="en-US" sz="2000">
                <a:latin typeface="Times New Roman" panose="02020603050405020304" charset="0"/>
                <a:ea typeface="宋体" panose="02010600030101010101" pitchFamily="2" charset="-122"/>
                <a:cs typeface="Times New Roman" panose="02020603050405020304" charset="0"/>
              </a:rPr>
              <a:t>图</a:t>
            </a:r>
            <a:r>
              <a:rPr lang="en-US" altLang="zh-CN" sz="2000">
                <a:latin typeface="Times New Roman" panose="02020603050405020304" charset="0"/>
                <a:ea typeface="宋体" panose="02010600030101010101" pitchFamily="2" charset="-122"/>
                <a:cs typeface="Times New Roman" panose="02020603050405020304" charset="0"/>
              </a:rPr>
              <a:t>2-7 CAL</a:t>
            </a:r>
            <a:r>
              <a:rPr lang="zh-CN" altLang="en-US" sz="2000">
                <a:latin typeface="Times New Roman" panose="02020603050405020304" charset="0"/>
                <a:ea typeface="宋体" panose="02010600030101010101" pitchFamily="2" charset="-122"/>
                <a:cs typeface="Times New Roman" panose="02020603050405020304" charset="0"/>
              </a:rPr>
              <a:t>一般</a:t>
            </a:r>
            <a:r>
              <a:rPr lang="zh-CN" altLang="en-US" sz="2000">
                <a:latin typeface="Times New Roman" panose="02020603050405020304" charset="0"/>
                <a:ea typeface="宋体" panose="02010600030101010101" pitchFamily="2" charset="-122"/>
                <a:cs typeface="Times New Roman" panose="02020603050405020304" charset="0"/>
              </a:rPr>
              <a:t>结构</a:t>
            </a:r>
            <a:endParaRPr lang="zh-CN" altLang="en-US" sz="2000">
              <a:latin typeface="Times New Roman" panose="02020603050405020304" charset="0"/>
              <a:ea typeface="宋体" panose="02010600030101010101" pitchFamily="2" charset="-122"/>
              <a:cs typeface="Times New Roman" panose="02020603050405020304" charset="0"/>
            </a:endParaRPr>
          </a:p>
        </p:txBody>
      </p:sp>
      <p:pic>
        <p:nvPicPr>
          <p:cNvPr id="97284" name="图片 97283" descr="2T18"/>
          <p:cNvPicPr>
            <a:picLocks noChangeAspect="1"/>
          </p:cNvPicPr>
          <p:nvPr/>
        </p:nvPicPr>
        <p:blipFill>
          <a:blip r:embed="rId3"/>
          <a:stretch>
            <a:fillRect/>
          </a:stretch>
        </p:blipFill>
        <p:spPr>
          <a:xfrm>
            <a:off x="1212850" y="908685"/>
            <a:ext cx="3798570" cy="3054985"/>
          </a:xfrm>
          <a:prstGeom prst="rect">
            <a:avLst/>
          </a:prstGeom>
          <a:noFill/>
          <a:ln w="9525">
            <a:noFill/>
          </a:ln>
        </p:spPr>
      </p:pic>
      <p:sp>
        <p:nvSpPr>
          <p:cNvPr id="3" name="文本框 2"/>
          <p:cNvSpPr txBox="1"/>
          <p:nvPr/>
        </p:nvSpPr>
        <p:spPr>
          <a:xfrm>
            <a:off x="276225" y="4436110"/>
            <a:ext cx="6588760" cy="2374900"/>
          </a:xfrm>
          <a:prstGeom prst="rect">
            <a:avLst/>
          </a:prstGeom>
        </p:spPr>
        <p:txBody>
          <a:bodyPr>
            <a:noAutofit/>
          </a:bodyPr>
          <a:p>
            <a:pPr indent="266700" algn="just" defTabSz="266700" fontAlgn="auto">
              <a:lnSpc>
                <a:spcPct val="150000"/>
              </a:lnSpc>
              <a:buClrTx/>
              <a:buSzTx/>
              <a:buFontTx/>
            </a:pPr>
            <a:r>
              <a:rPr lang="en-US" altLang="zh-CN" sz="2000" b="1">
                <a:latin typeface="Times New Roman" panose="02020603050405020304" charset="0"/>
                <a:ea typeface="宋体" panose="02010600030101010101" pitchFamily="2" charset="-122"/>
                <a:cs typeface="Times New Roman" panose="02020603050405020304" charset="0"/>
              </a:rPr>
              <a:t>PAL是</a:t>
            </a:r>
            <a:r>
              <a:rPr lang="en-US" altLang="zh-CN" sz="2000" b="1">
                <a:solidFill>
                  <a:srgbClr val="FF0000"/>
                </a:solidFill>
                <a:latin typeface="Times New Roman" panose="02020603050405020304" charset="0"/>
                <a:ea typeface="宋体" panose="02010600030101010101" pitchFamily="2" charset="-122"/>
                <a:cs typeface="Times New Roman" panose="02020603050405020304" charset="0"/>
              </a:rPr>
              <a:t>由可编程与阵列、固定或阵列以及可编程输出电路组成</a:t>
            </a:r>
            <a:r>
              <a:rPr lang="en-US" altLang="zh-CN" sz="2000" b="1">
                <a:latin typeface="Times New Roman" panose="02020603050405020304" charset="0"/>
                <a:ea typeface="宋体" panose="02010600030101010101" pitchFamily="2" charset="-122"/>
                <a:cs typeface="Times New Roman" panose="02020603050405020304" charset="0"/>
              </a:rPr>
              <a:t>。可编程的与阵列由多个与门组成这些与门可以接收来自输入引脚或内部信号的多个信号，并执行与运算。</a:t>
            </a:r>
            <a:endParaRPr lang="en-US" altLang="zh-CN" sz="2000" b="1">
              <a:latin typeface="Times New Roman" panose="02020603050405020304" charset="0"/>
              <a:ea typeface="宋体" panose="02010600030101010101" pitchFamily="2" charset="-122"/>
              <a:cs typeface="Times New Roman" panose="02020603050405020304" charset="0"/>
            </a:endParaRPr>
          </a:p>
          <a:p>
            <a:pPr indent="266700" algn="just" defTabSz="266700" fontAlgn="auto">
              <a:lnSpc>
                <a:spcPct val="150000"/>
              </a:lnSpc>
              <a:buClrTx/>
              <a:buSzTx/>
              <a:buFontTx/>
            </a:pPr>
            <a:r>
              <a:rPr lang="en-US" altLang="zh-CN" sz="2000" b="1">
                <a:latin typeface="Times New Roman" panose="02020603050405020304" charset="0"/>
                <a:ea typeface="宋体" panose="02010600030101010101" pitchFamily="2" charset="-122"/>
                <a:cs typeface="Times New Roman" panose="02020603050405020304" charset="0"/>
                <a:sym typeface="+mn-ea"/>
              </a:rPr>
              <a:t>GAL</a:t>
            </a:r>
            <a:r>
              <a:rPr lang="zh-CN" altLang="en-US" sz="2000" b="1">
                <a:latin typeface="Times New Roman" panose="02020603050405020304" charset="0"/>
                <a:ea typeface="宋体" panose="02010600030101010101" pitchFamily="2" charset="-122"/>
                <a:cs typeface="Times New Roman" panose="02020603050405020304" charset="0"/>
                <a:sym typeface="+mn-ea"/>
              </a:rPr>
              <a:t>器件一般</a:t>
            </a:r>
            <a:r>
              <a:rPr lang="zh-CN" altLang="en-US" sz="2000" b="1">
                <a:solidFill>
                  <a:srgbClr val="FF0000"/>
                </a:solidFill>
                <a:latin typeface="Times New Roman" panose="02020603050405020304" charset="0"/>
                <a:ea typeface="宋体" panose="02010600030101010101" pitchFamily="2" charset="-122"/>
                <a:cs typeface="Times New Roman" panose="02020603050405020304" charset="0"/>
                <a:sym typeface="+mn-ea"/>
              </a:rPr>
              <a:t>由可编程与逻辑阵列、输出逻辑宏单元以及输入输出缓冲器等基本部分组成。</a:t>
            </a:r>
            <a:endParaRPr lang="zh-CN" altLang="en-US" sz="2000" b="1">
              <a:solidFill>
                <a:srgbClr val="FF0000"/>
              </a:solidFill>
              <a:latin typeface="Times New Roman" panose="02020603050405020304" charset="0"/>
              <a:ea typeface="宋体" panose="02010600030101010101" pitchFamily="2" charset="-122"/>
              <a:cs typeface="Times New Roman" panose="02020603050405020304" charset="0"/>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276353" y="178821"/>
            <a:ext cx="6517640" cy="609600"/>
            <a:chOff x="274214" y="217809"/>
            <a:chExt cx="5431367" cy="508000"/>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4976813" cy="490008"/>
            </a:xfrm>
            <a:prstGeom prst="rect">
              <a:avLst/>
            </a:prstGeom>
            <a:noFill/>
          </p:spPr>
          <p:txBody>
            <a:bodyPr wrap="square" rtlCol="0">
              <a:no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2.1.2 </a:t>
              </a:r>
              <a:r>
                <a:rPr lang="zh-CN" altLang="en-US" sz="3200" b="1">
                  <a:latin typeface="Times New Roman" panose="02020603050405020304"/>
                  <a:ea typeface="宋体" panose="02010600030101010101" pitchFamily="2" charset="-122"/>
                  <a:sym typeface="+mn-ea"/>
                </a:rPr>
                <a:t>四种</a:t>
              </a:r>
              <a:r>
                <a:rPr lang="en-US" altLang="zh-CN" sz="3200" b="1">
                  <a:latin typeface="Times New Roman" panose="02020603050405020304"/>
                  <a:ea typeface="Times New Roman" panose="02020603050405020304"/>
                  <a:sym typeface="+mn-ea"/>
                </a:rPr>
                <a:t>PLD</a:t>
              </a:r>
              <a:r>
                <a:rPr lang="zh-CN" altLang="en-US" sz="3200" b="1">
                  <a:latin typeface="Times New Roman" panose="02020603050405020304"/>
                  <a:ea typeface="宋体" panose="02010600030101010101" pitchFamily="2" charset="-122"/>
                  <a:sym typeface="+mn-ea"/>
                </a:rPr>
                <a:t>器件的区别</a:t>
              </a:r>
              <a:endParaRPr lang="zh-CN" altLang="en-US" sz="3200" b="1" dirty="0">
                <a:solidFill>
                  <a:prstClr val="black"/>
                </a:solidFill>
                <a:latin typeface="微软雅黑" panose="020B0503020204020204" pitchFamily="34" charset="-122"/>
                <a:ea typeface="微软雅黑" panose="020B0503020204020204" pitchFamily="34" charset="-122"/>
              </a:endParaRPr>
            </a:p>
            <a:p>
              <a:pPr defTabSz="1097280"/>
              <a:endParaRPr lang="en-US" altLang="zh-CN" sz="3200" b="1" dirty="0">
                <a:solidFill>
                  <a:prstClr val="black"/>
                </a:solidFill>
                <a:latin typeface="微软雅黑" panose="020B0503020204020204" pitchFamily="34" charset="-122"/>
                <a:ea typeface="微软雅黑" panose="020B0503020204020204" pitchFamily="34" charset="-122"/>
              </a:endParaRPr>
            </a:p>
          </p:txBody>
        </p:sp>
      </p:grpSp>
      <p:graphicFrame>
        <p:nvGraphicFramePr>
          <p:cNvPr id="2" name="表格 1"/>
          <p:cNvGraphicFramePr/>
          <p:nvPr>
            <p:custDataLst>
              <p:tags r:id="rId2"/>
            </p:custDataLst>
          </p:nvPr>
        </p:nvGraphicFramePr>
        <p:xfrm>
          <a:off x="1562735" y="1975485"/>
          <a:ext cx="8981440" cy="3133725"/>
        </p:xfrm>
        <a:graphic>
          <a:graphicData uri="http://schemas.openxmlformats.org/drawingml/2006/table">
            <a:tbl>
              <a:tblPr/>
              <a:tblGrid>
                <a:gridCol w="2245360"/>
                <a:gridCol w="2245360"/>
                <a:gridCol w="2245360"/>
                <a:gridCol w="2245360"/>
              </a:tblGrid>
              <a:tr h="619760">
                <a:tc>
                  <a:txBody>
                    <a:bodyPr/>
                    <a:p>
                      <a:pPr marL="0" indent="0" algn="ctr">
                        <a:spcBef>
                          <a:spcPct val="0"/>
                        </a:spcBef>
                        <a:spcAft>
                          <a:spcPct val="0"/>
                        </a:spcAft>
                      </a:pPr>
                      <a:r>
                        <a:rPr lang="zh-CN" sz="2400" b="1">
                          <a:solidFill>
                            <a:srgbClr val="000000"/>
                          </a:solidFill>
                          <a:latin typeface="宋体" panose="02010600030101010101" pitchFamily="2" charset="-122"/>
                          <a:ea typeface="宋体" panose="02010600030101010101" pitchFamily="2" charset="-122"/>
                        </a:rPr>
                        <a:t>器件名</a:t>
                      </a:r>
                      <a:endParaRPr lang="zh-CN" sz="2400" b="1">
                        <a:solidFill>
                          <a:srgbClr val="000000"/>
                        </a:solidFill>
                        <a:latin typeface="宋体" panose="02010600030101010101" pitchFamily="2" charset="-122"/>
                        <a:ea typeface="宋体" panose="02010600030101010101" pitchFamily="2" charset="-122"/>
                      </a:endParaRPr>
                    </a:p>
                  </a:txBody>
                  <a:tcPr marL="68580" marR="68580" marT="0" marB="0" anchor="ctr" anchorCtr="0">
                    <a:lnL>
                      <a:noFill/>
                    </a:lnL>
                    <a:lnR>
                      <a:noFill/>
                    </a:lnR>
                    <a:lnT w="190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marL="0" indent="0" algn="ctr">
                        <a:spcBef>
                          <a:spcPct val="0"/>
                        </a:spcBef>
                        <a:spcAft>
                          <a:spcPct val="0"/>
                        </a:spcAft>
                      </a:pPr>
                      <a:r>
                        <a:rPr lang="zh-CN" sz="2400" b="1">
                          <a:solidFill>
                            <a:srgbClr val="000000"/>
                          </a:solidFill>
                          <a:latin typeface="宋体" panose="02010600030101010101" pitchFamily="2" charset="-122"/>
                          <a:ea typeface="宋体" panose="02010600030101010101" pitchFamily="2" charset="-122"/>
                        </a:rPr>
                        <a:t>与阵列</a:t>
                      </a:r>
                      <a:endParaRPr lang="zh-CN" sz="2400" b="1">
                        <a:solidFill>
                          <a:srgbClr val="000000"/>
                        </a:solidFill>
                        <a:latin typeface="宋体" panose="02010600030101010101" pitchFamily="2" charset="-122"/>
                        <a:ea typeface="宋体" panose="02010600030101010101" pitchFamily="2" charset="-122"/>
                      </a:endParaRPr>
                    </a:p>
                  </a:txBody>
                  <a:tcPr marL="68580" marR="68580" marT="0" marB="0" anchor="ctr" anchorCtr="0">
                    <a:lnL>
                      <a:noFill/>
                    </a:lnL>
                    <a:lnR>
                      <a:noFill/>
                    </a:lnR>
                    <a:lnT w="190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marL="0" indent="0" algn="ctr">
                        <a:spcBef>
                          <a:spcPct val="0"/>
                        </a:spcBef>
                        <a:spcAft>
                          <a:spcPct val="0"/>
                        </a:spcAft>
                      </a:pPr>
                      <a:r>
                        <a:rPr lang="zh-CN" sz="2400" b="1">
                          <a:solidFill>
                            <a:srgbClr val="000000"/>
                          </a:solidFill>
                          <a:latin typeface="宋体" panose="02010600030101010101" pitchFamily="2" charset="-122"/>
                          <a:ea typeface="宋体" panose="02010600030101010101" pitchFamily="2" charset="-122"/>
                        </a:rPr>
                        <a:t>或阵列</a:t>
                      </a:r>
                      <a:endParaRPr lang="zh-CN" sz="2400" b="1">
                        <a:solidFill>
                          <a:srgbClr val="000000"/>
                        </a:solidFill>
                        <a:latin typeface="宋体" panose="02010600030101010101" pitchFamily="2" charset="-122"/>
                        <a:ea typeface="宋体" panose="02010600030101010101" pitchFamily="2" charset="-122"/>
                      </a:endParaRPr>
                    </a:p>
                  </a:txBody>
                  <a:tcPr marL="68580" marR="68580" marT="0" marB="0" anchor="ctr" anchorCtr="0">
                    <a:lnL>
                      <a:noFill/>
                    </a:lnL>
                    <a:lnR>
                      <a:noFill/>
                    </a:lnR>
                    <a:lnT w="190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c>
                  <a:txBody>
                    <a:bodyPr/>
                    <a:p>
                      <a:pPr marL="0" indent="0" algn="ctr">
                        <a:spcBef>
                          <a:spcPct val="0"/>
                        </a:spcBef>
                        <a:spcAft>
                          <a:spcPct val="0"/>
                        </a:spcAft>
                      </a:pPr>
                      <a:r>
                        <a:rPr lang="zh-CN" sz="2400" b="1">
                          <a:solidFill>
                            <a:srgbClr val="000000"/>
                          </a:solidFill>
                          <a:latin typeface="宋体" panose="02010600030101010101" pitchFamily="2" charset="-122"/>
                          <a:ea typeface="宋体" panose="02010600030101010101" pitchFamily="2" charset="-122"/>
                        </a:rPr>
                        <a:t>输出电路</a:t>
                      </a:r>
                      <a:endParaRPr lang="zh-CN" sz="2400" b="1">
                        <a:solidFill>
                          <a:srgbClr val="000000"/>
                        </a:solidFill>
                        <a:latin typeface="宋体" panose="02010600030101010101" pitchFamily="2" charset="-122"/>
                        <a:ea typeface="宋体" panose="02010600030101010101" pitchFamily="2" charset="-122"/>
                      </a:endParaRPr>
                    </a:p>
                  </a:txBody>
                  <a:tcPr marL="68580" marR="68580" marT="0" marB="0" anchor="ctr" anchorCtr="0">
                    <a:lnL>
                      <a:noFill/>
                    </a:lnL>
                    <a:lnR>
                      <a:noFill/>
                    </a:lnR>
                    <a:lnT w="190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FFFFFF"/>
                    </a:solidFill>
                  </a:tcPr>
                </a:tc>
              </a:tr>
              <a:tr h="619125">
                <a:tc>
                  <a:txBody>
                    <a:bodyPr/>
                    <a:p>
                      <a:pPr marL="0" indent="0" algn="ctr">
                        <a:spcBef>
                          <a:spcPct val="0"/>
                        </a:spcBef>
                        <a:spcAft>
                          <a:spcPct val="0"/>
                        </a:spcAft>
                      </a:pP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PROM</a:t>
                      </a:r>
                      <a:endParaRPr lang="en-US" altLang="zh-CN" sz="2400">
                        <a:solidFill>
                          <a:srgbClr val="000000"/>
                        </a:solidFill>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a:noFill/>
                    </a:lnL>
                    <a:lnR>
                      <a:noFill/>
                    </a:lnR>
                    <a:lnT w="6350" cap="flat" cmpd="sng">
                      <a:solidFill>
                        <a:srgbClr val="000000"/>
                      </a:solidFill>
                      <a:prstDash val="solid"/>
                      <a:headEnd type="none" w="med" len="med"/>
                      <a:tailEnd type="none" w="med" len="med"/>
                    </a:lnT>
                    <a:lnB>
                      <a:noFill/>
                    </a:lnB>
                    <a:solidFill>
                      <a:srgbClr val="FFFFFF"/>
                    </a:solidFill>
                  </a:tcPr>
                </a:tc>
                <a:tc>
                  <a:txBody>
                    <a:bodyPr/>
                    <a:p>
                      <a:pPr marL="0" indent="0" algn="ctr">
                        <a:spcBef>
                          <a:spcPct val="0"/>
                        </a:spcBef>
                        <a:spcAft>
                          <a:spcPct val="0"/>
                        </a:spcAft>
                      </a:pPr>
                      <a:r>
                        <a:rPr lang="zh-CN" sz="2400">
                          <a:solidFill>
                            <a:srgbClr val="000000"/>
                          </a:solidFill>
                          <a:latin typeface="宋体" panose="02010600030101010101" pitchFamily="2" charset="-122"/>
                          <a:ea typeface="宋体" panose="02010600030101010101" pitchFamily="2" charset="-122"/>
                        </a:rPr>
                        <a:t>固定</a:t>
                      </a:r>
                      <a:endParaRPr lang="zh-CN" sz="2400">
                        <a:solidFill>
                          <a:srgbClr val="000000"/>
                        </a:solidFill>
                        <a:latin typeface="宋体" panose="02010600030101010101" pitchFamily="2" charset="-122"/>
                        <a:ea typeface="宋体" panose="02010600030101010101" pitchFamily="2" charset="-122"/>
                      </a:endParaRPr>
                    </a:p>
                  </a:txBody>
                  <a:tcPr marL="68580" marR="68580" marT="0" marB="0" anchor="ctr" anchorCtr="0">
                    <a:lnL>
                      <a:noFill/>
                    </a:lnL>
                    <a:lnR>
                      <a:noFill/>
                    </a:lnR>
                    <a:lnT w="6350" cap="flat" cmpd="sng">
                      <a:solidFill>
                        <a:srgbClr val="000000"/>
                      </a:solidFill>
                      <a:prstDash val="solid"/>
                      <a:headEnd type="none" w="med" len="med"/>
                      <a:tailEnd type="none" w="med" len="med"/>
                    </a:lnT>
                    <a:lnB>
                      <a:noFill/>
                    </a:lnB>
                    <a:solidFill>
                      <a:srgbClr val="FFFFFF"/>
                    </a:solidFill>
                  </a:tcPr>
                </a:tc>
                <a:tc>
                  <a:txBody>
                    <a:bodyPr/>
                    <a:p>
                      <a:pPr marL="0" indent="0" algn="ctr">
                        <a:spcBef>
                          <a:spcPct val="0"/>
                        </a:spcBef>
                        <a:spcAft>
                          <a:spcPct val="0"/>
                        </a:spcAft>
                      </a:pPr>
                      <a:r>
                        <a:rPr lang="zh-CN" sz="2400">
                          <a:solidFill>
                            <a:srgbClr val="000000"/>
                          </a:solidFill>
                          <a:latin typeface="宋体" panose="02010600030101010101" pitchFamily="2" charset="-122"/>
                          <a:ea typeface="宋体" panose="02010600030101010101" pitchFamily="2" charset="-122"/>
                        </a:rPr>
                        <a:t>可编程</a:t>
                      </a:r>
                      <a:endParaRPr lang="zh-CN" sz="2400">
                        <a:solidFill>
                          <a:srgbClr val="000000"/>
                        </a:solidFill>
                        <a:latin typeface="宋体" panose="02010600030101010101" pitchFamily="2" charset="-122"/>
                        <a:ea typeface="宋体" panose="02010600030101010101" pitchFamily="2" charset="-122"/>
                      </a:endParaRPr>
                    </a:p>
                  </a:txBody>
                  <a:tcPr marL="68580" marR="68580" marT="0" marB="0" anchor="ctr" anchorCtr="0">
                    <a:lnL>
                      <a:noFill/>
                    </a:lnL>
                    <a:lnR>
                      <a:noFill/>
                    </a:lnR>
                    <a:lnT w="6350" cap="flat" cmpd="sng">
                      <a:solidFill>
                        <a:srgbClr val="000000"/>
                      </a:solidFill>
                      <a:prstDash val="solid"/>
                      <a:headEnd type="none" w="med" len="med"/>
                      <a:tailEnd type="none" w="med" len="med"/>
                    </a:lnT>
                    <a:lnB>
                      <a:noFill/>
                    </a:lnB>
                    <a:solidFill>
                      <a:srgbClr val="FFFFFF"/>
                    </a:solidFill>
                  </a:tcPr>
                </a:tc>
                <a:tc>
                  <a:txBody>
                    <a:bodyPr/>
                    <a:p>
                      <a:pPr marL="0" indent="0" algn="ctr">
                        <a:spcBef>
                          <a:spcPct val="0"/>
                        </a:spcBef>
                        <a:spcAft>
                          <a:spcPct val="0"/>
                        </a:spcAft>
                      </a:pPr>
                      <a:r>
                        <a:rPr lang="zh-CN" sz="2400">
                          <a:solidFill>
                            <a:srgbClr val="000000"/>
                          </a:solidFill>
                          <a:latin typeface="宋体" panose="02010600030101010101" pitchFamily="2" charset="-122"/>
                          <a:ea typeface="宋体" panose="02010600030101010101" pitchFamily="2" charset="-122"/>
                        </a:rPr>
                        <a:t>固定</a:t>
                      </a:r>
                      <a:endParaRPr lang="zh-CN" sz="2400">
                        <a:solidFill>
                          <a:srgbClr val="000000"/>
                        </a:solidFill>
                        <a:latin typeface="宋体" panose="02010600030101010101" pitchFamily="2" charset="-122"/>
                        <a:ea typeface="宋体" panose="02010600030101010101" pitchFamily="2" charset="-122"/>
                      </a:endParaRPr>
                    </a:p>
                  </a:txBody>
                  <a:tcPr marL="68580" marR="68580" marT="0" marB="0" anchor="ctr" anchorCtr="0">
                    <a:lnL>
                      <a:noFill/>
                    </a:lnL>
                    <a:lnR>
                      <a:noFill/>
                    </a:lnR>
                    <a:lnT w="6350" cap="flat" cmpd="sng">
                      <a:solidFill>
                        <a:srgbClr val="000000"/>
                      </a:solidFill>
                      <a:prstDash val="solid"/>
                      <a:headEnd type="none" w="med" len="med"/>
                      <a:tailEnd type="none" w="med" len="med"/>
                    </a:lnT>
                    <a:lnB>
                      <a:noFill/>
                    </a:lnB>
                    <a:solidFill>
                      <a:srgbClr val="FFFFFF"/>
                    </a:solidFill>
                  </a:tcPr>
                </a:tc>
              </a:tr>
              <a:tr h="619125">
                <a:tc>
                  <a:txBody>
                    <a:bodyPr/>
                    <a:p>
                      <a:pPr marL="0" indent="0" algn="ctr">
                        <a:spcBef>
                          <a:spcPct val="0"/>
                        </a:spcBef>
                        <a:spcAft>
                          <a:spcPct val="0"/>
                        </a:spcAft>
                      </a:pP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PLA</a:t>
                      </a:r>
                      <a:endParaRPr lang="en-US" altLang="zh-CN" sz="2400">
                        <a:solidFill>
                          <a:srgbClr val="000000"/>
                        </a:solidFill>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a:noFill/>
                    </a:lnL>
                    <a:lnR>
                      <a:noFill/>
                    </a:lnR>
                    <a:lnT>
                      <a:noFill/>
                    </a:lnT>
                    <a:lnB>
                      <a:noFill/>
                    </a:lnB>
                    <a:solidFill>
                      <a:srgbClr val="FFFFFF"/>
                    </a:solidFill>
                  </a:tcPr>
                </a:tc>
                <a:tc>
                  <a:txBody>
                    <a:bodyPr/>
                    <a:p>
                      <a:pPr marL="0" indent="0" algn="ctr">
                        <a:spcBef>
                          <a:spcPct val="0"/>
                        </a:spcBef>
                        <a:spcAft>
                          <a:spcPct val="0"/>
                        </a:spcAft>
                      </a:pPr>
                      <a:r>
                        <a:rPr lang="zh-CN" sz="2400">
                          <a:solidFill>
                            <a:srgbClr val="000000"/>
                          </a:solidFill>
                          <a:latin typeface="宋体" panose="02010600030101010101" pitchFamily="2" charset="-122"/>
                          <a:ea typeface="宋体" panose="02010600030101010101" pitchFamily="2" charset="-122"/>
                        </a:rPr>
                        <a:t>可编程</a:t>
                      </a:r>
                      <a:endParaRPr lang="zh-CN" sz="2400">
                        <a:solidFill>
                          <a:srgbClr val="000000"/>
                        </a:solidFill>
                        <a:latin typeface="宋体" panose="02010600030101010101" pitchFamily="2" charset="-122"/>
                        <a:ea typeface="宋体" panose="02010600030101010101" pitchFamily="2" charset="-122"/>
                      </a:endParaRPr>
                    </a:p>
                  </a:txBody>
                  <a:tcPr marL="68580" marR="68580" marT="0" marB="0" anchor="ctr" anchorCtr="0">
                    <a:lnL>
                      <a:noFill/>
                    </a:lnL>
                    <a:lnR>
                      <a:noFill/>
                    </a:lnR>
                    <a:lnT>
                      <a:noFill/>
                    </a:lnT>
                    <a:lnB>
                      <a:noFill/>
                    </a:lnB>
                    <a:solidFill>
                      <a:srgbClr val="FFFFFF"/>
                    </a:solidFill>
                  </a:tcPr>
                </a:tc>
                <a:tc>
                  <a:txBody>
                    <a:bodyPr/>
                    <a:p>
                      <a:pPr marL="0" indent="0" algn="ctr">
                        <a:spcBef>
                          <a:spcPct val="0"/>
                        </a:spcBef>
                        <a:spcAft>
                          <a:spcPct val="0"/>
                        </a:spcAft>
                      </a:pPr>
                      <a:r>
                        <a:rPr lang="zh-CN" sz="2400">
                          <a:solidFill>
                            <a:srgbClr val="000000"/>
                          </a:solidFill>
                          <a:latin typeface="宋体" panose="02010600030101010101" pitchFamily="2" charset="-122"/>
                          <a:ea typeface="宋体" panose="02010600030101010101" pitchFamily="2" charset="-122"/>
                        </a:rPr>
                        <a:t>可编程</a:t>
                      </a:r>
                      <a:endParaRPr lang="zh-CN" sz="2400">
                        <a:solidFill>
                          <a:srgbClr val="000000"/>
                        </a:solidFill>
                        <a:latin typeface="宋体" panose="02010600030101010101" pitchFamily="2" charset="-122"/>
                        <a:ea typeface="宋体" panose="02010600030101010101" pitchFamily="2" charset="-122"/>
                      </a:endParaRPr>
                    </a:p>
                  </a:txBody>
                  <a:tcPr marL="68580" marR="68580" marT="0" marB="0" anchor="ctr" anchorCtr="0">
                    <a:lnL>
                      <a:noFill/>
                    </a:lnL>
                    <a:lnR>
                      <a:noFill/>
                    </a:lnR>
                    <a:lnT>
                      <a:noFill/>
                    </a:lnT>
                    <a:lnB>
                      <a:noFill/>
                    </a:lnB>
                    <a:solidFill>
                      <a:srgbClr val="FFFFFF"/>
                    </a:solidFill>
                  </a:tcPr>
                </a:tc>
                <a:tc>
                  <a:txBody>
                    <a:bodyPr/>
                    <a:p>
                      <a:pPr marL="0" indent="0" algn="ctr">
                        <a:spcBef>
                          <a:spcPct val="0"/>
                        </a:spcBef>
                        <a:spcAft>
                          <a:spcPct val="0"/>
                        </a:spcAft>
                      </a:pPr>
                      <a:r>
                        <a:rPr lang="zh-CN" sz="2400">
                          <a:solidFill>
                            <a:srgbClr val="000000"/>
                          </a:solidFill>
                          <a:latin typeface="宋体" panose="02010600030101010101" pitchFamily="2" charset="-122"/>
                          <a:ea typeface="宋体" panose="02010600030101010101" pitchFamily="2" charset="-122"/>
                        </a:rPr>
                        <a:t>固定</a:t>
                      </a:r>
                      <a:endParaRPr lang="zh-CN" sz="2400">
                        <a:solidFill>
                          <a:srgbClr val="000000"/>
                        </a:solidFill>
                        <a:latin typeface="宋体" panose="02010600030101010101" pitchFamily="2" charset="-122"/>
                        <a:ea typeface="宋体" panose="02010600030101010101" pitchFamily="2" charset="-122"/>
                      </a:endParaRPr>
                    </a:p>
                  </a:txBody>
                  <a:tcPr marL="68580" marR="68580" marT="0" marB="0" anchor="ctr" anchorCtr="0">
                    <a:lnL>
                      <a:noFill/>
                    </a:lnL>
                    <a:lnR>
                      <a:noFill/>
                    </a:lnR>
                    <a:lnT>
                      <a:noFill/>
                    </a:lnT>
                    <a:lnB>
                      <a:noFill/>
                    </a:lnB>
                    <a:solidFill>
                      <a:srgbClr val="FFFFFF"/>
                    </a:solidFill>
                  </a:tcPr>
                </a:tc>
              </a:tr>
              <a:tr h="619760">
                <a:tc>
                  <a:txBody>
                    <a:bodyPr/>
                    <a:p>
                      <a:pPr marL="0" indent="0" algn="ctr">
                        <a:spcBef>
                          <a:spcPct val="0"/>
                        </a:spcBef>
                        <a:spcAft>
                          <a:spcPct val="0"/>
                        </a:spcAft>
                      </a:pP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PAL</a:t>
                      </a:r>
                      <a:endParaRPr lang="en-US" altLang="zh-CN" sz="2400">
                        <a:solidFill>
                          <a:srgbClr val="000000"/>
                        </a:solidFill>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a:noFill/>
                    </a:lnL>
                    <a:lnR>
                      <a:noFill/>
                    </a:lnR>
                    <a:lnT>
                      <a:noFill/>
                    </a:lnT>
                    <a:lnB>
                      <a:noFill/>
                    </a:lnB>
                    <a:solidFill>
                      <a:srgbClr val="FFFFFF"/>
                    </a:solidFill>
                  </a:tcPr>
                </a:tc>
                <a:tc>
                  <a:txBody>
                    <a:bodyPr/>
                    <a:p>
                      <a:pPr marL="0" indent="0" algn="ctr">
                        <a:spcBef>
                          <a:spcPct val="0"/>
                        </a:spcBef>
                        <a:spcAft>
                          <a:spcPct val="0"/>
                        </a:spcAft>
                      </a:pPr>
                      <a:r>
                        <a:rPr lang="zh-CN" sz="2400">
                          <a:solidFill>
                            <a:srgbClr val="000000"/>
                          </a:solidFill>
                          <a:latin typeface="宋体" panose="02010600030101010101" pitchFamily="2" charset="-122"/>
                          <a:ea typeface="宋体" panose="02010600030101010101" pitchFamily="2" charset="-122"/>
                        </a:rPr>
                        <a:t>可编程</a:t>
                      </a:r>
                      <a:endParaRPr lang="zh-CN" sz="2400">
                        <a:solidFill>
                          <a:srgbClr val="000000"/>
                        </a:solidFill>
                        <a:latin typeface="宋体" panose="02010600030101010101" pitchFamily="2" charset="-122"/>
                        <a:ea typeface="宋体" panose="02010600030101010101" pitchFamily="2" charset="-122"/>
                      </a:endParaRPr>
                    </a:p>
                  </a:txBody>
                  <a:tcPr marL="68580" marR="68580" marT="0" marB="0" anchor="ctr" anchorCtr="0">
                    <a:lnL>
                      <a:noFill/>
                    </a:lnL>
                    <a:lnR>
                      <a:noFill/>
                    </a:lnR>
                    <a:lnT>
                      <a:noFill/>
                    </a:lnT>
                    <a:lnB>
                      <a:noFill/>
                    </a:lnB>
                    <a:solidFill>
                      <a:srgbClr val="FFFFFF"/>
                    </a:solidFill>
                  </a:tcPr>
                </a:tc>
                <a:tc>
                  <a:txBody>
                    <a:bodyPr/>
                    <a:p>
                      <a:pPr marL="0" indent="0" algn="ctr">
                        <a:spcBef>
                          <a:spcPct val="0"/>
                        </a:spcBef>
                        <a:spcAft>
                          <a:spcPct val="0"/>
                        </a:spcAft>
                      </a:pPr>
                      <a:r>
                        <a:rPr lang="zh-CN" sz="2400">
                          <a:solidFill>
                            <a:srgbClr val="000000"/>
                          </a:solidFill>
                          <a:latin typeface="宋体" panose="02010600030101010101" pitchFamily="2" charset="-122"/>
                          <a:ea typeface="宋体" panose="02010600030101010101" pitchFamily="2" charset="-122"/>
                        </a:rPr>
                        <a:t>固定</a:t>
                      </a:r>
                      <a:endParaRPr lang="zh-CN" sz="2400">
                        <a:solidFill>
                          <a:srgbClr val="000000"/>
                        </a:solidFill>
                        <a:latin typeface="宋体" panose="02010600030101010101" pitchFamily="2" charset="-122"/>
                        <a:ea typeface="宋体" panose="02010600030101010101" pitchFamily="2" charset="-122"/>
                      </a:endParaRPr>
                    </a:p>
                  </a:txBody>
                  <a:tcPr marL="68580" marR="68580" marT="0" marB="0" anchor="ctr" anchorCtr="0">
                    <a:lnL>
                      <a:noFill/>
                    </a:lnL>
                    <a:lnR>
                      <a:noFill/>
                    </a:lnR>
                    <a:lnT>
                      <a:noFill/>
                    </a:lnT>
                    <a:lnB>
                      <a:noFill/>
                    </a:lnB>
                    <a:solidFill>
                      <a:srgbClr val="FFFFFF"/>
                    </a:solidFill>
                  </a:tcPr>
                </a:tc>
                <a:tc>
                  <a:txBody>
                    <a:bodyPr/>
                    <a:p>
                      <a:pPr marL="0" indent="0" algn="ctr">
                        <a:spcBef>
                          <a:spcPct val="0"/>
                        </a:spcBef>
                        <a:spcAft>
                          <a:spcPct val="0"/>
                        </a:spcAft>
                      </a:pPr>
                      <a:r>
                        <a:rPr lang="zh-CN" sz="2400">
                          <a:solidFill>
                            <a:srgbClr val="000000"/>
                          </a:solidFill>
                          <a:latin typeface="宋体" panose="02010600030101010101" pitchFamily="2" charset="-122"/>
                          <a:ea typeface="宋体" panose="02010600030101010101" pitchFamily="2" charset="-122"/>
                        </a:rPr>
                        <a:t>固定</a:t>
                      </a:r>
                      <a:endParaRPr lang="zh-CN" sz="2400">
                        <a:solidFill>
                          <a:srgbClr val="000000"/>
                        </a:solidFill>
                        <a:latin typeface="宋体" panose="02010600030101010101" pitchFamily="2" charset="-122"/>
                        <a:ea typeface="宋体" panose="02010600030101010101" pitchFamily="2" charset="-122"/>
                      </a:endParaRPr>
                    </a:p>
                  </a:txBody>
                  <a:tcPr marL="68580" marR="68580" marT="0" marB="0" anchor="ctr" anchorCtr="0">
                    <a:lnL>
                      <a:noFill/>
                    </a:lnL>
                    <a:lnR>
                      <a:noFill/>
                    </a:lnR>
                    <a:lnT>
                      <a:noFill/>
                    </a:lnT>
                    <a:lnB>
                      <a:noFill/>
                    </a:lnB>
                    <a:solidFill>
                      <a:srgbClr val="FFFFFF"/>
                    </a:solidFill>
                  </a:tcPr>
                </a:tc>
              </a:tr>
              <a:tr h="655955">
                <a:tc>
                  <a:txBody>
                    <a:bodyPr/>
                    <a:p>
                      <a:pPr marL="0" indent="0" algn="ctr">
                        <a:spcBef>
                          <a:spcPct val="0"/>
                        </a:spcBef>
                        <a:spcAft>
                          <a:spcPct val="0"/>
                        </a:spcAft>
                      </a:pP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GAL</a:t>
                      </a:r>
                      <a:endParaRPr lang="en-US" altLang="zh-CN" sz="2400">
                        <a:solidFill>
                          <a:srgbClr val="000000"/>
                        </a:solidFill>
                        <a:latin typeface="Times New Roman" panose="02020603050405020304" charset="0"/>
                        <a:ea typeface="宋体" panose="02010600030101010101" pitchFamily="2" charset="-122"/>
                        <a:cs typeface="Times New Roman" panose="02020603050405020304" charset="0"/>
                      </a:endParaRPr>
                    </a:p>
                  </a:txBody>
                  <a:tcPr marL="68580" marR="68580" marT="0" marB="0" anchor="ctr" anchorCtr="0">
                    <a:lnL>
                      <a:noFill/>
                    </a:lnL>
                    <a:lnR>
                      <a:noFill/>
                    </a:lnR>
                    <a:lnT>
                      <a:noFill/>
                    </a:lnT>
                    <a:lnB w="19050" cap="flat" cmpd="sng">
                      <a:solidFill>
                        <a:srgbClr val="000000"/>
                      </a:solidFill>
                      <a:prstDash val="solid"/>
                      <a:headEnd type="none" w="med" len="med"/>
                      <a:tailEnd type="none" w="med" len="med"/>
                    </a:lnB>
                    <a:solidFill>
                      <a:srgbClr val="FFFFFF"/>
                    </a:solidFill>
                  </a:tcPr>
                </a:tc>
                <a:tc>
                  <a:txBody>
                    <a:bodyPr/>
                    <a:p>
                      <a:pPr marL="0" indent="0" algn="ctr">
                        <a:spcBef>
                          <a:spcPct val="0"/>
                        </a:spcBef>
                        <a:spcAft>
                          <a:spcPct val="0"/>
                        </a:spcAft>
                      </a:pPr>
                      <a:r>
                        <a:rPr lang="zh-CN" sz="2400">
                          <a:solidFill>
                            <a:srgbClr val="000000"/>
                          </a:solidFill>
                          <a:latin typeface="宋体" panose="02010600030101010101" pitchFamily="2" charset="-122"/>
                          <a:ea typeface="宋体" panose="02010600030101010101" pitchFamily="2" charset="-122"/>
                        </a:rPr>
                        <a:t>可编程</a:t>
                      </a:r>
                      <a:endParaRPr lang="zh-CN" sz="2400">
                        <a:solidFill>
                          <a:srgbClr val="000000"/>
                        </a:solidFill>
                        <a:latin typeface="宋体" panose="02010600030101010101" pitchFamily="2" charset="-122"/>
                        <a:ea typeface="宋体" panose="02010600030101010101" pitchFamily="2" charset="-122"/>
                      </a:endParaRPr>
                    </a:p>
                  </a:txBody>
                  <a:tcPr marL="68580" marR="68580" marT="0" marB="0" anchor="ctr" anchorCtr="0">
                    <a:lnL>
                      <a:noFill/>
                    </a:lnL>
                    <a:lnR>
                      <a:noFill/>
                    </a:lnR>
                    <a:lnT>
                      <a:noFill/>
                    </a:lnT>
                    <a:lnB w="19050" cap="flat" cmpd="sng">
                      <a:solidFill>
                        <a:srgbClr val="000000"/>
                      </a:solidFill>
                      <a:prstDash val="solid"/>
                      <a:headEnd type="none" w="med" len="med"/>
                      <a:tailEnd type="none" w="med" len="med"/>
                    </a:lnB>
                    <a:solidFill>
                      <a:srgbClr val="FFFFFF"/>
                    </a:solidFill>
                  </a:tcPr>
                </a:tc>
                <a:tc>
                  <a:txBody>
                    <a:bodyPr/>
                    <a:p>
                      <a:pPr marL="0" indent="0" algn="ctr">
                        <a:spcBef>
                          <a:spcPct val="0"/>
                        </a:spcBef>
                        <a:spcAft>
                          <a:spcPct val="0"/>
                        </a:spcAft>
                      </a:pPr>
                      <a:r>
                        <a:rPr lang="zh-CN" sz="2400">
                          <a:solidFill>
                            <a:srgbClr val="000000"/>
                          </a:solidFill>
                          <a:latin typeface="宋体" panose="02010600030101010101" pitchFamily="2" charset="-122"/>
                          <a:ea typeface="宋体" panose="02010600030101010101" pitchFamily="2" charset="-122"/>
                        </a:rPr>
                        <a:t>固定</a:t>
                      </a:r>
                      <a:endParaRPr lang="zh-CN" sz="2400">
                        <a:solidFill>
                          <a:srgbClr val="000000"/>
                        </a:solidFill>
                        <a:latin typeface="宋体" panose="02010600030101010101" pitchFamily="2" charset="-122"/>
                        <a:ea typeface="宋体" panose="02010600030101010101" pitchFamily="2" charset="-122"/>
                      </a:endParaRPr>
                    </a:p>
                  </a:txBody>
                  <a:tcPr marL="68580" marR="68580" marT="0" marB="0" anchor="ctr" anchorCtr="0">
                    <a:lnL>
                      <a:noFill/>
                    </a:lnL>
                    <a:lnR>
                      <a:noFill/>
                    </a:lnR>
                    <a:lnT>
                      <a:noFill/>
                    </a:lnT>
                    <a:lnB w="19050" cap="flat" cmpd="sng">
                      <a:solidFill>
                        <a:srgbClr val="000000"/>
                      </a:solidFill>
                      <a:prstDash val="solid"/>
                      <a:headEnd type="none" w="med" len="med"/>
                      <a:tailEnd type="none" w="med" len="med"/>
                    </a:lnB>
                    <a:solidFill>
                      <a:srgbClr val="FFFFFF"/>
                    </a:solidFill>
                  </a:tcPr>
                </a:tc>
                <a:tc>
                  <a:txBody>
                    <a:bodyPr/>
                    <a:p>
                      <a:pPr marL="0" indent="0" algn="ctr">
                        <a:spcBef>
                          <a:spcPct val="0"/>
                        </a:spcBef>
                        <a:spcAft>
                          <a:spcPct val="0"/>
                        </a:spcAft>
                      </a:pPr>
                      <a:r>
                        <a:rPr lang="zh-CN" sz="2400">
                          <a:solidFill>
                            <a:srgbClr val="000000"/>
                          </a:solidFill>
                          <a:latin typeface="宋体" panose="02010600030101010101" pitchFamily="2" charset="-122"/>
                          <a:ea typeface="宋体" panose="02010600030101010101" pitchFamily="2" charset="-122"/>
                        </a:rPr>
                        <a:t>可组态</a:t>
                      </a:r>
                      <a:endParaRPr lang="zh-CN" sz="2400">
                        <a:solidFill>
                          <a:srgbClr val="000000"/>
                        </a:solidFill>
                        <a:latin typeface="宋体" panose="02010600030101010101" pitchFamily="2" charset="-122"/>
                        <a:ea typeface="宋体" panose="02010600030101010101" pitchFamily="2" charset="-122"/>
                      </a:endParaRPr>
                    </a:p>
                  </a:txBody>
                  <a:tcPr marL="68580" marR="68580" marT="0" marB="0" anchor="ctr" anchorCtr="0">
                    <a:lnL>
                      <a:noFill/>
                    </a:lnL>
                    <a:lnR>
                      <a:noFill/>
                    </a:lnR>
                    <a:lnT>
                      <a:noFill/>
                    </a:lnT>
                    <a:lnB w="19050" cap="flat" cmpd="sng">
                      <a:solidFill>
                        <a:srgbClr val="000000"/>
                      </a:solidFill>
                      <a:prstDash val="solid"/>
                      <a:headEnd type="none" w="med" len="med"/>
                      <a:tailEnd type="none" w="med" len="med"/>
                    </a:lnB>
                    <a:solidFill>
                      <a:srgbClr val="FFFFFF"/>
                    </a:solidFill>
                  </a:tcPr>
                </a:tc>
              </a:tr>
            </a:tbl>
          </a:graphicData>
        </a:graphic>
      </p:graphicFrame>
      <p:sp>
        <p:nvSpPr>
          <p:cNvPr id="3" name="文本框 2"/>
          <p:cNvSpPr txBox="1"/>
          <p:nvPr/>
        </p:nvSpPr>
        <p:spPr>
          <a:xfrm>
            <a:off x="3423920" y="1500823"/>
            <a:ext cx="5080000" cy="398780"/>
          </a:xfrm>
          <a:prstGeom prst="rect">
            <a:avLst/>
          </a:prstGeom>
        </p:spPr>
        <p:txBody>
          <a:bodyPr>
            <a:spAutoFit/>
          </a:bodyPr>
          <a:p>
            <a:pPr marL="0" indent="0" algn="ctr" defTabSz="266700">
              <a:spcBef>
                <a:spcPct val="0"/>
              </a:spcBef>
              <a:spcAft>
                <a:spcPct val="0"/>
              </a:spcAft>
            </a:pPr>
            <a:r>
              <a:rPr lang="zh-CN" altLang="en-US" sz="2000" b="1">
                <a:latin typeface="Times New Roman" panose="02020603050405020304"/>
                <a:ea typeface="宋体" panose="02010600030101010101" pitchFamily="2" charset="-122"/>
              </a:rPr>
              <a:t>表</a:t>
            </a:r>
            <a:r>
              <a:rPr lang="en-US" altLang="zh-CN" sz="2000" b="1">
                <a:latin typeface="Times New Roman" panose="02020603050405020304"/>
                <a:ea typeface="Times New Roman" panose="02020603050405020304"/>
              </a:rPr>
              <a:t>2-1 </a:t>
            </a:r>
            <a:r>
              <a:rPr lang="zh-CN" altLang="en-US" sz="2000" b="1">
                <a:latin typeface="Times New Roman" panose="02020603050405020304"/>
                <a:ea typeface="宋体" panose="02010600030101010101" pitchFamily="2" charset="-122"/>
              </a:rPr>
              <a:t>四种</a:t>
            </a:r>
            <a:r>
              <a:rPr lang="en-US" altLang="zh-CN" sz="2000" b="1">
                <a:latin typeface="Times New Roman" panose="02020603050405020304"/>
                <a:ea typeface="Times New Roman" panose="02020603050405020304"/>
              </a:rPr>
              <a:t>PLD</a:t>
            </a:r>
            <a:r>
              <a:rPr lang="zh-CN" altLang="en-US" sz="2000" b="1">
                <a:latin typeface="Times New Roman" panose="02020603050405020304"/>
                <a:ea typeface="宋体" panose="02010600030101010101" pitchFamily="2" charset="-122"/>
              </a:rPr>
              <a:t>器件的区别</a:t>
            </a:r>
            <a:endParaRPr lang="zh-CN" altLang="en-US" sz="2000" b="1">
              <a:latin typeface="Times New Roman" panose="02020603050405020304"/>
              <a:ea typeface="宋体" panose="02010600030101010101" pitchFamily="2" charset="-122"/>
            </a:endParaRPr>
          </a:p>
        </p:txBody>
      </p:sp>
      <p:sp>
        <p:nvSpPr>
          <p:cNvPr id="4" name="文本框 3"/>
          <p:cNvSpPr txBox="1"/>
          <p:nvPr/>
        </p:nvSpPr>
        <p:spPr>
          <a:xfrm>
            <a:off x="175260" y="5233670"/>
            <a:ext cx="11842115" cy="1485900"/>
          </a:xfrm>
          <a:prstGeom prst="rect">
            <a:avLst/>
          </a:prstGeom>
        </p:spPr>
        <p:txBody>
          <a:bodyPr wrap="square">
            <a:noAutofit/>
          </a:bodyPr>
          <a:p>
            <a:pPr indent="457200" algn="just" defTabSz="266700" fontAlgn="auto">
              <a:lnSpc>
                <a:spcPct val="150000"/>
              </a:lnSpc>
              <a:spcBef>
                <a:spcPct val="0"/>
              </a:spcBef>
              <a:spcAft>
                <a:spcPct val="0"/>
              </a:spcAft>
            </a:pPr>
            <a:r>
              <a:rPr lang="zh-CN" altLang="en-US" sz="2000" b="1">
                <a:solidFill>
                  <a:srgbClr val="FF0000"/>
                </a:solidFill>
                <a:latin typeface="Times New Roman" panose="02020603050405020304"/>
                <a:ea typeface="宋体" panose="02010600030101010101" pitchFamily="2" charset="-122"/>
              </a:rPr>
              <a:t>与</a:t>
            </a:r>
            <a:r>
              <a:rPr lang="en-US" altLang="zh-CN" sz="2000" b="1">
                <a:solidFill>
                  <a:srgbClr val="FF0000"/>
                </a:solidFill>
                <a:latin typeface="Times New Roman" panose="02020603050405020304"/>
                <a:ea typeface="Times New Roman" panose="02020603050405020304"/>
              </a:rPr>
              <a:t>-</a:t>
            </a:r>
            <a:r>
              <a:rPr lang="zh-CN" altLang="en-US" sz="2000" b="1">
                <a:solidFill>
                  <a:srgbClr val="FF0000"/>
                </a:solidFill>
                <a:latin typeface="Times New Roman" panose="02020603050405020304"/>
                <a:ea typeface="宋体" panose="02010600030101010101" pitchFamily="2" charset="-122"/>
              </a:rPr>
              <a:t>或阵列是</a:t>
            </a:r>
            <a:r>
              <a:rPr lang="en-US" altLang="zh-CN" sz="2000" b="1">
                <a:solidFill>
                  <a:srgbClr val="FF0000"/>
                </a:solidFill>
                <a:latin typeface="Times New Roman" panose="02020603050405020304"/>
                <a:ea typeface="Times New Roman" panose="02020603050405020304"/>
              </a:rPr>
              <a:t>PLD</a:t>
            </a:r>
            <a:r>
              <a:rPr lang="zh-CN" altLang="en-US" sz="2000" b="1">
                <a:solidFill>
                  <a:srgbClr val="FF0000"/>
                </a:solidFill>
                <a:latin typeface="Times New Roman" panose="02020603050405020304"/>
                <a:ea typeface="宋体" panose="02010600030101010101" pitchFamily="2" charset="-122"/>
              </a:rPr>
              <a:t>器件中最基本的结构</a:t>
            </a:r>
            <a:r>
              <a:rPr lang="zh-CN" altLang="en-US" sz="2000" b="1">
                <a:latin typeface="Times New Roman" panose="02020603050405020304"/>
                <a:ea typeface="宋体" panose="02010600030101010101" pitchFamily="2" charset="-122"/>
              </a:rPr>
              <a:t>，通过编程改变“与阵列”和“或阵列”的内部连接，就可以实现不同的逻辑功能，依据可编程的部位可将</a:t>
            </a:r>
            <a:r>
              <a:rPr lang="en-US" altLang="zh-CN" sz="2000" b="1">
                <a:latin typeface="Times New Roman" panose="02020603050405020304"/>
                <a:ea typeface="Times New Roman" panose="02020603050405020304"/>
              </a:rPr>
              <a:t>PLD</a:t>
            </a:r>
            <a:r>
              <a:rPr lang="zh-CN" altLang="en-US" sz="2000" b="1">
                <a:latin typeface="Times New Roman" panose="02020603050405020304"/>
                <a:ea typeface="宋体" panose="02010600030101010101" pitchFamily="2" charset="-122"/>
              </a:rPr>
              <a:t>器件分为可编程只读存储器</a:t>
            </a:r>
            <a:r>
              <a:rPr lang="en-US" altLang="zh-CN" sz="2000" b="1">
                <a:latin typeface="Times New Roman" panose="02020603050405020304"/>
                <a:ea typeface="Times New Roman" panose="02020603050405020304"/>
              </a:rPr>
              <a:t>PROM</a:t>
            </a:r>
            <a:r>
              <a:rPr lang="zh-CN" altLang="en-US" sz="2000" b="1">
                <a:latin typeface="Times New Roman" panose="02020603050405020304"/>
                <a:ea typeface="宋体" panose="02010600030101010101" pitchFamily="2" charset="-122"/>
              </a:rPr>
              <a:t>、可编程逻辑阵列</a:t>
            </a:r>
            <a:r>
              <a:rPr lang="en-US" altLang="zh-CN" sz="2000" b="1">
                <a:latin typeface="Times New Roman" panose="02020603050405020304"/>
                <a:ea typeface="Times New Roman" panose="02020603050405020304"/>
              </a:rPr>
              <a:t>PLA</a:t>
            </a:r>
            <a:r>
              <a:rPr lang="zh-CN" altLang="en-US" sz="2000" b="1">
                <a:latin typeface="Times New Roman" panose="02020603050405020304"/>
                <a:ea typeface="宋体" panose="02010600030101010101" pitchFamily="2" charset="-122"/>
              </a:rPr>
              <a:t>、可编程阵列逻辑</a:t>
            </a:r>
            <a:r>
              <a:rPr lang="en-US" altLang="zh-CN" sz="2000" b="1">
                <a:latin typeface="Times New Roman" panose="02020603050405020304"/>
                <a:ea typeface="Times New Roman" panose="02020603050405020304"/>
              </a:rPr>
              <a:t>PAL</a:t>
            </a:r>
            <a:r>
              <a:rPr lang="zh-CN" altLang="en-US" sz="2000" b="1">
                <a:latin typeface="Times New Roman" panose="02020603050405020304"/>
                <a:ea typeface="宋体" panose="02010600030101010101" pitchFamily="2" charset="-122"/>
              </a:rPr>
              <a:t>、通用阵列逻辑</a:t>
            </a:r>
            <a:r>
              <a:rPr lang="en-US" altLang="zh-CN" sz="2000" b="1">
                <a:latin typeface="Times New Roman" panose="02020603050405020304"/>
                <a:ea typeface="Times New Roman" panose="02020603050405020304"/>
              </a:rPr>
              <a:t>GAL</a:t>
            </a:r>
            <a:r>
              <a:rPr lang="zh-CN" altLang="en-US" sz="2000" b="1">
                <a:latin typeface="Times New Roman" panose="02020603050405020304"/>
                <a:ea typeface="宋体" panose="02010600030101010101" pitchFamily="2" charset="-122"/>
              </a:rPr>
              <a:t>等</a:t>
            </a:r>
            <a:r>
              <a:rPr lang="en-US" altLang="zh-CN" sz="2000" b="1">
                <a:latin typeface="Times New Roman" panose="02020603050405020304"/>
                <a:ea typeface="Times New Roman" panose="02020603050405020304"/>
              </a:rPr>
              <a:t>4</a:t>
            </a:r>
            <a:r>
              <a:rPr lang="zh-CN" altLang="en-US" sz="2000" b="1">
                <a:latin typeface="Times New Roman" panose="02020603050405020304"/>
                <a:ea typeface="宋体" panose="02010600030101010101" pitchFamily="2" charset="-122"/>
              </a:rPr>
              <a:t>种最基本的类型，以上是这四种</a:t>
            </a:r>
            <a:r>
              <a:rPr lang="en-US" altLang="zh-CN" sz="2000" b="1">
                <a:latin typeface="Times New Roman" panose="02020603050405020304"/>
                <a:ea typeface="宋体" panose="02010600030101010101" pitchFamily="2" charset="-122"/>
              </a:rPr>
              <a:t>PLD</a:t>
            </a:r>
            <a:r>
              <a:rPr lang="zh-CN" altLang="en-US" sz="2000" b="1">
                <a:latin typeface="Times New Roman" panose="02020603050405020304"/>
                <a:ea typeface="宋体" panose="02010600030101010101" pitchFamily="2" charset="-122"/>
              </a:rPr>
              <a:t>器件的</a:t>
            </a:r>
            <a:r>
              <a:rPr lang="zh-CN" altLang="en-US" sz="2000" b="1">
                <a:latin typeface="Times New Roman" panose="02020603050405020304"/>
                <a:ea typeface="宋体" panose="02010600030101010101" pitchFamily="2" charset="-122"/>
              </a:rPr>
              <a:t>区别。</a:t>
            </a:r>
            <a:endParaRPr lang="zh-CN" altLang="en-US" sz="2000" b="1">
              <a:latin typeface="Times New Roman" panose="02020603050405020304"/>
              <a:ea typeface="宋体" panose="02010600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276353" y="178821"/>
            <a:ext cx="6517640" cy="609600"/>
            <a:chOff x="274214" y="217809"/>
            <a:chExt cx="5431367" cy="508000"/>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4976813" cy="490008"/>
            </a:xfrm>
            <a:prstGeom prst="rect">
              <a:avLst/>
            </a:prstGeom>
            <a:noFill/>
          </p:spPr>
          <p:txBody>
            <a:bodyPr wrap="square" rtlCol="0">
              <a:no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2.1.3 </a:t>
              </a:r>
              <a:r>
                <a:rPr lang="en-US" sz="3200" b="1">
                  <a:latin typeface="Times New Roman" panose="02020603050405020304"/>
                  <a:ea typeface="宋体" panose="02010600030101010101" pitchFamily="2" charset="-122"/>
                  <a:sym typeface="+mn-ea"/>
                </a:rPr>
                <a:t>PLD</a:t>
              </a:r>
              <a:r>
                <a:rPr lang="zh-CN" altLang="en-US" sz="3200" b="1">
                  <a:latin typeface="Times New Roman" panose="02020603050405020304"/>
                  <a:ea typeface="宋体" panose="02010600030101010101" pitchFamily="2" charset="-122"/>
                  <a:sym typeface="+mn-ea"/>
                </a:rPr>
                <a:t>分类</a:t>
              </a:r>
              <a:endParaRPr lang="zh-CN" altLang="en-US" sz="3200" b="1" dirty="0">
                <a:solidFill>
                  <a:prstClr val="black"/>
                </a:solidFill>
                <a:latin typeface="微软雅黑" panose="020B0503020204020204" pitchFamily="34" charset="-122"/>
                <a:ea typeface="微软雅黑" panose="020B0503020204020204" pitchFamily="34" charset="-122"/>
              </a:endParaRPr>
            </a:p>
            <a:p>
              <a:pPr defTabSz="1097280"/>
              <a:endParaRPr lang="en-US" altLang="zh-CN" sz="3200" b="1" dirty="0">
                <a:solidFill>
                  <a:prstClr val="black"/>
                </a:solidFill>
                <a:latin typeface="微软雅黑" panose="020B0503020204020204" pitchFamily="34" charset="-122"/>
                <a:ea typeface="微软雅黑" panose="020B0503020204020204" pitchFamily="34" charset="-122"/>
              </a:endParaRPr>
            </a:p>
          </p:txBody>
        </p:sp>
      </p:grpSp>
      <p:sp>
        <p:nvSpPr>
          <p:cNvPr id="3" name="文本框 2"/>
          <p:cNvSpPr txBox="1"/>
          <p:nvPr/>
        </p:nvSpPr>
        <p:spPr>
          <a:xfrm>
            <a:off x="3436620" y="5958523"/>
            <a:ext cx="5080000" cy="398780"/>
          </a:xfrm>
          <a:prstGeom prst="rect">
            <a:avLst/>
          </a:prstGeom>
        </p:spPr>
        <p:txBody>
          <a:bodyPr>
            <a:spAutoFit/>
          </a:bodyPr>
          <a:p>
            <a:pPr marL="0" indent="0" algn="ctr" defTabSz="266700">
              <a:spcBef>
                <a:spcPct val="0"/>
              </a:spcBef>
              <a:spcAft>
                <a:spcPct val="0"/>
              </a:spcAft>
            </a:pPr>
            <a:r>
              <a:rPr lang="zh-CN" altLang="en-US" sz="2000" b="1">
                <a:latin typeface="Times New Roman" panose="02020603050405020304"/>
                <a:ea typeface="宋体" panose="02010600030101010101" pitchFamily="2" charset="-122"/>
              </a:rPr>
              <a:t>图</a:t>
            </a:r>
            <a:r>
              <a:rPr lang="en-US" altLang="zh-CN" sz="2000" b="1">
                <a:latin typeface="Times New Roman" panose="02020603050405020304"/>
                <a:ea typeface="宋体" panose="02010600030101010101" pitchFamily="2" charset="-122"/>
              </a:rPr>
              <a:t>2-8 </a:t>
            </a:r>
            <a:r>
              <a:rPr lang="zh-CN" altLang="en-US" sz="2000" b="1">
                <a:latin typeface="Times New Roman" panose="02020603050405020304"/>
                <a:ea typeface="宋体" panose="02010600030101010101" pitchFamily="2" charset="-122"/>
              </a:rPr>
              <a:t>可编程逻辑器件的密度分类</a:t>
            </a:r>
            <a:endParaRPr lang="zh-CN" altLang="en-US" sz="2000" b="1">
              <a:latin typeface="Times New Roman" panose="02020603050405020304"/>
              <a:ea typeface="宋体" panose="02010600030101010101" pitchFamily="2" charset="-122"/>
            </a:endParaRPr>
          </a:p>
        </p:txBody>
      </p:sp>
      <p:sp>
        <p:nvSpPr>
          <p:cNvPr id="4" name="文本框 3"/>
          <p:cNvSpPr txBox="1"/>
          <p:nvPr/>
        </p:nvSpPr>
        <p:spPr>
          <a:xfrm>
            <a:off x="633730" y="1483995"/>
            <a:ext cx="10685780" cy="962025"/>
          </a:xfrm>
          <a:prstGeom prst="rect">
            <a:avLst/>
          </a:prstGeom>
        </p:spPr>
        <p:txBody>
          <a:bodyPr wrap="square">
            <a:noAutofit/>
          </a:bodyPr>
          <a:p>
            <a:pPr indent="457200" algn="just" defTabSz="266700" fontAlgn="auto">
              <a:lnSpc>
                <a:spcPct val="150000"/>
              </a:lnSpc>
              <a:spcBef>
                <a:spcPct val="0"/>
              </a:spcBef>
              <a:spcAft>
                <a:spcPct val="0"/>
              </a:spcAft>
            </a:pPr>
            <a:r>
              <a:rPr lang="zh-CN" altLang="en-US" sz="2000" b="1">
                <a:latin typeface="Times New Roman" panose="02020603050405020304"/>
                <a:ea typeface="宋体" panose="02010600030101010101" pitchFamily="2" charset="-122"/>
              </a:rPr>
              <a:t>可编程逻辑器件从集成密度上可分为低密度可编程逻辑器件</a:t>
            </a:r>
            <a:r>
              <a:rPr lang="en-US" altLang="zh-CN" sz="2000" b="1">
                <a:latin typeface="Times New Roman" panose="02020603050405020304"/>
                <a:ea typeface="宋体" panose="02010600030101010101" pitchFamily="2" charset="-122"/>
              </a:rPr>
              <a:t>LDPLD</a:t>
            </a:r>
            <a:r>
              <a:rPr lang="zh-CN" altLang="en-US" sz="2000" b="1">
                <a:latin typeface="Times New Roman" panose="02020603050405020304"/>
                <a:ea typeface="宋体" panose="02010600030101010101" pitchFamily="2" charset="-122"/>
              </a:rPr>
              <a:t>和高密度可编程逻辑器件</a:t>
            </a:r>
            <a:r>
              <a:rPr lang="en-US" altLang="zh-CN" sz="2000" b="1">
                <a:latin typeface="Times New Roman" panose="02020603050405020304"/>
                <a:ea typeface="宋体" panose="02010600030101010101" pitchFamily="2" charset="-122"/>
              </a:rPr>
              <a:t>HDPLD</a:t>
            </a:r>
            <a:r>
              <a:rPr lang="zh-CN" altLang="en-US" sz="2000" b="1">
                <a:latin typeface="Times New Roman" panose="02020603050405020304"/>
                <a:ea typeface="宋体" panose="02010600030101010101" pitchFamily="2" charset="-122"/>
              </a:rPr>
              <a:t>两类。</a:t>
            </a:r>
            <a:endParaRPr lang="zh-CN" altLang="en-US" sz="2000" b="1">
              <a:latin typeface="Times New Roman" panose="02020603050405020304"/>
              <a:ea typeface="宋体" panose="02010600030101010101" pitchFamily="2" charset="-122"/>
            </a:endParaRPr>
          </a:p>
        </p:txBody>
      </p:sp>
      <p:pic>
        <p:nvPicPr>
          <p:cNvPr id="24" name="图片 24" descr="屏幕截图 2024-06-24 173255"/>
          <p:cNvPicPr>
            <a:picLocks noChangeAspect="1"/>
          </p:cNvPicPr>
          <p:nvPr/>
        </p:nvPicPr>
        <p:blipFill>
          <a:blip r:embed="rId2"/>
          <a:srcRect l="666" t="6610"/>
          <a:stretch>
            <a:fillRect/>
          </a:stretch>
        </p:blipFill>
        <p:spPr>
          <a:xfrm>
            <a:off x="2057400" y="2515235"/>
            <a:ext cx="8241665" cy="3325495"/>
          </a:xfrm>
          <a:prstGeom prst="rect">
            <a:avLst/>
          </a:prstGeom>
        </p:spPr>
      </p:pic>
      <p:sp>
        <p:nvSpPr>
          <p:cNvPr id="5" name="文本框 4"/>
          <p:cNvSpPr txBox="1"/>
          <p:nvPr/>
        </p:nvSpPr>
        <p:spPr>
          <a:xfrm>
            <a:off x="748030" y="1154113"/>
            <a:ext cx="5080000" cy="398780"/>
          </a:xfrm>
          <a:prstGeom prst="rect">
            <a:avLst/>
          </a:prstGeom>
        </p:spPr>
        <p:txBody>
          <a:bodyPr>
            <a:spAutoFit/>
          </a:bodyPr>
          <a:p>
            <a:pPr marL="0" indent="0" algn="just" defTabSz="266700">
              <a:spcBef>
                <a:spcPct val="0"/>
              </a:spcBef>
              <a:spcAft>
                <a:spcPct val="0"/>
              </a:spcAft>
            </a:pPr>
            <a:r>
              <a:rPr lang="zh-CN" altLang="en-US" sz="2000" b="1">
                <a:latin typeface="宋体" panose="02010600030101010101" pitchFamily="2" charset="-122"/>
                <a:ea typeface="宋体" panose="02010600030101010101" pitchFamily="2" charset="-122"/>
                <a:cs typeface="宋体" panose="02010600030101010101" pitchFamily="2" charset="-122"/>
              </a:rPr>
              <a:t>（一）按集成密度方式分类</a:t>
            </a:r>
            <a:endParaRPr lang="zh-CN" altLang="en-US" sz="2000" b="1">
              <a:latin typeface="宋体" panose="02010600030101010101" pitchFamily="2" charset="-122"/>
              <a:ea typeface="宋体" panose="02010600030101010101" pitchFamily="2" charset="-122"/>
              <a:cs typeface="宋体" panose="02010600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tags/tag1.xml><?xml version="1.0" encoding="utf-8"?>
<p:tagLst xmlns:p="http://schemas.openxmlformats.org/presentationml/2006/main">
  <p:tag name="KSO_WM_DIAGRAM_VIRTUALLY_FRAME" val="{&quot;height&quot;:214.35,&quot;left&quot;:406.95,&quot;top&quot;:143.25,&quot;width&quot;:271.9}"/>
</p:tagLst>
</file>

<file path=ppt/tags/tag10.xml><?xml version="1.0" encoding="utf-8"?>
<p:tagLst xmlns:p="http://schemas.openxmlformats.org/presentationml/2006/main">
  <p:tag name="KSO_WM_DIAGRAM_VIRTUALLY_FRAME" val="{&quot;height&quot;:214.35,&quot;left&quot;:406.95,&quot;top&quot;:143.25,&quot;width&quot;:271.9}"/>
</p:tagLst>
</file>

<file path=ppt/tags/tag11.xml><?xml version="1.0" encoding="utf-8"?>
<p:tagLst xmlns:p="http://schemas.openxmlformats.org/presentationml/2006/main">
  <p:tag name="KSO_WM_DIAGRAM_VIRTUALLY_FRAME" val="{&quot;height&quot;:214.35,&quot;left&quot;:406.95,&quot;top&quot;:143.25,&quot;width&quot;:271.9}"/>
</p:tagLst>
</file>

<file path=ppt/tags/tag12.xml><?xml version="1.0" encoding="utf-8"?>
<p:tagLst xmlns:p="http://schemas.openxmlformats.org/presentationml/2006/main">
  <p:tag name="KSO_WM_DIAGRAM_VIRTUALLY_FRAME" val="{&quot;height&quot;:214.35,&quot;left&quot;:406.95,&quot;top&quot;:143.25,&quot;width&quot;:271.9}"/>
</p:tagLst>
</file>

<file path=ppt/tags/tag13.xml><?xml version="1.0" encoding="utf-8"?>
<p:tagLst xmlns:p="http://schemas.openxmlformats.org/presentationml/2006/main">
  <p:tag name="KSO_WM_DIAGRAM_VIRTUALLY_FRAME" val="{&quot;height&quot;:214.35,&quot;left&quot;:406.95,&quot;top&quot;:143.25,&quot;width&quot;:271.9}"/>
</p:tagLst>
</file>

<file path=ppt/tags/tag14.xml><?xml version="1.0" encoding="utf-8"?>
<p:tagLst xmlns:p="http://schemas.openxmlformats.org/presentationml/2006/main">
  <p:tag name="KSO_WM_DIAGRAM_VIRTUALLY_FRAME" val="{&quot;height&quot;:214.35,&quot;left&quot;:406.95,&quot;top&quot;:143.25,&quot;width&quot;:271.9}"/>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6.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8.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xml><?xml version="1.0" encoding="utf-8"?>
<p:tagLst xmlns:p="http://schemas.openxmlformats.org/presentationml/2006/main">
  <p:tag name="KSO_WM_DIAGRAM_VIRTUALLY_FRAME" val="{&quot;height&quot;:214.35,&quot;left&quot;:406.95,&quot;top&quot;:143.25,&quot;width&quot;:271.9}"/>
</p:tagLst>
</file>

<file path=ppt/tags/tag20.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2.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4.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6.xml><?xml version="1.0" encoding="utf-8"?>
<p:tagLst xmlns:p="http://schemas.openxmlformats.org/presentationml/2006/main">
  <p:tag name="TABLE_ENDDRAG_ORIGIN_RECT" val="648*229"/>
  <p:tag name="TABLE_ENDDRAG_RECT" val="269*225*648*229"/>
</p:tagLst>
</file>

<file path=ppt/tags/tag27.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9.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3.xml><?xml version="1.0" encoding="utf-8"?>
<p:tagLst xmlns:p="http://schemas.openxmlformats.org/presentationml/2006/main">
  <p:tag name="KSO_WM_DIAGRAM_VIRTUALLY_FRAME" val="{&quot;height&quot;:214.35,&quot;left&quot;:406.95,&quot;top&quot;:143.25,&quot;width&quot;:271.9}"/>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31.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33.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35.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37.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39.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4.xml><?xml version="1.0" encoding="utf-8"?>
<p:tagLst xmlns:p="http://schemas.openxmlformats.org/presentationml/2006/main">
  <p:tag name="KSO_WM_DIAGRAM_VIRTUALLY_FRAME" val="{&quot;height&quot;:214.35,&quot;left&quot;:406.95,&quot;top&quot;:143.25,&quot;width&quot;:271.9}"/>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41.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43.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45.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47.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49.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5.xml><?xml version="1.0" encoding="utf-8"?>
<p:tagLst xmlns:p="http://schemas.openxmlformats.org/presentationml/2006/main">
  <p:tag name="KSO_WM_DIAGRAM_VIRTUALLY_FRAME" val="{&quot;height&quot;:214.35,&quot;left&quot;:406.95,&quot;top&quot;:143.25,&quot;width&quot;:271.9}"/>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51.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53.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55.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57.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59.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6.xml><?xml version="1.0" encoding="utf-8"?>
<p:tagLst xmlns:p="http://schemas.openxmlformats.org/presentationml/2006/main">
  <p:tag name="KSO_WM_DIAGRAM_VIRTUALLY_FRAME" val="{&quot;height&quot;:214.35,&quot;left&quot;:406.95,&quot;top&quot;:143.25,&quot;width&quot;:271.9}"/>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61.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63.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65.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67.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69.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7.xml><?xml version="1.0" encoding="utf-8"?>
<p:tagLst xmlns:p="http://schemas.openxmlformats.org/presentationml/2006/main">
  <p:tag name="KSO_WM_DIAGRAM_VIRTUALLY_FRAME" val="{&quot;height&quot;:214.35,&quot;left&quot;:406.95,&quot;top&quot;:143.25,&quot;width&quot;:271.9}"/>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71.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72.xml><?xml version="1.0" encoding="utf-8"?>
<p:tagLst xmlns:p="http://schemas.openxmlformats.org/presentationml/2006/main">
  <p:tag name="commondata" val="eyJoZGlkIjoiODVkNjQ4YzJmMTE1ZmQ1ODM2ZDZkN2E1ZDk3YzE1OGQifQ=="/>
  <p:tag name="resource_record_key" val="{&quot;10&quot;:[20093144,19982306,3637566],&quot;65&quot;:[20213029]}"/>
</p:tagLst>
</file>

<file path=ppt/tags/tag8.xml><?xml version="1.0" encoding="utf-8"?>
<p:tagLst xmlns:p="http://schemas.openxmlformats.org/presentationml/2006/main">
  <p:tag name="KSO_WM_DIAGRAM_VIRTUALLY_FRAME" val="{&quot;height&quot;:214.35,&quot;left&quot;:406.95,&quot;top&quot;:143.25,&quot;width&quot;:271.9}"/>
</p:tagLst>
</file>

<file path=ppt/tags/tag9.xml><?xml version="1.0" encoding="utf-8"?>
<p:tagLst xmlns:p="http://schemas.openxmlformats.org/presentationml/2006/main">
  <p:tag name="KSO_WM_DIAGRAM_VIRTUALLY_FRAME" val="{&quot;height&quot;:214.35,&quot;left&quot;:406.95,&quot;top&quot;:143.25,&quot;width&quot;:271.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A000120141119A01PPBG">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8">
      <a:majorFont>
        <a:latin typeface="Forte"/>
        <a:ea typeface="华文新魏"/>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4956</Words>
  <Application>WPS 演示</Application>
  <PresentationFormat>宽屏</PresentationFormat>
  <Paragraphs>285</Paragraphs>
  <Slides>31</Slides>
  <Notes>37</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31</vt:i4>
      </vt:variant>
    </vt:vector>
  </HeadingPairs>
  <TitlesOfParts>
    <vt:vector size="49" baseType="lpstr">
      <vt:lpstr>Arial</vt:lpstr>
      <vt:lpstr>宋体</vt:lpstr>
      <vt:lpstr>Wingdings</vt:lpstr>
      <vt:lpstr>Calibri</vt:lpstr>
      <vt:lpstr>Calibri</vt:lpstr>
      <vt:lpstr>幼圆</vt:lpstr>
      <vt:lpstr>微软雅黑</vt:lpstr>
      <vt:lpstr>Times New Roman</vt:lpstr>
      <vt:lpstr>Wingdings</vt:lpstr>
      <vt:lpstr>Times New Roman</vt:lpstr>
      <vt:lpstr>Arial Unicode MS</vt:lpstr>
      <vt:lpstr>华文新魏</vt:lpstr>
      <vt:lpstr>Forte</vt:lpstr>
      <vt:lpstr>Segoe Print</vt:lpstr>
      <vt:lpstr>等线</vt:lpstr>
      <vt:lpstr>等线 Light</vt:lpstr>
      <vt:lpstr>Office 主题​​</vt:lpstr>
      <vt:lpstr>A000120141119A01PPBG</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 https://9ppt.taobao.com; 微软用户</dc:creator>
  <cp:keywords>锐旗设计; https:/9ppt.taobao.com</cp:keywords>
  <cp:category>锐旗设计; https://9ppt.taobao.com</cp:category>
  <cp:lastModifiedBy>peace</cp:lastModifiedBy>
  <cp:revision>76</cp:revision>
  <dcterms:created xsi:type="dcterms:W3CDTF">2016-07-01T07:52:00Z</dcterms:created>
  <dcterms:modified xsi:type="dcterms:W3CDTF">2025-02-06T08:24:00Z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1FF41B3DB1074049AC47AEA55942C3E0_13</vt:lpwstr>
  </property>
  <property fmtid="{D5CDD505-2E9C-101B-9397-08002B2CF9AE}" pid="3" name="KSOProductBuildVer">
    <vt:lpwstr>2052-12.1.0.19770</vt:lpwstr>
  </property>
</Properties>
</file>