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22" r:id="rId7"/>
    <p:sldId id="325" r:id="rId8"/>
    <p:sldId id="323" r:id="rId9"/>
    <p:sldId id="328" r:id="rId10"/>
    <p:sldId id="332" r:id="rId11"/>
    <p:sldId id="333" r:id="rId12"/>
    <p:sldId id="334" r:id="rId13"/>
    <p:sldId id="335" r:id="rId14"/>
    <p:sldId id="336" r:id="rId15"/>
    <p:sldId id="337" r:id="rId16"/>
    <p:sldId id="338" r:id="rId17"/>
    <p:sldId id="339" r:id="rId18"/>
    <p:sldId id="340" r:id="rId19"/>
    <p:sldId id="341" r:id="rId20"/>
    <p:sldId id="342" r:id="rId21"/>
    <p:sldId id="343" r:id="rId22"/>
    <p:sldId id="344" r:id="rId23"/>
    <p:sldId id="345" r:id="rId24"/>
    <p:sldId id="295"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03" userDrawn="1">
          <p15:clr>
            <a:srgbClr val="A4A3A4"/>
          </p15:clr>
        </p15:guide>
        <p15:guide id="2" pos="38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903"/>
        <p:guide pos="38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78.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5.xml"/><Relationship Id="rId4" Type="http://schemas.openxmlformats.org/officeDocument/2006/relationships/tags" Target="../tags/tag48.xml"/><Relationship Id="rId3" Type="http://schemas.openxmlformats.org/officeDocument/2006/relationships/image" Target="../media/image12.jpeg"/><Relationship Id="rId2" Type="http://schemas.openxmlformats.org/officeDocument/2006/relationships/tags" Target="../tags/tag47.xml"/><Relationship Id="rId1" Type="http://schemas.openxmlformats.org/officeDocument/2006/relationships/tags" Target="../tags/tag4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5.xml"/><Relationship Id="rId3" Type="http://schemas.openxmlformats.org/officeDocument/2006/relationships/tags" Target="../tags/tag50.xml"/><Relationship Id="rId2" Type="http://schemas.openxmlformats.org/officeDocument/2006/relationships/image" Target="../media/image13.png"/><Relationship Id="rId1" Type="http://schemas.openxmlformats.org/officeDocument/2006/relationships/tags" Target="../tags/tag49.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5.xml"/><Relationship Id="rId5" Type="http://schemas.openxmlformats.org/officeDocument/2006/relationships/tags" Target="../tags/tag54.xml"/><Relationship Id="rId4" Type="http://schemas.openxmlformats.org/officeDocument/2006/relationships/image" Target="../media/image14.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vmlDrawing" Target="../drawings/vmlDrawing1.vml"/><Relationship Id="rId7" Type="http://schemas.openxmlformats.org/officeDocument/2006/relationships/slideLayout" Target="../slideLayouts/slideLayout25.xml"/><Relationship Id="rId6" Type="http://schemas.openxmlformats.org/officeDocument/2006/relationships/tags" Target="../tags/tag58.xml"/><Relationship Id="rId5" Type="http://schemas.openxmlformats.org/officeDocument/2006/relationships/image" Target="../media/image15.wmf"/><Relationship Id="rId4" Type="http://schemas.openxmlformats.org/officeDocument/2006/relationships/oleObject" Target="../embeddings/oleObject1.bin"/><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5.xml"/><Relationship Id="rId3" Type="http://schemas.openxmlformats.org/officeDocument/2006/relationships/tags" Target="../tags/tag60.xml"/><Relationship Id="rId2" Type="http://schemas.openxmlformats.org/officeDocument/2006/relationships/image" Target="../media/image16.png"/><Relationship Id="rId1" Type="http://schemas.openxmlformats.org/officeDocument/2006/relationships/tags" Target="../tags/tag59.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5.xml"/><Relationship Id="rId3" Type="http://schemas.openxmlformats.org/officeDocument/2006/relationships/tags" Target="../tags/tag66.xml"/><Relationship Id="rId2" Type="http://schemas.openxmlformats.org/officeDocument/2006/relationships/image" Target="../media/image17.png"/><Relationship Id="rId1" Type="http://schemas.openxmlformats.org/officeDocument/2006/relationships/tags" Target="../tags/tag65.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5.xml"/><Relationship Id="rId3" Type="http://schemas.openxmlformats.org/officeDocument/2006/relationships/tags" Target="../tags/tag68.xml"/><Relationship Id="rId2" Type="http://schemas.openxmlformats.org/officeDocument/2006/relationships/image" Target="../media/image18.png"/><Relationship Id="rId1" Type="http://schemas.openxmlformats.org/officeDocument/2006/relationships/tags" Target="../tags/tag67.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5.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5.xml"/><Relationship Id="rId3" Type="http://schemas.openxmlformats.org/officeDocument/2006/relationships/tags" Target="../tags/tag74.xml"/><Relationship Id="rId2" Type="http://schemas.openxmlformats.org/officeDocument/2006/relationships/image" Target="../media/image19.png"/><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3" Type="http://schemas.openxmlformats.org/officeDocument/2006/relationships/notesSlide" Target="../notesSlides/notesSlide2.xml"/><Relationship Id="rId22" Type="http://schemas.openxmlformats.org/officeDocument/2006/relationships/slideLayout" Target="../slideLayouts/slideLayout24.xml"/><Relationship Id="rId21" Type="http://schemas.openxmlformats.org/officeDocument/2006/relationships/image" Target="../media/image5.png"/><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image" Target="../media/image25.jpeg"/><Relationship Id="rId7" Type="http://schemas.openxmlformats.org/officeDocument/2006/relationships/image" Target="../media/image24.jpeg"/><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tags" Target="../tags/tag76.xml"/><Relationship Id="rId13" Type="http://schemas.openxmlformats.org/officeDocument/2006/relationships/notesSlide" Target="../notesSlides/notesSlide20.xml"/><Relationship Id="rId12" Type="http://schemas.openxmlformats.org/officeDocument/2006/relationships/slideLayout" Target="../slideLayouts/slideLayout25.xml"/><Relationship Id="rId11" Type="http://schemas.openxmlformats.org/officeDocument/2006/relationships/tags" Target="../tags/tag77.xml"/><Relationship Id="rId10" Type="http://schemas.openxmlformats.org/officeDocument/2006/relationships/image" Target="../media/image27.jpeg"/><Relationship Id="rId1" Type="http://schemas.openxmlformats.org/officeDocument/2006/relationships/tags" Target="../tags/tag7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5.xml"/><Relationship Id="rId5" Type="http://schemas.openxmlformats.org/officeDocument/2006/relationships/tags" Target="../tags/tag24.xml"/><Relationship Id="rId4" Type="http://schemas.openxmlformats.org/officeDocument/2006/relationships/image" Target="../media/image7.png"/><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5.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5.xml"/><Relationship Id="rId3" Type="http://schemas.openxmlformats.org/officeDocument/2006/relationships/tags" Target="../tags/tag30.xml"/><Relationship Id="rId2" Type="http://schemas.openxmlformats.org/officeDocument/2006/relationships/image" Target="../media/image8.png"/><Relationship Id="rId1" Type="http://schemas.openxmlformats.org/officeDocument/2006/relationships/tags" Target="../tags/tag29.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5.xml"/><Relationship Id="rId5" Type="http://schemas.openxmlformats.org/officeDocument/2006/relationships/tags" Target="../tags/tag34.xml"/><Relationship Id="rId4" Type="http://schemas.openxmlformats.org/officeDocument/2006/relationships/image" Target="../media/image8.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5.xml"/><Relationship Id="rId6" Type="http://schemas.openxmlformats.org/officeDocument/2006/relationships/tags" Target="../tags/tag39.xml"/><Relationship Id="rId5" Type="http://schemas.openxmlformats.org/officeDocument/2006/relationships/image" Target="../media/image9.png"/><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5.xml"/><Relationship Id="rId3" Type="http://schemas.openxmlformats.org/officeDocument/2006/relationships/tags" Target="../tags/tag41.xml"/><Relationship Id="rId2" Type="http://schemas.openxmlformats.org/officeDocument/2006/relationships/image" Target="../media/image10.png"/><Relationship Id="rId1" Type="http://schemas.openxmlformats.org/officeDocument/2006/relationships/tags" Target="../tags/tag40.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5.xml"/><Relationship Id="rId5" Type="http://schemas.openxmlformats.org/officeDocument/2006/relationships/tags" Target="../tags/tag45.xml"/><Relationship Id="rId4" Type="http://schemas.openxmlformats.org/officeDocument/2006/relationships/image" Target="../media/image11.png"/><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5240" y="160686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88854" y="441986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7" name="组合 6"/>
          <p:cNvGrpSpPr/>
          <p:nvPr/>
        </p:nvGrpSpPr>
        <p:grpSpPr>
          <a:xfrm>
            <a:off x="1861820" y="5601970"/>
            <a:ext cx="3397459" cy="497205"/>
            <a:chOff x="2932" y="8562"/>
            <a:chExt cx="5350" cy="783"/>
          </a:xfrm>
        </p:grpSpPr>
        <p:grpSp>
          <p:nvGrpSpPr>
            <p:cNvPr id="52" name="组合 51"/>
            <p:cNvGrpSpPr/>
            <p:nvPr/>
          </p:nvGrpSpPr>
          <p:grpSpPr>
            <a:xfrm rot="0">
              <a:off x="7499" y="8562"/>
              <a:ext cx="783" cy="783"/>
              <a:chOff x="1031277" y="5180856"/>
              <a:chExt cx="552450" cy="552450"/>
            </a:xfrm>
          </p:grpSpPr>
          <p:sp>
            <p:nvSpPr>
              <p:cNvPr id="53" name="椭圆 52"/>
              <p:cNvSpPr/>
              <p:nvPr/>
            </p:nvSpPr>
            <p:spPr>
              <a:xfrm>
                <a:off x="1031277"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54"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303" tIns="41153" rIns="82303" bIns="41153" rtlCol="0" anchor="ctr"/>
              <a:lstStyle/>
              <a:p>
                <a:pPr algn="ctr" defTabSz="617220"/>
                <a:endParaRPr lang="en-US" sz="2160" dirty="0">
                  <a:solidFill>
                    <a:prstClr val="white"/>
                  </a:solidFill>
                  <a:latin typeface="微软雅黑" panose="020B0503020204020204" pitchFamily="34" charset="-122"/>
                  <a:ea typeface="幼圆" panose="02010509060101010101" charset="-122"/>
                </a:endParaRPr>
              </a:p>
            </p:txBody>
          </p:sp>
        </p:grpSp>
        <p:grpSp>
          <p:nvGrpSpPr>
            <p:cNvPr id="57" name="组合 56"/>
            <p:cNvGrpSpPr/>
            <p:nvPr/>
          </p:nvGrpSpPr>
          <p:grpSpPr>
            <a:xfrm rot="0">
              <a:off x="2932" y="8562"/>
              <a:ext cx="783" cy="783"/>
              <a:chOff x="3937978" y="5180856"/>
              <a:chExt cx="552450" cy="552450"/>
            </a:xfrm>
          </p:grpSpPr>
          <p:sp>
            <p:nvSpPr>
              <p:cNvPr id="58" name="椭圆 57"/>
              <p:cNvSpPr/>
              <p:nvPr/>
            </p:nvSpPr>
            <p:spPr>
              <a:xfrm>
                <a:off x="3937978"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r>
                  <a:rPr lang="en-US" altLang="zh-CN" sz="2160" dirty="0">
                    <a:solidFill>
                      <a:prstClr val="white"/>
                    </a:solidFill>
                    <a:latin typeface="Calibri" panose="020F0502020204030204"/>
                    <a:ea typeface="幼圆" panose="02010509060101010101" charset="-122"/>
                  </a:rPr>
                  <a:t>X</a:t>
                </a:r>
                <a:endParaRPr lang="zh-CN" altLang="en-US" sz="2160" dirty="0">
                  <a:solidFill>
                    <a:prstClr val="white"/>
                  </a:solidFill>
                  <a:latin typeface="Calibri" panose="020F0502020204030204"/>
                  <a:ea typeface="幼圆" panose="02010509060101010101" charset="-122"/>
                </a:endParaRPr>
              </a:p>
            </p:txBody>
          </p:sp>
          <p:grpSp>
            <p:nvGrpSpPr>
              <p:cNvPr id="59" name="Group 38"/>
              <p:cNvGrpSpPr/>
              <p:nvPr/>
            </p:nvGrpSpPr>
            <p:grpSpPr>
              <a:xfrm>
                <a:off x="4022991" y="5324161"/>
                <a:ext cx="348415" cy="247981"/>
                <a:chOff x="5326857" y="2779521"/>
                <a:chExt cx="2283619" cy="2167129"/>
              </a:xfrm>
              <a:solidFill>
                <a:schemeClr val="bg1"/>
              </a:solidFill>
            </p:grpSpPr>
            <p:sp>
              <p:nvSpPr>
                <p:cNvPr id="60"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1" fmla="*/ 1090612 w 1147085"/>
                    <a:gd name="connsiteY0-2" fmla="*/ 0 h 1083469"/>
                    <a:gd name="connsiteX1-3" fmla="*/ 1147085 w 1147085"/>
                    <a:gd name="connsiteY1-4" fmla="*/ 460567 h 1083469"/>
                    <a:gd name="connsiteX2-5" fmla="*/ 1078295 w 1147085"/>
                    <a:gd name="connsiteY2-6" fmla="*/ 504743 h 1083469"/>
                    <a:gd name="connsiteX3-7" fmla="*/ 1025237 w 1147085"/>
                    <a:gd name="connsiteY3-8" fmla="*/ 72025 h 1083469"/>
                    <a:gd name="connsiteX4-9" fmla="*/ 79622 w 1147085"/>
                    <a:gd name="connsiteY4-10" fmla="*/ 171129 h 1083469"/>
                    <a:gd name="connsiteX5-11" fmla="*/ 186985 w 1147085"/>
                    <a:gd name="connsiteY5-12" fmla="*/ 1011445 h 1083469"/>
                    <a:gd name="connsiteX6-13" fmla="*/ 977729 w 1147085"/>
                    <a:gd name="connsiteY6-14" fmla="*/ 857154 h 1083469"/>
                    <a:gd name="connsiteX7-15" fmla="*/ 977729 w 1147085"/>
                    <a:gd name="connsiteY7-16" fmla="*/ 916854 h 1083469"/>
                    <a:gd name="connsiteX8-17" fmla="*/ 123825 w 1147085"/>
                    <a:gd name="connsiteY8-18" fmla="*/ 1083469 h 1083469"/>
                    <a:gd name="connsiteX9-19" fmla="*/ 0 w 1147085"/>
                    <a:gd name="connsiteY9-20" fmla="*/ 114300 h 1083469"/>
                    <a:gd name="connsiteX10-21" fmla="*/ 1090612 w 1147085"/>
                    <a:gd name="connsiteY10-22" fmla="*/ 0 h 10834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1"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2"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3" name="Oval 57"/>
                <p:cNvSpPr/>
                <p:nvPr/>
              </p:nvSpPr>
              <p:spPr bwMode="auto">
                <a:xfrm>
                  <a:off x="6524624" y="2779521"/>
                  <a:ext cx="835025" cy="835025"/>
                </a:xfrm>
                <a:prstGeom prst="ellipse">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4"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grpSp>
        </p:grpSp>
      </p:grpSp>
      <p:pic>
        <p:nvPicPr>
          <p:cNvPr id="65" name="图片 64"/>
          <p:cNvPicPr>
            <a:picLocks noChangeAspect="1"/>
          </p:cNvPicPr>
          <p:nvPr/>
        </p:nvPicPr>
        <p:blipFill>
          <a:blip r:embed="rId2"/>
          <a:srcRect l="32059" t="6656" r="43578" b="46056"/>
          <a:stretch>
            <a:fillRect/>
          </a:stretch>
        </p:blipFill>
        <p:spPr>
          <a:xfrm>
            <a:off x="4953635" y="1605915"/>
            <a:ext cx="2166620" cy="2080260"/>
          </a:xfrm>
          <a:prstGeom prst="ellipse">
            <a:avLst/>
          </a:prstGeom>
          <a:ln>
            <a:solidFill>
              <a:schemeClr val="tx2"/>
            </a:solidFill>
          </a:ln>
        </p:spPr>
      </p:pic>
      <p:sp>
        <p:nvSpPr>
          <p:cNvPr id="5" name="文本框 4"/>
          <p:cNvSpPr txBox="1"/>
          <p:nvPr/>
        </p:nvSpPr>
        <p:spPr>
          <a:xfrm>
            <a:off x="788035" y="474345"/>
            <a:ext cx="10831830" cy="922020"/>
          </a:xfrm>
          <a:prstGeom prst="rect">
            <a:avLst/>
          </a:prstGeom>
        </p:spPr>
        <p:txBody>
          <a:bodyPr wrap="square">
            <a:spAutoFit/>
          </a:bodyPr>
          <a:p>
            <a:pPr marL="0" indent="0" algn="ctr" defTabSz="266700">
              <a:spcBef>
                <a:spcPct val="0"/>
              </a:spcBef>
              <a:spcAft>
                <a:spcPct val="0"/>
              </a:spcAft>
            </a:pPr>
            <a:r>
              <a:rPr lang="zh-CN" altLang="en-US" sz="5400" b="1">
                <a:latin typeface="Times New Roman" panose="02020603050405020304" charset="0"/>
                <a:ea typeface="宋体" panose="02010600030101010101" pitchFamily="2" charset="-122"/>
                <a:cs typeface="Times New Roman" panose="02020603050405020304" charset="0"/>
              </a:rPr>
              <a:t>第</a:t>
            </a:r>
            <a:r>
              <a:rPr lang="en-US" altLang="zh-CN" sz="5400" b="1">
                <a:latin typeface="Times New Roman" panose="02020603050405020304" charset="0"/>
                <a:ea typeface="宋体" panose="02010600030101010101" pitchFamily="2" charset="-122"/>
                <a:cs typeface="Times New Roman" panose="02020603050405020304" charset="0"/>
              </a:rPr>
              <a:t>6</a:t>
            </a:r>
            <a:r>
              <a:rPr lang="zh-CN" altLang="en-US" sz="5400" b="1">
                <a:latin typeface="Times New Roman" panose="02020603050405020304" charset="0"/>
                <a:ea typeface="宋体" panose="02010600030101010101" pitchFamily="2" charset="-122"/>
                <a:cs typeface="Times New Roman" panose="02020603050405020304" charset="0"/>
              </a:rPr>
              <a:t>章</a:t>
            </a:r>
            <a:r>
              <a:rPr lang="en-US" altLang="zh-CN" sz="5400" b="1">
                <a:latin typeface="Times New Roman" panose="02020603050405020304" charset="0"/>
                <a:ea typeface="宋体" panose="02010600030101010101" pitchFamily="2" charset="-122"/>
                <a:cs typeface="Times New Roman" panose="02020603050405020304" charset="0"/>
              </a:rPr>
              <a:t> VHDL</a:t>
            </a:r>
            <a:r>
              <a:rPr lang="zh-CN" sz="5400" b="1">
                <a:latin typeface="Times New Roman" panose="02020603050405020304" charset="0"/>
                <a:ea typeface="宋体" panose="02010600030101010101" pitchFamily="2" charset="-122"/>
                <a:cs typeface="Times New Roman" panose="02020603050405020304" charset="0"/>
              </a:rPr>
              <a:t>基础实验设计</a:t>
            </a:r>
            <a:endParaRPr lang="zh-CN" sz="5400" b="1">
              <a:latin typeface="Times New Roman" panose="02020603050405020304" charset="0"/>
              <a:ea typeface="宋体" panose="02010600030101010101" pitchFamily="2" charset="-122"/>
              <a:cs typeface="Times New Roman" panose="02020603050405020304" charset="0"/>
            </a:endParaRPr>
          </a:p>
        </p:txBody>
      </p:sp>
      <p:sp>
        <p:nvSpPr>
          <p:cNvPr id="6" name="文本框 5"/>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基础实验四</a:t>
            </a:r>
            <a:r>
              <a:rPr lang="en-US" altLang="zh-CN" sz="3200" b="1" dirty="0">
                <a:solidFill>
                  <a:prstClr val="black"/>
                </a:solidFill>
                <a:latin typeface="微软雅黑" panose="020B0503020204020204" pitchFamily="34" charset="-122"/>
                <a:ea typeface="微软雅黑" panose="020B0503020204020204" pitchFamily="34" charset="-122"/>
              </a:rPr>
              <a:t> 4</a:t>
            </a:r>
            <a:r>
              <a:rPr lang="zh-CN" altLang="en-US" sz="3200" b="1" dirty="0">
                <a:solidFill>
                  <a:prstClr val="black"/>
                </a:solidFill>
                <a:latin typeface="微软雅黑" panose="020B0503020204020204" pitchFamily="34" charset="-122"/>
                <a:ea typeface="微软雅黑" panose="020B0503020204020204" pitchFamily="34" charset="-122"/>
              </a:rPr>
              <a:t>位并行加法器的设计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2" name="Title 6"/>
          <p:cNvSpPr txBox="1"/>
          <p:nvPr>
            <p:custDataLst>
              <p:tags r:id="rId2"/>
            </p:custDataLst>
          </p:nvPr>
        </p:nvSpPr>
        <p:spPr>
          <a:xfrm>
            <a:off x="421640" y="1319530"/>
            <a:ext cx="11112500" cy="117411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但加法时间较长，是因为其位间进位是串行的传送的，本位全加和</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Fi</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必须等低位进位</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Ci-1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来到后才能进行，加法时间与位数有关，只有改变进位逐位传送才能提高加法器的工作速度。因此，需要使各位的进位不需依赖上一个进位即可，</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位并行加法器逻辑电路设计如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下图所示。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1336" descr="未命名"/>
          <p:cNvPicPr>
            <a:picLocks noChangeAspect="1"/>
          </p:cNvPicPr>
          <p:nvPr/>
        </p:nvPicPr>
        <p:blipFill>
          <a:blip r:embed="rId3"/>
          <a:srcRect t="13643" r="9319" b="16525"/>
          <a:stretch>
            <a:fillRect/>
          </a:stretch>
        </p:blipFill>
        <p:spPr>
          <a:xfrm>
            <a:off x="1851025" y="2423795"/>
            <a:ext cx="8079105" cy="41529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基础实验四</a:t>
            </a:r>
            <a:r>
              <a:rPr lang="en-US" altLang="zh-CN" sz="3200" b="1" dirty="0">
                <a:solidFill>
                  <a:prstClr val="black"/>
                </a:solidFill>
                <a:latin typeface="微软雅黑" panose="020B0503020204020204" pitchFamily="34" charset="-122"/>
                <a:ea typeface="微软雅黑" panose="020B0503020204020204" pitchFamily="34" charset="-122"/>
              </a:rPr>
              <a:t> 4</a:t>
            </a:r>
            <a:r>
              <a:rPr lang="zh-CN" altLang="en-US" sz="3200" b="1" dirty="0">
                <a:solidFill>
                  <a:prstClr val="black"/>
                </a:solidFill>
                <a:latin typeface="微软雅黑" panose="020B0503020204020204" pitchFamily="34" charset="-122"/>
                <a:ea typeface="微软雅黑" panose="020B0503020204020204" pitchFamily="34" charset="-122"/>
              </a:rPr>
              <a:t>位并行加法器的设计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37"/>
          <p:cNvPicPr>
            <a:picLocks noChangeAspect="1"/>
          </p:cNvPicPr>
          <p:nvPr/>
        </p:nvPicPr>
        <p:blipFill>
          <a:blip r:embed="rId2"/>
          <a:stretch>
            <a:fillRect/>
          </a:stretch>
        </p:blipFill>
        <p:spPr>
          <a:xfrm>
            <a:off x="938530" y="2010410"/>
            <a:ext cx="10205085" cy="2186940"/>
          </a:xfrm>
          <a:prstGeom prst="rect">
            <a:avLst/>
          </a:prstGeom>
          <a:noFill/>
          <a:ln w="9525">
            <a:noFill/>
          </a:ln>
        </p:spPr>
      </p:pic>
      <p:sp>
        <p:nvSpPr>
          <p:cNvPr id="15" name="TextBox 8"/>
          <p:cNvSpPr txBox="1"/>
          <p:nvPr/>
        </p:nvSpPr>
        <p:spPr>
          <a:xfrm>
            <a:off x="4016375" y="4418330"/>
            <a:ext cx="3679825" cy="398780"/>
          </a:xfrm>
          <a:prstGeom prst="rect">
            <a:avLst/>
          </a:prstGeom>
          <a:noFill/>
        </p:spPr>
        <p:txBody>
          <a:bodyPr wrap="square" rtlCol="0">
            <a:spAutoFit/>
          </a:bodyPr>
          <a:p>
            <a:pPr defTabSz="1097280"/>
            <a:r>
              <a:rPr lang="en-US" altLang="zh-CN" sz="2000" b="1" dirty="0">
                <a:solidFill>
                  <a:prstClr val="black"/>
                </a:solidFill>
                <a:latin typeface="黑体" panose="02010609060101010101" charset="-122"/>
                <a:ea typeface="黑体" panose="02010609060101010101" charset="-122"/>
                <a:cs typeface="黑体" panose="02010609060101010101" charset="-122"/>
              </a:rPr>
              <a:t>4</a:t>
            </a:r>
            <a:r>
              <a:rPr lang="zh-CN" altLang="en-US" sz="2000" b="1" dirty="0">
                <a:solidFill>
                  <a:prstClr val="black"/>
                </a:solidFill>
                <a:latin typeface="黑体" panose="02010609060101010101" charset="-122"/>
                <a:ea typeface="黑体" panose="02010609060101010101" charset="-122"/>
                <a:cs typeface="黑体" panose="02010609060101010101" charset="-122"/>
              </a:rPr>
              <a:t>位并行加法器顶层设计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基础实验五</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多功能加法计数器的设计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8125460" cy="49466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设计一个带异步清零和同步时钟使能控制的加法计数器。</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32448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2" name="Title 6"/>
          <p:cNvSpPr txBox="1"/>
          <p:nvPr>
            <p:custDataLst>
              <p:tags r:id="rId3"/>
            </p:custDataLst>
          </p:nvPr>
        </p:nvSpPr>
        <p:spPr>
          <a:xfrm>
            <a:off x="260985" y="2986405"/>
            <a:ext cx="11235055" cy="7727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计数主要是实现</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Q=Q+1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操作，在外通过复位和时钟进行控制，满足条件循环执行加一操作，不满足条件退出循环。</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Box 8"/>
          <p:cNvSpPr txBox="1"/>
          <p:nvPr/>
        </p:nvSpPr>
        <p:spPr>
          <a:xfrm>
            <a:off x="163323" y="3734821"/>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7" name="图片 1338"/>
          <p:cNvPicPr>
            <a:picLocks noChangeAspect="1"/>
          </p:cNvPicPr>
          <p:nvPr/>
        </p:nvPicPr>
        <p:blipFill>
          <a:blip r:embed="rId4"/>
          <a:stretch>
            <a:fillRect/>
          </a:stretch>
        </p:blipFill>
        <p:spPr>
          <a:xfrm>
            <a:off x="1483995" y="4247515"/>
            <a:ext cx="9290685" cy="2082165"/>
          </a:xfrm>
          <a:prstGeom prst="rect">
            <a:avLst/>
          </a:prstGeom>
          <a:noFill/>
          <a:ln w="9525">
            <a:noFill/>
          </a:ln>
        </p:spPr>
      </p:pic>
      <p:sp>
        <p:nvSpPr>
          <p:cNvPr id="15" name="TextBox 8"/>
          <p:cNvSpPr txBox="1"/>
          <p:nvPr/>
        </p:nvSpPr>
        <p:spPr>
          <a:xfrm>
            <a:off x="3885565" y="6334125"/>
            <a:ext cx="36798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多功能加法计数器顶层设计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基础实验六</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数控分频器的设计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8125460" cy="4324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结合数控分频原理实现一个数控分频器的设计。</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32448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2" name="Title 6"/>
          <p:cNvSpPr txBox="1"/>
          <p:nvPr>
            <p:custDataLst>
              <p:tags r:id="rId3"/>
            </p:custDataLst>
          </p:nvPr>
        </p:nvSpPr>
        <p:spPr>
          <a:xfrm>
            <a:off x="260985" y="2986405"/>
            <a:ext cx="11235055" cy="11004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数控分频器的功能就是当在输入端给定不同输入数据时，将对输入的时钟信号有不同的分频比，它主要用计数值可并行预置的加法计数器实现，主要是将计数溢出位与预置数加载输入信号相接即可。仿真可得当输入不同的</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CLK</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频率和预置值</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D</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，给出如下图</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的时序波形。</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Object 1339"/>
          <p:cNvGraphicFramePr>
            <a:graphicFrameLocks noChangeAspect="1"/>
          </p:cNvGraphicFramePr>
          <p:nvPr/>
        </p:nvGraphicFramePr>
        <p:xfrm>
          <a:off x="844550" y="4247515"/>
          <a:ext cx="10502900" cy="1493520"/>
        </p:xfrm>
        <a:graphic>
          <a:graphicData uri="http://schemas.openxmlformats.org/presentationml/2006/ole">
            <mc:AlternateContent xmlns:mc="http://schemas.openxmlformats.org/markup-compatibility/2006">
              <mc:Choice xmlns:v="urn:schemas-microsoft-com:vml" Requires="v">
                <p:oleObj spid="_x0000_s3076" name="" r:id="rId4" imgW="5192395" imgH="734695" progId="Word.Picture.8">
                  <p:embed/>
                </p:oleObj>
              </mc:Choice>
              <mc:Fallback>
                <p:oleObj name="" r:id="rId4" imgW="5192395" imgH="734695" progId="Word.Picture.8">
                  <p:embed/>
                  <p:pic>
                    <p:nvPicPr>
                      <p:cNvPr id="0" name="图片 3075"/>
                      <p:cNvPicPr/>
                      <p:nvPr/>
                    </p:nvPicPr>
                    <p:blipFill>
                      <a:blip r:embed="rId5">
                        <a:grayscl/>
                        <a:lum bright="17999"/>
                      </a:blip>
                      <a:stretch>
                        <a:fillRect/>
                      </a:stretch>
                    </p:blipFill>
                    <p:spPr>
                      <a:xfrm>
                        <a:off x="844550" y="4247515"/>
                        <a:ext cx="10502900" cy="1493520"/>
                      </a:xfrm>
                      <a:prstGeom prst="rect">
                        <a:avLst/>
                      </a:prstGeom>
                      <a:noFill/>
                      <a:ln w="38100">
                        <a:noFill/>
                        <a:miter/>
                      </a:ln>
                    </p:spPr>
                  </p:pic>
                </p:oleObj>
              </mc:Fallback>
            </mc:AlternateContent>
          </a:graphicData>
        </a:graphic>
      </p:graphicFrame>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基础实验六</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数控分频器的设计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40"/>
          <p:cNvPicPr>
            <a:picLocks noChangeAspect="1"/>
          </p:cNvPicPr>
          <p:nvPr/>
        </p:nvPicPr>
        <p:blipFill>
          <a:blip r:embed="rId2"/>
          <a:stretch>
            <a:fillRect/>
          </a:stretch>
        </p:blipFill>
        <p:spPr>
          <a:xfrm>
            <a:off x="569595" y="1870075"/>
            <a:ext cx="11052810" cy="2459355"/>
          </a:xfrm>
          <a:prstGeom prst="rect">
            <a:avLst/>
          </a:prstGeom>
          <a:noFill/>
          <a:ln w="9525">
            <a:noFill/>
          </a:ln>
        </p:spPr>
      </p:pic>
      <p:sp>
        <p:nvSpPr>
          <p:cNvPr id="15" name="TextBox 8"/>
          <p:cNvSpPr txBox="1"/>
          <p:nvPr/>
        </p:nvSpPr>
        <p:spPr>
          <a:xfrm>
            <a:off x="4255770" y="4479925"/>
            <a:ext cx="3679825" cy="398780"/>
          </a:xfrm>
          <a:prstGeom prst="rect">
            <a:avLst/>
          </a:prstGeom>
          <a:noFill/>
        </p:spPr>
        <p:txBody>
          <a:bodyPr wrap="square" rtlCol="0">
            <a:spAutoFit/>
          </a:bodyPr>
          <a:p>
            <a:pPr lvl="0" algn="l" defTabSz="1097280">
              <a:buClrTx/>
              <a:buSzTx/>
              <a:buFontTx/>
            </a:pPr>
            <a:r>
              <a:rPr lang="zh-CN" altLang="en-US" sz="2000" b="1" dirty="0">
                <a:solidFill>
                  <a:prstClr val="black"/>
                </a:solidFill>
                <a:latin typeface="黑体" panose="02010609060101010101" charset="-122"/>
                <a:ea typeface="黑体" panose="02010609060101010101" charset="-122"/>
                <a:cs typeface="黑体" panose="02010609060101010101" charset="-122"/>
                <a:sym typeface="+mn-ea"/>
              </a:rPr>
              <a:t>数控分频器</a:t>
            </a:r>
            <a:r>
              <a:rPr lang="zh-CN" altLang="en-US" sz="2000" b="1" dirty="0">
                <a:solidFill>
                  <a:prstClr val="black"/>
                </a:solidFill>
                <a:latin typeface="黑体" panose="02010609060101010101" charset="-122"/>
                <a:ea typeface="黑体" panose="02010609060101010101" charset="-122"/>
                <a:cs typeface="黑体" panose="02010609060101010101" charset="-122"/>
                <a:sym typeface="+mn-ea"/>
              </a:rPr>
              <a:t>顶层</a:t>
            </a:r>
            <a:r>
              <a:rPr lang="zh-CN" altLang="en-US" sz="2000" b="1" dirty="0">
                <a:solidFill>
                  <a:prstClr val="black"/>
                </a:solidFill>
                <a:latin typeface="黑体" panose="02010609060101010101" charset="-122"/>
                <a:ea typeface="黑体" panose="02010609060101010101" charset="-122"/>
                <a:cs typeface="黑体" panose="02010609060101010101" charset="-122"/>
                <a:sym typeface="+mn-ea"/>
              </a:rPr>
              <a:t>设计</a:t>
            </a:r>
            <a:endParaRPr lang="zh-CN" altLang="en-US" sz="2000" b="1" dirty="0">
              <a:solidFill>
                <a:prstClr val="black"/>
              </a:solidFill>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基础实验七</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多路病房呼叫器的设计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8125460" cy="4279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结合数字电路原理设计一个多路病房呼叫器。</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32448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2" name="Title 6"/>
          <p:cNvSpPr txBox="1"/>
          <p:nvPr>
            <p:custDataLst>
              <p:tags r:id="rId3"/>
            </p:custDataLst>
          </p:nvPr>
        </p:nvSpPr>
        <p:spPr>
          <a:xfrm>
            <a:off x="260985" y="2986405"/>
            <a:ext cx="11235055" cy="20510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系统可实现当某</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路呼叫时，能显示该路的编号，编号开关与呼叫位置一一对应。当呼叫时，</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00000001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代表第</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路呼叫，则经过</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3-8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编码器，进行二进制转换，变为</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001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，经过寄存器对其进行存储，然后通过译码显示电路，并且要用七段数码管来显示对应的呼叫编号，则</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001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就为</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01100000</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即数码管显示数字，代表呼叫成功；如有</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路优先呼叫了，其他路还能继续呼叫。系统主要分为编码器、锁存器、选择器、译码器、数码管显示、蜂鸣器六个模块，多路病房呼叫器主要工作流程如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下图所示。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基础实验七</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多路病房呼叫器的设计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pic>
        <p:nvPicPr>
          <p:cNvPr id="2" name="图片 1341"/>
          <p:cNvPicPr>
            <a:picLocks noChangeAspect="1"/>
          </p:cNvPicPr>
          <p:nvPr/>
        </p:nvPicPr>
        <p:blipFill>
          <a:blip r:embed="rId2"/>
          <a:stretch>
            <a:fillRect/>
          </a:stretch>
        </p:blipFill>
        <p:spPr>
          <a:xfrm>
            <a:off x="3891915" y="1135380"/>
            <a:ext cx="3461385" cy="3966845"/>
          </a:xfrm>
          <a:prstGeom prst="rect">
            <a:avLst/>
          </a:prstGeom>
          <a:noFill/>
          <a:ln w="9525">
            <a:noFill/>
          </a:ln>
        </p:spPr>
      </p:pic>
      <p:sp>
        <p:nvSpPr>
          <p:cNvPr id="3" name="文本框 2"/>
          <p:cNvSpPr txBox="1"/>
          <p:nvPr/>
        </p:nvSpPr>
        <p:spPr>
          <a:xfrm>
            <a:off x="3891915" y="5252085"/>
            <a:ext cx="6096000" cy="398780"/>
          </a:xfrm>
          <a:prstGeom prst="rect">
            <a:avLst/>
          </a:prstGeom>
          <a:noFill/>
        </p:spPr>
        <p:txBody>
          <a:bodyPr wrap="square" rtlCol="0" anchor="t">
            <a:spAutoFit/>
          </a:bodyPr>
          <a:p>
            <a:r>
              <a:rPr lang="zh-CN" altLang="en-US" sz="2000" b="1" dirty="0">
                <a:solidFill>
                  <a:prstClr val="black"/>
                </a:solidFill>
                <a:latin typeface="黑体" panose="02010609060101010101" charset="-122"/>
                <a:ea typeface="黑体" panose="02010609060101010101" charset="-122"/>
                <a:cs typeface="黑体" panose="02010609060101010101" charset="-122"/>
                <a:sym typeface="+mn-ea"/>
              </a:rPr>
              <a:t>多路病房呼叫器主要工作流程</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基础实验七</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多路病房呼叫器的设计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48" descr="IMG_256"/>
          <p:cNvPicPr>
            <a:picLocks noChangeAspect="1"/>
          </p:cNvPicPr>
          <p:nvPr/>
        </p:nvPicPr>
        <p:blipFill>
          <a:blip r:embed="rId2"/>
          <a:stretch>
            <a:fillRect/>
          </a:stretch>
        </p:blipFill>
        <p:spPr>
          <a:xfrm>
            <a:off x="335280" y="2070735"/>
            <a:ext cx="11521440" cy="2722880"/>
          </a:xfrm>
          <a:prstGeom prst="rect">
            <a:avLst/>
          </a:prstGeom>
          <a:noFill/>
          <a:ln w="9525">
            <a:noFill/>
          </a:ln>
        </p:spPr>
      </p:pic>
      <p:sp>
        <p:nvSpPr>
          <p:cNvPr id="15" name="TextBox 8"/>
          <p:cNvSpPr txBox="1"/>
          <p:nvPr/>
        </p:nvSpPr>
        <p:spPr>
          <a:xfrm>
            <a:off x="4055745" y="4979035"/>
            <a:ext cx="36798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多路病房呼叫器顶层设计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基础实验八</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字符点阵显示系统设计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8125460" cy="4279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设计一个字符点阵显示系统，用点阵实现多字符显示和不同切换效果。</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32448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7" name="Title 6"/>
          <p:cNvSpPr txBox="1"/>
          <p:nvPr>
            <p:custDataLst>
              <p:tags r:id="rId3"/>
            </p:custDataLst>
          </p:nvPr>
        </p:nvSpPr>
        <p:spPr>
          <a:xfrm>
            <a:off x="260985" y="2986405"/>
            <a:ext cx="11235055" cy="20510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字符显示的原理包括字符编码、字符映射、显示矩阵、列驱动和行驱动、扫描和刷新等步骤。通过将字符编码映射到显示模式，并采用控制电路驱动显示矩阵实现字符的正确显示。为了实现显示字符的功能，需要设计一个</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VHDL</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模块来处理字符扫描，主要负责生成扫描信号，以逐行或逐列的方式激活显示器的不同区域。首先通过设计一个</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VHDL</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实体来接收时钟信号，并产生必要的扫描信号；采用进程和计数器生成周期性的扫描脉冲，这些脉冲将逐个激活显示的字符行或列。再设计一个字符显示电路，它可以接收字符数据，并将这些数据转换为显示器上对应的像素模式。</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基础实验八</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字符点阵显示系统设计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52"/>
          <p:cNvPicPr>
            <a:picLocks noChangeAspect="1"/>
          </p:cNvPicPr>
          <p:nvPr/>
        </p:nvPicPr>
        <p:blipFill>
          <a:blip r:embed="rId2"/>
          <a:stretch>
            <a:fillRect/>
          </a:stretch>
        </p:blipFill>
        <p:spPr>
          <a:xfrm>
            <a:off x="1012190" y="1911350"/>
            <a:ext cx="10493375" cy="3084195"/>
          </a:xfrm>
          <a:prstGeom prst="rect">
            <a:avLst/>
          </a:prstGeom>
          <a:noFill/>
          <a:ln w="9525">
            <a:noFill/>
          </a:ln>
        </p:spPr>
      </p:pic>
      <p:sp>
        <p:nvSpPr>
          <p:cNvPr id="15" name="TextBox 8"/>
          <p:cNvSpPr txBox="1"/>
          <p:nvPr/>
        </p:nvSpPr>
        <p:spPr>
          <a:xfrm>
            <a:off x="4055745" y="5057775"/>
            <a:ext cx="36798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字符点阵显示系统顶层设计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23495"/>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19" name="组合 18"/>
          <p:cNvGrpSpPr/>
          <p:nvPr/>
        </p:nvGrpSpPr>
        <p:grpSpPr>
          <a:xfrm>
            <a:off x="1105977" y="2313423"/>
            <a:ext cx="2118592" cy="1261505"/>
            <a:chOff x="316783" y="2087602"/>
            <a:chExt cx="1765492" cy="1051254"/>
          </a:xfrm>
        </p:grpSpPr>
        <p:sp>
          <p:nvSpPr>
            <p:cNvPr id="20" name="矩形 19"/>
            <p:cNvSpPr/>
            <p:nvPr/>
          </p:nvSpPr>
          <p:spPr>
            <a:xfrm>
              <a:off x="651036" y="2087602"/>
              <a:ext cx="1096988" cy="569387"/>
            </a:xfrm>
            <a:prstGeom prst="rect">
              <a:avLst/>
            </a:prstGeom>
          </p:spPr>
          <p:txBody>
            <a:bodyPr wrap="none">
              <a:spAutoFit/>
            </a:bodyPr>
            <a:lstStyle/>
            <a:p>
              <a:pPr algn="ctr" defTabSz="822960"/>
              <a:r>
                <a:rPr lang="zh-CN" altLang="en-US" sz="3840" b="1" dirty="0">
                  <a:solidFill>
                    <a:prstClr val="white"/>
                  </a:solidFill>
                  <a:latin typeface="微软雅黑" panose="020B0503020204020204" pitchFamily="34" charset="-122"/>
                  <a:ea typeface="微软雅黑" panose="020B0503020204020204" pitchFamily="34" charset="-122"/>
                </a:rPr>
                <a:t>目 录</a:t>
              </a:r>
              <a:endParaRPr lang="zh-CN" altLang="en-US" sz="3840"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6783" y="2569469"/>
              <a:ext cx="1765492" cy="569387"/>
            </a:xfrm>
            <a:prstGeom prst="rect">
              <a:avLst/>
            </a:prstGeom>
            <a:noFill/>
          </p:spPr>
          <p:txBody>
            <a:bodyPr wrap="none" rtlCol="0">
              <a:spAutoFit/>
            </a:bodyPr>
            <a:lstStyle/>
            <a:p>
              <a:pPr algn="ctr" defTabSz="822960"/>
              <a:r>
                <a:rPr lang="en-US" altLang="zh-CN" sz="3840" dirty="0" err="1">
                  <a:solidFill>
                    <a:prstClr val="white"/>
                  </a:solidFill>
                  <a:latin typeface="微软雅黑" panose="020B0503020204020204" pitchFamily="34" charset="-122"/>
                  <a:ea typeface="微软雅黑" panose="020B0503020204020204" pitchFamily="34" charset="-122"/>
                </a:rPr>
                <a:t>Contens</a:t>
              </a:r>
              <a:endParaRPr lang="zh-CN" altLang="en-US" sz="3840" dirty="0">
                <a:solidFill>
                  <a:prstClr val="white"/>
                </a:solidFill>
                <a:latin typeface="微软雅黑" panose="020B0503020204020204" pitchFamily="34" charset="-122"/>
                <a:ea typeface="微软雅黑" panose="020B0503020204020204" pitchFamily="34" charset="-122"/>
              </a:endParaRPr>
            </a:p>
          </p:txBody>
        </p:sp>
      </p:grpSp>
      <p:grpSp>
        <p:nvGrpSpPr>
          <p:cNvPr id="6" name="组合 5"/>
          <p:cNvGrpSpPr/>
          <p:nvPr>
            <p:custDataLst>
              <p:tags r:id="rId1"/>
            </p:custDataLst>
          </p:nvPr>
        </p:nvGrpSpPr>
        <p:grpSpPr>
          <a:xfrm>
            <a:off x="5168265" y="345768"/>
            <a:ext cx="6720663" cy="2172605"/>
            <a:chOff x="8139" y="2626"/>
            <a:chExt cx="7894" cy="2344"/>
          </a:xfrm>
        </p:grpSpPr>
        <p:sp>
          <p:nvSpPr>
            <p:cNvPr id="4" name="圆角矩形 3"/>
            <p:cNvSpPr/>
            <p:nvPr>
              <p:custDataLst>
                <p:tags r:id="rId2"/>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1</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5" name="TextBox 4"/>
            <p:cNvSpPr txBox="1"/>
            <p:nvPr>
              <p:custDataLst>
                <p:tags r:id="rId3"/>
              </p:custDataLst>
            </p:nvPr>
          </p:nvSpPr>
          <p:spPr>
            <a:xfrm>
              <a:off x="8971" y="2626"/>
              <a:ext cx="7062" cy="736"/>
            </a:xfrm>
            <a:prstGeom prst="rect">
              <a:avLst/>
            </a:prstGeom>
            <a:noFill/>
          </p:spPr>
          <p:txBody>
            <a:bodyPr wrap="square" lIns="109703" tIns="54851" rIns="109703" bIns="54851" rtlCol="0">
              <a:noAutofit/>
            </a:bodyPr>
            <a:lstStyle/>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基础实验一</a:t>
              </a:r>
              <a:r>
                <a:rPr lang="en-US" altLang="zh-CN" sz="2400" b="1" dirty="0">
                  <a:solidFill>
                    <a:prstClr val="black"/>
                  </a:solidFill>
                  <a:latin typeface="微软雅黑" panose="020B0503020204020204" pitchFamily="34" charset="-122"/>
                  <a:ea typeface="微软雅黑" panose="020B0503020204020204" pitchFamily="34" charset="-122"/>
                </a:rPr>
                <a:t> 8</a:t>
              </a:r>
              <a:r>
                <a:rPr lang="zh-CN" altLang="en-US" sz="2400" b="1" dirty="0">
                  <a:solidFill>
                    <a:prstClr val="black"/>
                  </a:solidFill>
                  <a:latin typeface="微软雅黑" panose="020B0503020204020204" pitchFamily="34" charset="-122"/>
                  <a:ea typeface="微软雅黑" panose="020B0503020204020204" pitchFamily="34" charset="-122"/>
                </a:rPr>
                <a:t>位数码扫描显示电路的设计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4"/>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5"/>
              </p:custDataLst>
            </p:nvPr>
          </p:nvSpPr>
          <p:spPr>
            <a:xfrm>
              <a:off x="8971" y="3430"/>
              <a:ext cx="5308" cy="737"/>
            </a:xfrm>
            <a:prstGeom prst="rect">
              <a:avLst/>
            </a:prstGeom>
            <a:noFill/>
          </p:spPr>
          <p:txBody>
            <a:bodyPr wrap="square" lIns="109703" tIns="54851" rIns="109703" bIns="54851" rtlCol="0">
              <a:noAutofit/>
            </a:bodyPr>
            <a:lstStyle/>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基础实验二</a:t>
              </a:r>
              <a:r>
                <a:rPr lang="en-US" altLang="zh-CN" sz="2400" b="1" dirty="0">
                  <a:solidFill>
                    <a:prstClr val="black"/>
                  </a:solidFill>
                  <a:latin typeface="微软雅黑" panose="020B0503020204020204" pitchFamily="34" charset="-122"/>
                  <a:ea typeface="微软雅黑" panose="020B0503020204020204" pitchFamily="34" charset="-122"/>
                </a:rPr>
                <a:t> </a:t>
              </a:r>
              <a:r>
                <a:rPr lang="zh-CN" altLang="en-US" sz="2400" b="1" dirty="0">
                  <a:solidFill>
                    <a:prstClr val="black"/>
                  </a:solidFill>
                  <a:latin typeface="微软雅黑" panose="020B0503020204020204" pitchFamily="34" charset="-122"/>
                  <a:ea typeface="微软雅黑" panose="020B0503020204020204" pitchFamily="34" charset="-122"/>
                </a:rPr>
                <a:t>图形译码器的设计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7" name="圆角矩形 26"/>
            <p:cNvSpPr/>
            <p:nvPr>
              <p:custDataLst>
                <p:tags r:id="rId6"/>
              </p:custDataLst>
            </p:nvPr>
          </p:nvSpPr>
          <p:spPr>
            <a:xfrm>
              <a:off x="8151" y="4256"/>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8" name="TextBox 27"/>
            <p:cNvSpPr txBox="1"/>
            <p:nvPr>
              <p:custDataLst>
                <p:tags r:id="rId7"/>
              </p:custDataLst>
            </p:nvPr>
          </p:nvSpPr>
          <p:spPr>
            <a:xfrm>
              <a:off x="8983" y="4235"/>
              <a:ext cx="6925" cy="723"/>
            </a:xfrm>
            <a:prstGeom prst="rect">
              <a:avLst/>
            </a:prstGeom>
            <a:noFill/>
          </p:spPr>
          <p:txBody>
            <a:bodyPr wrap="square" lIns="109703" tIns="54851" rIns="109703" bIns="54851" rtlCol="0">
              <a:noAutofit/>
            </a:bodyPr>
            <a:lstStyle/>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基础实验三</a:t>
              </a:r>
              <a:r>
                <a:rPr lang="en-US" altLang="zh-CN" sz="2400" b="1" dirty="0">
                  <a:solidFill>
                    <a:prstClr val="black"/>
                  </a:solidFill>
                  <a:latin typeface="微软雅黑" panose="020B0503020204020204" pitchFamily="34" charset="-122"/>
                  <a:ea typeface="微软雅黑" panose="020B0503020204020204" pitchFamily="34" charset="-122"/>
                </a:rPr>
                <a:t> 1</a:t>
              </a:r>
              <a:r>
                <a:rPr lang="zh-CN" altLang="en-US" sz="2400" b="1" dirty="0">
                  <a:solidFill>
                    <a:prstClr val="black"/>
                  </a:solidFill>
                  <a:latin typeface="微软雅黑" panose="020B0503020204020204" pitchFamily="34" charset="-122"/>
                  <a:ea typeface="微软雅黑" panose="020B0503020204020204" pitchFamily="34" charset="-122"/>
                </a:rPr>
                <a:t>位二进制全加器的设计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grpSp>
        <p:nvGrpSpPr>
          <p:cNvPr id="17" name="组合 16"/>
          <p:cNvGrpSpPr/>
          <p:nvPr>
            <p:custDataLst>
              <p:tags r:id="rId8"/>
            </p:custDataLst>
          </p:nvPr>
        </p:nvGrpSpPr>
        <p:grpSpPr>
          <a:xfrm>
            <a:off x="5168265" y="2602558"/>
            <a:ext cx="6720663" cy="2172605"/>
            <a:chOff x="8139" y="2626"/>
            <a:chExt cx="7894" cy="2344"/>
          </a:xfrm>
        </p:grpSpPr>
        <p:sp>
          <p:nvSpPr>
            <p:cNvPr id="18" name="圆角矩形 17"/>
            <p:cNvSpPr/>
            <p:nvPr>
              <p:custDataLst>
                <p:tags r:id="rId9"/>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4</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2" name="TextBox 4"/>
            <p:cNvSpPr txBox="1"/>
            <p:nvPr>
              <p:custDataLst>
                <p:tags r:id="rId10"/>
              </p:custDataLst>
            </p:nvPr>
          </p:nvSpPr>
          <p:spPr>
            <a:xfrm>
              <a:off x="8971" y="2626"/>
              <a:ext cx="7062" cy="736"/>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基础实验四</a:t>
              </a:r>
              <a:r>
                <a:rPr lang="en-US" altLang="zh-CN" sz="2400" b="1" dirty="0">
                  <a:solidFill>
                    <a:prstClr val="black"/>
                  </a:solidFill>
                  <a:latin typeface="微软雅黑" panose="020B0503020204020204" pitchFamily="34" charset="-122"/>
                  <a:ea typeface="微软雅黑" panose="020B0503020204020204" pitchFamily="34" charset="-122"/>
                </a:rPr>
                <a:t> 4</a:t>
              </a:r>
              <a:r>
                <a:rPr lang="zh-CN" altLang="en-US" sz="2400" b="1" dirty="0">
                  <a:solidFill>
                    <a:prstClr val="black"/>
                  </a:solidFill>
                  <a:latin typeface="微软雅黑" panose="020B0503020204020204" pitchFamily="34" charset="-122"/>
                  <a:ea typeface="微软雅黑" panose="020B0503020204020204" pitchFamily="34" charset="-122"/>
                </a:rPr>
                <a:t>位并行加法器的设计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3" name="圆角矩形 22"/>
            <p:cNvSpPr/>
            <p:nvPr>
              <p:custDataLst>
                <p:tags r:id="rId11"/>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5</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6" name="TextBox 24"/>
            <p:cNvSpPr txBox="1"/>
            <p:nvPr>
              <p:custDataLst>
                <p:tags r:id="rId12"/>
              </p:custDataLst>
            </p:nvPr>
          </p:nvSpPr>
          <p:spPr>
            <a:xfrm>
              <a:off x="8971" y="3430"/>
              <a:ext cx="6297" cy="737"/>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基础实验五</a:t>
              </a:r>
              <a:r>
                <a:rPr lang="en-US" altLang="zh-CN" sz="2400" b="1" dirty="0">
                  <a:solidFill>
                    <a:prstClr val="black"/>
                  </a:solidFill>
                  <a:latin typeface="微软雅黑" panose="020B0503020204020204" pitchFamily="34" charset="-122"/>
                  <a:ea typeface="微软雅黑" panose="020B0503020204020204" pitchFamily="34" charset="-122"/>
                </a:rPr>
                <a:t> </a:t>
              </a:r>
              <a:r>
                <a:rPr lang="zh-CN" altLang="en-US" sz="2400" b="1" dirty="0">
                  <a:solidFill>
                    <a:prstClr val="black"/>
                  </a:solidFill>
                  <a:latin typeface="微软雅黑" panose="020B0503020204020204" pitchFamily="34" charset="-122"/>
                  <a:ea typeface="微软雅黑" panose="020B0503020204020204" pitchFamily="34" charset="-122"/>
                </a:rPr>
                <a:t>多功能加法计数器的设计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29" name="圆角矩形 28"/>
            <p:cNvSpPr/>
            <p:nvPr>
              <p:custDataLst>
                <p:tags r:id="rId13"/>
              </p:custDataLst>
            </p:nvPr>
          </p:nvSpPr>
          <p:spPr>
            <a:xfrm>
              <a:off x="8151" y="4256"/>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6</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0" name="TextBox 27"/>
            <p:cNvSpPr txBox="1"/>
            <p:nvPr>
              <p:custDataLst>
                <p:tags r:id="rId14"/>
              </p:custDataLst>
            </p:nvPr>
          </p:nvSpPr>
          <p:spPr>
            <a:xfrm>
              <a:off x="8983" y="4235"/>
              <a:ext cx="6925" cy="723"/>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基础实验六</a:t>
              </a:r>
              <a:r>
                <a:rPr lang="en-US" altLang="zh-CN" sz="2400" b="1" dirty="0">
                  <a:solidFill>
                    <a:prstClr val="black"/>
                  </a:solidFill>
                  <a:latin typeface="微软雅黑" panose="020B0503020204020204" pitchFamily="34" charset="-122"/>
                  <a:ea typeface="微软雅黑" panose="020B0503020204020204" pitchFamily="34" charset="-122"/>
                </a:rPr>
                <a:t> </a:t>
              </a:r>
              <a:r>
                <a:rPr lang="zh-CN" altLang="en-US" sz="2400" b="1" dirty="0">
                  <a:solidFill>
                    <a:prstClr val="black"/>
                  </a:solidFill>
                  <a:latin typeface="微软雅黑" panose="020B0503020204020204" pitchFamily="34" charset="-122"/>
                  <a:ea typeface="微软雅黑" panose="020B0503020204020204" pitchFamily="34" charset="-122"/>
                </a:rPr>
                <a:t>数控分频器的设计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grpSp>
        <p:nvGrpSpPr>
          <p:cNvPr id="31" name="组合 30"/>
          <p:cNvGrpSpPr/>
          <p:nvPr>
            <p:custDataLst>
              <p:tags r:id="rId15"/>
            </p:custDataLst>
          </p:nvPr>
        </p:nvGrpSpPr>
        <p:grpSpPr>
          <a:xfrm>
            <a:off x="5178425" y="4877763"/>
            <a:ext cx="6720663" cy="1428321"/>
            <a:chOff x="8139" y="2626"/>
            <a:chExt cx="7894" cy="1541"/>
          </a:xfrm>
        </p:grpSpPr>
        <p:sp>
          <p:nvSpPr>
            <p:cNvPr id="32" name="圆角矩形 31"/>
            <p:cNvSpPr/>
            <p:nvPr>
              <p:custDataLst>
                <p:tags r:id="rId16"/>
              </p:custDataLst>
            </p:nvPr>
          </p:nvSpPr>
          <p:spPr>
            <a:xfrm>
              <a:off x="8139" y="2647"/>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7</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3" name="TextBox 4"/>
            <p:cNvSpPr txBox="1"/>
            <p:nvPr>
              <p:custDataLst>
                <p:tags r:id="rId17"/>
              </p:custDataLst>
            </p:nvPr>
          </p:nvSpPr>
          <p:spPr>
            <a:xfrm>
              <a:off x="8971" y="2626"/>
              <a:ext cx="7062" cy="736"/>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基础实验七</a:t>
              </a:r>
              <a:r>
                <a:rPr lang="en-US" altLang="zh-CN" sz="2400" b="1" dirty="0">
                  <a:solidFill>
                    <a:prstClr val="black"/>
                  </a:solidFill>
                  <a:latin typeface="微软雅黑" panose="020B0503020204020204" pitchFamily="34" charset="-122"/>
                  <a:ea typeface="微软雅黑" panose="020B0503020204020204" pitchFamily="34" charset="-122"/>
                </a:rPr>
                <a:t> </a:t>
              </a:r>
              <a:r>
                <a:rPr lang="zh-CN" altLang="en-US" sz="2400" b="1" dirty="0">
                  <a:solidFill>
                    <a:prstClr val="black"/>
                  </a:solidFill>
                  <a:latin typeface="微软雅黑" panose="020B0503020204020204" pitchFamily="34" charset="-122"/>
                  <a:ea typeface="微软雅黑" panose="020B0503020204020204" pitchFamily="34" charset="-122"/>
                </a:rPr>
                <a:t>多路病房呼叫器的设计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sp>
          <p:nvSpPr>
            <p:cNvPr id="34" name="圆角矩形 33"/>
            <p:cNvSpPr/>
            <p:nvPr>
              <p:custDataLst>
                <p:tags r:id="rId18"/>
              </p:custDataLst>
            </p:nvPr>
          </p:nvSpPr>
          <p:spPr>
            <a:xfrm>
              <a:off x="8139" y="3451"/>
              <a:ext cx="714" cy="714"/>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8</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35" name="TextBox 24"/>
            <p:cNvSpPr txBox="1"/>
            <p:nvPr>
              <p:custDataLst>
                <p:tags r:id="rId19"/>
              </p:custDataLst>
            </p:nvPr>
          </p:nvSpPr>
          <p:spPr>
            <a:xfrm>
              <a:off x="8971" y="3430"/>
              <a:ext cx="6385" cy="737"/>
            </a:xfrm>
            <a:prstGeom prst="rect">
              <a:avLst/>
            </a:prstGeom>
            <a:noFill/>
          </p:spPr>
          <p:txBody>
            <a:bodyPr wrap="square" lIns="109703" tIns="54851" rIns="109703" bIns="54851" rtlCol="0">
              <a:noAutofit/>
            </a:bodyPr>
            <a:p>
              <a:pPr defTabSz="1097280">
                <a:lnSpc>
                  <a:spcPct val="140000"/>
                </a:lnSpc>
              </a:pPr>
              <a:r>
                <a:rPr lang="zh-CN" altLang="en-US" sz="2400" b="1" dirty="0">
                  <a:solidFill>
                    <a:prstClr val="black"/>
                  </a:solidFill>
                  <a:latin typeface="微软雅黑" panose="020B0503020204020204" pitchFamily="34" charset="-122"/>
                  <a:ea typeface="微软雅黑" panose="020B0503020204020204" pitchFamily="34" charset="-122"/>
                </a:rPr>
                <a:t>基础实验八</a:t>
              </a:r>
              <a:r>
                <a:rPr lang="en-US" altLang="zh-CN" sz="2400" b="1" dirty="0">
                  <a:solidFill>
                    <a:prstClr val="black"/>
                  </a:solidFill>
                  <a:latin typeface="微软雅黑" panose="020B0503020204020204" pitchFamily="34" charset="-122"/>
                  <a:ea typeface="微软雅黑" panose="020B0503020204020204" pitchFamily="34" charset="-122"/>
                </a:rPr>
                <a:t> </a:t>
              </a:r>
              <a:r>
                <a:rPr lang="zh-CN" altLang="en-US" sz="2400" b="1" dirty="0">
                  <a:solidFill>
                    <a:prstClr val="black"/>
                  </a:solidFill>
                  <a:latin typeface="微软雅黑" panose="020B0503020204020204" pitchFamily="34" charset="-122"/>
                  <a:ea typeface="微软雅黑" panose="020B0503020204020204" pitchFamily="34" charset="-122"/>
                </a:rPr>
                <a:t>字符点阵显示系统设计</a:t>
              </a:r>
              <a:endParaRPr lang="zh-CN" altLang="en-US" sz="2400" b="1" dirty="0">
                <a:solidFill>
                  <a:prstClr val="black"/>
                </a:solidFill>
                <a:latin typeface="微软雅黑" panose="020B0503020204020204" pitchFamily="34" charset="-122"/>
                <a:ea typeface="微软雅黑" panose="020B0503020204020204" pitchFamily="34" charset="-122"/>
              </a:endParaRPr>
            </a:p>
          </p:txBody>
        </p:sp>
      </p:grpSp>
      <p:pic>
        <p:nvPicPr>
          <p:cNvPr id="39" name="图片 38"/>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Lst>
          </a:blip>
          <a:stretch>
            <a:fillRect/>
          </a:stretch>
        </p:blipFill>
        <p:spPr>
          <a:xfrm>
            <a:off x="866874" y="4776098"/>
            <a:ext cx="2639448" cy="203347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基础实验八</a:t>
            </a:r>
            <a:r>
              <a:rPr lang="en-US" altLang="zh-CN" sz="3200" b="1" dirty="0">
                <a:solidFill>
                  <a:prstClr val="black"/>
                </a:solidFill>
                <a:latin typeface="微软雅黑" panose="020B0503020204020204" pitchFamily="34" charset="-122"/>
                <a:ea typeface="微软雅黑" panose="020B0503020204020204" pitchFamily="34" charset="-122"/>
              </a:rPr>
              <a:t> </a:t>
            </a:r>
            <a:r>
              <a:rPr lang="zh-CN" altLang="en-US" sz="3200" b="1" dirty="0">
                <a:solidFill>
                  <a:prstClr val="black"/>
                </a:solidFill>
                <a:latin typeface="微软雅黑" panose="020B0503020204020204" pitchFamily="34" charset="-122"/>
                <a:ea typeface="微软雅黑" panose="020B0503020204020204" pitchFamily="34" charset="-122"/>
              </a:rPr>
              <a:t>字符点阵显示系统设计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5" name="Title 6"/>
          <p:cNvSpPr txBox="1"/>
          <p:nvPr>
            <p:custDataLst>
              <p:tags r:id="rId2"/>
            </p:custDataLst>
          </p:nvPr>
        </p:nvSpPr>
        <p:spPr>
          <a:xfrm>
            <a:off x="156210" y="1292225"/>
            <a:ext cx="9758680" cy="42799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通过下载验证，该字符点阵现显示系统的演示结果如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下图所示，达到了设计要求。</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a:p>
            <a:pPr lvl="1" indent="0" algn="just"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353" descr="A4F42F2B075A7CB5414A2B6750576E8B"/>
          <p:cNvPicPr>
            <a:picLocks noChangeAspect="1"/>
          </p:cNvPicPr>
          <p:nvPr/>
        </p:nvPicPr>
        <p:blipFill>
          <a:blip r:embed="rId3"/>
          <a:stretch>
            <a:fillRect/>
          </a:stretch>
        </p:blipFill>
        <p:spPr>
          <a:xfrm>
            <a:off x="1483678" y="2026603"/>
            <a:ext cx="1545152" cy="1440000"/>
          </a:xfrm>
          <a:prstGeom prst="rect">
            <a:avLst/>
          </a:prstGeom>
          <a:noFill/>
          <a:ln w="9525">
            <a:noFill/>
          </a:ln>
        </p:spPr>
      </p:pic>
      <p:pic>
        <p:nvPicPr>
          <p:cNvPr id="3" name="图片 1354" descr="358F6EFDB4EEA5392835562758989616"/>
          <p:cNvPicPr>
            <a:picLocks noChangeAspect="1"/>
          </p:cNvPicPr>
          <p:nvPr/>
        </p:nvPicPr>
        <p:blipFill>
          <a:blip r:embed="rId4"/>
          <a:stretch>
            <a:fillRect/>
          </a:stretch>
        </p:blipFill>
        <p:spPr>
          <a:xfrm>
            <a:off x="3320098" y="2026920"/>
            <a:ext cx="1680324" cy="1440000"/>
          </a:xfrm>
          <a:prstGeom prst="rect">
            <a:avLst/>
          </a:prstGeom>
          <a:noFill/>
          <a:ln w="9525">
            <a:noFill/>
          </a:ln>
        </p:spPr>
      </p:pic>
      <p:pic>
        <p:nvPicPr>
          <p:cNvPr id="6" name="图片 1355" descr="8C0580C7D03E31D29164F61627B36FC7"/>
          <p:cNvPicPr>
            <a:picLocks noChangeAspect="1"/>
          </p:cNvPicPr>
          <p:nvPr/>
        </p:nvPicPr>
        <p:blipFill>
          <a:blip r:embed="rId5"/>
          <a:stretch>
            <a:fillRect/>
          </a:stretch>
        </p:blipFill>
        <p:spPr>
          <a:xfrm>
            <a:off x="5291773" y="2026920"/>
            <a:ext cx="1748432" cy="1440000"/>
          </a:xfrm>
          <a:prstGeom prst="rect">
            <a:avLst/>
          </a:prstGeom>
          <a:noFill/>
          <a:ln w="9525">
            <a:noFill/>
          </a:ln>
        </p:spPr>
      </p:pic>
      <p:pic>
        <p:nvPicPr>
          <p:cNvPr id="7" name="图片 1356" descr="2C69082EE6287B5D040DCA3E7B3E80EE"/>
          <p:cNvPicPr>
            <a:picLocks noChangeAspect="1"/>
          </p:cNvPicPr>
          <p:nvPr/>
        </p:nvPicPr>
        <p:blipFill>
          <a:blip r:embed="rId6"/>
          <a:stretch>
            <a:fillRect/>
          </a:stretch>
        </p:blipFill>
        <p:spPr>
          <a:xfrm>
            <a:off x="7331710" y="2026920"/>
            <a:ext cx="1558703" cy="1440000"/>
          </a:xfrm>
          <a:prstGeom prst="rect">
            <a:avLst/>
          </a:prstGeom>
          <a:noFill/>
          <a:ln w="9525">
            <a:noFill/>
          </a:ln>
        </p:spPr>
      </p:pic>
      <p:pic>
        <p:nvPicPr>
          <p:cNvPr id="9" name="图片 1357" descr="44A406E2A54ED7D55A53DCA49614F3E9"/>
          <p:cNvPicPr>
            <a:picLocks noChangeAspect="1"/>
          </p:cNvPicPr>
          <p:nvPr/>
        </p:nvPicPr>
        <p:blipFill>
          <a:blip r:embed="rId7"/>
          <a:stretch>
            <a:fillRect/>
          </a:stretch>
        </p:blipFill>
        <p:spPr>
          <a:xfrm>
            <a:off x="1483043" y="3912870"/>
            <a:ext cx="1604432" cy="1440000"/>
          </a:xfrm>
          <a:prstGeom prst="rect">
            <a:avLst/>
          </a:prstGeom>
          <a:noFill/>
          <a:ln w="9525">
            <a:noFill/>
          </a:ln>
        </p:spPr>
      </p:pic>
      <p:pic>
        <p:nvPicPr>
          <p:cNvPr id="12" name="图片 1358" descr="DCCCE019AA9A0B10C87B14A6A2B2AA9C"/>
          <p:cNvPicPr>
            <a:picLocks noChangeAspect="1"/>
          </p:cNvPicPr>
          <p:nvPr/>
        </p:nvPicPr>
        <p:blipFill>
          <a:blip r:embed="rId8"/>
          <a:stretch>
            <a:fillRect/>
          </a:stretch>
        </p:blipFill>
        <p:spPr>
          <a:xfrm>
            <a:off x="3320415" y="3912870"/>
            <a:ext cx="1698811" cy="1440000"/>
          </a:xfrm>
          <a:prstGeom prst="rect">
            <a:avLst/>
          </a:prstGeom>
          <a:noFill/>
          <a:ln w="9525">
            <a:noFill/>
          </a:ln>
        </p:spPr>
      </p:pic>
      <p:pic>
        <p:nvPicPr>
          <p:cNvPr id="13" name="图片 1359" descr="C9F94ECCDED2786D5298DE351A9D68E9"/>
          <p:cNvPicPr>
            <a:picLocks noChangeAspect="1"/>
          </p:cNvPicPr>
          <p:nvPr/>
        </p:nvPicPr>
        <p:blipFill>
          <a:blip r:embed="rId9"/>
          <a:stretch>
            <a:fillRect/>
          </a:stretch>
        </p:blipFill>
        <p:spPr>
          <a:xfrm>
            <a:off x="5292090" y="3912870"/>
            <a:ext cx="1558703" cy="1440000"/>
          </a:xfrm>
          <a:prstGeom prst="rect">
            <a:avLst/>
          </a:prstGeom>
          <a:noFill/>
          <a:ln w="9525">
            <a:noFill/>
          </a:ln>
        </p:spPr>
      </p:pic>
      <p:pic>
        <p:nvPicPr>
          <p:cNvPr id="14" name="图片 1360" descr="A87CC9A328779ED2767B4DC3D3A4A097"/>
          <p:cNvPicPr>
            <a:picLocks noChangeAspect="1"/>
          </p:cNvPicPr>
          <p:nvPr/>
        </p:nvPicPr>
        <p:blipFill>
          <a:blip r:embed="rId10"/>
          <a:stretch>
            <a:fillRect/>
          </a:stretch>
        </p:blipFill>
        <p:spPr>
          <a:xfrm>
            <a:off x="7262813" y="3912870"/>
            <a:ext cx="1732865" cy="1440000"/>
          </a:xfrm>
          <a:prstGeom prst="rect">
            <a:avLst/>
          </a:prstGeom>
          <a:noFill/>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397760"/>
            <a:ext cx="8448040" cy="2435225"/>
          </a:xfrm>
          <a:prstGeom prst="rect">
            <a:avLst/>
          </a:prstGeom>
          <a:noFill/>
        </p:spPr>
        <p:txBody>
          <a:bodyPr wrap="none" lIns="109703" tIns="54851" rIns="109703" bIns="54851">
            <a:noAutofit/>
          </a:bodyPr>
          <a:lstStyle/>
          <a:p>
            <a:pPr algn="ctr" defTabSz="1097280"/>
            <a:r>
              <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endParaRPr>
          </a:p>
          <a:p>
            <a:pPr algn="ctr" defTabSz="1097280"/>
            <a:endParaRPr lang="zh-CN" altLang="en-US"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260985" y="1771650"/>
            <a:ext cx="7242810" cy="5568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实现一个</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位数码扫描显示电路的设计，实现硬件扫描显示。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938658" y="261371"/>
            <a:ext cx="10307320" cy="1076325"/>
            <a:chOff x="274214" y="217809"/>
            <a:chExt cx="8589434" cy="896938"/>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17809"/>
              <a:ext cx="8134880" cy="896938"/>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sym typeface="+mn-ea"/>
                </a:rPr>
                <a:t>基础实验一</a:t>
              </a:r>
              <a:r>
                <a:rPr lang="en-US" altLang="zh-CN" sz="3200" b="1" dirty="0">
                  <a:solidFill>
                    <a:prstClr val="black"/>
                  </a:solidFill>
                  <a:latin typeface="微软雅黑" panose="020B0503020204020204" pitchFamily="34" charset="-122"/>
                  <a:ea typeface="微软雅黑" panose="020B0503020204020204" pitchFamily="34" charset="-122"/>
                  <a:sym typeface="+mn-ea"/>
                </a:rPr>
                <a:t> 8</a:t>
              </a:r>
              <a:r>
                <a:rPr lang="zh-CN" altLang="en-US" sz="3200" b="1" dirty="0">
                  <a:solidFill>
                    <a:prstClr val="black"/>
                  </a:solidFill>
                  <a:latin typeface="微软雅黑" panose="020B0503020204020204" pitchFamily="34" charset="-122"/>
                  <a:ea typeface="微软雅黑" panose="020B0503020204020204" pitchFamily="34" charset="-122"/>
                  <a:sym typeface="+mn-ea"/>
                </a:rPr>
                <a:t>位数码扫描显示电路的设计</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algn="l"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163323" y="22279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3"/>
            </p:custDataLst>
          </p:nvPr>
        </p:nvSpPr>
        <p:spPr>
          <a:xfrm>
            <a:off x="163195" y="2811780"/>
            <a:ext cx="11661140" cy="20840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下图所示的是</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位数码扫描显示电路，其中每个数码管的</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个段：</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h</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是小数点）、</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g</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f</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e</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d</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c</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b</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都分别连在一起，</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个数码管分别由</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个选通信号</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k2</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来选择。被选通的数码管显示数据，其余关闭。如在某一时刻，</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k3</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为高电平，其余选通信号为低电平，这时仅</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k3</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对应的数码管显示来自段信号端的数据，而其它</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7</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个数码管呈现关闭状态。根据这种电路状况，如果希望在</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个数码管显示所需数据，就必须使得</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个选通信号</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k2</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…k8</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分别被单独选通，同时在段信号输入口加上在该对应数码管上需要显示的数据，于是随着选通信号的变化，就能实现扫描显示的目的。</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318"/>
          <p:cNvPicPr>
            <a:picLocks noChangeAspect="1"/>
          </p:cNvPicPr>
          <p:nvPr/>
        </p:nvPicPr>
        <p:blipFill>
          <a:blip r:embed="rId4"/>
          <a:stretch>
            <a:fillRect/>
          </a:stretch>
        </p:blipFill>
        <p:spPr>
          <a:xfrm>
            <a:off x="2182495" y="4826000"/>
            <a:ext cx="7378700" cy="187769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3" name="TextBox 8"/>
          <p:cNvSpPr txBox="1"/>
          <p:nvPr/>
        </p:nvSpPr>
        <p:spPr>
          <a:xfrm>
            <a:off x="1484123" y="261371"/>
            <a:ext cx="9761855" cy="1076325"/>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sym typeface="+mn-ea"/>
              </a:rPr>
              <a:t>基础实验一</a:t>
            </a:r>
            <a:r>
              <a:rPr lang="en-US" altLang="zh-CN" sz="3200" b="1" dirty="0">
                <a:solidFill>
                  <a:prstClr val="black"/>
                </a:solidFill>
                <a:latin typeface="微软雅黑" panose="020B0503020204020204" pitchFamily="34" charset="-122"/>
                <a:ea typeface="微软雅黑" panose="020B0503020204020204" pitchFamily="34" charset="-122"/>
                <a:sym typeface="+mn-ea"/>
              </a:rPr>
              <a:t> 8</a:t>
            </a:r>
            <a:r>
              <a:rPr lang="zh-CN" altLang="en-US" sz="3200" b="1" dirty="0">
                <a:solidFill>
                  <a:prstClr val="black"/>
                </a:solidFill>
                <a:latin typeface="微软雅黑" panose="020B0503020204020204" pitchFamily="34" charset="-122"/>
                <a:ea typeface="微软雅黑" panose="020B0503020204020204" pitchFamily="34" charset="-122"/>
                <a:sym typeface="+mn-ea"/>
              </a:rPr>
              <a:t>位数码扫描显示电路的设计</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itle 6"/>
          <p:cNvSpPr txBox="1"/>
          <p:nvPr>
            <p:custDataLst>
              <p:tags r:id="rId2"/>
            </p:custDataLst>
          </p:nvPr>
        </p:nvSpPr>
        <p:spPr>
          <a:xfrm>
            <a:off x="421640" y="1319530"/>
            <a:ext cx="11042015" cy="149225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七段译码器真值表如下</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表所示，把一共十六位二进制分为十位的四位二进制，个位的四位二进制码，小数后一位的四位二进制码和小数后两位的四位二进制码，将每一个进制的最后一位设置为小数。主要功能是为了使输入的十六位二进制得到编码，最后输出在数码管的十位、个位、小数后一位和小数后两位上进行显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p:nvPr>
            <p:custDataLst>
              <p:tags r:id="rId3"/>
            </p:custDataLst>
          </p:nvPr>
        </p:nvGraphicFramePr>
        <p:xfrm>
          <a:off x="2223770" y="2811780"/>
          <a:ext cx="7744460" cy="3855720"/>
        </p:xfrm>
        <a:graphic>
          <a:graphicData uri="http://schemas.openxmlformats.org/drawingml/2006/table">
            <a:tbl>
              <a:tblPr/>
              <a:tblGrid>
                <a:gridCol w="638175"/>
                <a:gridCol w="629920"/>
                <a:gridCol w="629285"/>
                <a:gridCol w="638175"/>
                <a:gridCol w="657860"/>
                <a:gridCol w="662940"/>
                <a:gridCol w="657860"/>
                <a:gridCol w="663575"/>
                <a:gridCol w="658495"/>
                <a:gridCol w="646430"/>
                <a:gridCol w="659130"/>
                <a:gridCol w="602615"/>
              </a:tblGrid>
              <a:tr h="321310">
                <a:tc gridSpan="4">
                  <a:txBody>
                    <a:bodyPr/>
                    <a:p>
                      <a:pPr marL="0" indent="0" algn="ctr">
                        <a:spcBef>
                          <a:spcPct val="0"/>
                        </a:spcBef>
                        <a:spcAft>
                          <a:spcPct val="0"/>
                        </a:spcAft>
                      </a:pPr>
                      <a:r>
                        <a:rPr lang="zh-CN" sz="1100" b="1">
                          <a:latin typeface="宋体" panose="02010600030101010101" pitchFamily="2" charset="-122"/>
                          <a:ea typeface="宋体" panose="02010600030101010101" pitchFamily="2" charset="-122"/>
                        </a:rPr>
                        <a:t>输入</a:t>
                      </a:r>
                      <a:endParaRPr lang="zh-CN" sz="11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hMerge="1">
                  <a:tcPr>
                    <a:lnT w="6350" cap="flat" cmpd="sng">
                      <a:solidFill>
                        <a:srgbClr val="000008"/>
                      </a:solidFill>
                      <a:prstDash val="solid"/>
                      <a:headEnd type="none" w="med" len="med"/>
                      <a:tailEnd type="none" w="med" len="med"/>
                    </a:lnT>
                    <a:lnB>
                      <a:noFill/>
                    </a:lnB>
                  </a:tcPr>
                </a:tc>
                <a:tc hMerge="1">
                  <a:tcPr>
                    <a:lnT w="6350" cap="flat" cmpd="sng">
                      <a:solidFill>
                        <a:srgbClr val="000008"/>
                      </a:solidFill>
                      <a:prstDash val="solid"/>
                      <a:headEnd type="none" w="med" len="med"/>
                      <a:tailEnd type="none" w="med" len="med"/>
                    </a:lnT>
                    <a:lnB>
                      <a:noFill/>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tcPr>
                </a:tc>
                <a:tc gridSpan="7">
                  <a:txBody>
                    <a:bodyPr/>
                    <a:p>
                      <a:pPr marL="0" indent="0" algn="ctr">
                        <a:spcBef>
                          <a:spcPct val="0"/>
                        </a:spcBef>
                        <a:spcAft>
                          <a:spcPct val="0"/>
                        </a:spcAft>
                      </a:pPr>
                      <a:r>
                        <a:rPr lang="zh-CN" sz="1100" b="1">
                          <a:latin typeface="宋体" panose="02010600030101010101" pitchFamily="2" charset="-122"/>
                          <a:ea typeface="宋体" panose="02010600030101010101" pitchFamily="2" charset="-122"/>
                        </a:rPr>
                        <a:t>输出</a:t>
                      </a:r>
                      <a:endParaRPr lang="zh-CN" sz="1100" b="1">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hMerge="1">
                  <a:tcPr>
                    <a:lnT w="6350" cap="flat" cmpd="sng">
                      <a:solidFill>
                        <a:srgbClr val="000008"/>
                      </a:solidFill>
                      <a:prstDash val="solid"/>
                      <a:headEnd type="none" w="med" len="med"/>
                      <a:tailEnd type="none" w="med" len="med"/>
                    </a:lnT>
                    <a:lnB>
                      <a:noFill/>
                    </a:lnB>
                  </a:tcPr>
                </a:tc>
                <a:tc hMerge="1">
                  <a:tcPr>
                    <a:lnT w="6350" cap="flat" cmpd="sng">
                      <a:solidFill>
                        <a:srgbClr val="000008"/>
                      </a:solidFill>
                      <a:prstDash val="solid"/>
                      <a:headEnd type="none" w="med" len="med"/>
                      <a:tailEnd type="none" w="med" len="med"/>
                    </a:lnT>
                    <a:lnB>
                      <a:noFill/>
                    </a:lnB>
                  </a:tcPr>
                </a:tc>
                <a:tc hMerge="1">
                  <a:tcPr>
                    <a:lnT w="6350" cap="flat" cmpd="sng">
                      <a:solidFill>
                        <a:srgbClr val="000008"/>
                      </a:solidFill>
                      <a:prstDash val="solid"/>
                      <a:headEnd type="none" w="med" len="med"/>
                      <a:tailEnd type="none" w="med" len="med"/>
                    </a:lnT>
                    <a:lnB>
                      <a:noFill/>
                    </a:lnB>
                  </a:tcPr>
                </a:tc>
                <a:tc hMerge="1">
                  <a:tcPr>
                    <a:lnT w="6350" cap="flat" cmpd="sng">
                      <a:solidFill>
                        <a:srgbClr val="000008"/>
                      </a:solidFill>
                      <a:prstDash val="solid"/>
                      <a:headEnd type="none" w="med" len="med"/>
                      <a:tailEnd type="none" w="med" len="med"/>
                    </a:lnT>
                    <a:lnB>
                      <a:noFill/>
                    </a:lnB>
                  </a:tcPr>
                </a:tc>
                <a:tc hMerge="1">
                  <a:tcPr>
                    <a:lnT w="6350" cap="flat" cmpd="sng">
                      <a:solidFill>
                        <a:srgbClr val="000008"/>
                      </a:solidFill>
                      <a:prstDash val="solid"/>
                      <a:headEnd type="none" w="med" len="med"/>
                      <a:tailEnd type="none" w="med" len="med"/>
                    </a:lnT>
                    <a:lnB>
                      <a:noFill/>
                    </a:lnB>
                  </a:tcPr>
                </a:tc>
                <a:tc hMerge="1">
                  <a:tcPr>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tcPr>
                </a:tc>
                <a:tc rowSpan="2">
                  <a:txBody>
                    <a:bodyPr/>
                    <a:p>
                      <a:pPr marL="0" indent="0" algn="ctr">
                        <a:spcBef>
                          <a:spcPct val="0"/>
                        </a:spcBef>
                        <a:spcAft>
                          <a:spcPct val="0"/>
                        </a:spcAft>
                      </a:pPr>
                      <a:r>
                        <a:rPr lang="en-US" altLang="zh-CN" sz="1100" b="1">
                          <a:latin typeface="华文中宋" panose="02010600040101010101" charset="-122"/>
                          <a:ea typeface="华文中宋" panose="02010600040101010101" charset="-122"/>
                        </a:rPr>
                        <a:t> </a:t>
                      </a:r>
                      <a:endParaRPr lang="en-US" altLang="zh-CN" sz="1100" b="1">
                        <a:latin typeface="华文中宋" panose="02010600040101010101" charset="-122"/>
                        <a:ea typeface="华文中宋" panose="02010600040101010101" charset="-122"/>
                      </a:endParaRPr>
                    </a:p>
                    <a:p>
                      <a:pPr marL="0" indent="0" algn="ctr">
                        <a:spcBef>
                          <a:spcPct val="0"/>
                        </a:spcBef>
                        <a:spcAft>
                          <a:spcPct val="0"/>
                        </a:spcAft>
                      </a:pPr>
                      <a:r>
                        <a:rPr lang="zh-CN" sz="1100" b="1">
                          <a:latin typeface="华文中宋" panose="02010600040101010101" charset="-122"/>
                          <a:ea typeface="华文中宋" panose="02010600040101010101" charset="-122"/>
                        </a:rPr>
                        <a:t>字形</a:t>
                      </a:r>
                      <a:endParaRPr lang="zh-CN" sz="1100" b="1">
                        <a:latin typeface="华文中宋" panose="02010600040101010101" charset="-122"/>
                        <a:ea typeface="华文中宋" panose="02010600040101010101"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D</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C</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B</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A</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Fa</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Fb</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Fc</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Fd</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Fe</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Ff</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Fe</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vMerge="1">
                  <a:tcPr>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B w="6350" cap="flat" cmpd="sng">
                      <a:solidFill>
                        <a:srgbClr val="000008"/>
                      </a:solidFill>
                      <a:prstDash val="solid"/>
                      <a:headEnd type="none" w="med" len="med"/>
                      <a:tailEnd type="none" w="med" len="med"/>
                    </a:lnB>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2</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3</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4</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5</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6</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7</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a:noFill/>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8</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a:noFill/>
                    </a:lnB>
                    <a:noFill/>
                  </a:tcPr>
                </a:tc>
              </a:tr>
              <a:tr h="321310">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0</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a:noFill/>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1</a:t>
                      </a:r>
                      <a:endParaRPr lang="en-US" altLang="zh-CN" sz="1100">
                        <a:latin typeface="Times New Roman" panose="02020603050405020304"/>
                        <a:ea typeface="Times New Roman" panose="02020603050405020304"/>
                      </a:endParaRPr>
                    </a:p>
                  </a:txBody>
                  <a:tcPr marL="68580" marR="68580" marT="0" marB="0" anchor="ctr" anchorCtr="0">
                    <a:lnL>
                      <a:noFill/>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c>
                  <a:txBody>
                    <a:bodyPr/>
                    <a:p>
                      <a:pPr marL="0" indent="0" algn="ctr">
                        <a:spcBef>
                          <a:spcPct val="0"/>
                        </a:spcBef>
                        <a:spcAft>
                          <a:spcPts val="600"/>
                        </a:spcAft>
                      </a:pPr>
                      <a:r>
                        <a:rPr lang="en-US" altLang="zh-CN" sz="1100">
                          <a:latin typeface="Times New Roman" panose="02020603050405020304"/>
                          <a:ea typeface="Times New Roman" panose="02020603050405020304"/>
                        </a:rPr>
                        <a:t>9</a:t>
                      </a:r>
                      <a:endParaRPr lang="en-US" altLang="zh-CN" sz="1100">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a:noFill/>
                    </a:lnT>
                    <a:lnB w="6350" cap="flat" cmpd="sng">
                      <a:solidFill>
                        <a:srgbClr val="000008"/>
                      </a:solidFill>
                      <a:prstDash val="solid"/>
                      <a:headEnd type="none" w="med" len="med"/>
                      <a:tailEnd type="none" w="med" len="med"/>
                    </a:lnB>
                    <a:noFill/>
                  </a:tcPr>
                </a:tc>
              </a:tr>
            </a:tbl>
          </a:graphicData>
        </a:graphic>
      </p:graphicFrame>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12" name="TextBox 8"/>
          <p:cNvSpPr txBox="1"/>
          <p:nvPr/>
        </p:nvSpPr>
        <p:spPr>
          <a:xfrm>
            <a:off x="163323" y="1135766"/>
            <a:ext cx="9761856" cy="583565"/>
          </a:xfrm>
          <a:prstGeom prst="rect">
            <a:avLst/>
          </a:prstGeom>
          <a:noFill/>
        </p:spPr>
        <p:txBody>
          <a:bodyPr wrap="square" rtlCol="0">
            <a:spAutoFit/>
          </a:bodyPr>
          <a:p>
            <a:pPr algn="l"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3" name="TextBox 8"/>
          <p:cNvSpPr txBox="1"/>
          <p:nvPr/>
        </p:nvSpPr>
        <p:spPr>
          <a:xfrm>
            <a:off x="4361180" y="4940935"/>
            <a:ext cx="3679825" cy="398780"/>
          </a:xfrm>
          <a:prstGeom prst="rect">
            <a:avLst/>
          </a:prstGeom>
          <a:noFill/>
        </p:spPr>
        <p:txBody>
          <a:bodyPr wrap="square" rtlCol="0">
            <a:spAutoFit/>
          </a:bodyPr>
          <a:p>
            <a:pPr defTabSz="1097280"/>
            <a:r>
              <a:rPr lang="en-US" altLang="zh-CN" sz="2000" b="1" dirty="0">
                <a:solidFill>
                  <a:prstClr val="black"/>
                </a:solidFill>
                <a:latin typeface="黑体" panose="02010609060101010101" charset="-122"/>
                <a:ea typeface="黑体" panose="02010609060101010101" charset="-122"/>
                <a:cs typeface="黑体" panose="02010609060101010101" charset="-122"/>
              </a:rPr>
              <a:t>8</a:t>
            </a:r>
            <a:r>
              <a:rPr lang="zh-CN" altLang="en-US" sz="2000" b="1" dirty="0">
                <a:solidFill>
                  <a:prstClr val="black"/>
                </a:solidFill>
                <a:latin typeface="黑体" panose="02010609060101010101" charset="-122"/>
                <a:ea typeface="黑体" panose="02010609060101010101" charset="-122"/>
                <a:cs typeface="黑体" panose="02010609060101010101" charset="-122"/>
              </a:rPr>
              <a:t>位数码扫描显示电路顶层设计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
        <p:nvSpPr>
          <p:cNvPr id="4" name="TextBox 8"/>
          <p:cNvSpPr txBox="1"/>
          <p:nvPr/>
        </p:nvSpPr>
        <p:spPr>
          <a:xfrm>
            <a:off x="1484123" y="261371"/>
            <a:ext cx="9761855" cy="1076325"/>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sym typeface="+mn-ea"/>
              </a:rPr>
              <a:t>基础实验一</a:t>
            </a:r>
            <a:r>
              <a:rPr lang="en-US" altLang="zh-CN" sz="3200" b="1" dirty="0">
                <a:solidFill>
                  <a:prstClr val="black"/>
                </a:solidFill>
                <a:latin typeface="微软雅黑" panose="020B0503020204020204" pitchFamily="34" charset="-122"/>
                <a:ea typeface="微软雅黑" panose="020B0503020204020204" pitchFamily="34" charset="-122"/>
                <a:sym typeface="+mn-ea"/>
              </a:rPr>
              <a:t> 8</a:t>
            </a:r>
            <a:r>
              <a:rPr lang="zh-CN" altLang="en-US" sz="3200" b="1" dirty="0">
                <a:solidFill>
                  <a:prstClr val="black"/>
                </a:solidFill>
                <a:latin typeface="微软雅黑" panose="020B0503020204020204" pitchFamily="34" charset="-122"/>
                <a:ea typeface="微软雅黑" panose="020B0503020204020204" pitchFamily="34" charset="-122"/>
                <a:sym typeface="+mn-ea"/>
              </a:rPr>
              <a:t>位数码扫描显示电路的设计</a:t>
            </a:r>
            <a:endParaRPr lang="zh-CN" altLang="en-US" sz="3200" b="1" dirty="0">
              <a:solidFill>
                <a:prstClr val="black"/>
              </a:solidFill>
              <a:latin typeface="微软雅黑" panose="020B0503020204020204" pitchFamily="34" charset="-122"/>
              <a:ea typeface="微软雅黑" panose="020B0503020204020204" pitchFamily="34" charset="-122"/>
            </a:endParaRPr>
          </a:p>
          <a:p>
            <a:pPr defTabSz="1097280"/>
            <a:endParaRPr lang="en-US" altLang="zh-CN"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19"/>
          <p:cNvPicPr>
            <a:picLocks noChangeAspect="1"/>
          </p:cNvPicPr>
          <p:nvPr/>
        </p:nvPicPr>
        <p:blipFill>
          <a:blip r:embed="rId2"/>
          <a:stretch>
            <a:fillRect/>
          </a:stretch>
        </p:blipFill>
        <p:spPr>
          <a:xfrm>
            <a:off x="1271905" y="2399030"/>
            <a:ext cx="9857740" cy="226377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基础实验二 图形译码器的设计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7242810" cy="5568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采用数码管译码实现</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GOOD</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图形显示效果。</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2279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13" name="Title 6"/>
          <p:cNvSpPr txBox="1"/>
          <p:nvPr>
            <p:custDataLst>
              <p:tags r:id="rId3"/>
            </p:custDataLst>
          </p:nvPr>
        </p:nvSpPr>
        <p:spPr>
          <a:xfrm>
            <a:off x="163195" y="2811780"/>
            <a:ext cx="11661140" cy="5213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通过编程实现数码管译码实现</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GOOD</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输出，主要由一个进程产生</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个地址，另一个进程实现译码显示。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TextBox 8"/>
          <p:cNvSpPr txBox="1"/>
          <p:nvPr/>
        </p:nvSpPr>
        <p:spPr>
          <a:xfrm>
            <a:off x="163323" y="3254761"/>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19"/>
          <p:cNvPicPr>
            <a:picLocks noChangeAspect="1"/>
          </p:cNvPicPr>
          <p:nvPr/>
        </p:nvPicPr>
        <p:blipFill>
          <a:blip r:embed="rId4"/>
          <a:stretch>
            <a:fillRect/>
          </a:stretch>
        </p:blipFill>
        <p:spPr>
          <a:xfrm>
            <a:off x="1410335" y="3856355"/>
            <a:ext cx="9020175" cy="2071370"/>
          </a:xfrm>
          <a:prstGeom prst="rect">
            <a:avLst/>
          </a:prstGeom>
          <a:noFill/>
          <a:ln w="9525">
            <a:noFill/>
          </a:ln>
        </p:spPr>
      </p:pic>
      <p:sp>
        <p:nvSpPr>
          <p:cNvPr id="15" name="TextBox 8"/>
          <p:cNvSpPr txBox="1"/>
          <p:nvPr/>
        </p:nvSpPr>
        <p:spPr>
          <a:xfrm>
            <a:off x="4153535" y="6108065"/>
            <a:ext cx="3679825" cy="398780"/>
          </a:xfrm>
          <a:prstGeom prst="rect">
            <a:avLst/>
          </a:prstGeom>
          <a:noFill/>
        </p:spPr>
        <p:txBody>
          <a:bodyPr wrap="square" rtlCol="0">
            <a:spAutoFit/>
          </a:bodyPr>
          <a:p>
            <a:pPr defTabSz="1097280"/>
            <a:r>
              <a:rPr lang="zh-CN" altLang="en-US" sz="2000" b="1" dirty="0">
                <a:solidFill>
                  <a:prstClr val="black"/>
                </a:solidFill>
                <a:latin typeface="黑体" panose="02010609060101010101" charset="-122"/>
                <a:ea typeface="黑体" panose="02010609060101010101" charset="-122"/>
                <a:cs typeface="黑体" panose="02010609060101010101" charset="-122"/>
              </a:rPr>
              <a:t>图形译码器顶层设计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基础实验三</a:t>
            </a:r>
            <a:r>
              <a:rPr lang="en-US" altLang="zh-CN" sz="3200" b="1" dirty="0">
                <a:solidFill>
                  <a:prstClr val="black"/>
                </a:solidFill>
                <a:latin typeface="微软雅黑" panose="020B0503020204020204" pitchFamily="34" charset="-122"/>
                <a:ea typeface="微软雅黑" panose="020B0503020204020204" pitchFamily="34" charset="-122"/>
              </a:rPr>
              <a:t> 1</a:t>
            </a:r>
            <a:r>
              <a:rPr lang="zh-CN" altLang="en-US" sz="3200" b="1" dirty="0">
                <a:solidFill>
                  <a:prstClr val="black"/>
                </a:solidFill>
                <a:latin typeface="微软雅黑" panose="020B0503020204020204" pitchFamily="34" charset="-122"/>
                <a:ea typeface="微软雅黑" panose="020B0503020204020204" pitchFamily="34" charset="-122"/>
              </a:rPr>
              <a:t>位二进制全加器的设计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7242810" cy="5568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设计一个</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1</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位二进制全加器电路，实现全加器的功能。</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2227966"/>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13" name="Title 6"/>
          <p:cNvSpPr txBox="1"/>
          <p:nvPr>
            <p:custDataLst>
              <p:tags r:id="rId3"/>
            </p:custDataLst>
          </p:nvPr>
        </p:nvSpPr>
        <p:spPr>
          <a:xfrm>
            <a:off x="163195" y="2811780"/>
            <a:ext cx="11661140" cy="7575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全加器一般是由半加器改进而来。若不考虑进位输入，两数码</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Xn,Yn</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相加称为半加，其功能表如下</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表所示，逻辑电路如下图所</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7" name="表格 6"/>
          <p:cNvGraphicFramePr/>
          <p:nvPr>
            <p:custDataLst>
              <p:tags r:id="rId4"/>
            </p:custDataLst>
          </p:nvPr>
        </p:nvGraphicFramePr>
        <p:xfrm>
          <a:off x="549275" y="3725545"/>
          <a:ext cx="5229860" cy="2781300"/>
        </p:xfrm>
        <a:graphic>
          <a:graphicData uri="http://schemas.openxmlformats.org/drawingml/2006/table">
            <a:tbl>
              <a:tblPr/>
              <a:tblGrid>
                <a:gridCol w="1714500"/>
                <a:gridCol w="2009775"/>
                <a:gridCol w="1505585"/>
              </a:tblGrid>
              <a:tr h="556260">
                <a:tc>
                  <a:txBody>
                    <a:bodyPr/>
                    <a:p>
                      <a:pPr marL="0" indent="0" algn="ctr">
                        <a:spcBef>
                          <a:spcPct val="0"/>
                        </a:spcBef>
                        <a:spcAft>
                          <a:spcPct val="0"/>
                        </a:spcAft>
                      </a:pPr>
                      <a:r>
                        <a:rPr lang="en-US" altLang="zh-CN" sz="1100" b="1">
                          <a:latin typeface="Times New Roman" panose="02020603050405020304"/>
                          <a:ea typeface="宋体" panose="02010600030101010101" pitchFamily="2" charset="-122"/>
                        </a:rPr>
                        <a:t>X</a:t>
                      </a:r>
                      <a:r>
                        <a:rPr lang="en-US" altLang="zh-CN" sz="1100" b="1" baseline="-25000">
                          <a:latin typeface="Times New Roman" panose="02020603050405020304"/>
                          <a:ea typeface="宋体" panose="02010600030101010101" pitchFamily="2" charset="-122"/>
                        </a:rPr>
                        <a:t>n</a:t>
                      </a:r>
                      <a:endParaRPr lang="en-US" altLang="zh-CN" sz="1100" b="1" baseline="-250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b="1">
                          <a:latin typeface="Times New Roman" panose="02020603050405020304"/>
                          <a:ea typeface="宋体" panose="02010600030101010101" pitchFamily="2" charset="-122"/>
                        </a:rPr>
                        <a:t>Y</a:t>
                      </a:r>
                      <a:r>
                        <a:rPr lang="en-US" altLang="zh-CN" sz="1100" b="1" baseline="-25000">
                          <a:latin typeface="Times New Roman" panose="02020603050405020304"/>
                          <a:ea typeface="宋体" panose="02010600030101010101" pitchFamily="2" charset="-122"/>
                        </a:rPr>
                        <a:t>n</a:t>
                      </a:r>
                      <a:endParaRPr lang="en-US" altLang="zh-CN" sz="1100" b="1" baseline="-250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b="1">
                          <a:latin typeface="Times New Roman" panose="02020603050405020304"/>
                          <a:ea typeface="宋体" panose="02010600030101010101" pitchFamily="2" charset="-122"/>
                        </a:rPr>
                        <a:t>H</a:t>
                      </a:r>
                      <a:r>
                        <a:rPr lang="en-US" altLang="zh-CN" sz="1100" b="1" baseline="-25000">
                          <a:latin typeface="Times New Roman" panose="02020603050405020304"/>
                          <a:ea typeface="宋体" panose="02010600030101010101" pitchFamily="2" charset="-122"/>
                        </a:rPr>
                        <a:t>n</a:t>
                      </a:r>
                      <a:endParaRPr lang="en-US" altLang="zh-CN" sz="1100" b="1" baseline="-250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6260">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6260">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6260">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r h="556260">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1</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c>
                  <a:txBody>
                    <a:bodyPr/>
                    <a:p>
                      <a:pPr marL="0" indent="0" algn="ctr">
                        <a:spcBef>
                          <a:spcPct val="0"/>
                        </a:spcBef>
                        <a:spcAft>
                          <a:spcPct val="0"/>
                        </a:spcAft>
                      </a:pPr>
                      <a:r>
                        <a:rPr lang="en-US" altLang="zh-CN" sz="1100">
                          <a:latin typeface="Times New Roman" panose="02020603050405020304"/>
                          <a:ea typeface="宋体" panose="02010600030101010101" pitchFamily="2" charset="-122"/>
                        </a:rPr>
                        <a:t>0</a:t>
                      </a:r>
                      <a:endParaRPr lang="en-US" altLang="zh-CN" sz="1100">
                        <a:latin typeface="Times New Roman" panose="02020603050405020304"/>
                        <a:ea typeface="宋体" panose="02010600030101010101" pitchFamily="2"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FFFFF"/>
                    </a:solidFill>
                  </a:tcPr>
                </a:tc>
              </a:tr>
            </a:tbl>
          </a:graphicData>
        </a:graphic>
      </p:graphicFrame>
      <p:pic>
        <p:nvPicPr>
          <p:cNvPr id="2" name="图片 -2147481065"/>
          <p:cNvPicPr>
            <a:picLocks noChangeAspect="1"/>
          </p:cNvPicPr>
          <p:nvPr/>
        </p:nvPicPr>
        <p:blipFill>
          <a:blip r:embed="rId5"/>
          <a:stretch>
            <a:fillRect/>
          </a:stretch>
        </p:blipFill>
        <p:spPr>
          <a:xfrm>
            <a:off x="5843270" y="3706495"/>
            <a:ext cx="6051550" cy="2800350"/>
          </a:xfrm>
          <a:prstGeom prst="rect">
            <a:avLst/>
          </a:prstGeom>
          <a:noFill/>
          <a:ln w="9525">
            <a:noFill/>
          </a:ln>
        </p:spPr>
      </p:pic>
    </p:spTree>
    <p:custDataLst>
      <p:tags r:id="rId6"/>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基础实验三</a:t>
            </a:r>
            <a:r>
              <a:rPr lang="en-US" altLang="zh-CN" sz="3200" b="1" dirty="0">
                <a:solidFill>
                  <a:prstClr val="black"/>
                </a:solidFill>
                <a:latin typeface="微软雅黑" panose="020B0503020204020204" pitchFamily="34" charset="-122"/>
                <a:ea typeface="微软雅黑" panose="020B0503020204020204" pitchFamily="34" charset="-122"/>
              </a:rPr>
              <a:t> 1</a:t>
            </a:r>
            <a:r>
              <a:rPr lang="zh-CN" altLang="en-US" sz="3200" b="1" dirty="0">
                <a:solidFill>
                  <a:prstClr val="black"/>
                </a:solidFill>
                <a:latin typeface="微软雅黑" panose="020B0503020204020204" pitchFamily="34" charset="-122"/>
                <a:ea typeface="微软雅黑" panose="020B0503020204020204" pitchFamily="34" charset="-122"/>
              </a:rPr>
              <a:t>位二进制全加器的设计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总体设计</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pic>
        <p:nvPicPr>
          <p:cNvPr id="2" name="图片 1334"/>
          <p:cNvPicPr>
            <a:picLocks noChangeAspect="1"/>
          </p:cNvPicPr>
          <p:nvPr/>
        </p:nvPicPr>
        <p:blipFill>
          <a:blip r:embed="rId2"/>
          <a:srcRect t="16667" r="2364" b="9116"/>
          <a:stretch>
            <a:fillRect/>
          </a:stretch>
        </p:blipFill>
        <p:spPr>
          <a:xfrm>
            <a:off x="753110" y="2070735"/>
            <a:ext cx="10492740" cy="2522220"/>
          </a:xfrm>
          <a:prstGeom prst="rect">
            <a:avLst/>
          </a:prstGeom>
          <a:noFill/>
          <a:ln w="9525">
            <a:noFill/>
          </a:ln>
        </p:spPr>
      </p:pic>
      <p:sp>
        <p:nvSpPr>
          <p:cNvPr id="15" name="TextBox 8"/>
          <p:cNvSpPr txBox="1"/>
          <p:nvPr/>
        </p:nvSpPr>
        <p:spPr>
          <a:xfrm>
            <a:off x="4256405" y="4787265"/>
            <a:ext cx="3679825" cy="398780"/>
          </a:xfrm>
          <a:prstGeom prst="rect">
            <a:avLst/>
          </a:prstGeom>
          <a:noFill/>
        </p:spPr>
        <p:txBody>
          <a:bodyPr wrap="square" rtlCol="0">
            <a:spAutoFit/>
          </a:bodyPr>
          <a:p>
            <a:pPr defTabSz="1097280"/>
            <a:r>
              <a:rPr lang="en-US" altLang="zh-CN" sz="2000" b="1" dirty="0">
                <a:solidFill>
                  <a:prstClr val="black"/>
                </a:solidFill>
                <a:latin typeface="黑体" panose="02010609060101010101" charset="-122"/>
                <a:ea typeface="黑体" panose="02010609060101010101" charset="-122"/>
                <a:cs typeface="黑体" panose="02010609060101010101" charset="-122"/>
              </a:rPr>
              <a:t>1</a:t>
            </a:r>
            <a:r>
              <a:rPr lang="zh-CN" altLang="en-US" sz="2000" b="1" dirty="0">
                <a:solidFill>
                  <a:prstClr val="black"/>
                </a:solidFill>
                <a:latin typeface="黑体" panose="02010609060101010101" charset="-122"/>
                <a:ea typeface="黑体" panose="02010609060101010101" charset="-122"/>
                <a:cs typeface="黑体" panose="02010609060101010101" charset="-122"/>
              </a:rPr>
              <a:t>位二进制全加器顶层设计</a:t>
            </a:r>
            <a:endParaRPr lang="zh-CN" altLang="en-US" sz="2000" b="1" dirty="0">
              <a:solidFill>
                <a:prstClr val="black"/>
              </a:solidFill>
              <a:latin typeface="黑体" panose="02010609060101010101" charset="-122"/>
              <a:ea typeface="黑体" panose="02010609060101010101" charset="-122"/>
              <a:cs typeface="黑体" panose="02010609060101010101"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8" name="组合 7"/>
          <p:cNvGrpSpPr/>
          <p:nvPr/>
        </p:nvGrpSpPr>
        <p:grpSpPr>
          <a:xfrm rot="0">
            <a:off x="938530" y="261620"/>
            <a:ext cx="545465" cy="52324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4" name="TextBox 8"/>
          <p:cNvSpPr txBox="1"/>
          <p:nvPr/>
        </p:nvSpPr>
        <p:spPr>
          <a:xfrm>
            <a:off x="1484123" y="261371"/>
            <a:ext cx="9761855" cy="583565"/>
          </a:xfrm>
          <a:prstGeom prst="rect">
            <a:avLst/>
          </a:prstGeom>
          <a:noFill/>
        </p:spPr>
        <p:txBody>
          <a:bodyPr wrap="square" rtlCol="0">
            <a:spAutoFit/>
          </a:bodyPr>
          <a:p>
            <a:pPr defTabSz="1097280">
              <a:buClrTx/>
              <a:buSzTx/>
              <a:buFontTx/>
            </a:pPr>
            <a:r>
              <a:rPr lang="zh-CN" altLang="en-US" sz="3200" b="1" dirty="0">
                <a:solidFill>
                  <a:prstClr val="black"/>
                </a:solidFill>
                <a:latin typeface="微软雅黑" panose="020B0503020204020204" pitchFamily="34" charset="-122"/>
                <a:ea typeface="微软雅黑" panose="020B0503020204020204" pitchFamily="34" charset="-122"/>
              </a:rPr>
              <a:t>基础实验四</a:t>
            </a:r>
            <a:r>
              <a:rPr lang="en-US" altLang="zh-CN" sz="3200" b="1" dirty="0">
                <a:solidFill>
                  <a:prstClr val="black"/>
                </a:solidFill>
                <a:latin typeface="微软雅黑" panose="020B0503020204020204" pitchFamily="34" charset="-122"/>
                <a:ea typeface="微软雅黑" panose="020B0503020204020204" pitchFamily="34" charset="-122"/>
              </a:rPr>
              <a:t> 4</a:t>
            </a:r>
            <a:r>
              <a:rPr lang="zh-CN" altLang="en-US" sz="3200" b="1" dirty="0">
                <a:solidFill>
                  <a:prstClr val="black"/>
                </a:solidFill>
                <a:latin typeface="微软雅黑" panose="020B0503020204020204" pitchFamily="34" charset="-122"/>
                <a:ea typeface="微软雅黑" panose="020B0503020204020204" pitchFamily="34" charset="-122"/>
              </a:rPr>
              <a:t>位并行加法器的设计</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sp>
        <p:nvSpPr>
          <p:cNvPr id="3" name="TextBox 8"/>
          <p:cNvSpPr txBox="1"/>
          <p:nvPr/>
        </p:nvSpPr>
        <p:spPr>
          <a:xfrm>
            <a:off x="163323" y="1135766"/>
            <a:ext cx="9761856" cy="583565"/>
          </a:xfrm>
          <a:prstGeom prst="rect">
            <a:avLst/>
          </a:prstGeom>
          <a:noFill/>
        </p:spPr>
        <p:txBody>
          <a:bodyPr wrap="square" rtlCol="0">
            <a:spAutoFit/>
          </a:bodyPr>
          <a:p>
            <a:pPr defTabSz="1097280">
              <a:buClrTx/>
              <a:buSzTx/>
              <a:buFontTx/>
            </a:pPr>
            <a:r>
              <a:rPr lang="zh-CN" altLang="en-US" sz="3200" b="1" dirty="0">
                <a:solidFill>
                  <a:prstClr val="black"/>
                </a:solidFill>
                <a:latin typeface="黑体" panose="02010609060101010101" charset="-122"/>
                <a:ea typeface="黑体" panose="02010609060101010101" charset="-122"/>
                <a:cs typeface="黑体" panose="02010609060101010101" charset="-122"/>
              </a:rPr>
              <a:t>设计要求</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5" name="Title 6"/>
          <p:cNvSpPr txBox="1"/>
          <p:nvPr>
            <p:custDataLst>
              <p:tags r:id="rId2"/>
            </p:custDataLst>
          </p:nvPr>
        </p:nvSpPr>
        <p:spPr>
          <a:xfrm>
            <a:off x="260985" y="1771650"/>
            <a:ext cx="11549380" cy="14744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该设计实现的效果主要体现在提高加法器运算速度和增强团队协作能力。一方面，通过采用超前进位产生电路，设计的</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位并行加法器能够同时形成各位进位，无需依赖低位进位，从而显著提高加法器的运算速度，实现</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位二进制数的快速相加。另一方面，设计需深入理解超前进位产生电路的原理，并在此基础上绘制出</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4</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位并行加法器的电路。</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TextBox 8"/>
          <p:cNvSpPr txBox="1"/>
          <p:nvPr/>
        </p:nvSpPr>
        <p:spPr>
          <a:xfrm>
            <a:off x="163323" y="3136651"/>
            <a:ext cx="9761856" cy="583565"/>
          </a:xfrm>
          <a:prstGeom prst="rect">
            <a:avLst/>
          </a:prstGeom>
          <a:noFill/>
        </p:spPr>
        <p:txBody>
          <a:bodyPr wrap="square" rtlCol="0">
            <a:spAutoFit/>
          </a:bodyPr>
          <a:p>
            <a:pPr defTabSz="1097280"/>
            <a:r>
              <a:rPr lang="zh-CN" altLang="en-US" sz="3200" b="1" dirty="0">
                <a:solidFill>
                  <a:prstClr val="black"/>
                </a:solidFill>
                <a:latin typeface="黑体" panose="02010609060101010101" charset="-122"/>
                <a:ea typeface="黑体" panose="02010609060101010101" charset="-122"/>
                <a:cs typeface="黑体" panose="02010609060101010101" charset="-122"/>
              </a:rPr>
              <a:t>设计原理</a:t>
            </a:r>
            <a:endParaRPr lang="zh-CN" altLang="en-US" sz="3200" b="1" dirty="0">
              <a:solidFill>
                <a:prstClr val="black"/>
              </a:solidFill>
              <a:latin typeface="黑体" panose="02010609060101010101" charset="-122"/>
              <a:ea typeface="黑体" panose="02010609060101010101" charset="-122"/>
              <a:cs typeface="黑体" panose="02010609060101010101" charset="-122"/>
            </a:endParaRPr>
          </a:p>
        </p:txBody>
      </p:sp>
      <p:sp>
        <p:nvSpPr>
          <p:cNvPr id="2" name="Title 6"/>
          <p:cNvSpPr txBox="1"/>
          <p:nvPr>
            <p:custDataLst>
              <p:tags r:id="rId3"/>
            </p:custDataLst>
          </p:nvPr>
        </p:nvSpPr>
        <p:spPr>
          <a:xfrm>
            <a:off x="260985" y="3720465"/>
            <a:ext cx="7242810" cy="5568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711200" lvl="1" indent="-254000" algn="just"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将</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n</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个全加器相连可得</a:t>
            </a:r>
            <a:r>
              <a:rPr lang="en-US" altLang="zh-CN"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n</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位加法器，如</a:t>
            </a:r>
            <a:r>
              <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rPr>
              <a:t>下图所示。</a:t>
            </a:r>
            <a:endParaRPr lang="zh-CN" altLang="en-US" spc="100">
              <a:ln w="3175">
                <a:noFill/>
                <a:prstDash val="dash"/>
              </a:ln>
              <a:solidFill>
                <a:schemeClr val="tx1">
                  <a:lumMod val="95000"/>
                  <a:lumOff val="5000"/>
                </a:schemeClr>
              </a:solidFill>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1335"/>
          <p:cNvPicPr>
            <a:picLocks noChangeAspect="1"/>
          </p:cNvPicPr>
          <p:nvPr/>
        </p:nvPicPr>
        <p:blipFill>
          <a:blip r:embed="rId4"/>
          <a:stretch>
            <a:fillRect/>
          </a:stretch>
        </p:blipFill>
        <p:spPr>
          <a:xfrm>
            <a:off x="1680845" y="4172585"/>
            <a:ext cx="9502775" cy="217551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537.2,&quot;left&quot;:406.94999999999993,&quot;top&quot;:5.55,&quot;width&quot;:529.986062992126}"/>
</p:tagLst>
</file>

<file path=ppt/tags/tag10.xml><?xml version="1.0" encoding="utf-8"?>
<p:tagLst xmlns:p="http://schemas.openxmlformats.org/presentationml/2006/main">
  <p:tag name="KSO_WM_DIAGRAM_VIRTUALLY_FRAME" val="{&quot;height&quot;:537.2,&quot;left&quot;:406.94999999999993,&quot;top&quot;:5.55,&quot;width&quot;:529.986062992126}"/>
</p:tagLst>
</file>

<file path=ppt/tags/tag11.xml><?xml version="1.0" encoding="utf-8"?>
<p:tagLst xmlns:p="http://schemas.openxmlformats.org/presentationml/2006/main">
  <p:tag name="KSO_WM_DIAGRAM_VIRTUALLY_FRAME" val="{&quot;height&quot;:537.2,&quot;left&quot;:406.94999999999993,&quot;top&quot;:5.55,&quot;width&quot;:529.986062992126}"/>
</p:tagLst>
</file>

<file path=ppt/tags/tag12.xml><?xml version="1.0" encoding="utf-8"?>
<p:tagLst xmlns:p="http://schemas.openxmlformats.org/presentationml/2006/main">
  <p:tag name="KSO_WM_DIAGRAM_VIRTUALLY_FRAME" val="{&quot;height&quot;:537.2,&quot;left&quot;:406.94999999999993,&quot;top&quot;:5.55,&quot;width&quot;:529.986062992126}"/>
</p:tagLst>
</file>

<file path=ppt/tags/tag13.xml><?xml version="1.0" encoding="utf-8"?>
<p:tagLst xmlns:p="http://schemas.openxmlformats.org/presentationml/2006/main">
  <p:tag name="KSO_WM_DIAGRAM_VIRTUALLY_FRAME" val="{&quot;height&quot;:537.2,&quot;left&quot;:406.94999999999993,&quot;top&quot;:5.55,&quot;width&quot;:529.986062992126}"/>
</p:tagLst>
</file>

<file path=ppt/tags/tag14.xml><?xml version="1.0" encoding="utf-8"?>
<p:tagLst xmlns:p="http://schemas.openxmlformats.org/presentationml/2006/main">
  <p:tag name="KSO_WM_DIAGRAM_VIRTUALLY_FRAME" val="{&quot;height&quot;:537.2,&quot;left&quot;:406.94999999999993,&quot;top&quot;:5.55,&quot;width&quot;:529.986062992126}"/>
</p:tagLst>
</file>

<file path=ppt/tags/tag15.xml><?xml version="1.0" encoding="utf-8"?>
<p:tagLst xmlns:p="http://schemas.openxmlformats.org/presentationml/2006/main">
  <p:tag name="KSO_WM_DIAGRAM_VIRTUALLY_FRAME" val="{&quot;height&quot;:537.2,&quot;left&quot;:406.94999999999993,&quot;top&quot;:5.55,&quot;width&quot;:529.986062992126}"/>
</p:tagLst>
</file>

<file path=ppt/tags/tag16.xml><?xml version="1.0" encoding="utf-8"?>
<p:tagLst xmlns:p="http://schemas.openxmlformats.org/presentationml/2006/main">
  <p:tag name="KSO_WM_DIAGRAM_VIRTUALLY_FRAME" val="{&quot;height&quot;:537.2,&quot;left&quot;:406.94999999999993,&quot;top&quot;:5.55,&quot;width&quot;:529.986062992126}"/>
</p:tagLst>
</file>

<file path=ppt/tags/tag17.xml><?xml version="1.0" encoding="utf-8"?>
<p:tagLst xmlns:p="http://schemas.openxmlformats.org/presentationml/2006/main">
  <p:tag name="KSO_WM_DIAGRAM_VIRTUALLY_FRAME" val="{&quot;height&quot;:537.2,&quot;left&quot;:406.94999999999993,&quot;top&quot;:5.55,&quot;width&quot;:529.986062992126}"/>
</p:tagLst>
</file>

<file path=ppt/tags/tag18.xml><?xml version="1.0" encoding="utf-8"?>
<p:tagLst xmlns:p="http://schemas.openxmlformats.org/presentationml/2006/main">
  <p:tag name="KSO_WM_DIAGRAM_VIRTUALLY_FRAME" val="{&quot;height&quot;:537.2,&quot;left&quot;:406.94999999999993,&quot;top&quot;:5.55,&quot;width&quot;:529.986062992126}"/>
</p:tagLst>
</file>

<file path=ppt/tags/tag19.xml><?xml version="1.0" encoding="utf-8"?>
<p:tagLst xmlns:p="http://schemas.openxmlformats.org/presentationml/2006/main">
  <p:tag name="KSO_WM_DIAGRAM_VIRTUALLY_FRAME" val="{&quot;height&quot;:537.2,&quot;left&quot;:406.94999999999993,&quot;top&quot;:5.55,&quot;width&quot;:529.986062992126}"/>
</p:tagLst>
</file>

<file path=ppt/tags/tag2.xml><?xml version="1.0" encoding="utf-8"?>
<p:tagLst xmlns:p="http://schemas.openxmlformats.org/presentationml/2006/main">
  <p:tag name="KSO_WM_DIAGRAM_VIRTUALLY_FRAME" val="{&quot;height&quot;:537.2,&quot;left&quot;:406.94999999999993,&quot;top&quot;:5.55,&quot;width&quot;:529.986062992126}"/>
</p:tagLst>
</file>

<file path=ppt/tags/tag20.xml><?xml version="1.0" encoding="utf-8"?>
<p:tagLst xmlns:p="http://schemas.openxmlformats.org/presentationml/2006/main">
  <p:tag name="KSO_WM_DIAGRAM_VIRTUALLY_FRAME" val="{&quot;height&quot;:537.2,&quot;left&quot;:406.94999999999993,&quot;top&quot;:5.55,&quot;width&quot;:529.98606299212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7.xml><?xml version="1.0" encoding="utf-8"?>
<p:tagLst xmlns:p="http://schemas.openxmlformats.org/presentationml/2006/main">
  <p:tag name="TABLE_ENDDRAG_ORIGIN_RECT" val="609*303"/>
  <p:tag name="TABLE_ENDDRAG_RECT" val="174*230*609*303"/>
</p:tagLst>
</file>

<file path=ppt/tags/tag2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537.2,&quot;left&quot;:406.94999999999993,&quot;top&quot;:5.55,&quot;width&quot;:529.986062992126}"/>
</p:tagLst>
</file>

<file path=ppt/tags/tag3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8.xml><?xml version="1.0" encoding="utf-8"?>
<p:tagLst xmlns:p="http://schemas.openxmlformats.org/presentationml/2006/main">
  <p:tag name="TABLE_ENDDRAG_ORIGIN_RECT" val="411*218"/>
  <p:tag name="TABLE_ENDDRAG_RECT" val="52*273*411*219"/>
</p:tagLst>
</file>

<file path=ppt/tags/tag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537.2,&quot;left&quot;:406.94999999999993,&quot;top&quot;:5.55,&quot;width&quot;:529.986062992126}"/>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537.2,&quot;left&quot;:406.94999999999993,&quot;top&quot;:5.55,&quot;width&quot;:529.986062992126}"/>
</p:tagLst>
</file>

<file path=ppt/tags/tag5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xml><?xml version="1.0" encoding="utf-8"?>
<p:tagLst xmlns:p="http://schemas.openxmlformats.org/presentationml/2006/main">
  <p:tag name="KSO_WM_DIAGRAM_VIRTUALLY_FRAME" val="{&quot;height&quot;:537.2,&quot;left&quot;:406.94999999999993,&quot;top&quot;:5.55,&quot;width&quot;:529.986062992126}"/>
</p:tagLst>
</file>

<file path=ppt/tags/tag6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xml><?xml version="1.0" encoding="utf-8"?>
<p:tagLst xmlns:p="http://schemas.openxmlformats.org/presentationml/2006/main">
  <p:tag name="KSO_WM_DIAGRAM_VIRTUALLY_FRAME" val="{&quot;height&quot;:537.2,&quot;left&quot;:406.94999999999993,&quot;top&quot;:5.55,&quot;width&quot;:529.986062992126}"/>
</p:tagLst>
</file>

<file path=ppt/tags/tag7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8.xml><?xml version="1.0" encoding="utf-8"?>
<p:tagLst xmlns:p="http://schemas.openxmlformats.org/presentationml/2006/main">
  <p:tag name="commondata" val="eyJoZGlkIjoiY2JmYTg5OWJhM2U2Zjc0YTk5OTk1YWQxZDYyOGRmNjcifQ=="/>
  <p:tag name="resource_record_key" val="{&quot;10&quot;:[20093144,19982306,3637566],&quot;65&quot;:[20213029]}"/>
</p:tagLst>
</file>

<file path=ppt/tags/tag8.xml><?xml version="1.0" encoding="utf-8"?>
<p:tagLst xmlns:p="http://schemas.openxmlformats.org/presentationml/2006/main">
  <p:tag name="KSO_WM_DIAGRAM_VIRTUALLY_FRAME" val="{&quot;height&quot;:537.2,&quot;left&quot;:406.94999999999993,&quot;top&quot;:5.55,&quot;width&quot;:529.986062992126}"/>
</p:tagLst>
</file>

<file path=ppt/tags/tag9.xml><?xml version="1.0" encoding="utf-8"?>
<p:tagLst xmlns:p="http://schemas.openxmlformats.org/presentationml/2006/main">
  <p:tag name="KSO_WM_DIAGRAM_VIRTUALLY_FRAME" val="{&quot;height&quot;:537.2,&quot;left&quot;:406.94999999999993,&quot;top&quot;:5.55,&quot;width&quot;:529.98606299212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2526</Words>
  <Application>WPS 演示</Application>
  <PresentationFormat>宽屏</PresentationFormat>
  <Paragraphs>509</Paragraphs>
  <Slides>21</Slides>
  <Notes>37</Notes>
  <HiddenSlides>0</HiddenSlides>
  <MMClips>0</MMClips>
  <ScaleCrop>false</ScaleCrop>
  <HeadingPairs>
    <vt:vector size="8" baseType="variant">
      <vt:variant>
        <vt:lpstr>已用的字体</vt:lpstr>
      </vt:variant>
      <vt:variant>
        <vt:i4>19</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43" baseType="lpstr">
      <vt:lpstr>Arial</vt:lpstr>
      <vt:lpstr>宋体</vt:lpstr>
      <vt:lpstr>Wingdings</vt:lpstr>
      <vt:lpstr>Calibri</vt:lpstr>
      <vt:lpstr>Calibri</vt:lpstr>
      <vt:lpstr>幼圆</vt:lpstr>
      <vt:lpstr>微软雅黑</vt:lpstr>
      <vt:lpstr>Times New Roman</vt:lpstr>
      <vt:lpstr>Segoe UI</vt:lpstr>
      <vt:lpstr>Wingdings</vt:lpstr>
      <vt:lpstr>黑体</vt:lpstr>
      <vt:lpstr>华文中宋</vt:lpstr>
      <vt:lpstr>Times New Roman</vt:lpstr>
      <vt:lpstr>Arial Unicode MS</vt:lpstr>
      <vt:lpstr>华文新魏</vt:lpstr>
      <vt:lpstr>Forte</vt:lpstr>
      <vt:lpstr>Segoe Print</vt:lpstr>
      <vt:lpstr>等线</vt:lpstr>
      <vt:lpstr>等线 Light</vt:lpstr>
      <vt:lpstr>Office 主题​​</vt:lpstr>
      <vt:lpstr>A000120141119A01PPBG</vt:lpstr>
      <vt:lpstr>Word.Picture.8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105</cp:revision>
  <dcterms:created xsi:type="dcterms:W3CDTF">2016-07-01T07:52:00Z</dcterms:created>
  <dcterms:modified xsi:type="dcterms:W3CDTF">2025-02-06T08:26:40Z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D17AD755794E4C5B9698DB6148A4EB6A_13</vt:lpwstr>
  </property>
  <property fmtid="{D5CDD505-2E9C-101B-9397-08002B2CF9AE}" pid="3" name="KSOProductBuildVer">
    <vt:lpwstr>2052-12.1.0.19770</vt:lpwstr>
  </property>
</Properties>
</file>