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22" r:id="rId7"/>
    <p:sldId id="325" r:id="rId8"/>
    <p:sldId id="323" r:id="rId9"/>
    <p:sldId id="329" r:id="rId10"/>
    <p:sldId id="330" r:id="rId11"/>
    <p:sldId id="331" r:id="rId12"/>
    <p:sldId id="332" r:id="rId13"/>
    <p:sldId id="333" r:id="rId14"/>
    <p:sldId id="337" r:id="rId15"/>
    <p:sldId id="336" r:id="rId16"/>
    <p:sldId id="338" r:id="rId17"/>
    <p:sldId id="339" r:id="rId18"/>
    <p:sldId id="340" r:id="rId19"/>
    <p:sldId id="341" r:id="rId20"/>
    <p:sldId id="342" r:id="rId21"/>
    <p:sldId id="343" r:id="rId22"/>
    <p:sldId id="344" r:id="rId23"/>
    <p:sldId id="345" r:id="rId24"/>
    <p:sldId id="346" r:id="rId25"/>
    <p:sldId id="347" r:id="rId26"/>
    <p:sldId id="295"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5" userDrawn="1">
          <p15:clr>
            <a:srgbClr val="A4A3A4"/>
          </p15:clr>
        </p15:guide>
        <p15:guide id="2" pos="3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835"/>
        <p:guide pos="37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1" Type="http://schemas.openxmlformats.org/officeDocument/2006/relationships/tags" Target="tags/tag77.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5.xml"/><Relationship Id="rId3" Type="http://schemas.openxmlformats.org/officeDocument/2006/relationships/tags" Target="../tags/tag42.xml"/><Relationship Id="rId2" Type="http://schemas.openxmlformats.org/officeDocument/2006/relationships/image" Target="../media/image14.png"/><Relationship Id="rId1" Type="http://schemas.openxmlformats.org/officeDocument/2006/relationships/tags" Target="../tags/tag41.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5.xml"/><Relationship Id="rId5" Type="http://schemas.openxmlformats.org/officeDocument/2006/relationships/tags" Target="../tags/tag46.xml"/><Relationship Id="rId4" Type="http://schemas.openxmlformats.org/officeDocument/2006/relationships/image" Target="../media/image15.pn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5.xml"/><Relationship Id="rId3" Type="http://schemas.openxmlformats.org/officeDocument/2006/relationships/tags" Target="../tags/tag48.xml"/><Relationship Id="rId2" Type="http://schemas.openxmlformats.org/officeDocument/2006/relationships/image" Target="../media/image16.png"/><Relationship Id="rId1" Type="http://schemas.openxmlformats.org/officeDocument/2006/relationships/tags" Target="../tags/tag47.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5.xml"/><Relationship Id="rId4" Type="http://schemas.openxmlformats.org/officeDocument/2006/relationships/tags" Target="../tags/tag50.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tags" Target="../tags/tag49.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5.xml"/><Relationship Id="rId5" Type="http://schemas.openxmlformats.org/officeDocument/2006/relationships/tags" Target="../tags/tag54.xml"/><Relationship Id="rId4" Type="http://schemas.openxmlformats.org/officeDocument/2006/relationships/image" Target="../media/image19.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5.xml"/><Relationship Id="rId4" Type="http://schemas.openxmlformats.org/officeDocument/2006/relationships/tags" Target="../tags/tag56.xml"/><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tags" Target="../tags/tag55.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5.xml"/><Relationship Id="rId5" Type="http://schemas.openxmlformats.org/officeDocument/2006/relationships/tags" Target="../tags/tag60.xml"/><Relationship Id="rId4" Type="http://schemas.openxmlformats.org/officeDocument/2006/relationships/image" Target="../media/image22.pn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5.xml"/><Relationship Id="rId3" Type="http://schemas.openxmlformats.org/officeDocument/2006/relationships/tags" Target="../tags/tag62.xml"/><Relationship Id="rId2" Type="http://schemas.openxmlformats.org/officeDocument/2006/relationships/image" Target="../media/image23.png"/><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image" Target="../media/image30.jpeg"/><Relationship Id="rId7" Type="http://schemas.openxmlformats.org/officeDocument/2006/relationships/image" Target="../media/image29.jpeg"/><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1" Type="http://schemas.openxmlformats.org/officeDocument/2006/relationships/notesSlide" Target="../notesSlides/notesSlide18.xml"/><Relationship Id="rId10" Type="http://schemas.openxmlformats.org/officeDocument/2006/relationships/slideLayout" Target="../slideLayouts/slideLayout25.xml"/><Relationship Id="rId1" Type="http://schemas.openxmlformats.org/officeDocument/2006/relationships/tags" Target="../tags/tag63.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5.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2.xml"/><Relationship Id="rId22" Type="http://schemas.openxmlformats.org/officeDocument/2006/relationships/slideLayout" Target="../slideLayouts/slideLayout24.xml"/><Relationship Id="rId21" Type="http://schemas.openxmlformats.org/officeDocument/2006/relationships/image" Target="../media/image5.png"/><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5.xml"/><Relationship Id="rId3" Type="http://schemas.openxmlformats.org/officeDocument/2006/relationships/tags" Target="../tags/tag70.xml"/><Relationship Id="rId2" Type="http://schemas.openxmlformats.org/officeDocument/2006/relationships/image" Target="../media/image31.png"/><Relationship Id="rId1" Type="http://schemas.openxmlformats.org/officeDocument/2006/relationships/tags" Target="../tags/tag69.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image" Target="../media/image32.png"/><Relationship Id="rId2" Type="http://schemas.openxmlformats.org/officeDocument/2006/relationships/tags" Target="../tags/tag72.xml"/><Relationship Id="rId1" Type="http://schemas.openxmlformats.org/officeDocument/2006/relationships/tags" Target="../tags/tag71.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5.xml"/><Relationship Id="rId3" Type="http://schemas.openxmlformats.org/officeDocument/2006/relationships/tags" Target="../tags/tag76.xml"/><Relationship Id="rId2" Type="http://schemas.openxmlformats.org/officeDocument/2006/relationships/image" Target="../media/image33.png"/><Relationship Id="rId1" Type="http://schemas.openxmlformats.org/officeDocument/2006/relationships/tags" Target="../tags/tag7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5.xml"/><Relationship Id="rId4" Type="http://schemas.openxmlformats.org/officeDocument/2006/relationships/tags" Target="../tags/tag23.xml"/><Relationship Id="rId3" Type="http://schemas.openxmlformats.org/officeDocument/2006/relationships/image" Target="../media/image7.png"/><Relationship Id="rId2" Type="http://schemas.openxmlformats.org/officeDocument/2006/relationships/tags" Target="../tags/tag22.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5.xml"/><Relationship Id="rId4" Type="http://schemas.openxmlformats.org/officeDocument/2006/relationships/tags" Target="../tags/tag26.xml"/><Relationship Id="rId3" Type="http://schemas.openxmlformats.org/officeDocument/2006/relationships/image" Target="../media/image8.png"/><Relationship Id="rId2" Type="http://schemas.openxmlformats.org/officeDocument/2006/relationships/tags" Target="../tags/tag25.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5.xml"/><Relationship Id="rId3" Type="http://schemas.openxmlformats.org/officeDocument/2006/relationships/tags" Target="../tags/tag28.xml"/><Relationship Id="rId2" Type="http://schemas.openxmlformats.org/officeDocument/2006/relationships/image" Target="../media/image9.png"/><Relationship Id="rId1" Type="http://schemas.openxmlformats.org/officeDocument/2006/relationships/tags" Target="../tags/tag27.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5.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10.png"/><Relationship Id="rId2" Type="http://schemas.openxmlformats.org/officeDocument/2006/relationships/tags" Target="../tags/tag30.xml"/><Relationship Id="rId1" Type="http://schemas.openxmlformats.org/officeDocument/2006/relationships/tags" Target="../tags/tag29.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5.xml"/><Relationship Id="rId3" Type="http://schemas.openxmlformats.org/officeDocument/2006/relationships/tags" Target="../tags/tag34.xml"/><Relationship Id="rId2" Type="http://schemas.openxmlformats.org/officeDocument/2006/relationships/image" Target="../media/image11.png"/><Relationship Id="rId1" Type="http://schemas.openxmlformats.org/officeDocument/2006/relationships/tags" Target="../tags/tag3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5.xml"/><Relationship Id="rId4" Type="http://schemas.openxmlformats.org/officeDocument/2006/relationships/tags" Target="../tags/tag37.xml"/><Relationship Id="rId3" Type="http://schemas.openxmlformats.org/officeDocument/2006/relationships/image" Target="../media/image12.png"/><Relationship Id="rId2" Type="http://schemas.openxmlformats.org/officeDocument/2006/relationships/tags" Target="../tags/tag36.xml"/><Relationship Id="rId1" Type="http://schemas.openxmlformats.org/officeDocument/2006/relationships/tags" Target="../tags/tag35.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5.xml"/><Relationship Id="rId4" Type="http://schemas.openxmlformats.org/officeDocument/2006/relationships/tags" Target="../tags/tag40.xml"/><Relationship Id="rId3" Type="http://schemas.openxmlformats.org/officeDocument/2006/relationships/image" Target="../media/image13.jpeg"/><Relationship Id="rId2" Type="http://schemas.openxmlformats.org/officeDocument/2006/relationships/tags" Target="../tags/tag39.xml"/><Relationship Id="rId1" Type="http://schemas.openxmlformats.org/officeDocument/2006/relationships/tags" Target="../tags/tag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5240" y="160686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88854" y="441986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7" name="组合 6"/>
          <p:cNvGrpSpPr/>
          <p:nvPr/>
        </p:nvGrpSpPr>
        <p:grpSpPr>
          <a:xfrm>
            <a:off x="1861820" y="5601970"/>
            <a:ext cx="3397459" cy="497205"/>
            <a:chOff x="2932" y="8562"/>
            <a:chExt cx="5350" cy="783"/>
          </a:xfrm>
        </p:grpSpPr>
        <p:grpSp>
          <p:nvGrpSpPr>
            <p:cNvPr id="52" name="组合 51"/>
            <p:cNvGrpSpPr/>
            <p:nvPr/>
          </p:nvGrpSpPr>
          <p:grpSpPr>
            <a:xfrm rot="0">
              <a:off x="7499" y="8562"/>
              <a:ext cx="783" cy="783"/>
              <a:chOff x="1031277" y="5180856"/>
              <a:chExt cx="552450" cy="552450"/>
            </a:xfrm>
          </p:grpSpPr>
          <p:sp>
            <p:nvSpPr>
              <p:cNvPr id="53" name="椭圆 52"/>
              <p:cNvSpPr/>
              <p:nvPr/>
            </p:nvSpPr>
            <p:spPr>
              <a:xfrm>
                <a:off x="1031277"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54"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303" tIns="41153" rIns="82303" bIns="41153" rtlCol="0" anchor="ctr"/>
              <a:lstStyle/>
              <a:p>
                <a:pPr algn="ctr" defTabSz="617220"/>
                <a:endParaRPr lang="en-US" sz="2160" dirty="0">
                  <a:solidFill>
                    <a:prstClr val="white"/>
                  </a:solidFill>
                  <a:latin typeface="微软雅黑" panose="020B0503020204020204" pitchFamily="34" charset="-122"/>
                  <a:ea typeface="幼圆" panose="02010509060101010101" charset="-122"/>
                </a:endParaRPr>
              </a:p>
            </p:txBody>
          </p:sp>
        </p:grpSp>
        <p:grpSp>
          <p:nvGrpSpPr>
            <p:cNvPr id="57" name="组合 56"/>
            <p:cNvGrpSpPr/>
            <p:nvPr/>
          </p:nvGrpSpPr>
          <p:grpSpPr>
            <a:xfrm rot="0">
              <a:off x="2932" y="8562"/>
              <a:ext cx="783" cy="783"/>
              <a:chOff x="3937978" y="5180856"/>
              <a:chExt cx="552450" cy="552450"/>
            </a:xfrm>
          </p:grpSpPr>
          <p:sp>
            <p:nvSpPr>
              <p:cNvPr id="58" name="椭圆 57"/>
              <p:cNvSpPr/>
              <p:nvPr/>
            </p:nvSpPr>
            <p:spPr>
              <a:xfrm>
                <a:off x="3937978"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r>
                  <a:rPr lang="en-US" altLang="zh-CN" sz="2160" dirty="0">
                    <a:solidFill>
                      <a:prstClr val="white"/>
                    </a:solidFill>
                    <a:latin typeface="Calibri" panose="020F0502020204030204"/>
                    <a:ea typeface="幼圆" panose="02010509060101010101" charset="-122"/>
                  </a:rPr>
                  <a:t>X</a:t>
                </a:r>
                <a:endParaRPr lang="zh-CN" altLang="en-US" sz="2160" dirty="0">
                  <a:solidFill>
                    <a:prstClr val="white"/>
                  </a:solidFill>
                  <a:latin typeface="Calibri" panose="020F0502020204030204"/>
                  <a:ea typeface="幼圆" panose="02010509060101010101" charset="-122"/>
                </a:endParaRPr>
              </a:p>
            </p:txBody>
          </p:sp>
          <p:grpSp>
            <p:nvGrpSpPr>
              <p:cNvPr id="59" name="Group 38"/>
              <p:cNvGrpSpPr/>
              <p:nvPr/>
            </p:nvGrpSpPr>
            <p:grpSpPr>
              <a:xfrm>
                <a:off x="4022991" y="5324161"/>
                <a:ext cx="348415" cy="247981"/>
                <a:chOff x="5326857" y="2779521"/>
                <a:chExt cx="2283619" cy="2167129"/>
              </a:xfrm>
              <a:solidFill>
                <a:schemeClr val="bg1"/>
              </a:solidFill>
            </p:grpSpPr>
            <p:sp>
              <p:nvSpPr>
                <p:cNvPr id="60"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1" fmla="*/ 1090612 w 1147085"/>
                    <a:gd name="connsiteY0-2" fmla="*/ 0 h 1083469"/>
                    <a:gd name="connsiteX1-3" fmla="*/ 1147085 w 1147085"/>
                    <a:gd name="connsiteY1-4" fmla="*/ 460567 h 1083469"/>
                    <a:gd name="connsiteX2-5" fmla="*/ 1078295 w 1147085"/>
                    <a:gd name="connsiteY2-6" fmla="*/ 504743 h 1083469"/>
                    <a:gd name="connsiteX3-7" fmla="*/ 1025237 w 1147085"/>
                    <a:gd name="connsiteY3-8" fmla="*/ 72025 h 1083469"/>
                    <a:gd name="connsiteX4-9" fmla="*/ 79622 w 1147085"/>
                    <a:gd name="connsiteY4-10" fmla="*/ 171129 h 1083469"/>
                    <a:gd name="connsiteX5-11" fmla="*/ 186985 w 1147085"/>
                    <a:gd name="connsiteY5-12" fmla="*/ 1011445 h 1083469"/>
                    <a:gd name="connsiteX6-13" fmla="*/ 977729 w 1147085"/>
                    <a:gd name="connsiteY6-14" fmla="*/ 857154 h 1083469"/>
                    <a:gd name="connsiteX7-15" fmla="*/ 977729 w 1147085"/>
                    <a:gd name="connsiteY7-16" fmla="*/ 916854 h 1083469"/>
                    <a:gd name="connsiteX8-17" fmla="*/ 123825 w 1147085"/>
                    <a:gd name="connsiteY8-18" fmla="*/ 1083469 h 1083469"/>
                    <a:gd name="connsiteX9-19" fmla="*/ 0 w 1147085"/>
                    <a:gd name="connsiteY9-20" fmla="*/ 114300 h 1083469"/>
                    <a:gd name="connsiteX10-21" fmla="*/ 1090612 w 1147085"/>
                    <a:gd name="connsiteY10-22" fmla="*/ 0 h 10834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1"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2"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3" name="Oval 57"/>
                <p:cNvSpPr/>
                <p:nvPr/>
              </p:nvSpPr>
              <p:spPr bwMode="auto">
                <a:xfrm>
                  <a:off x="6524624" y="2779521"/>
                  <a:ext cx="835025" cy="835025"/>
                </a:xfrm>
                <a:prstGeom prst="ellipse">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4"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grpSp>
        </p:grpSp>
      </p:grpSp>
      <p:pic>
        <p:nvPicPr>
          <p:cNvPr id="65" name="图片 64"/>
          <p:cNvPicPr>
            <a:picLocks noChangeAspect="1"/>
          </p:cNvPicPr>
          <p:nvPr/>
        </p:nvPicPr>
        <p:blipFill>
          <a:blip r:embed="rId2"/>
          <a:srcRect l="32059" t="6656" r="43578" b="46056"/>
          <a:stretch>
            <a:fillRect/>
          </a:stretch>
        </p:blipFill>
        <p:spPr>
          <a:xfrm>
            <a:off x="4953635" y="1605915"/>
            <a:ext cx="2166620" cy="2080260"/>
          </a:xfrm>
          <a:prstGeom prst="ellipse">
            <a:avLst/>
          </a:prstGeom>
          <a:ln>
            <a:solidFill>
              <a:schemeClr val="tx2"/>
            </a:solidFill>
          </a:ln>
        </p:spPr>
      </p:pic>
      <p:sp>
        <p:nvSpPr>
          <p:cNvPr id="5" name="文本框 4"/>
          <p:cNvSpPr txBox="1"/>
          <p:nvPr/>
        </p:nvSpPr>
        <p:spPr>
          <a:xfrm>
            <a:off x="788035" y="474345"/>
            <a:ext cx="10831830" cy="922020"/>
          </a:xfrm>
          <a:prstGeom prst="rect">
            <a:avLst/>
          </a:prstGeom>
        </p:spPr>
        <p:txBody>
          <a:bodyPr wrap="square">
            <a:spAutoFit/>
          </a:bodyPr>
          <a:p>
            <a:pPr marL="0" indent="0" algn="ctr" defTabSz="266700">
              <a:spcBef>
                <a:spcPct val="0"/>
              </a:spcBef>
              <a:spcAft>
                <a:spcPct val="0"/>
              </a:spcAft>
            </a:pPr>
            <a:r>
              <a:rPr lang="zh-CN" altLang="en-US" sz="5400" b="1">
                <a:latin typeface="Times New Roman" panose="02020603050405020304" charset="0"/>
                <a:ea typeface="宋体" panose="02010600030101010101" pitchFamily="2" charset="-122"/>
                <a:cs typeface="Times New Roman" panose="02020603050405020304" charset="0"/>
              </a:rPr>
              <a:t>第</a:t>
            </a:r>
            <a:r>
              <a:rPr lang="en-US" altLang="zh-CN" sz="5400" b="1">
                <a:latin typeface="Times New Roman" panose="02020603050405020304" charset="0"/>
                <a:ea typeface="宋体" panose="02010600030101010101" pitchFamily="2" charset="-122"/>
                <a:cs typeface="Times New Roman" panose="02020603050405020304" charset="0"/>
              </a:rPr>
              <a:t>7</a:t>
            </a:r>
            <a:r>
              <a:rPr lang="zh-CN" altLang="en-US" sz="5400" b="1">
                <a:latin typeface="Times New Roman" panose="02020603050405020304" charset="0"/>
                <a:ea typeface="宋体" panose="02010600030101010101" pitchFamily="2" charset="-122"/>
                <a:cs typeface="Times New Roman" panose="02020603050405020304" charset="0"/>
              </a:rPr>
              <a:t>章</a:t>
            </a:r>
            <a:r>
              <a:rPr lang="en-US" altLang="zh-CN" sz="5400" b="1">
                <a:latin typeface="Times New Roman" panose="02020603050405020304" charset="0"/>
                <a:ea typeface="宋体" panose="02010600030101010101" pitchFamily="2" charset="-122"/>
                <a:cs typeface="Times New Roman" panose="02020603050405020304" charset="0"/>
              </a:rPr>
              <a:t> VHDL</a:t>
            </a:r>
            <a:r>
              <a:rPr lang="zh-CN" altLang="en-US" sz="5400" b="1">
                <a:latin typeface="Times New Roman" panose="02020603050405020304" charset="0"/>
                <a:ea typeface="宋体" panose="02010600030101010101" pitchFamily="2" charset="-122"/>
                <a:cs typeface="Times New Roman" panose="02020603050405020304" charset="0"/>
              </a:rPr>
              <a:t>进阶</a:t>
            </a:r>
            <a:r>
              <a:rPr lang="zh-CN" sz="5400" b="1">
                <a:latin typeface="Times New Roman" panose="02020603050405020304" charset="0"/>
                <a:ea typeface="宋体" panose="02010600030101010101" pitchFamily="2" charset="-122"/>
                <a:cs typeface="Times New Roman" panose="02020603050405020304" charset="0"/>
              </a:rPr>
              <a:t>实验设计</a:t>
            </a:r>
            <a:endParaRPr lang="zh-CN" sz="5400" b="1">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进阶实验三 乒乓球游戏机的设计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980305" y="6076315"/>
            <a:ext cx="276923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乒乓球游戏机顶层设计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87"/>
          <p:cNvPicPr>
            <a:picLocks noChangeAspect="1"/>
          </p:cNvPicPr>
          <p:nvPr/>
        </p:nvPicPr>
        <p:blipFill>
          <a:blip r:embed="rId2"/>
          <a:srcRect l="26346" t="15067" r="38770" b="34572"/>
          <a:stretch>
            <a:fillRect/>
          </a:stretch>
        </p:blipFill>
        <p:spPr>
          <a:xfrm>
            <a:off x="2624455" y="1694180"/>
            <a:ext cx="7101840" cy="430276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7418070" y="2927350"/>
            <a:ext cx="4237990" cy="28702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设计原理：</a:t>
            </a:r>
            <a:endPar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电梯的输入信号分析；</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电梯的输出信号分析；</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电梯运行规则；</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电梯处于各楼层时的运行情况。</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进阶实验二 音乐播放器的设计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3"/>
            </p:custDataLst>
          </p:nvPr>
        </p:nvSpPr>
        <p:spPr>
          <a:xfrm>
            <a:off x="617855" y="1734185"/>
            <a:ext cx="10038080" cy="6407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设计一个智能电梯控制器，可实现六层电梯的实时控制。</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4"/>
          <a:stretch>
            <a:fillRect/>
          </a:stretch>
        </p:blipFill>
        <p:spPr>
          <a:xfrm>
            <a:off x="617855" y="2738755"/>
            <a:ext cx="6153150" cy="3409950"/>
          </a:xfrm>
          <a:prstGeom prst="rect">
            <a:avLst/>
          </a:prstGeom>
        </p:spPr>
      </p:pic>
      <p:sp>
        <p:nvSpPr>
          <p:cNvPr id="5" name="TextBox 8"/>
          <p:cNvSpPr txBox="1"/>
          <p:nvPr/>
        </p:nvSpPr>
        <p:spPr>
          <a:xfrm>
            <a:off x="2273935" y="6256655"/>
            <a:ext cx="3111500" cy="398780"/>
          </a:xfrm>
          <a:prstGeom prst="rect">
            <a:avLst/>
          </a:prstGeom>
          <a:noFill/>
        </p:spPr>
        <p:txBody>
          <a:bodyPr wrap="square" rtlCol="0">
            <a:spAutoFit/>
          </a:bodyPr>
          <a:p>
            <a:pPr defTabSz="1097280"/>
            <a:r>
              <a:rPr sz="2000" b="1" dirty="0">
                <a:solidFill>
                  <a:prstClr val="black"/>
                </a:solidFill>
                <a:latin typeface="黑体" panose="02010609060101010101" charset="-122"/>
                <a:ea typeface="黑体" panose="02010609060101010101" charset="-122"/>
                <a:cs typeface="黑体" panose="02010609060101010101" charset="-122"/>
              </a:rPr>
              <a:t>六层电梯控制器总体框架</a:t>
            </a:r>
            <a:endParaRPr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进阶实验四 智能电梯控制器的设计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852035" y="6184265"/>
            <a:ext cx="302577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智能电梯控制器顶层设计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96"/>
          <p:cNvPicPr>
            <a:picLocks noChangeAspect="1"/>
          </p:cNvPicPr>
          <p:nvPr/>
        </p:nvPicPr>
        <p:blipFill>
          <a:blip r:embed="rId2"/>
          <a:srcRect l="25948" t="15515" r="28822" b="30617"/>
          <a:stretch>
            <a:fillRect/>
          </a:stretch>
        </p:blipFill>
        <p:spPr>
          <a:xfrm>
            <a:off x="2620645" y="1720215"/>
            <a:ext cx="6950710" cy="423418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进阶实验四 智能电梯控制器的设计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2846070" y="6184265"/>
            <a:ext cx="64992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六层电梯控制器演示的上升结果（左）、下降结果（右）</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97" descr="QQ图片20130620171303"/>
          <p:cNvPicPr>
            <a:picLocks noChangeAspect="1"/>
          </p:cNvPicPr>
          <p:nvPr/>
        </p:nvPicPr>
        <p:blipFill>
          <a:blip r:embed="rId2"/>
          <a:stretch>
            <a:fillRect/>
          </a:stretch>
        </p:blipFill>
        <p:spPr>
          <a:xfrm>
            <a:off x="1369060" y="2375535"/>
            <a:ext cx="4346575" cy="3353435"/>
          </a:xfrm>
          <a:prstGeom prst="rect">
            <a:avLst/>
          </a:prstGeom>
          <a:noFill/>
          <a:ln w="9525">
            <a:noFill/>
          </a:ln>
        </p:spPr>
      </p:pic>
      <p:pic>
        <p:nvPicPr>
          <p:cNvPr id="4" name="图片 1398" descr="QQ图片20130620171314"/>
          <p:cNvPicPr>
            <a:picLocks noChangeAspect="1"/>
          </p:cNvPicPr>
          <p:nvPr/>
        </p:nvPicPr>
        <p:blipFill>
          <a:blip r:embed="rId3"/>
          <a:stretch>
            <a:fillRect/>
          </a:stretch>
        </p:blipFill>
        <p:spPr>
          <a:xfrm>
            <a:off x="6125210" y="2375535"/>
            <a:ext cx="4603115" cy="3308985"/>
          </a:xfrm>
          <a:prstGeom prst="rect">
            <a:avLst/>
          </a:prstGeom>
          <a:noFill/>
          <a:ln w="9525">
            <a:noFill/>
          </a:ln>
        </p:spPr>
      </p:pic>
      <p:sp>
        <p:nvSpPr>
          <p:cNvPr id="5" name="文本框 4"/>
          <p:cNvSpPr txBox="1"/>
          <p:nvPr/>
        </p:nvSpPr>
        <p:spPr>
          <a:xfrm>
            <a:off x="277495" y="1719580"/>
            <a:ext cx="5876290" cy="398780"/>
          </a:xfrm>
          <a:prstGeom prst="rect">
            <a:avLst/>
          </a:prstGeom>
        </p:spPr>
        <p:txBody>
          <a:bodyPr wrap="square">
            <a:spAutoFit/>
          </a:bodyPr>
          <a:p>
            <a:pPr marL="0" indent="0" algn="just" defTabSz="266700">
              <a:spcAft>
                <a:spcPct val="0"/>
              </a:spcAft>
            </a:pPr>
            <a:r>
              <a:rPr lang="zh-CN" altLang="en-US" sz="2000">
                <a:latin typeface="黑体" panose="02010609060101010101" charset="-122"/>
                <a:ea typeface="黑体" panose="02010609060101010101" charset="-122"/>
                <a:cs typeface="黑体" panose="02010609060101010101" charset="-122"/>
              </a:rPr>
              <a:t>电梯控制器演示的上升、下降结果如图所示：</a:t>
            </a:r>
            <a:endParaRPr lang="zh-CN" altLang="en-US" sz="2000">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417830" y="2389505"/>
            <a:ext cx="5237480" cy="430276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设计原理：</a:t>
            </a:r>
            <a:endPar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计时电路模块执行计时功能，计时方法是对标准时钟脉冲计数。电梯的输出信号分析。</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4个十进制计数器和2个六进制计数器产生1个精确的100Hz计时脉冲</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并启动和清零信号。</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显示电路模块的作用是将计时值在LED数码管上译码显示出来。</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计时控制电路模块的作用是针对计时过程进行控制。</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进阶实验五 数字电子秒表的设计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3"/>
            </p:custDataLst>
          </p:nvPr>
        </p:nvSpPr>
        <p:spPr>
          <a:xfrm>
            <a:off x="417830" y="1734185"/>
            <a:ext cx="9251950" cy="6407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设计一个数字电子秒表，可以实现百分之一秒到十分的计数和显示。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8"/>
          <p:cNvSpPr txBox="1"/>
          <p:nvPr/>
        </p:nvSpPr>
        <p:spPr>
          <a:xfrm>
            <a:off x="6934835" y="5751195"/>
            <a:ext cx="2990215" cy="398780"/>
          </a:xfrm>
          <a:prstGeom prst="rect">
            <a:avLst/>
          </a:prstGeom>
          <a:noFill/>
        </p:spPr>
        <p:txBody>
          <a:bodyPr wrap="square" rtlCol="0">
            <a:spAutoFit/>
          </a:bodyPr>
          <a:p>
            <a:pPr defTabSz="1097280"/>
            <a:r>
              <a:rPr sz="2000" b="1" dirty="0">
                <a:solidFill>
                  <a:prstClr val="black"/>
                </a:solidFill>
                <a:latin typeface="黑体" panose="02010609060101010101" charset="-122"/>
                <a:ea typeface="黑体" panose="02010609060101010101" charset="-122"/>
                <a:cs typeface="黑体" panose="02010609060101010101" charset="-122"/>
              </a:rPr>
              <a:t>数字秒表总体设计框架</a:t>
            </a:r>
            <a:endParaRPr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99"/>
          <p:cNvPicPr>
            <a:picLocks noChangeAspect="1"/>
          </p:cNvPicPr>
          <p:nvPr/>
        </p:nvPicPr>
        <p:blipFill>
          <a:blip r:embed="rId4"/>
          <a:stretch>
            <a:fillRect/>
          </a:stretch>
        </p:blipFill>
        <p:spPr>
          <a:xfrm>
            <a:off x="5763895" y="2759075"/>
            <a:ext cx="5562600" cy="238061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进阶实验五 数字电子秒表的设计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2068195" y="6043295"/>
            <a:ext cx="279590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数字电子秒表顶层设计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4" name="图片 1411"/>
          <p:cNvPicPr>
            <a:picLocks noChangeAspect="1"/>
          </p:cNvPicPr>
          <p:nvPr/>
        </p:nvPicPr>
        <p:blipFill>
          <a:blip r:embed="rId2"/>
          <a:srcRect l="33089" t="13715" r="15659" b="29356"/>
          <a:stretch>
            <a:fillRect/>
          </a:stretch>
        </p:blipFill>
        <p:spPr>
          <a:xfrm>
            <a:off x="410845" y="2042160"/>
            <a:ext cx="6110605" cy="3678555"/>
          </a:xfrm>
          <a:prstGeom prst="rect">
            <a:avLst/>
          </a:prstGeom>
          <a:noFill/>
          <a:ln w="9525">
            <a:noFill/>
          </a:ln>
        </p:spPr>
      </p:pic>
      <p:pic>
        <p:nvPicPr>
          <p:cNvPr id="2" name="图片 1412" descr="IMG_20130926_152746"/>
          <p:cNvPicPr>
            <a:picLocks noChangeAspect="1"/>
          </p:cNvPicPr>
          <p:nvPr/>
        </p:nvPicPr>
        <p:blipFill>
          <a:blip r:embed="rId3"/>
          <a:stretch>
            <a:fillRect/>
          </a:stretch>
        </p:blipFill>
        <p:spPr>
          <a:xfrm>
            <a:off x="6769100" y="2506980"/>
            <a:ext cx="5051425" cy="3156585"/>
          </a:xfrm>
          <a:prstGeom prst="rect">
            <a:avLst/>
          </a:prstGeom>
          <a:noFill/>
          <a:ln w="9525">
            <a:noFill/>
          </a:ln>
        </p:spPr>
      </p:pic>
      <p:sp>
        <p:nvSpPr>
          <p:cNvPr id="5" name="TextBox 8"/>
          <p:cNvSpPr txBox="1"/>
          <p:nvPr/>
        </p:nvSpPr>
        <p:spPr>
          <a:xfrm>
            <a:off x="7896860" y="6043295"/>
            <a:ext cx="279590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数字电子秒表演示结果</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417830" y="3123565"/>
            <a:ext cx="5211445" cy="276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设计原理：</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简易波形发生器总体框架如图所示，为了能够产生递增锯齿波、递减锯齿波、递增阶梯波、递减阶梯波、正弦波、方波、三角波等不同波形，需要编程产生各种波形数据，并由一个八选一选择器选择每次输出一种波形。</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3"/>
            </p:custDataLst>
          </p:nvPr>
        </p:nvSpPr>
        <p:spPr>
          <a:xfrm>
            <a:off x="417830" y="1734185"/>
            <a:ext cx="11198225" cy="7219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设计一个可以输出正弦波、锯齿波、阶梯波、三角波、方波、矩形脉冲等八种波形的波形发生器。</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8"/>
          <p:cNvSpPr txBox="1"/>
          <p:nvPr/>
        </p:nvSpPr>
        <p:spPr>
          <a:xfrm>
            <a:off x="7148830" y="6088380"/>
            <a:ext cx="3138805" cy="398780"/>
          </a:xfrm>
          <a:prstGeom prst="rect">
            <a:avLst/>
          </a:prstGeom>
          <a:noFill/>
        </p:spPr>
        <p:txBody>
          <a:bodyPr wrap="square" rtlCol="0">
            <a:spAutoFit/>
          </a:bodyPr>
          <a:p>
            <a:pPr defTabSz="1097280"/>
            <a:r>
              <a:rPr sz="2000" b="1" dirty="0">
                <a:solidFill>
                  <a:prstClr val="black"/>
                </a:solidFill>
                <a:latin typeface="黑体" panose="02010609060101010101" charset="-122"/>
                <a:ea typeface="黑体" panose="02010609060101010101" charset="-122"/>
                <a:cs typeface="黑体" panose="02010609060101010101" charset="-122"/>
              </a:rPr>
              <a:t>简易波形发生器总体框架</a:t>
            </a:r>
            <a:endParaRPr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413"/>
          <p:cNvPicPr>
            <a:picLocks noChangeAspect="1"/>
          </p:cNvPicPr>
          <p:nvPr/>
        </p:nvPicPr>
        <p:blipFill>
          <a:blip r:embed="rId4"/>
          <a:srcRect l="25957" t="34319" r="43114" b="14203"/>
          <a:stretch>
            <a:fillRect/>
          </a:stretch>
        </p:blipFill>
        <p:spPr>
          <a:xfrm>
            <a:off x="6449695" y="2400935"/>
            <a:ext cx="4537710" cy="3484880"/>
          </a:xfrm>
          <a:prstGeom prst="rect">
            <a:avLst/>
          </a:prstGeom>
          <a:noFill/>
          <a:ln w="9525">
            <a:noFill/>
          </a:ln>
        </p:spPr>
      </p:pic>
      <p:sp>
        <p:nvSpPr>
          <p:cNvPr id="3"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进阶实验六 简易波形发生器的设计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536440" y="6151880"/>
            <a:ext cx="311912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简易波形发生器顶层设计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429"/>
          <p:cNvPicPr>
            <a:picLocks noChangeAspect="1"/>
          </p:cNvPicPr>
          <p:nvPr/>
        </p:nvPicPr>
        <p:blipFill>
          <a:blip r:embed="rId2"/>
          <a:srcRect l="25542" t="19389" r="28918" b="30550"/>
          <a:stretch>
            <a:fillRect/>
          </a:stretch>
        </p:blipFill>
        <p:spPr>
          <a:xfrm>
            <a:off x="2272030" y="1719580"/>
            <a:ext cx="7653020" cy="4140200"/>
          </a:xfrm>
          <a:prstGeom prst="rect">
            <a:avLst/>
          </a:prstGeom>
          <a:noFill/>
          <a:ln w="9525">
            <a:noFill/>
          </a:ln>
        </p:spPr>
      </p:pic>
      <p:sp>
        <p:nvSpPr>
          <p:cNvPr id="6"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进阶实验六 简易波形发生器的设计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04856"/>
            <a:ext cx="10307320" cy="780415"/>
            <a:chOff x="274214" y="170713"/>
            <a:chExt cx="8589434" cy="65034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170713"/>
              <a:ext cx="8134880" cy="650346"/>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进阶实验六 简易波形发生器的设计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8595995" y="6352540"/>
            <a:ext cx="107823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正弦波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2147481065" descr="bdc2af25e77dfd89b8b4119ed830284"/>
          <p:cNvPicPr>
            <a:picLocks noChangeAspect="1"/>
          </p:cNvPicPr>
          <p:nvPr/>
        </p:nvPicPr>
        <p:blipFill>
          <a:blip r:embed="rId2"/>
          <a:stretch>
            <a:fillRect/>
          </a:stretch>
        </p:blipFill>
        <p:spPr>
          <a:xfrm>
            <a:off x="745808" y="1869758"/>
            <a:ext cx="2497455" cy="1730375"/>
          </a:xfrm>
          <a:prstGeom prst="rect">
            <a:avLst/>
          </a:prstGeom>
          <a:noFill/>
          <a:ln w="9525">
            <a:noFill/>
          </a:ln>
        </p:spPr>
      </p:pic>
      <p:pic>
        <p:nvPicPr>
          <p:cNvPr id="4" name="图片 1431" descr="b5d2b1f6544a69b88c8abcbef7b97db"/>
          <p:cNvPicPr>
            <a:picLocks noChangeAspect="1"/>
          </p:cNvPicPr>
          <p:nvPr/>
        </p:nvPicPr>
        <p:blipFill>
          <a:blip r:embed="rId3"/>
          <a:stretch>
            <a:fillRect/>
          </a:stretch>
        </p:blipFill>
        <p:spPr>
          <a:xfrm>
            <a:off x="3480753" y="1869758"/>
            <a:ext cx="2552065" cy="1731645"/>
          </a:xfrm>
          <a:prstGeom prst="rect">
            <a:avLst/>
          </a:prstGeom>
          <a:noFill/>
          <a:ln w="9525">
            <a:noFill/>
          </a:ln>
        </p:spPr>
      </p:pic>
      <p:pic>
        <p:nvPicPr>
          <p:cNvPr id="5" name="图片 1432" descr="438e3fcf8eb61ae91d1fd77e8caf555"/>
          <p:cNvPicPr>
            <a:picLocks noChangeAspect="1"/>
          </p:cNvPicPr>
          <p:nvPr/>
        </p:nvPicPr>
        <p:blipFill>
          <a:blip r:embed="rId4"/>
          <a:stretch>
            <a:fillRect/>
          </a:stretch>
        </p:blipFill>
        <p:spPr>
          <a:xfrm>
            <a:off x="6653530" y="1870075"/>
            <a:ext cx="2293620" cy="1722120"/>
          </a:xfrm>
          <a:prstGeom prst="rect">
            <a:avLst/>
          </a:prstGeom>
          <a:noFill/>
          <a:ln w="9525">
            <a:noFill/>
          </a:ln>
        </p:spPr>
      </p:pic>
      <p:pic>
        <p:nvPicPr>
          <p:cNvPr id="6" name="图片 1433" descr="743185bd457cc3c40ec2d9ffd8413d7"/>
          <p:cNvPicPr>
            <a:picLocks noChangeAspect="1"/>
          </p:cNvPicPr>
          <p:nvPr/>
        </p:nvPicPr>
        <p:blipFill>
          <a:blip r:embed="rId5"/>
          <a:stretch>
            <a:fillRect/>
          </a:stretch>
        </p:blipFill>
        <p:spPr>
          <a:xfrm>
            <a:off x="9182735" y="1870075"/>
            <a:ext cx="2303145" cy="1681480"/>
          </a:xfrm>
          <a:prstGeom prst="rect">
            <a:avLst/>
          </a:prstGeom>
          <a:noFill/>
          <a:ln w="9525">
            <a:noFill/>
          </a:ln>
        </p:spPr>
      </p:pic>
      <p:pic>
        <p:nvPicPr>
          <p:cNvPr id="13" name="图片 1434"/>
          <p:cNvPicPr>
            <a:picLocks noChangeAspect="1"/>
          </p:cNvPicPr>
          <p:nvPr/>
        </p:nvPicPr>
        <p:blipFill>
          <a:blip r:embed="rId6"/>
          <a:stretch>
            <a:fillRect/>
          </a:stretch>
        </p:blipFill>
        <p:spPr>
          <a:xfrm>
            <a:off x="2066290" y="4253865"/>
            <a:ext cx="2496820" cy="1872615"/>
          </a:xfrm>
          <a:prstGeom prst="rect">
            <a:avLst/>
          </a:prstGeom>
          <a:noFill/>
          <a:ln w="9525">
            <a:noFill/>
          </a:ln>
        </p:spPr>
      </p:pic>
      <p:pic>
        <p:nvPicPr>
          <p:cNvPr id="14" name="图片 1435" descr="315226666a76205a92ea3d2da5815cd"/>
          <p:cNvPicPr>
            <a:picLocks noChangeAspect="1"/>
          </p:cNvPicPr>
          <p:nvPr/>
        </p:nvPicPr>
        <p:blipFill>
          <a:blip r:embed="rId7"/>
          <a:srcRect t="12038" r="1578"/>
          <a:stretch>
            <a:fillRect/>
          </a:stretch>
        </p:blipFill>
        <p:spPr>
          <a:xfrm>
            <a:off x="4801235" y="4253865"/>
            <a:ext cx="2589530" cy="1879600"/>
          </a:xfrm>
          <a:prstGeom prst="rect">
            <a:avLst/>
          </a:prstGeom>
          <a:noFill/>
          <a:ln w="9525">
            <a:noFill/>
          </a:ln>
        </p:spPr>
      </p:pic>
      <p:pic>
        <p:nvPicPr>
          <p:cNvPr id="15" name="图片 1436" descr="501f0fd7409b99a45c56356c26203e3"/>
          <p:cNvPicPr>
            <a:picLocks noChangeAspect="1"/>
          </p:cNvPicPr>
          <p:nvPr/>
        </p:nvPicPr>
        <p:blipFill>
          <a:blip r:embed="rId8"/>
          <a:stretch>
            <a:fillRect/>
          </a:stretch>
        </p:blipFill>
        <p:spPr>
          <a:xfrm>
            <a:off x="7973695" y="4253865"/>
            <a:ext cx="2322830" cy="1878965"/>
          </a:xfrm>
          <a:prstGeom prst="rect">
            <a:avLst/>
          </a:prstGeom>
          <a:noFill/>
          <a:ln w="9525">
            <a:noFill/>
          </a:ln>
        </p:spPr>
      </p:pic>
      <p:sp>
        <p:nvSpPr>
          <p:cNvPr id="17" name="TextBox 8"/>
          <p:cNvSpPr txBox="1"/>
          <p:nvPr/>
        </p:nvSpPr>
        <p:spPr>
          <a:xfrm>
            <a:off x="5556885" y="6263640"/>
            <a:ext cx="107823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三角波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18" name="TextBox 8"/>
          <p:cNvSpPr txBox="1"/>
          <p:nvPr/>
        </p:nvSpPr>
        <p:spPr>
          <a:xfrm>
            <a:off x="2919095" y="6263640"/>
            <a:ext cx="79121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方波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19" name="TextBox 8"/>
          <p:cNvSpPr txBox="1"/>
          <p:nvPr/>
        </p:nvSpPr>
        <p:spPr>
          <a:xfrm>
            <a:off x="1248410" y="3691890"/>
            <a:ext cx="149669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递增锯齿波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20" name="TextBox 8"/>
          <p:cNvSpPr txBox="1"/>
          <p:nvPr/>
        </p:nvSpPr>
        <p:spPr>
          <a:xfrm>
            <a:off x="4022090" y="3664585"/>
            <a:ext cx="15081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递减锯齿波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21" name="TextBox 8"/>
          <p:cNvSpPr txBox="1"/>
          <p:nvPr/>
        </p:nvSpPr>
        <p:spPr>
          <a:xfrm>
            <a:off x="7063105" y="3654425"/>
            <a:ext cx="152908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递增阶梯波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22" name="TextBox 8"/>
          <p:cNvSpPr txBox="1"/>
          <p:nvPr/>
        </p:nvSpPr>
        <p:spPr>
          <a:xfrm>
            <a:off x="9584690" y="3702050"/>
            <a:ext cx="153289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递减阶梯波</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417830" y="3123565"/>
            <a:ext cx="10401300" cy="276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设计原理：</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本系统主要由乐曲自动演奏模块、音调发生模块、数控分频模块三部分组成。</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乐曲自动演奏模块：负责产生8位发声控制输入信号/当进行自动演奏时。</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音调发生模块：主要负责产生音阶的分频预置值。</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数控分频模块：主要负责对时基脉冲进行分频，得到与1、2、3、4、5、6、7七个音符相对应的频率。</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3"/>
            </p:custDataLst>
          </p:nvPr>
        </p:nvSpPr>
        <p:spPr>
          <a:xfrm>
            <a:off x="417830" y="1734185"/>
            <a:ext cx="11198225" cy="7219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设计一个智能电子琴，它可通过按键来控制实现电子琴演奏的功能。演奏时可以选择是手动演奏（由键盘输入）还是自动演奏已存入的乐曲。</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进阶实验七 数字电子琴的设计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23495"/>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19" name="组合 18"/>
          <p:cNvGrpSpPr/>
          <p:nvPr/>
        </p:nvGrpSpPr>
        <p:grpSpPr>
          <a:xfrm>
            <a:off x="1221547" y="2086093"/>
            <a:ext cx="2118592" cy="1261505"/>
            <a:chOff x="316783" y="2087602"/>
            <a:chExt cx="1765492" cy="1051254"/>
          </a:xfrm>
        </p:grpSpPr>
        <p:sp>
          <p:nvSpPr>
            <p:cNvPr id="20" name="矩形 19"/>
            <p:cNvSpPr/>
            <p:nvPr/>
          </p:nvSpPr>
          <p:spPr>
            <a:xfrm>
              <a:off x="651036" y="2087602"/>
              <a:ext cx="1096988" cy="569387"/>
            </a:xfrm>
            <a:prstGeom prst="rect">
              <a:avLst/>
            </a:prstGeom>
          </p:spPr>
          <p:txBody>
            <a:bodyPr wrap="none">
              <a:spAutoFit/>
            </a:bodyPr>
            <a:lstStyle/>
            <a:p>
              <a:pPr algn="ctr" defTabSz="822960"/>
              <a:r>
                <a:rPr lang="zh-CN" altLang="en-US" sz="3840" b="1" dirty="0">
                  <a:solidFill>
                    <a:prstClr val="white"/>
                  </a:solidFill>
                  <a:latin typeface="微软雅黑" panose="020B0503020204020204" pitchFamily="34" charset="-122"/>
                  <a:ea typeface="微软雅黑" panose="020B0503020204020204" pitchFamily="34" charset="-122"/>
                </a:rPr>
                <a:t>目 录</a:t>
              </a:r>
              <a:endParaRPr lang="zh-CN" altLang="en-US" sz="3840"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6783" y="2569469"/>
              <a:ext cx="1765492" cy="569387"/>
            </a:xfrm>
            <a:prstGeom prst="rect">
              <a:avLst/>
            </a:prstGeom>
            <a:noFill/>
          </p:spPr>
          <p:txBody>
            <a:bodyPr wrap="none" rtlCol="0">
              <a:spAutoFit/>
            </a:bodyPr>
            <a:lstStyle/>
            <a:p>
              <a:pPr algn="ctr" defTabSz="822960"/>
              <a:r>
                <a:rPr lang="en-US" altLang="zh-CN" sz="3840" dirty="0" err="1">
                  <a:solidFill>
                    <a:prstClr val="white"/>
                  </a:solidFill>
                  <a:latin typeface="微软雅黑" panose="020B0503020204020204" pitchFamily="34" charset="-122"/>
                  <a:ea typeface="微软雅黑" panose="020B0503020204020204" pitchFamily="34" charset="-122"/>
                </a:rPr>
                <a:t>Contens</a:t>
              </a:r>
              <a:endParaRPr lang="zh-CN" altLang="en-US" sz="3840"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custDataLst>
              <p:tags r:id="rId1"/>
            </p:custDataLst>
          </p:nvPr>
        </p:nvGrpSpPr>
        <p:grpSpPr>
          <a:xfrm>
            <a:off x="5168265" y="345768"/>
            <a:ext cx="6720663" cy="2172605"/>
            <a:chOff x="8139" y="2626"/>
            <a:chExt cx="7894" cy="2344"/>
          </a:xfrm>
        </p:grpSpPr>
        <p:sp>
          <p:nvSpPr>
            <p:cNvPr id="4" name="圆角矩形 3"/>
            <p:cNvSpPr/>
            <p:nvPr>
              <p:custDataLst>
                <p:tags r:id="rId2"/>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1</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5" name="TextBox 4"/>
            <p:cNvSpPr txBox="1"/>
            <p:nvPr>
              <p:custDataLst>
                <p:tags r:id="rId3"/>
              </p:custDataLst>
            </p:nvPr>
          </p:nvSpPr>
          <p:spPr>
            <a:xfrm>
              <a:off x="8971" y="2626"/>
              <a:ext cx="7062" cy="736"/>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进阶实验一 步行街交通灯控制器的设计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4"/>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5"/>
              </p:custDataLst>
            </p:nvPr>
          </p:nvSpPr>
          <p:spPr>
            <a:xfrm>
              <a:off x="8971" y="3430"/>
              <a:ext cx="5308" cy="737"/>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进阶实验二 音乐播放器的设计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8151" y="4256"/>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8" name="TextBox 27"/>
            <p:cNvSpPr txBox="1"/>
            <p:nvPr>
              <p:custDataLst>
                <p:tags r:id="rId7"/>
              </p:custDataLst>
            </p:nvPr>
          </p:nvSpPr>
          <p:spPr>
            <a:xfrm>
              <a:off x="8983" y="4235"/>
              <a:ext cx="6925" cy="723"/>
            </a:xfrm>
            <a:prstGeom prst="rect">
              <a:avLst/>
            </a:prstGeom>
            <a:noFill/>
          </p:spPr>
          <p:txBody>
            <a:bodyPr wrap="square" lIns="109703" tIns="54851" rIns="109703" bIns="54851" rtlCol="0">
              <a:noAutofit/>
            </a:bodyPr>
            <a:lstStyle/>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进阶实验三 乒乓球游戏机的设计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grpSp>
      <p:grpSp>
        <p:nvGrpSpPr>
          <p:cNvPr id="17" name="组合 16"/>
          <p:cNvGrpSpPr/>
          <p:nvPr>
            <p:custDataLst>
              <p:tags r:id="rId8"/>
            </p:custDataLst>
          </p:nvPr>
        </p:nvGrpSpPr>
        <p:grpSpPr>
          <a:xfrm>
            <a:off x="5168265" y="2602558"/>
            <a:ext cx="6720663" cy="2172605"/>
            <a:chOff x="8139" y="2626"/>
            <a:chExt cx="7894" cy="2344"/>
          </a:xfrm>
        </p:grpSpPr>
        <p:sp>
          <p:nvSpPr>
            <p:cNvPr id="18" name="圆角矩形 17"/>
            <p:cNvSpPr/>
            <p:nvPr>
              <p:custDataLst>
                <p:tags r:id="rId9"/>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4</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2" name="TextBox 4"/>
            <p:cNvSpPr txBox="1"/>
            <p:nvPr>
              <p:custDataLst>
                <p:tags r:id="rId10"/>
              </p:custDataLst>
            </p:nvPr>
          </p:nvSpPr>
          <p:spPr>
            <a:xfrm>
              <a:off x="8971" y="2626"/>
              <a:ext cx="7062" cy="736"/>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进阶实验四 智能电梯控制器的设计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23" name="圆角矩形 22"/>
            <p:cNvSpPr/>
            <p:nvPr>
              <p:custDataLst>
                <p:tags r:id="rId11"/>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5</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6" name="TextBox 24"/>
            <p:cNvSpPr txBox="1"/>
            <p:nvPr>
              <p:custDataLst>
                <p:tags r:id="rId12"/>
              </p:custDataLst>
            </p:nvPr>
          </p:nvSpPr>
          <p:spPr>
            <a:xfrm>
              <a:off x="8971" y="3430"/>
              <a:ext cx="5642" cy="737"/>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进阶实验五 数字电子秒表的设计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29" name="圆角矩形 28"/>
            <p:cNvSpPr/>
            <p:nvPr>
              <p:custDataLst>
                <p:tags r:id="rId13"/>
              </p:custDataLst>
            </p:nvPr>
          </p:nvSpPr>
          <p:spPr>
            <a:xfrm>
              <a:off x="8151" y="4256"/>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6</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0" name="TextBox 27"/>
            <p:cNvSpPr txBox="1"/>
            <p:nvPr>
              <p:custDataLst>
                <p:tags r:id="rId14"/>
              </p:custDataLst>
            </p:nvPr>
          </p:nvSpPr>
          <p:spPr>
            <a:xfrm>
              <a:off x="8983" y="4235"/>
              <a:ext cx="6925" cy="723"/>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进阶实验六 简易波形发生器的设计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grpSp>
      <p:grpSp>
        <p:nvGrpSpPr>
          <p:cNvPr id="31" name="组合 30"/>
          <p:cNvGrpSpPr/>
          <p:nvPr>
            <p:custDataLst>
              <p:tags r:id="rId15"/>
            </p:custDataLst>
          </p:nvPr>
        </p:nvGrpSpPr>
        <p:grpSpPr>
          <a:xfrm>
            <a:off x="5178425" y="4877763"/>
            <a:ext cx="6720663" cy="1428321"/>
            <a:chOff x="8139" y="2626"/>
            <a:chExt cx="7894" cy="1541"/>
          </a:xfrm>
        </p:grpSpPr>
        <p:sp>
          <p:nvSpPr>
            <p:cNvPr id="32" name="圆角矩形 31"/>
            <p:cNvSpPr/>
            <p:nvPr>
              <p:custDataLst>
                <p:tags r:id="rId16"/>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7</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3" name="TextBox 4"/>
            <p:cNvSpPr txBox="1"/>
            <p:nvPr>
              <p:custDataLst>
                <p:tags r:id="rId17"/>
              </p:custDataLst>
            </p:nvPr>
          </p:nvSpPr>
          <p:spPr>
            <a:xfrm>
              <a:off x="8971" y="2626"/>
              <a:ext cx="7062" cy="736"/>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进阶实验七 数字电子琴的设计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34" name="圆角矩形 33"/>
            <p:cNvSpPr/>
            <p:nvPr>
              <p:custDataLst>
                <p:tags r:id="rId18"/>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8</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5" name="TextBox 24"/>
            <p:cNvSpPr txBox="1"/>
            <p:nvPr>
              <p:custDataLst>
                <p:tags r:id="rId19"/>
              </p:custDataLst>
            </p:nvPr>
          </p:nvSpPr>
          <p:spPr>
            <a:xfrm>
              <a:off x="8971" y="3430"/>
              <a:ext cx="6385" cy="737"/>
            </a:xfrm>
            <a:prstGeom prst="rect">
              <a:avLst/>
            </a:prstGeom>
            <a:noFill/>
          </p:spPr>
          <p:txBody>
            <a:bodyPr wrap="square" lIns="109703" tIns="54851" rIns="109703" bIns="54851" rtlCol="0">
              <a:noAutofit/>
            </a:bodyPr>
            <a:p>
              <a:pPr defTabSz="1097280">
                <a:lnSpc>
                  <a:spcPct val="140000"/>
                </a:lnSpc>
              </a:pPr>
              <a:r>
                <a:rPr lang="en-US" altLang="zh-CN" sz="2400" b="1" dirty="0">
                  <a:solidFill>
                    <a:prstClr val="black"/>
                  </a:solidFill>
                  <a:latin typeface="微软雅黑" panose="020B0503020204020204" pitchFamily="34" charset="-122"/>
                  <a:ea typeface="微软雅黑" panose="020B0503020204020204" pitchFamily="34" charset="-122"/>
                </a:rPr>
                <a:t>进阶实验八 视唱练耳训练系统的设计</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grpSp>
      <p:pic>
        <p:nvPicPr>
          <p:cNvPr id="39" name="图片 38"/>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Lst>
          </a:blip>
          <a:stretch>
            <a:fillRect/>
          </a:stretch>
        </p:blipFill>
        <p:spPr>
          <a:xfrm>
            <a:off x="866874" y="4776098"/>
            <a:ext cx="2639448" cy="20334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536440" y="6151880"/>
            <a:ext cx="311912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数字电子琴系统顶层设计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6"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进阶实验七 数字电子琴的设计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sym typeface="+mn-ea"/>
            </a:endParaRPr>
          </a:p>
        </p:txBody>
      </p:sp>
      <p:pic>
        <p:nvPicPr>
          <p:cNvPr id="2" name="图片 1444"/>
          <p:cNvPicPr>
            <a:picLocks noChangeAspect="1"/>
          </p:cNvPicPr>
          <p:nvPr/>
        </p:nvPicPr>
        <p:blipFill>
          <a:blip r:embed="rId2"/>
          <a:stretch>
            <a:fillRect/>
          </a:stretch>
        </p:blipFill>
        <p:spPr>
          <a:xfrm>
            <a:off x="708025" y="1870075"/>
            <a:ext cx="10775950" cy="394398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2"/>
            </p:custDataLst>
          </p:nvPr>
        </p:nvSpPr>
        <p:spPr>
          <a:xfrm>
            <a:off x="163195" y="1734185"/>
            <a:ext cx="11198225" cy="7219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设计一个视唱练耳训练系统，整个系统实现音乐播放的同时在点阵上显示曲谱，可以根据显示的简谱音符和扬声器中播放的音乐进行音乐专业视唱练耳的训练。</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进阶实验八 视唱练耳训练系统的设计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sym typeface="+mn-ea"/>
            </a:endParaRPr>
          </a:p>
        </p:txBody>
      </p:sp>
      <p:pic>
        <p:nvPicPr>
          <p:cNvPr id="2" name="图片 1446"/>
          <p:cNvPicPr>
            <a:picLocks noChangeAspect="1"/>
          </p:cNvPicPr>
          <p:nvPr/>
        </p:nvPicPr>
        <p:blipFill>
          <a:blip r:embed="rId3"/>
          <a:stretch>
            <a:fillRect/>
          </a:stretch>
        </p:blipFill>
        <p:spPr>
          <a:xfrm>
            <a:off x="2997835" y="2510790"/>
            <a:ext cx="5528310" cy="2355850"/>
          </a:xfrm>
          <a:prstGeom prst="rect">
            <a:avLst/>
          </a:prstGeom>
          <a:noFill/>
          <a:ln w="9525">
            <a:noFill/>
          </a:ln>
        </p:spPr>
      </p:pic>
      <p:sp>
        <p:nvSpPr>
          <p:cNvPr id="5" name="Title 6"/>
          <p:cNvSpPr txBox="1"/>
          <p:nvPr>
            <p:custDataLst>
              <p:tags r:id="rId4"/>
            </p:custDataLst>
          </p:nvPr>
        </p:nvSpPr>
        <p:spPr>
          <a:xfrm>
            <a:off x="765810" y="4921250"/>
            <a:ext cx="11198225" cy="16002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设计原理：</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整个系统包括4分频、625000分频、7位计数器、行译码、列译码、数控分频、ROM存储、音调预置数等多个模块。</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该视唱练耳训练系统主要分为视唱训练和听觉训练两大部分。因此系统主要包括音乐产生电路和图形显示电路。音乐产生电路的设计原理是通过7位的加法计数器产生128个存储单元，再编写音乐译码程序。同时将相应的预置数送入数控分频器。通过对输入信号1MHz进行分频发出对应的频率的声音。</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409440" y="6232525"/>
            <a:ext cx="337439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视唱练耳演奏系统顶层设计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6" name="TextBox 8"/>
          <p:cNvSpPr txBox="1"/>
          <p:nvPr/>
        </p:nvSpPr>
        <p:spPr>
          <a:xfrm>
            <a:off x="1484123" y="204856"/>
            <a:ext cx="9761855" cy="780415"/>
          </a:xfrm>
          <a:prstGeom prst="rect">
            <a:avLst/>
          </a:prstGeom>
          <a:noFill/>
        </p:spPr>
        <p:txBody>
          <a:bodyPr wrap="square" rtlCol="0">
            <a:spAutoFit/>
          </a:bodyPr>
          <a:p>
            <a:pPr defTabSz="1097280">
              <a:lnSpc>
                <a:spcPct val="140000"/>
              </a:lnSpc>
            </a:pPr>
            <a:r>
              <a:rPr lang="en-US" altLang="zh-CN" sz="3200" b="1" dirty="0">
                <a:solidFill>
                  <a:prstClr val="black"/>
                </a:solidFill>
                <a:latin typeface="黑体" panose="02010609060101010101" charset="-122"/>
                <a:ea typeface="黑体" panose="02010609060101010101" charset="-122"/>
                <a:cs typeface="黑体" panose="02010609060101010101" charset="-122"/>
                <a:sym typeface="+mn-ea"/>
              </a:rPr>
              <a:t>进阶实验八 视唱练耳训练系统的设计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sym typeface="+mn-ea"/>
            </a:endParaRPr>
          </a:p>
        </p:txBody>
      </p:sp>
      <p:pic>
        <p:nvPicPr>
          <p:cNvPr id="2" name="图片 1451"/>
          <p:cNvPicPr>
            <a:picLocks noChangeAspect="1"/>
          </p:cNvPicPr>
          <p:nvPr/>
        </p:nvPicPr>
        <p:blipFill>
          <a:blip r:embed="rId2"/>
          <a:srcRect l="25764" t="15616" r="33405" b="39178"/>
          <a:stretch>
            <a:fillRect/>
          </a:stretch>
        </p:blipFill>
        <p:spPr>
          <a:xfrm>
            <a:off x="2347595" y="1543685"/>
            <a:ext cx="7496810" cy="449961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397760"/>
            <a:ext cx="8448040" cy="2435225"/>
          </a:xfrm>
          <a:prstGeom prst="rect">
            <a:avLst/>
          </a:prstGeom>
          <a:noFill/>
        </p:spPr>
        <p:txBody>
          <a:bodyPr wrap="none" lIns="109703" tIns="54851" rIns="109703" bIns="54851">
            <a:noAutofit/>
          </a:bodyPr>
          <a:lstStyle/>
          <a:p>
            <a:pPr algn="ctr" defTabSz="1097280"/>
            <a:r>
              <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zh-CN" altLang="en-US"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1670050" y="5760085"/>
            <a:ext cx="9575165" cy="9747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设计一个步行街交通灯控制器，可以自动控制东西、南北方向红、黄、绿交通灯的状态转换，同时显示倒计时，指挥各种车辆和行人安全通行，实现交通灯自动控制。</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进阶实验一 步行街交通灯控制器的设计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61"/>
          <p:cNvPicPr>
            <a:picLocks noChangeAspect="1"/>
          </p:cNvPicPr>
          <p:nvPr/>
        </p:nvPicPr>
        <p:blipFill>
          <a:blip r:embed="rId3"/>
          <a:stretch>
            <a:fillRect/>
          </a:stretch>
        </p:blipFill>
        <p:spPr>
          <a:xfrm>
            <a:off x="3712210" y="1567815"/>
            <a:ext cx="5306060" cy="40754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1670050" y="4936490"/>
            <a:ext cx="9390380" cy="149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采用EDA技术实现分模块设计，系统包括主要由计数模块、交通灯控制模块、显示译码等模块。通过输入端信号的变化来控制东西、南北方向红黄绿灯的变化情况。在不同的状态下灯做相应的变化，使行人和主干道车辆按照灯的指示行驶。</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进阶实验一 步行街交通灯控制器的设计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pic>
        <p:nvPicPr>
          <p:cNvPr id="2" name="图片 1"/>
          <p:cNvPicPr>
            <a:picLocks noChangeAspect="1"/>
          </p:cNvPicPr>
          <p:nvPr/>
        </p:nvPicPr>
        <p:blipFill>
          <a:blip r:embed="rId3"/>
          <a:stretch>
            <a:fillRect/>
          </a:stretch>
        </p:blipFill>
        <p:spPr>
          <a:xfrm>
            <a:off x="3368675" y="1430020"/>
            <a:ext cx="5993765" cy="3275965"/>
          </a:xfrm>
          <a:prstGeom prst="rect">
            <a:avLst/>
          </a:prstGeom>
        </p:spPr>
      </p:pic>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进阶实验一 步行街交通灯控制器的设计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69"/>
          <p:cNvPicPr>
            <a:picLocks noChangeAspect="1"/>
          </p:cNvPicPr>
          <p:nvPr/>
        </p:nvPicPr>
        <p:blipFill>
          <a:blip r:embed="rId2"/>
          <a:srcRect l="25710" t="15569" r="27045" b="44398"/>
          <a:stretch>
            <a:fillRect/>
          </a:stretch>
        </p:blipFill>
        <p:spPr>
          <a:xfrm>
            <a:off x="2147570" y="1719580"/>
            <a:ext cx="8434705" cy="4004945"/>
          </a:xfrm>
          <a:prstGeom prst="rect">
            <a:avLst/>
          </a:prstGeom>
          <a:noFill/>
          <a:ln w="9525">
            <a:noFill/>
          </a:ln>
        </p:spPr>
      </p:pic>
      <p:sp>
        <p:nvSpPr>
          <p:cNvPr id="3" name="TextBox 8"/>
          <p:cNvSpPr txBox="1"/>
          <p:nvPr/>
        </p:nvSpPr>
        <p:spPr>
          <a:xfrm>
            <a:off x="4595495" y="6076315"/>
            <a:ext cx="3539490"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步行街交通灯控制器顶层设计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436245" y="4851400"/>
            <a:ext cx="11320145" cy="149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设计原理：</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该音乐播放器的系统框架如图所示，主要由音调发生器模块、手动\自动选择模块、音调编码器模块和数控分频器模块四个模块组成。要想FPGA发出不用音符的音调，只要控制它输出相应音符的频率即可。乐曲都是由一连串的音符组成，只要按照乐曲的乐谱依次输出这些音符所对应的频率即可。乐曲中每个音符的发音频率及其持续时间是乐曲能够连续演奏的两个基本要素，</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因此获取这两个要素所对应的数值以及通过纯硬件的手段来利用这些数值实现乐曲的演奏效果。</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进阶实验二 音乐播放器的设计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r>
              <a:rPr lang="en-US" altLang="zh-CN" sz="3200" b="1" dirty="0">
                <a:solidFill>
                  <a:prstClr val="black"/>
                </a:solidFill>
                <a:latin typeface="黑体" panose="02010609060101010101" charset="-122"/>
                <a:ea typeface="黑体" panose="02010609060101010101" charset="-122"/>
                <a:cs typeface="黑体" panose="02010609060101010101" charset="-122"/>
              </a:rPr>
              <a:t>&amp;</a:t>
            </a:r>
            <a:r>
              <a:rPr lang="zh-CN" altLang="en-US" sz="3200" b="1" dirty="0">
                <a:solidFill>
                  <a:prstClr val="black"/>
                </a:solidFill>
                <a:latin typeface="黑体" panose="02010609060101010101" charset="-122"/>
                <a:ea typeface="黑体" panose="02010609060101010101" charset="-122"/>
                <a:cs typeface="黑体" panose="02010609060101010101" charset="-122"/>
              </a:rPr>
              <a:t>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71" descr="IMG_256"/>
          <p:cNvPicPr>
            <a:picLocks noChangeAspect="1"/>
          </p:cNvPicPr>
          <p:nvPr/>
        </p:nvPicPr>
        <p:blipFill>
          <a:blip r:embed="rId3"/>
          <a:stretch>
            <a:fillRect/>
          </a:stretch>
        </p:blipFill>
        <p:spPr>
          <a:xfrm>
            <a:off x="1203960" y="2985135"/>
            <a:ext cx="9779635" cy="1734820"/>
          </a:xfrm>
          <a:prstGeom prst="rect">
            <a:avLst/>
          </a:prstGeom>
          <a:noFill/>
          <a:ln w="9525">
            <a:noFill/>
          </a:ln>
        </p:spPr>
      </p:pic>
      <p:sp>
        <p:nvSpPr>
          <p:cNvPr id="4" name="Title 6"/>
          <p:cNvSpPr txBox="1"/>
          <p:nvPr>
            <p:custDataLst>
              <p:tags r:id="rId4"/>
            </p:custDataLst>
          </p:nvPr>
        </p:nvSpPr>
        <p:spPr>
          <a:xfrm>
            <a:off x="617855" y="1734185"/>
            <a:ext cx="10038080" cy="149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a:t>
            </a:r>
            <a:r>
              <a:rPr lang="zh-CN" altLang="en-US" b="1"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设计一个音乐播放器，能够播放指定的铃声《祝你生日快乐》。通过程序控制FPGA输出不同频率的矩形波，从而在扬声器上发出相应频率的声音，代表出乐曲中的各个音符。</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进阶实验二 音乐播放器的设计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810760" y="6076950"/>
            <a:ext cx="256984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音乐播放器顶层设计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76"/>
          <p:cNvPicPr>
            <a:picLocks noChangeAspect="1"/>
          </p:cNvPicPr>
          <p:nvPr/>
        </p:nvPicPr>
        <p:blipFill>
          <a:blip r:embed="rId2"/>
          <a:stretch>
            <a:fillRect/>
          </a:stretch>
        </p:blipFill>
        <p:spPr>
          <a:xfrm>
            <a:off x="1630045" y="1868805"/>
            <a:ext cx="9159875" cy="4058920"/>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6019800" y="2071370"/>
            <a:ext cx="5817235" cy="40030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1"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设计要求如下：</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（1）比赛时甲乙双方各在不同的位置发球或击球；</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（2）根据球的位置发出相应的动作，提前击球或出界均判失分；</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（3）乒乓球的位置和移动方向有灯亮及依次点亮的方向决定，球移动的速度为0.1～0.5s移动一位；</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（4）甲乙双方设置各自的记分牌，任何一方先记满21分该方就算胜了此局；</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（5）当记分牌清零后，又可开始新的一局比赛。</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进阶实验三 乒乓球游戏机的设计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77"/>
          <p:cNvPicPr>
            <a:picLocks noChangeAspect="1"/>
          </p:cNvPicPr>
          <p:nvPr/>
        </p:nvPicPr>
        <p:blipFill>
          <a:blip r:embed="rId3"/>
          <a:stretch>
            <a:fillRect/>
          </a:stretch>
        </p:blipFill>
        <p:spPr>
          <a:xfrm>
            <a:off x="620395" y="2228215"/>
            <a:ext cx="5545455" cy="40151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6104890" y="2042160"/>
            <a:ext cx="5140960" cy="41338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乒乓球游戏机系统设计原理</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如图所示。用8～16个发光二极管代表乒乓球台，在游戏机的两侧各设置两个开关，一个是发球开关，一个是击球开关。甲方按动发球开关时，靠近甲方的第一盏灯亮，然后发光二极管由甲向乙依次点亮，代表乒乓球在移动。当球过网后，按设计者规定的球位乙方就可以击球。若乙方提前击球或没有击到球，则判乙方失分，甲方自动加分，重新发球比赛继续进行到一方记分到21分，该局结束，记分牌清零，可以开始新的一局比赛。</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605155"/>
            <a:chOff x="274214" y="217809"/>
            <a:chExt cx="8589434"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8134880" cy="486304"/>
            </a:xfrm>
            <a:prstGeom prst="rect">
              <a:avLst/>
            </a:prstGeom>
            <a:noFill/>
          </p:spPr>
          <p:txBody>
            <a:bodyPr wrap="square" rtlCol="0">
              <a:spAutoFit/>
            </a:bodyPr>
            <a:p>
              <a:pPr defTabSz="1097280"/>
              <a:r>
                <a:rPr lang="en-US" altLang="zh-CN" sz="3200" b="1" dirty="0">
                  <a:solidFill>
                    <a:prstClr val="black"/>
                  </a:solidFill>
                  <a:latin typeface="黑体" panose="02010609060101010101" charset="-122"/>
                  <a:ea typeface="黑体" panose="02010609060101010101" charset="-122"/>
                  <a:cs typeface="黑体" panose="02010609060101010101" charset="-122"/>
                </a:rPr>
                <a:t>进阶实验三 乒乓球游戏机的设计</a:t>
              </a:r>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78" descr="4"/>
          <p:cNvPicPr>
            <a:picLocks noChangeAspect="1"/>
          </p:cNvPicPr>
          <p:nvPr/>
        </p:nvPicPr>
        <p:blipFill>
          <a:blip r:embed="rId3"/>
          <a:srcRect l="47440" t="46628"/>
          <a:stretch>
            <a:fillRect/>
          </a:stretch>
        </p:blipFill>
        <p:spPr>
          <a:xfrm>
            <a:off x="617220" y="1988820"/>
            <a:ext cx="5614035" cy="41783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537.2,&quot;left&quot;:406.94999999999993,&quot;top&quot;:5.55,&quot;width&quot;:529.986062992126}"/>
</p:tagLst>
</file>

<file path=ppt/tags/tag10.xml><?xml version="1.0" encoding="utf-8"?>
<p:tagLst xmlns:p="http://schemas.openxmlformats.org/presentationml/2006/main">
  <p:tag name="KSO_WM_DIAGRAM_VIRTUALLY_FRAME" val="{&quot;height&quot;:537.2,&quot;left&quot;:406.94999999999993,&quot;top&quot;:5.55,&quot;width&quot;:529.986062992126}"/>
</p:tagLst>
</file>

<file path=ppt/tags/tag11.xml><?xml version="1.0" encoding="utf-8"?>
<p:tagLst xmlns:p="http://schemas.openxmlformats.org/presentationml/2006/main">
  <p:tag name="KSO_WM_DIAGRAM_VIRTUALLY_FRAME" val="{&quot;height&quot;:537.2,&quot;left&quot;:406.94999999999993,&quot;top&quot;:5.55,&quot;width&quot;:529.986062992126}"/>
</p:tagLst>
</file>

<file path=ppt/tags/tag12.xml><?xml version="1.0" encoding="utf-8"?>
<p:tagLst xmlns:p="http://schemas.openxmlformats.org/presentationml/2006/main">
  <p:tag name="KSO_WM_DIAGRAM_VIRTUALLY_FRAME" val="{&quot;height&quot;:537.2,&quot;left&quot;:406.94999999999993,&quot;top&quot;:5.55,&quot;width&quot;:529.986062992126}"/>
</p:tagLst>
</file>

<file path=ppt/tags/tag13.xml><?xml version="1.0" encoding="utf-8"?>
<p:tagLst xmlns:p="http://schemas.openxmlformats.org/presentationml/2006/main">
  <p:tag name="KSO_WM_DIAGRAM_VIRTUALLY_FRAME" val="{&quot;height&quot;:537.2,&quot;left&quot;:406.94999999999993,&quot;top&quot;:5.55,&quot;width&quot;:529.986062992126}"/>
</p:tagLst>
</file>

<file path=ppt/tags/tag14.xml><?xml version="1.0" encoding="utf-8"?>
<p:tagLst xmlns:p="http://schemas.openxmlformats.org/presentationml/2006/main">
  <p:tag name="KSO_WM_DIAGRAM_VIRTUALLY_FRAME" val="{&quot;height&quot;:537.2,&quot;left&quot;:406.94999999999993,&quot;top&quot;:5.55,&quot;width&quot;:529.986062992126}"/>
</p:tagLst>
</file>

<file path=ppt/tags/tag15.xml><?xml version="1.0" encoding="utf-8"?>
<p:tagLst xmlns:p="http://schemas.openxmlformats.org/presentationml/2006/main">
  <p:tag name="KSO_WM_DIAGRAM_VIRTUALLY_FRAME" val="{&quot;height&quot;:537.2,&quot;left&quot;:406.94999999999993,&quot;top&quot;:5.55,&quot;width&quot;:529.986062992126}"/>
</p:tagLst>
</file>

<file path=ppt/tags/tag16.xml><?xml version="1.0" encoding="utf-8"?>
<p:tagLst xmlns:p="http://schemas.openxmlformats.org/presentationml/2006/main">
  <p:tag name="KSO_WM_DIAGRAM_VIRTUALLY_FRAME" val="{&quot;height&quot;:537.2,&quot;left&quot;:406.94999999999993,&quot;top&quot;:5.55,&quot;width&quot;:529.986062992126}"/>
</p:tagLst>
</file>

<file path=ppt/tags/tag17.xml><?xml version="1.0" encoding="utf-8"?>
<p:tagLst xmlns:p="http://schemas.openxmlformats.org/presentationml/2006/main">
  <p:tag name="KSO_WM_DIAGRAM_VIRTUALLY_FRAME" val="{&quot;height&quot;:537.2,&quot;left&quot;:406.94999999999993,&quot;top&quot;:5.55,&quot;width&quot;:529.986062992126}"/>
</p:tagLst>
</file>

<file path=ppt/tags/tag18.xml><?xml version="1.0" encoding="utf-8"?>
<p:tagLst xmlns:p="http://schemas.openxmlformats.org/presentationml/2006/main">
  <p:tag name="KSO_WM_DIAGRAM_VIRTUALLY_FRAME" val="{&quot;height&quot;:537.2,&quot;left&quot;:406.94999999999993,&quot;top&quot;:5.55,&quot;width&quot;:529.986062992126}"/>
</p:tagLst>
</file>

<file path=ppt/tags/tag19.xml><?xml version="1.0" encoding="utf-8"?>
<p:tagLst xmlns:p="http://schemas.openxmlformats.org/presentationml/2006/main">
  <p:tag name="KSO_WM_DIAGRAM_VIRTUALLY_FRAME" val="{&quot;height&quot;:537.2,&quot;left&quot;:406.94999999999993,&quot;top&quot;:5.55,&quot;width&quot;:529.986062992126}"/>
</p:tagLst>
</file>

<file path=ppt/tags/tag2.xml><?xml version="1.0" encoding="utf-8"?>
<p:tagLst xmlns:p="http://schemas.openxmlformats.org/presentationml/2006/main">
  <p:tag name="KSO_WM_DIAGRAM_VIRTUALLY_FRAME" val="{&quot;height&quot;:537.2,&quot;left&quot;:406.94999999999993,&quot;top&quot;:5.55,&quot;width&quot;:529.986062992126}"/>
</p:tagLst>
</file>

<file path=ppt/tags/tag20.xml><?xml version="1.0" encoding="utf-8"?>
<p:tagLst xmlns:p="http://schemas.openxmlformats.org/presentationml/2006/main">
  <p:tag name="KSO_WM_DIAGRAM_VIRTUALLY_FRAME" val="{&quot;height&quot;:537.2,&quot;left&quot;:406.94999999999993,&quot;top&quot;:5.55,&quot;width&quot;:529.98606299212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537.2,&quot;left&quot;:406.94999999999993,&quot;top&quot;:5.55,&quot;width&quot;:529.986062992126}"/>
</p:tagLst>
</file>

<file path=ppt/tags/tag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537.2,&quot;left&quot;:406.94999999999993,&quot;top&quot;:5.55,&quot;width&quot;:529.986062992126}"/>
</p:tagLst>
</file>

<file path=ppt/tags/tag4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537.2,&quot;left&quot;:406.94999999999993,&quot;top&quot;:5.55,&quot;width&quot;:529.986062992126}"/>
</p:tagLst>
</file>

<file path=ppt/tags/tag5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xml><?xml version="1.0" encoding="utf-8"?>
<p:tagLst xmlns:p="http://schemas.openxmlformats.org/presentationml/2006/main">
  <p:tag name="KSO_WM_DIAGRAM_VIRTUALLY_FRAME" val="{&quot;height&quot;:537.2,&quot;left&quot;:406.94999999999993,&quot;top&quot;:5.55,&quot;width&quot;:529.986062992126}"/>
</p:tagLst>
</file>

<file path=ppt/tags/tag6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xml><?xml version="1.0" encoding="utf-8"?>
<p:tagLst xmlns:p="http://schemas.openxmlformats.org/presentationml/2006/main">
  <p:tag name="KSO_WM_DIAGRAM_VIRTUALLY_FRAME" val="{&quot;height&quot;:537.2,&quot;left&quot;:406.94999999999993,&quot;top&quot;:5.55,&quot;width&quot;:529.986062992126}"/>
</p:tagLst>
</file>

<file path=ppt/tags/tag7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7.xml><?xml version="1.0" encoding="utf-8"?>
<p:tagLst xmlns:p="http://schemas.openxmlformats.org/presentationml/2006/main">
  <p:tag name="commondata" val="eyJoZGlkIjoiY2JmYTg5OWJhM2U2Zjc0YTk5OTk1YWQxZDYyOGRmNjcifQ=="/>
  <p:tag name="resource_record_key" val="{&quot;10&quot;:[20093144,19982306,3637566],&quot;65&quot;:[20213029]}"/>
</p:tagLst>
</file>

<file path=ppt/tags/tag8.xml><?xml version="1.0" encoding="utf-8"?>
<p:tagLst xmlns:p="http://schemas.openxmlformats.org/presentationml/2006/main">
  <p:tag name="KSO_WM_DIAGRAM_VIRTUALLY_FRAME" val="{&quot;height&quot;:537.2,&quot;left&quot;:406.94999999999993,&quot;top&quot;:5.55,&quot;width&quot;:529.986062992126}"/>
</p:tagLst>
</file>

<file path=ppt/tags/tag9.xml><?xml version="1.0" encoding="utf-8"?>
<p:tagLst xmlns:p="http://schemas.openxmlformats.org/presentationml/2006/main">
  <p:tag name="KSO_WM_DIAGRAM_VIRTUALLY_FRAME" val="{&quot;height&quot;:537.2,&quot;left&quot;:406.94999999999993,&quot;top&quot;:5.55,&quot;width&quot;:529.98606299212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2504</Words>
  <Application>WPS 演示</Application>
  <PresentationFormat>宽屏</PresentationFormat>
  <Paragraphs>217</Paragraphs>
  <Slides>23</Slides>
  <Notes>37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23</vt:i4>
      </vt:variant>
    </vt:vector>
  </HeadingPairs>
  <TitlesOfParts>
    <vt:vector size="42" baseType="lpstr">
      <vt:lpstr>Arial</vt:lpstr>
      <vt:lpstr>宋体</vt:lpstr>
      <vt:lpstr>Wingdings</vt:lpstr>
      <vt:lpstr>Calibri</vt:lpstr>
      <vt:lpstr>Calibri</vt:lpstr>
      <vt:lpstr>幼圆</vt:lpstr>
      <vt:lpstr>微软雅黑</vt:lpstr>
      <vt:lpstr>Times New Roman</vt:lpstr>
      <vt:lpstr>Segoe UI</vt:lpstr>
      <vt:lpstr>Wingdings</vt:lpstr>
      <vt:lpstr>黑体</vt:lpstr>
      <vt:lpstr>Arial Unicode MS</vt:lpstr>
      <vt:lpstr>华文新魏</vt:lpstr>
      <vt:lpstr>Forte</vt:lpstr>
      <vt:lpstr>Segoe Print</vt:lpstr>
      <vt:lpstr>等线</vt:lpstr>
      <vt:lpstr>等线 Light</vt:lpstr>
      <vt:lpstr>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75</cp:revision>
  <dcterms:created xsi:type="dcterms:W3CDTF">2016-07-01T07:52:00Z</dcterms:created>
  <dcterms:modified xsi:type="dcterms:W3CDTF">2025-02-06T08:26:55Z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D17AD755794E4C5B9698DB6148A4EB6A_13</vt:lpwstr>
  </property>
  <property fmtid="{D5CDD505-2E9C-101B-9397-08002B2CF9AE}" pid="3" name="KSOProductBuildVer">
    <vt:lpwstr>2052-12.1.0.19770</vt:lpwstr>
  </property>
</Properties>
</file>