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99" r:id="rId7"/>
    <p:sldId id="315" r:id="rId8"/>
    <p:sldId id="316" r:id="rId9"/>
    <p:sldId id="317" r:id="rId10"/>
    <p:sldId id="318" r:id="rId11"/>
    <p:sldId id="307" r:id="rId12"/>
    <p:sldId id="319" r:id="rId13"/>
    <p:sldId id="322" r:id="rId14"/>
    <p:sldId id="323" r:id="rId15"/>
    <p:sldId id="324" r:id="rId16"/>
    <p:sldId id="325" r:id="rId17"/>
    <p:sldId id="326" r:id="rId18"/>
    <p:sldId id="327" r:id="rId19"/>
    <p:sldId id="328" r:id="rId20"/>
    <p:sldId id="329" r:id="rId21"/>
    <p:sldId id="330" r:id="rId22"/>
    <p:sldId id="331" r:id="rId23"/>
    <p:sldId id="332" r:id="rId24"/>
    <p:sldId id="333" r:id="rId25"/>
    <p:sldId id="334" r:id="rId26"/>
    <p:sldId id="335" r:id="rId27"/>
    <p:sldId id="336" r:id="rId28"/>
    <p:sldId id="338" r:id="rId29"/>
    <p:sldId id="340" r:id="rId30"/>
    <p:sldId id="341" r:id="rId31"/>
    <p:sldId id="342" r:id="rId32"/>
    <p:sldId id="343" r:id="rId33"/>
    <p:sldId id="339" r:id="rId34"/>
    <p:sldId id="344" r:id="rId35"/>
    <p:sldId id="345" r:id="rId36"/>
    <p:sldId id="346" r:id="rId37"/>
    <p:sldId id="347" r:id="rId38"/>
    <p:sldId id="348" r:id="rId39"/>
    <p:sldId id="349" r:id="rId40"/>
    <p:sldId id="350" r:id="rId41"/>
    <p:sldId id="352" r:id="rId42"/>
    <p:sldId id="353" r:id="rId43"/>
    <p:sldId id="354" r:id="rId44"/>
    <p:sldId id="355" r:id="rId45"/>
    <p:sldId id="356" r:id="rId46"/>
    <p:sldId id="357" r:id="rId47"/>
    <p:sldId id="358" r:id="rId48"/>
    <p:sldId id="359" r:id="rId49"/>
    <p:sldId id="360" r:id="rId50"/>
    <p:sldId id="361" r:id="rId51"/>
    <p:sldId id="362" r:id="rId52"/>
    <p:sldId id="363" r:id="rId53"/>
    <p:sldId id="364" r:id="rId54"/>
    <p:sldId id="365" r:id="rId55"/>
    <p:sldId id="366" r:id="rId56"/>
    <p:sldId id="367" r:id="rId57"/>
    <p:sldId id="368" r:id="rId58"/>
    <p:sldId id="351" r:id="rId59"/>
    <p:sldId id="369" r:id="rId60"/>
    <p:sldId id="370" r:id="rId61"/>
    <p:sldId id="371" r:id="rId62"/>
    <p:sldId id="372" r:id="rId63"/>
    <p:sldId id="373" r:id="rId64"/>
    <p:sldId id="375" r:id="rId65"/>
    <p:sldId id="377" r:id="rId66"/>
    <p:sldId id="376" r:id="rId67"/>
    <p:sldId id="378" r:id="rId68"/>
    <p:sldId id="379" r:id="rId69"/>
    <p:sldId id="380" r:id="rId70"/>
    <p:sldId id="381" r:id="rId71"/>
    <p:sldId id="382" r:id="rId72"/>
    <p:sldId id="383" r:id="rId73"/>
    <p:sldId id="384" r:id="rId74"/>
    <p:sldId id="385" r:id="rId75"/>
    <p:sldId id="386" r:id="rId76"/>
    <p:sldId id="387" r:id="rId77"/>
    <p:sldId id="388" r:id="rId78"/>
    <p:sldId id="389" r:id="rId79"/>
    <p:sldId id="390" r:id="rId80"/>
    <p:sldId id="394" r:id="rId81"/>
    <p:sldId id="395" r:id="rId82"/>
    <p:sldId id="396" r:id="rId83"/>
    <p:sldId id="397" r:id="rId84"/>
    <p:sldId id="398" r:id="rId85"/>
    <p:sldId id="399" r:id="rId86"/>
    <p:sldId id="400" r:id="rId87"/>
    <p:sldId id="401" r:id="rId88"/>
    <p:sldId id="402" r:id="rId89"/>
    <p:sldId id="403" r:id="rId90"/>
    <p:sldId id="404" r:id="rId91"/>
    <p:sldId id="405" r:id="rId92"/>
    <p:sldId id="406" r:id="rId93"/>
    <p:sldId id="407" r:id="rId94"/>
    <p:sldId id="409" r:id="rId95"/>
    <p:sldId id="410" r:id="rId96"/>
    <p:sldId id="411" r:id="rId97"/>
    <p:sldId id="412" r:id="rId98"/>
    <p:sldId id="413" r:id="rId99"/>
    <p:sldId id="414" r:id="rId100"/>
    <p:sldId id="415" r:id="rId101"/>
  </p:sldIdLst>
  <p:sldSz cx="12192000" cy="6858000"/>
  <p:notesSz cx="6858000" cy="9144000"/>
  <p:custDataLst>
    <p:tags r:id="rId10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7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77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5" Type="http://schemas.openxmlformats.org/officeDocument/2006/relationships/tags" Target="tags/tag234.xml"/><Relationship Id="rId104" Type="http://schemas.openxmlformats.org/officeDocument/2006/relationships/tableStyles" Target="tableStyles.xml"/><Relationship Id="rId103" Type="http://schemas.openxmlformats.org/officeDocument/2006/relationships/viewProps" Target="viewProps.xml"/><Relationship Id="rId102" Type="http://schemas.openxmlformats.org/officeDocument/2006/relationships/presProps" Target="presProps.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5.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5.xml"/><Relationship Id="rId2" Type="http://schemas.openxmlformats.org/officeDocument/2006/relationships/tags" Target="../tags/tag34.xml"/><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5.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5.xml"/><Relationship Id="rId3" Type="http://schemas.openxmlformats.org/officeDocument/2006/relationships/tags" Target="../tags/tag39.xml"/><Relationship Id="rId2" Type="http://schemas.openxmlformats.org/officeDocument/2006/relationships/image" Target="../media/image7.jpeg"/><Relationship Id="rId1" Type="http://schemas.openxmlformats.org/officeDocument/2006/relationships/tags" Target="../tags/tag38.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5.xml"/><Relationship Id="rId3" Type="http://schemas.openxmlformats.org/officeDocument/2006/relationships/tags" Target="../tags/tag41.xml"/><Relationship Id="rId2" Type="http://schemas.openxmlformats.org/officeDocument/2006/relationships/image" Target="../media/image7.jpeg"/><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5.xml"/><Relationship Id="rId4" Type="http://schemas.openxmlformats.org/officeDocument/2006/relationships/tags" Target="../tags/tag44.xml"/><Relationship Id="rId3" Type="http://schemas.openxmlformats.org/officeDocument/2006/relationships/image" Target="../media/image8.jpeg"/><Relationship Id="rId2" Type="http://schemas.openxmlformats.org/officeDocument/2006/relationships/tags" Target="../tags/tag43.xml"/><Relationship Id="rId1" Type="http://schemas.openxmlformats.org/officeDocument/2006/relationships/tags" Target="../tags/tag42.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5.xml"/><Relationship Id="rId2" Type="http://schemas.openxmlformats.org/officeDocument/2006/relationships/tags" Target="../tags/tag46.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5.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5.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5.xml"/><Relationship Id="rId4" Type="http://schemas.openxmlformats.org/officeDocument/2006/relationships/tags" Target="../tags/tag55.xml"/><Relationship Id="rId3" Type="http://schemas.openxmlformats.org/officeDocument/2006/relationships/image" Target="../media/image9.jpeg"/><Relationship Id="rId2" Type="http://schemas.openxmlformats.org/officeDocument/2006/relationships/tags" Target="../tags/tag54.xml"/><Relationship Id="rId1" Type="http://schemas.openxmlformats.org/officeDocument/2006/relationships/tags" Target="../tags/tag53.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5.pn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notesSlide" Target="../notesSlides/notesSlide2.xml"/><Relationship Id="rId10" Type="http://schemas.openxmlformats.org/officeDocument/2006/relationships/slideLayout" Target="../slideLayouts/slideLayout2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5.xml"/><Relationship Id="rId2" Type="http://schemas.openxmlformats.org/officeDocument/2006/relationships/tags" Target="../tags/tag57.xml"/><Relationship Id="rId1" Type="http://schemas.openxmlformats.org/officeDocument/2006/relationships/tags" Target="../tags/tag56.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5.xml"/><Relationship Id="rId4" Type="http://schemas.openxmlformats.org/officeDocument/2006/relationships/tags" Target="../tags/tag60.xml"/><Relationship Id="rId3" Type="http://schemas.openxmlformats.org/officeDocument/2006/relationships/image" Target="../media/image10.png"/><Relationship Id="rId2" Type="http://schemas.openxmlformats.org/officeDocument/2006/relationships/tags" Target="../tags/tag59.xml"/><Relationship Id="rId1" Type="http://schemas.openxmlformats.org/officeDocument/2006/relationships/tags" Target="../tags/tag58.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5.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5.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5.xml"/><Relationship Id="rId4" Type="http://schemas.openxmlformats.org/officeDocument/2006/relationships/tags" Target="../tags/tag69.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6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5.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5.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5.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5.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5.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5.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5.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13.jpeg"/><Relationship Id="rId1" Type="http://schemas.openxmlformats.org/officeDocument/2006/relationships/tags" Target="../tags/tag86.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25.xml"/><Relationship Id="rId7" Type="http://schemas.openxmlformats.org/officeDocument/2006/relationships/tags" Target="../tags/tag93.xml"/><Relationship Id="rId6" Type="http://schemas.openxmlformats.org/officeDocument/2006/relationships/image" Target="../media/image15.pn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14.png"/><Relationship Id="rId2" Type="http://schemas.openxmlformats.org/officeDocument/2006/relationships/tags" Target="../tags/tag90.xml"/><Relationship Id="rId1" Type="http://schemas.openxmlformats.org/officeDocument/2006/relationships/tags" Target="../tags/tag89.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25.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5.xml"/><Relationship Id="rId4" Type="http://schemas.openxmlformats.org/officeDocument/2006/relationships/tags" Target="../tags/tag100.xml"/><Relationship Id="rId3" Type="http://schemas.openxmlformats.org/officeDocument/2006/relationships/image" Target="../media/image16.png"/><Relationship Id="rId2" Type="http://schemas.openxmlformats.org/officeDocument/2006/relationships/tags" Target="../tags/tag99.xml"/><Relationship Id="rId1" Type="http://schemas.openxmlformats.org/officeDocument/2006/relationships/tags" Target="../tags/tag98.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5.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5.xml"/><Relationship Id="rId4" Type="http://schemas.openxmlformats.org/officeDocument/2006/relationships/tags" Target="../tags/tag106.xml"/><Relationship Id="rId3" Type="http://schemas.openxmlformats.org/officeDocument/2006/relationships/image" Target="../media/image17.png"/><Relationship Id="rId2" Type="http://schemas.openxmlformats.org/officeDocument/2006/relationships/tags" Target="../tags/tag105.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5.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5.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5.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5.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5.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5.xml"/><Relationship Id="rId2" Type="http://schemas.openxmlformats.org/officeDocument/2006/relationships/tags" Target="../tags/tag123.xml"/><Relationship Id="rId1" Type="http://schemas.openxmlformats.org/officeDocument/2006/relationships/tags" Target="../tags/tag122.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5.xml"/><Relationship Id="rId2" Type="http://schemas.openxmlformats.org/officeDocument/2006/relationships/tags" Target="../tags/tag125.xml"/><Relationship Id="rId1" Type="http://schemas.openxmlformats.org/officeDocument/2006/relationships/tags" Target="../tags/tag124.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5.xml"/><Relationship Id="rId2" Type="http://schemas.openxmlformats.org/officeDocument/2006/relationships/tags" Target="../tags/tag127.xml"/><Relationship Id="rId1" Type="http://schemas.openxmlformats.org/officeDocument/2006/relationships/tags" Target="../tags/tag126.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4.xml"/><Relationship Id="rId3" Type="http://schemas.openxmlformats.org/officeDocument/2006/relationships/slideLayout" Target="../slideLayouts/slideLayout25.xml"/><Relationship Id="rId2" Type="http://schemas.openxmlformats.org/officeDocument/2006/relationships/tags" Target="../tags/tag129.xml"/><Relationship Id="rId1" Type="http://schemas.openxmlformats.org/officeDocument/2006/relationships/tags" Target="../tags/tag128.xml"/></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5.xml"/><Relationship Id="rId2" Type="http://schemas.openxmlformats.org/officeDocument/2006/relationships/tags" Target="../tags/tag131.xml"/><Relationship Id="rId1" Type="http://schemas.openxmlformats.org/officeDocument/2006/relationships/tags" Target="../tags/tag130.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5.xml"/><Relationship Id="rId2" Type="http://schemas.openxmlformats.org/officeDocument/2006/relationships/tags" Target="../tags/tag133.xml"/><Relationship Id="rId1" Type="http://schemas.openxmlformats.org/officeDocument/2006/relationships/tags" Target="../tags/tag132.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5.xml"/><Relationship Id="rId2" Type="http://schemas.openxmlformats.org/officeDocument/2006/relationships/tags" Target="../tags/tag135.xml"/><Relationship Id="rId1" Type="http://schemas.openxmlformats.org/officeDocument/2006/relationships/tags" Target="../tags/tag134.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5.xml"/><Relationship Id="rId2" Type="http://schemas.openxmlformats.org/officeDocument/2006/relationships/tags" Target="../tags/tag137.xml"/><Relationship Id="rId1" Type="http://schemas.openxmlformats.org/officeDocument/2006/relationships/tags" Target="../tags/tag136.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5.xml"/><Relationship Id="rId3" Type="http://schemas.openxmlformats.org/officeDocument/2006/relationships/tags" Target="../tags/tag139.xml"/><Relationship Id="rId2" Type="http://schemas.openxmlformats.org/officeDocument/2006/relationships/image" Target="../media/image18.png"/><Relationship Id="rId1" Type="http://schemas.openxmlformats.org/officeDocument/2006/relationships/tags" Target="../tags/tag138.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5.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5.xml"/><Relationship Id="rId2" Type="http://schemas.openxmlformats.org/officeDocument/2006/relationships/tags" Target="../tags/tag141.xml"/><Relationship Id="rId1" Type="http://schemas.openxmlformats.org/officeDocument/2006/relationships/tags" Target="../tags/tag140.xml"/></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51.xml"/><Relationship Id="rId6" Type="http://schemas.openxmlformats.org/officeDocument/2006/relationships/vmlDrawing" Target="../drawings/vmlDrawing1.vml"/><Relationship Id="rId5" Type="http://schemas.openxmlformats.org/officeDocument/2006/relationships/slideLayout" Target="../slideLayouts/slideLayout25.xml"/><Relationship Id="rId4" Type="http://schemas.openxmlformats.org/officeDocument/2006/relationships/tags" Target="../tags/tag143.xml"/><Relationship Id="rId3" Type="http://schemas.openxmlformats.org/officeDocument/2006/relationships/image" Target="../media/image19.wmf"/><Relationship Id="rId2" Type="http://schemas.openxmlformats.org/officeDocument/2006/relationships/oleObject" Target="../embeddings/oleObject1.bin"/><Relationship Id="rId1" Type="http://schemas.openxmlformats.org/officeDocument/2006/relationships/tags" Target="../tags/tag142.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25.xml"/><Relationship Id="rId3" Type="http://schemas.openxmlformats.org/officeDocument/2006/relationships/tags" Target="../tags/tag145.xml"/><Relationship Id="rId2" Type="http://schemas.openxmlformats.org/officeDocument/2006/relationships/image" Target="../media/image20.png"/><Relationship Id="rId1" Type="http://schemas.openxmlformats.org/officeDocument/2006/relationships/tags" Target="../tags/tag144.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5.xml"/><Relationship Id="rId2" Type="http://schemas.openxmlformats.org/officeDocument/2006/relationships/tags" Target="../tags/tag147.xml"/><Relationship Id="rId1" Type="http://schemas.openxmlformats.org/officeDocument/2006/relationships/tags" Target="../tags/tag146.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vmlDrawing" Target="../drawings/vmlDrawing2.vml"/><Relationship Id="rId5" Type="http://schemas.openxmlformats.org/officeDocument/2006/relationships/slideLayout" Target="../slideLayouts/slideLayout25.xml"/><Relationship Id="rId4" Type="http://schemas.openxmlformats.org/officeDocument/2006/relationships/tags" Target="../tags/tag149.xml"/><Relationship Id="rId3" Type="http://schemas.openxmlformats.org/officeDocument/2006/relationships/image" Target="../media/image21.png"/><Relationship Id="rId2" Type="http://schemas.openxmlformats.org/officeDocument/2006/relationships/oleObject" Target="../embeddings/oleObject2.bin"/><Relationship Id="rId1" Type="http://schemas.openxmlformats.org/officeDocument/2006/relationships/tags" Target="../tags/tag148.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5.xml"/><Relationship Id="rId3" Type="http://schemas.openxmlformats.org/officeDocument/2006/relationships/tags" Target="../tags/tag151.xml"/><Relationship Id="rId2" Type="http://schemas.openxmlformats.org/officeDocument/2006/relationships/image" Target="../media/image22.png"/><Relationship Id="rId1" Type="http://schemas.openxmlformats.org/officeDocument/2006/relationships/tags" Target="../tags/tag150.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5.xml"/><Relationship Id="rId2" Type="http://schemas.openxmlformats.org/officeDocument/2006/relationships/tags" Target="../tags/tag153.xml"/><Relationship Id="rId1" Type="http://schemas.openxmlformats.org/officeDocument/2006/relationships/tags" Target="../tags/tag152.xml"/></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57.xml"/><Relationship Id="rId6" Type="http://schemas.openxmlformats.org/officeDocument/2006/relationships/vmlDrawing" Target="../drawings/vmlDrawing3.vml"/><Relationship Id="rId5" Type="http://schemas.openxmlformats.org/officeDocument/2006/relationships/slideLayout" Target="../slideLayouts/slideLayout25.xml"/><Relationship Id="rId4" Type="http://schemas.openxmlformats.org/officeDocument/2006/relationships/tags" Target="../tags/tag155.xml"/><Relationship Id="rId3" Type="http://schemas.openxmlformats.org/officeDocument/2006/relationships/image" Target="../media/image23.png"/><Relationship Id="rId2" Type="http://schemas.openxmlformats.org/officeDocument/2006/relationships/oleObject" Target="../embeddings/oleObject3.bin"/><Relationship Id="rId1" Type="http://schemas.openxmlformats.org/officeDocument/2006/relationships/tags" Target="../tags/tag154.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5.xml"/><Relationship Id="rId3" Type="http://schemas.openxmlformats.org/officeDocument/2006/relationships/tags" Target="../tags/tag157.xml"/><Relationship Id="rId2" Type="http://schemas.openxmlformats.org/officeDocument/2006/relationships/image" Target="../media/image24.png"/><Relationship Id="rId1" Type="http://schemas.openxmlformats.org/officeDocument/2006/relationships/tags" Target="../tags/tag156.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5.xml"/><Relationship Id="rId2" Type="http://schemas.openxmlformats.org/officeDocument/2006/relationships/tags" Target="../tags/tag159.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5.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5.xml"/><Relationship Id="rId2" Type="http://schemas.openxmlformats.org/officeDocument/2006/relationships/tags" Target="../tags/tag161.xml"/><Relationship Id="rId1" Type="http://schemas.openxmlformats.org/officeDocument/2006/relationships/tags" Target="../tags/tag160.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1.xml"/><Relationship Id="rId3" Type="http://schemas.openxmlformats.org/officeDocument/2006/relationships/slideLayout" Target="../slideLayouts/slideLayout25.xml"/><Relationship Id="rId2" Type="http://schemas.openxmlformats.org/officeDocument/2006/relationships/tags" Target="../tags/tag163.xml"/><Relationship Id="rId1" Type="http://schemas.openxmlformats.org/officeDocument/2006/relationships/tags" Target="../tags/tag162.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5.xml"/><Relationship Id="rId2" Type="http://schemas.openxmlformats.org/officeDocument/2006/relationships/tags" Target="../tags/tag165.xml"/><Relationship Id="rId1" Type="http://schemas.openxmlformats.org/officeDocument/2006/relationships/tags" Target="../tags/tag164.xml"/></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5.xml"/><Relationship Id="rId2" Type="http://schemas.openxmlformats.org/officeDocument/2006/relationships/tags" Target="../tags/tag167.xml"/><Relationship Id="rId1" Type="http://schemas.openxmlformats.org/officeDocument/2006/relationships/tags" Target="../tags/tag166.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25.xml"/><Relationship Id="rId2" Type="http://schemas.openxmlformats.org/officeDocument/2006/relationships/tags" Target="../tags/tag169.xml"/><Relationship Id="rId1" Type="http://schemas.openxmlformats.org/officeDocument/2006/relationships/tags" Target="../tags/tag168.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5.xml"/><Relationship Id="rId3" Type="http://schemas.openxmlformats.org/officeDocument/2006/relationships/slideLayout" Target="../slideLayouts/slideLayout25.xml"/><Relationship Id="rId2" Type="http://schemas.openxmlformats.org/officeDocument/2006/relationships/tags" Target="../tags/tag171.xml"/><Relationship Id="rId1" Type="http://schemas.openxmlformats.org/officeDocument/2006/relationships/tags" Target="../tags/tag170.xml"/></Relationships>
</file>

<file path=ppt/slides/_rels/slide66.xml.rels><?xml version="1.0" encoding="UTF-8" standalone="yes"?>
<Relationships xmlns="http://schemas.openxmlformats.org/package/2006/relationships"><Relationship Id="rId4" Type="http://schemas.openxmlformats.org/officeDocument/2006/relationships/notesSlide" Target="../notesSlides/notesSlide66.xml"/><Relationship Id="rId3" Type="http://schemas.openxmlformats.org/officeDocument/2006/relationships/slideLayout" Target="../slideLayouts/slideLayout25.xml"/><Relationship Id="rId2" Type="http://schemas.openxmlformats.org/officeDocument/2006/relationships/tags" Target="../tags/tag173.xml"/><Relationship Id="rId1" Type="http://schemas.openxmlformats.org/officeDocument/2006/relationships/tags" Target="../tags/tag172.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25.xml"/><Relationship Id="rId2" Type="http://schemas.openxmlformats.org/officeDocument/2006/relationships/tags" Target="../tags/tag175.xml"/><Relationship Id="rId1" Type="http://schemas.openxmlformats.org/officeDocument/2006/relationships/tags" Target="../tags/tag174.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25.xml"/><Relationship Id="rId2" Type="http://schemas.openxmlformats.org/officeDocument/2006/relationships/tags" Target="../tags/tag177.xml"/><Relationship Id="rId1" Type="http://schemas.openxmlformats.org/officeDocument/2006/relationships/tags" Target="../tags/tag176.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5.xml"/><Relationship Id="rId2" Type="http://schemas.openxmlformats.org/officeDocument/2006/relationships/tags" Target="../tags/tag179.xml"/><Relationship Id="rId1" Type="http://schemas.openxmlformats.org/officeDocument/2006/relationships/tags" Target="../tags/tag178.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5.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70.xml"/><Relationship Id="rId3" Type="http://schemas.openxmlformats.org/officeDocument/2006/relationships/slideLayout" Target="../slideLayouts/slideLayout25.xml"/><Relationship Id="rId2" Type="http://schemas.openxmlformats.org/officeDocument/2006/relationships/tags" Target="../tags/tag181.xml"/><Relationship Id="rId1" Type="http://schemas.openxmlformats.org/officeDocument/2006/relationships/tags" Target="../tags/tag180.xml"/></Relationships>
</file>

<file path=ppt/slides/_rels/slide71.xml.rels><?xml version="1.0" encoding="UTF-8" standalone="yes"?>
<Relationships xmlns="http://schemas.openxmlformats.org/package/2006/relationships"><Relationship Id="rId4" Type="http://schemas.openxmlformats.org/officeDocument/2006/relationships/notesSlide" Target="../notesSlides/notesSlide71.xml"/><Relationship Id="rId3" Type="http://schemas.openxmlformats.org/officeDocument/2006/relationships/slideLayout" Target="../slideLayouts/slideLayout25.xml"/><Relationship Id="rId2" Type="http://schemas.openxmlformats.org/officeDocument/2006/relationships/tags" Target="../tags/tag183.xml"/><Relationship Id="rId1" Type="http://schemas.openxmlformats.org/officeDocument/2006/relationships/tags" Target="../tags/tag182.xml"/></Relationships>
</file>

<file path=ppt/slides/_rels/slide72.xml.rels><?xml version="1.0" encoding="UTF-8" standalone="yes"?>
<Relationships xmlns="http://schemas.openxmlformats.org/package/2006/relationships"><Relationship Id="rId4" Type="http://schemas.openxmlformats.org/officeDocument/2006/relationships/notesSlide" Target="../notesSlides/notesSlide72.xml"/><Relationship Id="rId3" Type="http://schemas.openxmlformats.org/officeDocument/2006/relationships/slideLayout" Target="../slideLayouts/slideLayout25.xml"/><Relationship Id="rId2" Type="http://schemas.openxmlformats.org/officeDocument/2006/relationships/tags" Target="../tags/tag185.xml"/><Relationship Id="rId1" Type="http://schemas.openxmlformats.org/officeDocument/2006/relationships/tags" Target="../tags/tag184.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25.xml"/><Relationship Id="rId2" Type="http://schemas.openxmlformats.org/officeDocument/2006/relationships/tags" Target="../tags/tag187.xml"/><Relationship Id="rId1" Type="http://schemas.openxmlformats.org/officeDocument/2006/relationships/tags" Target="../tags/tag186.xml"/></Relationships>
</file>

<file path=ppt/slides/_rels/slide74.xml.rels><?xml version="1.0" encoding="UTF-8" standalone="yes"?>
<Relationships xmlns="http://schemas.openxmlformats.org/package/2006/relationships"><Relationship Id="rId4" Type="http://schemas.openxmlformats.org/officeDocument/2006/relationships/notesSlide" Target="../notesSlides/notesSlide74.xml"/><Relationship Id="rId3" Type="http://schemas.openxmlformats.org/officeDocument/2006/relationships/slideLayout" Target="../slideLayouts/slideLayout25.xml"/><Relationship Id="rId2" Type="http://schemas.openxmlformats.org/officeDocument/2006/relationships/tags" Target="../tags/tag189.xml"/><Relationship Id="rId1" Type="http://schemas.openxmlformats.org/officeDocument/2006/relationships/tags" Target="../tags/tag188.xml"/></Relationships>
</file>

<file path=ppt/slides/_rels/slide75.xml.rels><?xml version="1.0" encoding="UTF-8" standalone="yes"?>
<Relationships xmlns="http://schemas.openxmlformats.org/package/2006/relationships"><Relationship Id="rId4" Type="http://schemas.openxmlformats.org/officeDocument/2006/relationships/notesSlide" Target="../notesSlides/notesSlide75.xml"/><Relationship Id="rId3" Type="http://schemas.openxmlformats.org/officeDocument/2006/relationships/slideLayout" Target="../slideLayouts/slideLayout25.xml"/><Relationship Id="rId2" Type="http://schemas.openxmlformats.org/officeDocument/2006/relationships/tags" Target="../tags/tag191.xml"/><Relationship Id="rId1" Type="http://schemas.openxmlformats.org/officeDocument/2006/relationships/tags" Target="../tags/tag190.xml"/></Relationships>
</file>

<file path=ppt/slides/_rels/slide76.xml.rels><?xml version="1.0" encoding="UTF-8" standalone="yes"?>
<Relationships xmlns="http://schemas.openxmlformats.org/package/2006/relationships"><Relationship Id="rId4" Type="http://schemas.openxmlformats.org/officeDocument/2006/relationships/notesSlide" Target="../notesSlides/notesSlide76.xml"/><Relationship Id="rId3" Type="http://schemas.openxmlformats.org/officeDocument/2006/relationships/slideLayout" Target="../slideLayouts/slideLayout25.xml"/><Relationship Id="rId2" Type="http://schemas.openxmlformats.org/officeDocument/2006/relationships/tags" Target="../tags/tag193.xml"/><Relationship Id="rId1" Type="http://schemas.openxmlformats.org/officeDocument/2006/relationships/tags" Target="../tags/tag192.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25.xml"/><Relationship Id="rId2" Type="http://schemas.openxmlformats.org/officeDocument/2006/relationships/tags" Target="../tags/tag195.xml"/><Relationship Id="rId1" Type="http://schemas.openxmlformats.org/officeDocument/2006/relationships/tags" Target="../tags/tag194.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78.xml"/><Relationship Id="rId3" Type="http://schemas.openxmlformats.org/officeDocument/2006/relationships/slideLayout" Target="../slideLayouts/slideLayout25.xml"/><Relationship Id="rId2" Type="http://schemas.openxmlformats.org/officeDocument/2006/relationships/tags" Target="../tags/tag197.xml"/><Relationship Id="rId1" Type="http://schemas.openxmlformats.org/officeDocument/2006/relationships/tags" Target="../tags/tag196.xml"/></Relationships>
</file>

<file path=ppt/slides/_rels/slide79.xml.rels><?xml version="1.0" encoding="UTF-8" standalone="yes"?>
<Relationships xmlns="http://schemas.openxmlformats.org/package/2006/relationships"><Relationship Id="rId4" Type="http://schemas.openxmlformats.org/officeDocument/2006/relationships/notesSlide" Target="../notesSlides/notesSlide79.xml"/><Relationship Id="rId3" Type="http://schemas.openxmlformats.org/officeDocument/2006/relationships/slideLayout" Target="../slideLayouts/slideLayout25.xml"/><Relationship Id="rId2" Type="http://schemas.openxmlformats.org/officeDocument/2006/relationships/tags" Target="../tags/tag199.xml"/><Relationship Id="rId1" Type="http://schemas.openxmlformats.org/officeDocument/2006/relationships/tags" Target="../tags/tag198.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5.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80.xml.rels><?xml version="1.0" encoding="UTF-8" standalone="yes"?>
<Relationships xmlns="http://schemas.openxmlformats.org/package/2006/relationships"><Relationship Id="rId4" Type="http://schemas.openxmlformats.org/officeDocument/2006/relationships/notesSlide" Target="../notesSlides/notesSlide80.xml"/><Relationship Id="rId3" Type="http://schemas.openxmlformats.org/officeDocument/2006/relationships/slideLayout" Target="../slideLayouts/slideLayout25.xml"/><Relationship Id="rId2" Type="http://schemas.openxmlformats.org/officeDocument/2006/relationships/tags" Target="../tags/tag201.xml"/><Relationship Id="rId1" Type="http://schemas.openxmlformats.org/officeDocument/2006/relationships/tags" Target="../tags/tag200.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25.xml"/><Relationship Id="rId2" Type="http://schemas.openxmlformats.org/officeDocument/2006/relationships/tags" Target="../tags/tag203.xml"/><Relationship Id="rId1" Type="http://schemas.openxmlformats.org/officeDocument/2006/relationships/tags" Target="../tags/tag202.xml"/></Relationships>
</file>

<file path=ppt/slides/_rels/slide82.xml.rels><?xml version="1.0" encoding="UTF-8" standalone="yes"?>
<Relationships xmlns="http://schemas.openxmlformats.org/package/2006/relationships"><Relationship Id="rId4" Type="http://schemas.openxmlformats.org/officeDocument/2006/relationships/notesSlide" Target="../notesSlides/notesSlide82.xml"/><Relationship Id="rId3" Type="http://schemas.openxmlformats.org/officeDocument/2006/relationships/slideLayout" Target="../slideLayouts/slideLayout25.xml"/><Relationship Id="rId2" Type="http://schemas.openxmlformats.org/officeDocument/2006/relationships/tags" Target="../tags/tag205.xml"/><Relationship Id="rId1" Type="http://schemas.openxmlformats.org/officeDocument/2006/relationships/tags" Target="../tags/tag204.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5.xml"/><Relationship Id="rId2" Type="http://schemas.openxmlformats.org/officeDocument/2006/relationships/tags" Target="../tags/tag207.xml"/><Relationship Id="rId1" Type="http://schemas.openxmlformats.org/officeDocument/2006/relationships/tags" Target="../tags/tag206.xml"/></Relationships>
</file>

<file path=ppt/slides/_rels/slide84.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5.xml"/><Relationship Id="rId2" Type="http://schemas.openxmlformats.org/officeDocument/2006/relationships/tags" Target="../tags/tag209.xml"/><Relationship Id="rId1" Type="http://schemas.openxmlformats.org/officeDocument/2006/relationships/tags" Target="../tags/tag208.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25.xml"/><Relationship Id="rId3" Type="http://schemas.openxmlformats.org/officeDocument/2006/relationships/tags" Target="../tags/tag211.xml"/><Relationship Id="rId2" Type="http://schemas.openxmlformats.org/officeDocument/2006/relationships/image" Target="../media/image25.png"/><Relationship Id="rId1" Type="http://schemas.openxmlformats.org/officeDocument/2006/relationships/tags" Target="../tags/tag210.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86.xml"/><Relationship Id="rId3" Type="http://schemas.openxmlformats.org/officeDocument/2006/relationships/slideLayout" Target="../slideLayouts/slideLayout25.xml"/><Relationship Id="rId2" Type="http://schemas.openxmlformats.org/officeDocument/2006/relationships/tags" Target="../tags/tag213.xml"/><Relationship Id="rId1" Type="http://schemas.openxmlformats.org/officeDocument/2006/relationships/tags" Target="../tags/tag212.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87.xml"/><Relationship Id="rId3" Type="http://schemas.openxmlformats.org/officeDocument/2006/relationships/slideLayout" Target="../slideLayouts/slideLayout25.xml"/><Relationship Id="rId2" Type="http://schemas.openxmlformats.org/officeDocument/2006/relationships/tags" Target="../tags/tag215.xml"/><Relationship Id="rId1" Type="http://schemas.openxmlformats.org/officeDocument/2006/relationships/tags" Target="../tags/tag214.xml"/></Relationships>
</file>

<file path=ppt/slides/_rels/slide88.xml.rels><?xml version="1.0" encoding="UTF-8" standalone="yes"?>
<Relationships xmlns="http://schemas.openxmlformats.org/package/2006/relationships"><Relationship Id="rId4" Type="http://schemas.openxmlformats.org/officeDocument/2006/relationships/notesSlide" Target="../notesSlides/notesSlide88.xml"/><Relationship Id="rId3" Type="http://schemas.openxmlformats.org/officeDocument/2006/relationships/slideLayout" Target="../slideLayouts/slideLayout25.xml"/><Relationship Id="rId2" Type="http://schemas.openxmlformats.org/officeDocument/2006/relationships/tags" Target="../tags/tag217.xml"/><Relationship Id="rId1" Type="http://schemas.openxmlformats.org/officeDocument/2006/relationships/tags" Target="../tags/tag216.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89.xml"/><Relationship Id="rId3" Type="http://schemas.openxmlformats.org/officeDocument/2006/relationships/slideLayout" Target="../slideLayouts/slideLayout25.xml"/><Relationship Id="rId2" Type="http://schemas.openxmlformats.org/officeDocument/2006/relationships/tags" Target="../tags/tag219.xml"/><Relationship Id="rId1" Type="http://schemas.openxmlformats.org/officeDocument/2006/relationships/tags" Target="../tags/tag21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5.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5.xml"/><Relationship Id="rId2" Type="http://schemas.openxmlformats.org/officeDocument/2006/relationships/tags" Target="../tags/tag221.xml"/><Relationship Id="rId1" Type="http://schemas.openxmlformats.org/officeDocument/2006/relationships/tags" Target="../tags/tag220.xml"/></Relationships>
</file>

<file path=ppt/slides/_rels/slide91.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5.xml"/><Relationship Id="rId2" Type="http://schemas.openxmlformats.org/officeDocument/2006/relationships/tags" Target="../tags/tag223.xml"/><Relationship Id="rId1" Type="http://schemas.openxmlformats.org/officeDocument/2006/relationships/tags" Target="../tags/tag222.xml"/></Relationships>
</file>

<file path=ppt/slides/_rels/slide92.xml.rels><?xml version="1.0" encoding="UTF-8" standalone="yes"?>
<Relationships xmlns="http://schemas.openxmlformats.org/package/2006/relationships"><Relationship Id="rId4" Type="http://schemas.openxmlformats.org/officeDocument/2006/relationships/notesSlide" Target="../notesSlides/notesSlide92.xml"/><Relationship Id="rId3" Type="http://schemas.openxmlformats.org/officeDocument/2006/relationships/slideLayout" Target="../slideLayouts/slideLayout25.xml"/><Relationship Id="rId2" Type="http://schemas.openxmlformats.org/officeDocument/2006/relationships/tags" Target="../tags/tag225.xml"/><Relationship Id="rId1" Type="http://schemas.openxmlformats.org/officeDocument/2006/relationships/tags" Target="../tags/tag224.xml"/></Relationships>
</file>

<file path=ppt/slides/_rels/slide93.xml.rels><?xml version="1.0" encoding="UTF-8" standalone="yes"?>
<Relationships xmlns="http://schemas.openxmlformats.org/package/2006/relationships"><Relationship Id="rId4" Type="http://schemas.openxmlformats.org/officeDocument/2006/relationships/notesSlide" Target="../notesSlides/notesSlide93.xml"/><Relationship Id="rId3" Type="http://schemas.openxmlformats.org/officeDocument/2006/relationships/slideLayout" Target="../slideLayouts/slideLayout25.xml"/><Relationship Id="rId2" Type="http://schemas.openxmlformats.org/officeDocument/2006/relationships/tags" Target="../tags/tag227.xml"/><Relationship Id="rId1" Type="http://schemas.openxmlformats.org/officeDocument/2006/relationships/tags" Target="../tags/tag226.xml"/></Relationships>
</file>

<file path=ppt/slides/_rels/slide94.xml.rels><?xml version="1.0" encoding="UTF-8" standalone="yes"?>
<Relationships xmlns="http://schemas.openxmlformats.org/package/2006/relationships"><Relationship Id="rId4" Type="http://schemas.openxmlformats.org/officeDocument/2006/relationships/notesSlide" Target="../notesSlides/notesSlide94.xml"/><Relationship Id="rId3" Type="http://schemas.openxmlformats.org/officeDocument/2006/relationships/slideLayout" Target="../slideLayouts/slideLayout25.xml"/><Relationship Id="rId2" Type="http://schemas.openxmlformats.org/officeDocument/2006/relationships/tags" Target="../tags/tag229.xml"/><Relationship Id="rId1" Type="http://schemas.openxmlformats.org/officeDocument/2006/relationships/tags" Target="../tags/tag228.xml"/></Relationships>
</file>

<file path=ppt/slides/_rels/slide95.xml.rels><?xml version="1.0" encoding="UTF-8" standalone="yes"?>
<Relationships xmlns="http://schemas.openxmlformats.org/package/2006/relationships"><Relationship Id="rId4" Type="http://schemas.openxmlformats.org/officeDocument/2006/relationships/notesSlide" Target="../notesSlides/notesSlide95.xml"/><Relationship Id="rId3" Type="http://schemas.openxmlformats.org/officeDocument/2006/relationships/slideLayout" Target="../slideLayouts/slideLayout25.xml"/><Relationship Id="rId2" Type="http://schemas.openxmlformats.org/officeDocument/2006/relationships/tags" Target="../tags/tag231.xml"/><Relationship Id="rId1" Type="http://schemas.openxmlformats.org/officeDocument/2006/relationships/tags" Target="../tags/tag230.xml"/></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96.xml"/><Relationship Id="rId3" Type="http://schemas.openxmlformats.org/officeDocument/2006/relationships/slideLayout" Target="../slideLayouts/slideLayout25.xml"/><Relationship Id="rId2" Type="http://schemas.openxmlformats.org/officeDocument/2006/relationships/tags" Target="../tags/tag233.xml"/><Relationship Id="rId1" Type="http://schemas.openxmlformats.org/officeDocument/2006/relationships/tags" Target="../tags/tag23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5240" y="160686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88854" y="441986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pic>
        <p:nvPicPr>
          <p:cNvPr id="65" name="图片 64"/>
          <p:cNvPicPr>
            <a:picLocks noChangeAspect="1"/>
          </p:cNvPicPr>
          <p:nvPr/>
        </p:nvPicPr>
        <p:blipFill>
          <a:blip r:embed="rId2"/>
          <a:srcRect l="32059" t="6656" r="43578" b="46056"/>
          <a:stretch>
            <a:fillRect/>
          </a:stretch>
        </p:blipFill>
        <p:spPr>
          <a:xfrm>
            <a:off x="4953635" y="1605915"/>
            <a:ext cx="2166620" cy="2080260"/>
          </a:xfrm>
          <a:prstGeom prst="ellipse">
            <a:avLst/>
          </a:prstGeom>
          <a:ln>
            <a:solidFill>
              <a:schemeClr val="tx2"/>
            </a:solidFill>
          </a:ln>
        </p:spPr>
      </p:pic>
      <p:sp>
        <p:nvSpPr>
          <p:cNvPr id="4" name="文本框 3"/>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88035" y="474345"/>
            <a:ext cx="10831830" cy="922020"/>
          </a:xfrm>
          <a:prstGeom prst="rect">
            <a:avLst/>
          </a:prstGeom>
        </p:spPr>
        <p:txBody>
          <a:bodyPr wrap="square">
            <a:spAutoFit/>
          </a:bodyPr>
          <a:p>
            <a:pPr marL="0" indent="0" algn="just" defTabSz="266700">
              <a:spcBef>
                <a:spcPct val="0"/>
              </a:spcBef>
              <a:spcAft>
                <a:spcPct val="0"/>
              </a:spcAft>
            </a:pPr>
            <a:r>
              <a:rPr lang="zh-CN" altLang="en-US" sz="5400" b="1">
                <a:latin typeface="Times New Roman" panose="02020603050405020304" charset="0"/>
                <a:ea typeface="宋体" panose="02010600030101010101" pitchFamily="2" charset="-122"/>
                <a:cs typeface="Times New Roman" panose="02020603050405020304" charset="0"/>
              </a:rPr>
              <a:t>第</a:t>
            </a:r>
            <a:r>
              <a:rPr lang="en-US" altLang="zh-CN" sz="5400" b="1">
                <a:latin typeface="Times New Roman" panose="02020603050405020304" charset="0"/>
                <a:ea typeface="宋体" panose="02010600030101010101" pitchFamily="2" charset="-122"/>
                <a:cs typeface="Times New Roman" panose="02020603050405020304" charset="0"/>
              </a:rPr>
              <a:t>4</a:t>
            </a:r>
            <a:r>
              <a:rPr lang="zh-CN" altLang="en-US" sz="5400" b="1">
                <a:latin typeface="Times New Roman" panose="02020603050405020304" charset="0"/>
                <a:ea typeface="宋体" panose="02010600030101010101" pitchFamily="2" charset="-122"/>
                <a:cs typeface="Times New Roman" panose="02020603050405020304" charset="0"/>
              </a:rPr>
              <a:t>章</a:t>
            </a:r>
            <a:r>
              <a:rPr lang="en-US" altLang="zh-CN" sz="5400" b="1">
                <a:latin typeface="Times New Roman" panose="02020603050405020304" charset="0"/>
                <a:ea typeface="宋体" panose="02010600030101010101" pitchFamily="2" charset="-122"/>
                <a:cs typeface="Times New Roman" panose="02020603050405020304" charset="0"/>
              </a:rPr>
              <a:t> </a:t>
            </a:r>
            <a:r>
              <a:rPr lang="zh-CN" altLang="en-US" sz="5400" b="1">
                <a:latin typeface="Times New Roman" panose="02020603050405020304" charset="0"/>
                <a:ea typeface="宋体" panose="02010600030101010101" pitchFamily="2" charset="-122"/>
                <a:cs typeface="Times New Roman" panose="02020603050405020304" charset="0"/>
              </a:rPr>
              <a:t>基本逻辑电路的</a:t>
            </a:r>
            <a:r>
              <a:rPr lang="en-US" altLang="zh-CN" sz="5400" b="1">
                <a:latin typeface="Times New Roman" panose="02020603050405020304" charset="0"/>
                <a:ea typeface="宋体" panose="02010600030101010101" pitchFamily="2" charset="-122"/>
                <a:cs typeface="Times New Roman" panose="02020603050405020304" charset="0"/>
              </a:rPr>
              <a:t>VHDL</a:t>
            </a:r>
            <a:r>
              <a:rPr lang="zh-CN" altLang="en-US" sz="5400" b="1">
                <a:latin typeface="Times New Roman" panose="02020603050405020304" charset="0"/>
                <a:ea typeface="宋体" panose="02010600030101010101" pitchFamily="2" charset="-122"/>
                <a:cs typeface="Times New Roman" panose="02020603050405020304" charset="0"/>
              </a:rPr>
              <a:t>设计</a:t>
            </a:r>
            <a:endParaRPr lang="zh-CN" altLang="en-US" sz="5400" b="1">
              <a:latin typeface="Times New Roman" panose="02020603050405020304" charset="0"/>
              <a:ea typeface="宋体" panose="02010600030101010101" pitchFamily="2" charset="-122"/>
              <a:cs typeface="Times New Roman" panose="02020603050405020304" charset="0"/>
            </a:endParaRPr>
          </a:p>
        </p:txBody>
      </p:sp>
      <p:grpSp>
        <p:nvGrpSpPr>
          <p:cNvPr id="86" name="组合 85"/>
          <p:cNvGrpSpPr/>
          <p:nvPr/>
        </p:nvGrpSpPr>
        <p:grpSpPr>
          <a:xfrm>
            <a:off x="1861820" y="5601970"/>
            <a:ext cx="3397459" cy="497205"/>
            <a:chOff x="2932" y="8562"/>
            <a:chExt cx="5350" cy="783"/>
          </a:xfrm>
        </p:grpSpPr>
        <p:grpSp>
          <p:nvGrpSpPr>
            <p:cNvPr id="87" name="组合 86"/>
            <p:cNvGrpSpPr/>
            <p:nvPr/>
          </p:nvGrpSpPr>
          <p:grpSpPr>
            <a:xfrm rot="0">
              <a:off x="7499" y="8562"/>
              <a:ext cx="783" cy="783"/>
              <a:chOff x="1031277" y="5180856"/>
              <a:chExt cx="552450" cy="552450"/>
            </a:xfrm>
          </p:grpSpPr>
          <p:sp>
            <p:nvSpPr>
              <p:cNvPr id="88" name="椭圆 87"/>
              <p:cNvSpPr/>
              <p:nvPr/>
            </p:nvSpPr>
            <p:spPr>
              <a:xfrm>
                <a:off x="1031277"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89"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303" tIns="41153" rIns="82303" bIns="41153" rtlCol="0" anchor="ctr"/>
              <a:lstStyle/>
              <a:p>
                <a:pPr algn="ctr" defTabSz="617220"/>
                <a:endParaRPr lang="en-US" sz="2160" dirty="0">
                  <a:solidFill>
                    <a:prstClr val="white"/>
                  </a:solidFill>
                  <a:latin typeface="微软雅黑" panose="020B0503020204020204" pitchFamily="34" charset="-122"/>
                  <a:ea typeface="幼圆" panose="02010509060101010101" charset="-122"/>
                </a:endParaRPr>
              </a:p>
            </p:txBody>
          </p:sp>
        </p:grpSp>
        <p:grpSp>
          <p:nvGrpSpPr>
            <p:cNvPr id="90" name="组合 89"/>
            <p:cNvGrpSpPr/>
            <p:nvPr/>
          </p:nvGrpSpPr>
          <p:grpSpPr>
            <a:xfrm rot="0">
              <a:off x="2932" y="8562"/>
              <a:ext cx="783" cy="783"/>
              <a:chOff x="3937978" y="5180856"/>
              <a:chExt cx="552450" cy="552450"/>
            </a:xfrm>
          </p:grpSpPr>
          <p:sp>
            <p:nvSpPr>
              <p:cNvPr id="91" name="椭圆 90"/>
              <p:cNvSpPr/>
              <p:nvPr/>
            </p:nvSpPr>
            <p:spPr>
              <a:xfrm>
                <a:off x="3937978"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r>
                  <a:rPr lang="en-US" altLang="zh-CN" sz="2160" dirty="0">
                    <a:solidFill>
                      <a:prstClr val="white"/>
                    </a:solidFill>
                    <a:latin typeface="Calibri" panose="020F0502020204030204"/>
                    <a:ea typeface="幼圆" panose="02010509060101010101" charset="-122"/>
                  </a:rPr>
                  <a:t>X</a:t>
                </a:r>
                <a:endParaRPr lang="zh-CN" altLang="en-US" sz="2160" dirty="0">
                  <a:solidFill>
                    <a:prstClr val="white"/>
                  </a:solidFill>
                  <a:latin typeface="Calibri" panose="020F0502020204030204"/>
                  <a:ea typeface="幼圆" panose="02010509060101010101" charset="-122"/>
                </a:endParaRPr>
              </a:p>
            </p:txBody>
          </p:sp>
          <p:grpSp>
            <p:nvGrpSpPr>
              <p:cNvPr id="92" name="Group 38"/>
              <p:cNvGrpSpPr/>
              <p:nvPr/>
            </p:nvGrpSpPr>
            <p:grpSpPr>
              <a:xfrm>
                <a:off x="4022991" y="5324161"/>
                <a:ext cx="348415" cy="247981"/>
                <a:chOff x="5326857" y="2779521"/>
                <a:chExt cx="2283619" cy="2167129"/>
              </a:xfrm>
              <a:solidFill>
                <a:schemeClr val="bg1"/>
              </a:solidFill>
            </p:grpSpPr>
            <p:sp>
              <p:nvSpPr>
                <p:cNvPr id="93"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1" fmla="*/ 1090612 w 1147085"/>
                    <a:gd name="connsiteY0-2" fmla="*/ 0 h 1083469"/>
                    <a:gd name="connsiteX1-3" fmla="*/ 1147085 w 1147085"/>
                    <a:gd name="connsiteY1-4" fmla="*/ 460567 h 1083469"/>
                    <a:gd name="connsiteX2-5" fmla="*/ 1078295 w 1147085"/>
                    <a:gd name="connsiteY2-6" fmla="*/ 504743 h 1083469"/>
                    <a:gd name="connsiteX3-7" fmla="*/ 1025237 w 1147085"/>
                    <a:gd name="connsiteY3-8" fmla="*/ 72025 h 1083469"/>
                    <a:gd name="connsiteX4-9" fmla="*/ 79622 w 1147085"/>
                    <a:gd name="connsiteY4-10" fmla="*/ 171129 h 1083469"/>
                    <a:gd name="connsiteX5-11" fmla="*/ 186985 w 1147085"/>
                    <a:gd name="connsiteY5-12" fmla="*/ 1011445 h 1083469"/>
                    <a:gd name="connsiteX6-13" fmla="*/ 977729 w 1147085"/>
                    <a:gd name="connsiteY6-14" fmla="*/ 857154 h 1083469"/>
                    <a:gd name="connsiteX7-15" fmla="*/ 977729 w 1147085"/>
                    <a:gd name="connsiteY7-16" fmla="*/ 916854 h 1083469"/>
                    <a:gd name="connsiteX8-17" fmla="*/ 123825 w 1147085"/>
                    <a:gd name="connsiteY8-18" fmla="*/ 1083469 h 1083469"/>
                    <a:gd name="connsiteX9-19" fmla="*/ 0 w 1147085"/>
                    <a:gd name="connsiteY9-20" fmla="*/ 114300 h 1083469"/>
                    <a:gd name="connsiteX10-21" fmla="*/ 1090612 w 1147085"/>
                    <a:gd name="connsiteY10-22" fmla="*/ 0 h 10834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94"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95"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96" name="Oval 57"/>
                <p:cNvSpPr/>
                <p:nvPr/>
              </p:nvSpPr>
              <p:spPr bwMode="auto">
                <a:xfrm>
                  <a:off x="6524624" y="2779521"/>
                  <a:ext cx="835025" cy="835025"/>
                </a:xfrm>
                <a:prstGeom prst="ellipse">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97"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grpSp>
        </p:gr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16383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4.2.2 </a:t>
            </a:r>
            <a:r>
              <a:rPr lang="zh-CN" altLang="en-US"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译码器</a:t>
            </a:r>
            <a:endParaRPr lang="zh-CN" altLang="en-US"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译码器是组合逻辑电路的一种，它的作用是将一个编码输入转换为对应的输出，这些输出信号可以用来选择或激活电路中的多个设备或功能。例如，3-8译码器，它有三个输入和八个输出，每个输出对应一个特定的输入组。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12" name="文本框 11"/>
          <p:cNvSpPr txBox="1"/>
          <p:nvPr/>
        </p:nvSpPr>
        <p:spPr>
          <a:xfrm>
            <a:off x="7471410" y="2781935"/>
            <a:ext cx="3509645" cy="4257675"/>
          </a:xfrm>
          <a:prstGeom prst="rect">
            <a:avLst/>
          </a:prstGeom>
          <a:noFill/>
        </p:spPr>
        <p:txBody>
          <a:bodyPr wrap="square" rtlCol="0" anchor="t">
            <a:spAutoFit/>
          </a:bodyPr>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"000" =&gt; y &lt;= "00000001";</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"001" =&gt; y &lt;= "00000010";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"010" =&gt; y &lt;= "00000100";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"011" =&gt; y &lt;= "00001000";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"100" =&gt; y &lt;= "00010000";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a:t>
            </a:r>
            <a:endParaRPr lang="en-US" altLang="zh-CN">
              <a:latin typeface="Times New Roman" panose="02020603050405020304" charset="0"/>
              <a:cs typeface="Times New Roman" panose="02020603050405020304" charset="0"/>
              <a:sym typeface="+mn-ea"/>
            </a:endParaRPr>
          </a:p>
        </p:txBody>
      </p:sp>
      <p:sp>
        <p:nvSpPr>
          <p:cNvPr id="3" name="文本框 2"/>
          <p:cNvSpPr txBox="1"/>
          <p:nvPr/>
        </p:nvSpPr>
        <p:spPr>
          <a:xfrm>
            <a:off x="773430" y="2781935"/>
            <a:ext cx="5198745" cy="3522345"/>
          </a:xfrm>
          <a:prstGeom prst="rect">
            <a:avLst/>
          </a:prstGeom>
        </p:spPr>
        <p:txBody>
          <a:bodyPr>
            <a:noAutofit/>
          </a:bodyPr>
          <a:p>
            <a:pPr marL="0" indent="0" algn="just" defTabSz="266700">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3-8译码器的描述：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decoder_3to8 is</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 : in std_logic_vector(2 downto 0);</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std_logic_vector(7 downto 0));</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decoder_3to8;</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behavioral of decoder_3to8 is</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process(a)</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0" indent="0" algn="just" defTabSz="266700">
              <a:spcBef>
                <a:spcPct val="0"/>
              </a:spcBef>
              <a:spcAft>
                <a:spcPct val="0"/>
              </a:spcAf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case a is</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612775" y="1586230"/>
            <a:ext cx="5412740" cy="3031490"/>
          </a:xfrm>
          <a:prstGeom prst="rect">
            <a:avLst/>
          </a:prstGeom>
          <a:noFill/>
        </p:spPr>
        <p:txBody>
          <a:bodyPr wrap="square" rtlCol="0" anchor="t">
            <a:spAutoFit/>
          </a:bodyPr>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"101" =&gt; y &lt;= "00100000";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"110" =&gt; y &lt;= "01000000";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"111" =&gt; y &lt;= "10000000";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when others =&gt; y &lt;= "00000000";</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end case;</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end process;</a:t>
            </a:r>
            <a:endParaRPr lang="en-US" altLang="zh-CN">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end behavioral;</a:t>
            </a:r>
            <a:endParaRPr lang="en-US" altLang="zh-CN">
              <a:latin typeface="Times New Roman" panose="02020603050405020304" charset="0"/>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34150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4.2.3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加法器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组合逻辑电路中的加法器是用来执行二进制数的加法运算的电路。在数字电路中，加法器是最基本的算术电路之一，它是构成算术逻辑单元（</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ALU</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）的基础，加法器中最常见的是半加器和全加器。</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、半加器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半加器是最简单的加法器，其原理图如图所示。它只考虑两个一位二进制数的加法，不考虑来自更高位的进位。它有两个输入端：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（代表两个加数），以及两个输出端：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SUM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CARRY</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（进位）。其框图如图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pic>
        <p:nvPicPr>
          <p:cNvPr id="3" name="图片 2"/>
          <p:cNvPicPr/>
          <p:nvPr/>
        </p:nvPicPr>
        <p:blipFill>
          <a:blip r:embed="rId2"/>
          <a:stretch>
            <a:fillRect/>
          </a:stretch>
        </p:blipFill>
        <p:spPr>
          <a:xfrm>
            <a:off x="6183630" y="1807210"/>
            <a:ext cx="5483860" cy="3242945"/>
          </a:xfrm>
          <a:prstGeom prst="rect">
            <a:avLst/>
          </a:prstGeom>
        </p:spPr>
      </p:pic>
      <p:sp>
        <p:nvSpPr>
          <p:cNvPr id="4" name="文本框 3"/>
          <p:cNvSpPr txBox="1"/>
          <p:nvPr/>
        </p:nvSpPr>
        <p:spPr>
          <a:xfrm>
            <a:off x="7247890" y="5525135"/>
            <a:ext cx="3355340" cy="337185"/>
          </a:xfrm>
          <a:prstGeom prst="rect">
            <a:avLst/>
          </a:prstGeom>
        </p:spPr>
        <p:txBody>
          <a:bodyPr>
            <a:spAutoFit/>
          </a:bodyPr>
          <a:p>
            <a:pPr lvl="0" algn="ctr" defTabSz="266700">
              <a:buClrTx/>
              <a:buSzTx/>
              <a:buFontTx/>
            </a:pPr>
            <a:r>
              <a:rPr lang="zh-CN" altLang="en-US" sz="1600" b="1">
                <a:latin typeface="Times New Roman" panose="02020603050405020304" charset="0"/>
                <a:ea typeface="微软雅黑" panose="020B0503020204020204" pitchFamily="34" charset="-122"/>
                <a:cs typeface="Times New Roman" panose="02020603050405020304" charset="0"/>
                <a:sym typeface="+mn-ea"/>
              </a:rPr>
              <a:t>图</a:t>
            </a:r>
            <a:r>
              <a:rPr lang="zh-CN" altLang="en-US" sz="1600" b="1">
                <a:latin typeface="Times New Roman" panose="02020603050405020304" charset="0"/>
                <a:ea typeface="微软雅黑" panose="020B0503020204020204" pitchFamily="34" charset="-122"/>
                <a:cs typeface="Times New Roman" panose="02020603050405020304" charset="0"/>
                <a:sym typeface="+mn-ea"/>
              </a:rPr>
              <a:t>4-1 </a:t>
            </a:r>
            <a:r>
              <a:rPr lang="zh-CN" altLang="en-US" sz="1600" b="1">
                <a:latin typeface="Times New Roman" panose="02020603050405020304" charset="0"/>
                <a:ea typeface="微软雅黑" panose="020B0503020204020204" pitchFamily="34" charset="-122"/>
                <a:cs typeface="Times New Roman" panose="02020603050405020304" charset="0"/>
                <a:sym typeface="+mn-ea"/>
              </a:rPr>
              <a:t>半加器框图</a:t>
            </a:r>
            <a:endParaRPr lang="zh-CN" altLang="en-US" sz="1600" b="1">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425450" y="1348105"/>
            <a:ext cx="5198745" cy="5054600"/>
          </a:xfrm>
          <a:prstGeom prst="rect">
            <a:avLst/>
          </a:prstGeom>
        </p:spPr>
        <p:txBody>
          <a:bodyPr>
            <a:noAutofit/>
          </a:bodyPr>
          <a:p>
            <a:pPr marL="457200" indent="0" algn="just" defTabSz="266700" fontAlgn="auto">
              <a:lnSpc>
                <a:spcPct val="120000"/>
              </a:lnSpc>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半加器的功能描述：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h_adder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port(a,b:in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so,co:out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h_adder;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example2 of h_adder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so&lt;=a xor b;</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co&lt;=a and b;</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example2;</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349250" y="1136015"/>
            <a:ext cx="5198745" cy="5054600"/>
          </a:xfrm>
          <a:prstGeom prst="rect">
            <a:avLst/>
          </a:prstGeom>
        </p:spPr>
        <p:txBody>
          <a:bodyPr>
            <a:noAutofit/>
          </a:bodyPr>
          <a:p>
            <a:pPr marL="457200" indent="0" algn="just" defTabSz="266700" fontAlgn="auto">
              <a:lnSpc>
                <a:spcPct val="120000"/>
              </a:lnSpc>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半加器真值表描述：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f1 of one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signal abc: std_logic vec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abc&lt;=a&amp;b</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process(abc)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case abc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when "00"=&gt;so&lt;='0';co&lt;='0';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when "01"=&gt;so&lt;='1';co&lt;='0';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when "10"=&gt;so&lt;='1';co&lt;='0';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when "11"=&gt;so&lt;='1';co&lt;='1';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when others=&gt;null;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case;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f1;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p:nvPr/>
        </p:nvPicPr>
        <p:blipFill>
          <a:blip r:embed="rId2"/>
          <a:stretch>
            <a:fillRect/>
          </a:stretch>
        </p:blipFill>
        <p:spPr>
          <a:xfrm>
            <a:off x="6183630" y="1807210"/>
            <a:ext cx="5483860" cy="3242945"/>
          </a:xfrm>
          <a:prstGeom prst="rect">
            <a:avLst/>
          </a:prstGeom>
        </p:spPr>
      </p:pic>
      <p:sp>
        <p:nvSpPr>
          <p:cNvPr id="5" name="文本框 4"/>
          <p:cNvSpPr txBox="1"/>
          <p:nvPr/>
        </p:nvSpPr>
        <p:spPr>
          <a:xfrm>
            <a:off x="7247890" y="5525135"/>
            <a:ext cx="3355340" cy="337185"/>
          </a:xfrm>
          <a:prstGeom prst="rect">
            <a:avLst/>
          </a:prstGeom>
        </p:spPr>
        <p:txBody>
          <a:bodyPr>
            <a:spAutoFit/>
          </a:bodyPr>
          <a:p>
            <a:pPr lvl="0" algn="ctr" defTabSz="266700">
              <a:buClrTx/>
              <a:buSzTx/>
              <a:buFontTx/>
            </a:pPr>
            <a:r>
              <a:rPr lang="zh-CN" altLang="en-US" sz="1600" b="1">
                <a:latin typeface="Times New Roman" panose="02020603050405020304" charset="0"/>
                <a:ea typeface="微软雅黑" panose="020B0503020204020204" pitchFamily="34" charset="-122"/>
                <a:cs typeface="Times New Roman" panose="02020603050405020304" charset="0"/>
                <a:sym typeface="+mn-ea"/>
              </a:rPr>
              <a:t>图</a:t>
            </a:r>
            <a:r>
              <a:rPr lang="zh-CN" altLang="en-US" sz="1600" b="1">
                <a:latin typeface="Times New Roman" panose="02020603050405020304" charset="0"/>
                <a:ea typeface="微软雅黑" panose="020B0503020204020204" pitchFamily="34" charset="-122"/>
                <a:cs typeface="Times New Roman" panose="02020603050405020304" charset="0"/>
                <a:sym typeface="+mn-ea"/>
              </a:rPr>
              <a:t>4-1 </a:t>
            </a:r>
            <a:r>
              <a:rPr lang="zh-CN" altLang="en-US" sz="1600" b="1">
                <a:latin typeface="Times New Roman" panose="02020603050405020304" charset="0"/>
                <a:ea typeface="微软雅黑" panose="020B0503020204020204" pitchFamily="34" charset="-122"/>
                <a:cs typeface="Times New Roman" panose="02020603050405020304" charset="0"/>
                <a:sym typeface="+mn-ea"/>
              </a:rPr>
              <a:t>半加器框图</a:t>
            </a:r>
            <a:endParaRPr lang="zh-CN" altLang="en-US" sz="1600" b="1">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Title 6"/>
          <p:cNvSpPr txBox="1"/>
          <p:nvPr>
            <p:custDataLst>
              <p:tags r:id="rId2"/>
            </p:custDataLst>
          </p:nvPr>
        </p:nvSpPr>
        <p:spPr>
          <a:xfrm>
            <a:off x="464820" y="1243330"/>
            <a:ext cx="11504295" cy="20523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、全加器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全加器不仅考虑两个加数，还考虑来自低位的进位。因此，全加器有三个输入端：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CARRY IN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（来自低位的进位），以及两个输出端：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SUM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CARRY OUT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。其框图如图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12" name="图片 11"/>
          <p:cNvPicPr/>
          <p:nvPr/>
        </p:nvPicPr>
        <p:blipFill>
          <a:blip r:embed="rId3"/>
          <a:stretch>
            <a:fillRect/>
          </a:stretch>
        </p:blipFill>
        <p:spPr>
          <a:xfrm>
            <a:off x="2771140" y="3034665"/>
            <a:ext cx="6649720" cy="3301365"/>
          </a:xfrm>
          <a:prstGeom prst="rect">
            <a:avLst/>
          </a:prstGeom>
        </p:spPr>
      </p:pic>
      <p:sp>
        <p:nvSpPr>
          <p:cNvPr id="13" name="文本框 12"/>
          <p:cNvSpPr txBox="1"/>
          <p:nvPr/>
        </p:nvSpPr>
        <p:spPr>
          <a:xfrm>
            <a:off x="3555842" y="6335871"/>
            <a:ext cx="5080000" cy="337185"/>
          </a:xfrm>
          <a:prstGeom prst="rect">
            <a:avLst/>
          </a:prstGeom>
        </p:spPr>
        <p:txBody>
          <a:bodyPr>
            <a:spAutoFit/>
          </a:bodyPr>
          <a:p>
            <a:pPr lvl="0" algn="ctr" defTabSz="266700">
              <a:buClrTx/>
              <a:buSzTx/>
              <a:buFontTx/>
            </a:pPr>
            <a:r>
              <a:rPr lang="zh-CN" altLang="en-US" sz="1600" b="1">
                <a:latin typeface="Times New Roman" panose="02020603050405020304" charset="0"/>
                <a:ea typeface="微软雅黑" panose="020B0503020204020204" pitchFamily="34" charset="-122"/>
                <a:cs typeface="Times New Roman" panose="02020603050405020304" charset="0"/>
                <a:sym typeface="+mn-ea"/>
              </a:rPr>
              <a:t>图</a:t>
            </a:r>
            <a:r>
              <a:rPr lang="zh-CN" altLang="en-US" sz="1600" b="1">
                <a:latin typeface="Times New Roman" panose="02020603050405020304" charset="0"/>
                <a:ea typeface="微软雅黑" panose="020B0503020204020204" pitchFamily="34" charset="-122"/>
                <a:cs typeface="Times New Roman" panose="02020603050405020304" charset="0"/>
                <a:sym typeface="+mn-ea"/>
              </a:rPr>
              <a:t>4-2 </a:t>
            </a:r>
            <a:r>
              <a:rPr lang="zh-CN" altLang="en-US" sz="1600" b="1">
                <a:latin typeface="Times New Roman" panose="02020603050405020304" charset="0"/>
                <a:ea typeface="微软雅黑" panose="020B0503020204020204" pitchFamily="34" charset="-122"/>
                <a:cs typeface="Times New Roman" panose="02020603050405020304" charset="0"/>
                <a:sym typeface="+mn-ea"/>
              </a:rPr>
              <a:t>全加器框图</a:t>
            </a:r>
            <a:endParaRPr lang="zh-CN" altLang="en-US" sz="1600" b="1">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479425" y="1212215"/>
            <a:ext cx="5198745" cy="5054600"/>
          </a:xfrm>
          <a:prstGeom prst="rect">
            <a:avLst/>
          </a:prstGeom>
        </p:spPr>
        <p:txBody>
          <a:bodyPr>
            <a:noAutofit/>
          </a:bodyPr>
          <a:p>
            <a:pPr marL="457200" indent="0" algn="just" defTabSz="266700" fontAlgn="auto">
              <a:lnSpc>
                <a:spcPct val="120000"/>
              </a:lnSpc>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全加器的描述：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 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hadder of one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component hadder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port(a,b:in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co,so:out std_logic)--</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半加器声明</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end component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component or 2a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port(a,b:m_std_logic;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component;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12" name="文本框 11"/>
          <p:cNvSpPr txBox="1"/>
          <p:nvPr/>
        </p:nvSpPr>
        <p:spPr>
          <a:xfrm>
            <a:off x="7099935" y="1555750"/>
            <a:ext cx="3921760" cy="4194810"/>
          </a:xfrm>
          <a:prstGeom prst="rect">
            <a:avLst/>
          </a:prstGeom>
          <a:noFill/>
        </p:spPr>
        <p:txBody>
          <a:bodyPr wrap="square" rtlCol="0" anchor="t">
            <a:spAutoFit/>
          </a:bodyPr>
          <a:p>
            <a:pPr marL="457200" indent="0" fontAlgn="auto">
              <a:lnSpc>
                <a:spcPct val="120000"/>
              </a:lnSpc>
              <a:spcAft>
                <a:spcPts val="800"/>
              </a:spcAft>
            </a:pPr>
            <a:r>
              <a:rPr lang="en-US" altLang="zh-CN" sz="2000">
                <a:latin typeface="Times New Roman" panose="02020603050405020304" charset="0"/>
                <a:cs typeface="Times New Roman" panose="02020603050405020304" charset="0"/>
                <a:sym typeface="+mn-ea"/>
              </a:rPr>
              <a:t>signal d,e,f:std_logic;</a:t>
            </a:r>
            <a:endParaRPr lang="en-US" altLang="zh-CN" sz="2000">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sz="2000">
                <a:latin typeface="Times New Roman" panose="02020603050405020304" charset="0"/>
                <a:cs typeface="Times New Roman" panose="02020603050405020304" charset="0"/>
                <a:sym typeface="+mn-ea"/>
              </a:rPr>
              <a:t>begin</a:t>
            </a:r>
            <a:endParaRPr lang="en-US" altLang="zh-CN" sz="2000">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sz="2000">
                <a:latin typeface="Times New Roman" panose="02020603050405020304" charset="0"/>
                <a:cs typeface="Times New Roman" panose="02020603050405020304" charset="0"/>
                <a:sym typeface="+mn-ea"/>
              </a:rPr>
              <a:t>u1:hadder port map(a=&gt;am,b=&gt;bm,co=&gt;d,s0=&gt;e);</a:t>
            </a:r>
            <a:endParaRPr lang="en-US" altLang="zh-CN" sz="2000">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sz="2000">
                <a:latin typeface="Times New Roman" panose="02020603050405020304" charset="0"/>
                <a:cs typeface="Times New Roman" panose="02020603050405020304" charset="0"/>
                <a:sym typeface="+mn-ea"/>
              </a:rPr>
              <a:t>u2:hadder port map(a=&gt;e,b=&gt;cm,co=&gt;f,s0=&gt;sum);</a:t>
            </a:r>
            <a:endParaRPr lang="en-US" altLang="zh-CN" sz="2000">
              <a:latin typeface="Times New Roman" panose="02020603050405020304" charset="0"/>
              <a:cs typeface="Times New Roman" panose="02020603050405020304" charset="0"/>
              <a:sym typeface="+mn-ea"/>
            </a:endParaRPr>
          </a:p>
          <a:p>
            <a:pPr marL="457200" indent="0" fontAlgn="auto">
              <a:lnSpc>
                <a:spcPct val="120000"/>
              </a:lnSpc>
              <a:spcAft>
                <a:spcPts val="800"/>
              </a:spcAft>
            </a:pPr>
            <a:r>
              <a:rPr lang="en-US" altLang="zh-CN" sz="2000">
                <a:latin typeface="Times New Roman" panose="02020603050405020304" charset="0"/>
                <a:cs typeface="Times New Roman" panose="02020603050405020304" charset="0"/>
                <a:sym typeface="+mn-ea"/>
              </a:rPr>
              <a:t>u3:orza port map(a=&gt;d,b=&gt;f,co=&gt;lout);           </a:t>
            </a:r>
            <a:endParaRPr lang="en-US" altLang="zh-CN" sz="2000">
              <a:latin typeface="Times New Roman" panose="02020603050405020304" charset="0"/>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Title 6"/>
          <p:cNvSpPr txBox="1"/>
          <p:nvPr>
            <p:custDataLst>
              <p:tags r:id="rId2"/>
            </p:custDataLst>
          </p:nvPr>
        </p:nvSpPr>
        <p:spPr>
          <a:xfrm>
            <a:off x="464820" y="1243330"/>
            <a:ext cx="11504295" cy="20523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、四位加法计数器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四位加法计数器能够对输入的脉冲信号进行计数，并在达到最大值后自动归零重新开始计数。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479425" y="2684145"/>
            <a:ext cx="5198745" cy="3381375"/>
          </a:xfrm>
          <a:prstGeom prst="rect">
            <a:avLst/>
          </a:prstGeom>
        </p:spPr>
        <p:txBody>
          <a:bodyPr>
            <a:noAutofit/>
          </a:bodyPr>
          <a:p>
            <a:pPr marL="457200" indent="0" algn="just" defTabSz="266700" fontAlgn="auto">
              <a:lnSpc>
                <a:spcPct val="120000"/>
              </a:lnSpc>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四位加法计数器的描述：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 std_logic:all;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ues ieee std_logic_unsigned 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cnt4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port(clk:in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q:out std_logic_vectort(3 down 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bhv of cut4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signal q1:std_logic_vector(3 dawn 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7200265" y="3086100"/>
            <a:ext cx="4531995" cy="3046095"/>
          </a:xfrm>
          <a:prstGeom prst="rect">
            <a:avLst/>
          </a:prstGeom>
          <a:noFill/>
        </p:spPr>
        <p:txBody>
          <a:bodyPr wrap="square" rtlCol="0" anchor="t">
            <a:spAutoFit/>
          </a:bodyPr>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clk event and clk='1'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q1&lt;=q1+1;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q&lt;=q1;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just"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bhv;</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14331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4.2.4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数据分配器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数据分配器是数字电路中的一种组合逻辑电路，它的作用是将一个输入信号（数据信号）根据控制信号的不同，选择性地发送到多个输出中的一个或多个。例如</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路分配器。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464820" y="2401570"/>
            <a:ext cx="5415280" cy="4456430"/>
          </a:xfrm>
          <a:prstGeom prst="rect">
            <a:avLst/>
          </a:prstGeom>
        </p:spPr>
        <p:txBody>
          <a:bodyPr>
            <a:noAutofit/>
          </a:bodyPr>
          <a:p>
            <a:pPr marL="457200" indent="0" algn="l" defTabSz="266700" fontAlgn="auto">
              <a:lnSpc>
                <a:spcPct val="120000"/>
              </a:lnSpc>
              <a:spcBef>
                <a:spcPct val="0"/>
              </a:spcBef>
              <a:spcAft>
                <a:spcPct val="0"/>
              </a:spcAft>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路分配器的描述：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datadistributor2way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d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y0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y1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datadistributor2way;</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behavioral of datadistributor2way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5370830" y="2782570"/>
            <a:ext cx="3384550" cy="3415030"/>
          </a:xfrm>
          <a:prstGeom prst="rect">
            <a:avLst/>
          </a:prstGeom>
        </p:spPr>
        <p:txBody>
          <a:bodyPr wrap="square">
            <a:spAutoFit/>
          </a:bodyPr>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process(s, d)</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begin</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if s = '0' then</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y0 &lt;= d;</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y1 &lt;= '0';</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elsif s = '1' then</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y0 &lt;= '0';</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r>
              <a:rPr lang="en-US" altLang="zh-CN" sz="2000">
                <a:solidFill>
                  <a:srgbClr val="000000"/>
                </a:solidFill>
                <a:latin typeface="Times New Roman" panose="02020603050405020304"/>
                <a:ea typeface="Times New Roman" panose="02020603050405020304"/>
              </a:rPr>
              <a:t>y1 &lt;= d;</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endParaRPr lang="en-US" altLang="zh-CN" sz="2000">
              <a:solidFill>
                <a:srgbClr val="000000"/>
              </a:solidFill>
              <a:latin typeface="Times New Roman" panose="02020603050405020304"/>
              <a:ea typeface="Times New Roman" panose="02020603050405020304"/>
            </a:endParaRPr>
          </a:p>
        </p:txBody>
      </p:sp>
      <p:sp>
        <p:nvSpPr>
          <p:cNvPr id="12" name="文本框 11"/>
          <p:cNvSpPr txBox="1"/>
          <p:nvPr/>
        </p:nvSpPr>
        <p:spPr>
          <a:xfrm>
            <a:off x="9062720" y="2782570"/>
            <a:ext cx="3129280" cy="2306955"/>
          </a:xfrm>
          <a:prstGeom prst="rect">
            <a:avLst/>
          </a:prstGeom>
          <a:noFill/>
        </p:spPr>
        <p:txBody>
          <a:bodyPr wrap="square" rtlCol="0" anchor="t">
            <a:spAutoFit/>
          </a:bodyPr>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sym typeface="+mn-ea"/>
              </a:rPr>
              <a:t> </a:t>
            </a:r>
            <a:r>
              <a:rPr lang="en-US" altLang="zh-CN" sz="2000">
                <a:solidFill>
                  <a:srgbClr val="000000"/>
                </a:solidFill>
                <a:latin typeface="Times New Roman" panose="02020603050405020304"/>
                <a:ea typeface="Times New Roman" panose="02020603050405020304"/>
                <a:sym typeface="+mn-ea"/>
              </a:rPr>
              <a:t>else</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sym typeface="+mn-ea"/>
              </a:rPr>
              <a:t>            </a:t>
            </a:r>
            <a:r>
              <a:rPr lang="en-US" altLang="zh-CN" sz="2000">
                <a:solidFill>
                  <a:srgbClr val="000000"/>
                </a:solidFill>
                <a:latin typeface="Times New Roman" panose="02020603050405020304"/>
                <a:ea typeface="Times New Roman" panose="02020603050405020304"/>
                <a:sym typeface="+mn-ea"/>
              </a:rPr>
              <a:t>y0 &lt;= '0';</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sym typeface="+mn-ea"/>
              </a:rPr>
              <a:t>            </a:t>
            </a:r>
            <a:r>
              <a:rPr lang="en-US" altLang="zh-CN" sz="2000">
                <a:solidFill>
                  <a:srgbClr val="000000"/>
                </a:solidFill>
                <a:latin typeface="Times New Roman" panose="02020603050405020304"/>
                <a:ea typeface="Times New Roman" panose="02020603050405020304"/>
                <a:sym typeface="+mn-ea"/>
              </a:rPr>
              <a:t>y1 &lt;= '0';</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sym typeface="+mn-ea"/>
              </a:rPr>
              <a:t>        </a:t>
            </a:r>
            <a:r>
              <a:rPr lang="en-US" altLang="zh-CN" sz="2000">
                <a:solidFill>
                  <a:srgbClr val="000000"/>
                </a:solidFill>
                <a:latin typeface="Times New Roman" panose="02020603050405020304"/>
                <a:ea typeface="Times New Roman" panose="02020603050405020304"/>
                <a:sym typeface="+mn-ea"/>
              </a:rPr>
              <a:t>end if;</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sym typeface="+mn-ea"/>
              </a:rPr>
              <a:t>    </a:t>
            </a:r>
            <a:r>
              <a:rPr lang="en-US" altLang="zh-CN" sz="2000">
                <a:solidFill>
                  <a:srgbClr val="000000"/>
                </a:solidFill>
                <a:latin typeface="Times New Roman" panose="02020603050405020304"/>
                <a:ea typeface="Times New Roman" panose="02020603050405020304"/>
                <a:sym typeface="+mn-ea"/>
              </a:rPr>
              <a:t>end process;</a:t>
            </a:r>
            <a:endParaRPr lang="en-US" altLang="zh-CN" sz="2000">
              <a:solidFill>
                <a:srgbClr val="000000"/>
              </a:solidFill>
              <a:latin typeface="Times New Roman" panose="02020603050405020304"/>
              <a:ea typeface="Times New Roman" panose="02020603050405020304"/>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Times New Roman" panose="02020603050405020304"/>
                <a:sym typeface="+mn-ea"/>
              </a:rPr>
              <a:t>end behavioral;</a:t>
            </a:r>
            <a:endParaRPr lang="en-US" altLang="zh-CN" sz="2000">
              <a:solidFill>
                <a:srgbClr val="000000"/>
              </a:solidFill>
              <a:latin typeface="Times New Roman" panose="02020603050405020304"/>
              <a:ea typeface="Times New Roman" panose="02020603050405020304"/>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14331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4.2.5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数据选择器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数据选择器（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Data Selector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）是数字电路中的一种组合逻辑电路，它的作用是根据控制信号（选择信号），从多个输入信号中选择一个输出。数据选择器的基本形式是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2-to-1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选择器（也称为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路选择器），其框图如图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3" name="图片 2"/>
          <p:cNvPicPr/>
          <p:nvPr/>
        </p:nvPicPr>
        <p:blipFill>
          <a:blip r:embed="rId3"/>
          <a:stretch>
            <a:fillRect/>
          </a:stretch>
        </p:blipFill>
        <p:spPr>
          <a:xfrm>
            <a:off x="3020060" y="2934335"/>
            <a:ext cx="6395085" cy="3269615"/>
          </a:xfrm>
          <a:prstGeom prst="rect">
            <a:avLst/>
          </a:prstGeom>
        </p:spPr>
      </p:pic>
      <p:sp>
        <p:nvSpPr>
          <p:cNvPr id="4" name="文本框 3"/>
          <p:cNvSpPr txBox="1"/>
          <p:nvPr/>
        </p:nvSpPr>
        <p:spPr>
          <a:xfrm>
            <a:off x="3677127" y="6285706"/>
            <a:ext cx="5080000" cy="337185"/>
          </a:xfrm>
          <a:prstGeom prst="rect">
            <a:avLst/>
          </a:prstGeom>
        </p:spPr>
        <p:txBody>
          <a:bodyPr>
            <a:spAutoFit/>
          </a:bodyPr>
          <a:p>
            <a:pPr marL="0"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4-3 </a:t>
            </a:r>
            <a:r>
              <a:rPr lang="zh-CN" altLang="en-US" sz="1600" b="1">
                <a:latin typeface="Times New Roman" panose="02020603050405020304" charset="0"/>
                <a:ea typeface="微软雅黑" panose="020B0503020204020204" pitchFamily="34" charset="-122"/>
                <a:cs typeface="Times New Roman" panose="02020603050405020304" charset="0"/>
              </a:rPr>
              <a:t>二路选择器框图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0"/>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6" name="组合 5"/>
          <p:cNvGrpSpPr/>
          <p:nvPr>
            <p:custDataLst>
              <p:tags r:id="rId1"/>
            </p:custDataLst>
          </p:nvPr>
        </p:nvGrpSpPr>
        <p:grpSpPr>
          <a:xfrm>
            <a:off x="5168265" y="1819275"/>
            <a:ext cx="6577965" cy="2722245"/>
            <a:chOff x="8139" y="2329"/>
            <a:chExt cx="4056" cy="2937"/>
          </a:xfrm>
        </p:grpSpPr>
        <p:sp>
          <p:nvSpPr>
            <p:cNvPr id="4" name="圆角矩形 3"/>
            <p:cNvSpPr/>
            <p:nvPr>
              <p:custDataLst>
                <p:tags r:id="rId2"/>
              </p:custDataLst>
            </p:nvPr>
          </p:nvSpPr>
          <p:spPr>
            <a:xfrm>
              <a:off x="8139" y="2350"/>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rPr>
                <a:t>4.1</a:t>
              </a:r>
              <a:endPar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5" name="TextBox 4"/>
            <p:cNvSpPr txBox="1"/>
            <p:nvPr>
              <p:custDataLst>
                <p:tags r:id="rId3"/>
              </p:custDataLst>
            </p:nvPr>
          </p:nvSpPr>
          <p:spPr>
            <a:xfrm>
              <a:off x="8971" y="2329"/>
              <a:ext cx="3224" cy="736"/>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Times New Roman" panose="02020603050405020304" charset="0"/>
                  <a:ea typeface="微软雅黑" panose="020B0503020204020204" pitchFamily="34" charset="-122"/>
                  <a:cs typeface="Times New Roman" panose="02020603050405020304" charset="0"/>
                </a:rPr>
                <a:t> </a:t>
              </a: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基本逻辑门的</a:t>
              </a:r>
              <a:r>
                <a:rPr lang="en-US" altLang="zh-CN" sz="24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sp>
          <p:nvSpPr>
            <p:cNvPr id="24" name="圆角矩形 23"/>
            <p:cNvSpPr/>
            <p:nvPr>
              <p:custDataLst>
                <p:tags r:id="rId4"/>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rPr>
                <a:t>4.2</a:t>
              </a:r>
              <a:endPar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25" name="TextBox 24"/>
            <p:cNvSpPr txBox="1"/>
            <p:nvPr>
              <p:custDataLst>
                <p:tags r:id="rId5"/>
              </p:custDataLst>
            </p:nvPr>
          </p:nvSpPr>
          <p:spPr>
            <a:xfrm>
              <a:off x="8971" y="3430"/>
              <a:ext cx="3224" cy="737"/>
            </a:xfrm>
            <a:prstGeom prst="rect">
              <a:avLst/>
            </a:prstGeom>
            <a:noFill/>
          </p:spPr>
          <p:txBody>
            <a:bodyPr wrap="square" lIns="109703" tIns="54851" rIns="109703" bIns="54851" rtlCol="0">
              <a:noAutofit/>
            </a:bodyPr>
            <a:lstStyle/>
            <a:p>
              <a:pPr defTabSz="1097280">
                <a:lnSpc>
                  <a:spcPct val="140000"/>
                </a:lnSpc>
              </a:pP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24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sp>
          <p:nvSpPr>
            <p:cNvPr id="27" name="圆角矩形 26"/>
            <p:cNvSpPr/>
            <p:nvPr>
              <p:custDataLst>
                <p:tags r:id="rId6"/>
              </p:custDataLst>
            </p:nvPr>
          </p:nvSpPr>
          <p:spPr>
            <a:xfrm>
              <a:off x="8139" y="4552"/>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rPr>
                <a:t>4.3</a:t>
              </a:r>
              <a:endParaRPr lang="en-US" altLang="zh-CN" sz="2400" dirty="0">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28" name="TextBox 27"/>
            <p:cNvSpPr txBox="1"/>
            <p:nvPr>
              <p:custDataLst>
                <p:tags r:id="rId7"/>
              </p:custDataLst>
            </p:nvPr>
          </p:nvSpPr>
          <p:spPr>
            <a:xfrm>
              <a:off x="8971" y="4531"/>
              <a:ext cx="3224" cy="723"/>
            </a:xfrm>
            <a:prstGeom prst="rect">
              <a:avLst/>
            </a:prstGeom>
            <a:noFill/>
          </p:spPr>
          <p:txBody>
            <a:bodyPr wrap="square" lIns="109703" tIns="54851" rIns="109703" bIns="54851" rtlCol="0">
              <a:noAutofit/>
            </a:bodyPr>
            <a:lstStyle/>
            <a:p>
              <a:pPr defTabSz="1097280">
                <a:lnSpc>
                  <a:spcPct val="140000"/>
                </a:lnSpc>
              </a:pP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24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24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81819" y="4419863"/>
            <a:ext cx="2639448" cy="2033476"/>
          </a:xfrm>
          <a:prstGeom prst="rect">
            <a:avLst/>
          </a:prstGeom>
        </p:spPr>
      </p:pic>
      <p:grpSp>
        <p:nvGrpSpPr>
          <p:cNvPr id="3" name="组合 2"/>
          <p:cNvGrpSpPr/>
          <p:nvPr/>
        </p:nvGrpSpPr>
        <p:grpSpPr>
          <a:xfrm>
            <a:off x="1299450" y="1579363"/>
            <a:ext cx="1890395" cy="1260231"/>
            <a:chOff x="411865" y="2087602"/>
            <a:chExt cx="1575328" cy="1050192"/>
          </a:xfrm>
        </p:grpSpPr>
        <p:sp>
          <p:nvSpPr>
            <p:cNvPr id="7" name="矩形 6"/>
            <p:cNvSpPr/>
            <p:nvPr/>
          </p:nvSpPr>
          <p:spPr>
            <a:xfrm>
              <a:off x="666130" y="2087602"/>
              <a:ext cx="1066799" cy="568325"/>
            </a:xfrm>
            <a:prstGeom prst="rect">
              <a:avLst/>
            </a:prstGeom>
          </p:spPr>
          <p:txBody>
            <a:bodyPr wrap="none">
              <a:spAutoFit/>
            </a:bodyPr>
            <a:p>
              <a:pPr algn="ctr" defTabSz="822960"/>
              <a:r>
                <a:rPr lang="zh-CN" altLang="en-US" sz="3840" b="1" dirty="0">
                  <a:solidFill>
                    <a:prstClr val="white"/>
                  </a:solidFill>
                  <a:latin typeface="Times New Roman" panose="02020603050405020304" charset="0"/>
                  <a:ea typeface="微软雅黑" panose="020B0503020204020204" pitchFamily="34" charset="-122"/>
                  <a:cs typeface="Times New Roman" panose="02020603050405020304" charset="0"/>
                </a:rPr>
                <a:t>目 录</a:t>
              </a:r>
              <a:endParaRPr lang="zh-CN" altLang="en-US" sz="3840" b="1" dirty="0">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8" name="TextBox 20"/>
            <p:cNvSpPr txBox="1"/>
            <p:nvPr/>
          </p:nvSpPr>
          <p:spPr>
            <a:xfrm>
              <a:off x="411865" y="2569469"/>
              <a:ext cx="1575328" cy="568325"/>
            </a:xfrm>
            <a:prstGeom prst="rect">
              <a:avLst/>
            </a:prstGeom>
            <a:noFill/>
          </p:spPr>
          <p:txBody>
            <a:bodyPr wrap="none" rtlCol="0">
              <a:spAutoFit/>
            </a:bodyPr>
            <a:p>
              <a:pPr algn="ctr" defTabSz="822960"/>
              <a:r>
                <a:rPr lang="en-US" altLang="zh-CN" sz="3840" b="1" dirty="0" err="1">
                  <a:solidFill>
                    <a:prstClr val="white"/>
                  </a:solidFill>
                  <a:latin typeface="Times New Roman" panose="02020603050405020304" charset="0"/>
                  <a:ea typeface="微软雅黑" panose="020B0503020204020204" pitchFamily="34" charset="-122"/>
                  <a:cs typeface="Times New Roman" panose="02020603050405020304" charset="0"/>
                </a:rPr>
                <a:t>Contens</a:t>
              </a:r>
              <a:endParaRPr lang="en-US" altLang="zh-CN" sz="3840" b="1" dirty="0" err="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pic>
        <p:nvPicPr>
          <p:cNvPr id="39" name="图片 38"/>
          <p:cNvPicPr>
            <a:picLocks noChangeAspect="1"/>
          </p:cNvPicPr>
          <p:nvPr>
            <p:custDataLst>
              <p:tags r:id="rId9"/>
            </p:custDataLst>
          </p:nvPr>
        </p:nvPicPr>
        <p:blipFill>
          <a:blip r:embed="rId8" cstate="print">
            <a:extLst>
              <a:ext uri="{28A0092B-C50C-407E-A947-70E740481C1C}">
                <a14:useLocalDpi xmlns:a14="http://schemas.microsoft.com/office/drawing/2010/main" val="0"/>
              </a:ext>
            </a:extLst>
          </a:blip>
          <a:stretch>
            <a:fillRect/>
          </a:stretch>
        </p:blipFill>
        <p:spPr>
          <a:xfrm>
            <a:off x="866874" y="4776098"/>
            <a:ext cx="2639448" cy="20334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464820" y="1292860"/>
            <a:ext cx="5415280" cy="4456430"/>
          </a:xfrm>
          <a:prstGeom prst="rect">
            <a:avLst/>
          </a:prstGeom>
        </p:spPr>
        <p:txBody>
          <a:bodyPr>
            <a:noAutofit/>
          </a:bodyPr>
          <a:p>
            <a:pPr marL="457200" indent="0" algn="l" defTabSz="266700" fontAlgn="auto">
              <a:lnSpc>
                <a:spcPct val="120000"/>
              </a:lnSpc>
              <a:spcBef>
                <a:spcPct val="0"/>
              </a:spcBef>
              <a:spcAft>
                <a:spcPct val="0"/>
              </a:spcAft>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路选择器描述：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mux2to1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port(a,b:in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sel:in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mux2to1;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one of mux2to1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process(a,b,sel)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6728460" y="1663700"/>
            <a:ext cx="3384550" cy="1938020"/>
          </a:xfrm>
          <a:prstGeom prst="rect">
            <a:avLst/>
          </a:prstGeom>
        </p:spPr>
        <p:txBody>
          <a:bodyPr wrap="square">
            <a:spAutoFit/>
          </a:bodyPr>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if sel='1' then y&lt;=a;</a:t>
            </a:r>
            <a:endParaRPr lang="en-US" altLang="zh-CN" sz="2000">
              <a:solidFill>
                <a:srgbClr val="000000"/>
              </a:solidFill>
              <a:latin typeface="Times New Roman" panose="02020603050405020304"/>
              <a:ea typeface="宋体" panose="02010600030101010101" pitchFamily="2" charset="-122"/>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else y&lt;=b;</a:t>
            </a:r>
            <a:endParaRPr lang="en-US" altLang="zh-CN" sz="2000">
              <a:solidFill>
                <a:srgbClr val="000000"/>
              </a:solidFill>
              <a:latin typeface="Times New Roman" panose="02020603050405020304"/>
              <a:ea typeface="宋体" panose="02010600030101010101" pitchFamily="2" charset="-122"/>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end if;</a:t>
            </a:r>
            <a:endParaRPr lang="en-US" altLang="zh-CN" sz="2000">
              <a:solidFill>
                <a:srgbClr val="000000"/>
              </a:solidFill>
              <a:latin typeface="Times New Roman" panose="02020603050405020304"/>
              <a:ea typeface="宋体" panose="02010600030101010101" pitchFamily="2" charset="-122"/>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end process;</a:t>
            </a:r>
            <a:endParaRPr lang="en-US" altLang="zh-CN" sz="2000">
              <a:solidFill>
                <a:srgbClr val="000000"/>
              </a:solidFill>
              <a:latin typeface="Times New Roman" panose="02020603050405020304"/>
              <a:ea typeface="宋体" panose="02010600030101010101" pitchFamily="2" charset="-122"/>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end one;       </a:t>
            </a:r>
            <a:endParaRPr lang="en-US" altLang="zh-CN" sz="2000">
              <a:solidFill>
                <a:srgbClr val="000000"/>
              </a:solidFill>
              <a:latin typeface="Times New Roman" panose="02020603050405020304"/>
              <a:ea typeface="Times New Roman" panose="02020603050405020304"/>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14331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4.2.6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三态门及总线缓冲器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三态门是一种特殊的逻辑门，它具有三种状态：高电平（逻辑</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）、低电平（逻辑</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）和高阻抗状态（或称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浮空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状态）。在高阻抗状态下，门的输出既不是高电平也不是低电平，而是呈现一种开路状态，即输出端与电路的其他部分断开，不驱动任何信号。其真值表如表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6" name="图片 5"/>
          <p:cNvPicPr>
            <a:picLocks noChangeAspect="1"/>
          </p:cNvPicPr>
          <p:nvPr/>
        </p:nvPicPr>
        <p:blipFill>
          <a:blip r:embed="rId3"/>
          <a:stretch>
            <a:fillRect/>
          </a:stretch>
        </p:blipFill>
        <p:spPr>
          <a:xfrm>
            <a:off x="3121660" y="4035425"/>
            <a:ext cx="6402705" cy="1995170"/>
          </a:xfrm>
          <a:prstGeom prst="rect">
            <a:avLst/>
          </a:prstGeom>
        </p:spPr>
      </p:pic>
      <p:sp>
        <p:nvSpPr>
          <p:cNvPr id="12" name="文本框 11"/>
          <p:cNvSpPr txBox="1"/>
          <p:nvPr/>
        </p:nvSpPr>
        <p:spPr>
          <a:xfrm>
            <a:off x="4361815" y="3542665"/>
            <a:ext cx="3923030" cy="386080"/>
          </a:xfrm>
          <a:prstGeom prst="rect">
            <a:avLst/>
          </a:prstGeom>
          <a:noFill/>
        </p:spPr>
        <p:txBody>
          <a:bodyPr wrap="square" rtlCol="0">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表</a:t>
            </a:r>
            <a:r>
              <a:rPr lang="en-US" altLang="zh-CN"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4-2 </a:t>
            </a:r>
            <a:r>
              <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三态门真值表</a:t>
            </a:r>
            <a:endPar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217170" y="1292860"/>
            <a:ext cx="5760720" cy="2997200"/>
          </a:xfrm>
          <a:prstGeom prst="rect">
            <a:avLst/>
          </a:prstGeom>
        </p:spPr>
        <p:txBody>
          <a:bodyPr>
            <a:noAutofit/>
          </a:bodyPr>
          <a:p>
            <a:pPr marL="457200" indent="0" algn="l" defTabSz="266700" fontAlgn="auto">
              <a:lnSpc>
                <a:spcPct val="120000"/>
              </a:lnSpc>
              <a:spcBef>
                <a:spcPct val="0"/>
              </a:spcBef>
              <a:spcAft>
                <a:spcPct val="0"/>
              </a:spcAft>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三态门的描述：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 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tvi_s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port(enable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datain : in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6096635" y="1391920"/>
            <a:ext cx="5624195" cy="2676525"/>
          </a:xfrm>
          <a:prstGeom prst="rect">
            <a:avLst/>
          </a:prstGeom>
        </p:spPr>
        <p:txBody>
          <a:bodyPr wrap="square">
            <a:spAutoFit/>
          </a:bodyPr>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dataout :out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process(enable,datain)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enable='1' then dataout&lt;=datain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else dataout&lt;="zzzzzzzz"</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algn="l" defTabSz="266700" fontAlgn="auto">
              <a:lnSpc>
                <a:spcPct val="120000"/>
              </a:lnSpc>
              <a:spcBef>
                <a:spcPct val="0"/>
              </a:spcBef>
              <a:spcAft>
                <a:spcPct val="0"/>
              </a:spcAft>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457200" algn="just" defTabSz="266700" fontAlgn="auto">
              <a:lnSpc>
                <a:spcPct val="120000"/>
              </a:lnSpc>
              <a:spcBef>
                <a:spcPct val="0"/>
              </a:spcBef>
              <a:spcAft>
                <a:spcPct val="0"/>
              </a:spcAft>
            </a:pPr>
            <a:r>
              <a:rPr lang="en-US" altLang="zh-CN" sz="2000">
                <a:solidFill>
                  <a:srgbClr val="000000"/>
                </a:solidFill>
                <a:latin typeface="Times New Roman" panose="02020603050405020304"/>
                <a:ea typeface="宋体" panose="02010600030101010101" pitchFamily="2" charset="-122"/>
              </a:rPr>
              <a:t>   </a:t>
            </a:r>
            <a:endParaRPr lang="en-US" altLang="zh-CN" sz="2000">
              <a:solidFill>
                <a:srgbClr val="000000"/>
              </a:solidFill>
              <a:latin typeface="Times New Roman" panose="02020603050405020304"/>
              <a:ea typeface="Times New Roman" panose="02020603050405020304"/>
            </a:endParaRPr>
          </a:p>
        </p:txBody>
      </p:sp>
      <p:sp>
        <p:nvSpPr>
          <p:cNvPr id="2" name="Title 6"/>
          <p:cNvSpPr txBox="1"/>
          <p:nvPr>
            <p:custDataLst>
              <p:tags r:id="rId2"/>
            </p:custDataLst>
          </p:nvPr>
        </p:nvSpPr>
        <p:spPr>
          <a:xfrm>
            <a:off x="216535" y="4593590"/>
            <a:ext cx="11504295" cy="14331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总线缓冲器是一种用于增强或驱动总线上信号的电路。在数字系统中，总线用于传输多个信号，但有时这些信号可能会因为经过较长的传输距离或连接了多个负载而减弱。总线缓冲器的作用就是接收这些弱信号，然后提供一个强度足够、可靠性更高的信号输出，确保信号能够有效地到达总线的每一个分支。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343535" y="1423670"/>
            <a:ext cx="11504295" cy="20053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4.3.1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触发器是时序逻辑电路中的基本存储元件，它能够存储一个二进制位（</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bit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信息，并且在其输出端保持这个信息，直到被输入信号改变。触发器的主要功能是记录电路的历史状态，并且根据输入信号的变化来更新这个状态。触发器的输出不仅取决于当前的输入，还取决于之前的输入和触发器的当前状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4" name="Title 6"/>
          <p:cNvSpPr txBox="1"/>
          <p:nvPr>
            <p:custDataLst>
              <p:tags r:id="rId3"/>
            </p:custDataLst>
          </p:nvPr>
        </p:nvSpPr>
        <p:spPr>
          <a:xfrm>
            <a:off x="343535" y="3796665"/>
            <a:ext cx="11504295" cy="20053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触发器是一种基本的存储单元，用于数字电路和计算机设计中。它具有两个输入端，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，以及两个输出端，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的反相）。</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触发器的特点是可以被设置为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（置位），重置为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（复位），或者根据时钟信号的变化切换其状态。其特性表如表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文本框 11"/>
          <p:cNvSpPr txBox="1"/>
          <p:nvPr/>
        </p:nvSpPr>
        <p:spPr>
          <a:xfrm>
            <a:off x="501015" y="1413986"/>
            <a:ext cx="5080000" cy="460375"/>
          </a:xfrm>
          <a:prstGeom prst="rect">
            <a:avLst/>
          </a:prstGeom>
        </p:spPr>
        <p:txBody>
          <a:bodyPr>
            <a:spAutoFit/>
          </a:bodyPr>
          <a:p>
            <a:pPr marL="457200" indent="457200" algn="just" defTabSz="266700" fontAlgn="auto">
              <a:lnSpc>
                <a:spcPct val="120000"/>
              </a:lnSpc>
              <a:spcBef>
                <a:spcPct val="0"/>
              </a:spcBef>
              <a:spcAft>
                <a:spcPts val="800"/>
              </a:spcAft>
            </a:pPr>
            <a:r>
              <a:rPr lang="en-US" altLang="zh-CN" sz="2000">
                <a:latin typeface="Times New Roman" panose="02020603050405020304" charset="0"/>
                <a:ea typeface="微软雅黑" panose="020B0503020204020204" pitchFamily="34" charset="-122"/>
                <a:cs typeface="Times New Roman" panose="02020603050405020304" charset="0"/>
              </a:rPr>
              <a:t>JK</a:t>
            </a:r>
            <a:r>
              <a:rPr lang="zh-CN" altLang="en-US" sz="2000">
                <a:latin typeface="Times New Roman" panose="02020603050405020304" charset="0"/>
                <a:ea typeface="微软雅黑" panose="020B0503020204020204" pitchFamily="34" charset="-122"/>
                <a:cs typeface="Times New Roman" panose="02020603050405020304" charset="0"/>
              </a:rPr>
              <a:t>触发器的特征方程：</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pic>
        <p:nvPicPr>
          <p:cNvPr id="13" name="图片 12"/>
          <p:cNvPicPr/>
          <p:nvPr/>
        </p:nvPicPr>
        <p:blipFill>
          <a:blip r:embed="rId2"/>
          <a:stretch>
            <a:fillRect/>
          </a:stretch>
        </p:blipFill>
        <p:spPr>
          <a:xfrm>
            <a:off x="4684395" y="1384935"/>
            <a:ext cx="2158365" cy="518795"/>
          </a:xfrm>
          <a:prstGeom prst="rect">
            <a:avLst/>
          </a:prstGeom>
        </p:spPr>
      </p:pic>
      <p:sp>
        <p:nvSpPr>
          <p:cNvPr id="14" name="文本框 13"/>
          <p:cNvSpPr txBox="1"/>
          <p:nvPr/>
        </p:nvSpPr>
        <p:spPr>
          <a:xfrm>
            <a:off x="6631305" y="1475898"/>
            <a:ext cx="5080000" cy="398780"/>
          </a:xfrm>
          <a:prstGeom prst="rect">
            <a:avLst/>
          </a:prstGeom>
        </p:spPr>
        <p:txBody>
          <a:bodyPr>
            <a:spAutoFit/>
          </a:bodyPr>
          <a:p>
            <a:pPr marL="0" indent="266700" algn="just" defTabSz="266700">
              <a:spcBef>
                <a:spcPct val="0"/>
              </a:spcBef>
              <a:spcAft>
                <a:spcPct val="0"/>
              </a:spcAft>
            </a:pPr>
            <a:r>
              <a:rPr lang="en-US" altLang="zh-CN" sz="2000">
                <a:latin typeface="Times New Roman" panose="02020603050405020304"/>
                <a:ea typeface="宋体" panose="02010600030101010101" pitchFamily="2" charset="-122"/>
              </a:rPr>
              <a:t>                                </a:t>
            </a:r>
            <a:r>
              <a:rPr lang="zh-CN" altLang="en-US" sz="2000">
                <a:latin typeface="Times New Roman" panose="02020603050405020304"/>
                <a:ea typeface="宋体" panose="02010600030101010101" pitchFamily="2" charset="-122"/>
              </a:rPr>
              <a:t>（</a:t>
            </a:r>
            <a:r>
              <a:rPr lang="en-US" altLang="zh-CN" sz="2000">
                <a:latin typeface="Times New Roman" panose="02020603050405020304"/>
                <a:ea typeface="Times New Roman" panose="02020603050405020304"/>
              </a:rPr>
              <a:t>4.3.1</a:t>
            </a:r>
            <a:r>
              <a:rPr lang="zh-CN" altLang="en-US" sz="2000">
                <a:latin typeface="Times New Roman" panose="02020603050405020304"/>
                <a:ea typeface="宋体" panose="02010600030101010101" pitchFamily="2" charset="-122"/>
              </a:rPr>
              <a:t>）</a:t>
            </a:r>
            <a:endParaRPr lang="zh-CN" altLang="en-US" sz="2000">
              <a:latin typeface="Times New Roman" panose="02020603050405020304"/>
              <a:ea typeface="宋体" panose="02010600030101010101" pitchFamily="2" charset="-122"/>
            </a:endParaRPr>
          </a:p>
        </p:txBody>
      </p:sp>
      <p:sp>
        <p:nvSpPr>
          <p:cNvPr id="15" name="文本框 14"/>
          <p:cNvSpPr txBox="1"/>
          <p:nvPr/>
        </p:nvSpPr>
        <p:spPr>
          <a:xfrm>
            <a:off x="501015" y="2244725"/>
            <a:ext cx="7982585" cy="871855"/>
          </a:xfrm>
          <a:prstGeom prst="rect">
            <a:avLst/>
          </a:prstGeom>
        </p:spPr>
        <p:txBody>
          <a:bodyPr wrap="square">
            <a:spAutoFit/>
          </a:bodyPr>
          <a:p>
            <a:pPr marL="457200" indent="457200" algn="just" defTabSz="266700" fontAlgn="auto">
              <a:lnSpc>
                <a:spcPct val="127000"/>
              </a:lnSpc>
              <a:spcBef>
                <a:spcPct val="0"/>
              </a:spcBef>
              <a:spcAft>
                <a:spcPts val="800"/>
              </a:spcAft>
            </a:pPr>
            <a:r>
              <a:rPr lang="zh-CN" altLang="en-US" sz="2000">
                <a:latin typeface="Times New Roman" panose="02020603050405020304" charset="0"/>
                <a:ea typeface="微软雅黑" panose="020B0503020204020204" pitchFamily="34" charset="-122"/>
                <a:cs typeface="Times New Roman" panose="02020603050405020304" charset="0"/>
              </a:rPr>
              <a:t>当时钟信号为低电平时，</a:t>
            </a:r>
            <a:r>
              <a:rPr lang="en-US" altLang="zh-CN" sz="2000">
                <a:latin typeface="Times New Roman" panose="02020603050405020304" charset="0"/>
                <a:ea typeface="微软雅黑" panose="020B0503020204020204" pitchFamily="34" charset="-122"/>
                <a:cs typeface="Times New Roman" panose="02020603050405020304" charset="0"/>
              </a:rPr>
              <a:t>JK</a:t>
            </a:r>
            <a:r>
              <a:rPr lang="zh-CN" altLang="en-US" sz="2000">
                <a:latin typeface="Times New Roman" panose="02020603050405020304" charset="0"/>
                <a:ea typeface="微软雅黑" panose="020B0503020204020204" pitchFamily="34" charset="-122"/>
                <a:cs typeface="Times New Roman" panose="02020603050405020304" charset="0"/>
              </a:rPr>
              <a:t>触发器的输出状态不会受到</a:t>
            </a:r>
            <a:r>
              <a:rPr lang="en-US" altLang="zh-CN" sz="2000">
                <a:latin typeface="Times New Roman" panose="02020603050405020304" charset="0"/>
                <a:ea typeface="微软雅黑" panose="020B0503020204020204" pitchFamily="34" charset="-122"/>
                <a:cs typeface="Times New Roman" panose="02020603050405020304" charset="0"/>
              </a:rPr>
              <a:t>J</a:t>
            </a:r>
            <a:r>
              <a:rPr lang="zh-CN" altLang="en-US" sz="2000">
                <a:latin typeface="Times New Roman" panose="02020603050405020304" charset="0"/>
                <a:ea typeface="微软雅黑" panose="020B0503020204020204" pitchFamily="34" charset="-122"/>
                <a:cs typeface="Times New Roman" panose="02020603050405020304" charset="0"/>
              </a:rPr>
              <a:t>和</a:t>
            </a:r>
            <a:r>
              <a:rPr lang="en-US" altLang="zh-CN" sz="2000">
                <a:latin typeface="Times New Roman" panose="02020603050405020304" charset="0"/>
                <a:ea typeface="微软雅黑" panose="020B0503020204020204" pitchFamily="34" charset="-122"/>
                <a:cs typeface="Times New Roman" panose="02020603050405020304" charset="0"/>
              </a:rPr>
              <a:t>K</a:t>
            </a:r>
            <a:r>
              <a:rPr lang="zh-CN" altLang="en-US" sz="2000">
                <a:latin typeface="Times New Roman" panose="02020603050405020304" charset="0"/>
                <a:ea typeface="微软雅黑" panose="020B0503020204020204" pitchFamily="34" charset="-122"/>
                <a:cs typeface="Times New Roman" panose="02020603050405020304" charset="0"/>
              </a:rPr>
              <a:t>输入的影响，保持不变。</a:t>
            </a:r>
            <a:endParaRPr lang="zh-CN" altLang="en-US" sz="2000">
              <a:latin typeface="Times New Roman" panose="02020603050405020304" charset="0"/>
              <a:ea typeface="微软雅黑" panose="020B0503020204020204" pitchFamily="34" charset="-122"/>
              <a:cs typeface="Times New Roman" panose="02020603050405020304" charset="0"/>
            </a:endParaRPr>
          </a:p>
        </p:txBody>
      </p:sp>
      <p:sp>
        <p:nvSpPr>
          <p:cNvPr id="17" name="文本框 16"/>
          <p:cNvSpPr txBox="1"/>
          <p:nvPr/>
        </p:nvSpPr>
        <p:spPr>
          <a:xfrm>
            <a:off x="3556000" y="3260408"/>
            <a:ext cx="5080000" cy="337185"/>
          </a:xfrm>
          <a:prstGeom prst="rect">
            <a:avLst/>
          </a:prstGeom>
        </p:spPr>
        <p:txBody>
          <a:bodyPr>
            <a:spAutoFit/>
          </a:bodyPr>
          <a:p>
            <a:pPr marL="0"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表</a:t>
            </a:r>
            <a:r>
              <a:rPr lang="en-US" altLang="zh-CN" sz="1600" b="1">
                <a:latin typeface="Times New Roman" panose="02020603050405020304" charset="0"/>
                <a:ea typeface="微软雅黑" panose="020B0503020204020204" pitchFamily="34" charset="-122"/>
                <a:cs typeface="Times New Roman" panose="02020603050405020304" charset="0"/>
              </a:rPr>
              <a:t>4-3 JK</a:t>
            </a:r>
            <a:r>
              <a:rPr lang="zh-CN" altLang="en-US" sz="1600" b="1">
                <a:latin typeface="Times New Roman" panose="02020603050405020304" charset="0"/>
                <a:ea typeface="微软雅黑" panose="020B0503020204020204" pitchFamily="34" charset="-122"/>
                <a:cs typeface="Times New Roman" panose="02020603050405020304" charset="0"/>
              </a:rPr>
              <a:t>触发器特性表</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pic>
        <p:nvPicPr>
          <p:cNvPr id="18" name="图片 17"/>
          <p:cNvPicPr>
            <a:picLocks noChangeAspect="1"/>
          </p:cNvPicPr>
          <p:nvPr/>
        </p:nvPicPr>
        <p:blipFill>
          <a:blip r:embed="rId3"/>
          <a:stretch>
            <a:fillRect/>
          </a:stretch>
        </p:blipFill>
        <p:spPr>
          <a:xfrm>
            <a:off x="3343275" y="3907155"/>
            <a:ext cx="5760085" cy="25050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826135" y="1136015"/>
            <a:ext cx="6963410" cy="55689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jkff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j, k, clk, reset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not_q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entity jkff;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signal state :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signal input : std_logic_vector(1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3" name="文本框 2"/>
          <p:cNvSpPr txBox="1"/>
          <p:nvPr/>
        </p:nvSpPr>
        <p:spPr>
          <a:xfrm>
            <a:off x="4243070" y="1136015"/>
            <a:ext cx="609600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input &lt;= j &amp; 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reset)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reset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state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case input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"00" =&gt; state &lt;= state;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"01" =&gt; state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"10" =&gt; state &lt;=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"11" =&gt; state &lt;= not state;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others =&gt; null;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12" name="文本框 11"/>
          <p:cNvSpPr txBox="1"/>
          <p:nvPr/>
        </p:nvSpPr>
        <p:spPr>
          <a:xfrm>
            <a:off x="8383270" y="1136015"/>
            <a:ext cx="3738245"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case;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state;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not_q &lt;= not state;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0" y="1212215"/>
            <a:ext cx="5529580" cy="55689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上升沿的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rising_jk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j,k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rising_jk;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 of rising_jk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12" name="文本框 11"/>
          <p:cNvSpPr txBox="1"/>
          <p:nvPr/>
        </p:nvSpPr>
        <p:spPr>
          <a:xfrm>
            <a:off x="6568440" y="1413510"/>
            <a:ext cx="3738245" cy="40309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 (clk)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clk='1'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(j and not q) or (not k and q);</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389255" y="1638935"/>
            <a:ext cx="11411585" cy="325501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当时钟信号从低电平变为高电平时（即上升沿），</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触发器的输出状态会根据</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的输入值发生变化：</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，触发器被置位，输出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变为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，触发器被复位，输出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变为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，触发器保持当前状态不变。</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K=1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，触发器翻转，即如果输出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之前是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，则变为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；如果输出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之前是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，则变为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369570" y="1136015"/>
            <a:ext cx="11256010" cy="17392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触发器是数字电路中的一种基本存储单元，它具有一个数据输入（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）、一个时钟输入（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）以及两个输出端（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的反相输出）。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触发器的功能是在时钟信号的边沿（上升沿或下降沿，取决于触发器的类型）将数据输入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的值传递到输出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3" name="Title 6"/>
          <p:cNvSpPr txBox="1"/>
          <p:nvPr>
            <p:custDataLst>
              <p:tags r:id="rId3"/>
            </p:custDataLst>
          </p:nvPr>
        </p:nvSpPr>
        <p:spPr>
          <a:xfrm>
            <a:off x="64770" y="2733675"/>
            <a:ext cx="5529580" cy="32410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d_flip_flop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d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clk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时钟输入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 out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d_flip_flop;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5594350" y="2733675"/>
            <a:ext cx="6096000" cy="423608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behavioral of d_flip_flop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d;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369570" y="1494155"/>
            <a:ext cx="11256010" cy="17392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此种触发器的功能是</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reset=0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set=1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时，执行复位功能，输出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reset=1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set=0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时，执行置位功能，输出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reset=1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且</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set=1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时，执行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触发器功能，在上升沿到来时，输出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带异步复位的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触发器具有数据输入（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）、时钟输入（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）以及异步复位端（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）。其核心功能是当时钟信号上升沿到来时，</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触发器能够根据数据输入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的状态存储一位信息，并在输出端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反映出来；同时，异步复位端的优先级高于时钟信号，当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为低电平时，无论时钟信号的状态如何，触发器都会被立即复位，即输出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被置为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，这样可以随时清除触发器中的数据，保证了电路状态的可控性和灵活性。其框图如图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43535" y="1254125"/>
            <a:ext cx="11504295" cy="51631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4.1.1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与门（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AND</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与门是一种基本逻辑门，其输出仅在所有输入都为高电平时才为高电平。与门可以由二极管或晶体管实现。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与门的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and_gate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a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and_gate;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4.1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基本逻辑门的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设计</a:t>
              </a:r>
              <a:endPar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6650990" y="2929805"/>
            <a:ext cx="4064000" cy="2656205"/>
          </a:xfrm>
          <a:prstGeom prst="rect">
            <a:avLst/>
          </a:prstGeom>
        </p:spPr>
        <p:txBody>
          <a:bodyPr>
            <a:spAutoFit/>
            <a:extLst>
              <a:ext uri="{4A0BC546-FE56-4ADE-93B0-CB8AF2F6F144}">
                <wpsdc:textFrameExt xmlns:wpsdc="http://www.wps.cn/officeDocument/2022/drawingmlCustomData" type="text"/>
              </a:ext>
            </a:extLst>
          </a:bodyPr>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behavioral of and_gate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y &lt;= a and b;</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algn="l"/>
            <a:endParaRPr lang="zh-CN" altLang="en-US" sz="2000">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pic>
        <p:nvPicPr>
          <p:cNvPr id="4" name="图片 3"/>
          <p:cNvPicPr/>
          <p:nvPr/>
        </p:nvPicPr>
        <p:blipFill>
          <a:blip r:embed="rId2"/>
          <a:stretch>
            <a:fillRect/>
          </a:stretch>
        </p:blipFill>
        <p:spPr>
          <a:xfrm>
            <a:off x="8154670" y="1092835"/>
            <a:ext cx="3796030" cy="2509520"/>
          </a:xfrm>
          <a:prstGeom prst="rect">
            <a:avLst/>
          </a:prstGeom>
        </p:spPr>
      </p:pic>
      <p:sp>
        <p:nvSpPr>
          <p:cNvPr id="6" name="文本框 5"/>
          <p:cNvSpPr txBox="1"/>
          <p:nvPr/>
        </p:nvSpPr>
        <p:spPr>
          <a:xfrm>
            <a:off x="7512527" y="3828256"/>
            <a:ext cx="5080000" cy="337185"/>
          </a:xfrm>
          <a:prstGeom prst="rect">
            <a:avLst/>
          </a:prstGeom>
        </p:spPr>
        <p:txBody>
          <a:bodyPr>
            <a:spAutoFit/>
          </a:bodyPr>
          <a:p>
            <a:pPr marL="0"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4-4 </a:t>
            </a:r>
            <a:r>
              <a:rPr lang="zh-CN" altLang="en-US" sz="1600" b="1">
                <a:latin typeface="Times New Roman" panose="02020603050405020304" charset="0"/>
                <a:ea typeface="微软雅黑" panose="020B0503020204020204" pitchFamily="34" charset="-122"/>
                <a:cs typeface="Times New Roman" panose="02020603050405020304" charset="0"/>
              </a:rPr>
              <a:t>带异步复位的</a:t>
            </a:r>
            <a:r>
              <a:rPr lang="en-US" altLang="zh-CN" sz="1600" b="1">
                <a:latin typeface="Times New Roman" panose="02020603050405020304" charset="0"/>
                <a:ea typeface="微软雅黑" panose="020B0503020204020204" pitchFamily="34" charset="-122"/>
                <a:cs typeface="Times New Roman" panose="02020603050405020304" charset="0"/>
              </a:rPr>
              <a:t>D</a:t>
            </a:r>
            <a:r>
              <a:rPr lang="zh-CN" altLang="en-US" sz="1600" b="1">
                <a:latin typeface="Times New Roman" panose="02020603050405020304" charset="0"/>
                <a:ea typeface="微软雅黑" panose="020B0503020204020204" pitchFamily="34" charset="-122"/>
                <a:cs typeface="Times New Roman" panose="02020603050405020304" charset="0"/>
              </a:rPr>
              <a:t>触发器框图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
        <p:nvSpPr>
          <p:cNvPr id="12" name="Title 6"/>
          <p:cNvSpPr txBox="1"/>
          <p:nvPr>
            <p:custDataLst>
              <p:tags r:id="rId3"/>
            </p:custDataLst>
          </p:nvPr>
        </p:nvSpPr>
        <p:spPr>
          <a:xfrm>
            <a:off x="0" y="934720"/>
            <a:ext cx="5529580" cy="32410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带异步复位的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dff_clr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clr :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d,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dff_clr;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 of dff_clr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process(clk, clr)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13" name="文本框 12"/>
          <p:cNvSpPr txBox="1"/>
          <p:nvPr/>
        </p:nvSpPr>
        <p:spPr>
          <a:xfrm>
            <a:off x="4352290" y="2837180"/>
            <a:ext cx="6096000"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clr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d;</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11375390" cy="21977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触发器是一种基本的同步触发器，它有一个时钟输入（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）、一个数据输入（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）和一个输出（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触发器的特点是，当时钟信号的边沿到来时，如果数据输入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为高电平，则输出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保持当前状态；如果数据输入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为低电平，则输出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的状态与当前状态相反。其特性表如表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2" name="图片 1"/>
          <p:cNvPicPr>
            <a:picLocks noChangeAspect="1"/>
          </p:cNvPicPr>
          <p:nvPr/>
        </p:nvPicPr>
        <p:blipFill>
          <a:blip r:embed="rId3"/>
          <a:stretch>
            <a:fillRect/>
          </a:stretch>
        </p:blipFill>
        <p:spPr>
          <a:xfrm>
            <a:off x="4745355" y="3677285"/>
            <a:ext cx="2919095" cy="1511300"/>
          </a:xfrm>
          <a:prstGeom prst="rect">
            <a:avLst/>
          </a:prstGeom>
        </p:spPr>
      </p:pic>
      <p:sp>
        <p:nvSpPr>
          <p:cNvPr id="3" name="文本框 2"/>
          <p:cNvSpPr txBox="1"/>
          <p:nvPr/>
        </p:nvSpPr>
        <p:spPr>
          <a:xfrm>
            <a:off x="5028565" y="3251200"/>
            <a:ext cx="2352675" cy="337185"/>
          </a:xfrm>
          <a:prstGeom prst="rect">
            <a:avLst/>
          </a:prstGeom>
        </p:spPr>
        <p:txBody>
          <a:bodyPr wrap="square">
            <a:spAutoFit/>
          </a:bodyPr>
          <a:p>
            <a:pPr marL="0" indent="0" algn="just"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表</a:t>
            </a:r>
            <a:r>
              <a:rPr lang="en-US" altLang="zh-CN" sz="1600" b="1">
                <a:latin typeface="Times New Roman" panose="02020603050405020304" charset="0"/>
                <a:ea typeface="微软雅黑" panose="020B0503020204020204" pitchFamily="34" charset="-122"/>
                <a:cs typeface="Times New Roman" panose="02020603050405020304" charset="0"/>
              </a:rPr>
              <a:t>4-4 T</a:t>
            </a:r>
            <a:r>
              <a:rPr lang="zh-CN" altLang="en-US" sz="1600" b="1">
                <a:latin typeface="Times New Roman" panose="02020603050405020304" charset="0"/>
                <a:ea typeface="微软雅黑" panose="020B0503020204020204" pitchFamily="34" charset="-122"/>
                <a:cs typeface="Times New Roman" panose="02020603050405020304" charset="0"/>
              </a:rPr>
              <a:t>触发器特性表</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mc:AlternateContent xmlns:mc="http://schemas.openxmlformats.org/markup-compatibility/2006">
        <mc:Choice xmlns:a14="http://schemas.microsoft.com/office/drawing/2010/main" Requires="a14">
          <p:sp>
            <p:nvSpPr>
              <p:cNvPr id="5" name="Title 6"/>
              <p:cNvSpPr txBox="1"/>
              <p:nvPr>
                <p:custDataLst>
                  <p:tags r:id="rId4"/>
                </p:custDataLst>
              </p:nvPr>
            </p:nvSpPr>
            <p:spPr>
              <a:xfrm>
                <a:off x="467995" y="5854065"/>
                <a:ext cx="11256010" cy="4902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特性方程：</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en-US" altLang="zh-CN" sz="2000" spc="100" baseline="300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n+1</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en-US" altLang="zh-CN" sz="2000" spc="100" baseline="300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en-US" altLang="zh-CN" sz="2000" spc="100" baseline="300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+TQ</a:t>
                </a:r>
                <a14:m>
                  <m:oMath xmlns:m="http://schemas.openxmlformats.org/officeDocument/2006/math">
                    <m:r>
                      <a:rPr lang="en-US" altLang="zh-CN" sz="2000" spc="100" baseline="30000">
                        <a:ln w="3175">
                          <a:noFill/>
                          <a:prstDash val="dash"/>
                        </a:ln>
                        <a:solidFill>
                          <a:schemeClr val="tx1">
                            <a:lumMod val="95000"/>
                            <a:lumOff val="5000"/>
                          </a:schemeClr>
                        </a:solidFill>
                        <a:uFillTx/>
                        <a:latin typeface="Cambria Math" panose="02040503050406030204" charset="0"/>
                        <a:ea typeface="微软雅黑" panose="020B0503020204020204" pitchFamily="34" charset="-122"/>
                        <a:cs typeface="Cambria Math" panose="02040503050406030204" charset="0"/>
                      </a:rPr>
                      <m:t>’</m:t>
                    </m:r>
                    <m:r>
                      <m:rPr>
                        <m:sty m:val="p"/>
                      </m:rPr>
                      <a:rPr lang="en-US" altLang="zh-CN" sz="2000" spc="100" baseline="30000">
                        <a:ln w="3175">
                          <a:noFill/>
                          <a:prstDash val="dash"/>
                        </a:ln>
                        <a:solidFill>
                          <a:schemeClr val="tx1">
                            <a:lumMod val="95000"/>
                            <a:lumOff val="5000"/>
                          </a:schemeClr>
                        </a:solidFill>
                        <a:uFillTx/>
                        <a:latin typeface="Cambria Math" panose="02040503050406030204" charset="0"/>
                        <a:ea typeface="微软雅黑" panose="020B0503020204020204" pitchFamily="34" charset="-122"/>
                        <a:cs typeface="Cambria Math" panose="02040503050406030204" charset="0"/>
                      </a:rPr>
                      <m:t>n</m:t>
                    </m:r>
                  </m:oMath>
                </a14:m>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端固定接高电平时</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Qn+1=Qn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mc:Choice>
        <mc:Fallback>
          <p:sp>
            <p:nvSpPr>
              <p:cNvPr id="5" name="Title 6"/>
              <p:cNvSpPr txBox="1">
                <a:spLocks noRot="1" noChangeAspect="1" noMove="1" noResize="1" noEditPoints="1" noAdjustHandles="1" noChangeArrowheads="1" noChangeShapeType="1" noTextEdit="1"/>
              </p:cNvSpPr>
              <p:nvPr>
                <p:custDataLst>
                  <p:tags r:id="rId5"/>
                </p:custDataLst>
              </p:nvPr>
            </p:nvSpPr>
            <p:spPr>
              <a:xfrm>
                <a:off x="467995" y="5854065"/>
                <a:ext cx="11256010" cy="490220"/>
              </a:xfrm>
              <a:prstGeom prst="rect">
                <a:avLst/>
              </a:prstGeom>
              <a:blipFill rotWithShape="1">
                <a:blip r:embed="rId6"/>
                <a:stretch>
                  <a:fillRect t="-7772"/>
                </a:stretch>
              </a:blipFill>
              <a:ln w="3175">
                <a:noFill/>
                <a:prstDash val="dash"/>
              </a:ln>
            </p:spPr>
            <p:txBody>
              <a:bodyPr/>
              <a:lstStyle/>
              <a:p>
                <a:r>
                  <a:rPr lang="zh-CN" altLang="en-US">
                    <a:noFill/>
                  </a:rPr>
                  <a:t> </a:t>
                </a:r>
              </a:p>
            </p:txBody>
          </p:sp>
        </mc:Fallback>
      </mc:AlternateContent>
    </p:spTree>
    <p:custDataLst>
      <p:tags r:id="rId7"/>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4584700" cy="55111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T</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tff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entity tff;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 of tff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signal qn :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4" name="Title 6"/>
          <p:cNvSpPr txBox="1"/>
          <p:nvPr>
            <p:custDataLst>
              <p:tags r:id="rId3"/>
            </p:custDataLst>
          </p:nvPr>
        </p:nvSpPr>
        <p:spPr>
          <a:xfrm>
            <a:off x="6255385" y="1180465"/>
            <a:ext cx="4584700" cy="55111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qn &lt;= not qn;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 &lt;= qn;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behavior;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11483975" cy="22942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RS</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RS</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触发器，是一种基本的数字电路触发器，主要用于存储一个二进制位信息。它由两个交叉耦合的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NOR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门或</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NAND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门构成，具有两个输入端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Set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Reset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），以及两个输出端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RS</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触发器的核心功能是能够根据输入信号的变化保持或改变其输出状态，从而实现信息的存储。其特性表如表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4-5</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5006975" y="3260725"/>
            <a:ext cx="2309495" cy="337185"/>
          </a:xfrm>
          <a:prstGeom prst="rect">
            <a:avLst/>
          </a:prstGeom>
        </p:spPr>
        <p:txBody>
          <a:bodyPr wrap="square">
            <a:spAutoFit/>
          </a:bodyPr>
          <a:p>
            <a:pPr marL="0" indent="0" algn="just"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表</a:t>
            </a:r>
            <a:r>
              <a:rPr lang="en-US" altLang="zh-CN" sz="1600" b="1">
                <a:latin typeface="Times New Roman" panose="02020603050405020304" charset="0"/>
                <a:ea typeface="微软雅黑" panose="020B0503020204020204" pitchFamily="34" charset="-122"/>
                <a:cs typeface="Times New Roman" panose="02020603050405020304" charset="0"/>
              </a:rPr>
              <a:t>4-5 RS</a:t>
            </a:r>
            <a:r>
              <a:rPr lang="zh-CN" altLang="en-US" sz="1600" b="1">
                <a:latin typeface="Times New Roman" panose="02020603050405020304" charset="0"/>
                <a:ea typeface="微软雅黑" panose="020B0503020204020204" pitchFamily="34" charset="-122"/>
                <a:cs typeface="Times New Roman" panose="02020603050405020304" charset="0"/>
              </a:rPr>
              <a:t>触发器特性表</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pic>
        <p:nvPicPr>
          <p:cNvPr id="3" name="图片 2"/>
          <p:cNvPicPr>
            <a:picLocks noChangeAspect="1"/>
          </p:cNvPicPr>
          <p:nvPr/>
        </p:nvPicPr>
        <p:blipFill>
          <a:blip r:embed="rId3"/>
          <a:stretch>
            <a:fillRect/>
          </a:stretch>
        </p:blipFill>
        <p:spPr>
          <a:xfrm>
            <a:off x="3752215" y="3773805"/>
            <a:ext cx="4686935" cy="2289175"/>
          </a:xfrm>
          <a:prstGeom prst="rect">
            <a:avLst/>
          </a:prstGeom>
        </p:spPr>
      </p:pic>
      <p:sp>
        <p:nvSpPr>
          <p:cNvPr id="5" name="文本框 4"/>
          <p:cNvSpPr txBox="1"/>
          <p:nvPr/>
        </p:nvSpPr>
        <p:spPr>
          <a:xfrm>
            <a:off x="360045" y="6116320"/>
            <a:ext cx="10752455" cy="460375"/>
          </a:xfrm>
          <a:prstGeom prst="rect">
            <a:avLst/>
          </a:prstGeom>
        </p:spPr>
        <p:txBody>
          <a:bodyPr wrap="square">
            <a:spAutoFit/>
          </a:bodyPr>
          <a:p>
            <a:pPr marL="457200" indent="457200" algn="just" defTabSz="266700" fontAlgn="auto">
              <a:lnSpc>
                <a:spcPct val="120000"/>
              </a:lnSpc>
              <a:spcBef>
                <a:spcPct val="0"/>
              </a:spcBef>
              <a:spcAft>
                <a:spcPts val="800"/>
              </a:spcAft>
            </a:pPr>
            <a:r>
              <a:rPr lang="zh-CN" altLang="en-US" sz="2000">
                <a:solidFill>
                  <a:srgbClr val="000000"/>
                </a:solidFill>
                <a:latin typeface="Times New Roman" panose="02020603050405020304" charset="0"/>
                <a:ea typeface="微软雅黑" panose="020B0503020204020204" pitchFamily="34" charset="-122"/>
                <a:cs typeface="Times New Roman" panose="02020603050405020304" charset="0"/>
              </a:rPr>
              <a:t>特性方程：</a:t>
            </a:r>
            <a:r>
              <a:rPr lang="en-US" altLang="zh-CN" sz="2000">
                <a:solidFill>
                  <a:srgbClr val="000000"/>
                </a:solidFill>
                <a:latin typeface="Times New Roman" panose="02020603050405020304" charset="0"/>
                <a:ea typeface="微软雅黑" panose="020B0503020204020204" pitchFamily="34" charset="-122"/>
                <a:cs typeface="Times New Roman" panose="02020603050405020304" charset="0"/>
              </a:rPr>
              <a:t>Q</a:t>
            </a:r>
            <a:r>
              <a:rPr lang="en-US" altLang="zh-CN" sz="2000" baseline="30000">
                <a:solidFill>
                  <a:srgbClr val="000000"/>
                </a:solidFill>
                <a:latin typeface="Times New Roman" panose="02020603050405020304" charset="0"/>
                <a:ea typeface="微软雅黑" panose="020B0503020204020204" pitchFamily="34" charset="-122"/>
                <a:cs typeface="Times New Roman" panose="02020603050405020304" charset="0"/>
              </a:rPr>
              <a:t>n+1</a:t>
            </a:r>
            <a:r>
              <a:rPr lang="en-US" altLang="zh-CN" sz="2000">
                <a:solidFill>
                  <a:srgbClr val="000000"/>
                </a:solidFill>
                <a:latin typeface="Times New Roman" panose="02020603050405020304" charset="0"/>
                <a:ea typeface="微软雅黑" panose="020B0503020204020204" pitchFamily="34" charset="-122"/>
                <a:cs typeface="Times New Roman" panose="02020603050405020304" charset="0"/>
              </a:rPr>
              <a:t>=S+RQ</a:t>
            </a:r>
            <a:r>
              <a:rPr lang="en-US" altLang="zh-CN" sz="2000" baseline="30000">
                <a:solidFill>
                  <a:srgbClr val="000000"/>
                </a:solidFill>
                <a:latin typeface="Times New Roman" panose="02020603050405020304" charset="0"/>
                <a:ea typeface="微软雅黑" panose="020B0503020204020204" pitchFamily="34" charset="-122"/>
                <a:cs typeface="Times New Roman" panose="02020603050405020304" charset="0"/>
              </a:rPr>
              <a:t>n</a:t>
            </a:r>
            <a:r>
              <a:rPr lang="en-US" altLang="zh-CN" sz="2000">
                <a:solidFill>
                  <a:srgbClr val="000000"/>
                </a:solidFill>
                <a:latin typeface="Times New Roman" panose="02020603050405020304" charset="0"/>
                <a:ea typeface="微软雅黑" panose="020B0503020204020204" pitchFamily="34" charset="-122"/>
                <a:cs typeface="Times New Roman" panose="02020603050405020304" charset="0"/>
              </a:rPr>
              <a:t>    SR=0</a:t>
            </a:r>
            <a:r>
              <a:rPr lang="zh-CN" altLang="en-US" sz="2000">
                <a:solidFill>
                  <a:srgbClr val="000000"/>
                </a:solidFill>
                <a:latin typeface="Times New Roman" panose="02020603050405020304" charset="0"/>
                <a:ea typeface="微软雅黑" panose="020B0503020204020204" pitchFamily="34" charset="-122"/>
                <a:cs typeface="Times New Roman" panose="02020603050405020304" charset="0"/>
              </a:rPr>
              <a:t>（约束条件） </a:t>
            </a:r>
            <a:r>
              <a:rPr lang="en-US" altLang="zh-CN" sz="2000">
                <a:solidFill>
                  <a:srgbClr val="000000"/>
                </a:solidFill>
                <a:latin typeface="Times New Roman" panose="02020603050405020304" charset="0"/>
                <a:ea typeface="微软雅黑" panose="020B0503020204020204" pitchFamily="34" charset="-122"/>
                <a:cs typeface="Times New Roman" panose="02020603050405020304" charset="0"/>
              </a:rPr>
              <a:t>                                                     </a:t>
            </a:r>
            <a:r>
              <a:rPr lang="zh-CN" altLang="en-US" sz="2000">
                <a:solidFill>
                  <a:srgbClr val="000000"/>
                </a:solidFill>
                <a:latin typeface="Times New Roman" panose="02020603050405020304" charset="0"/>
                <a:ea typeface="微软雅黑" panose="020B0503020204020204" pitchFamily="34" charset="-122"/>
                <a:cs typeface="Times New Roman" panose="02020603050405020304" charset="0"/>
              </a:rPr>
              <a:t>（</a:t>
            </a:r>
            <a:r>
              <a:rPr lang="en-US" altLang="zh-CN" sz="2000">
                <a:solidFill>
                  <a:srgbClr val="000000"/>
                </a:solidFill>
                <a:latin typeface="Times New Roman" panose="02020603050405020304" charset="0"/>
                <a:ea typeface="微软雅黑" panose="020B0503020204020204" pitchFamily="34" charset="-122"/>
                <a:cs typeface="Times New Roman" panose="02020603050405020304" charset="0"/>
              </a:rPr>
              <a:t>4.3.3</a:t>
            </a:r>
            <a:r>
              <a:rPr lang="zh-CN" altLang="en-US" sz="2000">
                <a:solidFill>
                  <a:srgbClr val="000000"/>
                </a:solidFill>
                <a:latin typeface="Times New Roman" panose="02020603050405020304" charset="0"/>
                <a:ea typeface="微软雅黑" panose="020B0503020204020204" pitchFamily="34" charset="-122"/>
                <a:cs typeface="Times New Roman" panose="02020603050405020304" charset="0"/>
              </a:rPr>
              <a:t>）</a:t>
            </a:r>
            <a:endParaRPr lang="zh-CN" altLang="en-US" sz="2000">
              <a:solidFill>
                <a:srgbClr val="000000"/>
              </a:solidFill>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4888230" cy="646620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RS</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触发器的描述</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rsff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r, s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not_q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entity rsff;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 of rsff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signal q1, qbl :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4" name="文本框 3"/>
          <p:cNvSpPr txBox="1"/>
          <p:nvPr/>
        </p:nvSpPr>
        <p:spPr>
          <a:xfrm>
            <a:off x="3992880" y="1461135"/>
            <a:ext cx="5226685"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process(r, 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(s = '1' and r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q1 &lt;=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qbl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(s = '0' and r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q1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qbl &lt;=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q1 &lt;= q1;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qbl &lt;= qbl;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8503920" y="1528445"/>
            <a:ext cx="3498850"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q1;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not_q &lt;= not qbl;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11755120" cy="25114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4.3.2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锁存器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锁存器是一种基本的存储单元，它可以在没有时钟信号控制的情况下，根据输入信号的变化来改变其输出状态。锁存器通常用于存储和传递数据，尤其是在控制信号或时钟信号不可用的情况下。低电平触发的锁存器是一种同步触发器，其状态更新在时钟信号的下降沿发生，当时钟信号为低电平时。这种锁存器在数字电路设计中通常用于数据存储和传递，尤其是在需要精确控制数据传输和同步的场合。其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4-5</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pic>
        <p:nvPicPr>
          <p:cNvPr id="2" name="图片 5"/>
          <p:cNvPicPr>
            <a:picLocks noChangeAspect="1"/>
          </p:cNvPicPr>
          <p:nvPr/>
        </p:nvPicPr>
        <p:blipFill>
          <a:blip r:embed="rId3"/>
          <a:stretch>
            <a:fillRect/>
          </a:stretch>
        </p:blipFill>
        <p:spPr>
          <a:xfrm>
            <a:off x="3754755" y="3429000"/>
            <a:ext cx="5115560" cy="2774315"/>
          </a:xfrm>
          <a:prstGeom prst="rect">
            <a:avLst/>
          </a:prstGeom>
          <a:noFill/>
          <a:ln w="9525">
            <a:noFill/>
          </a:ln>
        </p:spPr>
      </p:pic>
      <p:sp>
        <p:nvSpPr>
          <p:cNvPr id="3" name="文本框 2"/>
          <p:cNvSpPr txBox="1"/>
          <p:nvPr/>
        </p:nvSpPr>
        <p:spPr>
          <a:xfrm>
            <a:off x="4550410" y="6379845"/>
            <a:ext cx="3091815" cy="337185"/>
          </a:xfrm>
          <a:prstGeom prst="rect">
            <a:avLst/>
          </a:prstGeom>
        </p:spPr>
        <p:txBody>
          <a:bodyPr wrap="square">
            <a:spAutoFit/>
          </a:bodyPr>
          <a:p>
            <a:pPr marL="0" indent="0" algn="just"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4-5 </a:t>
            </a:r>
            <a:r>
              <a:rPr lang="zh-CN" altLang="en-US" sz="1600" b="1">
                <a:latin typeface="Times New Roman" panose="02020603050405020304" charset="0"/>
                <a:ea typeface="微软雅黑" panose="020B0503020204020204" pitchFamily="34" charset="-122"/>
                <a:cs typeface="Times New Roman" panose="02020603050405020304" charset="0"/>
              </a:rPr>
              <a:t>低电平触发的锁存器框图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6800850" cy="53365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低电平触发的锁存器的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描述如下</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latch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d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q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entity latch;architecture behavior of latch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4" name="文本框 3"/>
          <p:cNvSpPr txBox="1"/>
          <p:nvPr/>
        </p:nvSpPr>
        <p:spPr>
          <a:xfrm>
            <a:off x="7513955" y="1626235"/>
            <a:ext cx="3926840" cy="32918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d;</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12072620" cy="17830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4.3.3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寄存器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寄存器是数字电路中的基本存储单元，用于暂时存储数据。它们是构成更复杂电路（如计算机的中央处理器（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CPU</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））的基础组件。寄存器可以由触发器、锁存器或其他存储元件实现，并且通常与组合逻辑电路一起工作，以处理数据和控制信号。</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寄存器在数字电路设计中起着至关重要的作用，尤其是在计算机和其他电子设备中。它们用于存储和传递数据，以及在复杂的电路中执行控制操作。通过组合不同的寄存器和其他逻辑电路，可以构建出能够执行复杂算术和逻辑操作的系统。</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4" name="文本框 3"/>
          <p:cNvSpPr txBox="1"/>
          <p:nvPr/>
        </p:nvSpPr>
        <p:spPr>
          <a:xfrm>
            <a:off x="119380" y="4016375"/>
            <a:ext cx="11228705"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、两个时钟输入和一个数据输入寄存器的设计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两个时钟输入和一个数据输入的寄存器是一种能够在两个不同时钟信号控制下存储和更新数据的数字电路，它允许数据在两个独立的时钟域之间同步传递；其工作原理是利用两个时钟信号的上升沿来触发数据更新操作，当任一时钟信号触发时，寄存器会捕获并存储来自数据输入端的数据，从而实现在不同时钟频率或相位下的数据保持和传输，这种设计特别适用于多时钟域系统的数据同步和时钟域交叉问题。</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0" y="999490"/>
            <a:ext cx="12072620" cy="55937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两个时钟输入和一个数据输入寄存器的描述：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dualclockregister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clk1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第一个时钟输入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clk2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第二个时钟输入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data_in : in std_logic_vector(7 downto 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数据输入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reg_out : out std_logic_vector(7 downto 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寄存器输出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dualclockregister;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7981950" cy="55937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behavioral of dualclockregister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reg_data : std_logic_vector(7 downto 0);</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process(clk1)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if rising_edge(clk1)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reg_data &lt;= data_in;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process(clk2)</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2" name="文本框 1"/>
          <p:cNvSpPr txBox="1"/>
          <p:nvPr/>
        </p:nvSpPr>
        <p:spPr>
          <a:xfrm>
            <a:off x="6786245" y="1053465"/>
            <a:ext cx="6096000"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rising_edge(clk2)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reg_data &lt;= data_in;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reg_out &lt;= reg_data;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44170" y="1254760"/>
            <a:ext cx="11504295" cy="51631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4.1.2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或门（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OR</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ClrTx/>
              <a:buSzTx/>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或门是另一种基本逻辑门，其输出在任一输入为高电平时为高电平。或门也可以由二极管或晶体管实现。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或门的描述：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or_gate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a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or_gate;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4.1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基本逻辑门的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设计</a:t>
              </a:r>
              <a:endPar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6650990" y="2929805"/>
            <a:ext cx="4064000" cy="2245360"/>
          </a:xfrm>
          <a:prstGeom prst="rect">
            <a:avLst/>
          </a:prstGeom>
        </p:spPr>
        <p:txBody>
          <a:bodyPr>
            <a:spAutoFit/>
            <a:extLst>
              <a:ext uri="{4A0BC546-FE56-4ADE-93B0-CB8AF2F6F144}">
                <wpsdc:textFrameExt xmlns:wpsdc="http://www.wps.cn/officeDocument/2022/drawingmlCustomData" type="text"/>
              </a:ext>
            </a:extLst>
          </a:bodyPr>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architecture behavioral of or_gate is</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begin</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    y &lt;= a or b;</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end behavioral;</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12" name="Title 6"/>
          <p:cNvSpPr txBox="1"/>
          <p:nvPr>
            <p:custDataLst>
              <p:tags r:id="rId2"/>
            </p:custDataLst>
          </p:nvPr>
        </p:nvSpPr>
        <p:spPr>
          <a:xfrm>
            <a:off x="119380" y="1053465"/>
            <a:ext cx="11969750" cy="24752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、带有同步并行置位的移位寄存器的设计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带有同步并行置位的移位寄存器是一种能够在时钟信号控制下，通过并行置位信号实现数据的直接加载，或通过移位信号在每个时钟周期内进行左移或右移操作的寄存器。它包含一个时钟输入、一个并行置位输入、左右移位控制输入、并行数据输入以及寄存器输出。所有操作都在时钟上升沿同步进行，根据控制信号的不同，寄存器可以加载新的数据，或者向左或向右移动寄存器中的数据位，其中移位操作会在空出的位上补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3" name="文本框 2"/>
          <p:cNvSpPr txBox="1"/>
          <p:nvPr/>
        </p:nvSpPr>
        <p:spPr>
          <a:xfrm>
            <a:off x="5027295" y="3954780"/>
            <a:ext cx="6840220"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 clk : in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load : in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shift_left : in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shift_right : in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data_in : in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reg_out : out std_logic_vector(7 downto 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0" y="3528695"/>
            <a:ext cx="6096000"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带有同步并行置位的移位寄存器的描述：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sps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0" y="1053465"/>
            <a:ext cx="6096000" cy="554926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sps;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behavioral of sps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reg_data : std_logic_vector(7 downto 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load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reg_data &lt;= data_in;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shift_left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5895340" y="1053465"/>
            <a:ext cx="6096000" cy="413321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reg_data &lt;= reg_data(6 downto 0) &amp; '0';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shift_right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reg_data &lt;= '0' &amp; reg_data(7 downto 1);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reg_out &lt;= reg_data;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324485" y="1053465"/>
            <a:ext cx="12450445" cy="628777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、带置数和清零功能的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位寄存器的设计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带置数和清零功能的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位寄存器是一种具有数据加载和清空功能的数字电路，它包含</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数据位，能够通过置数信号将特定数据并行加载到寄存器中，同时也可以通过清零信号将寄存器的所有位迅速置为逻辑零，其工作原理是通过外部控制信号来触发内部数据的加载或清空操作，从而实现数据的快速初始化和存储，这种寄存器在数字系统中广泛应用于数据缓存、状态保持以及控制逻辑的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带置数和清零功能的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位寄存器的描述：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generic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n : natural := 2 --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可改为任意位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5384165" y="3429000"/>
            <a:ext cx="6096000"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 : in  std_logic_vector(n-1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load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Clear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 out std_logic_vector(n-1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309880" y="1183640"/>
            <a:ext cx="6096000" cy="59188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entity reg;</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 of 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qb : std_logic_vector(n-1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process(clk, clear, load)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clear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 &lt;= (others =&gt; '0');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清零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使用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rising_edge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来检测时钟的上升沿</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load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 &lt;= i;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置数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6226175" y="1183640"/>
            <a:ext cx="6096000"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qb;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更新输出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71120" y="1172845"/>
            <a:ext cx="11743690"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、双向移位寄存器（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 loop</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循环设计）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双向移位寄存器是一种数字电路，它能够在单个时钟周期内根据控制信号将存储的数据向左或向右移位，使用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 loop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循环设计的双向移位寄存器通过迭代方式实现位操作，允许灵活地控制移位方向和位数，其工作原理是在每个时钟周期内，根据控制指令通过</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循环对寄存器内的每一位进行遍历，并执行相应的左移或右移操作，从而在保持数据序列完整性的同时，实现数据的灵活调整和位模式变换。</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314960" y="3515995"/>
            <a:ext cx="4268470"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双向移位寄存器的描述：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tdirreg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din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5394325" y="3582670"/>
            <a:ext cx="6096000"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dir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ol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or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tdirreg;</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 of tdirreg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 :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0" y="1292860"/>
            <a:ext cx="4268470" cy="59188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使用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rising_edge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来检测时钟的上升沿</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dir = '0' then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左移</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q(0) &lt;= din;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for i in 1 to 7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q(i) &lt;= q(i-1);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ol &lt;= q(0);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5726430" y="1227455"/>
            <a:ext cx="6096000" cy="470789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else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右移</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q(7) &lt;= din;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for i in 6 downto 0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q(i) &lt;= q(i+1);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or &lt;= q(7);</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50190" y="1292860"/>
            <a:ext cx="11526520"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for_loop</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设计串入并出移位寄存器（移一下输出）</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串入并出移位寄存器（移一下输出）是一种数字电路，它使用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 loop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循环设计来实现数据的串行输入和并行输出，每次移位操作后立即输出所有寄存器位的状态；其工作原理是，在时钟信号的控制下，通过</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for loop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将新输入的数据逐位串行移入寄存器，并在每次移位后，将寄存器内的所有位并行输出，从而实现数据从串行到并行的转换，适用于需要将串行数据转换为并行数据处理的场景。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0" y="3809365"/>
            <a:ext cx="4745990"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串入并出移位寄存器的描述：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siporeg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5297170" y="4211320"/>
            <a:ext cx="6096000" cy="18764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d_in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d_out : out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97790" y="1136015"/>
            <a:ext cx="4745990" cy="54463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siporeg;</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 of siporeg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 :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q(0) &lt;= d_in;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for i in 1 to 3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5948680" y="1136015"/>
            <a:ext cx="6096000" cy="32918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q(i) &lt;= q(i-1);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loop;</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d_out &lt;= q;</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97790" y="1136015"/>
            <a:ext cx="11744325" cy="503618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4.3.4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计数器是数字电路中的一个重要组件，用于记录事件发生的次数或进行计数。它通常由触发器和组合逻辑电路组成，可以实现加</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、减</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、递增、递减等计数功能。计数器广泛应用于各种电子设备中，如计算机、通信系统、自动化控制系统等。</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计数器在数字电路设计中起着至关重要的作用，尤其是在需要精确控制事件发生次数和进行计数的场合。通过组合不同的计数器和其他逻辑电路，可以构建出能够执行复杂算术和逻辑操作的系统。</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同步计数器的设计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同步计数器能够在接收时钟信号触发时，通过内部逻辑电路同步地计数从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7</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的序列，每当接收到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个时钟脉冲后，计数器自动归零并重新开始计数；这种计数器的设计确保了计数操作的同步性和准确性，广泛应用于需要按照固定周期进行事件计数或序列控制的系统中。</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108585" y="4754880"/>
            <a:ext cx="11744325" cy="18764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其原理图如图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4-6</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所示，其电路仿真如图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4-7</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用下降沿</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JK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触发器构成二进制同步计数器的规则：</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）第一个触发器接成</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J=K=1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）其它触发器接成</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触发器，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Ji=Ki=Qi-1  Q0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（加法）。或者，</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Ji=Ki=Qi-1  Q0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（减法）</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pic>
        <p:nvPicPr>
          <p:cNvPr id="3" name="图片 16"/>
          <p:cNvPicPr>
            <a:picLocks noChangeAspect="1"/>
          </p:cNvPicPr>
          <p:nvPr/>
        </p:nvPicPr>
        <p:blipFill>
          <a:blip r:embed="rId2"/>
          <a:stretch>
            <a:fillRect/>
          </a:stretch>
        </p:blipFill>
        <p:spPr>
          <a:xfrm>
            <a:off x="1314450" y="1358900"/>
            <a:ext cx="9331960" cy="2751455"/>
          </a:xfrm>
          <a:prstGeom prst="rect">
            <a:avLst/>
          </a:prstGeom>
          <a:noFill/>
          <a:ln w="9525">
            <a:noFill/>
          </a:ln>
        </p:spPr>
      </p:pic>
      <p:sp>
        <p:nvSpPr>
          <p:cNvPr id="4" name="文本框 3"/>
          <p:cNvSpPr txBox="1"/>
          <p:nvPr/>
        </p:nvSpPr>
        <p:spPr>
          <a:xfrm>
            <a:off x="3440430" y="4263708"/>
            <a:ext cx="5080000" cy="337185"/>
          </a:xfrm>
          <a:prstGeom prst="rect">
            <a:avLst/>
          </a:prstGeom>
        </p:spPr>
        <p:txBody>
          <a:bodyPr>
            <a:spAutoFit/>
          </a:bodyPr>
          <a:p>
            <a:pPr marL="0"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4-6 </a:t>
            </a:r>
            <a:r>
              <a:rPr lang="zh-CN" altLang="en-US" sz="1600" b="1">
                <a:latin typeface="Times New Roman" panose="02020603050405020304" charset="0"/>
                <a:ea typeface="微软雅黑" panose="020B0503020204020204" pitchFamily="34" charset="-122"/>
                <a:cs typeface="Times New Roman" panose="02020603050405020304" charset="0"/>
              </a:rPr>
              <a:t>模</a:t>
            </a:r>
            <a:r>
              <a:rPr lang="en-US" altLang="zh-CN" sz="1600" b="1">
                <a:latin typeface="Times New Roman" panose="02020603050405020304" charset="0"/>
                <a:ea typeface="微软雅黑" panose="020B0503020204020204" pitchFamily="34" charset="-122"/>
                <a:cs typeface="Times New Roman" panose="02020603050405020304" charset="0"/>
              </a:rPr>
              <a:t>8</a:t>
            </a:r>
            <a:r>
              <a:rPr lang="zh-CN" altLang="en-US" sz="1600" b="1">
                <a:latin typeface="Times New Roman" panose="02020603050405020304" charset="0"/>
                <a:ea typeface="微软雅黑" panose="020B0503020204020204" pitchFamily="34" charset="-122"/>
                <a:cs typeface="Times New Roman" panose="02020603050405020304" charset="0"/>
              </a:rPr>
              <a:t>同步计数器原理图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44170" y="1243330"/>
            <a:ext cx="11504295" cy="51631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4.1.3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非门（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NOT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ClrTx/>
              <a:buSzTx/>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非门（</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NOT），也称为反相器，是一种基本逻辑门，其输出是输入的反相。非门可以由晶体管实现。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非门的描述：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not_gate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a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not_gate;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4.1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基本逻辑门的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设计</a:t>
              </a:r>
              <a:endPar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6650990" y="2929805"/>
            <a:ext cx="4064000" cy="2245360"/>
          </a:xfrm>
          <a:prstGeom prst="rect">
            <a:avLst/>
          </a:prstGeom>
        </p:spPr>
        <p:txBody>
          <a:bodyPr>
            <a:spAutoFit/>
            <a:extLst>
              <a:ext uri="{4A0BC546-FE56-4ADE-93B0-CB8AF2F6F144}">
                <wpsdc:textFrameExt xmlns:wpsdc="http://www.wps.cn/officeDocument/2022/drawingmlCustomData" type="text"/>
              </a:ext>
            </a:extLst>
          </a:bodyPr>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architecture behavioral of not_gate is</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begin</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    y &lt;= not a;</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end behavioral;</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0" y="1292860"/>
            <a:ext cx="6096635"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计数器程序及仿真：</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6014085" y="1783080"/>
            <a:ext cx="6096000" cy="32918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q&lt;=q+"001";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3556000" y="4050983"/>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4-7 </a:t>
            </a:r>
            <a:r>
              <a:rPr lang="zh-CN" altLang="en-US" sz="1600" b="1">
                <a:latin typeface="Times New Roman" panose="02020603050405020304" charset="0"/>
                <a:ea typeface="微软雅黑" panose="020B0503020204020204" pitchFamily="34" charset="-122"/>
                <a:cs typeface="Times New Roman" panose="02020603050405020304" charset="0"/>
              </a:rPr>
              <a:t>模</a:t>
            </a:r>
            <a:r>
              <a:rPr lang="en-US" altLang="zh-CN" sz="1600" b="1">
                <a:latin typeface="Times New Roman" panose="02020603050405020304" charset="0"/>
                <a:ea typeface="微软雅黑" panose="020B0503020204020204" pitchFamily="34" charset="-122"/>
                <a:cs typeface="Times New Roman" panose="02020603050405020304" charset="0"/>
              </a:rPr>
              <a:t>8</a:t>
            </a:r>
            <a:r>
              <a:rPr lang="zh-CN" altLang="en-US" sz="1600" b="1">
                <a:latin typeface="Times New Roman" panose="02020603050405020304" charset="0"/>
                <a:ea typeface="微软雅黑" panose="020B0503020204020204" pitchFamily="34" charset="-122"/>
                <a:cs typeface="Times New Roman" panose="02020603050405020304" charset="0"/>
              </a:rPr>
              <a:t>同步计数器电路仿真</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graphicFrame>
        <p:nvGraphicFramePr>
          <p:cNvPr id="2" name="对象 -2147481889"/>
          <p:cNvGraphicFramePr/>
          <p:nvPr/>
        </p:nvGraphicFramePr>
        <p:xfrm>
          <a:off x="1214120" y="1292860"/>
          <a:ext cx="9471025" cy="2451100"/>
        </p:xfrm>
        <a:graphic>
          <a:graphicData uri="http://schemas.openxmlformats.org/presentationml/2006/ole">
            <mc:AlternateContent xmlns:mc="http://schemas.openxmlformats.org/markup-compatibility/2006">
              <mc:Choice xmlns:v="urn:schemas-microsoft-com:vml" Requires="v">
                <p:oleObj spid="_x0000_s3076" name="" r:id="rId2" imgW="5760720" imgH="1196340" progId="Paint.Picture">
                  <p:embed/>
                </p:oleObj>
              </mc:Choice>
              <mc:Fallback>
                <p:oleObj name="" r:id="rId2" imgW="5760720" imgH="1196340" progId="Paint.Picture">
                  <p:embed/>
                  <p:pic>
                    <p:nvPicPr>
                      <p:cNvPr id="0" name="图片 3075"/>
                      <p:cNvPicPr/>
                      <p:nvPr/>
                    </p:nvPicPr>
                    <p:blipFill>
                      <a:blip r:embed="rId3"/>
                      <a:stretch>
                        <a:fillRect/>
                      </a:stretch>
                    </p:blipFill>
                    <p:spPr>
                      <a:xfrm>
                        <a:off x="1214120" y="1292860"/>
                        <a:ext cx="9471025" cy="2451100"/>
                      </a:xfrm>
                      <a:prstGeom prst="rect">
                        <a:avLst/>
                      </a:prstGeom>
                      <a:noFill/>
                      <a:ln w="38100">
                        <a:noFill/>
                        <a:miter/>
                      </a:ln>
                    </p:spPr>
                  </p:pic>
                </p:oleObj>
              </mc:Fallback>
            </mc:AlternateContent>
          </a:graphicData>
        </a:graphic>
      </p:graphicFrame>
      <p:sp>
        <p:nvSpPr>
          <p:cNvPr id="5" name="文本框 4"/>
          <p:cNvSpPr txBox="1"/>
          <p:nvPr/>
        </p:nvSpPr>
        <p:spPr>
          <a:xfrm>
            <a:off x="271780" y="4622165"/>
            <a:ext cx="11649075" cy="204025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、带使能端</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的计数器是一种具有控制功能的数字电路，它包含一个使能输入端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，用于启用或禁用计数功能；当使能端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高电平时，计数器会在每个时钟脉冲的作用下递增计数，而当使能端为低电平时，计数器则保持当前计数值不变，不响应时钟信号，这种设计使得计数器在需要时才进行计数操作，提高了电路的灵活性和资源利用率。</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206375" y="5312410"/>
            <a:ext cx="11649075" cy="140462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其原理图如图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所示，其电路仿真如图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时，计数器计数；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时，计数器保持。</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pic>
        <p:nvPicPr>
          <p:cNvPr id="3" name="图片 17"/>
          <p:cNvPicPr>
            <a:picLocks noChangeAspect="1"/>
          </p:cNvPicPr>
          <p:nvPr/>
        </p:nvPicPr>
        <p:blipFill>
          <a:blip r:embed="rId2"/>
          <a:stretch>
            <a:fillRect/>
          </a:stretch>
        </p:blipFill>
        <p:spPr>
          <a:xfrm>
            <a:off x="1941195" y="1053465"/>
            <a:ext cx="8179435" cy="3729990"/>
          </a:xfrm>
          <a:prstGeom prst="rect">
            <a:avLst/>
          </a:prstGeom>
          <a:noFill/>
          <a:ln w="9525">
            <a:noFill/>
          </a:ln>
        </p:spPr>
      </p:pic>
      <p:sp>
        <p:nvSpPr>
          <p:cNvPr id="4" name="文本框 3"/>
          <p:cNvSpPr txBox="1"/>
          <p:nvPr/>
        </p:nvSpPr>
        <p:spPr>
          <a:xfrm>
            <a:off x="3491230" y="4969828"/>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4-8 </a:t>
            </a:r>
            <a:r>
              <a:rPr lang="zh-CN" altLang="en-US" sz="1600" b="1">
                <a:latin typeface="Times New Roman" panose="02020603050405020304" charset="0"/>
                <a:ea typeface="微软雅黑" panose="020B0503020204020204" pitchFamily="34" charset="-122"/>
                <a:cs typeface="Times New Roman" panose="02020603050405020304" charset="0"/>
              </a:rPr>
              <a:t>带使能端</a:t>
            </a:r>
            <a:r>
              <a:rPr lang="en-US" altLang="zh-CN" sz="1600" b="1">
                <a:latin typeface="Times New Roman" panose="02020603050405020304" charset="0"/>
                <a:ea typeface="微软雅黑" panose="020B0503020204020204" pitchFamily="34" charset="-122"/>
                <a:cs typeface="Times New Roman" panose="02020603050405020304" charset="0"/>
              </a:rPr>
              <a:t>en</a:t>
            </a:r>
            <a:r>
              <a:rPr lang="zh-CN" altLang="en-US" sz="1600" b="1">
                <a:latin typeface="Times New Roman" panose="02020603050405020304" charset="0"/>
                <a:ea typeface="微软雅黑" panose="020B0503020204020204" pitchFamily="34" charset="-122"/>
                <a:cs typeface="Times New Roman" panose="02020603050405020304" charset="0"/>
              </a:rPr>
              <a:t>的计数器原理图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0" y="1136015"/>
            <a:ext cx="6683375"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带使能端的模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计数器程序及仿真：</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port(clk,en:in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5916930" y="1607820"/>
            <a:ext cx="6096000" cy="423608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en='1'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q&lt;=q+"001";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179705" y="4236085"/>
            <a:ext cx="11506835"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、带使能、进位输入端的计数器设计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带使能和进位输入端的计数器是一种高级数字电路，它不仅包含使能端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用于控制计数器的启停，还具备进位输入端，允许外部信号触发计数器的进位操作；当使能端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激活时，计数器在每个时钟脉冲下正常递增，而当进位输入端被激活时，即使没有时钟信号，计数器也会增加计数，这种设计提供了额外的灵活性，使得计数器能够响应外部事件或条件，从而在复杂的数字系统中实现更为精细的计数和控制功能。</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graphicFrame>
        <p:nvGraphicFramePr>
          <p:cNvPr id="2" name="Object 133"/>
          <p:cNvGraphicFramePr/>
          <p:nvPr/>
        </p:nvGraphicFramePr>
        <p:xfrm>
          <a:off x="2743835" y="1220470"/>
          <a:ext cx="7498715" cy="2208530"/>
        </p:xfrm>
        <a:graphic>
          <a:graphicData uri="http://schemas.openxmlformats.org/presentationml/2006/ole">
            <mc:AlternateContent xmlns:mc="http://schemas.openxmlformats.org/markup-compatibility/2006">
              <mc:Choice xmlns:v="urn:schemas-microsoft-com:vml" Requires="v">
                <p:oleObj spid="_x0000_s3076" name="" r:id="rId2" imgW="7305675" imgH="1590675" progId="Paint.Picture">
                  <p:embed/>
                </p:oleObj>
              </mc:Choice>
              <mc:Fallback>
                <p:oleObj name="" r:id="rId2" imgW="7305675" imgH="1590675" progId="Paint.Picture">
                  <p:embed/>
                  <p:pic>
                    <p:nvPicPr>
                      <p:cNvPr id="0" name="图片 3075"/>
                      <p:cNvPicPr/>
                      <p:nvPr/>
                    </p:nvPicPr>
                    <p:blipFill>
                      <a:blip r:embed="rId3"/>
                      <a:stretch>
                        <a:fillRect/>
                      </a:stretch>
                    </p:blipFill>
                    <p:spPr>
                      <a:xfrm>
                        <a:off x="2743835" y="1220470"/>
                        <a:ext cx="7498715" cy="2208530"/>
                      </a:xfrm>
                      <a:prstGeom prst="rect">
                        <a:avLst/>
                      </a:prstGeom>
                      <a:noFill/>
                      <a:ln w="38100">
                        <a:noFill/>
                        <a:miter/>
                      </a:ln>
                    </p:spPr>
                  </p:pic>
                </p:oleObj>
              </mc:Fallback>
            </mc:AlternateContent>
          </a:graphicData>
        </a:graphic>
      </p:graphicFrame>
      <p:sp>
        <p:nvSpPr>
          <p:cNvPr id="4" name="文本框 3"/>
          <p:cNvSpPr txBox="1"/>
          <p:nvPr/>
        </p:nvSpPr>
        <p:spPr>
          <a:xfrm>
            <a:off x="3952875" y="3663633"/>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4-9 </a:t>
            </a:r>
            <a:r>
              <a:rPr lang="zh-CN" altLang="en-US" sz="1600" b="1">
                <a:latin typeface="Times New Roman" panose="02020603050405020304" charset="0"/>
                <a:ea typeface="微软雅黑" panose="020B0503020204020204" pitchFamily="34" charset="-122"/>
                <a:cs typeface="Times New Roman" panose="02020603050405020304" charset="0"/>
              </a:rPr>
              <a:t>带使能端</a:t>
            </a:r>
            <a:r>
              <a:rPr lang="en-US" altLang="zh-CN" sz="1600" b="1">
                <a:latin typeface="Times New Roman" panose="02020603050405020304" charset="0"/>
                <a:ea typeface="微软雅黑" panose="020B0503020204020204" pitchFamily="34" charset="-122"/>
                <a:cs typeface="Times New Roman" panose="02020603050405020304" charset="0"/>
              </a:rPr>
              <a:t>en</a:t>
            </a:r>
            <a:r>
              <a:rPr lang="zh-CN" altLang="en-US" sz="1600" b="1">
                <a:latin typeface="Times New Roman" panose="02020603050405020304" charset="0"/>
                <a:ea typeface="微软雅黑" panose="020B0503020204020204" pitchFamily="34" charset="-122"/>
                <a:cs typeface="Times New Roman" panose="02020603050405020304" charset="0"/>
              </a:rPr>
              <a:t>的电路仿真</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pic>
        <p:nvPicPr>
          <p:cNvPr id="2" name="图片 20"/>
          <p:cNvPicPr>
            <a:picLocks noChangeAspect="1"/>
          </p:cNvPicPr>
          <p:nvPr/>
        </p:nvPicPr>
        <p:blipFill>
          <a:blip r:embed="rId2"/>
          <a:stretch>
            <a:fillRect/>
          </a:stretch>
        </p:blipFill>
        <p:spPr>
          <a:xfrm>
            <a:off x="2252980" y="1292860"/>
            <a:ext cx="7360285" cy="3594735"/>
          </a:xfrm>
          <a:prstGeom prst="rect">
            <a:avLst/>
          </a:prstGeom>
          <a:noFill/>
          <a:ln w="9525">
            <a:noFill/>
          </a:ln>
        </p:spPr>
      </p:pic>
      <p:sp>
        <p:nvSpPr>
          <p:cNvPr id="3" name="文本框 2"/>
          <p:cNvSpPr txBox="1"/>
          <p:nvPr/>
        </p:nvSpPr>
        <p:spPr>
          <a:xfrm>
            <a:off x="3556000" y="4963478"/>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4-10 </a:t>
            </a:r>
            <a:r>
              <a:rPr lang="zh-CN" altLang="en-US" sz="1600" b="1">
                <a:latin typeface="Times New Roman" panose="02020603050405020304" charset="0"/>
                <a:ea typeface="微软雅黑" panose="020B0503020204020204" pitchFamily="34" charset="-122"/>
                <a:cs typeface="Times New Roman" panose="02020603050405020304" charset="0"/>
              </a:rPr>
              <a:t>带使能、进位输入端的计数器原理图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
        <p:nvSpPr>
          <p:cNvPr id="5" name="文本框 4"/>
          <p:cNvSpPr txBox="1"/>
          <p:nvPr/>
        </p:nvSpPr>
        <p:spPr>
          <a:xfrm>
            <a:off x="179705" y="5300980"/>
            <a:ext cx="11506835" cy="140462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其原理图如图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所示，其电路仿真如图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4-11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CI=1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时，表示有进位输入；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CI=0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时，表示没有进位输入。</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97790" y="1053465"/>
            <a:ext cx="630174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带进位输入和使能端的计数器程序及仿真：</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port(clk,en,ci:in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5916930" y="1442085"/>
            <a:ext cx="6096000"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en='1'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ci='0'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q&lt;=q+"001";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q&lt;=q+"001"+"001";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167640" y="4078605"/>
            <a:ext cx="11365865" cy="27793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、带使能、进位输入、异步复位端的计数器设计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带使能、进位输入和异步复位端的计数器是一种功能丰富的数字电路，它集成了使能端</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于控制计数器的计数行为，进位输入端用于在特定条件下强制计数器递增，以及异步复位端用于立即将计数器置零而无需等待时钟信号；这种计数器通过使能端可以在需要时开启或关闭计数功能，进位输入允许外部信号触发额外的计数，而异步复位端则提供了即时的重置能力，确保了计数器能够在任何时刻迅速恢复到初始状态，适用于需要精确控制计数过程和状态的复杂系统。</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graphicFrame>
        <p:nvGraphicFramePr>
          <p:cNvPr id="2" name="Object 134"/>
          <p:cNvGraphicFramePr/>
          <p:nvPr/>
        </p:nvGraphicFramePr>
        <p:xfrm>
          <a:off x="2941320" y="1204595"/>
          <a:ext cx="6767830" cy="2224405"/>
        </p:xfrm>
        <a:graphic>
          <a:graphicData uri="http://schemas.openxmlformats.org/presentationml/2006/ole">
            <mc:AlternateContent xmlns:mc="http://schemas.openxmlformats.org/markup-compatibility/2006">
              <mc:Choice xmlns:v="urn:schemas-microsoft-com:vml" Requires="v">
                <p:oleObj spid="_x0000_s3076" name="" r:id="rId2" imgW="8448675" imgH="1524000" progId="Paint.Picture">
                  <p:embed/>
                </p:oleObj>
              </mc:Choice>
              <mc:Fallback>
                <p:oleObj name="" r:id="rId2" imgW="8448675" imgH="1524000" progId="Paint.Picture">
                  <p:embed/>
                  <p:pic>
                    <p:nvPicPr>
                      <p:cNvPr id="0" name="图片 3075"/>
                      <p:cNvPicPr/>
                      <p:nvPr/>
                    </p:nvPicPr>
                    <p:blipFill>
                      <a:blip r:embed="rId3"/>
                      <a:stretch>
                        <a:fillRect/>
                      </a:stretch>
                    </p:blipFill>
                    <p:spPr>
                      <a:xfrm>
                        <a:off x="2941320" y="1204595"/>
                        <a:ext cx="6767830" cy="2224405"/>
                      </a:xfrm>
                      <a:prstGeom prst="rect">
                        <a:avLst/>
                      </a:prstGeom>
                      <a:noFill/>
                      <a:ln w="38100">
                        <a:noFill/>
                        <a:miter/>
                      </a:ln>
                    </p:spPr>
                  </p:pic>
                </p:oleObj>
              </mc:Fallback>
            </mc:AlternateContent>
          </a:graphicData>
        </a:graphic>
      </p:graphicFrame>
      <p:sp>
        <p:nvSpPr>
          <p:cNvPr id="3" name="文本框 2"/>
          <p:cNvSpPr txBox="1"/>
          <p:nvPr/>
        </p:nvSpPr>
        <p:spPr>
          <a:xfrm>
            <a:off x="3785235" y="3647758"/>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4-11 </a:t>
            </a:r>
            <a:r>
              <a:rPr lang="zh-CN" altLang="en-US" sz="1600" b="1">
                <a:latin typeface="Times New Roman" panose="02020603050405020304" charset="0"/>
                <a:ea typeface="微软雅黑" panose="020B0503020204020204" pitchFamily="34" charset="-122"/>
                <a:cs typeface="Times New Roman" panose="02020603050405020304" charset="0"/>
              </a:rPr>
              <a:t>带使能、进位输入端的计数器电路仿真</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243840" y="5654040"/>
            <a:ext cx="11365865" cy="9321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其原理图如图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4-12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时，计数器复位到零，异步复位。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3556000" y="5168583"/>
            <a:ext cx="5080000" cy="337185"/>
          </a:xfrm>
          <a:prstGeom prst="rect">
            <a:avLst/>
          </a:prstGeom>
        </p:spPr>
        <p:txBody>
          <a:bodyPr>
            <a:spAutoFit/>
          </a:bodyPr>
          <a:p>
            <a:pPr indent="0" algn="ctr" defTabSz="266700">
              <a:spcBef>
                <a:spcPct val="0"/>
              </a:spcBef>
              <a:spcAft>
                <a:spcPct val="0"/>
              </a:spcAft>
            </a:pPr>
            <a:r>
              <a:rPr lang="zh-CN" altLang="en-US" sz="1600" b="1">
                <a:latin typeface="Times New Roman" panose="02020603050405020304" charset="0"/>
                <a:ea typeface="微软雅黑" panose="020B0503020204020204" pitchFamily="34" charset="-122"/>
                <a:cs typeface="Times New Roman" panose="02020603050405020304" charset="0"/>
              </a:rPr>
              <a:t>图</a:t>
            </a:r>
            <a:r>
              <a:rPr lang="en-US" altLang="zh-CN" sz="1600" b="1">
                <a:latin typeface="Times New Roman" panose="02020603050405020304" charset="0"/>
                <a:ea typeface="微软雅黑" panose="020B0503020204020204" pitchFamily="34" charset="-122"/>
                <a:cs typeface="Times New Roman" panose="02020603050405020304" charset="0"/>
              </a:rPr>
              <a:t>4-12 </a:t>
            </a:r>
            <a:r>
              <a:rPr lang="zh-CN" altLang="en-US" sz="1600" b="1">
                <a:latin typeface="Times New Roman" panose="02020603050405020304" charset="0"/>
                <a:ea typeface="微软雅黑" panose="020B0503020204020204" pitchFamily="34" charset="-122"/>
                <a:cs typeface="Times New Roman" panose="02020603050405020304" charset="0"/>
              </a:rPr>
              <a:t>带使能、进位输入、异步复位端的计数器原理图</a:t>
            </a:r>
            <a:endParaRPr lang="zh-CN" altLang="en-US" sz="1600" b="1">
              <a:latin typeface="Times New Roman" panose="02020603050405020304" charset="0"/>
              <a:ea typeface="微软雅黑" panose="020B0503020204020204" pitchFamily="34" charset="-122"/>
              <a:cs typeface="Times New Roman" panose="02020603050405020304" charset="0"/>
            </a:endParaRPr>
          </a:p>
        </p:txBody>
      </p:sp>
      <p:pic>
        <p:nvPicPr>
          <p:cNvPr id="2" name="图片 23"/>
          <p:cNvPicPr>
            <a:picLocks noChangeAspect="1"/>
          </p:cNvPicPr>
          <p:nvPr/>
        </p:nvPicPr>
        <p:blipFill>
          <a:blip r:embed="rId2"/>
          <a:stretch>
            <a:fillRect/>
          </a:stretch>
        </p:blipFill>
        <p:spPr>
          <a:xfrm>
            <a:off x="1667510" y="1183005"/>
            <a:ext cx="8856980" cy="383794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124460" y="1136015"/>
            <a:ext cx="6650355"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带使能、进位输入、异步复位端的计数器程序：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port(clk,en,ci,rst:in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process(rst,clk)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6394450" y="1678305"/>
            <a:ext cx="6096000"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rst='0' then q&lt;="000";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en='1'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ci='0'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q&lt;=q+"001";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q&lt;=q+"001"+"001";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43535" y="1232535"/>
            <a:ext cx="11504295" cy="51631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4.1.4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异或门（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XOR</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ClrTx/>
              <a:buSzTx/>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异或门（</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XOR）是一种基本逻辑门，其输出在两个输入不同时为高电平，两个输入相同时为低电平。异或门可以由与门、或门和非门组合实现。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异或门的描述：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xor_gate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a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xor_gate;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4.1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基本逻辑门的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设计</a:t>
              </a:r>
              <a:endPar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6650990" y="2929805"/>
            <a:ext cx="4064000" cy="2245360"/>
          </a:xfrm>
          <a:prstGeom prst="rect">
            <a:avLst/>
          </a:prstGeom>
        </p:spPr>
        <p:txBody>
          <a:bodyPr>
            <a:spAutoFit/>
            <a:extLst>
              <a:ext uri="{4A0BC546-FE56-4ADE-93B0-CB8AF2F6F144}">
                <wpsdc:textFrameExt xmlns:wpsdc="http://www.wps.cn/officeDocument/2022/drawingmlCustomData" type="text"/>
              </a:ext>
            </a:extLst>
          </a:bodyPr>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architecture behavioral of xor_gate is</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begin</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    y &lt;= a xor b;</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end behavioral;</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124460" y="1026795"/>
            <a:ext cx="11529060" cy="130175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、同步复位的模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同步复位的模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计数器能够在每个时钟周期的上升沿同步地递增计数，并在计数达到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（即模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）时通过内部逻辑信号自动将计数器归零重新开始计数。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124460" y="2263775"/>
            <a:ext cx="5970905" cy="507746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同步复位的模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port(clk,rst:in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5916930" y="2263775"/>
            <a:ext cx="6096000" cy="470789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rst='0' then q&lt;="000";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q&lt;=q+"001";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4" name="文本框 3"/>
          <p:cNvSpPr txBox="1"/>
          <p:nvPr/>
        </p:nvSpPr>
        <p:spPr>
          <a:xfrm>
            <a:off x="124460" y="1026795"/>
            <a:ext cx="11529060"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、非二进制计数器（模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非二进制计数器的模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计数器，是按照十进制（基数为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）的规则进行计数，而不是传统的二进制（基数为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计数器能够从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，并在接收到第</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时钟脉冲时自动归零，重新开始计数周期，这种计数器的设计使其直接对应于日常生活中的十进制数系统，因此广泛应用于需要以十进制格式进行计数的场合，如时间显示、里程表和其他需要显示十进制数值的设备。</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124460" y="3328035"/>
            <a:ext cx="6362065"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非二进制计数器（模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cnt10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port(clk:in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q:buffer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516890" y="1195705"/>
            <a:ext cx="6096000" cy="659574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cnt10;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one of cnt10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clk='0'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q&lt;"1001" then q&lt;=q+"0001";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q&lt;="0000";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one;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81915" y="1195705"/>
            <a:ext cx="11702415" cy="32512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7</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、带有异步复位、同步时钟和使能的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带有异步复位、同步时钟和使能的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进制计数器能够在每个时钟周期的上升沿同步地递增计数，并在计数达到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（即模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）时通过内部逻辑信号自动将计数器归零重新开始计数；此外，该计数器包含一个异步复位端，当复位信号被激活时，计数器将在下一个时钟信号的上升沿被同步地重置为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，同时，计数器还包含一个进位输出端，当计数器的值达到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时，进位输出端输出高电平，表示计数器已经完成了一个模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的计数周期，这种设计使得计数器在复位和进位操作方面具有更高的灵活性和精确性，适用于需要按照模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计数规则进行计数的场合。</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81915" y="4112895"/>
            <a:ext cx="7324090"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带有异步复位、同步时钟和使能的</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进制计数器程序：</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cnt_to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292860"/>
            <a:ext cx="7324090"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rst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添加</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rst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端口</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 : out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cout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cnt_to;</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 of cnt_to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4" name="文本框 3"/>
          <p:cNvSpPr txBox="1"/>
          <p:nvPr/>
        </p:nvSpPr>
        <p:spPr>
          <a:xfrm>
            <a:off x="5938520" y="1259840"/>
            <a:ext cx="6096000" cy="507746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 (clk, rst, 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variable cq1 :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cq1 := (others =&gt; '0');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异步复位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en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cq1 &lt; "1001"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cq1 := cq1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732409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cq1 := (others =&gt;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cq1 = "1001"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cout &lt;=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cout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 &lt;= cq1;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12039600" cy="581596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进制计数器能够按照</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进制（基数为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）的规则进行计数，即计数器在时钟信号的控制下，从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递增到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，并在接收到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个时钟脉冲后自动归零，重新开始计数；这种计数器的设计确保了计数操作的同步性和准确性，广泛应用于需要按照</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进制格式进行计数的场合，如时间显示、里程表和其他需要显示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进制数值的设备。</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24</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cnd24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5367655"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 out integer range 0 to 23;</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cnd24;</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 of cnd24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qn : integer range 0 to 23;</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qn = 23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qn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5340985" y="1053465"/>
            <a:ext cx="6096000" cy="423608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 &lt;= '1';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进位信号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qn &lt;= qn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 &lt;= '0'; -- 0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作为分频信号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qn;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确保输出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跟随内部信号</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11974830"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9</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、同步分位</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进制计数器（共用一个译码器分别译码）设计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同步分位</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进制计数器（共用一个译码器分别译码）它能够按照</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进制（基数为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）的规则进行计数，即计数器在时钟信号的控制下，从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递增到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，并在接收到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时钟脉冲后自动归零，重新开始计数；此外，该计数器的设计使用一个共用的译码器来分别译码计数器的高位和低位，使得译码操作更加高效和紧凑；这种计数器的设计确保了计数操作的同步性和准确性，广泛应用于需要按照</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进制格式进行计数的场合，如时间显示、里程表和其他需要显示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进制数值的设备。</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130175" y="3463290"/>
            <a:ext cx="9942830" cy="32918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同步分位</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进制计数器（共用一个译码器分别译码）程序：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cnt60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5003800" y="4022090"/>
            <a:ext cx="7943215"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reset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qh      : buffer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      : buffer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6650990" cy="64928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cnt60;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 of cnt60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 &lt;= '1' when qh = "0101" and ql = "1001" else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reset)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reset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qh &lt;= "0000";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 &lt;= "0000";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ql = "1001"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6096000" y="1136015"/>
            <a:ext cx="609600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 &lt;= "0000";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低位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qh = "0101"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qh &lt;= "0000";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高位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qh &lt;= qh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ql &lt;= ql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44170" y="1243330"/>
            <a:ext cx="11504295" cy="516318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4.1.5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同或门（</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XNOR</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533400" algn="l" fontAlgn="ctr">
              <a:lnSpc>
                <a:spcPct val="120000"/>
              </a:lnSpc>
              <a:spcBef>
                <a:spcPts val="0"/>
              </a:spcBef>
              <a:spcAft>
                <a:spcPts val="800"/>
              </a:spcAft>
              <a:buClrTx/>
              <a:buSzTx/>
              <a:buFont typeface="Wingdings" panose="05000000000000000000" charset="0"/>
              <a:buNone/>
              <a:extLst>
                <a:ext uri="{35155182-B16C-46BC-9424-99874614C6A1}">
                  <wpsdc:indentchars xmlns:wpsdc="http://www.wps.cn/officeDocument/2017/drawingmlCustomData" val="200" checksum="171596010"/>
                </a:ext>
              </a:extLst>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同或门（XNOR）是一种基本逻辑门，其输出在两个输入不同时为低电平，两个输入相同时为高电平。异或门可以由与门、或门和非门组合实现。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同或门的描述：</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xnor_gate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 a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xnor_gate;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4.1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基本逻辑门的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设计</a:t>
              </a:r>
              <a:endPar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文本框 1"/>
          <p:cNvSpPr txBox="1"/>
          <p:nvPr/>
        </p:nvSpPr>
        <p:spPr>
          <a:xfrm>
            <a:off x="6650990" y="2929805"/>
            <a:ext cx="4064000" cy="2245360"/>
          </a:xfrm>
          <a:prstGeom prst="rect">
            <a:avLst/>
          </a:prstGeom>
        </p:spPr>
        <p:txBody>
          <a:bodyPr>
            <a:spAutoFit/>
            <a:extLst>
              <a:ext uri="{4A0BC546-FE56-4ADE-93B0-CB8AF2F6F144}">
                <wpsdc:textFrameExt xmlns:wpsdc="http://www.wps.cn/officeDocument/2022/drawingmlCustomData" type="text"/>
              </a:ext>
            </a:extLst>
          </a:bodyPr>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architecture behavioral of xnor_gate is</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begin</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      y &lt;= not (a xor b);</a:t>
            </a:r>
            <a:endParaRPr lang="en-US" altLang="zh-CN" sz="2000">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z="2000">
                <a:latin typeface="Times New Roman" panose="02020603050405020304" charset="0"/>
                <a:ea typeface="微软雅黑" panose="020B0503020204020204" pitchFamily="34" charset="-122"/>
                <a:cs typeface="Times New Roman" panose="02020603050405020304" charset="0"/>
              </a:rPr>
              <a:t>end behavioral;</a:t>
            </a:r>
            <a:endParaRPr lang="en-US" altLang="zh-CN" sz="2000">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8905240" y="3097530"/>
            <a:ext cx="3129280" cy="46037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11985625" cy="28816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、异步</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异步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进制计数器是一种用于计数从</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的计数器，常用于时间相关的应用如秒表或时钟。它由两个部分组成：一个低位计数器（计数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）和一个高位计数器（计数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）。低位计数器达到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9</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后产生进位信号，触发高位计数器加</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。当高位计数器达到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时，整个计数器复位为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。由于是异步计数器，各级计数器的时钟信号是从前一级的进位信号产生的，这意味着不同级的计数器会有不同的时钟输入，导致延迟累积。</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65405" y="3557905"/>
            <a:ext cx="6096000" cy="299021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异步</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60</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进制计数器的程序：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cnt60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5" name="文本框 4"/>
          <p:cNvSpPr txBox="1"/>
          <p:nvPr/>
        </p:nvSpPr>
        <p:spPr>
          <a:xfrm>
            <a:off x="6699250" y="1053465"/>
            <a:ext cx="5493385"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cql &lt;= (others =&gt;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cql &lt; "1001"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cql &lt;= cql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cql &lt;= (others =&gt;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 &lt;=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 p1;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p2: process(s, rst)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6" name="文本框 5"/>
          <p:cNvSpPr txBox="1"/>
          <p:nvPr/>
        </p:nvSpPr>
        <p:spPr>
          <a:xfrm>
            <a:off x="-130175" y="1053465"/>
            <a:ext cx="660654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rst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cqh  : buffer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cql  : buffer std_logic_vector(3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cout :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cnt60;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behave of cnt60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s: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p1: process(clk, rst)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130175" y="1053465"/>
            <a:ext cx="660654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cqh &lt;= (others =&gt;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rising_edge(s)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cqh &lt; "0101"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cqh &lt;= cqh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cqh &lt;= cqh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cqh &lt;= (others =&gt;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5666740" y="1183640"/>
            <a:ext cx="6096000" cy="224536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cout &lt;= '1' when cqh = "0101" and cql = "1001" else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 p2;</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behave;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130175" y="1053465"/>
            <a:ext cx="11892280"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、可逆计数器设计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可逆计数器能够在控制信号的控制下进行加计数或减计数。其设计包括一个三角波信号作为计数器的输入，通过控制端信号来确定计数器是进行加计数还是减计数。当控制端信号为高电平时，计数器进行加计数；当控制端信号为低电平时，计数器进行减计数。这种设计使得计数器能够在三角波信号的上升沿和下降沿分别进行加计数和减计数，从而实现三角波信号的计数和反向计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130175" y="3429000"/>
            <a:ext cx="6096000" cy="376428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可逆计数器的程序：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bcnt3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130175" y="1053465"/>
            <a:ext cx="732917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dw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 out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bcnt3;</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d of bcnt3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qn : unsigned(2 downto 0);begin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dw = '0' then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如果</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dw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，则递增计数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qn &lt;= qn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6096000" y="1053465"/>
            <a:ext cx="6096000" cy="366141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dw = '1' then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如果</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dw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，则递减计数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qn &lt;= qn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std_logic_vector(qn);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d;</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6" name="文本框 5"/>
          <p:cNvSpPr txBox="1"/>
          <p:nvPr/>
        </p:nvSpPr>
        <p:spPr>
          <a:xfrm>
            <a:off x="-130175" y="1053465"/>
            <a:ext cx="11925935" cy="24098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256</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以内任意可变计数器的设计（数控计数器）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256</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以内任意可变计数器，也称为数控计数器，能够按照二进制的规则进行计数，并且能够根据输入的计数器值来确定计数器的位数，这种计数器的设计使得它能够在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256</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以内的任意值进行计数。其工作原理是在时钟信号</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clk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的上升沿，计数器进行计数操作。如果计数器的当前值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tmp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等于输入的计数器值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mdata</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，则计数器重置为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。否则，计数器的当前值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tmp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递增</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。计数器的当前值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tmp</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通过输出端口</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输出，而输入的计数器值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mdata</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则用于确定计数器的计数范围和目标值。</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3" name="文本框 2"/>
          <p:cNvSpPr txBox="1"/>
          <p:nvPr/>
        </p:nvSpPr>
        <p:spPr>
          <a:xfrm>
            <a:off x="-130175" y="3649980"/>
            <a:ext cx="6096000" cy="28200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256</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以内任意可变计数器的程序：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mbcnt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109220" y="1053465"/>
            <a:ext cx="6096000"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clr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mdata : in integer range 0 to 255;</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 out integer range 0 to 255</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mbcnt;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mbcnt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tmp : integer range 0 to 255;</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clr)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5927090" y="1053465"/>
            <a:ext cx="6096000" cy="565150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clr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tmp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tmp = mdata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tmp &lt;=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tmp &lt;= tmp + 1;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tmp;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将</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tmp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赋值给输出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11670665" cy="59188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4.3.5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分频器是一种按一定的倍数降低输入信号频率的电路，此倍数为分频系数，分频系数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N=fin/fout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。分频器广泛应用于各种电子设备中，如通信系统、计算机和音频设备等。</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以下是一个简单的程序示例，用于实现一个二分频器，即将输入时钟信号的频率降低到原来的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1/2</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二分频器的程序：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ieee.numeric_std.all;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half_divider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clk :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rst : in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复位信号</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6891020"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 : out std_logic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half_divider;</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behavioral of half_divider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rst)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rst = '1'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'0';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复位时，输出为低电平</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rising_edge(clk)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693535" y="1053465"/>
            <a:ext cx="5403215" cy="224536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q &lt;= not q;  --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上升沿到来时，输出状态反转</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behavioral;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11541125" cy="581596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、加法分频器的设计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加法分频器主要功能是将一个时钟信号通过加法运算分频成多个时钟信号，每个分频信号的频率是原始时钟信号频率的整数倍。其原理是预置一个数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，利用加法计数器的功能在时钟的作用下进行加计数，当计数值达到设定</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时，产生一个溢出信号，将溢出信号与清零信号相接，实现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分频，此时</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加法分频器的程序：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adiv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(clk: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y: out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15760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4.2.1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编码器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457200" algn="l" fontAlgn="ctr">
              <a:lnSpc>
                <a:spcPct val="120000"/>
              </a:lnSpc>
              <a:spcBef>
                <a:spcPts val="0"/>
              </a:spcBef>
              <a:spcAft>
                <a:spcPts val="800"/>
              </a:spcAft>
              <a:buClrTx/>
              <a:buSzTx/>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编码器是数字电路中的一种组合逻辑电路，其功能是将输入信号的状态转换为对应的二进制代码输出，编码器可以根据输入信号的个数生成相应位数的二进制代码。表4-1为八线-三线优先编码器真值表。</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ctr" fontAlgn="ctr">
              <a:lnSpc>
                <a:spcPct val="120000"/>
              </a:lnSpc>
              <a:spcBef>
                <a:spcPts val="0"/>
              </a:spcBef>
              <a:spcAft>
                <a:spcPts val="800"/>
              </a:spcAft>
              <a:buClrTx/>
              <a:buSzTx/>
              <a:buFont typeface="Wingdings" panose="05000000000000000000" charset="0"/>
              <a:buNone/>
            </a:pPr>
            <a:r>
              <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表</a:t>
            </a:r>
            <a:r>
              <a:rPr lang="en-US" altLang="zh-CN"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4-1 </a:t>
            </a:r>
            <a:r>
              <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八线</a:t>
            </a:r>
            <a:r>
              <a:rPr lang="en-US" altLang="zh-CN"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三线优先编码器真值表</a:t>
            </a:r>
            <a:endParaRPr lang="zh-CN" altLang="en-US" sz="16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aphicFrame>
        <p:nvGraphicFramePr>
          <p:cNvPr id="3" name="表格 2"/>
          <p:cNvGraphicFramePr/>
          <p:nvPr/>
        </p:nvGraphicFramePr>
        <p:xfrm>
          <a:off x="1012190" y="3308033"/>
          <a:ext cx="10485120" cy="3467735"/>
        </p:xfrm>
        <a:graphic>
          <a:graphicData uri="http://schemas.openxmlformats.org/drawingml/2006/table">
            <a:tbl>
              <a:tblPr/>
              <a:tblGrid>
                <a:gridCol w="5242560"/>
                <a:gridCol w="5242560"/>
              </a:tblGrid>
              <a:tr h="346075">
                <a:tc>
                  <a:txBody>
                    <a:bodyPr/>
                    <a:p>
                      <a:pPr marL="0" indent="0" algn="ctr">
                        <a:spcBef>
                          <a:spcPts val="500"/>
                        </a:spcBef>
                        <a:spcAft>
                          <a:spcPts val="500"/>
                        </a:spcAft>
                      </a:pPr>
                      <a:r>
                        <a:rPr lang="zh-CN" sz="1100" b="1">
                          <a:solidFill>
                            <a:srgbClr val="000000"/>
                          </a:solidFill>
                          <a:latin typeface="宋体" panose="02010600030101010101" pitchFamily="2" charset="-122"/>
                          <a:ea typeface="宋体" panose="02010600030101010101" pitchFamily="2" charset="-122"/>
                        </a:rPr>
                        <a:t>输</a:t>
                      </a:r>
                      <a:r>
                        <a:rPr lang="zh-CN" altLang="en-US" sz="1100" b="1">
                          <a:solidFill>
                            <a:srgbClr val="000000"/>
                          </a:solidFill>
                          <a:latin typeface="Times New Roman" panose="02020603050405020304"/>
                          <a:ea typeface="宋体" panose="02010600030101010101" pitchFamily="2" charset="-122"/>
                        </a:rPr>
                        <a:t> </a:t>
                      </a:r>
                      <a:r>
                        <a:rPr lang="zh-CN" sz="1100" b="1">
                          <a:solidFill>
                            <a:srgbClr val="000000"/>
                          </a:solidFill>
                          <a:latin typeface="宋体" panose="02010600030101010101" pitchFamily="2" charset="-122"/>
                          <a:ea typeface="宋体" panose="02010600030101010101" pitchFamily="2" charset="-122"/>
                        </a:rPr>
                        <a:t>入</a:t>
                      </a:r>
                      <a:endParaRPr lang="zh-CN" sz="1100" b="1">
                        <a:solidFill>
                          <a:srgbClr val="000000"/>
                        </a:solidFill>
                        <a:latin typeface="宋体" panose="02010600030101010101" pitchFamily="2" charset="-122"/>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ctr">
                        <a:spcBef>
                          <a:spcPts val="500"/>
                        </a:spcBef>
                        <a:spcAft>
                          <a:spcPts val="500"/>
                        </a:spcAft>
                      </a:pPr>
                      <a:r>
                        <a:rPr lang="zh-CN" sz="1100" b="1">
                          <a:solidFill>
                            <a:srgbClr val="000000"/>
                          </a:solidFill>
                          <a:latin typeface="宋体" panose="02010600030101010101" pitchFamily="2" charset="-122"/>
                          <a:ea typeface="宋体" panose="02010600030101010101" pitchFamily="2" charset="-122"/>
                        </a:rPr>
                        <a:t>输出</a:t>
                      </a:r>
                      <a:endParaRPr lang="zh-CN" sz="1100" b="1">
                        <a:solidFill>
                          <a:srgbClr val="000000"/>
                        </a:solidFill>
                        <a:latin typeface="宋体" panose="02010600030101010101" pitchFamily="2" charset="-122"/>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a0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a2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a3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a4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a5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a6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a7</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y2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y1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y0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46075">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x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353060">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1</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l">
                        <a:spcBef>
                          <a:spcPts val="500"/>
                        </a:spcBef>
                        <a:spcAft>
                          <a:spcPts val="500"/>
                        </a:spcAft>
                      </a:pP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 </a:t>
                      </a:r>
                      <a:r>
                        <a:rPr lang="en-US" altLang="zh-CN" sz="1100">
                          <a:solidFill>
                            <a:srgbClr val="000000"/>
                          </a:solidFill>
                          <a:latin typeface="Times New Roman" panose="02020603050405020304"/>
                          <a:ea typeface="宋体" panose="02010600030101010101" pitchFamily="2" charset="-122"/>
                        </a:rPr>
                        <a:t>     </a:t>
                      </a:r>
                      <a:r>
                        <a:rPr lang="en-US" altLang="zh-CN" sz="1100">
                          <a:solidFill>
                            <a:srgbClr val="000000"/>
                          </a:solidFill>
                          <a:latin typeface="Times New Roman" panose="02020603050405020304"/>
                          <a:ea typeface="宋体" panose="02010600030101010101" pitchFamily="2" charset="-122"/>
                        </a:rPr>
                        <a:t>0</a:t>
                      </a:r>
                      <a:endParaRPr lang="en-US" altLang="zh-CN" sz="1100">
                        <a:solidFill>
                          <a:srgbClr val="000000"/>
                        </a:solidFill>
                        <a:latin typeface="Times New Roman" panose="02020603050405020304"/>
                        <a:ea typeface="宋体" panose="02010600030101010101" pitchFamily="2" charset="-122"/>
                      </a:endParaRPr>
                    </a:p>
                  </a:txBody>
                  <a:tcPr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bl>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6577330"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adiv;</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adiv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clr: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signal q_n: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clr)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clr='1'. then q_nc="000"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clk'event and clk='1' then q_n=q_n+1;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096000" y="1136015"/>
            <a:ext cx="6096000" cy="187642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clr&lt;='1' when q_n='6' else '0';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y=q_n(2);</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11405235" cy="59188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、减法分频器的设计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减法分频器主要功能是将一个时钟信号通过减法运算分频成多个时钟信号，每个分频信号的频率是原始时钟信号频率的整数倍。其原理是预置一个数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，在时钟的作用下进行减法计数，当计数值为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时产生溢出信号，并与置数信号相接，实现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分频，此时</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减法分频器的程序：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ieee.std_logic_imsigned.all;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ddiv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(clk, div: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y: out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ddiv;</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6788785" cy="517969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ddiv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load: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q_n: std_logic_vector(3 down 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clr)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bigin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load='1' then q_w="0111";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elsif clk'event and clk='1'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then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q_nc=q_n+1;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753860" y="1053465"/>
            <a:ext cx="5287645"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load&lt;='1' when q_n="0000" else '0';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y&lt;=q_n(2);</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38760" y="1053465"/>
            <a:ext cx="11684000" cy="5918835"/>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、数控分频器的设计</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数控分频器的功能是在输入端输入不同的数据时，对输入时钟产生不同的分频比，使输出的频率为输入数据的函数。其设计原理是利用并行预置数的加法计数器实现，当计数值溢出时加减预置数据，实现不同分频比的信号输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数控分频器的程序：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pulse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(clk: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 in std_logic_vector(7 down 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font: out std_logic);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177165" y="866775"/>
            <a:ext cx="6659880" cy="706755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pulse;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pulse is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signal full: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p_reg: process(clk)</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variable cnt8: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 event and clk='1'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cnt8:=cnt8+1;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full='0';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marL="0"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process p_reg;</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290945" y="866775"/>
            <a:ext cx="6096000"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fout&lt;=full;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p_cliv: process(full)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variable cnt2: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full' event and full='1'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cnt2: = not cnt2;  cnt2:= cnt2+1;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cnt2='1' then fout &lt;='1';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fout='0';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 p_cliv;</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122555" y="3892550"/>
            <a:ext cx="9521825" cy="2898140"/>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二分频器的波形如图</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4-13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N=2n-D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为计数位数，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D</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为预置数的值）。</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越高，</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f</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越高，分频器精度越高）。</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21+···256 =&gt; N=256</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（最大值）</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（预置数）</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=235</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（分频数）。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方波</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基波（频）</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奇次</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谐波</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次谐波。</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16*16</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点阵</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行扫描（一行一行亮）</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=&gt;</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用顺序脉冲控制。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pic>
        <p:nvPicPr>
          <p:cNvPr id="2" name="图片 6"/>
          <p:cNvPicPr>
            <a:picLocks noChangeAspect="1"/>
          </p:cNvPicPr>
          <p:nvPr/>
        </p:nvPicPr>
        <p:blipFill>
          <a:blip r:embed="rId2"/>
          <a:stretch>
            <a:fillRect/>
          </a:stretch>
        </p:blipFill>
        <p:spPr>
          <a:xfrm>
            <a:off x="3899535" y="1108075"/>
            <a:ext cx="3888740" cy="2398395"/>
          </a:xfrm>
          <a:prstGeom prst="rect">
            <a:avLst/>
          </a:prstGeom>
          <a:noFill/>
          <a:ln w="9525">
            <a:noFill/>
          </a:ln>
        </p:spPr>
      </p:pic>
      <p:sp>
        <p:nvSpPr>
          <p:cNvPr id="4" name="文本框 3"/>
          <p:cNvSpPr txBox="1"/>
          <p:nvPr/>
        </p:nvSpPr>
        <p:spPr>
          <a:xfrm>
            <a:off x="3303905" y="3555048"/>
            <a:ext cx="5080000" cy="337185"/>
          </a:xfrm>
          <a:prstGeom prst="rect">
            <a:avLst/>
          </a:prstGeom>
        </p:spPr>
        <p:txBody>
          <a:bodyPr>
            <a:spAutoFit/>
          </a:bodyPr>
          <a:p>
            <a:pPr marL="0" indent="0" algn="ctr" defTabSz="266700">
              <a:spcBef>
                <a:spcPct val="0"/>
              </a:spcBef>
              <a:spcAft>
                <a:spcPct val="0"/>
              </a:spcAft>
            </a:pPr>
            <a:r>
              <a:rPr lang="zh-CN" altLang="en-US" sz="1600" b="1">
                <a:solidFill>
                  <a:srgbClr val="000000"/>
                </a:solidFill>
                <a:latin typeface="Times New Roman" panose="02020603050405020304" charset="0"/>
                <a:ea typeface="微软雅黑" panose="020B0503020204020204" pitchFamily="34" charset="-122"/>
                <a:cs typeface="Times New Roman" panose="02020603050405020304" charset="0"/>
              </a:rPr>
              <a:t>图</a:t>
            </a:r>
            <a:r>
              <a:rPr lang="en-US" altLang="zh-CN" sz="1600" b="1">
                <a:solidFill>
                  <a:srgbClr val="000000"/>
                </a:solidFill>
                <a:latin typeface="Times New Roman" panose="02020603050405020304" charset="0"/>
                <a:ea typeface="微软雅黑" panose="020B0503020204020204" pitchFamily="34" charset="-122"/>
                <a:cs typeface="Times New Roman" panose="02020603050405020304" charset="0"/>
              </a:rPr>
              <a:t>4-13 </a:t>
            </a:r>
            <a:r>
              <a:rPr lang="zh-CN" altLang="en-US" sz="1600" b="1">
                <a:solidFill>
                  <a:srgbClr val="000000"/>
                </a:solidFill>
                <a:latin typeface="Times New Roman" panose="02020603050405020304" charset="0"/>
                <a:ea typeface="微软雅黑" panose="020B0503020204020204" pitchFamily="34" charset="-122"/>
                <a:cs typeface="Times New Roman" panose="02020603050405020304" charset="0"/>
              </a:rPr>
              <a:t>二分频器的波形图</a:t>
            </a:r>
            <a:endParaRPr lang="zh-CN" altLang="en-US" sz="1600" b="1">
              <a:solidFill>
                <a:srgbClr val="000000"/>
              </a:solidFill>
              <a:latin typeface="Times New Roman" panose="02020603050405020304" charset="0"/>
              <a:ea typeface="微软雅黑" panose="020B0503020204020204" pitchFamily="34"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427355" y="1136015"/>
            <a:ext cx="11337290"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4.3.6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信号发生器和检测器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和检测器是电子工程中的重要概念，广泛应用于各种电子设备中。信号发生器用于产生各种类型的信号，如正弦波、方波、三角波等，而信号检测器则用于检测和分析这些信号。通过组合不同的信号发生器和信号检测器，可以构建出能够执行复杂算术和逻辑操作的系统。这些系统在计算机、医疗设备、工业控制等领域发挥着关键作用。</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器是一种能够产生特定频率、幅度和波形（如正弦波、方波、三角波等）的设备。它通常用于模拟电路的测试、调试和校准，以及作为其他电子设备的信号源。其广泛应用于通信系统、音频设备、医疗设备、工业控制等领域。它们可以产生多种类型的信号，以满足不同应用的需求。</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信号发生器的工作原理涉及产生特定频率、幅度和波形的电子信号。这些信号可以用于模拟电路的测试、调试和校准，以及作为其他电子设备的信号源。以下是一些常见的信号发生器类型及其工作原理：</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427355" y="934720"/>
            <a:ext cx="11337290"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正弦波信号发生器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振荡器：正弦波信号发生器的核心是一个振荡器，它能够产生连续的正弦波信号。振荡器通常由</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LC</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电路（电感和电容）组成，可以产生不同频率的正弦波信号。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放大和滤波：振荡器产生的信号可能需要经过放大和滤波处理，以达到所需的幅度和频率精度。放大器可以增加信号的幅度，而滤波器可以去除不需要的频率成分。</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输出：经过处理后的正弦波信号通过输出端口输出，可以是模拟信号（如电压或电流信号）或数字信号（如串行或并行数据流）。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方波信号发生器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计数器：方波信号发生器的核心是一个计数器，它能够产生固定频率的方波信号。计数器通常由触发器和逻辑门组成，可以产生不同频率的方波信号。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脉冲整形：计数器产生的信号可能需要经过脉冲整形处理，以达到所需的脉冲宽度、上升时间和下降时间。脉冲整形器可以改变信号的形状，使其更符合方波的特性。</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输出：经过处理的方波信号通过输出端口输出，可以是模拟信号（如电压或电流信号）或数字信号（如串行或并行数据流）。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427355" y="934720"/>
            <a:ext cx="11337290"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三角波信号发生器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正弦波到三角波转换：三角波信号发生器通常基于正弦波信号发生器，通过特定的转换电路将正弦波信号转换为三角波信号。转换电路可以包含放大器、滤波器和逻辑门。</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输出：转换后的三角波信号通过输出端口输出，可以是模拟信号（如电压或电流信号）或数字信号（如串行或并行数据流）。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d.</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顺序脉冲发生器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顺序脉冲发生器是一种数字电路，能够按照预设的顺序产生一系列脉冲信号。它通常由一个计数器和一个比较器组成，计数器用来存储预设的脉冲序列，比较器用来比较计数器的当前值与预设的序列值，当两者相等时，输出一个脉冲信号。顺序脉冲发生器广泛应用于时序控制、脉冲信号生成等领域，可以按照需要产生一系列有序的脉冲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发生器在电子工程中起着至关重要的作用。它们是各种电子设备中的核心部件，用于产生各种类型的信号，满足不同应用的需求。随着科技的不断发展，信号发生器的功能和性能也在不断提高，为电子工程领域带来了更多的可能性。</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427355" y="934720"/>
            <a:ext cx="628586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顺序脉冲发生器的程序：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o_pulse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(clk, div: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y: out std_logic_vector (3down to 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o_pulse;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o_pulse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q : std_logic_vector(3 down 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process(clk )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bigin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271895" y="1447165"/>
            <a:ext cx="6096000" cy="460502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clk'event and clk='1'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(q ="100" or q="0100" or q_="0010" or q_="0001")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q_&lt;= q_(0)&amp;q_(3)&amp;q_(2)&amp;q_(1);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else q&lt;="1000";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y&lt;=q;</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4.2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组合逻辑电路的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2" name="Title 6"/>
          <p:cNvSpPr txBox="1"/>
          <p:nvPr>
            <p:custDataLst>
              <p:tags r:id="rId2"/>
            </p:custDataLst>
          </p:nvPr>
        </p:nvSpPr>
        <p:spPr>
          <a:xfrm>
            <a:off x="464820" y="1243330"/>
            <a:ext cx="11504295" cy="55765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zh-CN" altLang="en-US"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八线</a:t>
            </a:r>
            <a:r>
              <a:rPr lang="en-US" altLang="zh-CN"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zh-CN" altLang="en-US"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三线优先编码器的描述：</a:t>
            </a:r>
            <a:endParaRPr lang="zh-CN" altLang="en-US"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ieee;</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ieee.std_logic_1164.all;</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entity priority encoder is</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port (a : in std_logic_vector(7 downto 0); </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y : out std_logic_vector(2 downto 0));</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 priority encoder;</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architecture behavioral of priority encoder is</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begin</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algn="l" fontAlgn="ctr">
              <a:lnSpc>
                <a:spcPct val="120000"/>
              </a:lnSpc>
              <a:spcBef>
                <a:spcPts val="0"/>
              </a:spcBef>
              <a:spcAft>
                <a:spcPts val="800"/>
              </a:spcAft>
              <a:buClrTx/>
              <a:buSzTx/>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process(a)</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begin</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
        <p:nvSpPr>
          <p:cNvPr id="6" name="文本框 5"/>
          <p:cNvSpPr txBox="1"/>
          <p:nvPr/>
        </p:nvSpPr>
        <p:spPr>
          <a:xfrm>
            <a:off x="5922645" y="1684020"/>
            <a:ext cx="2662555" cy="4565650"/>
          </a:xfrm>
          <a:prstGeom prst="rect">
            <a:avLst/>
          </a:prstGeom>
          <a:noFill/>
        </p:spPr>
        <p:txBody>
          <a:bodyPr wrap="square" rtlCol="0">
            <a:spAutoFit/>
          </a:bodyPr>
          <a:p>
            <a:pPr lvl="1" indent="0" algn="l" fontAlgn="ctr">
              <a:lnSpc>
                <a:spcPct val="120000"/>
              </a:lnSpc>
              <a:spcBef>
                <a:spcPts val="0"/>
              </a:spcBef>
              <a:spcAft>
                <a:spcPts val="800"/>
              </a:spcAft>
              <a:buSzPct val="100000"/>
              <a:buFont typeface="Wingdings" panose="05000000000000000000" charset="0"/>
              <a:buNone/>
            </a:pPr>
            <a:r>
              <a:rPr lang="en-US" altLang="zh-CN">
                <a:latin typeface="Times New Roman" panose="02020603050405020304" charset="0"/>
                <a:cs typeface="Times New Roman" panose="02020603050405020304" charset="0"/>
              </a:rPr>
              <a:t> </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if a(7) = '0' then</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y &lt;= "111";</a:t>
            </a: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elsif a(6) = '0' 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y &lt;= "110";</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elsif a(5) = '0' 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y &lt;= "101";</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elsif a(4) = '0' 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y &lt;= "100";</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rPr>
              <a:t>        elsif a(3) = '0' </a:t>
            </a:r>
            <a:endParaRPr lang="en-US" altLang="zh-CN">
              <a:latin typeface="Times New Roman" panose="02020603050405020304" charset="0"/>
              <a:cs typeface="Times New Roman" panose="02020603050405020304" charset="0"/>
            </a:endParaRPr>
          </a:p>
        </p:txBody>
      </p:sp>
      <p:sp>
        <p:nvSpPr>
          <p:cNvPr id="12" name="文本框 11"/>
          <p:cNvSpPr txBox="1"/>
          <p:nvPr/>
        </p:nvSpPr>
        <p:spPr>
          <a:xfrm>
            <a:off x="8824595" y="1684020"/>
            <a:ext cx="3509645" cy="4770755"/>
          </a:xfrm>
          <a:prstGeom prst="rect">
            <a:avLst/>
          </a:prstGeom>
          <a:noFill/>
        </p:spPr>
        <p:txBody>
          <a:bodyPr wrap="square" rtlCol="0" anchor="t">
            <a:spAutoFit/>
          </a:bodyPr>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y &lt;= "011";</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elsif a(2) = '0' 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y &lt;= "010";</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elsif a(1) = '0' then</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y &lt;= "001";</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else</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y &lt;= "000";</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end if;</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    end process;</a:t>
            </a:r>
            <a:endParaRPr lang="en-US" altLang="zh-CN">
              <a:latin typeface="Times New Roman" panose="02020603050405020304" charset="0"/>
              <a:cs typeface="Times New Roman" panose="02020603050405020304" charset="0"/>
            </a:endParaRPr>
          </a:p>
          <a:p>
            <a:pPr marL="457200" indent="0" fontAlgn="auto">
              <a:lnSpc>
                <a:spcPct val="120000"/>
              </a:lnSpc>
              <a:spcAft>
                <a:spcPts val="800"/>
              </a:spcAft>
            </a:pPr>
            <a:r>
              <a:rPr lang="en-US" altLang="zh-CN">
                <a:latin typeface="Times New Roman" panose="02020603050405020304" charset="0"/>
                <a:cs typeface="Times New Roman" panose="02020603050405020304" charset="0"/>
                <a:sym typeface="+mn-ea"/>
              </a:rPr>
              <a:t>end behavioral;</a:t>
            </a:r>
            <a:endParaRPr lang="en-US" altLang="zh-CN">
              <a:latin typeface="Times New Roman" panose="02020603050405020304" charset="0"/>
              <a:cs typeface="Times New Roman" panose="02020603050405020304" charset="0"/>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427355" y="934720"/>
            <a:ext cx="1152715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、信号检测器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检测器是一种能够检测和分析信号的设备。它通常包括放大器、滤波器、解调器等组件，用于提取和处理信号中的有用信息。其广泛应用于通信系统、音频设备、医疗设备、工业控制等领域。它们可以检测和分析各种类型的信号，以便进行数据的传输、处理和分析。</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信号检测器的工作原理涉及检测和分析电子信号，以便提取有用信息。这些设备通常用于测试和调试电子设备，以及作为信号接收端。以下是一些常见的信号检测器类型及其工作原理：</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模拟信号检测器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放大器：模拟信号检测器通常包含一个放大器，用于放大输入信号的幅度，以便进行更精确的检测。</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滤波器：滤波器用于去除噪声和其他不需要的频率成分，以提高信号的信噪比。</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转换器：模拟信号检测器可能包含一个转换器，将模拟信号转换为数字信号，以便进行数字处理和分析。</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332105" y="1136015"/>
            <a:ext cx="1152715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输出：经过处理的信号通过输出端口输出，可以是模拟信号（如电压或电流信号）或数字信号（如串行或并行数据流）。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数字信号检测器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解调器：数字信号检测器通常包含一个解调器，用于将调制信号转换为原始的数字信号。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解码器：解码器用于将数字信号转换为人类可读的格式，例如</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ASCII</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存储和显示：数字信号检测器可能包含一个存储器和显示器，用于存储和显示检测到的信号。</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输出：经过处理的信号通过输出端口输出，可以是模拟信号（如电压或电流信号）或数字信号（如串行或并行数据流）。</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信号检测器在电子工程中起着至关重要的作用。它们是各种电子设备中的核心部件，用于检测和分析信号，以便进行数据的传输、处理和分析。通过组合不同的信号检测器，可以构建出能够执行复杂算术和逻辑操作的系统。</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332105" y="1136015"/>
            <a:ext cx="1152715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4.3.7 </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存储器</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序逻辑电路中的存储器是用来存储二进制数据的一种电路，它能够在需要时保存和提供这些数据。存储器是数字系统的重要组成部分，尤其是在计算机和数据处理系统中。存储器的工作原理基于触发器和存储单元的阵列，以下是其基本的工作原理。</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设计（可读写）</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随机存取存储器（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）它允许数据被快速读取和写入。当电源关闭时，存储在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中的数据会丢失。</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的特点是能够随机访问任何存储位置，而不需要按顺序访问，这使得数据的检索速度非常快。</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在计算机中主要用于临时存储正在运行的程序和数据，从而提高系统的响应速度和处理能力。</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它由</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列的存储单元阵列组成，每个存储单元能够存储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个字节）的数据。</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607060" y="1136015"/>
            <a:ext cx="750887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8*8</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ieee.std_logic_arith.all;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ram88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generic (width: integer: = 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depth: integer: = 8;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adder: integer: = 3);</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(datain: in std_logic_vector (width_1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clock, we, it: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096000" y="1285875"/>
            <a:ext cx="6096000" cy="534416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wadd, radl: in std_logic_vector(adder_1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dataout: out std_logic_vector(width_1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ram88;</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ram88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typeme is array (0 to depth_1) of std_logic_vector (width_1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signal ramtmp: me;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 (bck)--</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写进程</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607060" y="1136015"/>
            <a:ext cx="7508875" cy="552259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clock'event and clock='1'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we='1'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ramtemp (conv_integer (wadd)) &lt;= datain;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process(clock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读进程</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bigin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clock'event and clock='1'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re='1'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dataout &lt;= ramtemp(conv_integer (radd));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6231890" y="1136015"/>
            <a:ext cx="6096000" cy="234823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28600" y="1136015"/>
            <a:ext cx="11546205" cy="2844165"/>
          </a:xfrm>
          <a:prstGeom prst="rect">
            <a:avLst/>
          </a:prstGeom>
          <a:noFill/>
        </p:spPr>
        <p:txBody>
          <a:bodyPr wrap="square" rtlCol="0" anchor="t">
            <a:no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2</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设计（</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只读存储器）</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只读存储器（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）用于存储计算机和其他电子设备中的永久性或半永久性数据。与随机存取存储器（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RAM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）不同，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中的数据在断电后依然能够保持，因此常用于存储关键的系统程序、固件和启动程序等。只读存储器的特点是一经写入便不可修改，或者修改起来非常困难，这使得它在确保数据安全性和系统稳定性方面发挥着重要作用。其原理是通过输入</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位地址选择预存储的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位数据，并根据芯片使能信号（</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ce</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）决定是否输出有效数据。当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ce</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'0'</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根据地址输出相应的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8</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位数据；当</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ce</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为</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'1'</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时，无论地址为何，</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都会输出全零。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的程序：</a:t>
            </a:r>
            <a:endParaRPr lang="zh-CN" altLang="en-US" sz="2000" b="1"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library ieee;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ieee.std_logic_1164.all;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ieee.std_logic_unsigned.all;</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use ieee.std_logic_arith.all;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entity rom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7163434" cy="605155"/>
            <a:chOff x="274214" y="217809"/>
            <a:chExt cx="5969529"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Times New Roman" panose="02020603050405020304" charset="0"/>
                  <a:ea typeface="微软雅黑" panose="020B0503020204020204" pitchFamily="34" charset="-122"/>
                  <a:cs typeface="Times New Roman" panose="02020603050405020304" charset="0"/>
                </a:endParaRPr>
              </a:p>
            </p:txBody>
          </p:sp>
        </p:grpSp>
        <p:sp>
          <p:nvSpPr>
            <p:cNvPr id="9" name="TextBox 8"/>
            <p:cNvSpPr txBox="1"/>
            <p:nvPr/>
          </p:nvSpPr>
          <p:spPr>
            <a:xfrm>
              <a:off x="728768" y="235801"/>
              <a:ext cx="5514975" cy="486304"/>
            </a:xfrm>
            <a:prstGeom prst="rect">
              <a:avLst/>
            </a:prstGeom>
            <a:noFill/>
          </p:spPr>
          <p:txBody>
            <a:bodyPr wrap="square" rtlCol="0">
              <a:spAutoFit/>
            </a:bodyPr>
            <a:p>
              <a:pPr defTabSz="1097280"/>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sym typeface="+mn-ea"/>
                </a:rPr>
                <a:t>4.3 </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时序逻辑电路的</a:t>
              </a:r>
              <a:r>
                <a:rPr lang="en-US" altLang="zh-CN" sz="3200" b="1" dirty="0">
                  <a:solidFill>
                    <a:prstClr val="black"/>
                  </a:solidFill>
                  <a:latin typeface="Times New Roman" panose="02020603050405020304" charset="0"/>
                  <a:ea typeface="微软雅黑" panose="020B0503020204020204" pitchFamily="34" charset="-122"/>
                  <a:cs typeface="Times New Roman" panose="02020603050405020304" charset="0"/>
                </a:rPr>
                <a:t>VHDL</a:t>
              </a:r>
              <a:r>
                <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rPr>
                <a:t>设计</a:t>
              </a:r>
              <a:endParaRPr lang="zh-CN" altLang="en-US" sz="3200" b="1" dirty="0">
                <a:solidFill>
                  <a:prstClr val="black"/>
                </a:solidFill>
                <a:latin typeface="Times New Roman" panose="02020603050405020304" charset="0"/>
                <a:ea typeface="微软雅黑" panose="020B0503020204020204" pitchFamily="34" charset="-122"/>
                <a:cs typeface="Times New Roman" panose="02020603050405020304" charset="0"/>
              </a:endParaRPr>
            </a:p>
          </p:txBody>
        </p:sp>
      </p:grpSp>
      <p:sp>
        <p:nvSpPr>
          <p:cNvPr id="3" name="文本框 2"/>
          <p:cNvSpPr txBox="1"/>
          <p:nvPr/>
        </p:nvSpPr>
        <p:spPr>
          <a:xfrm>
            <a:off x="-281940" y="866775"/>
            <a:ext cx="6508115" cy="5991225"/>
          </a:xfrm>
          <a:prstGeom prst="rect">
            <a:avLst/>
          </a:prstGeom>
          <a:noFill/>
        </p:spPr>
        <p:txBody>
          <a:bodyPr wrap="square" rtlCol="0" anchor="t">
            <a:noAutofit/>
          </a:bodyPr>
          <a:p>
            <a:pPr marL="0"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port (</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addr: in std_logic_vector(2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ce: in std_logic;</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dataout: out std_logic_vector(7 downto 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rom;</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architecture a of rom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process(addr, ce)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begin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if ce = '0' then</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case addr is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marL="0"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when "000" =&gt; dataout &lt;= "00001111";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
        <p:nvSpPr>
          <p:cNvPr id="2" name="文本框 1"/>
          <p:cNvSpPr txBox="1"/>
          <p:nvPr/>
        </p:nvSpPr>
        <p:spPr>
          <a:xfrm>
            <a:off x="5297805" y="866775"/>
            <a:ext cx="7075170" cy="6123940"/>
          </a:xfrm>
          <a:prstGeom prst="rect">
            <a:avLst/>
          </a:prstGeom>
          <a:noFill/>
        </p:spPr>
        <p:txBody>
          <a:bodyPr wrap="square" rtlCol="0" anchor="t">
            <a:spAutoFit/>
          </a:bodyPr>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"001" =&gt; dataout &lt;= "00011110";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"010" =&gt; dataout &lt;= "00101101";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"011" =&gt; dataout &lt;= "00111100";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"100" =&gt; dataout &lt;= "01001011";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"101" =&gt; dataout &lt;= "01011010";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"110" =&gt; dataout &lt;= "01101001";</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"111" =&gt; dataout &lt;= "01111000";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when others =&gt; dataout &lt;= "00000000";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case;</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else dataout &lt;= "00000000";</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if;</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end process;</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45720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end a;</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774950"/>
            <a:ext cx="8549005" cy="1508125"/>
          </a:xfrm>
          <a:prstGeom prst="rect">
            <a:avLst/>
          </a:prstGeom>
          <a:noFill/>
        </p:spPr>
        <p:txBody>
          <a:bodyPr wrap="none" lIns="109703" tIns="54851" rIns="109703" bIns="54851">
            <a:noAutofit/>
          </a:bodyPr>
          <a:lstStyle/>
          <a:p>
            <a:pPr algn="ctr" defTabSz="1097280"/>
            <a:r>
              <a:rPr lang="en-US" altLang="zh-CN" sz="9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zh-CN" altLang="en-US" sz="9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14.35,&quot;left&quot;:406.95,&quot;top&quot;:143.25,&quot;width&quot;:517.95}"/>
</p:tagLst>
</file>

<file path=ppt/tags/tag1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2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7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7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7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7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7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9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9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9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9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9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xml><?xml version="1.0" encoding="utf-8"?>
<p:tagLst xmlns:p="http://schemas.openxmlformats.org/presentationml/2006/main">
  <p:tag name="KSO_WM_DIAGRAM_VIRTUALLY_FRAME" val="{&quot;height&quot;:214.35,&quot;left&quot;:406.95,&quot;top&quot;:143.25,&quot;width&quot;:517.95}"/>
</p:tagLst>
</file>

<file path=ppt/tags/tag2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0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0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0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0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0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3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3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4.xml><?xml version="1.0" encoding="utf-8"?>
<p:tagLst xmlns:p="http://schemas.openxmlformats.org/presentationml/2006/main">
  <p:tag name="commondata" val="eyJoZGlkIjoiODVkNjQ4YzJmMTE1ZmQ1ODM2ZDZkN2E1ZDk3YzE1OGQifQ=="/>
  <p:tag name="resource_record_key" val="{&quot;10&quot;:[20093144,19982306,3637566],&quot;65&quot;:[20213029]}"/>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214.35,&quot;left&quot;:406.95,&quot;top&quot;:143.25,&quot;width&quot;:517.95}"/>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214.35,&quot;left&quot;:406.95,&quot;top&quot;:143.25,&quot;width&quot;:517.95}"/>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214.35,&quot;left&quot;:406.95,&quot;top&quot;:143.25,&quot;width&quot;:517.95}"/>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xml><?xml version="1.0" encoding="utf-8"?>
<p:tagLst xmlns:p="http://schemas.openxmlformats.org/presentationml/2006/main">
  <p:tag name="KSO_WM_DIAGRAM_VIRTUALLY_FRAME" val="{&quot;height&quot;:214.35,&quot;left&quot;:406.95,&quot;top&quot;:143.25,&quot;width&quot;:517.95}"/>
</p:tagLst>
</file>

<file path=ppt/tags/tag6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xml><?xml version="1.0" encoding="utf-8"?>
<p:tagLst xmlns:p="http://schemas.openxmlformats.org/presentationml/2006/main">
  <p:tag name="KSO_WM_DIAGRAM_VIRTUALLY_FRAME" val="{&quot;height&quot;:214.35,&quot;left&quot;:406.95,&quot;top&quot;:143.25,&quot;width&quot;:517.95}"/>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xml><?xml version="1.0" encoding="utf-8"?>
<p:tagLst xmlns:p="http://schemas.openxmlformats.org/presentationml/2006/main">
  <p:tag name="KSO_WM_DIAGRAM_VIRTUALLY_FRAME" val="{&quot;height&quot;:537.2,&quot;left&quot;:406.94999999999993,&quot;top&quot;:5.55,&quot;width&quot;:529.986062992126}"/>
</p:tagLst>
</file>

<file path=ppt/tags/tag8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35199</Words>
  <Application>WPS 演示</Application>
  <PresentationFormat>宽屏</PresentationFormat>
  <Paragraphs>1744</Paragraphs>
  <Slides>97</Slides>
  <Notes>37</Notes>
  <HiddenSlides>0</HiddenSlides>
  <MMClips>0</MMClips>
  <ScaleCrop>false</ScaleCrop>
  <HeadingPairs>
    <vt:vector size="8" baseType="variant">
      <vt:variant>
        <vt:lpstr>已用的字体</vt:lpstr>
      </vt:variant>
      <vt:variant>
        <vt:i4>18</vt:i4>
      </vt:variant>
      <vt:variant>
        <vt:lpstr>主题</vt:lpstr>
      </vt:variant>
      <vt:variant>
        <vt:i4>2</vt:i4>
      </vt:variant>
      <vt:variant>
        <vt:lpstr>嵌入 OLE 服务器</vt:lpstr>
      </vt:variant>
      <vt:variant>
        <vt:i4>3</vt:i4>
      </vt:variant>
      <vt:variant>
        <vt:lpstr>幻灯片标题</vt:lpstr>
      </vt:variant>
      <vt:variant>
        <vt:i4>97</vt:i4>
      </vt:variant>
    </vt:vector>
  </HeadingPairs>
  <TitlesOfParts>
    <vt:vector size="120" baseType="lpstr">
      <vt:lpstr>Arial</vt:lpstr>
      <vt:lpstr>宋体</vt:lpstr>
      <vt:lpstr>Wingdings</vt:lpstr>
      <vt:lpstr>Calibri</vt:lpstr>
      <vt:lpstr>Calibri</vt:lpstr>
      <vt:lpstr>幼圆</vt:lpstr>
      <vt:lpstr>微软雅黑</vt:lpstr>
      <vt:lpstr>Times New Roman</vt:lpstr>
      <vt:lpstr>Segoe UI</vt:lpstr>
      <vt:lpstr>Wingdings</vt:lpstr>
      <vt:lpstr>Times New Roman</vt:lpstr>
      <vt:lpstr>Arial Unicode MS</vt:lpstr>
      <vt:lpstr>华文新魏</vt:lpstr>
      <vt:lpstr>Forte</vt:lpstr>
      <vt:lpstr>Segoe Print</vt:lpstr>
      <vt:lpstr>等线</vt:lpstr>
      <vt:lpstr>Cambria Math</vt:lpstr>
      <vt:lpstr>等线 Light</vt:lpstr>
      <vt:lpstr>Office 主题​​</vt:lpstr>
      <vt:lpstr>A000120141119A01PPBG</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81</cp:revision>
  <dcterms:created xsi:type="dcterms:W3CDTF">2016-07-01T07:52:00Z</dcterms:created>
  <dcterms:modified xsi:type="dcterms:W3CDTF">2025-02-06T08:24:20Z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9D3276342B864919BFC3735B41D94B89_13</vt:lpwstr>
  </property>
  <property fmtid="{D5CDD505-2E9C-101B-9397-08002B2CF9AE}" pid="3" name="KSOProductBuildVer">
    <vt:lpwstr>2052-12.1.0.19770</vt:lpwstr>
  </property>
</Properties>
</file>