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99" r:id="rId7"/>
    <p:sldId id="301" r:id="rId8"/>
    <p:sldId id="302" r:id="rId9"/>
    <p:sldId id="303" r:id="rId10"/>
    <p:sldId id="304" r:id="rId11"/>
    <p:sldId id="305" r:id="rId12"/>
    <p:sldId id="307" r:id="rId13"/>
    <p:sldId id="306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23" r:id="rId30"/>
    <p:sldId id="324" r:id="rId31"/>
    <p:sldId id="325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42" r:id="rId48"/>
    <p:sldId id="343" r:id="rId49"/>
    <p:sldId id="344" r:id="rId50"/>
    <p:sldId id="295" r:id="rId51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12" y="234"/>
      </p:cViewPr>
      <p:guideLst>
        <p:guide orient="horz" pos="184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5" Type="http://schemas.openxmlformats.org/officeDocument/2006/relationships/tags" Target="tags/tag165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CFE7D-8F55-4EE8-8149-5D8520A0AA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28782A-40BF-4B90-AD78-793C065210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0C8795-E1E0-49C7-9A53-0E7622B66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0C8795-E1E0-49C7-9A53-0E7622B66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52" y="3439887"/>
            <a:ext cx="4231533" cy="48856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285" y="2098781"/>
            <a:ext cx="6258560" cy="1310327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080" b="0" i="0">
                <a:gradFill flip="none" rotWithShape="1">
                  <a:gsLst>
                    <a:gs pos="0">
                      <a:srgbClr val="ED3E43"/>
                    </a:gs>
                    <a:gs pos="50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878" y="3468466"/>
            <a:ext cx="4075609" cy="4233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>
                <a:solidFill>
                  <a:schemeClr val="accent2">
                    <a:lumMod val="50000"/>
                  </a:schemeClr>
                </a:solidFill>
              </a:defRPr>
            </a:lvl1pPr>
            <a:lvl2pPr marL="427990" indent="0" algn="ctr">
              <a:buNone/>
              <a:defRPr sz="1920"/>
            </a:lvl2pPr>
            <a:lvl3pPr marL="855980" indent="0" algn="ctr">
              <a:buNone/>
              <a:defRPr sz="1680"/>
            </a:lvl3pPr>
            <a:lvl4pPr marL="1283970" indent="0" algn="ctr">
              <a:buNone/>
              <a:defRPr sz="1440"/>
            </a:lvl4pPr>
            <a:lvl5pPr marL="1711960" indent="0" algn="ctr">
              <a:buNone/>
              <a:defRPr sz="1440"/>
            </a:lvl5pPr>
            <a:lvl6pPr marL="2139950" indent="0" algn="ctr">
              <a:buNone/>
              <a:defRPr sz="1440"/>
            </a:lvl6pPr>
            <a:lvl7pPr marL="2567305" indent="0" algn="ctr">
              <a:buNone/>
              <a:defRPr sz="1440"/>
            </a:lvl7pPr>
            <a:lvl8pPr marL="2995295" indent="0" algn="ctr">
              <a:buNone/>
              <a:defRPr sz="1440"/>
            </a:lvl8pPr>
            <a:lvl9pPr marL="3423285" indent="0" algn="ctr">
              <a:buNone/>
              <a:defRPr sz="144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5"/>
            <a:ext cx="10515600" cy="1070339"/>
          </a:xfrm>
        </p:spPr>
        <p:txBody>
          <a:bodyPr anchor="b"/>
          <a:lstStyle>
            <a:lvl1pPr>
              <a:defRPr sz="444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611731"/>
          </a:xfrm>
        </p:spPr>
        <p:txBody>
          <a:bodyPr/>
          <a:lstStyle>
            <a:lvl1pPr marL="0" indent="0">
              <a:buNone/>
              <a:defRPr sz="2280">
                <a:solidFill>
                  <a:schemeClr val="accent2"/>
                </a:solidFill>
              </a:defRPr>
            </a:lvl1pPr>
            <a:lvl2pPr marL="4279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8559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28397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7119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13995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5673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99529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42328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280" b="1"/>
            </a:lvl1pPr>
            <a:lvl2pPr marL="427990" indent="0">
              <a:buNone/>
              <a:defRPr sz="1920" b="1"/>
            </a:lvl2pPr>
            <a:lvl3pPr marL="855980" indent="0">
              <a:buNone/>
              <a:defRPr sz="1680" b="1"/>
            </a:lvl3pPr>
            <a:lvl4pPr marL="1283970" indent="0">
              <a:buNone/>
              <a:defRPr sz="1440" b="1"/>
            </a:lvl4pPr>
            <a:lvl5pPr marL="1711960" indent="0">
              <a:buNone/>
              <a:defRPr sz="1440" b="1"/>
            </a:lvl5pPr>
            <a:lvl6pPr marL="2139950" indent="0">
              <a:buNone/>
              <a:defRPr sz="1440" b="1"/>
            </a:lvl6pPr>
            <a:lvl7pPr marL="2567305" indent="0">
              <a:buNone/>
              <a:defRPr sz="1440" b="1"/>
            </a:lvl7pPr>
            <a:lvl8pPr marL="2995295" indent="0">
              <a:buNone/>
              <a:defRPr sz="1440" b="1"/>
            </a:lvl8pPr>
            <a:lvl9pPr marL="3423285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280" b="1"/>
            </a:lvl1pPr>
            <a:lvl2pPr marL="427990" indent="0">
              <a:buNone/>
              <a:defRPr sz="1920" b="1"/>
            </a:lvl2pPr>
            <a:lvl3pPr marL="855980" indent="0">
              <a:buNone/>
              <a:defRPr sz="1680" b="1"/>
            </a:lvl3pPr>
            <a:lvl4pPr marL="1283970" indent="0">
              <a:buNone/>
              <a:defRPr sz="1440" b="1"/>
            </a:lvl4pPr>
            <a:lvl5pPr marL="1711960" indent="0">
              <a:buNone/>
              <a:defRPr sz="1440" b="1"/>
            </a:lvl5pPr>
            <a:lvl6pPr marL="2139950" indent="0">
              <a:buNone/>
              <a:defRPr sz="1440" b="1"/>
            </a:lvl6pPr>
            <a:lvl7pPr marL="2567305" indent="0">
              <a:buNone/>
              <a:defRPr sz="1440" b="1"/>
            </a:lvl7pPr>
            <a:lvl8pPr marL="2995295" indent="0">
              <a:buNone/>
              <a:defRPr sz="1440" b="1"/>
            </a:lvl8pPr>
            <a:lvl9pPr marL="3423285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000"/>
            </a:lvl1pPr>
            <a:lvl2pPr>
              <a:defRPr sz="2640"/>
            </a:lvl2pPr>
            <a:lvl3pPr>
              <a:defRPr sz="228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27990" indent="0">
              <a:buNone/>
              <a:defRPr sz="1320"/>
            </a:lvl2pPr>
            <a:lvl3pPr marL="855980" indent="0">
              <a:buNone/>
              <a:defRPr sz="1080"/>
            </a:lvl3pPr>
            <a:lvl4pPr marL="1283970" indent="0">
              <a:buNone/>
              <a:defRPr sz="960"/>
            </a:lvl4pPr>
            <a:lvl5pPr marL="1711960" indent="0">
              <a:buNone/>
              <a:defRPr sz="960"/>
            </a:lvl5pPr>
            <a:lvl6pPr marL="2139950" indent="0">
              <a:buNone/>
              <a:defRPr sz="960"/>
            </a:lvl6pPr>
            <a:lvl7pPr marL="2567305" indent="0">
              <a:buNone/>
              <a:defRPr sz="960"/>
            </a:lvl7pPr>
            <a:lvl8pPr marL="2995295" indent="0">
              <a:buNone/>
              <a:defRPr sz="960"/>
            </a:lvl8pPr>
            <a:lvl9pPr marL="3423285" indent="0">
              <a:buNone/>
              <a:defRPr sz="96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000"/>
            </a:lvl1pPr>
            <a:lvl2pPr marL="427990" indent="0">
              <a:buNone/>
              <a:defRPr sz="2640"/>
            </a:lvl2pPr>
            <a:lvl3pPr marL="855980" indent="0">
              <a:buNone/>
              <a:defRPr sz="2280"/>
            </a:lvl3pPr>
            <a:lvl4pPr marL="1283970" indent="0">
              <a:buNone/>
              <a:defRPr sz="1920"/>
            </a:lvl4pPr>
            <a:lvl5pPr marL="1711960" indent="0">
              <a:buNone/>
              <a:defRPr sz="1920"/>
            </a:lvl5pPr>
            <a:lvl6pPr marL="2139950" indent="0">
              <a:buNone/>
              <a:defRPr sz="1920"/>
            </a:lvl6pPr>
            <a:lvl7pPr marL="2567305" indent="0">
              <a:buNone/>
              <a:defRPr sz="1920"/>
            </a:lvl7pPr>
            <a:lvl8pPr marL="2995295" indent="0">
              <a:buNone/>
              <a:defRPr sz="1920"/>
            </a:lvl8pPr>
            <a:lvl9pPr marL="3423285" indent="0">
              <a:buNone/>
              <a:defRPr sz="192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27990" indent="0">
              <a:buNone/>
              <a:defRPr sz="1320"/>
            </a:lvl2pPr>
            <a:lvl3pPr marL="855980" indent="0">
              <a:buNone/>
              <a:defRPr sz="1080"/>
            </a:lvl3pPr>
            <a:lvl4pPr marL="1283970" indent="0">
              <a:buNone/>
              <a:defRPr sz="960"/>
            </a:lvl4pPr>
            <a:lvl5pPr marL="1711960" indent="0">
              <a:buNone/>
              <a:defRPr sz="960"/>
            </a:lvl5pPr>
            <a:lvl6pPr marL="2139950" indent="0">
              <a:buNone/>
              <a:defRPr sz="960"/>
            </a:lvl6pPr>
            <a:lvl7pPr marL="2567305" indent="0">
              <a:buNone/>
              <a:defRPr sz="960"/>
            </a:lvl7pPr>
            <a:lvl8pPr marL="2995295" indent="0">
              <a:buNone/>
              <a:defRPr sz="960"/>
            </a:lvl8pPr>
            <a:lvl9pPr marL="3423285" indent="0">
              <a:buNone/>
              <a:defRPr sz="96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9" Type="http://schemas.openxmlformats.org/officeDocument/2006/relationships/theme" Target="../theme/theme2.xml"/><Relationship Id="rId58" Type="http://schemas.openxmlformats.org/officeDocument/2006/relationships/image" Target="../media/image4.png"/><Relationship Id="rId57" Type="http://schemas.openxmlformats.org/officeDocument/2006/relationships/image" Target="../media/image3.jpeg"/><Relationship Id="rId56" Type="http://schemas.openxmlformats.org/officeDocument/2006/relationships/slideLayout" Target="../slideLayouts/slideLayout67.xml"/><Relationship Id="rId55" Type="http://schemas.openxmlformats.org/officeDocument/2006/relationships/slideLayout" Target="../slideLayouts/slideLayout66.xml"/><Relationship Id="rId54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64.xml"/><Relationship Id="rId52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1.xml"/><Relationship Id="rId5" Type="http://schemas.openxmlformats.org/officeDocument/2006/relationships/slideLayout" Target="../slideLayouts/slideLayout16.xml"/><Relationship Id="rId49" Type="http://schemas.openxmlformats.org/officeDocument/2006/relationships/slideLayout" Target="../slideLayouts/slideLayout60.xml"/><Relationship Id="rId48" Type="http://schemas.openxmlformats.org/officeDocument/2006/relationships/slideLayout" Target="../slideLayouts/slideLayout59.xml"/><Relationship Id="rId47" Type="http://schemas.openxmlformats.org/officeDocument/2006/relationships/slideLayout" Target="../slideLayouts/slideLayout58.xml"/><Relationship Id="rId46" Type="http://schemas.openxmlformats.org/officeDocument/2006/relationships/slideLayout" Target="../slideLayouts/slideLayout57.xml"/><Relationship Id="rId45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4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881" y="1467059"/>
            <a:ext cx="11187611" cy="5133407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881" y="491002"/>
            <a:ext cx="11187611" cy="596119"/>
          </a:xfrm>
          <a:prstGeom prst="rect">
            <a:avLst/>
          </a:prstGeom>
        </p:spPr>
        <p:txBody>
          <a:bodyPr vert="horz" lIns="71323" tIns="35662" rIns="71323" bIns="35662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" y="0"/>
            <a:ext cx="1219123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855980" rtl="0" eaLnBrk="1" latinLnBrk="0" hangingPunct="1">
        <a:lnSpc>
          <a:spcPct val="90000"/>
        </a:lnSpc>
        <a:spcBef>
          <a:spcPct val="0"/>
        </a:spcBef>
        <a:buNone/>
        <a:defRPr sz="3360" kern="1200">
          <a:solidFill>
            <a:schemeClr val="accent1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34010" indent="-334010" algn="l" defTabSz="855980" rtl="0" eaLnBrk="1" latinLnBrk="0" hangingPunct="1">
        <a:lnSpc>
          <a:spcPct val="90000"/>
        </a:lnSpc>
        <a:spcBef>
          <a:spcPts val="1685"/>
        </a:spcBef>
        <a:buClr>
          <a:schemeClr val="accent1">
            <a:lumMod val="60000"/>
            <a:lumOff val="40000"/>
          </a:schemeClr>
        </a:buClr>
        <a:buSzPct val="80000"/>
        <a:buFont typeface="Wingdings" panose="05000000000000000000" pitchFamily="2" charset="2"/>
        <a:buChar char="v"/>
        <a:defRPr sz="228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34010" indent="-334010" algn="l" defTabSz="85598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106997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92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49796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92595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35331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8130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929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3728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799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598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397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1196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995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730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9529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2328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24.xml"/><Relationship Id="rId22" Type="http://schemas.openxmlformats.org/officeDocument/2006/relationships/image" Target="../media/image5.png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8.jpeg"/><Relationship Id="rId1" Type="http://schemas.openxmlformats.org/officeDocument/2006/relationships/tags" Target="../tags/tag98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tags" Target="../tags/tag107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tags" Target="../tags/tag106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tags" Target="../tags/tag105.xml"/><Relationship Id="rId10" Type="http://schemas.openxmlformats.org/officeDocument/2006/relationships/notesSlide" Target="../notesSlides/notesSlide28.xml"/><Relationship Id="rId1" Type="http://schemas.openxmlformats.org/officeDocument/2006/relationships/tags" Target="../tags/tag104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19.xml"/><Relationship Id="rId3" Type="http://schemas.openxmlformats.org/officeDocument/2006/relationships/image" Target="../media/image13.png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22.xml"/><Relationship Id="rId3" Type="http://schemas.openxmlformats.org/officeDocument/2006/relationships/image" Target="../media/image13.png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30.xml"/><Relationship Id="rId3" Type="http://schemas.openxmlformats.org/officeDocument/2006/relationships/image" Target="../media/image14.pn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28.xml"/><Relationship Id="rId3" Type="http://schemas.openxmlformats.org/officeDocument/2006/relationships/image" Target="../media/image7.pn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-15240" y="1606861"/>
            <a:ext cx="12207240" cy="5251139"/>
            <a:chOff x="-520700" y="1339052"/>
            <a:chExt cx="10172700" cy="4375948"/>
          </a:xfrm>
        </p:grpSpPr>
        <p:sp>
          <p:nvSpPr>
            <p:cNvPr id="2" name="矩形 1"/>
            <p:cNvSpPr/>
            <p:nvPr/>
          </p:nvSpPr>
          <p:spPr>
            <a:xfrm>
              <a:off x="-520700" y="2248211"/>
              <a:ext cx="10172700" cy="346678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zh-CN" altLang="en-US" sz="2160" dirty="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634191" y="1339052"/>
              <a:ext cx="1781907" cy="161991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zh-CN" altLang="en-US" sz="216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854" y="4419863"/>
            <a:ext cx="2639448" cy="203347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240558" y="2293223"/>
            <a:ext cx="727423" cy="727423"/>
            <a:chOff x="2297401" y="5375457"/>
            <a:chExt cx="1073892" cy="1073892"/>
          </a:xfrm>
        </p:grpSpPr>
        <p:grpSp>
          <p:nvGrpSpPr>
            <p:cNvPr id="10" name="组合 9"/>
            <p:cNvGrpSpPr/>
            <p:nvPr/>
          </p:nvGrpSpPr>
          <p:grpSpPr>
            <a:xfrm>
              <a:off x="2297401" y="5375457"/>
              <a:ext cx="1073892" cy="1073892"/>
              <a:chOff x="1588326" y="4350310"/>
              <a:chExt cx="1073892" cy="107389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588326" y="4350310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15" name="空心弧 14"/>
              <p:cNvSpPr/>
              <p:nvPr/>
            </p:nvSpPr>
            <p:spPr>
              <a:xfrm>
                <a:off x="1709138" y="4476521"/>
                <a:ext cx="835838" cy="835838"/>
              </a:xfrm>
              <a:prstGeom prst="blockArc">
                <a:avLst>
                  <a:gd name="adj1" fmla="val 8847903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681153" y="5768258"/>
              <a:ext cx="306388" cy="266700"/>
              <a:chOff x="4346575" y="2370138"/>
              <a:chExt cx="306388" cy="266700"/>
            </a:xfrm>
            <a:solidFill>
              <a:srgbClr val="404040"/>
            </a:solidFill>
          </p:grpSpPr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4346575" y="2370138"/>
                <a:ext cx="306388" cy="153988"/>
              </a:xfrm>
              <a:custGeom>
                <a:avLst/>
                <a:gdLst>
                  <a:gd name="T0" fmla="*/ 41 w 81"/>
                  <a:gd name="T1" fmla="*/ 40 h 40"/>
                  <a:gd name="T2" fmla="*/ 81 w 81"/>
                  <a:gd name="T3" fmla="*/ 29 h 40"/>
                  <a:gd name="T4" fmla="*/ 81 w 81"/>
                  <a:gd name="T5" fmla="*/ 19 h 40"/>
                  <a:gd name="T6" fmla="*/ 75 w 81"/>
                  <a:gd name="T7" fmla="*/ 12 h 40"/>
                  <a:gd name="T8" fmla="*/ 55 w 81"/>
                  <a:gd name="T9" fmla="*/ 13 h 40"/>
                  <a:gd name="T10" fmla="*/ 40 w 81"/>
                  <a:gd name="T11" fmla="*/ 0 h 40"/>
                  <a:gd name="T12" fmla="*/ 26 w 81"/>
                  <a:gd name="T13" fmla="*/ 13 h 40"/>
                  <a:gd name="T14" fmla="*/ 6 w 81"/>
                  <a:gd name="T15" fmla="*/ 13 h 40"/>
                  <a:gd name="T16" fmla="*/ 0 w 81"/>
                  <a:gd name="T17" fmla="*/ 19 h 40"/>
                  <a:gd name="T18" fmla="*/ 0 w 81"/>
                  <a:gd name="T19" fmla="*/ 29 h 40"/>
                  <a:gd name="T20" fmla="*/ 41 w 81"/>
                  <a:gd name="T21" fmla="*/ 40 h 40"/>
                  <a:gd name="T22" fmla="*/ 41 w 81"/>
                  <a:gd name="T23" fmla="*/ 37 h 40"/>
                  <a:gd name="T24" fmla="*/ 36 w 81"/>
                  <a:gd name="T25" fmla="*/ 34 h 40"/>
                  <a:gd name="T26" fmla="*/ 41 w 81"/>
                  <a:gd name="T27" fmla="*/ 32 h 40"/>
                  <a:gd name="T28" fmla="*/ 46 w 81"/>
                  <a:gd name="T29" fmla="*/ 34 h 40"/>
                  <a:gd name="T30" fmla="*/ 41 w 81"/>
                  <a:gd name="T31" fmla="*/ 37 h 40"/>
                  <a:gd name="T32" fmla="*/ 41 w 81"/>
                  <a:gd name="T33" fmla="*/ 3 h 40"/>
                  <a:gd name="T34" fmla="*/ 54 w 81"/>
                  <a:gd name="T35" fmla="*/ 13 h 40"/>
                  <a:gd name="T36" fmla="*/ 27 w 81"/>
                  <a:gd name="T37" fmla="*/ 13 h 40"/>
                  <a:gd name="T38" fmla="*/ 41 w 81"/>
                  <a:gd name="T3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40">
                    <a:moveTo>
                      <a:pt x="41" y="40"/>
                    </a:moveTo>
                    <a:cubicBezTo>
                      <a:pt x="57" y="40"/>
                      <a:pt x="71" y="36"/>
                      <a:pt x="81" y="2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5"/>
                      <a:pt x="78" y="12"/>
                      <a:pt x="7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5"/>
                      <a:pt x="48" y="0"/>
                      <a:pt x="40" y="0"/>
                    </a:cubicBezTo>
                    <a:cubicBezTo>
                      <a:pt x="33" y="0"/>
                      <a:pt x="27" y="5"/>
                      <a:pt x="2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6"/>
                      <a:pt x="0" y="1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0" y="36"/>
                      <a:pt x="24" y="40"/>
                      <a:pt x="41" y="40"/>
                    </a:cubicBezTo>
                    <a:close/>
                    <a:moveTo>
                      <a:pt x="41" y="37"/>
                    </a:moveTo>
                    <a:cubicBezTo>
                      <a:pt x="38" y="37"/>
                      <a:pt x="36" y="36"/>
                      <a:pt x="36" y="34"/>
                    </a:cubicBezTo>
                    <a:cubicBezTo>
                      <a:pt x="35" y="33"/>
                      <a:pt x="38" y="32"/>
                      <a:pt x="41" y="32"/>
                    </a:cubicBezTo>
                    <a:cubicBezTo>
                      <a:pt x="43" y="32"/>
                      <a:pt x="46" y="33"/>
                      <a:pt x="46" y="34"/>
                    </a:cubicBezTo>
                    <a:cubicBezTo>
                      <a:pt x="46" y="36"/>
                      <a:pt x="43" y="37"/>
                      <a:pt x="41" y="37"/>
                    </a:cubicBezTo>
                    <a:close/>
                    <a:moveTo>
                      <a:pt x="41" y="3"/>
                    </a:moveTo>
                    <a:cubicBezTo>
                      <a:pt x="47" y="3"/>
                      <a:pt x="52" y="7"/>
                      <a:pt x="54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9" y="7"/>
                      <a:pt x="34" y="3"/>
                      <a:pt x="41" y="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4346575" y="2493963"/>
                <a:ext cx="306388" cy="142875"/>
              </a:xfrm>
              <a:custGeom>
                <a:avLst/>
                <a:gdLst>
                  <a:gd name="T0" fmla="*/ 81 w 81"/>
                  <a:gd name="T1" fmla="*/ 0 h 37"/>
                  <a:gd name="T2" fmla="*/ 41 w 81"/>
                  <a:gd name="T3" fmla="*/ 10 h 37"/>
                  <a:gd name="T4" fmla="*/ 0 w 81"/>
                  <a:gd name="T5" fmla="*/ 0 h 37"/>
                  <a:gd name="T6" fmla="*/ 0 w 81"/>
                  <a:gd name="T7" fmla="*/ 31 h 37"/>
                  <a:gd name="T8" fmla="*/ 7 w 81"/>
                  <a:gd name="T9" fmla="*/ 37 h 37"/>
                  <a:gd name="T10" fmla="*/ 75 w 81"/>
                  <a:gd name="T11" fmla="*/ 37 h 37"/>
                  <a:gd name="T12" fmla="*/ 81 w 81"/>
                  <a:gd name="T13" fmla="*/ 30 h 37"/>
                  <a:gd name="T14" fmla="*/ 81 w 8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37">
                    <a:moveTo>
                      <a:pt x="81" y="0"/>
                    </a:moveTo>
                    <a:cubicBezTo>
                      <a:pt x="71" y="6"/>
                      <a:pt x="56" y="10"/>
                      <a:pt x="41" y="10"/>
                    </a:cubicBezTo>
                    <a:cubicBezTo>
                      <a:pt x="24" y="10"/>
                      <a:pt x="10" y="6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3" y="37"/>
                      <a:pt x="7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8" y="37"/>
                      <a:pt x="81" y="34"/>
                      <a:pt x="81" y="30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392146" y="2293229"/>
            <a:ext cx="727423" cy="727423"/>
            <a:chOff x="911114" y="5375454"/>
            <a:chExt cx="1073892" cy="1073891"/>
          </a:xfrm>
        </p:grpSpPr>
        <p:grpSp>
          <p:nvGrpSpPr>
            <p:cNvPr id="19" name="组合 18"/>
            <p:cNvGrpSpPr/>
            <p:nvPr/>
          </p:nvGrpSpPr>
          <p:grpSpPr>
            <a:xfrm>
              <a:off x="911114" y="5375454"/>
              <a:ext cx="1073892" cy="1073891"/>
              <a:chOff x="333829" y="4281542"/>
              <a:chExt cx="1073892" cy="107389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33829" y="4281542"/>
                <a:ext cx="1073892" cy="1073891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72515" y="4444000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8" name="空心弧 27"/>
              <p:cNvSpPr/>
              <p:nvPr/>
            </p:nvSpPr>
            <p:spPr>
              <a:xfrm>
                <a:off x="462780" y="4423164"/>
                <a:ext cx="814696" cy="814696"/>
              </a:xfrm>
              <a:prstGeom prst="blockArc">
                <a:avLst>
                  <a:gd name="adj1" fmla="val 4716599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76338" y="5681650"/>
              <a:ext cx="344488" cy="347663"/>
              <a:chOff x="3671888" y="2281238"/>
              <a:chExt cx="344488" cy="347663"/>
            </a:xfrm>
            <a:solidFill>
              <a:srgbClr val="404040"/>
            </a:solidFill>
          </p:grpSpPr>
          <p:sp>
            <p:nvSpPr>
              <p:cNvPr id="21" name="Freeform 14"/>
              <p:cNvSpPr/>
              <p:nvPr/>
            </p:nvSpPr>
            <p:spPr bwMode="auto">
              <a:xfrm>
                <a:off x="3784600" y="2281238"/>
                <a:ext cx="128588" cy="207963"/>
              </a:xfrm>
              <a:custGeom>
                <a:avLst/>
                <a:gdLst>
                  <a:gd name="T0" fmla="*/ 16 w 34"/>
                  <a:gd name="T1" fmla="*/ 54 h 54"/>
                  <a:gd name="T2" fmla="*/ 18 w 34"/>
                  <a:gd name="T3" fmla="*/ 54 h 54"/>
                  <a:gd name="T4" fmla="*/ 18 w 34"/>
                  <a:gd name="T5" fmla="*/ 54 h 54"/>
                  <a:gd name="T6" fmla="*/ 18 w 34"/>
                  <a:gd name="T7" fmla="*/ 54 h 54"/>
                  <a:gd name="T8" fmla="*/ 20 w 34"/>
                  <a:gd name="T9" fmla="*/ 54 h 54"/>
                  <a:gd name="T10" fmla="*/ 27 w 34"/>
                  <a:gd name="T11" fmla="*/ 47 h 54"/>
                  <a:gd name="T12" fmla="*/ 27 w 34"/>
                  <a:gd name="T13" fmla="*/ 47 h 54"/>
                  <a:gd name="T14" fmla="*/ 26 w 34"/>
                  <a:gd name="T15" fmla="*/ 43 h 54"/>
                  <a:gd name="T16" fmla="*/ 31 w 34"/>
                  <a:gd name="T17" fmla="*/ 32 h 54"/>
                  <a:gd name="T18" fmla="*/ 34 w 34"/>
                  <a:gd name="T19" fmla="*/ 24 h 54"/>
                  <a:gd name="T20" fmla="*/ 32 w 34"/>
                  <a:gd name="T21" fmla="*/ 23 h 54"/>
                  <a:gd name="T22" fmla="*/ 30 w 34"/>
                  <a:gd name="T23" fmla="*/ 15 h 54"/>
                  <a:gd name="T24" fmla="*/ 21 w 34"/>
                  <a:gd name="T25" fmla="*/ 2 h 54"/>
                  <a:gd name="T26" fmla="*/ 10 w 34"/>
                  <a:gd name="T27" fmla="*/ 3 h 54"/>
                  <a:gd name="T28" fmla="*/ 2 w 34"/>
                  <a:gd name="T29" fmla="*/ 22 h 54"/>
                  <a:gd name="T30" fmla="*/ 1 w 34"/>
                  <a:gd name="T31" fmla="*/ 24 h 54"/>
                  <a:gd name="T32" fmla="*/ 1 w 34"/>
                  <a:gd name="T33" fmla="*/ 31 h 54"/>
                  <a:gd name="T34" fmla="*/ 3 w 34"/>
                  <a:gd name="T35" fmla="*/ 33 h 54"/>
                  <a:gd name="T36" fmla="*/ 6 w 34"/>
                  <a:gd name="T37" fmla="*/ 40 h 54"/>
                  <a:gd name="T38" fmla="*/ 7 w 34"/>
                  <a:gd name="T39" fmla="*/ 45 h 54"/>
                  <a:gd name="T40" fmla="*/ 7 w 34"/>
                  <a:gd name="T41" fmla="*/ 45 h 54"/>
                  <a:gd name="T42" fmla="*/ 16 w 34"/>
                  <a:gd name="T4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54">
                    <a:moveTo>
                      <a:pt x="16" y="54"/>
                    </a:moveTo>
                    <a:cubicBezTo>
                      <a:pt x="16" y="54"/>
                      <a:pt x="17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0" y="54"/>
                    </a:cubicBezTo>
                    <a:cubicBezTo>
                      <a:pt x="22" y="53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6"/>
                      <a:pt x="26" y="45"/>
                      <a:pt x="26" y="43"/>
                    </a:cubicBezTo>
                    <a:cubicBezTo>
                      <a:pt x="26" y="38"/>
                      <a:pt x="29" y="32"/>
                      <a:pt x="31" y="32"/>
                    </a:cubicBezTo>
                    <a:cubicBezTo>
                      <a:pt x="33" y="33"/>
                      <a:pt x="33" y="25"/>
                      <a:pt x="34" y="24"/>
                    </a:cubicBezTo>
                    <a:cubicBezTo>
                      <a:pt x="34" y="22"/>
                      <a:pt x="32" y="23"/>
                      <a:pt x="32" y="23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0"/>
                      <a:pt x="27" y="4"/>
                      <a:pt x="21" y="2"/>
                    </a:cubicBezTo>
                    <a:cubicBezTo>
                      <a:pt x="16" y="0"/>
                      <a:pt x="10" y="3"/>
                      <a:pt x="10" y="3"/>
                    </a:cubicBezTo>
                    <a:cubicBezTo>
                      <a:pt x="0" y="2"/>
                      <a:pt x="2" y="20"/>
                      <a:pt x="2" y="22"/>
                    </a:cubicBezTo>
                    <a:cubicBezTo>
                      <a:pt x="2" y="24"/>
                      <a:pt x="2" y="24"/>
                      <a:pt x="1" y="24"/>
                    </a:cubicBezTo>
                    <a:cubicBezTo>
                      <a:pt x="1" y="25"/>
                      <a:pt x="1" y="29"/>
                      <a:pt x="1" y="31"/>
                    </a:cubicBezTo>
                    <a:cubicBezTo>
                      <a:pt x="2" y="32"/>
                      <a:pt x="3" y="32"/>
                      <a:pt x="3" y="33"/>
                    </a:cubicBezTo>
                    <a:cubicBezTo>
                      <a:pt x="3" y="33"/>
                      <a:pt x="3" y="33"/>
                      <a:pt x="6" y="40"/>
                    </a:cubicBezTo>
                    <a:cubicBezTo>
                      <a:pt x="7" y="43"/>
                      <a:pt x="7" y="44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13" y="52"/>
                      <a:pt x="16" y="5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3671888" y="2459038"/>
                <a:ext cx="344488" cy="169863"/>
              </a:xfrm>
              <a:custGeom>
                <a:avLst/>
                <a:gdLst>
                  <a:gd name="T0" fmla="*/ 89 w 91"/>
                  <a:gd name="T1" fmla="*/ 19 h 44"/>
                  <a:gd name="T2" fmla="*/ 77 w 91"/>
                  <a:gd name="T3" fmla="*/ 10 h 44"/>
                  <a:gd name="T4" fmla="*/ 58 w 91"/>
                  <a:gd name="T5" fmla="*/ 1 h 44"/>
                  <a:gd name="T6" fmla="*/ 58 w 91"/>
                  <a:gd name="T7" fmla="*/ 1 h 44"/>
                  <a:gd name="T8" fmla="*/ 57 w 91"/>
                  <a:gd name="T9" fmla="*/ 15 h 44"/>
                  <a:gd name="T10" fmla="*/ 53 w 91"/>
                  <a:gd name="T11" fmla="*/ 27 h 44"/>
                  <a:gd name="T12" fmla="*/ 53 w 91"/>
                  <a:gd name="T13" fmla="*/ 30 h 44"/>
                  <a:gd name="T14" fmla="*/ 50 w 91"/>
                  <a:gd name="T15" fmla="*/ 40 h 44"/>
                  <a:gd name="T16" fmla="*/ 45 w 91"/>
                  <a:gd name="T17" fmla="*/ 31 h 44"/>
                  <a:gd name="T18" fmla="*/ 46 w 91"/>
                  <a:gd name="T19" fmla="*/ 28 h 44"/>
                  <a:gd name="T20" fmla="*/ 38 w 91"/>
                  <a:gd name="T21" fmla="*/ 11 h 44"/>
                  <a:gd name="T22" fmla="*/ 36 w 91"/>
                  <a:gd name="T23" fmla="*/ 0 h 44"/>
                  <a:gd name="T24" fmla="*/ 36 w 91"/>
                  <a:gd name="T25" fmla="*/ 0 h 44"/>
                  <a:gd name="T26" fmla="*/ 26 w 91"/>
                  <a:gd name="T27" fmla="*/ 5 h 44"/>
                  <a:gd name="T28" fmla="*/ 8 w 91"/>
                  <a:gd name="T29" fmla="*/ 9 h 44"/>
                  <a:gd name="T30" fmla="*/ 4 w 91"/>
                  <a:gd name="T31" fmla="*/ 17 h 44"/>
                  <a:gd name="T32" fmla="*/ 0 w 91"/>
                  <a:gd name="T33" fmla="*/ 44 h 44"/>
                  <a:gd name="T34" fmla="*/ 91 w 91"/>
                  <a:gd name="T35" fmla="*/ 44 h 44"/>
                  <a:gd name="T36" fmla="*/ 89 w 91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1" h="44">
                    <a:moveTo>
                      <a:pt x="89" y="19"/>
                    </a:moveTo>
                    <a:cubicBezTo>
                      <a:pt x="89" y="13"/>
                      <a:pt x="77" y="10"/>
                      <a:pt x="77" y="10"/>
                    </a:cubicBezTo>
                    <a:cubicBezTo>
                      <a:pt x="77" y="10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6" y="5"/>
                      <a:pt x="14" y="7"/>
                      <a:pt x="8" y="9"/>
                    </a:cubicBezTo>
                    <a:cubicBezTo>
                      <a:pt x="3" y="12"/>
                      <a:pt x="4" y="17"/>
                      <a:pt x="4" y="17"/>
                    </a:cubicBezTo>
                    <a:cubicBezTo>
                      <a:pt x="4" y="17"/>
                      <a:pt x="2" y="31"/>
                      <a:pt x="0" y="44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0" y="30"/>
                      <a:pt x="89" y="21"/>
                      <a:pt x="89" y="19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3887788" y="2462213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3808413" y="2455863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3833813" y="2489201"/>
                <a:ext cx="38100" cy="115888"/>
              </a:xfrm>
              <a:custGeom>
                <a:avLst/>
                <a:gdLst>
                  <a:gd name="T0" fmla="*/ 10 w 10"/>
                  <a:gd name="T1" fmla="*/ 5 h 30"/>
                  <a:gd name="T2" fmla="*/ 5 w 10"/>
                  <a:gd name="T3" fmla="*/ 0 h 30"/>
                  <a:gd name="T4" fmla="*/ 5 w 10"/>
                  <a:gd name="T5" fmla="*/ 0 h 30"/>
                  <a:gd name="T6" fmla="*/ 0 w 10"/>
                  <a:gd name="T7" fmla="*/ 5 h 30"/>
                  <a:gd name="T8" fmla="*/ 4 w 10"/>
                  <a:gd name="T9" fmla="*/ 8 h 30"/>
                  <a:gd name="T10" fmla="*/ 4 w 10"/>
                  <a:gd name="T11" fmla="*/ 15 h 30"/>
                  <a:gd name="T12" fmla="*/ 3 w 10"/>
                  <a:gd name="T13" fmla="*/ 20 h 30"/>
                  <a:gd name="T14" fmla="*/ 7 w 10"/>
                  <a:gd name="T15" fmla="*/ 30 h 30"/>
                  <a:gd name="T16" fmla="*/ 10 w 10"/>
                  <a:gd name="T17" fmla="*/ 19 h 30"/>
                  <a:gd name="T18" fmla="*/ 7 w 10"/>
                  <a:gd name="T19" fmla="*/ 8 h 30"/>
                  <a:gd name="T20" fmla="*/ 10 w 10"/>
                  <a:gd name="T2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0">
                    <a:moveTo>
                      <a:pt x="10" y="5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0" y="5"/>
                      <a:pt x="0" y="5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13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9088962" y="2293223"/>
            <a:ext cx="727423" cy="727423"/>
            <a:chOff x="3683688" y="5375457"/>
            <a:chExt cx="1073892" cy="1073892"/>
          </a:xfrm>
        </p:grpSpPr>
        <p:grpSp>
          <p:nvGrpSpPr>
            <p:cNvPr id="30" name="组合 29"/>
            <p:cNvGrpSpPr/>
            <p:nvPr/>
          </p:nvGrpSpPr>
          <p:grpSpPr>
            <a:xfrm>
              <a:off x="3683688" y="5375457"/>
              <a:ext cx="1073892" cy="1073892"/>
              <a:chOff x="2969930" y="4335139"/>
              <a:chExt cx="1073892" cy="107389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969930" y="4335139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33" name="空心弧 32"/>
              <p:cNvSpPr/>
              <p:nvPr/>
            </p:nvSpPr>
            <p:spPr>
              <a:xfrm>
                <a:off x="3112630" y="4431864"/>
                <a:ext cx="817307" cy="817307"/>
              </a:xfrm>
              <a:prstGeom prst="blockArc">
                <a:avLst>
                  <a:gd name="adj1" fmla="val 13382597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4032056" y="5745234"/>
              <a:ext cx="405970" cy="276226"/>
            </a:xfrm>
            <a:custGeom>
              <a:avLst/>
              <a:gdLst>
                <a:gd name="T0" fmla="*/ 72 w 81"/>
                <a:gd name="T1" fmla="*/ 51 h 54"/>
                <a:gd name="T2" fmla="*/ 69 w 81"/>
                <a:gd name="T3" fmla="*/ 54 h 54"/>
                <a:gd name="T4" fmla="*/ 12 w 81"/>
                <a:gd name="T5" fmla="*/ 53 h 54"/>
                <a:gd name="T6" fmla="*/ 10 w 81"/>
                <a:gd name="T7" fmla="*/ 50 h 54"/>
                <a:gd name="T8" fmla="*/ 19 w 81"/>
                <a:gd name="T9" fmla="*/ 17 h 54"/>
                <a:gd name="T10" fmla="*/ 22 w 81"/>
                <a:gd name="T11" fmla="*/ 14 h 54"/>
                <a:gd name="T12" fmla="*/ 78 w 81"/>
                <a:gd name="T13" fmla="*/ 14 h 54"/>
                <a:gd name="T14" fmla="*/ 81 w 81"/>
                <a:gd name="T15" fmla="*/ 17 h 54"/>
                <a:gd name="T16" fmla="*/ 72 w 81"/>
                <a:gd name="T17" fmla="*/ 51 h 54"/>
                <a:gd name="T18" fmla="*/ 7 w 81"/>
                <a:gd name="T19" fmla="*/ 45 h 54"/>
                <a:gd name="T20" fmla="*/ 16 w 81"/>
                <a:gd name="T21" fmla="*/ 14 h 54"/>
                <a:gd name="T22" fmla="*/ 21 w 81"/>
                <a:gd name="T23" fmla="*/ 11 h 54"/>
                <a:gd name="T24" fmla="*/ 67 w 81"/>
                <a:gd name="T25" fmla="*/ 11 h 54"/>
                <a:gd name="T26" fmla="*/ 62 w 81"/>
                <a:gd name="T27" fmla="*/ 5 h 54"/>
                <a:gd name="T28" fmla="*/ 25 w 81"/>
                <a:gd name="T29" fmla="*/ 5 h 54"/>
                <a:gd name="T30" fmla="*/ 22 w 81"/>
                <a:gd name="T31" fmla="*/ 0 h 54"/>
                <a:gd name="T32" fmla="*/ 0 w 81"/>
                <a:gd name="T33" fmla="*/ 0 h 54"/>
                <a:gd name="T34" fmla="*/ 5 w 81"/>
                <a:gd name="T35" fmla="*/ 45 h 54"/>
                <a:gd name="T36" fmla="*/ 7 w 81"/>
                <a:gd name="T37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54">
                  <a:moveTo>
                    <a:pt x="72" y="51"/>
                  </a:moveTo>
                  <a:cubicBezTo>
                    <a:pt x="72" y="52"/>
                    <a:pt x="71" y="54"/>
                    <a:pt x="69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0" y="52"/>
                    <a:pt x="10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5"/>
                    <a:pt x="21" y="14"/>
                    <a:pt x="22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4"/>
                    <a:pt x="81" y="15"/>
                    <a:pt x="81" y="17"/>
                  </a:cubicBezTo>
                  <a:lnTo>
                    <a:pt x="72" y="51"/>
                  </a:lnTo>
                  <a:close/>
                  <a:moveTo>
                    <a:pt x="7" y="45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7" y="11"/>
                    <a:pt x="21" y="11"/>
                  </a:cubicBezTo>
                  <a:cubicBezTo>
                    <a:pt x="25" y="11"/>
                    <a:pt x="67" y="11"/>
                    <a:pt x="67" y="11"/>
                  </a:cubicBezTo>
                  <a:cubicBezTo>
                    <a:pt x="67" y="11"/>
                    <a:pt x="68" y="6"/>
                    <a:pt x="62" y="5"/>
                  </a:cubicBezTo>
                  <a:cubicBezTo>
                    <a:pt x="57" y="4"/>
                    <a:pt x="25" y="5"/>
                    <a:pt x="25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5"/>
                    <a:pt x="5" y="45"/>
                    <a:pt x="5" y="45"/>
                  </a:cubicBezTo>
                  <a:lnTo>
                    <a:pt x="7" y="4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937366" y="2293223"/>
            <a:ext cx="727423" cy="727423"/>
            <a:chOff x="9228835" y="5375457"/>
            <a:chExt cx="1073892" cy="1073892"/>
          </a:xfrm>
        </p:grpSpPr>
        <p:grpSp>
          <p:nvGrpSpPr>
            <p:cNvPr id="37" name="组合 36"/>
            <p:cNvGrpSpPr/>
            <p:nvPr/>
          </p:nvGrpSpPr>
          <p:grpSpPr>
            <a:xfrm>
              <a:off x="9228835" y="5375457"/>
              <a:ext cx="1073892" cy="1073892"/>
              <a:chOff x="7326813" y="4328659"/>
              <a:chExt cx="1073892" cy="107389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7326813" y="4328659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40" name="空心弧 39"/>
              <p:cNvSpPr/>
              <p:nvPr/>
            </p:nvSpPr>
            <p:spPr>
              <a:xfrm>
                <a:off x="7455339" y="4435151"/>
                <a:ext cx="834425" cy="834425"/>
              </a:xfrm>
              <a:prstGeom prst="blockArc">
                <a:avLst>
                  <a:gd name="adj1" fmla="val 18520956"/>
                  <a:gd name="adj2" fmla="val 11501260"/>
                  <a:gd name="adj3" fmla="val 9255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9635278" y="5765788"/>
              <a:ext cx="278590" cy="284162"/>
            </a:xfrm>
            <a:custGeom>
              <a:avLst/>
              <a:gdLst>
                <a:gd name="T0" fmla="*/ 15 w 63"/>
                <a:gd name="T1" fmla="*/ 30 h 63"/>
                <a:gd name="T2" fmla="*/ 1 w 63"/>
                <a:gd name="T3" fmla="*/ 15 h 63"/>
                <a:gd name="T4" fmla="*/ 19 w 63"/>
                <a:gd name="T5" fmla="*/ 0 h 63"/>
                <a:gd name="T6" fmla="*/ 32 w 63"/>
                <a:gd name="T7" fmla="*/ 15 h 63"/>
                <a:gd name="T8" fmla="*/ 15 w 63"/>
                <a:gd name="T9" fmla="*/ 30 h 63"/>
                <a:gd name="T10" fmla="*/ 15 w 63"/>
                <a:gd name="T11" fmla="*/ 7 h 63"/>
                <a:gd name="T12" fmla="*/ 13 w 63"/>
                <a:gd name="T13" fmla="*/ 10 h 63"/>
                <a:gd name="T14" fmla="*/ 17 w 63"/>
                <a:gd name="T15" fmla="*/ 22 h 63"/>
                <a:gd name="T16" fmla="*/ 20 w 63"/>
                <a:gd name="T17" fmla="*/ 19 h 63"/>
                <a:gd name="T18" fmla="*/ 15 w 63"/>
                <a:gd name="T19" fmla="*/ 7 h 63"/>
                <a:gd name="T20" fmla="*/ 25 w 63"/>
                <a:gd name="T21" fmla="*/ 49 h 63"/>
                <a:gd name="T22" fmla="*/ 16 w 63"/>
                <a:gd name="T23" fmla="*/ 61 h 63"/>
                <a:gd name="T24" fmla="*/ 12 w 63"/>
                <a:gd name="T25" fmla="*/ 58 h 63"/>
                <a:gd name="T26" fmla="*/ 24 w 63"/>
                <a:gd name="T27" fmla="*/ 38 h 63"/>
                <a:gd name="T28" fmla="*/ 44 w 63"/>
                <a:gd name="T29" fmla="*/ 5 h 63"/>
                <a:gd name="T30" fmla="*/ 49 w 63"/>
                <a:gd name="T31" fmla="*/ 1 h 63"/>
                <a:gd name="T32" fmla="*/ 52 w 63"/>
                <a:gd name="T33" fmla="*/ 3 h 63"/>
                <a:gd name="T34" fmla="*/ 41 w 63"/>
                <a:gd name="T35" fmla="*/ 22 h 63"/>
                <a:gd name="T36" fmla="*/ 25 w 63"/>
                <a:gd name="T37" fmla="*/ 49 h 63"/>
                <a:gd name="T38" fmla="*/ 45 w 63"/>
                <a:gd name="T39" fmla="*/ 62 h 63"/>
                <a:gd name="T40" fmla="*/ 31 w 63"/>
                <a:gd name="T41" fmla="*/ 47 h 63"/>
                <a:gd name="T42" fmla="*/ 49 w 63"/>
                <a:gd name="T43" fmla="*/ 32 h 63"/>
                <a:gd name="T44" fmla="*/ 63 w 63"/>
                <a:gd name="T45" fmla="*/ 47 h 63"/>
                <a:gd name="T46" fmla="*/ 45 w 63"/>
                <a:gd name="T47" fmla="*/ 62 h 63"/>
                <a:gd name="T48" fmla="*/ 46 w 63"/>
                <a:gd name="T49" fmla="*/ 39 h 63"/>
                <a:gd name="T50" fmla="*/ 43 w 63"/>
                <a:gd name="T51" fmla="*/ 42 h 63"/>
                <a:gd name="T52" fmla="*/ 48 w 63"/>
                <a:gd name="T53" fmla="*/ 55 h 63"/>
                <a:gd name="T54" fmla="*/ 50 w 63"/>
                <a:gd name="T55" fmla="*/ 52 h 63"/>
                <a:gd name="T56" fmla="*/ 46 w 63"/>
                <a:gd name="T57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" h="63">
                  <a:moveTo>
                    <a:pt x="15" y="30"/>
                  </a:moveTo>
                  <a:cubicBezTo>
                    <a:pt x="7" y="30"/>
                    <a:pt x="0" y="24"/>
                    <a:pt x="1" y="15"/>
                  </a:cubicBezTo>
                  <a:cubicBezTo>
                    <a:pt x="2" y="5"/>
                    <a:pt x="10" y="0"/>
                    <a:pt x="19" y="0"/>
                  </a:cubicBezTo>
                  <a:cubicBezTo>
                    <a:pt x="26" y="0"/>
                    <a:pt x="33" y="7"/>
                    <a:pt x="32" y="15"/>
                  </a:cubicBezTo>
                  <a:cubicBezTo>
                    <a:pt x="32" y="25"/>
                    <a:pt x="23" y="30"/>
                    <a:pt x="15" y="30"/>
                  </a:cubicBezTo>
                  <a:close/>
                  <a:moveTo>
                    <a:pt x="15" y="7"/>
                  </a:moveTo>
                  <a:cubicBezTo>
                    <a:pt x="14" y="7"/>
                    <a:pt x="13" y="8"/>
                    <a:pt x="13" y="10"/>
                  </a:cubicBezTo>
                  <a:cubicBezTo>
                    <a:pt x="13" y="11"/>
                    <a:pt x="14" y="22"/>
                    <a:pt x="17" y="22"/>
                  </a:cubicBezTo>
                  <a:cubicBezTo>
                    <a:pt x="19" y="23"/>
                    <a:pt x="20" y="21"/>
                    <a:pt x="20" y="19"/>
                  </a:cubicBezTo>
                  <a:cubicBezTo>
                    <a:pt x="20" y="16"/>
                    <a:pt x="19" y="7"/>
                    <a:pt x="15" y="7"/>
                  </a:cubicBezTo>
                  <a:close/>
                  <a:moveTo>
                    <a:pt x="25" y="49"/>
                  </a:moveTo>
                  <a:cubicBezTo>
                    <a:pt x="19" y="59"/>
                    <a:pt x="20" y="61"/>
                    <a:pt x="16" y="61"/>
                  </a:cubicBezTo>
                  <a:cubicBezTo>
                    <a:pt x="15" y="61"/>
                    <a:pt x="12" y="60"/>
                    <a:pt x="12" y="58"/>
                  </a:cubicBezTo>
                  <a:cubicBezTo>
                    <a:pt x="12" y="56"/>
                    <a:pt x="14" y="56"/>
                    <a:pt x="24" y="3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2"/>
                    <a:pt x="46" y="1"/>
                    <a:pt x="49" y="1"/>
                  </a:cubicBezTo>
                  <a:cubicBezTo>
                    <a:pt x="50" y="1"/>
                    <a:pt x="52" y="2"/>
                    <a:pt x="52" y="3"/>
                  </a:cubicBezTo>
                  <a:cubicBezTo>
                    <a:pt x="52" y="6"/>
                    <a:pt x="49" y="8"/>
                    <a:pt x="41" y="22"/>
                  </a:cubicBezTo>
                  <a:lnTo>
                    <a:pt x="25" y="49"/>
                  </a:lnTo>
                  <a:close/>
                  <a:moveTo>
                    <a:pt x="45" y="62"/>
                  </a:moveTo>
                  <a:cubicBezTo>
                    <a:pt x="38" y="62"/>
                    <a:pt x="31" y="57"/>
                    <a:pt x="31" y="47"/>
                  </a:cubicBezTo>
                  <a:cubicBezTo>
                    <a:pt x="32" y="37"/>
                    <a:pt x="40" y="32"/>
                    <a:pt x="49" y="32"/>
                  </a:cubicBezTo>
                  <a:cubicBezTo>
                    <a:pt x="56" y="33"/>
                    <a:pt x="63" y="39"/>
                    <a:pt x="63" y="47"/>
                  </a:cubicBezTo>
                  <a:cubicBezTo>
                    <a:pt x="62" y="57"/>
                    <a:pt x="53" y="63"/>
                    <a:pt x="45" y="62"/>
                  </a:cubicBezTo>
                  <a:close/>
                  <a:moveTo>
                    <a:pt x="46" y="39"/>
                  </a:moveTo>
                  <a:cubicBezTo>
                    <a:pt x="44" y="39"/>
                    <a:pt x="43" y="40"/>
                    <a:pt x="43" y="42"/>
                  </a:cubicBezTo>
                  <a:cubicBezTo>
                    <a:pt x="43" y="43"/>
                    <a:pt x="44" y="55"/>
                    <a:pt x="48" y="55"/>
                  </a:cubicBezTo>
                  <a:cubicBezTo>
                    <a:pt x="50" y="55"/>
                    <a:pt x="50" y="53"/>
                    <a:pt x="50" y="52"/>
                  </a:cubicBezTo>
                  <a:cubicBezTo>
                    <a:pt x="50" y="49"/>
                    <a:pt x="50" y="39"/>
                    <a:pt x="46" y="3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785771" y="2293223"/>
            <a:ext cx="727423" cy="727423"/>
            <a:chOff x="6456262" y="5375457"/>
            <a:chExt cx="1073892" cy="1073892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6262" y="5375457"/>
              <a:ext cx="1073892" cy="1073892"/>
              <a:chOff x="5935893" y="4328113"/>
              <a:chExt cx="1073892" cy="1073892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935893" y="4328113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47" name="空心弧 46"/>
              <p:cNvSpPr/>
              <p:nvPr/>
            </p:nvSpPr>
            <p:spPr>
              <a:xfrm>
                <a:off x="6051290" y="4443465"/>
                <a:ext cx="834425" cy="834425"/>
              </a:xfrm>
              <a:prstGeom prst="blockArc">
                <a:avLst>
                  <a:gd name="adj1" fmla="val 10727270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6786550" y="5765788"/>
              <a:ext cx="420688" cy="263525"/>
            </a:xfrm>
            <a:custGeom>
              <a:avLst/>
              <a:gdLst>
                <a:gd name="T0" fmla="*/ 107 w 111"/>
                <a:gd name="T1" fmla="*/ 57 h 68"/>
                <a:gd name="T2" fmla="*/ 100 w 111"/>
                <a:gd name="T3" fmla="*/ 57 h 68"/>
                <a:gd name="T4" fmla="*/ 100 w 111"/>
                <a:gd name="T5" fmla="*/ 55 h 68"/>
                <a:gd name="T6" fmla="*/ 99 w 111"/>
                <a:gd name="T7" fmla="*/ 5 h 68"/>
                <a:gd name="T8" fmla="*/ 95 w 111"/>
                <a:gd name="T9" fmla="*/ 0 h 68"/>
                <a:gd name="T10" fmla="*/ 14 w 111"/>
                <a:gd name="T11" fmla="*/ 2 h 68"/>
                <a:gd name="T12" fmla="*/ 10 w 111"/>
                <a:gd name="T13" fmla="*/ 6 h 68"/>
                <a:gd name="T14" fmla="*/ 10 w 111"/>
                <a:gd name="T15" fmla="*/ 57 h 68"/>
                <a:gd name="T16" fmla="*/ 11 w 111"/>
                <a:gd name="T17" fmla="*/ 59 h 68"/>
                <a:gd name="T18" fmla="*/ 4 w 111"/>
                <a:gd name="T19" fmla="*/ 59 h 68"/>
                <a:gd name="T20" fmla="*/ 0 w 111"/>
                <a:gd name="T21" fmla="*/ 63 h 68"/>
                <a:gd name="T22" fmla="*/ 4 w 111"/>
                <a:gd name="T23" fmla="*/ 68 h 68"/>
                <a:gd name="T24" fmla="*/ 107 w 111"/>
                <a:gd name="T25" fmla="*/ 66 h 68"/>
                <a:gd name="T26" fmla="*/ 111 w 111"/>
                <a:gd name="T27" fmla="*/ 62 h 68"/>
                <a:gd name="T28" fmla="*/ 107 w 111"/>
                <a:gd name="T29" fmla="*/ 57 h 68"/>
                <a:gd name="T30" fmla="*/ 15 w 111"/>
                <a:gd name="T31" fmla="*/ 65 h 68"/>
                <a:gd name="T32" fmla="*/ 14 w 111"/>
                <a:gd name="T33" fmla="*/ 63 h 68"/>
                <a:gd name="T34" fmla="*/ 15 w 111"/>
                <a:gd name="T35" fmla="*/ 62 h 68"/>
                <a:gd name="T36" fmla="*/ 17 w 111"/>
                <a:gd name="T37" fmla="*/ 63 h 68"/>
                <a:gd name="T38" fmla="*/ 15 w 111"/>
                <a:gd name="T39" fmla="*/ 65 h 68"/>
                <a:gd name="T40" fmla="*/ 20 w 111"/>
                <a:gd name="T41" fmla="*/ 64 h 68"/>
                <a:gd name="T42" fmla="*/ 18 w 111"/>
                <a:gd name="T43" fmla="*/ 63 h 68"/>
                <a:gd name="T44" fmla="*/ 20 w 111"/>
                <a:gd name="T45" fmla="*/ 62 h 68"/>
                <a:gd name="T46" fmla="*/ 21 w 111"/>
                <a:gd name="T47" fmla="*/ 63 h 68"/>
                <a:gd name="T48" fmla="*/ 20 w 111"/>
                <a:gd name="T49" fmla="*/ 64 h 68"/>
                <a:gd name="T50" fmla="*/ 24 w 111"/>
                <a:gd name="T51" fmla="*/ 64 h 68"/>
                <a:gd name="T52" fmla="*/ 23 w 111"/>
                <a:gd name="T53" fmla="*/ 63 h 68"/>
                <a:gd name="T54" fmla="*/ 24 w 111"/>
                <a:gd name="T55" fmla="*/ 62 h 68"/>
                <a:gd name="T56" fmla="*/ 26 w 111"/>
                <a:gd name="T57" fmla="*/ 63 h 68"/>
                <a:gd name="T58" fmla="*/ 24 w 111"/>
                <a:gd name="T59" fmla="*/ 64 h 68"/>
                <a:gd name="T60" fmla="*/ 29 w 111"/>
                <a:gd name="T61" fmla="*/ 64 h 68"/>
                <a:gd name="T62" fmla="*/ 27 w 111"/>
                <a:gd name="T63" fmla="*/ 63 h 68"/>
                <a:gd name="T64" fmla="*/ 29 w 111"/>
                <a:gd name="T65" fmla="*/ 62 h 68"/>
                <a:gd name="T66" fmla="*/ 30 w 111"/>
                <a:gd name="T67" fmla="*/ 63 h 68"/>
                <a:gd name="T68" fmla="*/ 29 w 111"/>
                <a:gd name="T69" fmla="*/ 64 h 68"/>
                <a:gd name="T70" fmla="*/ 73 w 111"/>
                <a:gd name="T71" fmla="*/ 64 h 68"/>
                <a:gd name="T72" fmla="*/ 39 w 111"/>
                <a:gd name="T73" fmla="*/ 64 h 68"/>
                <a:gd name="T74" fmla="*/ 37 w 111"/>
                <a:gd name="T75" fmla="*/ 63 h 68"/>
                <a:gd name="T76" fmla="*/ 39 w 111"/>
                <a:gd name="T77" fmla="*/ 61 h 68"/>
                <a:gd name="T78" fmla="*/ 73 w 111"/>
                <a:gd name="T79" fmla="*/ 61 h 68"/>
                <a:gd name="T80" fmla="*/ 74 w 111"/>
                <a:gd name="T81" fmla="*/ 62 h 68"/>
                <a:gd name="T82" fmla="*/ 73 w 111"/>
                <a:gd name="T83" fmla="*/ 64 h 68"/>
                <a:gd name="T84" fmla="*/ 19 w 111"/>
                <a:gd name="T85" fmla="*/ 57 h 68"/>
                <a:gd name="T86" fmla="*/ 18 w 111"/>
                <a:gd name="T87" fmla="*/ 9 h 68"/>
                <a:gd name="T88" fmla="*/ 90 w 111"/>
                <a:gd name="T89" fmla="*/ 8 h 68"/>
                <a:gd name="T90" fmla="*/ 91 w 111"/>
                <a:gd name="T91" fmla="*/ 56 h 68"/>
                <a:gd name="T92" fmla="*/ 19 w 111"/>
                <a:gd name="T9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68">
                  <a:moveTo>
                    <a:pt x="107" y="57"/>
                  </a:moveTo>
                  <a:cubicBezTo>
                    <a:pt x="100" y="57"/>
                    <a:pt x="100" y="57"/>
                    <a:pt x="100" y="57"/>
                  </a:cubicBezTo>
                  <a:cubicBezTo>
                    <a:pt x="100" y="57"/>
                    <a:pt x="100" y="56"/>
                    <a:pt x="100" y="5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2"/>
                    <a:pt x="97" y="0"/>
                    <a:pt x="95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10" y="4"/>
                    <a:pt x="10" y="6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8"/>
                    <a:pt x="11" y="58"/>
                    <a:pt x="11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59"/>
                    <a:pt x="0" y="61"/>
                    <a:pt x="0" y="63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9" y="66"/>
                    <a:pt x="111" y="64"/>
                    <a:pt x="111" y="62"/>
                  </a:cubicBezTo>
                  <a:cubicBezTo>
                    <a:pt x="111" y="59"/>
                    <a:pt x="109" y="57"/>
                    <a:pt x="107" y="57"/>
                  </a:cubicBezTo>
                  <a:close/>
                  <a:moveTo>
                    <a:pt x="15" y="65"/>
                  </a:moveTo>
                  <a:cubicBezTo>
                    <a:pt x="15" y="65"/>
                    <a:pt x="14" y="64"/>
                    <a:pt x="14" y="63"/>
                  </a:cubicBezTo>
                  <a:cubicBezTo>
                    <a:pt x="14" y="62"/>
                    <a:pt x="15" y="62"/>
                    <a:pt x="15" y="62"/>
                  </a:cubicBezTo>
                  <a:cubicBezTo>
                    <a:pt x="16" y="62"/>
                    <a:pt x="17" y="62"/>
                    <a:pt x="17" y="63"/>
                  </a:cubicBezTo>
                  <a:cubicBezTo>
                    <a:pt x="17" y="64"/>
                    <a:pt x="16" y="64"/>
                    <a:pt x="15" y="65"/>
                  </a:cubicBezTo>
                  <a:close/>
                  <a:moveTo>
                    <a:pt x="20" y="64"/>
                  </a:moveTo>
                  <a:cubicBezTo>
                    <a:pt x="19" y="64"/>
                    <a:pt x="18" y="64"/>
                    <a:pt x="18" y="63"/>
                  </a:cubicBezTo>
                  <a:cubicBezTo>
                    <a:pt x="18" y="62"/>
                    <a:pt x="19" y="62"/>
                    <a:pt x="20" y="62"/>
                  </a:cubicBezTo>
                  <a:cubicBezTo>
                    <a:pt x="21" y="62"/>
                    <a:pt x="21" y="62"/>
                    <a:pt x="21" y="63"/>
                  </a:cubicBezTo>
                  <a:cubicBezTo>
                    <a:pt x="21" y="64"/>
                    <a:pt x="21" y="64"/>
                    <a:pt x="20" y="64"/>
                  </a:cubicBezTo>
                  <a:close/>
                  <a:moveTo>
                    <a:pt x="24" y="64"/>
                  </a:moveTo>
                  <a:cubicBezTo>
                    <a:pt x="24" y="64"/>
                    <a:pt x="23" y="64"/>
                    <a:pt x="23" y="63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5" y="62"/>
                    <a:pt x="26" y="62"/>
                    <a:pt x="26" y="63"/>
                  </a:cubicBezTo>
                  <a:cubicBezTo>
                    <a:pt x="26" y="64"/>
                    <a:pt x="25" y="64"/>
                    <a:pt x="24" y="64"/>
                  </a:cubicBezTo>
                  <a:close/>
                  <a:moveTo>
                    <a:pt x="29" y="64"/>
                  </a:moveTo>
                  <a:cubicBezTo>
                    <a:pt x="28" y="64"/>
                    <a:pt x="28" y="64"/>
                    <a:pt x="27" y="63"/>
                  </a:cubicBezTo>
                  <a:cubicBezTo>
                    <a:pt x="27" y="62"/>
                    <a:pt x="28" y="62"/>
                    <a:pt x="29" y="62"/>
                  </a:cubicBezTo>
                  <a:cubicBezTo>
                    <a:pt x="30" y="62"/>
                    <a:pt x="30" y="62"/>
                    <a:pt x="30" y="63"/>
                  </a:cubicBezTo>
                  <a:cubicBezTo>
                    <a:pt x="30" y="64"/>
                    <a:pt x="30" y="64"/>
                    <a:pt x="29" y="64"/>
                  </a:cubicBezTo>
                  <a:close/>
                  <a:moveTo>
                    <a:pt x="73" y="64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8" y="64"/>
                    <a:pt x="37" y="64"/>
                    <a:pt x="37" y="63"/>
                  </a:cubicBezTo>
                  <a:cubicBezTo>
                    <a:pt x="37" y="62"/>
                    <a:pt x="38" y="61"/>
                    <a:pt x="39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1"/>
                    <a:pt x="74" y="61"/>
                    <a:pt x="74" y="62"/>
                  </a:cubicBezTo>
                  <a:cubicBezTo>
                    <a:pt x="75" y="63"/>
                    <a:pt x="74" y="64"/>
                    <a:pt x="73" y="64"/>
                  </a:cubicBezTo>
                  <a:close/>
                  <a:moveTo>
                    <a:pt x="19" y="57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56"/>
                    <a:pt x="91" y="56"/>
                    <a:pt x="91" y="56"/>
                  </a:cubicBezTo>
                  <a:lnTo>
                    <a:pt x="19" y="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61820" y="5601970"/>
            <a:ext cx="3397459" cy="497205"/>
            <a:chOff x="2932" y="8562"/>
            <a:chExt cx="5350" cy="783"/>
          </a:xfrm>
        </p:grpSpPr>
        <p:grpSp>
          <p:nvGrpSpPr>
            <p:cNvPr id="52" name="组合 51"/>
            <p:cNvGrpSpPr/>
            <p:nvPr/>
          </p:nvGrpSpPr>
          <p:grpSpPr>
            <a:xfrm rot="0">
              <a:off x="7499" y="8562"/>
              <a:ext cx="783" cy="783"/>
              <a:chOff x="1031277" y="5180856"/>
              <a:chExt cx="552450" cy="55245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031277" y="5180856"/>
                <a:ext cx="552450" cy="552450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54" name="Freeform 34"/>
              <p:cNvSpPr/>
              <p:nvPr/>
            </p:nvSpPr>
            <p:spPr>
              <a:xfrm flipH="1">
                <a:off x="1130571" y="5313444"/>
                <a:ext cx="328603" cy="249173"/>
              </a:xfrm>
              <a:custGeom>
                <a:avLst/>
                <a:gdLst/>
                <a:ahLst/>
                <a:cxnLst/>
                <a:rect l="l" t="t" r="r" b="b"/>
                <a:pathLst>
                  <a:path w="852601" h="862013">
                    <a:moveTo>
                      <a:pt x="339688" y="551599"/>
                    </a:moveTo>
                    <a:cubicBezTo>
                      <a:pt x="336200" y="550660"/>
                      <a:pt x="332712" y="552270"/>
                      <a:pt x="329224" y="555624"/>
                    </a:cubicBezTo>
                    <a:lnTo>
                      <a:pt x="318760" y="571723"/>
                    </a:lnTo>
                    <a:cubicBezTo>
                      <a:pt x="317687" y="576955"/>
                      <a:pt x="320907" y="582723"/>
                      <a:pt x="322785" y="587017"/>
                    </a:cubicBezTo>
                    <a:cubicBezTo>
                      <a:pt x="324663" y="591310"/>
                      <a:pt x="331370" y="593322"/>
                      <a:pt x="330029" y="597481"/>
                    </a:cubicBezTo>
                    <a:cubicBezTo>
                      <a:pt x="328687" y="601641"/>
                      <a:pt x="318894" y="606739"/>
                      <a:pt x="314735" y="611971"/>
                    </a:cubicBezTo>
                    <a:cubicBezTo>
                      <a:pt x="310576" y="617202"/>
                      <a:pt x="308563" y="620288"/>
                      <a:pt x="303465" y="629679"/>
                    </a:cubicBezTo>
                    <a:cubicBezTo>
                      <a:pt x="298368" y="639070"/>
                      <a:pt x="292062" y="654230"/>
                      <a:pt x="284147" y="668317"/>
                    </a:cubicBezTo>
                    <a:cubicBezTo>
                      <a:pt x="276232" y="682403"/>
                      <a:pt x="261340" y="698637"/>
                      <a:pt x="255974" y="714199"/>
                    </a:cubicBezTo>
                    <a:cubicBezTo>
                      <a:pt x="250607" y="729762"/>
                      <a:pt x="252754" y="745727"/>
                      <a:pt x="251949" y="761691"/>
                    </a:cubicBezTo>
                    <a:cubicBezTo>
                      <a:pt x="251144" y="777656"/>
                      <a:pt x="252351" y="796036"/>
                      <a:pt x="251143" y="809989"/>
                    </a:cubicBezTo>
                    <a:cubicBezTo>
                      <a:pt x="249937" y="823941"/>
                      <a:pt x="245778" y="837357"/>
                      <a:pt x="244705" y="845406"/>
                    </a:cubicBezTo>
                    <a:cubicBezTo>
                      <a:pt x="243631" y="853456"/>
                      <a:pt x="243095" y="855603"/>
                      <a:pt x="244705" y="858286"/>
                    </a:cubicBezTo>
                    <a:cubicBezTo>
                      <a:pt x="245509" y="859627"/>
                      <a:pt x="245945" y="860298"/>
                      <a:pt x="247169" y="860701"/>
                    </a:cubicBezTo>
                    <a:lnTo>
                      <a:pt x="254364" y="861506"/>
                    </a:lnTo>
                    <a:cubicBezTo>
                      <a:pt x="262279" y="862042"/>
                      <a:pt x="277305" y="862310"/>
                      <a:pt x="292196" y="861506"/>
                    </a:cubicBezTo>
                    <a:cubicBezTo>
                      <a:pt x="307088" y="860701"/>
                      <a:pt x="333115" y="857749"/>
                      <a:pt x="343713" y="856676"/>
                    </a:cubicBezTo>
                    <a:cubicBezTo>
                      <a:pt x="343747" y="856684"/>
                      <a:pt x="352708" y="858681"/>
                      <a:pt x="355787" y="855066"/>
                    </a:cubicBezTo>
                    <a:cubicBezTo>
                      <a:pt x="358873" y="851443"/>
                      <a:pt x="361288" y="845675"/>
                      <a:pt x="362227" y="834943"/>
                    </a:cubicBezTo>
                    <a:cubicBezTo>
                      <a:pt x="363166" y="824210"/>
                      <a:pt x="363568" y="808110"/>
                      <a:pt x="361422" y="790670"/>
                    </a:cubicBezTo>
                    <a:cubicBezTo>
                      <a:pt x="359275" y="773229"/>
                      <a:pt x="352299" y="754313"/>
                      <a:pt x="349348" y="730298"/>
                    </a:cubicBezTo>
                    <a:cubicBezTo>
                      <a:pt x="346396" y="706284"/>
                      <a:pt x="344786" y="666439"/>
                      <a:pt x="343713" y="646584"/>
                    </a:cubicBezTo>
                    <a:cubicBezTo>
                      <a:pt x="342640" y="626728"/>
                      <a:pt x="342505" y="619886"/>
                      <a:pt x="342908" y="611166"/>
                    </a:cubicBezTo>
                    <a:cubicBezTo>
                      <a:pt x="343310" y="602446"/>
                      <a:pt x="343713" y="600299"/>
                      <a:pt x="346128" y="594262"/>
                    </a:cubicBezTo>
                    <a:cubicBezTo>
                      <a:pt x="348543" y="588224"/>
                      <a:pt x="356727" y="580443"/>
                      <a:pt x="357397" y="574942"/>
                    </a:cubicBezTo>
                    <a:cubicBezTo>
                      <a:pt x="358068" y="569442"/>
                      <a:pt x="353104" y="565149"/>
                      <a:pt x="350153" y="561258"/>
                    </a:cubicBezTo>
                    <a:close/>
                    <a:moveTo>
                      <a:pt x="287206" y="507649"/>
                    </a:moveTo>
                    <a:cubicBezTo>
                      <a:pt x="299226" y="561742"/>
                      <a:pt x="284201" y="574621"/>
                      <a:pt x="274326" y="617123"/>
                    </a:cubicBezTo>
                    <a:cubicBezTo>
                      <a:pt x="272445" y="626330"/>
                      <a:pt x="270907" y="639718"/>
                      <a:pt x="269556" y="655910"/>
                    </a:cubicBezTo>
                    <a:cubicBezTo>
                      <a:pt x="284442" y="632717"/>
                      <a:pt x="299146" y="601494"/>
                      <a:pt x="316184" y="596515"/>
                    </a:cubicBezTo>
                    <a:cubicBezTo>
                      <a:pt x="314038" y="589217"/>
                      <a:pt x="305451" y="583528"/>
                      <a:pt x="306524" y="574621"/>
                    </a:cubicBezTo>
                    <a:cubicBezTo>
                      <a:pt x="307147" y="563679"/>
                      <a:pt x="314405" y="554950"/>
                      <a:pt x="319949" y="545622"/>
                    </a:cubicBezTo>
                    <a:cubicBezTo>
                      <a:pt x="307786" y="539695"/>
                      <a:pt x="298568" y="525281"/>
                      <a:pt x="287206" y="507649"/>
                    </a:cubicBezTo>
                    <a:close/>
                    <a:moveTo>
                      <a:pt x="264023" y="488330"/>
                    </a:moveTo>
                    <a:cubicBezTo>
                      <a:pt x="251143" y="497345"/>
                      <a:pt x="249856" y="517952"/>
                      <a:pt x="240841" y="523104"/>
                    </a:cubicBezTo>
                    <a:cubicBezTo>
                      <a:pt x="177304" y="542852"/>
                      <a:pt x="103463" y="578055"/>
                      <a:pt x="46365" y="613259"/>
                    </a:cubicBezTo>
                    <a:cubicBezTo>
                      <a:pt x="17601" y="630002"/>
                      <a:pt x="12021" y="649320"/>
                      <a:pt x="6440" y="682806"/>
                    </a:cubicBezTo>
                    <a:lnTo>
                      <a:pt x="0" y="793568"/>
                    </a:lnTo>
                    <a:cubicBezTo>
                      <a:pt x="60532" y="849807"/>
                      <a:pt x="154551" y="840362"/>
                      <a:pt x="230537" y="859252"/>
                    </a:cubicBezTo>
                    <a:cubicBezTo>
                      <a:pt x="242128" y="755359"/>
                      <a:pt x="233113" y="597374"/>
                      <a:pt x="265311" y="542422"/>
                    </a:cubicBezTo>
                    <a:close/>
                    <a:moveTo>
                      <a:pt x="473953" y="438101"/>
                    </a:moveTo>
                    <a:cubicBezTo>
                      <a:pt x="449999" y="476765"/>
                      <a:pt x="395188" y="525303"/>
                      <a:pt x="351750" y="542487"/>
                    </a:cubicBezTo>
                    <a:cubicBezTo>
                      <a:pt x="364570" y="553524"/>
                      <a:pt x="369815" y="566569"/>
                      <a:pt x="371564" y="577519"/>
                    </a:cubicBezTo>
                    <a:cubicBezTo>
                      <a:pt x="371510" y="588305"/>
                      <a:pt x="363407" y="591042"/>
                      <a:pt x="359329" y="597803"/>
                    </a:cubicBezTo>
                    <a:cubicBezTo>
                      <a:pt x="364928" y="652187"/>
                      <a:pt x="355161" y="701683"/>
                      <a:pt x="373271" y="759858"/>
                    </a:cubicBezTo>
                    <a:cubicBezTo>
                      <a:pt x="382583" y="726860"/>
                      <a:pt x="394118" y="694072"/>
                      <a:pt x="406981" y="659624"/>
                    </a:cubicBezTo>
                    <a:cubicBezTo>
                      <a:pt x="434458" y="598661"/>
                      <a:pt x="476100" y="510653"/>
                      <a:pt x="473953" y="438101"/>
                    </a:cubicBezTo>
                    <a:close/>
                    <a:moveTo>
                      <a:pt x="444331" y="425221"/>
                    </a:moveTo>
                    <a:cubicBezTo>
                      <a:pt x="417365" y="457420"/>
                      <a:pt x="365446" y="490423"/>
                      <a:pt x="342908" y="490423"/>
                    </a:cubicBezTo>
                    <a:cubicBezTo>
                      <a:pt x="312722" y="489752"/>
                      <a:pt x="309100" y="473787"/>
                      <a:pt x="292196" y="465469"/>
                    </a:cubicBezTo>
                    <a:cubicBezTo>
                      <a:pt x="308026" y="468152"/>
                      <a:pt x="323455" y="474056"/>
                      <a:pt x="339687" y="473519"/>
                    </a:cubicBezTo>
                    <a:cubicBezTo>
                      <a:pt x="376180" y="473116"/>
                      <a:pt x="416695" y="446955"/>
                      <a:pt x="444331" y="425221"/>
                    </a:cubicBezTo>
                    <a:close/>
                    <a:moveTo>
                      <a:pt x="488121" y="409767"/>
                    </a:moveTo>
                    <a:cubicBezTo>
                      <a:pt x="533198" y="465576"/>
                      <a:pt x="410846" y="692681"/>
                      <a:pt x="376072" y="855388"/>
                    </a:cubicBezTo>
                    <a:cubicBezTo>
                      <a:pt x="489409" y="838216"/>
                      <a:pt x="600169" y="850665"/>
                      <a:pt x="716082" y="803871"/>
                    </a:cubicBezTo>
                    <a:cubicBezTo>
                      <a:pt x="761588" y="800437"/>
                      <a:pt x="808382" y="816321"/>
                      <a:pt x="852601" y="793568"/>
                    </a:cubicBezTo>
                    <a:cubicBezTo>
                      <a:pt x="845303" y="743338"/>
                      <a:pt x="867627" y="646745"/>
                      <a:pt x="772750" y="588788"/>
                    </a:cubicBezTo>
                    <a:cubicBezTo>
                      <a:pt x="729391" y="552726"/>
                      <a:pt x="648681" y="519241"/>
                      <a:pt x="565395" y="492193"/>
                    </a:cubicBezTo>
                    <a:cubicBezTo>
                      <a:pt x="534486" y="468582"/>
                      <a:pt x="515167" y="433379"/>
                      <a:pt x="488121" y="409767"/>
                    </a:cubicBezTo>
                    <a:close/>
                    <a:moveTo>
                      <a:pt x="314467" y="207"/>
                    </a:moveTo>
                    <a:cubicBezTo>
                      <a:pt x="302302" y="922"/>
                      <a:pt x="297652" y="4142"/>
                      <a:pt x="285488" y="8794"/>
                    </a:cubicBezTo>
                    <a:cubicBezTo>
                      <a:pt x="273325" y="13444"/>
                      <a:pt x="253826" y="20241"/>
                      <a:pt x="241485" y="28112"/>
                    </a:cubicBezTo>
                    <a:cubicBezTo>
                      <a:pt x="229142" y="35983"/>
                      <a:pt x="220377" y="43853"/>
                      <a:pt x="211433" y="56017"/>
                    </a:cubicBezTo>
                    <a:cubicBezTo>
                      <a:pt x="202489" y="68180"/>
                      <a:pt x="193724" y="87320"/>
                      <a:pt x="187821" y="101095"/>
                    </a:cubicBezTo>
                    <a:cubicBezTo>
                      <a:pt x="181919" y="114868"/>
                      <a:pt x="176194" y="121665"/>
                      <a:pt x="176015" y="138658"/>
                    </a:cubicBezTo>
                    <a:cubicBezTo>
                      <a:pt x="175837" y="155652"/>
                      <a:pt x="182813" y="191249"/>
                      <a:pt x="186748" y="203055"/>
                    </a:cubicBezTo>
                    <a:lnTo>
                      <a:pt x="187520" y="204007"/>
                    </a:lnTo>
                    <a:lnTo>
                      <a:pt x="191027" y="223887"/>
                    </a:lnTo>
                    <a:cubicBezTo>
                      <a:pt x="185407" y="222374"/>
                      <a:pt x="182724" y="232570"/>
                      <a:pt x="184333" y="241693"/>
                    </a:cubicBezTo>
                    <a:cubicBezTo>
                      <a:pt x="185943" y="250815"/>
                      <a:pt x="196139" y="265841"/>
                      <a:pt x="198822" y="277111"/>
                    </a:cubicBezTo>
                    <a:cubicBezTo>
                      <a:pt x="201505" y="288380"/>
                      <a:pt x="200298" y="299113"/>
                      <a:pt x="200432" y="309308"/>
                    </a:cubicBezTo>
                    <a:cubicBezTo>
                      <a:pt x="200566" y="319505"/>
                      <a:pt x="198285" y="331579"/>
                      <a:pt x="199627" y="338286"/>
                    </a:cubicBezTo>
                    <a:cubicBezTo>
                      <a:pt x="200969" y="344995"/>
                      <a:pt x="205128" y="346739"/>
                      <a:pt x="208482" y="349556"/>
                    </a:cubicBezTo>
                    <a:cubicBezTo>
                      <a:pt x="211836" y="352373"/>
                      <a:pt x="218275" y="343385"/>
                      <a:pt x="219751" y="355191"/>
                    </a:cubicBezTo>
                    <a:cubicBezTo>
                      <a:pt x="221227" y="366997"/>
                      <a:pt x="229008" y="395036"/>
                      <a:pt x="236655" y="410733"/>
                    </a:cubicBezTo>
                    <a:cubicBezTo>
                      <a:pt x="244301" y="426429"/>
                      <a:pt x="259999" y="439845"/>
                      <a:pt x="265633" y="449370"/>
                    </a:cubicBezTo>
                    <a:cubicBezTo>
                      <a:pt x="271268" y="458895"/>
                      <a:pt x="266438" y="460372"/>
                      <a:pt x="270463" y="467884"/>
                    </a:cubicBezTo>
                    <a:cubicBezTo>
                      <a:pt x="274487" y="475397"/>
                      <a:pt x="281330" y="484118"/>
                      <a:pt x="289781" y="494447"/>
                    </a:cubicBezTo>
                    <a:cubicBezTo>
                      <a:pt x="298233" y="504778"/>
                      <a:pt x="311246" y="524097"/>
                      <a:pt x="321175" y="529866"/>
                    </a:cubicBezTo>
                    <a:cubicBezTo>
                      <a:pt x="331102" y="535634"/>
                      <a:pt x="333383" y="536305"/>
                      <a:pt x="349348" y="529061"/>
                    </a:cubicBezTo>
                    <a:cubicBezTo>
                      <a:pt x="365312" y="521816"/>
                      <a:pt x="399657" y="499680"/>
                      <a:pt x="416963" y="486398"/>
                    </a:cubicBezTo>
                    <a:cubicBezTo>
                      <a:pt x="434270" y="473116"/>
                      <a:pt x="444331" y="459298"/>
                      <a:pt x="453186" y="449370"/>
                    </a:cubicBezTo>
                    <a:cubicBezTo>
                      <a:pt x="462041" y="439443"/>
                      <a:pt x="466601" y="434746"/>
                      <a:pt x="470089" y="426831"/>
                    </a:cubicBezTo>
                    <a:cubicBezTo>
                      <a:pt x="473577" y="418917"/>
                      <a:pt x="471968" y="409526"/>
                      <a:pt x="474115" y="401878"/>
                    </a:cubicBezTo>
                    <a:cubicBezTo>
                      <a:pt x="476261" y="394231"/>
                      <a:pt x="480688" y="390341"/>
                      <a:pt x="482969" y="380949"/>
                    </a:cubicBezTo>
                    <a:cubicBezTo>
                      <a:pt x="485249" y="371558"/>
                      <a:pt x="484847" y="352373"/>
                      <a:pt x="487799" y="345532"/>
                    </a:cubicBezTo>
                    <a:cubicBezTo>
                      <a:pt x="490750" y="338689"/>
                      <a:pt x="496788" y="343787"/>
                      <a:pt x="500678" y="339897"/>
                    </a:cubicBezTo>
                    <a:cubicBezTo>
                      <a:pt x="504569" y="336006"/>
                      <a:pt x="508996" y="331177"/>
                      <a:pt x="511142" y="322188"/>
                    </a:cubicBezTo>
                    <a:cubicBezTo>
                      <a:pt x="513289" y="313199"/>
                      <a:pt x="511947" y="299515"/>
                      <a:pt x="513557" y="285965"/>
                    </a:cubicBezTo>
                    <a:cubicBezTo>
                      <a:pt x="515167" y="272415"/>
                      <a:pt x="520131" y="252425"/>
                      <a:pt x="520801" y="240888"/>
                    </a:cubicBezTo>
                    <a:cubicBezTo>
                      <a:pt x="521473" y="229350"/>
                      <a:pt x="520131" y="222508"/>
                      <a:pt x="517582" y="216739"/>
                    </a:cubicBezTo>
                    <a:lnTo>
                      <a:pt x="505508" y="206274"/>
                    </a:lnTo>
                    <a:cubicBezTo>
                      <a:pt x="501482" y="205872"/>
                      <a:pt x="496788" y="209897"/>
                      <a:pt x="493433" y="214324"/>
                    </a:cubicBezTo>
                    <a:cubicBezTo>
                      <a:pt x="490893" y="217677"/>
                      <a:pt x="489661" y="229032"/>
                      <a:pt x="487525" y="232413"/>
                    </a:cubicBezTo>
                    <a:lnTo>
                      <a:pt x="486770" y="223363"/>
                    </a:lnTo>
                    <a:lnTo>
                      <a:pt x="488165" y="195462"/>
                    </a:lnTo>
                    <a:lnTo>
                      <a:pt x="490482" y="198762"/>
                    </a:lnTo>
                    <a:cubicBezTo>
                      <a:pt x="492986" y="200550"/>
                      <a:pt x="494238" y="195185"/>
                      <a:pt x="496921" y="194469"/>
                    </a:cubicBezTo>
                    <a:cubicBezTo>
                      <a:pt x="499604" y="193754"/>
                      <a:pt x="503002" y="193217"/>
                      <a:pt x="506581" y="194469"/>
                    </a:cubicBezTo>
                    <a:cubicBezTo>
                      <a:pt x="510158" y="195721"/>
                      <a:pt x="516419" y="202876"/>
                      <a:pt x="518386" y="201981"/>
                    </a:cubicBezTo>
                    <a:cubicBezTo>
                      <a:pt x="519370" y="201534"/>
                      <a:pt x="519370" y="200774"/>
                      <a:pt x="519124" y="198896"/>
                    </a:cubicBezTo>
                    <a:lnTo>
                      <a:pt x="518386" y="189102"/>
                    </a:lnTo>
                    <a:cubicBezTo>
                      <a:pt x="518391" y="189053"/>
                      <a:pt x="521603" y="159753"/>
                      <a:pt x="518386" y="142952"/>
                    </a:cubicBezTo>
                    <a:cubicBezTo>
                      <a:pt x="515167" y="126137"/>
                      <a:pt x="506760" y="103778"/>
                      <a:pt x="499068" y="88215"/>
                    </a:cubicBezTo>
                    <a:cubicBezTo>
                      <a:pt x="491376" y="72652"/>
                      <a:pt x="479213" y="57627"/>
                      <a:pt x="472236" y="49577"/>
                    </a:cubicBezTo>
                    <a:cubicBezTo>
                      <a:pt x="465260" y="41528"/>
                      <a:pt x="466154" y="44211"/>
                      <a:pt x="457210" y="39918"/>
                    </a:cubicBezTo>
                    <a:cubicBezTo>
                      <a:pt x="448266" y="35625"/>
                      <a:pt x="435030" y="29722"/>
                      <a:pt x="418572" y="23818"/>
                    </a:cubicBezTo>
                    <a:cubicBezTo>
                      <a:pt x="402117" y="17916"/>
                      <a:pt x="375821" y="8435"/>
                      <a:pt x="358470" y="4500"/>
                    </a:cubicBezTo>
                    <a:cubicBezTo>
                      <a:pt x="341118" y="564"/>
                      <a:pt x="326630" y="-509"/>
                      <a:pt x="314467" y="20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303" tIns="41153" rIns="82303" bIns="41153" rtlCol="0" anchor="ctr"/>
              <a:lstStyle/>
              <a:p>
                <a:pPr algn="ctr" defTabSz="617220"/>
                <a:endParaRPr lang="en-US" sz="2160" dirty="0">
                  <a:solidFill>
                    <a:prstClr val="white"/>
                  </a:solidFill>
                  <a:latin typeface="微软雅黑" panose="020B0503020204020204" pitchFamily="34" charset="-122"/>
                  <a:ea typeface="幼圆" panose="02010509060101010101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0">
              <a:off x="2932" y="8562"/>
              <a:ext cx="783" cy="783"/>
              <a:chOff x="3937978" y="5180856"/>
              <a:chExt cx="552450" cy="55245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937978" y="5180856"/>
                <a:ext cx="552450" cy="552450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en-US" altLang="zh-CN" sz="21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rPr>
                  <a:t>X</a:t>
                </a:r>
                <a:endParaRPr lang="zh-CN" altLang="en-US" sz="2160" dirty="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grpSp>
            <p:nvGrpSpPr>
              <p:cNvPr id="59" name="Group 38"/>
              <p:cNvGrpSpPr/>
              <p:nvPr/>
            </p:nvGrpSpPr>
            <p:grpSpPr>
              <a:xfrm>
                <a:off x="4022991" y="5324161"/>
                <a:ext cx="348415" cy="247981"/>
                <a:chOff x="5326857" y="2779521"/>
                <a:chExt cx="2283619" cy="2167129"/>
              </a:xfrm>
              <a:solidFill>
                <a:schemeClr val="bg1"/>
              </a:solidFill>
            </p:grpSpPr>
            <p:sp>
              <p:nvSpPr>
                <p:cNvPr id="60" name="Freeform 45"/>
                <p:cNvSpPr/>
                <p:nvPr/>
              </p:nvSpPr>
              <p:spPr>
                <a:xfrm>
                  <a:off x="5326857" y="3228975"/>
                  <a:ext cx="1147085" cy="1083469"/>
                </a:xfrm>
                <a:custGeom>
                  <a:avLst/>
                  <a:gdLst>
                    <a:gd name="connsiteX0" fmla="*/ 1090612 w 1147085"/>
                    <a:gd name="connsiteY0" fmla="*/ 0 h 1083469"/>
                    <a:gd name="connsiteX1" fmla="*/ 1147085 w 1147085"/>
                    <a:gd name="connsiteY1" fmla="*/ 460567 h 1083469"/>
                    <a:gd name="connsiteX2" fmla="*/ 1078295 w 1147085"/>
                    <a:gd name="connsiteY2" fmla="*/ 504743 h 1083469"/>
                    <a:gd name="connsiteX3" fmla="*/ 1025237 w 1147085"/>
                    <a:gd name="connsiteY3" fmla="*/ 72025 h 1083469"/>
                    <a:gd name="connsiteX4" fmla="*/ 79622 w 1147085"/>
                    <a:gd name="connsiteY4" fmla="*/ 171129 h 1083469"/>
                    <a:gd name="connsiteX5" fmla="*/ 186985 w 1147085"/>
                    <a:gd name="connsiteY5" fmla="*/ 990798 h 1083469"/>
                    <a:gd name="connsiteX6" fmla="*/ 186985 w 1147085"/>
                    <a:gd name="connsiteY6" fmla="*/ 1011445 h 1083469"/>
                    <a:gd name="connsiteX7" fmla="*/ 977729 w 1147085"/>
                    <a:gd name="connsiteY7" fmla="*/ 857154 h 1083469"/>
                    <a:gd name="connsiteX8" fmla="*/ 977729 w 1147085"/>
                    <a:gd name="connsiteY8" fmla="*/ 916854 h 1083469"/>
                    <a:gd name="connsiteX9" fmla="*/ 123825 w 1147085"/>
                    <a:gd name="connsiteY9" fmla="*/ 1083469 h 1083469"/>
                    <a:gd name="connsiteX10" fmla="*/ 0 w 1147085"/>
                    <a:gd name="connsiteY10" fmla="*/ 114300 h 1083469"/>
                    <a:gd name="connsiteX11" fmla="*/ 1090612 w 1147085"/>
                    <a:gd name="connsiteY11" fmla="*/ 0 h 1083469"/>
                    <a:gd name="connsiteX0-1" fmla="*/ 1090612 w 1147085"/>
                    <a:gd name="connsiteY0-2" fmla="*/ 0 h 1083469"/>
                    <a:gd name="connsiteX1-3" fmla="*/ 1147085 w 1147085"/>
                    <a:gd name="connsiteY1-4" fmla="*/ 460567 h 1083469"/>
                    <a:gd name="connsiteX2-5" fmla="*/ 1078295 w 1147085"/>
                    <a:gd name="connsiteY2-6" fmla="*/ 504743 h 1083469"/>
                    <a:gd name="connsiteX3-7" fmla="*/ 1025237 w 1147085"/>
                    <a:gd name="connsiteY3-8" fmla="*/ 72025 h 1083469"/>
                    <a:gd name="connsiteX4-9" fmla="*/ 79622 w 1147085"/>
                    <a:gd name="connsiteY4-10" fmla="*/ 171129 h 1083469"/>
                    <a:gd name="connsiteX5-11" fmla="*/ 186985 w 1147085"/>
                    <a:gd name="connsiteY5-12" fmla="*/ 1011445 h 1083469"/>
                    <a:gd name="connsiteX6-13" fmla="*/ 977729 w 1147085"/>
                    <a:gd name="connsiteY6-14" fmla="*/ 857154 h 1083469"/>
                    <a:gd name="connsiteX7-15" fmla="*/ 977729 w 1147085"/>
                    <a:gd name="connsiteY7-16" fmla="*/ 916854 h 1083469"/>
                    <a:gd name="connsiteX8-17" fmla="*/ 123825 w 1147085"/>
                    <a:gd name="connsiteY8-18" fmla="*/ 1083469 h 1083469"/>
                    <a:gd name="connsiteX9-19" fmla="*/ 0 w 1147085"/>
                    <a:gd name="connsiteY9-20" fmla="*/ 114300 h 1083469"/>
                    <a:gd name="connsiteX10-21" fmla="*/ 1090612 w 1147085"/>
                    <a:gd name="connsiteY10-22" fmla="*/ 0 h 10834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</a:cxnLst>
                  <a:rect l="l" t="t" r="r" b="b"/>
                  <a:pathLst>
                    <a:path w="1147085" h="1083469">
                      <a:moveTo>
                        <a:pt x="1090612" y="0"/>
                      </a:moveTo>
                      <a:lnTo>
                        <a:pt x="1147085" y="460567"/>
                      </a:lnTo>
                      <a:cubicBezTo>
                        <a:pt x="1121629" y="471368"/>
                        <a:pt x="1098257" y="486098"/>
                        <a:pt x="1078295" y="504743"/>
                      </a:cubicBezTo>
                      <a:lnTo>
                        <a:pt x="1025237" y="72025"/>
                      </a:lnTo>
                      <a:lnTo>
                        <a:pt x="79622" y="171129"/>
                      </a:lnTo>
                      <a:lnTo>
                        <a:pt x="186985" y="1011445"/>
                      </a:lnTo>
                      <a:lnTo>
                        <a:pt x="977729" y="857154"/>
                      </a:lnTo>
                      <a:lnTo>
                        <a:pt x="977729" y="916854"/>
                      </a:lnTo>
                      <a:lnTo>
                        <a:pt x="123825" y="1083469"/>
                      </a:lnTo>
                      <a:lnTo>
                        <a:pt x="0" y="114300"/>
                      </a:lnTo>
                      <a:lnTo>
                        <a:pt x="1090612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1" name="Oval 23"/>
                <p:cNvSpPr/>
                <p:nvPr/>
              </p:nvSpPr>
              <p:spPr bwMode="auto">
                <a:xfrm>
                  <a:off x="5472973" y="4217016"/>
                  <a:ext cx="831613" cy="5153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613" h="515322">
                      <a:moveTo>
                        <a:pt x="656506" y="0"/>
                      </a:moveTo>
                      <a:cubicBezTo>
                        <a:pt x="722980" y="12459"/>
                        <a:pt x="782484" y="33487"/>
                        <a:pt x="831613" y="60220"/>
                      </a:cubicBezTo>
                      <a:lnTo>
                        <a:pt x="831613" y="156807"/>
                      </a:lnTo>
                      <a:lnTo>
                        <a:pt x="790343" y="156807"/>
                      </a:lnTo>
                      <a:cubicBezTo>
                        <a:pt x="689578" y="156807"/>
                        <a:pt x="607892" y="247187"/>
                        <a:pt x="607892" y="358678"/>
                      </a:cubicBezTo>
                      <a:cubicBezTo>
                        <a:pt x="607892" y="412735"/>
                        <a:pt x="627095" y="461830"/>
                        <a:pt x="658968" y="497546"/>
                      </a:cubicBezTo>
                      <a:cubicBezTo>
                        <a:pt x="605816" y="509342"/>
                        <a:pt x="548050" y="515322"/>
                        <a:pt x="487726" y="515322"/>
                      </a:cubicBezTo>
                      <a:cubicBezTo>
                        <a:pt x="218362" y="515322"/>
                        <a:pt x="0" y="396081"/>
                        <a:pt x="0" y="248990"/>
                      </a:cubicBezTo>
                      <a:cubicBezTo>
                        <a:pt x="0" y="198934"/>
                        <a:pt x="25288" y="152104"/>
                        <a:pt x="70263" y="113194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2" name="Rounded Rectangle 13"/>
                <p:cNvSpPr/>
                <p:nvPr/>
              </p:nvSpPr>
              <p:spPr bwMode="auto">
                <a:xfrm>
                  <a:off x="6127748" y="3705225"/>
                  <a:ext cx="1375518" cy="12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5518" h="1241425">
                      <a:moveTo>
                        <a:pt x="880211" y="0"/>
                      </a:moveTo>
                      <a:lnTo>
                        <a:pt x="1125002" y="0"/>
                      </a:lnTo>
                      <a:cubicBezTo>
                        <a:pt x="1202113" y="0"/>
                        <a:pt x="1271265" y="34077"/>
                        <a:pt x="1317403" y="88704"/>
                      </a:cubicBezTo>
                      <a:cubicBezTo>
                        <a:pt x="1244331" y="103169"/>
                        <a:pt x="1190628" y="168346"/>
                        <a:pt x="1190628" y="246066"/>
                      </a:cubicBezTo>
                      <a:lnTo>
                        <a:pt x="1190628" y="708029"/>
                      </a:lnTo>
                      <a:lnTo>
                        <a:pt x="929175" y="708029"/>
                      </a:lnTo>
                      <a:lnTo>
                        <a:pt x="803618" y="172438"/>
                      </a:lnTo>
                      <a:close/>
                      <a:moveTo>
                        <a:pt x="481554" y="0"/>
                      </a:moveTo>
                      <a:lnTo>
                        <a:pt x="726347" y="0"/>
                      </a:lnTo>
                      <a:lnTo>
                        <a:pt x="802940" y="172436"/>
                      </a:lnTo>
                      <a:lnTo>
                        <a:pt x="674361" y="720915"/>
                      </a:lnTo>
                      <a:cubicBezTo>
                        <a:pt x="614856" y="745801"/>
                        <a:pt x="573090" y="804586"/>
                        <a:pt x="573090" y="873128"/>
                      </a:cubicBezTo>
                      <a:cubicBezTo>
                        <a:pt x="573090" y="964310"/>
                        <a:pt x="647007" y="1038227"/>
                        <a:pt x="738189" y="1038227"/>
                      </a:cubicBezTo>
                      <a:lnTo>
                        <a:pt x="1375518" y="1038227"/>
                      </a:lnTo>
                      <a:cubicBezTo>
                        <a:pt x="1351252" y="1154299"/>
                        <a:pt x="1248302" y="1241425"/>
                        <a:pt x="1125002" y="1241425"/>
                      </a:cubicBezTo>
                      <a:lnTo>
                        <a:pt x="481554" y="1241425"/>
                      </a:lnTo>
                      <a:cubicBezTo>
                        <a:pt x="358254" y="1241425"/>
                        <a:pt x="255302" y="1154298"/>
                        <a:pt x="231037" y="1038224"/>
                      </a:cubicBezTo>
                      <a:lnTo>
                        <a:pt x="165099" y="1038224"/>
                      </a:lnTo>
                      <a:cubicBezTo>
                        <a:pt x="73917" y="1038224"/>
                        <a:pt x="0" y="964307"/>
                        <a:pt x="0" y="873125"/>
                      </a:cubicBezTo>
                      <a:cubicBezTo>
                        <a:pt x="0" y="781943"/>
                        <a:pt x="73917" y="708026"/>
                        <a:pt x="165099" y="708026"/>
                      </a:cubicBezTo>
                      <a:lnTo>
                        <a:pt x="225428" y="708026"/>
                      </a:lnTo>
                      <a:lnTo>
                        <a:pt x="225428" y="256126"/>
                      </a:lnTo>
                      <a:cubicBezTo>
                        <a:pt x="225428" y="114672"/>
                        <a:pt x="340100" y="0"/>
                        <a:pt x="48155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3" name="Oval 57"/>
                <p:cNvSpPr/>
                <p:nvPr/>
              </p:nvSpPr>
              <p:spPr bwMode="auto">
                <a:xfrm>
                  <a:off x="6524624" y="2779521"/>
                  <a:ext cx="835025" cy="835025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4" name="Rounded Rectangle 14"/>
                <p:cNvSpPr/>
                <p:nvPr/>
              </p:nvSpPr>
              <p:spPr bwMode="auto">
                <a:xfrm>
                  <a:off x="6740522" y="3829050"/>
                  <a:ext cx="869954" cy="874713"/>
                </a:xfrm>
                <a:custGeom>
                  <a:avLst/>
                  <a:gdLst>
                    <a:gd name="connsiteX0" fmla="*/ 744540 w 869954"/>
                    <a:gd name="connsiteY0" fmla="*/ 0 h 874713"/>
                    <a:gd name="connsiteX1" fmla="*/ 869954 w 869954"/>
                    <a:gd name="connsiteY1" fmla="*/ 125414 h 874713"/>
                    <a:gd name="connsiteX2" fmla="*/ 869953 w 869954"/>
                    <a:gd name="connsiteY2" fmla="*/ 706437 h 874713"/>
                    <a:gd name="connsiteX3" fmla="*/ 869952 w 869954"/>
                    <a:gd name="connsiteY3" fmla="*/ 749299 h 874713"/>
                    <a:gd name="connsiteX4" fmla="*/ 744538 w 869954"/>
                    <a:gd name="connsiteY4" fmla="*/ 874713 h 874713"/>
                    <a:gd name="connsiteX5" fmla="*/ 125414 w 869954"/>
                    <a:gd name="connsiteY5" fmla="*/ 874712 h 874713"/>
                    <a:gd name="connsiteX6" fmla="*/ 0 w 869954"/>
                    <a:gd name="connsiteY6" fmla="*/ 749298 h 874713"/>
                    <a:gd name="connsiteX7" fmla="*/ 1 w 869954"/>
                    <a:gd name="connsiteY7" fmla="*/ 749299 h 874713"/>
                    <a:gd name="connsiteX8" fmla="*/ 125415 w 869954"/>
                    <a:gd name="connsiteY8" fmla="*/ 623885 h 874713"/>
                    <a:gd name="connsiteX9" fmla="*/ 619126 w 869954"/>
                    <a:gd name="connsiteY9" fmla="*/ 623885 h 874713"/>
                    <a:gd name="connsiteX10" fmla="*/ 619126 w 869954"/>
                    <a:gd name="connsiteY10" fmla="*/ 125414 h 874713"/>
                    <a:gd name="connsiteX11" fmla="*/ 744540 w 869954"/>
                    <a:gd name="connsiteY11" fmla="*/ 0 h 874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9954" h="874713">
                      <a:moveTo>
                        <a:pt x="744540" y="0"/>
                      </a:moveTo>
                      <a:cubicBezTo>
                        <a:pt x="813804" y="0"/>
                        <a:pt x="869954" y="56150"/>
                        <a:pt x="869954" y="125414"/>
                      </a:cubicBezTo>
                      <a:cubicBezTo>
                        <a:pt x="869954" y="319088"/>
                        <a:pt x="869953" y="512763"/>
                        <a:pt x="869953" y="706437"/>
                      </a:cubicBezTo>
                      <a:cubicBezTo>
                        <a:pt x="869953" y="720724"/>
                        <a:pt x="869952" y="735012"/>
                        <a:pt x="869952" y="749299"/>
                      </a:cubicBezTo>
                      <a:cubicBezTo>
                        <a:pt x="869952" y="818563"/>
                        <a:pt x="813802" y="874713"/>
                        <a:pt x="744538" y="874713"/>
                      </a:cubicBezTo>
                      <a:lnTo>
                        <a:pt x="125414" y="874712"/>
                      </a:lnTo>
                      <a:cubicBezTo>
                        <a:pt x="56150" y="874712"/>
                        <a:pt x="0" y="818562"/>
                        <a:pt x="0" y="749298"/>
                      </a:cubicBezTo>
                      <a:lnTo>
                        <a:pt x="1" y="749299"/>
                      </a:lnTo>
                      <a:cubicBezTo>
                        <a:pt x="1" y="680035"/>
                        <a:pt x="56151" y="623885"/>
                        <a:pt x="125415" y="623885"/>
                      </a:cubicBezTo>
                      <a:lnTo>
                        <a:pt x="619126" y="623885"/>
                      </a:lnTo>
                      <a:lnTo>
                        <a:pt x="619126" y="125414"/>
                      </a:lnTo>
                      <a:cubicBezTo>
                        <a:pt x="619126" y="56150"/>
                        <a:pt x="675276" y="0"/>
                        <a:pt x="74454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</p:grp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rcRect l="32059" t="6656" r="43578" b="46056"/>
          <a:stretch>
            <a:fillRect/>
          </a:stretch>
        </p:blipFill>
        <p:spPr>
          <a:xfrm>
            <a:off x="4953635" y="1605915"/>
            <a:ext cx="2166620" cy="2080260"/>
          </a:xfrm>
          <a:prstGeom prst="ellipse">
            <a:avLst/>
          </a:prstGeom>
          <a:ln>
            <a:solidFill>
              <a:schemeClr val="tx2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3202305" y="326390"/>
            <a:ext cx="44373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章 </a:t>
            </a:r>
            <a:r>
              <a:rPr lang="en-US" altLang="zh-CN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VHDL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</a:t>
            </a:r>
            <a:endParaRPr lang="zh-CN" altLang="en-US" sz="4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97125" y="5551170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主讲人：林倩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938530" y="1136015"/>
            <a:ext cx="1075055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3.3.2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数据对象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）信号与变量的区别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a.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使用场合不同；（变量：进程；信号：结构体）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b.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“:=”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号赋值，其值被立即使用（无时间延迟）；而信号用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＜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赋值，其值可以附加延迟。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）信号与变量赋值的不同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a.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相同：在进程中，赋值语句的操作是立即执行的；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b.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不同：信号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存在一个延时进程结束时才赋值；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立即赋值无延时；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d.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在同一进程中，同一个信号有多个赋值源时，信号赋值目标获得最后一个赋值的值；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e.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在同一进程中，同一个变量有多个赋值源时，则多个赋值源的变量赋值目标顺序赋值；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938530" y="1398270"/>
            <a:ext cx="10104120" cy="5008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3.3.2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数据对象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、常数（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constant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设计描述中固定不变的值，为了设计文件的可读性和可维护性。规则为常数在程序前部定义，且一旦被赋值就不能再改变。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constant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常数名：数据类型：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constant fbus: bit vector: =“010111”;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constant vcc: real: =5.0;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constant dely: time: =25ns;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-227965" y="1136015"/>
            <a:ext cx="612775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、标量型（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scalar type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）实数类型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中，实数类型的声明如下：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variable real_value : real;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signal real_signal : real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）整数类型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中，整数类型的声明如下：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variable integer_value : integer;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signal integer_signal : integer;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5194935" y="2067560"/>
            <a:ext cx="7276465" cy="4465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）枚举类型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中，枚举类型的声明如下：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type state_type is (idle, active, wait, done);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signal state : state_type;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）时间类型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中，时间类型的声明如下：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variable time_value : time;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signal time_signal : time;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750570" y="1136015"/>
            <a:ext cx="1081659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、复合类型（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composite type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）数组型（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array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中，数组类型的声明如下：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type integer_array is array (natural range &lt;&gt;) of integer;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signal my_array : integer_array (0 to 9);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一维整数数组，索引从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到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）记录型（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record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中，记录类型的声明如下：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type complex_number is record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real_part : real;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imaginary_part : real;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end record;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signal my_complex : complex_number;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750570" y="1292860"/>
            <a:ext cx="10816590" cy="5113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、存取类型（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access type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存取类型的声明如下：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type integer_ptr is access integer;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声明一个指向整数的存取类型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integer_ptr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是一个存取类型，它用于存储指向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integer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类型的指针。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、文件类型（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files type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中，文件类型的声明如下：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type file_type is file of integer;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file my_file : file_type open read_mode =&gt; "input_data.txt";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9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这里，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file_type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是一个文件类型，它用于存储整数的文件。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my_file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是一个文件类型的变量，它被打开用于读取名为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input_data.txt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的文件。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-260985" y="1292860"/>
            <a:ext cx="7648575" cy="5113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、预定义类型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）标准逻辑位（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std_logic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）标准逻辑矢量位（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std_logic_vector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）布尔数据类型（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boolean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）位（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）位矢量（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bit_vector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）字符（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character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6096635" y="1981200"/>
            <a:ext cx="6096000" cy="4500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）整数（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integer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）自然数（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natural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）和正整数（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positive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）实数（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real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）字符串（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）时间（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time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）错误等级（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severity level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-279400" y="1136015"/>
            <a:ext cx="8926195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、用户自定义数据类型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）枚举类型（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enumerated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type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数据类型定义；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）整数类型和实数类型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type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range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范围；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）数组类型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type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数组名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array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（数据范围）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of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数据类型；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8670" y="1783715"/>
            <a:ext cx="6323330" cy="3297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、记录类型（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recode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定义格式：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type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记录类型名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is recode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元素名：元素数据类型；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元素名：元素数据类型；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end recode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记录类型名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938530" y="995680"/>
            <a:ext cx="7708265" cy="54108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3.3.4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操作符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4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65" y="1645285"/>
            <a:ext cx="5064760" cy="292735"/>
          </a:xfrm>
          <a:prstGeom prst="rect">
            <a:avLst/>
          </a:prstGeom>
        </p:spPr>
        <p:txBody>
          <a:bodyPr>
            <a:noAutofit/>
          </a:bodyPr>
          <a:p>
            <a:pPr marL="0" indent="26670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3-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1 VHDL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的操作符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5336540" y="229235"/>
          <a:ext cx="6781800" cy="6478905"/>
        </p:xfrm>
        <a:graphic>
          <a:graphicData uri="http://schemas.openxmlformats.org/drawingml/2006/table">
            <a:tbl>
              <a:tblPr/>
              <a:tblGrid>
                <a:gridCol w="836930"/>
                <a:gridCol w="984250"/>
                <a:gridCol w="1685925"/>
                <a:gridCol w="3274695"/>
              </a:tblGrid>
              <a:tr h="36703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操作符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操作数数据类型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77265">
                <a:tc rowSpan="15"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算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术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+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-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减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&amp;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并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*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乘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整数和实数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整数和实数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mod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取模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rem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求余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sll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逻辑左移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srl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逻辑右移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sla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算术左移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sra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算术右移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rol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逻辑循环左移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ror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逻辑循环右移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或布尔型一维数组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639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**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乘方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03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abs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取绝对值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>
            <p:custDataLst>
              <p:tags r:id="rId4"/>
            </p:custDataLst>
          </p:nvPr>
        </p:nvGraphicFramePr>
        <p:xfrm>
          <a:off x="113665" y="2053590"/>
          <a:ext cx="5064760" cy="4654550"/>
        </p:xfrm>
        <a:graphic>
          <a:graphicData uri="http://schemas.openxmlformats.org/drawingml/2006/table">
            <a:tbl>
              <a:tblPr/>
              <a:tblGrid>
                <a:gridCol w="904875"/>
                <a:gridCol w="1010285"/>
                <a:gridCol w="1159510"/>
                <a:gridCol w="1990090"/>
              </a:tblGrid>
              <a:tr h="430530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操作符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操作数数据类型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69695">
                <a:tc rowSpan="6">
                  <a:txBody>
                    <a:bodyPr/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关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=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任何数据类型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36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/=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不等于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任何数据类型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&lt;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枚举与整数及对应的一维数组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6725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&gt;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&lt;=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小于等于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 vMerge="1"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&gt;=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大于等于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433705" y="1155700"/>
          <a:ext cx="6024880" cy="5532120"/>
        </p:xfrm>
        <a:graphic>
          <a:graphicData uri="http://schemas.openxmlformats.org/drawingml/2006/table">
            <a:tbl>
              <a:tblPr/>
              <a:tblGrid>
                <a:gridCol w="744220"/>
                <a:gridCol w="874395"/>
                <a:gridCol w="1497330"/>
                <a:gridCol w="2908935"/>
              </a:tblGrid>
              <a:tr h="41338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操作符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功能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操作数数据类型</a:t>
                      </a:r>
                      <a:endParaRPr lang="zh-CN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44015">
                <a:tc>
                  <a:txBody>
                    <a:bodyPr/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逻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辑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操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作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1333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符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and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bit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boolean</a:t>
                      </a: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std logic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or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nand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与非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nor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或非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xor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异非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nxor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异或非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not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非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同上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440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特殊操作符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+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800">
                          <a:latin typeface="Times New Roman" panose="02020603050405020304"/>
                          <a:ea typeface="宋体" panose="02010600030101010101" pitchFamily="2" charset="-122"/>
                        </a:rPr>
                        <a:t>-</a:t>
                      </a:r>
                      <a:endParaRPr lang="en-US" altLang="zh-CN" sz="1800"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负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8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整数</a:t>
                      </a:r>
                      <a:endParaRPr lang="zh-CN" sz="18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458585" y="1173480"/>
            <a:ext cx="5401310" cy="5668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说明：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）操作符的优先级：（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**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rem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*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（关系运算符）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→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（逻辑运算符：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nand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）在逻辑运算表达式中若全部运算符相同，则可以不加括号；若运算符不同则加括号分隔；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“&amp;”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操作符完成一维数组的位扩展，即形成新的数组，例如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a&amp;b=&gt;a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左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右。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245" y="1136015"/>
            <a:ext cx="1090422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顺序赋值语句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、顺序赋值语句定义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用于在进程（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process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）或过程中的顺序行为部分对信号或变量进行赋值。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赋值目标：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）标识符赋值目标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）数组单元符赋值目标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）段下标元素赋值目标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）集合块赋值目标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、顺序赋值语句的分类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）简单赋值语句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）条件赋值语句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）选择信号赋值语句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）循环赋值语句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）信号延迟赋值语句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0"/>
            <a:ext cx="3153341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1" rIns="109703" bIns="54851" rtlCol="0" anchor="ctr"/>
          <a:lstStyle/>
          <a:p>
            <a:pPr algn="ctr" defTabSz="1097280"/>
            <a:endParaRPr lang="zh-CN" altLang="en-US" sz="2160">
              <a:solidFill>
                <a:prstClr val="white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21547" y="2134353"/>
            <a:ext cx="2118592" cy="1261505"/>
            <a:chOff x="316783" y="2087602"/>
            <a:chExt cx="1765492" cy="1051254"/>
          </a:xfrm>
        </p:grpSpPr>
        <p:sp>
          <p:nvSpPr>
            <p:cNvPr id="20" name="矩形 19"/>
            <p:cNvSpPr/>
            <p:nvPr/>
          </p:nvSpPr>
          <p:spPr>
            <a:xfrm>
              <a:off x="651036" y="2087602"/>
              <a:ext cx="1096988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822960"/>
              <a:r>
                <a:rPr lang="zh-CN" altLang="en-US" sz="384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384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6783" y="2569469"/>
              <a:ext cx="1765492" cy="569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22960"/>
              <a:r>
                <a:rPr lang="en-US" altLang="zh-CN" sz="3840" dirty="0" err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Contens</a:t>
              </a:r>
              <a:endParaRPr lang="zh-CN" altLang="en-US" sz="384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040630" y="197790"/>
            <a:ext cx="5946775" cy="2027885"/>
            <a:chOff x="8139" y="2254"/>
            <a:chExt cx="3814" cy="3012"/>
          </a:xfrm>
        </p:grpSpPr>
        <p:sp>
          <p:nvSpPr>
            <p:cNvPr id="4" name="圆角矩形 3"/>
            <p:cNvSpPr/>
            <p:nvPr>
              <p:custDataLst>
                <p:tags r:id="rId2"/>
              </p:custDataLst>
            </p:nvPr>
          </p:nvSpPr>
          <p:spPr>
            <a:xfrm>
              <a:off x="8139" y="2350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>
              <p:custDataLst>
                <p:tags r:id="rId3"/>
              </p:custDataLst>
            </p:nvPr>
          </p:nvSpPr>
          <p:spPr>
            <a:xfrm>
              <a:off x="8729" y="2254"/>
              <a:ext cx="3224" cy="760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概述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>
              <p:custDataLst>
                <p:tags r:id="rId4"/>
              </p:custDataLst>
            </p:nvPr>
          </p:nvSpPr>
          <p:spPr>
            <a:xfrm>
              <a:off x="8139" y="3451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>
              <p:custDataLst>
                <p:tags r:id="rId5"/>
              </p:custDataLst>
            </p:nvPr>
          </p:nvSpPr>
          <p:spPr>
            <a:xfrm>
              <a:off x="8722" y="3355"/>
              <a:ext cx="3224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程序基本结构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97280">
                <a:lnSpc>
                  <a:spcPct val="140000"/>
                </a:lnSpc>
              </a:pP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>
              <p:custDataLst>
                <p:tags r:id="rId6"/>
              </p:custDataLst>
            </p:nvPr>
          </p:nvSpPr>
          <p:spPr>
            <a:xfrm>
              <a:off x="8139" y="4552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>
              <p:custDataLst>
                <p:tags r:id="rId7"/>
              </p:custDataLst>
            </p:nvPr>
          </p:nvSpPr>
          <p:spPr>
            <a:xfrm>
              <a:off x="8729" y="4407"/>
              <a:ext cx="3224" cy="723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语言要素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>
            <p:custDataLst>
              <p:tags r:id="rId8"/>
            </p:custDataLst>
          </p:nvPr>
        </p:nvGrpSpPr>
        <p:grpSpPr>
          <a:xfrm>
            <a:off x="5029835" y="2359330"/>
            <a:ext cx="5946775" cy="2027885"/>
            <a:chOff x="8139" y="2254"/>
            <a:chExt cx="3814" cy="3012"/>
          </a:xfrm>
        </p:grpSpPr>
        <p:sp>
          <p:nvSpPr>
            <p:cNvPr id="29" name="圆角矩形 28"/>
            <p:cNvSpPr/>
            <p:nvPr>
              <p:custDataLst>
                <p:tags r:id="rId9"/>
              </p:custDataLst>
            </p:nvPr>
          </p:nvSpPr>
          <p:spPr>
            <a:xfrm>
              <a:off x="8139" y="2350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4"/>
            <p:cNvSpPr txBox="1"/>
            <p:nvPr>
              <p:custDataLst>
                <p:tags r:id="rId10"/>
              </p:custDataLst>
            </p:nvPr>
          </p:nvSpPr>
          <p:spPr>
            <a:xfrm>
              <a:off x="8729" y="2254"/>
              <a:ext cx="3224" cy="760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顺序语句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>
              <p:custDataLst>
                <p:tags r:id="rId11"/>
              </p:custDataLst>
            </p:nvPr>
          </p:nvSpPr>
          <p:spPr>
            <a:xfrm>
              <a:off x="8139" y="3451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24"/>
            <p:cNvSpPr txBox="1"/>
            <p:nvPr>
              <p:custDataLst>
                <p:tags r:id="rId12"/>
              </p:custDataLst>
            </p:nvPr>
          </p:nvSpPr>
          <p:spPr>
            <a:xfrm>
              <a:off x="8722" y="3355"/>
              <a:ext cx="3224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子程序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97280">
                <a:lnSpc>
                  <a:spcPct val="140000"/>
                </a:lnSpc>
              </a:pP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圆角矩形 32"/>
            <p:cNvSpPr/>
            <p:nvPr>
              <p:custDataLst>
                <p:tags r:id="rId13"/>
              </p:custDataLst>
            </p:nvPr>
          </p:nvSpPr>
          <p:spPr>
            <a:xfrm>
              <a:off x="8139" y="4552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27"/>
            <p:cNvSpPr txBox="1"/>
            <p:nvPr>
              <p:custDataLst>
                <p:tags r:id="rId14"/>
              </p:custDataLst>
            </p:nvPr>
          </p:nvSpPr>
          <p:spPr>
            <a:xfrm>
              <a:off x="8729" y="4407"/>
              <a:ext cx="3224" cy="723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并行语句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5"/>
            </p:custDataLst>
          </p:nvPr>
        </p:nvGrpSpPr>
        <p:grpSpPr>
          <a:xfrm>
            <a:off x="5040630" y="4625010"/>
            <a:ext cx="5946775" cy="2027885"/>
            <a:chOff x="8139" y="2254"/>
            <a:chExt cx="3814" cy="3012"/>
          </a:xfrm>
        </p:grpSpPr>
        <p:sp>
          <p:nvSpPr>
            <p:cNvPr id="36" name="圆角矩形 35"/>
            <p:cNvSpPr/>
            <p:nvPr>
              <p:custDataLst>
                <p:tags r:id="rId16"/>
              </p:custDataLst>
            </p:nvPr>
          </p:nvSpPr>
          <p:spPr>
            <a:xfrm>
              <a:off x="8139" y="2350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4"/>
            <p:cNvSpPr txBox="1"/>
            <p:nvPr>
              <p:custDataLst>
                <p:tags r:id="rId17"/>
              </p:custDataLst>
            </p:nvPr>
          </p:nvSpPr>
          <p:spPr>
            <a:xfrm>
              <a:off x="8729" y="2254"/>
              <a:ext cx="3224" cy="760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属性描述语句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圆角矩形 38"/>
            <p:cNvSpPr/>
            <p:nvPr>
              <p:custDataLst>
                <p:tags r:id="rId18"/>
              </p:custDataLst>
            </p:nvPr>
          </p:nvSpPr>
          <p:spPr>
            <a:xfrm>
              <a:off x="8139" y="3451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24"/>
            <p:cNvSpPr txBox="1"/>
            <p:nvPr>
              <p:custDataLst>
                <p:tags r:id="rId19"/>
              </p:custDataLst>
            </p:nvPr>
          </p:nvSpPr>
          <p:spPr>
            <a:xfrm>
              <a:off x="8722" y="3355"/>
              <a:ext cx="3224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信号、变量与寄存器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1097280">
                <a:lnSpc>
                  <a:spcPct val="140000"/>
                </a:lnSpc>
              </a:pP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圆角矩形 40"/>
            <p:cNvSpPr/>
            <p:nvPr>
              <p:custDataLst>
                <p:tags r:id="rId20"/>
              </p:custDataLst>
            </p:nvPr>
          </p:nvSpPr>
          <p:spPr>
            <a:xfrm>
              <a:off x="8139" y="4552"/>
              <a:ext cx="379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27"/>
            <p:cNvSpPr txBox="1"/>
            <p:nvPr>
              <p:custDataLst>
                <p:tags r:id="rId21"/>
              </p:custDataLst>
            </p:nvPr>
          </p:nvSpPr>
          <p:spPr>
            <a:xfrm>
              <a:off x="8729" y="4407"/>
              <a:ext cx="3224" cy="723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VHDL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语言描述风格</a:t>
              </a:r>
              <a:endParaRPr lang="en-US" altLang="zh-CN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39" y="4689738"/>
            <a:ext cx="2639448" cy="2033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245" y="1136015"/>
            <a:ext cx="1090422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转向控制语句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、转向控制语句定义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用于改变程序的执行流程，类似于其他编程语言中的跳转语句。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、转向控制语句的分类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）循环（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loop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a.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单个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loop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b.for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c.while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d.loop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）条件语句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a.if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b.case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c.if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case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语句的比较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next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245" y="1053465"/>
            <a:ext cx="10904220" cy="53530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3.4.3 wait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永远挂起。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 for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时间表达式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无条件等待。这种形式的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语句会导致进程一直到指定的时间到时，结束挂起。这在测试平台中非常有用，用于模拟时钟周期。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 on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信号表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敏感列表等待。当进程的敏感列表中的信号发生变化时，进程将被激活。在进程中使用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语句可以模拟这种敏感列表的行为。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wait until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条件表达式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条件等待，会使进程暂停执行，直到指定的条件变为真。当条件表达式的信号变化，且条件表达式条件为直时，结束挂起。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1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937895" y="1135380"/>
            <a:ext cx="9825355" cy="5271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3.4.4 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返回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语句用于从进程中返回一个值，这通常发生在进程执行完毕或者满足某个特定条件时。结束当前子程序的执行，只用于子程序。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语句主要用在函数（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function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）中，因为函数是为了返回一个值而设计的。在进程中使用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语句是非法的，因为进程是为了描述并发行为而设计的，不应该有返回值。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语句格式如下：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只用于结束过程，不返回任何值；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只用于结束函数，必须返回一个值。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说明：执行返回语句将结束子程序，无条件地跳转至子程序的结束处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7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3.4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顺序语句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36245" y="1135380"/>
            <a:ext cx="10904220" cy="5271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3.4.5 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语句中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语句中，如果某个条件满足时不需要执行任何操作，可以使用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case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语句中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如果某个情况不需要执行任何操作，可以使用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、在循环中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如果某个迭代不需要执行任何操作，可以使用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中的作用类似于其他编程语言中的空语句或无操作指令。它不会对电路的综合产生任何影响，也不会影响仿真行为，只是用于满足语言的语法要求。在设计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代码时，使用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null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语句可以使代码更加清晰，尤其是在处理复杂的条件分支时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3.5 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子程序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-244475" y="1052830"/>
            <a:ext cx="5886450" cy="5353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、函数的定义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）函数名称：用于在代码中标识和调用该函数。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）函数声明：定义了函数的接口，包括输入参数和返回类型。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）返回类型：指定函数返回值的类型。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）函数主体：语句在函数被调用时执行，最终通过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return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语句返回一个值。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）函数的调用：类似于一个元件模块的例化，元件的例化产生一个新的层次，子程序调用只对应于当前层次的一部分。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9455" y="1452880"/>
            <a:ext cx="6393180" cy="4954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、函数的格式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function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函数名（参数表）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——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函数首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function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函数名（参数表）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return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 ——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函数体开始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说明部分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顺序结构；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function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函数名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3.5 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子程序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-244475" y="1052830"/>
            <a:ext cx="5886450" cy="5353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3.5.2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、过程的定义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）过程名称：用于在代码中标识和调用该过程。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）参数：包括输入（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）、输出（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out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）和双向（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inout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）参数。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）过程主体：包含一系列的语句，这些语句在过程被调用时执行。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）过程的调用：只需要使用过程名称并传入相应的参数即可。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语句格式：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过程名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形参名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=&gt;J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实参表达式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形参名</a:t>
            </a:r>
            <a:r>
              <a:rPr lang="en-US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➪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实参表达式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6820" y="1452880"/>
            <a:ext cx="5885815" cy="4954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、过程的格式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procedure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过程名（函数表）；过程首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procedure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过程名（参数表）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过程体开始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说明部分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begin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（顺序语句）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 indent="0" algn="l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931160" y="2038985"/>
            <a:ext cx="6330315" cy="4272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3645" y="6383020"/>
            <a:ext cx="9744075" cy="346075"/>
          </a:xfrm>
          <a:prstGeom prst="rect">
            <a:avLst/>
          </a:prstGeom>
        </p:spPr>
        <p:txBody>
          <a:bodyPr>
            <a:no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>
                <a:latin typeface="Times New Roman" panose="02020603050405020304"/>
                <a:ea typeface="Times New Roman" panose="02020603050405020304"/>
              </a:rPr>
              <a:t>3-</a:t>
            </a: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7 VHDL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并行语句的种类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3"/>
            </p:custDataLst>
          </p:nvPr>
        </p:nvSpPr>
        <p:spPr>
          <a:xfrm>
            <a:off x="431165" y="1136015"/>
            <a:ext cx="11192510" cy="12795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1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是一种硬件描述语言，出现在结构体中，各语句并行（同步）运行，与书写的顺序无关。在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中，并行语句用于描述同时发生的硬件行为。其种类如图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3-7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31165" y="1136015"/>
            <a:ext cx="11192510" cy="5389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基本结构：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进程标号：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]process(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敏感信号表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用于等待语句启动进程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进程说明语句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定义局部数据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顺序语句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进程主体，包含顺序执行的语句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process(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进程标号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）同一结构体中放多个进程，多个进程都是无限循环语句，无需返回语句；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process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中顺序语句具有明显的顺序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单行运行；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）进程语句是并行语句，不同进程并行运行；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）同结构体中定义信号实验进程的信号线（通信线）；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）一个进程中只允许描述对应一个时钟信号的同步时序逻辑。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31165" y="1136015"/>
            <a:ext cx="5140325" cy="5389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进程语句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【举例】：八位频率计的设计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）设计原理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测频控制器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testctl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1944370" y="2948305"/>
            <a:ext cx="2402205" cy="14147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2190" y="4363085"/>
            <a:ext cx="4030980" cy="368300"/>
          </a:xfrm>
          <a:prstGeom prst="rect">
            <a:avLst/>
          </a:prstGeom>
        </p:spPr>
        <p:txBody>
          <a:bodyPr wrap="square">
            <a:spAutoFit/>
          </a:bodyPr>
          <a:p>
            <a:pPr indent="266700" algn="ctr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3-8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测频控制器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testctl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电路原理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1484789" y="4731068"/>
            <a:ext cx="3334067" cy="170529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10335" y="6497320"/>
            <a:ext cx="3669665" cy="333375"/>
          </a:xfrm>
          <a:prstGeom prst="rect">
            <a:avLst/>
          </a:prstGeom>
        </p:spPr>
        <p:txBody>
          <a:bodyPr>
            <a:noAutofit/>
          </a:bodyPr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3-9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测频控制器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testctl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信号传输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5"/>
            </p:custDataLst>
          </p:nvPr>
        </p:nvSpPr>
        <p:spPr>
          <a:xfrm>
            <a:off x="6033135" y="1228090"/>
            <a:ext cx="5140325" cy="5389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1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十进制计数器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cnt10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ctr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3-10 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十进制计数器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cnt10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电路原理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800"/>
              </a:lnSpc>
              <a:spcBef>
                <a:spcPts val="120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四位锁存器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reg4b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ctr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3-11 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四位锁存器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reg4b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电路原理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Picture 3"/>
          <p:cNvPicPr>
            <a:picLocks noChangeAspect="1"/>
          </p:cNvPicPr>
          <p:nvPr/>
        </p:nvPicPr>
        <p:blipFill>
          <a:blip r:embed="rId6"/>
          <a:srcRect l="31007" t="26279" r="31746" b="50729"/>
          <a:stretch>
            <a:fillRect/>
          </a:stretch>
        </p:blipFill>
        <p:spPr>
          <a:xfrm>
            <a:off x="7120255" y="1800860"/>
            <a:ext cx="3180080" cy="147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5"/>
          <p:cNvPicPr>
            <a:picLocks noChangeAspect="1"/>
          </p:cNvPicPr>
          <p:nvPr/>
        </p:nvPicPr>
        <p:blipFill>
          <a:blip r:embed="rId7"/>
          <a:srcRect l="30579" t="28284" r="25841" b="52696"/>
          <a:stretch>
            <a:fillRect/>
          </a:stretch>
        </p:blipFill>
        <p:spPr>
          <a:xfrm>
            <a:off x="6872605" y="4731385"/>
            <a:ext cx="3675380" cy="12020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31165" y="1136015"/>
            <a:ext cx="11192510" cy="5389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块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、基本语法：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block_label : block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[guard_expression]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block block_label;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块标号：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block[(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块保护表达式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端口说明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begin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类层说明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73743031" name="直接箭头连接符 184"/>
          <p:cNvCxnSpPr/>
          <p:nvPr/>
        </p:nvCxnSpPr>
        <p:spPr>
          <a:xfrm flipV="1">
            <a:off x="6905943" y="3803968"/>
            <a:ext cx="632460" cy="479425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28" name="文本框 183"/>
          <p:cNvSpPr txBox="1"/>
          <p:nvPr/>
        </p:nvSpPr>
        <p:spPr>
          <a:xfrm>
            <a:off x="7407910" y="3442335"/>
            <a:ext cx="3550920" cy="36195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信号的定义，port/portmap语句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1073743033" name="直接箭头连接符 185"/>
          <p:cNvCxnSpPr/>
          <p:nvPr/>
        </p:nvCxnSpPr>
        <p:spPr>
          <a:xfrm flipH="1">
            <a:off x="3182620" y="4585018"/>
            <a:ext cx="1318260" cy="444500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55" name="文本框 186"/>
          <p:cNvSpPr txBox="1"/>
          <p:nvPr/>
        </p:nvSpPr>
        <p:spPr>
          <a:xfrm>
            <a:off x="1252855" y="4798695"/>
            <a:ext cx="1811020" cy="14954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对外都不透明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对嵌套内层透明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向下兼容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向上不兼容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cxnSp>
        <p:nvCxnSpPr>
          <p:cNvPr id="1073743049" name="直接箭头连接符 190"/>
          <p:cNvCxnSpPr/>
          <p:nvPr/>
        </p:nvCxnSpPr>
        <p:spPr>
          <a:xfrm>
            <a:off x="6092190" y="5272723"/>
            <a:ext cx="8255" cy="543560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50" name="文本框 189"/>
          <p:cNvSpPr txBox="1"/>
          <p:nvPr/>
        </p:nvSpPr>
        <p:spPr>
          <a:xfrm>
            <a:off x="4177665" y="5956935"/>
            <a:ext cx="4055110" cy="71374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参数定义，generic，genericmap语句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Generic（常熟名：数据类型：设定值）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1073743053" name="直接箭头连接符 187"/>
          <p:cNvCxnSpPr/>
          <p:nvPr/>
        </p:nvCxnSpPr>
        <p:spPr>
          <a:xfrm>
            <a:off x="7119303" y="4798378"/>
            <a:ext cx="838835" cy="302260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35" name="文本框 188"/>
          <p:cNvSpPr txBox="1"/>
          <p:nvPr/>
        </p:nvSpPr>
        <p:spPr>
          <a:xfrm>
            <a:off x="8098155" y="5100955"/>
            <a:ext cx="3665855" cy="35179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接口设置及外界信号的连接说明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698500" y="1352550"/>
            <a:ext cx="5158105" cy="50539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68400" lvl="2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具有强大的系统描述能力、规范的程序设计结构、灵活的语言表达风格和多层次的仿真测试手段。当前，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Verilog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语言将承担起几乎全部的数字系统设计任务。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68400" lvl="2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1168400" lvl="2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允许设计者创建精确、可重用的模型，这些模型可以用来模拟电路的行为，也可以用来综合成实际的硬件设计。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4725295" cy="605057"/>
            <a:chOff x="274214" y="217809"/>
            <a:chExt cx="3937746" cy="50421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42" y="235719"/>
              <a:ext cx="3483218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6398260" y="1370330"/>
            <a:ext cx="5158105" cy="51631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3.1.2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特点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、描述硬件行为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、多层次抽象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、强类型语言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、并行性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、仿真和测试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、可重用性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、标准化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、综合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、复杂的时序控制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、强大的数据结构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781050" y="1136015"/>
            <a:ext cx="10842625" cy="53892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块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、结构体、块与电路、子电路的关系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总电路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block1     block2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子电路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子电路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signal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block3     block4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子电路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子电路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73743052" name="左大括号 181"/>
          <p:cNvSpPr/>
          <p:nvPr/>
        </p:nvSpPr>
        <p:spPr>
          <a:xfrm>
            <a:off x="5721985" y="3111500"/>
            <a:ext cx="521335" cy="2418080"/>
          </a:xfrm>
          <a:prstGeom prst="leftBrace">
            <a:avLst>
              <a:gd name="adj1" fmla="val 8312"/>
              <a:gd name="adj2" fmla="val 50000"/>
            </a:avLst>
          </a:prstGeom>
          <a:noFill/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73743056" name="文本框 182"/>
          <p:cNvSpPr txBox="1"/>
          <p:nvPr/>
        </p:nvSpPr>
        <p:spPr>
          <a:xfrm>
            <a:off x="6660515" y="3930650"/>
            <a:ext cx="2227580" cy="77978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</a:rPr>
              <a:t>块里为顺序语句</a:t>
            </a:r>
            <a:endParaRPr lang="zh-CN" altLang="en-US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r>
              <a:rPr lang="zh-CN" altLang="en-US" sz="2000">
                <a:latin typeface="Times New Roman" panose="02020603050405020304" charset="0"/>
                <a:ea typeface="宋体" panose="02010600030101010101" pitchFamily="2" charset="-122"/>
              </a:rPr>
              <a:t>进程里为并行语句</a:t>
            </a:r>
            <a:endParaRPr lang="zh-CN" altLang="en-US" sz="2000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 sz="200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781050" y="1002030"/>
            <a:ext cx="10842625" cy="55232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并行信号赋值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、简单信号赋值语句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格式：赋值目标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、条件信号赋值语句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格式：赋值目标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when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赋值条件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else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when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赋值条件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else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		…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、选择信号赋值语句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with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select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赋值目标信号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when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		     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号分隔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                          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when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                            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when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选择值；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	               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号结束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3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781050" y="1135380"/>
            <a:ext cx="10842625" cy="5389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并行信号赋值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、不完整的条件语句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描述时序电路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then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顺序代理语句（条件语句）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if =&gt;qnh=qn=&gt;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保持原来的值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用来设计时序电路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、并行过程调用语句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出现在结构体或块语句中，调用过程同顺序过程调用语句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73743051" name="图片 191" descr="ba543d8d794a07b47038f5308e7a4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120" y="4104005"/>
            <a:ext cx="3159125" cy="26473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781050" y="1135380"/>
            <a:ext cx="10842625" cy="5389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并行信号赋值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、不完整的条件语句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描述时序电路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then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顺序代理语句（条件语句）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if =&gt;qnh=qn=&gt;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保持原来的值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用来设计时序电路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、并行过程调用语句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出现在结构体或块语句中，调用过程同顺序过程调用语句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73743051" name="图片 191" descr="ba543d8d794a07b47038f5308e7a4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120" y="4104005"/>
            <a:ext cx="3159125" cy="26473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0" y="1217930"/>
            <a:ext cx="5501005" cy="23164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3.6.4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元件声明及元件例化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、元件声明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定义了一个模块的类型，包括其输入和输出端口。它类似于类的定义，用于创建特定类型的模块。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6630035" y="1136015"/>
            <a:ext cx="4596130" cy="26790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【举例】：元件声明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component and_gate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port(a, b : in std_logic;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y : out std_logic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end component;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4"/>
            </p:custDataLst>
          </p:nvPr>
        </p:nvSpPr>
        <p:spPr>
          <a:xfrm>
            <a:off x="635" y="3886200"/>
            <a:ext cx="12191365" cy="27933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、元件例化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元件例化是在架构中创建元件的实例的过程。这类似于创建类的对象。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behavioral of myentity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u1 : and_gate port map (a =&gt; signal_a, b =&gt; signal_b, y =&gt; signal_y);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end behavioral;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771515" y="2137410"/>
            <a:ext cx="1626870" cy="41973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217930"/>
            <a:ext cx="10905490" cy="5400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并行信号赋值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、元件例化（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component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当前结构体内定义一个新的设计层次，此设计层次总称为元件。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component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元件名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（类层表）说明；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参数说明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port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（元件的名称）说明；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component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例化名：元件名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port map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（信号，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元件例化。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【举例】：四位移位寄存器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73743054" name="图片 192" descr="1613df4ccbccbbcbd1d743fded6b0b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025" y="5028565"/>
            <a:ext cx="4754245" cy="1625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217930"/>
            <a:ext cx="4574540" cy="5400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3.6.5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、生成语句的基本语法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generate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[guard_expression]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[when_expression]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[when_expression]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[...]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generate;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5147945" y="1136015"/>
            <a:ext cx="7043420" cy="55568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1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输入，输出端口规则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标号：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循变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取值范围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generate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generate[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标号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:]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exit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输入，输出端口不规则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if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条件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generate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并行语句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generate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（标号）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=&gt;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不允许出现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else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073743058" name="直接箭头连接符 193"/>
          <p:cNvCxnSpPr/>
          <p:nvPr/>
        </p:nvCxnSpPr>
        <p:spPr>
          <a:xfrm>
            <a:off x="9566593" y="1959293"/>
            <a:ext cx="635" cy="314325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59" name="文本框 194"/>
          <p:cNvSpPr txBox="1"/>
          <p:nvPr/>
        </p:nvSpPr>
        <p:spPr>
          <a:xfrm>
            <a:off x="8883650" y="2273935"/>
            <a:ext cx="1367790" cy="53530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表达式to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42900"/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down to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cxnSp>
        <p:nvCxnSpPr>
          <p:cNvPr id="3" name="直接箭头连接符 193"/>
          <p:cNvCxnSpPr/>
          <p:nvPr/>
        </p:nvCxnSpPr>
        <p:spPr>
          <a:xfrm>
            <a:off x="7857173" y="3642678"/>
            <a:ext cx="537845" cy="215900"/>
          </a:xfrm>
          <a:prstGeom prst="straightConnector1">
            <a:avLst/>
          </a:prstGeom>
          <a:ln w="12700" cap="flat" cmpd="sng">
            <a:solidFill>
              <a:srgbClr val="4874CB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073743057" name="文本框 196"/>
          <p:cNvSpPr txBox="1"/>
          <p:nvPr/>
        </p:nvSpPr>
        <p:spPr>
          <a:xfrm>
            <a:off x="8450580" y="3687445"/>
            <a:ext cx="2027555" cy="3397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txBody>
          <a:bodyPr vert="horz" wrap="square" anchor="t" anchorCtr="0"/>
          <a:p>
            <a:r>
              <a:rPr lang="zh-CN" altLang="en-US">
                <a:latin typeface="Times New Roman" panose="02020603050405020304" charset="0"/>
                <a:ea typeface="宋体" panose="02010600030101010101" pitchFamily="2" charset="-122"/>
              </a:rPr>
              <a:t>形成新的设计层次</a:t>
            </a:r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  <a:p>
            <a:endParaRPr lang="zh-CN" altLang="en-US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774565" y="3439160"/>
            <a:ext cx="735330" cy="248285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3.6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并行语句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033780"/>
            <a:ext cx="10958830" cy="5481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3.6.5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、生成语句与块语句的结合使用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生成语句也可以与块语句结合使用，以创建更复杂的硬件结构。例如，可以使用生成语句创建一个由多个相同的块组成的数组，并在每个块中使用块语句来定义更复杂的逻辑。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generate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for i in 0 to 7 loop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blockarray(i): block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signal_a(i) &lt;= signal_b(i) and signal_c(i);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signal_d(i) &lt;= signal_a(i) or signal_e(i);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block blockarray(i);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end loop;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6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generate;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属性描述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033780"/>
            <a:ext cx="10958830" cy="5481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类属参量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类属参量通常是端口界面常数（静态信息通道），可规定端口大小、子元件数目和实体的定时特性。改变实体的设计规模和电路结构，不需要改变实体内部结构。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类属与常数的不同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）常数只能从设计的实体内部得到赋值，且不可改变；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）类层的值由实体外部提供，即能从所说明的环境外部动态地接受赋值，行为类似端口。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类属说明体系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genergic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（常数名；数据类型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设定值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常数名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[:=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设定值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entity and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3.7.4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类属映射语句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描述相应元件类层参量向与门的链接和传送方式。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格式：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generic map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（类属表）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属性描述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033780"/>
            <a:ext cx="10958830" cy="5481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3.7.5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属性分类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、数值类属性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预定义了一些数值类属性，包括：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a.left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right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：用于指定类型或信号的左右边界值；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b.low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high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：用于指定类型或信号的最高和最低有效位；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c.length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：用于获取数组类型的长度；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d.width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：用于获取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std_ulogic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std_logic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类型的信号的位数；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e.range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reverse_range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：用于指定数组类型的索引范围，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reverse_range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以相反的顺序指定索引范围。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数值类属性的语法如下：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attribute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attribute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of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: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表达式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698500" y="1192530"/>
            <a:ext cx="10730865" cy="5213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3.1.3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设计流程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3-1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的设计流程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4725295" cy="605057"/>
            <a:chOff x="274214" y="217809"/>
            <a:chExt cx="3937746" cy="50421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42" y="235719"/>
              <a:ext cx="3483218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概述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4410" y="1715135"/>
            <a:ext cx="7598410" cy="45288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属性描述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033780"/>
            <a:ext cx="10958830" cy="5481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3.7.5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属性分类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、函数类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预定义了一些函数类属性，包括：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a.'event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：用于检测信号是否发生了变化；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b.'stable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：用于检测信号在一段时间内是否保持稳定；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c.'quiet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：用于检测信号在一段时间内是否没有发生变化；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d.'transaction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：用于检测信号在一段时间内是否发生了事务（即信号值的变化）。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函数类属性的语法如下：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4" indent="0" algn="just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'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属性名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3.7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属性描述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语句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292860"/>
            <a:ext cx="11169015" cy="5222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3.7.6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上升沿检测表达式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信号属性函数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得到信号的行为仿真（如值的变化，经历变化的时序，变化前值）。其中属性函数有两种情况：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&gt;event—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若在当前小的时向间隔，事件发生了，函数为布尔量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&lt;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&gt;last_value—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表示最近一次时间发生前的值。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其检测表达式为：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clk ‘event and chl=’1’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2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clk ‘event and (clk=’1’) and (clk last_value=’0’)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3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rising edge (clk)—clk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必为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std_logic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类型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3.8 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信号、变量与寄存器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292860"/>
            <a:ext cx="11011535" cy="5222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3.8.1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signals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信号是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中的主要数据通信机制。它们用于在各个进程、实体和组件之间传递数据。信号在电路中对应电线或总线，可以认为是一种连接不同部分的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管道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3.8.2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variables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变量是局部数据存储机制，它们仅在声明的进程、函数或过程内部可见。变量用于在单个进程内部存储临时数据，不会在进程之间传递。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800100" lvl="1" indent="-34290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3.8.3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寄存器（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registers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中，寄存器通常指的是在同步逻辑中用于存储数据的元素。它们在硬件中对应触发器（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flip-flops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）或寄存器（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registers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）。寄存器用于在时钟边沿捕获和存储数据，它们是构成时序逻辑的基本构建块。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3.8 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信号、变量与寄存器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402590" y="1292860"/>
            <a:ext cx="11011535" cy="5222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3.8.4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信号、变量与寄存器的区别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、信号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每个信号在硬件中可能对应一条或多条实际的连线。信号的数量直接影响电路的连线和布线复杂度。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、变量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变量不会直接生成硬件资源。它们仅在进程内部用于临时存储，不会影响硬件的数量。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、寄存器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寄存器的数量通常与信号在时序逻辑中的赋值次数有关。每个在时钟边沿赋值的信号都可能生成一个寄存器。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3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在设计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代码时，应尽量优化信号和寄存器的使用，以减少不必要的硬件资源消耗和布线复杂度。同时，合理使用变量可以提高代码的可读性和维护性。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3.9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语言描述风格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298450" y="1136015"/>
            <a:ext cx="11254740" cy="5379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3.9.1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行为描述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行为描述是一种高级描述风格，它关注硬件系统的功能和行为，而不是其具体的实现细节。通常用于系统的初步设计和验证，因为它可以快速地实现和测试系统的功能。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behavioral of my_entity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process(clk, reset)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if reset = '1' then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counter &lt;= (others =&gt; '0');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elsif rising_edge(clk) then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counter &lt;= counter + 1;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if;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end process;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behavioral;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3.9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语言描述风格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298450" y="1136015"/>
            <a:ext cx="11254740" cy="5379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3.9.2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数据流描述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数据流描述是一种中级描述风格，它关注数据在硬件系统中的流动和处理。通常用于描述组合逻辑电路，其中输出信号是输入信号的函数。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dataflow of my_entity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process(clk, reset, counter_in)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if reset = '1' then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counter_out &lt;= (others =&gt; '0');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else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counter_out &lt;= counter_in + 1;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if;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end process;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5" indent="0" algn="just" fontAlgn="ctr">
              <a:lnSpc>
                <a:spcPts val="25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 dataflow;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3.9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语言描述风格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Title 6"/>
          <p:cNvSpPr txBox="1"/>
          <p:nvPr>
            <p:custDataLst>
              <p:tags r:id="rId2"/>
            </p:custDataLst>
          </p:nvPr>
        </p:nvSpPr>
        <p:spPr>
          <a:xfrm>
            <a:off x="-102235" y="1136015"/>
            <a:ext cx="12190730" cy="53790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800100" lvl="1" indent="-34290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3.9.3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结构化描述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结构化描述是一种低级描述风格，它关注硬件系统的具体实现和结构。通常用于详细设计和综合，因为它提供了硬件实现的详细信息。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architecture structural of my_entity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component adder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port (a, b : in std_logic_vector(3 downto 0);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sum : out std_logic_vector(3 downto 0));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end component;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u_adder : adder port map(a =&gt; counter_in, b =&gt; "0001", sum =&gt; counter_out);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just" fontAlgn="ctr">
              <a:lnSpc>
                <a:spcPts val="2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structural;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0" y="2121535"/>
            <a:ext cx="12192000" cy="297878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1" rIns="109703" bIns="54851" rtlCol="0" anchor="ctr"/>
          <a:lstStyle/>
          <a:p>
            <a:pPr defTabSz="822960"/>
            <a:endParaRPr lang="en-US" sz="3600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5790" y="2397760"/>
            <a:ext cx="8448040" cy="2435225"/>
          </a:xfrm>
          <a:prstGeom prst="rect">
            <a:avLst/>
          </a:prstGeom>
          <a:noFill/>
        </p:spPr>
        <p:txBody>
          <a:bodyPr wrap="none" lIns="109703" tIns="54851" rIns="109703" bIns="54851">
            <a:noAutofit/>
          </a:bodyPr>
          <a:lstStyle/>
          <a:p>
            <a:pPr algn="ctr" defTabSz="1097280"/>
            <a:r>
              <a:rPr lang="en-US" altLang="zh-CN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097280"/>
            <a:endParaRPr lang="zh-CN" altLang="en-U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anose="020F0502020204030204"/>
              <a:ea typeface="微软雅黑" panose="020B0503020204020204" pitchFamily="34" charset="-122"/>
            </a:endParaRPr>
          </a:p>
          <a:p>
            <a:pPr algn="ctr" defTabSz="1097280"/>
            <a:endParaRPr lang="zh-CN" altLang="en-U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50363" y="663893"/>
            <a:ext cx="679680" cy="679680"/>
            <a:chOff x="2195736" y="5157192"/>
            <a:chExt cx="864096" cy="864096"/>
          </a:xfrm>
        </p:grpSpPr>
        <p:sp>
          <p:nvSpPr>
            <p:cNvPr id="6" name="椭圆 5"/>
            <p:cNvSpPr/>
            <p:nvPr/>
          </p:nvSpPr>
          <p:spPr>
            <a:xfrm>
              <a:off x="2195736" y="5157192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2420939" y="5327612"/>
              <a:ext cx="437585" cy="528084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8767" tIns="49384" rIns="98767" bIns="4938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97280"/>
              <a:endParaRPr lang="en-US" sz="2880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23587" y="663893"/>
            <a:ext cx="679680" cy="679680"/>
            <a:chOff x="2267143" y="2492896"/>
            <a:chExt cx="864096" cy="864096"/>
          </a:xfrm>
        </p:grpSpPr>
        <p:sp>
          <p:nvSpPr>
            <p:cNvPr id="9" name="椭圆 8"/>
            <p:cNvSpPr/>
            <p:nvPr/>
          </p:nvSpPr>
          <p:spPr>
            <a:xfrm>
              <a:off x="2267143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black">
            <a:xfrm>
              <a:off x="2496467" y="2693855"/>
              <a:ext cx="423965" cy="470210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8767" tIns="49384" rIns="98767" bIns="49384" numCol="1" anchor="t" anchorCtr="0" compatLnSpc="1"/>
            <a:lstStyle/>
            <a:p>
              <a:pPr defTabSz="1097280"/>
              <a:endParaRPr lang="en-US" sz="1200" dirty="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96813" y="663893"/>
            <a:ext cx="679680" cy="679680"/>
            <a:chOff x="3994734" y="2492896"/>
            <a:chExt cx="864096" cy="864096"/>
          </a:xfrm>
        </p:grpSpPr>
        <p:sp>
          <p:nvSpPr>
            <p:cNvPr id="12" name="椭圆 11"/>
            <p:cNvSpPr/>
            <p:nvPr/>
          </p:nvSpPr>
          <p:spPr>
            <a:xfrm>
              <a:off x="3994734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2"/>
            <p:cNvSpPr>
              <a:spLocks noEditPoints="1"/>
            </p:cNvSpPr>
            <p:nvPr/>
          </p:nvSpPr>
          <p:spPr bwMode="auto">
            <a:xfrm>
              <a:off x="4187385" y="2675055"/>
              <a:ext cx="530015" cy="530008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2285" tIns="41143" rIns="82285" bIns="41143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70039" y="663893"/>
            <a:ext cx="679680" cy="679680"/>
            <a:chOff x="5722325" y="2492896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5722325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5906464" y="2663316"/>
              <a:ext cx="512412" cy="528084"/>
            </a:xfrm>
            <a:custGeom>
              <a:avLst/>
              <a:gdLst>
                <a:gd name="T0" fmla="*/ 46 w 353"/>
                <a:gd name="T1" fmla="*/ 420 h 460"/>
                <a:gd name="T2" fmla="*/ 36 w 353"/>
                <a:gd name="T3" fmla="*/ 254 h 460"/>
                <a:gd name="T4" fmla="*/ 61 w 353"/>
                <a:gd name="T5" fmla="*/ 211 h 460"/>
                <a:gd name="T6" fmla="*/ 107 w 353"/>
                <a:gd name="T7" fmla="*/ 199 h 460"/>
                <a:gd name="T8" fmla="*/ 117 w 353"/>
                <a:gd name="T9" fmla="*/ 239 h 460"/>
                <a:gd name="T10" fmla="*/ 107 w 353"/>
                <a:gd name="T11" fmla="*/ 251 h 460"/>
                <a:gd name="T12" fmla="*/ 75 w 353"/>
                <a:gd name="T13" fmla="*/ 277 h 460"/>
                <a:gd name="T14" fmla="*/ 63 w 353"/>
                <a:gd name="T15" fmla="*/ 420 h 460"/>
                <a:gd name="T16" fmla="*/ 81 w 353"/>
                <a:gd name="T17" fmla="*/ 419 h 460"/>
                <a:gd name="T18" fmla="*/ 279 w 353"/>
                <a:gd name="T19" fmla="*/ 297 h 460"/>
                <a:gd name="T20" fmla="*/ 114 w 353"/>
                <a:gd name="T21" fmla="*/ 129 h 460"/>
                <a:gd name="T22" fmla="*/ 189 w 353"/>
                <a:gd name="T23" fmla="*/ 66 h 460"/>
                <a:gd name="T24" fmla="*/ 230 w 353"/>
                <a:gd name="T25" fmla="*/ 130 h 460"/>
                <a:gd name="T26" fmla="*/ 241 w 353"/>
                <a:gd name="T27" fmla="*/ 36 h 460"/>
                <a:gd name="T28" fmla="*/ 106 w 353"/>
                <a:gd name="T29" fmla="*/ 30 h 460"/>
                <a:gd name="T30" fmla="*/ 114 w 353"/>
                <a:gd name="T31" fmla="*/ 129 h 460"/>
                <a:gd name="T32" fmla="*/ 303 w 353"/>
                <a:gd name="T33" fmla="*/ 438 h 460"/>
                <a:gd name="T34" fmla="*/ 68 w 353"/>
                <a:gd name="T35" fmla="*/ 460 h 460"/>
                <a:gd name="T36" fmla="*/ 317 w 353"/>
                <a:gd name="T37" fmla="*/ 254 h 460"/>
                <a:gd name="T38" fmla="*/ 307 w 353"/>
                <a:gd name="T39" fmla="*/ 420 h 460"/>
                <a:gd name="T40" fmla="*/ 298 w 353"/>
                <a:gd name="T41" fmla="*/ 291 h 460"/>
                <a:gd name="T42" fmla="*/ 234 w 353"/>
                <a:gd name="T43" fmla="*/ 277 h 460"/>
                <a:gd name="T44" fmla="*/ 250 w 353"/>
                <a:gd name="T45" fmla="*/ 250 h 460"/>
                <a:gd name="T46" fmla="*/ 252 w 353"/>
                <a:gd name="T47" fmla="*/ 241 h 460"/>
                <a:gd name="T48" fmla="*/ 293 w 353"/>
                <a:gd name="T49" fmla="*/ 211 h 460"/>
                <a:gd name="T50" fmla="*/ 298 w 353"/>
                <a:gd name="T51" fmla="*/ 214 h 460"/>
                <a:gd name="T52" fmla="*/ 317 w 353"/>
                <a:gd name="T53" fmla="*/ 254 h 460"/>
                <a:gd name="T54" fmla="*/ 243 w 353"/>
                <a:gd name="T55" fmla="*/ 251 h 460"/>
                <a:gd name="T56" fmla="*/ 231 w 353"/>
                <a:gd name="T57" fmla="*/ 233 h 460"/>
                <a:gd name="T58" fmla="*/ 245 w 353"/>
                <a:gd name="T59" fmla="*/ 199 h 460"/>
                <a:gd name="T60" fmla="*/ 218 w 353"/>
                <a:gd name="T61" fmla="*/ 204 h 460"/>
                <a:gd name="T62" fmla="*/ 228 w 353"/>
                <a:gd name="T63" fmla="*/ 277 h 460"/>
                <a:gd name="T64" fmla="*/ 110 w 353"/>
                <a:gd name="T65" fmla="*/ 235 h 460"/>
                <a:gd name="T66" fmla="*/ 127 w 353"/>
                <a:gd name="T67" fmla="*/ 238 h 460"/>
                <a:gd name="T68" fmla="*/ 127 w 353"/>
                <a:gd name="T69" fmla="*/ 277 h 460"/>
                <a:gd name="T70" fmla="*/ 135 w 353"/>
                <a:gd name="T71" fmla="*/ 204 h 460"/>
                <a:gd name="T72" fmla="*/ 111 w 353"/>
                <a:gd name="T73" fmla="*/ 19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460">
                  <a:moveTo>
                    <a:pt x="63" y="420"/>
                  </a:moveTo>
                  <a:cubicBezTo>
                    <a:pt x="46" y="420"/>
                    <a:pt x="46" y="420"/>
                    <a:pt x="46" y="420"/>
                  </a:cubicBezTo>
                  <a:cubicBezTo>
                    <a:pt x="4" y="420"/>
                    <a:pt x="0" y="394"/>
                    <a:pt x="9" y="358"/>
                  </a:cubicBezTo>
                  <a:cubicBezTo>
                    <a:pt x="36" y="254"/>
                    <a:pt x="36" y="254"/>
                    <a:pt x="36" y="254"/>
                  </a:cubicBezTo>
                  <a:cubicBezTo>
                    <a:pt x="40" y="237"/>
                    <a:pt x="48" y="223"/>
                    <a:pt x="59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4" y="241"/>
                    <a:pt x="104" y="241"/>
                    <a:pt x="104" y="241"/>
                  </a:cubicBezTo>
                  <a:cubicBezTo>
                    <a:pt x="117" y="239"/>
                    <a:pt x="117" y="239"/>
                    <a:pt x="117" y="239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7" y="251"/>
                    <a:pt x="107" y="251"/>
                    <a:pt x="107" y="251"/>
                  </a:cubicBezTo>
                  <a:cubicBezTo>
                    <a:pt x="107" y="252"/>
                    <a:pt x="113" y="263"/>
                    <a:pt x="121" y="277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63" y="290"/>
                    <a:pt x="63" y="290"/>
                    <a:pt x="63" y="290"/>
                  </a:cubicBezTo>
                  <a:cubicBezTo>
                    <a:pt x="63" y="420"/>
                    <a:pt x="63" y="420"/>
                    <a:pt x="63" y="420"/>
                  </a:cubicBezTo>
                  <a:close/>
                  <a:moveTo>
                    <a:pt x="81" y="297"/>
                  </a:moveTo>
                  <a:cubicBezTo>
                    <a:pt x="81" y="419"/>
                    <a:pt x="81" y="419"/>
                    <a:pt x="81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297"/>
                    <a:pt x="279" y="297"/>
                    <a:pt x="279" y="297"/>
                  </a:cubicBezTo>
                  <a:cubicBezTo>
                    <a:pt x="81" y="297"/>
                    <a:pt x="81" y="297"/>
                    <a:pt x="81" y="297"/>
                  </a:cubicBezTo>
                  <a:close/>
                  <a:moveTo>
                    <a:pt x="114" y="129"/>
                  </a:moveTo>
                  <a:cubicBezTo>
                    <a:pt x="112" y="104"/>
                    <a:pt x="111" y="93"/>
                    <a:pt x="119" y="68"/>
                  </a:cubicBezTo>
                  <a:cubicBezTo>
                    <a:pt x="134" y="79"/>
                    <a:pt x="172" y="73"/>
                    <a:pt x="189" y="66"/>
                  </a:cubicBezTo>
                  <a:cubicBezTo>
                    <a:pt x="197" y="79"/>
                    <a:pt x="213" y="82"/>
                    <a:pt x="227" y="77"/>
                  </a:cubicBezTo>
                  <a:cubicBezTo>
                    <a:pt x="231" y="98"/>
                    <a:pt x="231" y="101"/>
                    <a:pt x="230" y="130"/>
                  </a:cubicBezTo>
                  <a:cubicBezTo>
                    <a:pt x="230" y="130"/>
                    <a:pt x="247" y="116"/>
                    <a:pt x="249" y="104"/>
                  </a:cubicBezTo>
                  <a:cubicBezTo>
                    <a:pt x="251" y="92"/>
                    <a:pt x="247" y="44"/>
                    <a:pt x="241" y="36"/>
                  </a:cubicBezTo>
                  <a:cubicBezTo>
                    <a:pt x="234" y="19"/>
                    <a:pt x="217" y="8"/>
                    <a:pt x="186" y="12"/>
                  </a:cubicBezTo>
                  <a:cubicBezTo>
                    <a:pt x="156" y="0"/>
                    <a:pt x="120" y="13"/>
                    <a:pt x="106" y="30"/>
                  </a:cubicBezTo>
                  <a:cubicBezTo>
                    <a:pt x="99" y="38"/>
                    <a:pt x="91" y="105"/>
                    <a:pt x="98" y="115"/>
                  </a:cubicBezTo>
                  <a:cubicBezTo>
                    <a:pt x="106" y="125"/>
                    <a:pt x="114" y="129"/>
                    <a:pt x="114" y="129"/>
                  </a:cubicBezTo>
                  <a:close/>
                  <a:moveTo>
                    <a:pt x="56" y="438"/>
                  </a:moveTo>
                  <a:cubicBezTo>
                    <a:pt x="303" y="438"/>
                    <a:pt x="303" y="438"/>
                    <a:pt x="303" y="438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68" y="460"/>
                    <a:pt x="68" y="460"/>
                    <a:pt x="68" y="460"/>
                  </a:cubicBezTo>
                  <a:cubicBezTo>
                    <a:pt x="56" y="438"/>
                    <a:pt x="56" y="438"/>
                    <a:pt x="56" y="438"/>
                  </a:cubicBezTo>
                  <a:close/>
                  <a:moveTo>
                    <a:pt x="317" y="254"/>
                  </a:moveTo>
                  <a:cubicBezTo>
                    <a:pt x="344" y="358"/>
                    <a:pt x="344" y="358"/>
                    <a:pt x="344" y="358"/>
                  </a:cubicBezTo>
                  <a:cubicBezTo>
                    <a:pt x="353" y="394"/>
                    <a:pt x="349" y="420"/>
                    <a:pt x="307" y="420"/>
                  </a:cubicBezTo>
                  <a:cubicBezTo>
                    <a:pt x="298" y="420"/>
                    <a:pt x="298" y="420"/>
                    <a:pt x="298" y="420"/>
                  </a:cubicBezTo>
                  <a:cubicBezTo>
                    <a:pt x="298" y="291"/>
                    <a:pt x="298" y="291"/>
                    <a:pt x="298" y="291"/>
                  </a:cubicBezTo>
                  <a:cubicBezTo>
                    <a:pt x="283" y="277"/>
                    <a:pt x="283" y="277"/>
                    <a:pt x="283" y="277"/>
                  </a:cubicBezTo>
                  <a:cubicBezTo>
                    <a:pt x="234" y="277"/>
                    <a:pt x="234" y="277"/>
                    <a:pt x="234" y="277"/>
                  </a:cubicBezTo>
                  <a:cubicBezTo>
                    <a:pt x="243" y="263"/>
                    <a:pt x="249" y="252"/>
                    <a:pt x="249" y="25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39" y="239"/>
                    <a:pt x="239" y="239"/>
                    <a:pt x="239" y="23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49" y="200"/>
                    <a:pt x="249" y="200"/>
                    <a:pt x="249" y="200"/>
                  </a:cubicBezTo>
                  <a:cubicBezTo>
                    <a:pt x="293" y="211"/>
                    <a:pt x="293" y="211"/>
                    <a:pt x="293" y="211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307" y="226"/>
                    <a:pt x="313" y="240"/>
                    <a:pt x="316" y="254"/>
                  </a:cubicBezTo>
                  <a:cubicBezTo>
                    <a:pt x="317" y="254"/>
                    <a:pt x="317" y="254"/>
                    <a:pt x="317" y="254"/>
                  </a:cubicBezTo>
                  <a:close/>
                  <a:moveTo>
                    <a:pt x="228" y="277"/>
                  </a:moveTo>
                  <a:cubicBezTo>
                    <a:pt x="235" y="265"/>
                    <a:pt x="240" y="255"/>
                    <a:pt x="243" y="25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31" y="233"/>
                    <a:pt x="231" y="233"/>
                    <a:pt x="231" y="233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45" y="199"/>
                    <a:pt x="245" y="199"/>
                    <a:pt x="245" y="199"/>
                  </a:cubicBezTo>
                  <a:cubicBezTo>
                    <a:pt x="230" y="195"/>
                    <a:pt x="230" y="195"/>
                    <a:pt x="230" y="195"/>
                  </a:cubicBezTo>
                  <a:cubicBezTo>
                    <a:pt x="218" y="204"/>
                    <a:pt x="218" y="204"/>
                    <a:pt x="218" y="204"/>
                  </a:cubicBezTo>
                  <a:cubicBezTo>
                    <a:pt x="187" y="277"/>
                    <a:pt x="187" y="277"/>
                    <a:pt x="187" y="277"/>
                  </a:cubicBezTo>
                  <a:cubicBezTo>
                    <a:pt x="228" y="277"/>
                    <a:pt x="228" y="277"/>
                    <a:pt x="228" y="277"/>
                  </a:cubicBezTo>
                  <a:close/>
                  <a:moveTo>
                    <a:pt x="111" y="198"/>
                  </a:moveTo>
                  <a:cubicBezTo>
                    <a:pt x="110" y="235"/>
                    <a:pt x="110" y="235"/>
                    <a:pt x="110" y="235"/>
                  </a:cubicBezTo>
                  <a:cubicBezTo>
                    <a:pt x="124" y="233"/>
                    <a:pt x="124" y="233"/>
                    <a:pt x="124" y="233"/>
                  </a:cubicBezTo>
                  <a:cubicBezTo>
                    <a:pt x="127" y="238"/>
                    <a:pt x="127" y="238"/>
                    <a:pt x="127" y="238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5" y="255"/>
                    <a:pt x="121" y="265"/>
                    <a:pt x="127" y="277"/>
                  </a:cubicBezTo>
                  <a:cubicBezTo>
                    <a:pt x="170" y="277"/>
                    <a:pt x="170" y="277"/>
                    <a:pt x="170" y="277"/>
                  </a:cubicBezTo>
                  <a:cubicBezTo>
                    <a:pt x="135" y="204"/>
                    <a:pt x="135" y="204"/>
                    <a:pt x="135" y="204"/>
                  </a:cubicBezTo>
                  <a:cubicBezTo>
                    <a:pt x="123" y="195"/>
                    <a:pt x="123" y="195"/>
                    <a:pt x="123" y="195"/>
                  </a:cubicBezTo>
                  <a:lnTo>
                    <a:pt x="111" y="198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43264" y="663893"/>
            <a:ext cx="679680" cy="679680"/>
            <a:chOff x="7452320" y="2492896"/>
            <a:chExt cx="864096" cy="864096"/>
          </a:xfrm>
        </p:grpSpPr>
        <p:sp>
          <p:nvSpPr>
            <p:cNvPr id="18" name="椭圆 17"/>
            <p:cNvSpPr/>
            <p:nvPr/>
          </p:nvSpPr>
          <p:spPr>
            <a:xfrm>
              <a:off x="7452320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7622990" y="2640970"/>
              <a:ext cx="533049" cy="589156"/>
            </a:xfrm>
            <a:custGeom>
              <a:avLst/>
              <a:gdLst>
                <a:gd name="T0" fmla="*/ 448 w 1053"/>
                <a:gd name="T1" fmla="*/ 1024 h 1145"/>
                <a:gd name="T2" fmla="*/ 432 w 1053"/>
                <a:gd name="T3" fmla="*/ 1076 h 1145"/>
                <a:gd name="T4" fmla="*/ 447 w 1053"/>
                <a:gd name="T5" fmla="*/ 1101 h 1145"/>
                <a:gd name="T6" fmla="*/ 462 w 1053"/>
                <a:gd name="T7" fmla="*/ 1108 h 1145"/>
                <a:gd name="T8" fmla="*/ 492 w 1053"/>
                <a:gd name="T9" fmla="*/ 1138 h 1145"/>
                <a:gd name="T10" fmla="*/ 523 w 1053"/>
                <a:gd name="T11" fmla="*/ 1145 h 1145"/>
                <a:gd name="T12" fmla="*/ 556 w 1053"/>
                <a:gd name="T13" fmla="*/ 1140 h 1145"/>
                <a:gd name="T14" fmla="*/ 590 w 1053"/>
                <a:gd name="T15" fmla="*/ 1109 h 1145"/>
                <a:gd name="T16" fmla="*/ 597 w 1053"/>
                <a:gd name="T17" fmla="*/ 1107 h 1145"/>
                <a:gd name="T18" fmla="*/ 619 w 1053"/>
                <a:gd name="T19" fmla="*/ 1086 h 1145"/>
                <a:gd name="T20" fmla="*/ 622 w 1053"/>
                <a:gd name="T21" fmla="*/ 1040 h 1145"/>
                <a:gd name="T22" fmla="*/ 527 w 1053"/>
                <a:gd name="T23" fmla="*/ 240 h 1145"/>
                <a:gd name="T24" fmla="*/ 303 w 1053"/>
                <a:gd name="T25" fmla="*/ 705 h 1145"/>
                <a:gd name="T26" fmla="*/ 428 w 1053"/>
                <a:gd name="T27" fmla="*/ 935 h 1145"/>
                <a:gd name="T28" fmla="*/ 437 w 1053"/>
                <a:gd name="T29" fmla="*/ 996 h 1145"/>
                <a:gd name="T30" fmla="*/ 648 w 1053"/>
                <a:gd name="T31" fmla="*/ 964 h 1145"/>
                <a:gd name="T32" fmla="*/ 724 w 1053"/>
                <a:gd name="T33" fmla="*/ 739 h 1145"/>
                <a:gd name="T34" fmla="*/ 807 w 1053"/>
                <a:gd name="T35" fmla="*/ 532 h 1145"/>
                <a:gd name="T36" fmla="*/ 527 w 1053"/>
                <a:gd name="T37" fmla="*/ 240 h 1145"/>
                <a:gd name="T38" fmla="*/ 912 w 1053"/>
                <a:gd name="T39" fmla="*/ 699 h 1145"/>
                <a:gd name="T40" fmla="*/ 868 w 1053"/>
                <a:gd name="T41" fmla="*/ 775 h 1145"/>
                <a:gd name="T42" fmla="*/ 982 w 1053"/>
                <a:gd name="T43" fmla="*/ 790 h 1145"/>
                <a:gd name="T44" fmla="*/ 338 w 1053"/>
                <a:gd name="T45" fmla="*/ 200 h 1145"/>
                <a:gd name="T46" fmla="*/ 323 w 1053"/>
                <a:gd name="T47" fmla="*/ 87 h 1145"/>
                <a:gd name="T48" fmla="*/ 247 w 1053"/>
                <a:gd name="T49" fmla="*/ 130 h 1145"/>
                <a:gd name="T50" fmla="*/ 338 w 1053"/>
                <a:gd name="T51" fmla="*/ 200 h 1145"/>
                <a:gd name="T52" fmla="*/ 730 w 1053"/>
                <a:gd name="T53" fmla="*/ 87 h 1145"/>
                <a:gd name="T54" fmla="*/ 715 w 1053"/>
                <a:gd name="T55" fmla="*/ 200 h 1145"/>
                <a:gd name="T56" fmla="*/ 806 w 1053"/>
                <a:gd name="T57" fmla="*/ 130 h 1145"/>
                <a:gd name="T58" fmla="*/ 1009 w 1053"/>
                <a:gd name="T59" fmla="*/ 483 h 1145"/>
                <a:gd name="T60" fmla="*/ 903 w 1053"/>
                <a:gd name="T61" fmla="*/ 526 h 1145"/>
                <a:gd name="T62" fmla="*/ 1009 w 1053"/>
                <a:gd name="T63" fmla="*/ 570 h 1145"/>
                <a:gd name="T64" fmla="*/ 1009 w 1053"/>
                <a:gd name="T65" fmla="*/ 483 h 1145"/>
                <a:gd name="T66" fmla="*/ 570 w 1053"/>
                <a:gd name="T67" fmla="*/ 106 h 1145"/>
                <a:gd name="T68" fmla="*/ 526 w 1053"/>
                <a:gd name="T69" fmla="*/ 0 h 1145"/>
                <a:gd name="T70" fmla="*/ 483 w 1053"/>
                <a:gd name="T71" fmla="*/ 106 h 1145"/>
                <a:gd name="T72" fmla="*/ 184 w 1053"/>
                <a:gd name="T73" fmla="*/ 278 h 1145"/>
                <a:gd name="T74" fmla="*/ 70 w 1053"/>
                <a:gd name="T75" fmla="*/ 263 h 1145"/>
                <a:gd name="T76" fmla="*/ 140 w 1053"/>
                <a:gd name="T77" fmla="*/ 354 h 1145"/>
                <a:gd name="T78" fmla="*/ 184 w 1053"/>
                <a:gd name="T79" fmla="*/ 278 h 1145"/>
                <a:gd name="T80" fmla="*/ 966 w 1053"/>
                <a:gd name="T81" fmla="*/ 323 h 1145"/>
                <a:gd name="T82" fmla="*/ 923 w 1053"/>
                <a:gd name="T83" fmla="*/ 247 h 1145"/>
                <a:gd name="T84" fmla="*/ 852 w 1053"/>
                <a:gd name="T85" fmla="*/ 338 h 1145"/>
                <a:gd name="T86" fmla="*/ 140 w 1053"/>
                <a:gd name="T87" fmla="*/ 699 h 1145"/>
                <a:gd name="T88" fmla="*/ 70 w 1053"/>
                <a:gd name="T89" fmla="*/ 790 h 1145"/>
                <a:gd name="T90" fmla="*/ 184 w 1053"/>
                <a:gd name="T91" fmla="*/ 775 h 1145"/>
                <a:gd name="T92" fmla="*/ 140 w 1053"/>
                <a:gd name="T93" fmla="*/ 699 h 1145"/>
                <a:gd name="T94" fmla="*/ 106 w 1053"/>
                <a:gd name="T95" fmla="*/ 483 h 1145"/>
                <a:gd name="T96" fmla="*/ 0 w 1053"/>
                <a:gd name="T97" fmla="*/ 526 h 1145"/>
                <a:gd name="T98" fmla="*/ 106 w 1053"/>
                <a:gd name="T99" fmla="*/ 57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3" h="1145">
                  <a:moveTo>
                    <a:pt x="606" y="1024"/>
                  </a:moveTo>
                  <a:lnTo>
                    <a:pt x="448" y="1024"/>
                  </a:lnTo>
                  <a:cubicBezTo>
                    <a:pt x="439" y="1024"/>
                    <a:pt x="432" y="1031"/>
                    <a:pt x="432" y="1040"/>
                  </a:cubicBezTo>
                  <a:lnTo>
                    <a:pt x="432" y="1076"/>
                  </a:lnTo>
                  <a:cubicBezTo>
                    <a:pt x="432" y="1079"/>
                    <a:pt x="433" y="1083"/>
                    <a:pt x="435" y="1086"/>
                  </a:cubicBezTo>
                  <a:lnTo>
                    <a:pt x="447" y="1101"/>
                  </a:lnTo>
                  <a:cubicBezTo>
                    <a:pt x="449" y="1103"/>
                    <a:pt x="452" y="1105"/>
                    <a:pt x="455" y="1106"/>
                  </a:cubicBezTo>
                  <a:cubicBezTo>
                    <a:pt x="457" y="1107"/>
                    <a:pt x="459" y="1107"/>
                    <a:pt x="462" y="1108"/>
                  </a:cubicBezTo>
                  <a:cubicBezTo>
                    <a:pt x="463" y="1108"/>
                    <a:pt x="464" y="1108"/>
                    <a:pt x="465" y="1109"/>
                  </a:cubicBezTo>
                  <a:lnTo>
                    <a:pt x="492" y="1138"/>
                  </a:lnTo>
                  <a:cubicBezTo>
                    <a:pt x="494" y="1139"/>
                    <a:pt x="496" y="1141"/>
                    <a:pt x="498" y="1142"/>
                  </a:cubicBezTo>
                  <a:cubicBezTo>
                    <a:pt x="504" y="1144"/>
                    <a:pt x="513" y="1145"/>
                    <a:pt x="523" y="1145"/>
                  </a:cubicBezTo>
                  <a:lnTo>
                    <a:pt x="525" y="1145"/>
                  </a:lnTo>
                  <a:cubicBezTo>
                    <a:pt x="542" y="1145"/>
                    <a:pt x="551" y="1142"/>
                    <a:pt x="556" y="1140"/>
                  </a:cubicBezTo>
                  <a:cubicBezTo>
                    <a:pt x="558" y="1139"/>
                    <a:pt x="560" y="1138"/>
                    <a:pt x="561" y="1137"/>
                  </a:cubicBezTo>
                  <a:cubicBezTo>
                    <a:pt x="561" y="1137"/>
                    <a:pt x="589" y="1109"/>
                    <a:pt x="590" y="1109"/>
                  </a:cubicBezTo>
                  <a:cubicBezTo>
                    <a:pt x="591" y="1108"/>
                    <a:pt x="592" y="1108"/>
                    <a:pt x="593" y="1108"/>
                  </a:cubicBezTo>
                  <a:cubicBezTo>
                    <a:pt x="595" y="1108"/>
                    <a:pt x="596" y="1108"/>
                    <a:pt x="597" y="1107"/>
                  </a:cubicBezTo>
                  <a:cubicBezTo>
                    <a:pt x="602" y="1107"/>
                    <a:pt x="606" y="1105"/>
                    <a:pt x="609" y="1101"/>
                  </a:cubicBezTo>
                  <a:lnTo>
                    <a:pt x="619" y="1086"/>
                  </a:lnTo>
                  <a:cubicBezTo>
                    <a:pt x="621" y="1083"/>
                    <a:pt x="622" y="1080"/>
                    <a:pt x="622" y="1077"/>
                  </a:cubicBezTo>
                  <a:lnTo>
                    <a:pt x="622" y="1040"/>
                  </a:lnTo>
                  <a:cubicBezTo>
                    <a:pt x="622" y="1031"/>
                    <a:pt x="615" y="1024"/>
                    <a:pt x="606" y="1024"/>
                  </a:cubicBezTo>
                  <a:close/>
                  <a:moveTo>
                    <a:pt x="527" y="240"/>
                  </a:moveTo>
                  <a:cubicBezTo>
                    <a:pt x="373" y="240"/>
                    <a:pt x="248" y="370"/>
                    <a:pt x="247" y="531"/>
                  </a:cubicBezTo>
                  <a:cubicBezTo>
                    <a:pt x="247" y="594"/>
                    <a:pt x="266" y="654"/>
                    <a:pt x="303" y="705"/>
                  </a:cubicBezTo>
                  <a:cubicBezTo>
                    <a:pt x="304" y="707"/>
                    <a:pt x="322" y="730"/>
                    <a:pt x="331" y="740"/>
                  </a:cubicBezTo>
                  <a:cubicBezTo>
                    <a:pt x="396" y="820"/>
                    <a:pt x="428" y="884"/>
                    <a:pt x="428" y="935"/>
                  </a:cubicBezTo>
                  <a:cubicBezTo>
                    <a:pt x="415" y="939"/>
                    <a:pt x="406" y="950"/>
                    <a:pt x="406" y="964"/>
                  </a:cubicBezTo>
                  <a:cubicBezTo>
                    <a:pt x="406" y="982"/>
                    <a:pt x="420" y="996"/>
                    <a:pt x="437" y="996"/>
                  </a:cubicBezTo>
                  <a:lnTo>
                    <a:pt x="617" y="996"/>
                  </a:lnTo>
                  <a:cubicBezTo>
                    <a:pt x="634" y="996"/>
                    <a:pt x="648" y="982"/>
                    <a:pt x="648" y="964"/>
                  </a:cubicBezTo>
                  <a:cubicBezTo>
                    <a:pt x="648" y="954"/>
                    <a:pt x="643" y="944"/>
                    <a:pt x="635" y="939"/>
                  </a:cubicBezTo>
                  <a:cubicBezTo>
                    <a:pt x="634" y="881"/>
                    <a:pt x="663" y="815"/>
                    <a:pt x="724" y="739"/>
                  </a:cubicBezTo>
                  <a:cubicBezTo>
                    <a:pt x="733" y="729"/>
                    <a:pt x="750" y="707"/>
                    <a:pt x="751" y="706"/>
                  </a:cubicBezTo>
                  <a:cubicBezTo>
                    <a:pt x="787" y="655"/>
                    <a:pt x="807" y="595"/>
                    <a:pt x="807" y="532"/>
                  </a:cubicBezTo>
                  <a:cubicBezTo>
                    <a:pt x="807" y="454"/>
                    <a:pt x="778" y="381"/>
                    <a:pt x="726" y="326"/>
                  </a:cubicBezTo>
                  <a:cubicBezTo>
                    <a:pt x="673" y="271"/>
                    <a:pt x="603" y="240"/>
                    <a:pt x="527" y="240"/>
                  </a:cubicBezTo>
                  <a:close/>
                  <a:moveTo>
                    <a:pt x="966" y="730"/>
                  </a:moveTo>
                  <a:lnTo>
                    <a:pt x="912" y="699"/>
                  </a:lnTo>
                  <a:cubicBezTo>
                    <a:pt x="891" y="687"/>
                    <a:pt x="864" y="694"/>
                    <a:pt x="852" y="715"/>
                  </a:cubicBezTo>
                  <a:cubicBezTo>
                    <a:pt x="840" y="736"/>
                    <a:pt x="847" y="762"/>
                    <a:pt x="868" y="775"/>
                  </a:cubicBezTo>
                  <a:lnTo>
                    <a:pt x="923" y="806"/>
                  </a:lnTo>
                  <a:cubicBezTo>
                    <a:pt x="943" y="818"/>
                    <a:pt x="970" y="811"/>
                    <a:pt x="982" y="790"/>
                  </a:cubicBezTo>
                  <a:cubicBezTo>
                    <a:pt x="994" y="769"/>
                    <a:pt x="987" y="742"/>
                    <a:pt x="966" y="730"/>
                  </a:cubicBezTo>
                  <a:close/>
                  <a:moveTo>
                    <a:pt x="338" y="200"/>
                  </a:moveTo>
                  <a:cubicBezTo>
                    <a:pt x="359" y="188"/>
                    <a:pt x="366" y="162"/>
                    <a:pt x="354" y="141"/>
                  </a:cubicBezTo>
                  <a:lnTo>
                    <a:pt x="323" y="87"/>
                  </a:lnTo>
                  <a:cubicBezTo>
                    <a:pt x="311" y="66"/>
                    <a:pt x="284" y="58"/>
                    <a:pt x="263" y="71"/>
                  </a:cubicBezTo>
                  <a:cubicBezTo>
                    <a:pt x="242" y="83"/>
                    <a:pt x="235" y="109"/>
                    <a:pt x="247" y="130"/>
                  </a:cubicBezTo>
                  <a:lnTo>
                    <a:pt x="278" y="184"/>
                  </a:lnTo>
                  <a:cubicBezTo>
                    <a:pt x="290" y="205"/>
                    <a:pt x="317" y="213"/>
                    <a:pt x="338" y="200"/>
                  </a:cubicBezTo>
                  <a:close/>
                  <a:moveTo>
                    <a:pt x="790" y="71"/>
                  </a:moveTo>
                  <a:cubicBezTo>
                    <a:pt x="769" y="58"/>
                    <a:pt x="742" y="66"/>
                    <a:pt x="730" y="87"/>
                  </a:cubicBezTo>
                  <a:lnTo>
                    <a:pt x="699" y="141"/>
                  </a:lnTo>
                  <a:cubicBezTo>
                    <a:pt x="686" y="162"/>
                    <a:pt x="694" y="188"/>
                    <a:pt x="715" y="200"/>
                  </a:cubicBezTo>
                  <a:cubicBezTo>
                    <a:pt x="735" y="213"/>
                    <a:pt x="762" y="205"/>
                    <a:pt x="774" y="184"/>
                  </a:cubicBezTo>
                  <a:lnTo>
                    <a:pt x="806" y="130"/>
                  </a:lnTo>
                  <a:cubicBezTo>
                    <a:pt x="818" y="109"/>
                    <a:pt x="811" y="83"/>
                    <a:pt x="790" y="71"/>
                  </a:cubicBezTo>
                  <a:close/>
                  <a:moveTo>
                    <a:pt x="1009" y="483"/>
                  </a:moveTo>
                  <a:lnTo>
                    <a:pt x="947" y="483"/>
                  </a:lnTo>
                  <a:cubicBezTo>
                    <a:pt x="922" y="483"/>
                    <a:pt x="903" y="502"/>
                    <a:pt x="903" y="526"/>
                  </a:cubicBezTo>
                  <a:cubicBezTo>
                    <a:pt x="903" y="551"/>
                    <a:pt x="922" y="570"/>
                    <a:pt x="947" y="570"/>
                  </a:cubicBezTo>
                  <a:lnTo>
                    <a:pt x="1009" y="570"/>
                  </a:lnTo>
                  <a:cubicBezTo>
                    <a:pt x="1033" y="570"/>
                    <a:pt x="1053" y="551"/>
                    <a:pt x="1053" y="526"/>
                  </a:cubicBezTo>
                  <a:cubicBezTo>
                    <a:pt x="1053" y="502"/>
                    <a:pt x="1033" y="483"/>
                    <a:pt x="1009" y="483"/>
                  </a:cubicBezTo>
                  <a:close/>
                  <a:moveTo>
                    <a:pt x="526" y="150"/>
                  </a:moveTo>
                  <a:cubicBezTo>
                    <a:pt x="550" y="150"/>
                    <a:pt x="570" y="130"/>
                    <a:pt x="570" y="106"/>
                  </a:cubicBezTo>
                  <a:lnTo>
                    <a:pt x="570" y="44"/>
                  </a:lnTo>
                  <a:cubicBezTo>
                    <a:pt x="570" y="20"/>
                    <a:pt x="550" y="0"/>
                    <a:pt x="526" y="0"/>
                  </a:cubicBezTo>
                  <a:cubicBezTo>
                    <a:pt x="502" y="0"/>
                    <a:pt x="483" y="20"/>
                    <a:pt x="483" y="44"/>
                  </a:cubicBezTo>
                  <a:lnTo>
                    <a:pt x="483" y="106"/>
                  </a:lnTo>
                  <a:cubicBezTo>
                    <a:pt x="483" y="130"/>
                    <a:pt x="502" y="150"/>
                    <a:pt x="526" y="150"/>
                  </a:cubicBezTo>
                  <a:close/>
                  <a:moveTo>
                    <a:pt x="184" y="278"/>
                  </a:moveTo>
                  <a:lnTo>
                    <a:pt x="130" y="247"/>
                  </a:lnTo>
                  <a:cubicBezTo>
                    <a:pt x="109" y="235"/>
                    <a:pt x="82" y="242"/>
                    <a:pt x="70" y="263"/>
                  </a:cubicBezTo>
                  <a:cubicBezTo>
                    <a:pt x="58" y="284"/>
                    <a:pt x="65" y="311"/>
                    <a:pt x="86" y="323"/>
                  </a:cubicBezTo>
                  <a:lnTo>
                    <a:pt x="140" y="354"/>
                  </a:lnTo>
                  <a:cubicBezTo>
                    <a:pt x="161" y="366"/>
                    <a:pt x="188" y="359"/>
                    <a:pt x="200" y="338"/>
                  </a:cubicBezTo>
                  <a:cubicBezTo>
                    <a:pt x="212" y="317"/>
                    <a:pt x="205" y="291"/>
                    <a:pt x="184" y="278"/>
                  </a:cubicBezTo>
                  <a:close/>
                  <a:moveTo>
                    <a:pt x="912" y="354"/>
                  </a:moveTo>
                  <a:lnTo>
                    <a:pt x="966" y="323"/>
                  </a:lnTo>
                  <a:cubicBezTo>
                    <a:pt x="987" y="311"/>
                    <a:pt x="994" y="284"/>
                    <a:pt x="982" y="263"/>
                  </a:cubicBezTo>
                  <a:cubicBezTo>
                    <a:pt x="970" y="242"/>
                    <a:pt x="943" y="235"/>
                    <a:pt x="923" y="247"/>
                  </a:cubicBezTo>
                  <a:lnTo>
                    <a:pt x="868" y="278"/>
                  </a:lnTo>
                  <a:cubicBezTo>
                    <a:pt x="847" y="291"/>
                    <a:pt x="840" y="317"/>
                    <a:pt x="852" y="338"/>
                  </a:cubicBezTo>
                  <a:cubicBezTo>
                    <a:pt x="864" y="359"/>
                    <a:pt x="891" y="366"/>
                    <a:pt x="912" y="354"/>
                  </a:cubicBezTo>
                  <a:close/>
                  <a:moveTo>
                    <a:pt x="140" y="699"/>
                  </a:moveTo>
                  <a:lnTo>
                    <a:pt x="86" y="730"/>
                  </a:lnTo>
                  <a:cubicBezTo>
                    <a:pt x="65" y="742"/>
                    <a:pt x="58" y="769"/>
                    <a:pt x="70" y="790"/>
                  </a:cubicBezTo>
                  <a:cubicBezTo>
                    <a:pt x="82" y="811"/>
                    <a:pt x="109" y="818"/>
                    <a:pt x="130" y="806"/>
                  </a:cubicBezTo>
                  <a:lnTo>
                    <a:pt x="184" y="775"/>
                  </a:lnTo>
                  <a:cubicBezTo>
                    <a:pt x="205" y="762"/>
                    <a:pt x="212" y="736"/>
                    <a:pt x="200" y="715"/>
                  </a:cubicBezTo>
                  <a:cubicBezTo>
                    <a:pt x="188" y="694"/>
                    <a:pt x="161" y="687"/>
                    <a:pt x="140" y="699"/>
                  </a:cubicBezTo>
                  <a:close/>
                  <a:moveTo>
                    <a:pt x="150" y="526"/>
                  </a:moveTo>
                  <a:cubicBezTo>
                    <a:pt x="150" y="502"/>
                    <a:pt x="130" y="483"/>
                    <a:pt x="106" y="483"/>
                  </a:cubicBezTo>
                  <a:lnTo>
                    <a:pt x="44" y="483"/>
                  </a:lnTo>
                  <a:cubicBezTo>
                    <a:pt x="19" y="483"/>
                    <a:pt x="0" y="502"/>
                    <a:pt x="0" y="526"/>
                  </a:cubicBezTo>
                  <a:cubicBezTo>
                    <a:pt x="0" y="551"/>
                    <a:pt x="19" y="570"/>
                    <a:pt x="44" y="570"/>
                  </a:cubicBezTo>
                  <a:lnTo>
                    <a:pt x="106" y="570"/>
                  </a:lnTo>
                  <a:cubicBezTo>
                    <a:pt x="130" y="570"/>
                    <a:pt x="150" y="551"/>
                    <a:pt x="150" y="526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16491" y="663893"/>
            <a:ext cx="679680" cy="679680"/>
            <a:chOff x="7742596" y="2492896"/>
            <a:chExt cx="864096" cy="864096"/>
          </a:xfrm>
        </p:grpSpPr>
        <p:sp>
          <p:nvSpPr>
            <p:cNvPr id="21" name="椭圆 20"/>
            <p:cNvSpPr/>
            <p:nvPr/>
          </p:nvSpPr>
          <p:spPr>
            <a:xfrm>
              <a:off x="7742596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9"/>
            <p:cNvSpPr>
              <a:spLocks noChangeAspect="1" noEditPoints="1"/>
            </p:cNvSpPr>
            <p:nvPr/>
          </p:nvSpPr>
          <p:spPr bwMode="black">
            <a:xfrm>
              <a:off x="8012942" y="2686387"/>
              <a:ext cx="344021" cy="464952"/>
            </a:xfrm>
            <a:custGeom>
              <a:avLst/>
              <a:gdLst>
                <a:gd name="T0" fmla="*/ 1441 w 1615"/>
                <a:gd name="T1" fmla="*/ 131 h 2179"/>
                <a:gd name="T2" fmla="*/ 1344 w 1615"/>
                <a:gd name="T3" fmla="*/ 16 h 2179"/>
                <a:gd name="T4" fmla="*/ 306 w 1615"/>
                <a:gd name="T5" fmla="*/ 0 h 2179"/>
                <a:gd name="T6" fmla="*/ 62 w 1615"/>
                <a:gd name="T7" fmla="*/ 171 h 2179"/>
                <a:gd name="T8" fmla="*/ 174 w 1615"/>
                <a:gd name="T9" fmla="*/ 131 h 2179"/>
                <a:gd name="T10" fmla="*/ 174 w 1615"/>
                <a:gd name="T11" fmla="*/ 180 h 2179"/>
                <a:gd name="T12" fmla="*/ 0 w 1615"/>
                <a:gd name="T13" fmla="*/ 2005 h 2179"/>
                <a:gd name="T14" fmla="*/ 1441 w 1615"/>
                <a:gd name="T15" fmla="*/ 2179 h 2179"/>
                <a:gd name="T16" fmla="*/ 1615 w 1615"/>
                <a:gd name="T17" fmla="*/ 354 h 2179"/>
                <a:gd name="T18" fmla="*/ 1518 w 1615"/>
                <a:gd name="T19" fmla="*/ 2005 h 2179"/>
                <a:gd name="T20" fmla="*/ 174 w 1615"/>
                <a:gd name="T21" fmla="*/ 2082 h 2179"/>
                <a:gd name="T22" fmla="*/ 97 w 1615"/>
                <a:gd name="T23" fmla="*/ 354 h 2179"/>
                <a:gd name="T24" fmla="*/ 1441 w 1615"/>
                <a:gd name="T25" fmla="*/ 277 h 2179"/>
                <a:gd name="T26" fmla="*/ 1518 w 1615"/>
                <a:gd name="T27" fmla="*/ 2005 h 2179"/>
                <a:gd name="T28" fmla="*/ 241 w 1615"/>
                <a:gd name="T29" fmla="*/ 1038 h 2179"/>
                <a:gd name="T30" fmla="*/ 532 w 1615"/>
                <a:gd name="T31" fmla="*/ 1339 h 2179"/>
                <a:gd name="T32" fmla="*/ 713 w 1615"/>
                <a:gd name="T33" fmla="*/ 1304 h 2179"/>
                <a:gd name="T34" fmla="*/ 695 w 1615"/>
                <a:gd name="T35" fmla="*/ 1594 h 2179"/>
                <a:gd name="T36" fmla="*/ 1375 w 1615"/>
                <a:gd name="T37" fmla="*/ 1038 h 2179"/>
                <a:gd name="T38" fmla="*/ 808 w 1615"/>
                <a:gd name="T39" fmla="*/ 1206 h 2179"/>
                <a:gd name="T40" fmla="*/ 808 w 1615"/>
                <a:gd name="T41" fmla="*/ 870 h 2179"/>
                <a:gd name="T42" fmla="*/ 808 w 1615"/>
                <a:gd name="T43" fmla="*/ 1206 h 2179"/>
                <a:gd name="T44" fmla="*/ 652 w 1615"/>
                <a:gd name="T45" fmla="*/ 1331 h 2179"/>
                <a:gd name="T46" fmla="*/ 453 w 1615"/>
                <a:gd name="T47" fmla="*/ 1481 h 2179"/>
                <a:gd name="T48" fmla="*/ 258 w 1615"/>
                <a:gd name="T49" fmla="*/ 1960 h 2179"/>
                <a:gd name="T50" fmla="*/ 534 w 1615"/>
                <a:gd name="T51" fmla="*/ 1842 h 2179"/>
                <a:gd name="T52" fmla="*/ 702 w 1615"/>
                <a:gd name="T53" fmla="*/ 1467 h 2179"/>
                <a:gd name="T54" fmla="*/ 418 w 1615"/>
                <a:gd name="T55" fmla="*/ 1872 h 2179"/>
                <a:gd name="T56" fmla="*/ 284 w 1615"/>
                <a:gd name="T57" fmla="*/ 1780 h 2179"/>
                <a:gd name="T58" fmla="*/ 418 w 1615"/>
                <a:gd name="T59" fmla="*/ 1872 h 2179"/>
                <a:gd name="T60" fmla="*/ 204 w 1615"/>
                <a:gd name="T61" fmla="*/ 323 h 2179"/>
                <a:gd name="T62" fmla="*/ 204 w 1615"/>
                <a:gd name="T63" fmla="*/ 428 h 2179"/>
                <a:gd name="T64" fmla="*/ 1418 w 1615"/>
                <a:gd name="T65" fmla="*/ 323 h 2179"/>
                <a:gd name="T66" fmla="*/ 1418 w 1615"/>
                <a:gd name="T67" fmla="*/ 428 h 2179"/>
                <a:gd name="T68" fmla="*/ 1418 w 1615"/>
                <a:gd name="T69" fmla="*/ 323 h 2179"/>
                <a:gd name="T70" fmla="*/ 1366 w 1615"/>
                <a:gd name="T71" fmla="*/ 1978 h 2179"/>
                <a:gd name="T72" fmla="*/ 1471 w 1615"/>
                <a:gd name="T73" fmla="*/ 1978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5" h="2179">
                  <a:moveTo>
                    <a:pt x="174" y="131"/>
                  </a:moveTo>
                  <a:cubicBezTo>
                    <a:pt x="1441" y="131"/>
                    <a:pt x="1441" y="131"/>
                    <a:pt x="1441" y="131"/>
                  </a:cubicBezTo>
                  <a:cubicBezTo>
                    <a:pt x="1465" y="131"/>
                    <a:pt x="1488" y="136"/>
                    <a:pt x="1509" y="145"/>
                  </a:cubicBezTo>
                  <a:cubicBezTo>
                    <a:pt x="1344" y="16"/>
                    <a:pt x="1344" y="16"/>
                    <a:pt x="1344" y="16"/>
                  </a:cubicBezTo>
                  <a:cubicBezTo>
                    <a:pt x="1333" y="7"/>
                    <a:pt x="1312" y="0"/>
                    <a:pt x="1298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92" y="0"/>
                    <a:pt x="271" y="7"/>
                    <a:pt x="260" y="16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94" y="146"/>
                    <a:pt x="132" y="131"/>
                    <a:pt x="174" y="131"/>
                  </a:cubicBezTo>
                  <a:close/>
                  <a:moveTo>
                    <a:pt x="1441" y="180"/>
                  </a:moveTo>
                  <a:cubicBezTo>
                    <a:pt x="174" y="180"/>
                    <a:pt x="174" y="180"/>
                    <a:pt x="174" y="180"/>
                  </a:cubicBezTo>
                  <a:cubicBezTo>
                    <a:pt x="78" y="180"/>
                    <a:pt x="0" y="258"/>
                    <a:pt x="0" y="354"/>
                  </a:cubicBezTo>
                  <a:cubicBezTo>
                    <a:pt x="0" y="2005"/>
                    <a:pt x="0" y="2005"/>
                    <a:pt x="0" y="2005"/>
                  </a:cubicBezTo>
                  <a:cubicBezTo>
                    <a:pt x="0" y="2101"/>
                    <a:pt x="78" y="2179"/>
                    <a:pt x="174" y="2179"/>
                  </a:cubicBezTo>
                  <a:cubicBezTo>
                    <a:pt x="1441" y="2179"/>
                    <a:pt x="1441" y="2179"/>
                    <a:pt x="1441" y="2179"/>
                  </a:cubicBezTo>
                  <a:cubicBezTo>
                    <a:pt x="1537" y="2179"/>
                    <a:pt x="1615" y="2101"/>
                    <a:pt x="1615" y="2005"/>
                  </a:cubicBezTo>
                  <a:cubicBezTo>
                    <a:pt x="1615" y="354"/>
                    <a:pt x="1615" y="354"/>
                    <a:pt x="1615" y="354"/>
                  </a:cubicBezTo>
                  <a:cubicBezTo>
                    <a:pt x="1615" y="258"/>
                    <a:pt x="1537" y="180"/>
                    <a:pt x="1441" y="180"/>
                  </a:cubicBezTo>
                  <a:close/>
                  <a:moveTo>
                    <a:pt x="1518" y="2005"/>
                  </a:moveTo>
                  <a:cubicBezTo>
                    <a:pt x="1518" y="2047"/>
                    <a:pt x="1484" y="2082"/>
                    <a:pt x="1441" y="2082"/>
                  </a:cubicBezTo>
                  <a:cubicBezTo>
                    <a:pt x="174" y="2082"/>
                    <a:pt x="174" y="2082"/>
                    <a:pt x="174" y="2082"/>
                  </a:cubicBezTo>
                  <a:cubicBezTo>
                    <a:pt x="132" y="2082"/>
                    <a:pt x="97" y="2047"/>
                    <a:pt x="97" y="2005"/>
                  </a:cubicBezTo>
                  <a:cubicBezTo>
                    <a:pt x="97" y="354"/>
                    <a:pt x="97" y="354"/>
                    <a:pt x="97" y="354"/>
                  </a:cubicBezTo>
                  <a:cubicBezTo>
                    <a:pt x="97" y="312"/>
                    <a:pt x="132" y="277"/>
                    <a:pt x="174" y="277"/>
                  </a:cubicBezTo>
                  <a:cubicBezTo>
                    <a:pt x="1441" y="277"/>
                    <a:pt x="1441" y="277"/>
                    <a:pt x="1441" y="277"/>
                  </a:cubicBezTo>
                  <a:cubicBezTo>
                    <a:pt x="1484" y="277"/>
                    <a:pt x="1518" y="312"/>
                    <a:pt x="1518" y="354"/>
                  </a:cubicBezTo>
                  <a:lnTo>
                    <a:pt x="1518" y="2005"/>
                  </a:lnTo>
                  <a:close/>
                  <a:moveTo>
                    <a:pt x="808" y="471"/>
                  </a:moveTo>
                  <a:cubicBezTo>
                    <a:pt x="494" y="471"/>
                    <a:pt x="241" y="725"/>
                    <a:pt x="241" y="1038"/>
                  </a:cubicBezTo>
                  <a:cubicBezTo>
                    <a:pt x="241" y="1201"/>
                    <a:pt x="309" y="1347"/>
                    <a:pt x="419" y="1451"/>
                  </a:cubicBezTo>
                  <a:cubicBezTo>
                    <a:pt x="532" y="1339"/>
                    <a:pt x="532" y="1339"/>
                    <a:pt x="532" y="1339"/>
                  </a:cubicBezTo>
                  <a:cubicBezTo>
                    <a:pt x="565" y="1305"/>
                    <a:pt x="610" y="1286"/>
                    <a:pt x="652" y="1286"/>
                  </a:cubicBezTo>
                  <a:cubicBezTo>
                    <a:pt x="675" y="1286"/>
                    <a:pt x="696" y="1292"/>
                    <a:pt x="713" y="1304"/>
                  </a:cubicBezTo>
                  <a:cubicBezTo>
                    <a:pt x="762" y="1337"/>
                    <a:pt x="775" y="1416"/>
                    <a:pt x="744" y="1486"/>
                  </a:cubicBezTo>
                  <a:cubicBezTo>
                    <a:pt x="695" y="1594"/>
                    <a:pt x="695" y="1594"/>
                    <a:pt x="695" y="1594"/>
                  </a:cubicBezTo>
                  <a:cubicBezTo>
                    <a:pt x="731" y="1601"/>
                    <a:pt x="769" y="1605"/>
                    <a:pt x="808" y="1605"/>
                  </a:cubicBezTo>
                  <a:cubicBezTo>
                    <a:pt x="1121" y="1605"/>
                    <a:pt x="1375" y="1351"/>
                    <a:pt x="1375" y="1038"/>
                  </a:cubicBezTo>
                  <a:cubicBezTo>
                    <a:pt x="1375" y="725"/>
                    <a:pt x="1121" y="471"/>
                    <a:pt x="808" y="471"/>
                  </a:cubicBezTo>
                  <a:close/>
                  <a:moveTo>
                    <a:pt x="808" y="1206"/>
                  </a:moveTo>
                  <a:cubicBezTo>
                    <a:pt x="715" y="1206"/>
                    <a:pt x="640" y="1131"/>
                    <a:pt x="640" y="1038"/>
                  </a:cubicBezTo>
                  <a:cubicBezTo>
                    <a:pt x="640" y="945"/>
                    <a:pt x="715" y="870"/>
                    <a:pt x="808" y="870"/>
                  </a:cubicBezTo>
                  <a:cubicBezTo>
                    <a:pt x="900" y="870"/>
                    <a:pt x="976" y="945"/>
                    <a:pt x="976" y="1038"/>
                  </a:cubicBezTo>
                  <a:cubicBezTo>
                    <a:pt x="976" y="1131"/>
                    <a:pt x="900" y="1206"/>
                    <a:pt x="808" y="1206"/>
                  </a:cubicBezTo>
                  <a:close/>
                  <a:moveTo>
                    <a:pt x="687" y="1341"/>
                  </a:moveTo>
                  <a:cubicBezTo>
                    <a:pt x="678" y="1334"/>
                    <a:pt x="665" y="1331"/>
                    <a:pt x="652" y="1331"/>
                  </a:cubicBezTo>
                  <a:cubicBezTo>
                    <a:pt x="623" y="1331"/>
                    <a:pt x="590" y="1345"/>
                    <a:pt x="564" y="1371"/>
                  </a:cubicBezTo>
                  <a:cubicBezTo>
                    <a:pt x="453" y="1481"/>
                    <a:pt x="453" y="1481"/>
                    <a:pt x="453" y="1481"/>
                  </a:cubicBezTo>
                  <a:cubicBezTo>
                    <a:pt x="271" y="1660"/>
                    <a:pt x="271" y="1660"/>
                    <a:pt x="271" y="1660"/>
                  </a:cubicBezTo>
                  <a:cubicBezTo>
                    <a:pt x="170" y="1760"/>
                    <a:pt x="164" y="1895"/>
                    <a:pt x="258" y="1960"/>
                  </a:cubicBezTo>
                  <a:cubicBezTo>
                    <a:pt x="286" y="1979"/>
                    <a:pt x="315" y="1988"/>
                    <a:pt x="346" y="1988"/>
                  </a:cubicBezTo>
                  <a:cubicBezTo>
                    <a:pt x="419" y="1988"/>
                    <a:pt x="493" y="1935"/>
                    <a:pt x="534" y="1842"/>
                  </a:cubicBezTo>
                  <a:cubicBezTo>
                    <a:pt x="650" y="1583"/>
                    <a:pt x="650" y="1583"/>
                    <a:pt x="650" y="1583"/>
                  </a:cubicBezTo>
                  <a:cubicBezTo>
                    <a:pt x="702" y="1467"/>
                    <a:pt x="702" y="1467"/>
                    <a:pt x="702" y="1467"/>
                  </a:cubicBezTo>
                  <a:cubicBezTo>
                    <a:pt x="724" y="1418"/>
                    <a:pt x="717" y="1362"/>
                    <a:pt x="687" y="1341"/>
                  </a:cubicBezTo>
                  <a:close/>
                  <a:moveTo>
                    <a:pt x="418" y="1872"/>
                  </a:moveTo>
                  <a:cubicBezTo>
                    <a:pt x="392" y="1909"/>
                    <a:pt x="341" y="1919"/>
                    <a:pt x="304" y="1893"/>
                  </a:cubicBezTo>
                  <a:cubicBezTo>
                    <a:pt x="267" y="1867"/>
                    <a:pt x="258" y="1817"/>
                    <a:pt x="284" y="1780"/>
                  </a:cubicBezTo>
                  <a:cubicBezTo>
                    <a:pt x="310" y="1743"/>
                    <a:pt x="360" y="1734"/>
                    <a:pt x="397" y="1759"/>
                  </a:cubicBezTo>
                  <a:cubicBezTo>
                    <a:pt x="434" y="1785"/>
                    <a:pt x="443" y="1836"/>
                    <a:pt x="418" y="1872"/>
                  </a:cubicBezTo>
                  <a:close/>
                  <a:moveTo>
                    <a:pt x="256" y="376"/>
                  </a:moveTo>
                  <a:cubicBezTo>
                    <a:pt x="256" y="346"/>
                    <a:pt x="233" y="323"/>
                    <a:pt x="204" y="323"/>
                  </a:cubicBezTo>
                  <a:cubicBezTo>
                    <a:pt x="174" y="323"/>
                    <a:pt x="151" y="346"/>
                    <a:pt x="151" y="376"/>
                  </a:cubicBezTo>
                  <a:cubicBezTo>
                    <a:pt x="151" y="405"/>
                    <a:pt x="174" y="428"/>
                    <a:pt x="204" y="428"/>
                  </a:cubicBezTo>
                  <a:cubicBezTo>
                    <a:pt x="233" y="428"/>
                    <a:pt x="256" y="405"/>
                    <a:pt x="256" y="376"/>
                  </a:cubicBezTo>
                  <a:close/>
                  <a:moveTo>
                    <a:pt x="1418" y="323"/>
                  </a:moveTo>
                  <a:cubicBezTo>
                    <a:pt x="1389" y="323"/>
                    <a:pt x="1366" y="346"/>
                    <a:pt x="1366" y="376"/>
                  </a:cubicBezTo>
                  <a:cubicBezTo>
                    <a:pt x="1366" y="405"/>
                    <a:pt x="1389" y="428"/>
                    <a:pt x="1418" y="428"/>
                  </a:cubicBezTo>
                  <a:cubicBezTo>
                    <a:pt x="1448" y="428"/>
                    <a:pt x="1471" y="405"/>
                    <a:pt x="1471" y="376"/>
                  </a:cubicBezTo>
                  <a:cubicBezTo>
                    <a:pt x="1471" y="346"/>
                    <a:pt x="1448" y="323"/>
                    <a:pt x="1418" y="323"/>
                  </a:cubicBezTo>
                  <a:close/>
                  <a:moveTo>
                    <a:pt x="1418" y="1925"/>
                  </a:moveTo>
                  <a:cubicBezTo>
                    <a:pt x="1389" y="1925"/>
                    <a:pt x="1366" y="1949"/>
                    <a:pt x="1366" y="1978"/>
                  </a:cubicBezTo>
                  <a:cubicBezTo>
                    <a:pt x="1366" y="2007"/>
                    <a:pt x="1389" y="2031"/>
                    <a:pt x="1418" y="2031"/>
                  </a:cubicBezTo>
                  <a:cubicBezTo>
                    <a:pt x="1448" y="2031"/>
                    <a:pt x="1471" y="2007"/>
                    <a:pt x="1471" y="1978"/>
                  </a:cubicBezTo>
                  <a:cubicBezTo>
                    <a:pt x="1471" y="1949"/>
                    <a:pt x="1448" y="1925"/>
                    <a:pt x="1418" y="19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4083" tIns="37040" rIns="74083" bIns="37040" numCol="1" anchor="t" anchorCtr="0" compatLnSpc="1"/>
            <a:lstStyle/>
            <a:p>
              <a:pPr defTabSz="1097280"/>
              <a:endParaRPr lang="en-US" sz="1440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698500" y="1192530"/>
            <a:ext cx="10730865" cy="5213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3.2.1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实体说明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entity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实体名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类属参数说明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端口说明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实体名；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、规则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）类属参数说明必须放在端口说明之前，用于指定如矢量位数、延迟时间等参数。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）端口说明是描述器件的外部接口信号的说明，相当于器件的引脚说明。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程序基本结构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356235" y="1292860"/>
            <a:ext cx="11073130" cy="5113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3.2.2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architecture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结构体名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of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实体名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说明语句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为内部信号、常数、数据类型、函数定义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[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功能描述语句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]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architecture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结构体名；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【举例】：或门的结构体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architecture or1 of temp1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signal y: std_logic;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begin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	y&lt;=a or b;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architecture or 1;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程序基本结构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Title 6"/>
          <p:cNvSpPr txBox="1"/>
          <p:nvPr>
            <p:custDataLst>
              <p:tags r:id="rId3"/>
            </p:custDataLst>
          </p:nvPr>
        </p:nvSpPr>
        <p:spPr>
          <a:xfrm>
            <a:off x="8535035" y="1292225"/>
            <a:ext cx="3906520" cy="52343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3.2.3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IEEE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ASIC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VZTAL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5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Work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7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6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、用户定义库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6400800" y="1136015"/>
            <a:ext cx="5637530" cy="57219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3.2.5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、格式：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configuration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of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实体名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i5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配置说明语句：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for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选配结构体名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 for;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end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3.2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程序基本结构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407670" y="1052830"/>
            <a:ext cx="6403340" cy="5353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3.2.4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程序包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package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程序包名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is——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包首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程序包说明部分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包名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package bady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包名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is——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包体说明及内容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包名；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程序包声明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package mypackage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声明常量、类型、子程序等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package mypackage;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程序包体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package body mypackage is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--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实现程序包声明中的子程序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18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end package body mypackage;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407670" y="1292860"/>
            <a:ext cx="6403340" cy="51136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3.3.1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文字规则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数字型文字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）整数文字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）实数文字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）以数制基数表示的文字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）物理量文字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必用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range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定义范围，决定了信号变化影响二进制位的位数。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不能按位操作，不能进行逻辑运算。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其定义在标准包中，不用库的说明。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10375" y="1725295"/>
            <a:ext cx="4971415" cy="31108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、字符串文字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）字符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）字符串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）数位字符串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、标识符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6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、下标名及下标段名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6181725" cy="605155"/>
            <a:chOff x="274214" y="217809"/>
            <a:chExt cx="5151438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4696884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en-US" altLang="zh-CN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3.3 VHDL</a:t>
              </a:r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语言要素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938530" y="1136015"/>
            <a:ext cx="10191750" cy="52705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3.3.2 VHDL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数据对象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、变量（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variable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定义格式：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variable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变量名：数据类型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{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初始值（并非必须）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【举例】：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variable a: integer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variable b: integer:=2;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、信号（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signal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）格式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signal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信号名：数据类型：</a:t>
            </a: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初值（只仿真不综合，并非必须）；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【举例】：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signal temp: std logic: =‘0’;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signal flaga, flagb: bit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2" indent="0" algn="l" fontAlgn="ctr">
              <a:lnSpc>
                <a:spcPts val="24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signal data: std loogic vector (15 downto 0);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0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0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0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03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0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07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0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1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1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1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13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1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1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1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19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2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2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2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27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2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3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3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3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3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37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3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4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4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43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4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4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4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49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5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5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5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5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5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6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61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1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16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165.xml><?xml version="1.0" encoding="utf-8"?>
<p:tagLst xmlns:p="http://schemas.openxmlformats.org/presentationml/2006/main">
  <p:tag name="commondata" val="eyJoZGlkIjoiODVkNjQ4YzJmMTE1ZmQ1ODM2ZDZkN2E1ZDk3YzE1OGQifQ=="/>
  <p:tag name="resource_record_key" val="{&quot;10&quot;:[20093144,19982306,3637566],&quot;65&quot;:[20213029]}"/>
</p:tagLst>
</file>

<file path=ppt/tags/tag17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8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19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2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20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21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2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3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1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9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4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4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4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1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1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71.xml><?xml version="1.0" encoding="utf-8"?>
<p:tagLst xmlns:p="http://schemas.openxmlformats.org/presentationml/2006/main">
  <p:tag name="TABLE_ENDDRAG_ORIGIN_RECT" val="540*510"/>
  <p:tag name="TABLE_ENDDRAG_RECT" val="407*48*540*510"/>
</p:tagLst>
</file>

<file path=ppt/tags/tag72.xml><?xml version="1.0" encoding="utf-8"?>
<p:tagLst xmlns:p="http://schemas.openxmlformats.org/presentationml/2006/main">
  <p:tag name="TABLE_ENDDRAG_ORIGIN_RECT" val="398*377"/>
  <p:tag name="TABLE_ENDDRAG_RECT" val="8*134*398*377"/>
</p:tagLst>
</file>

<file path=ppt/tags/tag73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5.xml><?xml version="1.0" encoding="utf-8"?>
<p:tagLst xmlns:p="http://schemas.openxmlformats.org/presentationml/2006/main">
  <p:tag name="TABLE_ENDDRAG_ORIGIN_RECT" val="463*407"/>
  <p:tag name="TABLE_ENDDRAG_RECT" val="34*100*463*407"/>
</p:tagLst>
</file>

<file path=ppt/tags/tag7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79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8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8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8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8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8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9.xml><?xml version="1.0" encoding="utf-8"?>
<p:tagLst xmlns:p="http://schemas.openxmlformats.org/presentationml/2006/main">
  <p:tag name="KSO_WM_DIAGRAM_VIRTUALLY_FRAME" val="{&quot;height&quot;:214.35,&quot;left&quot;:406.95,&quot;top&quot;:143.25,&quot;width&quot;:271.9}"/>
</p:tagLst>
</file>

<file path=ppt/tags/tag9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91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9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9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97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9A01PPB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8">
      <a:majorFont>
        <a:latin typeface="Forte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13134</Words>
  <Application>WPS 演示</Application>
  <PresentationFormat>宽屏</PresentationFormat>
  <Paragraphs>1142</Paragraphs>
  <Slides>47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Calibri</vt:lpstr>
      <vt:lpstr>幼圆</vt:lpstr>
      <vt:lpstr>微软雅黑</vt:lpstr>
      <vt:lpstr>Segoe UI</vt:lpstr>
      <vt:lpstr>Wingdings</vt:lpstr>
      <vt:lpstr>Arial Unicode MS</vt:lpstr>
      <vt:lpstr>华文新魏</vt:lpstr>
      <vt:lpstr>Forte</vt:lpstr>
      <vt:lpstr>Segoe Print</vt:lpstr>
      <vt:lpstr>等线</vt:lpstr>
      <vt:lpstr>Times New Roman</vt:lpstr>
      <vt:lpstr>Times New Roman</vt:lpstr>
      <vt:lpstr>等线 Light</vt:lpstr>
      <vt:lpstr>Office 主题​​</vt:lpstr>
      <vt:lpstr>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 https://9ppt.taobao.com; 微软用户</dc:creator>
  <cp:keywords>锐旗设计; https:/9ppt.taobao.com</cp:keywords>
  <cp:category>锐旗设计; https://9ppt.taobao.com</cp:category>
  <cp:lastModifiedBy>peace</cp:lastModifiedBy>
  <cp:revision>86</cp:revision>
  <dcterms:created xsi:type="dcterms:W3CDTF">2016-07-01T07:52:00Z</dcterms:created>
  <dcterms:modified xsi:type="dcterms:W3CDTF">2025-02-06T08:25:08Z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D17AD755794E4C5B9698DB6148A4EB6A_13</vt:lpwstr>
  </property>
  <property fmtid="{D5CDD505-2E9C-101B-9397-08002B2CF9AE}" pid="3" name="KSOProductBuildVer">
    <vt:lpwstr>2052-12.1.0.19770</vt:lpwstr>
  </property>
</Properties>
</file>