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Relationship Id="rId4" Type="http://schemas.openxmlformats.org/officeDocument/2006/relationships/custom-properties" Target="docProps/custom.xml" 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notesMasterIdLst>
    <p:notesMasterId r:id="rId16"/>
  </p:notesMasterIdLst>
  <p:sldSz cx="12192000" cy="6858000"/>
  <p:notesSz cx="6858000" cy="12192000"/>
  <p:embeddedFontLst>
    <p:embeddedFont>
      <p:font typeface="MiSans" charset="-122" pitchFamily="34"/>
      <p:regular r:id="rId21"/>
    </p:embeddedFont>
    <p:embeddedFont>
      <p:font typeface="Liter" charset="-122" pitchFamily="34"/>
      <p:regular r:id="rId22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20" Type="http://schemas.openxmlformats.org/officeDocument/2006/relationships/tableStyles" Target="tableStyles.xml"/><Relationship Id="rId21" Type="http://schemas.openxmlformats.org/officeDocument/2006/relationships/font" Target="fonts/font1.fntdata"/><Relationship Id="rId22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3A8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web-img.moonshot.cn/img/ladderlogicworld.com/240e905167beee3512bf40dc22565d20a294401b.png">    </p:cNvPr>
          <p:cNvPicPr>
            <a:picLocks noChangeAspect="1"/>
          </p:cNvPicPr>
          <p:nvPr/>
        </p:nvPicPr>
        <p:blipFill>
          <a:blip r:embed="rId1">
            <a:alphaModFix amt="20000"/>
          </a:blip>
          <a:srcRect l="0" r="0" t="15831" b="15831"/>
          <a:stretch/>
        </p:blipFill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rotWithShape="1" flip="none">
            <a:gsLst>
              <a:gs pos="0">
                <a:srgbClr val="1E3A8A">
                  <a:alpha val="95000"/>
                </a:srgbClr>
              </a:gs>
              <a:gs pos="50000">
                <a:srgbClr val="1E3A8A">
                  <a:alpha val="90000"/>
                </a:srgbClr>
              </a:gs>
              <a:gs pos="100000">
                <a:srgbClr val="3B82F6">
                  <a:alpha val="85000"/>
                </a:srgbClr>
              </a:gs>
            </a:gsLst>
            <a:lin ang="2700000" scaled="1"/>
          </a:gradFill>
          <a:ln/>
        </p:spPr>
      </p:sp>
      <p:sp>
        <p:nvSpPr>
          <p:cNvPr id="4" name="Shape 1"/>
          <p:cNvSpPr/>
          <p:nvPr/>
        </p:nvSpPr>
        <p:spPr>
          <a:xfrm>
            <a:off x="381000" y="1238250"/>
            <a:ext cx="1552575" cy="419100"/>
          </a:xfrm>
          <a:custGeom>
            <a:avLst/>
            <a:gdLst/>
            <a:ahLst/>
            <a:cxnLst/>
            <a:rect l="l" t="t" r="r" b="b"/>
            <a:pathLst>
              <a:path w="1552575" h="419100">
                <a:moveTo>
                  <a:pt x="76201" y="0"/>
                </a:moveTo>
                <a:lnTo>
                  <a:pt x="1476374" y="0"/>
                </a:lnTo>
                <a:cubicBezTo>
                  <a:pt x="1518459" y="0"/>
                  <a:pt x="1552575" y="34116"/>
                  <a:pt x="1552575" y="76201"/>
                </a:cubicBezTo>
                <a:lnTo>
                  <a:pt x="1552575" y="342899"/>
                </a:lnTo>
                <a:cubicBezTo>
                  <a:pt x="1552575" y="384984"/>
                  <a:pt x="1518459" y="419100"/>
                  <a:pt x="1476374" y="419100"/>
                </a:cubicBezTo>
                <a:lnTo>
                  <a:pt x="76201" y="419100"/>
                </a:lnTo>
                <a:cubicBezTo>
                  <a:pt x="34116" y="419100"/>
                  <a:pt x="0" y="384984"/>
                  <a:pt x="0" y="342899"/>
                </a:cubicBezTo>
                <a:lnTo>
                  <a:pt x="0" y="76201"/>
                </a:lnTo>
                <a:cubicBezTo>
                  <a:pt x="0" y="34144"/>
                  <a:pt x="34144" y="0"/>
                  <a:pt x="76201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5" name="Text 2"/>
          <p:cNvSpPr/>
          <p:nvPr/>
        </p:nvSpPr>
        <p:spPr>
          <a:xfrm>
            <a:off x="533400" y="1333500"/>
            <a:ext cx="1333103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b="1" spc="68" kern="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PLC原理及应用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381000" y="2114550"/>
            <a:ext cx="11772900" cy="1714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5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FX3U系列PLC</a:t>
            </a:r>
            <a:endParaRPr lang="en-US" sz="1600" dirty="0"/>
          </a:p>
          <a:p>
            <a:pPr>
              <a:lnSpc>
                <a:spcPct val="100000"/>
              </a:lnSpc>
            </a:pPr>
            <a:r>
              <a:rPr lang="en-US" sz="5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基本指令及编程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381000" y="4057650"/>
            <a:ext cx="1219200" cy="38100"/>
          </a:xfrm>
          <a:custGeom>
            <a:avLst/>
            <a:gdLst/>
            <a:ahLst/>
            <a:cxnLst/>
            <a:rect l="l" t="t" r="r" b="b"/>
            <a:pathLst>
              <a:path w="1219200" h="38100">
                <a:moveTo>
                  <a:pt x="0" y="0"/>
                </a:moveTo>
                <a:lnTo>
                  <a:pt x="1219200" y="0"/>
                </a:lnTo>
                <a:lnTo>
                  <a:pt x="12192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8" name="Text 5"/>
          <p:cNvSpPr/>
          <p:nvPr/>
        </p:nvSpPr>
        <p:spPr>
          <a:xfrm>
            <a:off x="381000" y="4400550"/>
            <a:ext cx="115443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dirty="0">
                <a:solidFill>
                  <a:srgbClr val="FFFFFF">
                    <a:alpha val="9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第3章 掌握FX3U PLC核心编程技术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419100" y="5248275"/>
            <a:ext cx="285750" cy="285750"/>
          </a:xfrm>
          <a:custGeom>
            <a:avLst/>
            <a:gdLst/>
            <a:ahLst/>
            <a:cxnLst/>
            <a:rect l="l" t="t" r="r" b="b"/>
            <a:pathLst>
              <a:path w="285750" h="285750">
                <a:moveTo>
                  <a:pt x="98227" y="13395"/>
                </a:moveTo>
                <a:cubicBezTo>
                  <a:pt x="98227" y="5972"/>
                  <a:pt x="92255" y="0"/>
                  <a:pt x="84832" y="0"/>
                </a:cubicBezTo>
                <a:cubicBezTo>
                  <a:pt x="77409" y="0"/>
                  <a:pt x="71438" y="5972"/>
                  <a:pt x="71438" y="13395"/>
                </a:cubicBezTo>
                <a:lnTo>
                  <a:pt x="71438" y="35719"/>
                </a:lnTo>
                <a:cubicBezTo>
                  <a:pt x="51736" y="35719"/>
                  <a:pt x="35719" y="51736"/>
                  <a:pt x="35719" y="71438"/>
                </a:cubicBezTo>
                <a:lnTo>
                  <a:pt x="13395" y="71438"/>
                </a:lnTo>
                <a:cubicBezTo>
                  <a:pt x="5972" y="71438"/>
                  <a:pt x="0" y="77409"/>
                  <a:pt x="0" y="84832"/>
                </a:cubicBezTo>
                <a:cubicBezTo>
                  <a:pt x="0" y="92255"/>
                  <a:pt x="5972" y="98227"/>
                  <a:pt x="13395" y="98227"/>
                </a:cubicBezTo>
                <a:lnTo>
                  <a:pt x="35719" y="98227"/>
                </a:lnTo>
                <a:lnTo>
                  <a:pt x="35719" y="129480"/>
                </a:lnTo>
                <a:lnTo>
                  <a:pt x="13395" y="129480"/>
                </a:lnTo>
                <a:cubicBezTo>
                  <a:pt x="5972" y="129480"/>
                  <a:pt x="0" y="135452"/>
                  <a:pt x="0" y="142875"/>
                </a:cubicBezTo>
                <a:cubicBezTo>
                  <a:pt x="0" y="150298"/>
                  <a:pt x="5972" y="156270"/>
                  <a:pt x="13395" y="156270"/>
                </a:cubicBezTo>
                <a:lnTo>
                  <a:pt x="35719" y="156270"/>
                </a:lnTo>
                <a:lnTo>
                  <a:pt x="35719" y="187523"/>
                </a:lnTo>
                <a:lnTo>
                  <a:pt x="13395" y="187523"/>
                </a:lnTo>
                <a:cubicBezTo>
                  <a:pt x="5972" y="187523"/>
                  <a:pt x="0" y="193495"/>
                  <a:pt x="0" y="200918"/>
                </a:cubicBezTo>
                <a:cubicBezTo>
                  <a:pt x="0" y="208341"/>
                  <a:pt x="5972" y="214313"/>
                  <a:pt x="13395" y="214313"/>
                </a:cubicBezTo>
                <a:lnTo>
                  <a:pt x="35719" y="214313"/>
                </a:lnTo>
                <a:cubicBezTo>
                  <a:pt x="35719" y="234014"/>
                  <a:pt x="51736" y="250031"/>
                  <a:pt x="71438" y="250031"/>
                </a:cubicBezTo>
                <a:lnTo>
                  <a:pt x="71438" y="272355"/>
                </a:lnTo>
                <a:cubicBezTo>
                  <a:pt x="71438" y="279778"/>
                  <a:pt x="77409" y="285750"/>
                  <a:pt x="84832" y="285750"/>
                </a:cubicBezTo>
                <a:cubicBezTo>
                  <a:pt x="92255" y="285750"/>
                  <a:pt x="98227" y="279778"/>
                  <a:pt x="98227" y="272355"/>
                </a:cubicBezTo>
                <a:lnTo>
                  <a:pt x="98227" y="250031"/>
                </a:lnTo>
                <a:lnTo>
                  <a:pt x="129480" y="250031"/>
                </a:lnTo>
                <a:lnTo>
                  <a:pt x="129480" y="272355"/>
                </a:lnTo>
                <a:cubicBezTo>
                  <a:pt x="129480" y="279778"/>
                  <a:pt x="135452" y="285750"/>
                  <a:pt x="142875" y="285750"/>
                </a:cubicBezTo>
                <a:cubicBezTo>
                  <a:pt x="150298" y="285750"/>
                  <a:pt x="156270" y="279778"/>
                  <a:pt x="156270" y="272355"/>
                </a:cubicBezTo>
                <a:lnTo>
                  <a:pt x="156270" y="250031"/>
                </a:lnTo>
                <a:lnTo>
                  <a:pt x="187523" y="250031"/>
                </a:lnTo>
                <a:lnTo>
                  <a:pt x="187523" y="272355"/>
                </a:lnTo>
                <a:cubicBezTo>
                  <a:pt x="187523" y="279778"/>
                  <a:pt x="193495" y="285750"/>
                  <a:pt x="200918" y="285750"/>
                </a:cubicBezTo>
                <a:cubicBezTo>
                  <a:pt x="208341" y="285750"/>
                  <a:pt x="214313" y="279778"/>
                  <a:pt x="214313" y="272355"/>
                </a:cubicBezTo>
                <a:lnTo>
                  <a:pt x="214313" y="250031"/>
                </a:lnTo>
                <a:cubicBezTo>
                  <a:pt x="234014" y="250031"/>
                  <a:pt x="250031" y="234014"/>
                  <a:pt x="250031" y="214313"/>
                </a:cubicBezTo>
                <a:lnTo>
                  <a:pt x="272355" y="214313"/>
                </a:lnTo>
                <a:cubicBezTo>
                  <a:pt x="279778" y="214313"/>
                  <a:pt x="285750" y="208341"/>
                  <a:pt x="285750" y="200918"/>
                </a:cubicBezTo>
                <a:cubicBezTo>
                  <a:pt x="285750" y="193495"/>
                  <a:pt x="279778" y="187523"/>
                  <a:pt x="272355" y="187523"/>
                </a:cubicBezTo>
                <a:lnTo>
                  <a:pt x="250031" y="187523"/>
                </a:lnTo>
                <a:lnTo>
                  <a:pt x="250031" y="156270"/>
                </a:lnTo>
                <a:lnTo>
                  <a:pt x="272355" y="156270"/>
                </a:lnTo>
                <a:cubicBezTo>
                  <a:pt x="279778" y="156270"/>
                  <a:pt x="285750" y="150298"/>
                  <a:pt x="285750" y="142875"/>
                </a:cubicBezTo>
                <a:cubicBezTo>
                  <a:pt x="285750" y="135452"/>
                  <a:pt x="279778" y="129480"/>
                  <a:pt x="272355" y="129480"/>
                </a:cubicBezTo>
                <a:lnTo>
                  <a:pt x="250031" y="129480"/>
                </a:lnTo>
                <a:lnTo>
                  <a:pt x="250031" y="98227"/>
                </a:lnTo>
                <a:lnTo>
                  <a:pt x="272355" y="98227"/>
                </a:lnTo>
                <a:cubicBezTo>
                  <a:pt x="279778" y="98227"/>
                  <a:pt x="285750" y="92255"/>
                  <a:pt x="285750" y="84832"/>
                </a:cubicBezTo>
                <a:cubicBezTo>
                  <a:pt x="285750" y="77409"/>
                  <a:pt x="279778" y="71438"/>
                  <a:pt x="272355" y="71438"/>
                </a:cubicBezTo>
                <a:lnTo>
                  <a:pt x="250031" y="71438"/>
                </a:lnTo>
                <a:cubicBezTo>
                  <a:pt x="250031" y="51736"/>
                  <a:pt x="234014" y="35719"/>
                  <a:pt x="214313" y="35719"/>
                </a:cubicBezTo>
                <a:lnTo>
                  <a:pt x="214313" y="13395"/>
                </a:lnTo>
                <a:cubicBezTo>
                  <a:pt x="214313" y="5972"/>
                  <a:pt x="208341" y="0"/>
                  <a:pt x="200918" y="0"/>
                </a:cubicBezTo>
                <a:cubicBezTo>
                  <a:pt x="193495" y="0"/>
                  <a:pt x="187523" y="5972"/>
                  <a:pt x="187523" y="13395"/>
                </a:cubicBezTo>
                <a:lnTo>
                  <a:pt x="187523" y="35719"/>
                </a:lnTo>
                <a:lnTo>
                  <a:pt x="156270" y="35719"/>
                </a:lnTo>
                <a:lnTo>
                  <a:pt x="156270" y="13395"/>
                </a:lnTo>
                <a:cubicBezTo>
                  <a:pt x="156270" y="5972"/>
                  <a:pt x="150298" y="0"/>
                  <a:pt x="142875" y="0"/>
                </a:cubicBezTo>
                <a:cubicBezTo>
                  <a:pt x="135452" y="0"/>
                  <a:pt x="129480" y="5972"/>
                  <a:pt x="129480" y="13395"/>
                </a:cubicBezTo>
                <a:lnTo>
                  <a:pt x="129480" y="35719"/>
                </a:lnTo>
                <a:lnTo>
                  <a:pt x="98227" y="35719"/>
                </a:lnTo>
                <a:lnTo>
                  <a:pt x="98227" y="13395"/>
                </a:lnTo>
                <a:close/>
                <a:moveTo>
                  <a:pt x="89297" y="71438"/>
                </a:moveTo>
                <a:lnTo>
                  <a:pt x="196453" y="71438"/>
                </a:lnTo>
                <a:cubicBezTo>
                  <a:pt x="206332" y="71438"/>
                  <a:pt x="214313" y="79418"/>
                  <a:pt x="214313" y="89297"/>
                </a:cubicBezTo>
                <a:lnTo>
                  <a:pt x="214313" y="196453"/>
                </a:lnTo>
                <a:cubicBezTo>
                  <a:pt x="214313" y="206332"/>
                  <a:pt x="206332" y="214313"/>
                  <a:pt x="196453" y="214313"/>
                </a:cubicBezTo>
                <a:lnTo>
                  <a:pt x="89297" y="214313"/>
                </a:lnTo>
                <a:cubicBezTo>
                  <a:pt x="79418" y="214313"/>
                  <a:pt x="71438" y="206332"/>
                  <a:pt x="71438" y="196453"/>
                </a:cubicBezTo>
                <a:lnTo>
                  <a:pt x="71438" y="89297"/>
                </a:lnTo>
                <a:cubicBezTo>
                  <a:pt x="71438" y="79418"/>
                  <a:pt x="79418" y="71438"/>
                  <a:pt x="89297" y="71438"/>
                </a:cubicBezTo>
                <a:close/>
                <a:moveTo>
                  <a:pt x="98227" y="98227"/>
                </a:moveTo>
                <a:lnTo>
                  <a:pt x="98227" y="187523"/>
                </a:lnTo>
                <a:lnTo>
                  <a:pt x="187523" y="187523"/>
                </a:lnTo>
                <a:lnTo>
                  <a:pt x="187523" y="98227"/>
                </a:lnTo>
                <a:lnTo>
                  <a:pt x="98227" y="98227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10" name="Text 7"/>
          <p:cNvSpPr/>
          <p:nvPr/>
        </p:nvSpPr>
        <p:spPr>
          <a:xfrm>
            <a:off x="852488" y="5162550"/>
            <a:ext cx="160972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FFFFFF">
                    <a:alpha val="8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课程类型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852488" y="5353050"/>
            <a:ext cx="162877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b="1" dirty="0">
                <a:solidFill>
                  <a:srgbClr val="FFFFFF">
                    <a:alpha val="8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机械工程专业核心课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2700338" y="5162550"/>
            <a:ext cx="9525" cy="457200"/>
          </a:xfrm>
          <a:custGeom>
            <a:avLst/>
            <a:gdLst/>
            <a:ahLst/>
            <a:cxnLst/>
            <a:rect l="l" t="t" r="r" b="b"/>
            <a:pathLst>
              <a:path w="9525" h="457200">
                <a:moveTo>
                  <a:pt x="0" y="0"/>
                </a:moveTo>
                <a:lnTo>
                  <a:pt x="9525" y="0"/>
                </a:lnTo>
                <a:lnTo>
                  <a:pt x="9525" y="457200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0196"/>
            </a:srgbClr>
          </a:solidFill>
          <a:ln/>
        </p:spPr>
      </p:sp>
      <p:sp>
        <p:nvSpPr>
          <p:cNvPr id="13" name="Shape 10"/>
          <p:cNvSpPr/>
          <p:nvPr/>
        </p:nvSpPr>
        <p:spPr>
          <a:xfrm>
            <a:off x="3017044" y="5248275"/>
            <a:ext cx="357188" cy="285750"/>
          </a:xfrm>
          <a:custGeom>
            <a:avLst/>
            <a:gdLst/>
            <a:ahLst/>
            <a:cxnLst/>
            <a:rect l="l" t="t" r="r" b="b"/>
            <a:pathLst>
              <a:path w="357188" h="285750">
                <a:moveTo>
                  <a:pt x="232116" y="117481"/>
                </a:moveTo>
                <a:cubicBezTo>
                  <a:pt x="238925" y="115639"/>
                  <a:pt x="246069" y="118876"/>
                  <a:pt x="249138" y="125183"/>
                </a:cubicBezTo>
                <a:lnTo>
                  <a:pt x="259519" y="146168"/>
                </a:lnTo>
                <a:cubicBezTo>
                  <a:pt x="265268" y="146949"/>
                  <a:pt x="270904" y="148512"/>
                  <a:pt x="276206" y="150688"/>
                </a:cubicBezTo>
                <a:lnTo>
                  <a:pt x="295740" y="137685"/>
                </a:lnTo>
                <a:cubicBezTo>
                  <a:pt x="301600" y="133778"/>
                  <a:pt x="309358" y="134559"/>
                  <a:pt x="314325" y="139526"/>
                </a:cubicBezTo>
                <a:lnTo>
                  <a:pt x="325041" y="150242"/>
                </a:lnTo>
                <a:cubicBezTo>
                  <a:pt x="330008" y="155209"/>
                  <a:pt x="330789" y="163023"/>
                  <a:pt x="326882" y="168827"/>
                </a:cubicBezTo>
                <a:lnTo>
                  <a:pt x="313879" y="188305"/>
                </a:lnTo>
                <a:cubicBezTo>
                  <a:pt x="314939" y="190928"/>
                  <a:pt x="315888" y="193663"/>
                  <a:pt x="316669" y="196509"/>
                </a:cubicBezTo>
                <a:cubicBezTo>
                  <a:pt x="317450" y="199355"/>
                  <a:pt x="317953" y="202146"/>
                  <a:pt x="318343" y="204992"/>
                </a:cubicBezTo>
                <a:lnTo>
                  <a:pt x="339384" y="215373"/>
                </a:lnTo>
                <a:cubicBezTo>
                  <a:pt x="345691" y="218498"/>
                  <a:pt x="348928" y="225642"/>
                  <a:pt x="347086" y="232395"/>
                </a:cubicBezTo>
                <a:lnTo>
                  <a:pt x="343179" y="247017"/>
                </a:lnTo>
                <a:cubicBezTo>
                  <a:pt x="341337" y="253771"/>
                  <a:pt x="335031" y="258347"/>
                  <a:pt x="327999" y="257901"/>
                </a:cubicBezTo>
                <a:lnTo>
                  <a:pt x="304558" y="256394"/>
                </a:lnTo>
                <a:cubicBezTo>
                  <a:pt x="301042" y="260914"/>
                  <a:pt x="296968" y="265100"/>
                  <a:pt x="292336" y="268672"/>
                </a:cubicBezTo>
                <a:lnTo>
                  <a:pt x="293843" y="292057"/>
                </a:lnTo>
                <a:cubicBezTo>
                  <a:pt x="294289" y="299089"/>
                  <a:pt x="289713" y="305451"/>
                  <a:pt x="282959" y="307237"/>
                </a:cubicBezTo>
                <a:lnTo>
                  <a:pt x="268337" y="311144"/>
                </a:lnTo>
                <a:cubicBezTo>
                  <a:pt x="261528" y="312986"/>
                  <a:pt x="254440" y="309749"/>
                  <a:pt x="251315" y="303442"/>
                </a:cubicBezTo>
                <a:lnTo>
                  <a:pt x="240934" y="282457"/>
                </a:lnTo>
                <a:cubicBezTo>
                  <a:pt x="235186" y="281676"/>
                  <a:pt x="229549" y="280113"/>
                  <a:pt x="224247" y="277937"/>
                </a:cubicBezTo>
                <a:lnTo>
                  <a:pt x="204713" y="290940"/>
                </a:lnTo>
                <a:cubicBezTo>
                  <a:pt x="198853" y="294847"/>
                  <a:pt x="191095" y="294066"/>
                  <a:pt x="186128" y="289099"/>
                </a:cubicBezTo>
                <a:lnTo>
                  <a:pt x="175413" y="278383"/>
                </a:lnTo>
                <a:cubicBezTo>
                  <a:pt x="170445" y="273416"/>
                  <a:pt x="169664" y="265658"/>
                  <a:pt x="173571" y="259798"/>
                </a:cubicBezTo>
                <a:lnTo>
                  <a:pt x="186575" y="240264"/>
                </a:lnTo>
                <a:cubicBezTo>
                  <a:pt x="185514" y="237641"/>
                  <a:pt x="184565" y="234907"/>
                  <a:pt x="183784" y="232060"/>
                </a:cubicBezTo>
                <a:cubicBezTo>
                  <a:pt x="183003" y="229214"/>
                  <a:pt x="182500" y="226368"/>
                  <a:pt x="182110" y="223577"/>
                </a:cubicBezTo>
                <a:lnTo>
                  <a:pt x="161069" y="213196"/>
                </a:lnTo>
                <a:cubicBezTo>
                  <a:pt x="154763" y="210071"/>
                  <a:pt x="151581" y="202927"/>
                  <a:pt x="153367" y="196174"/>
                </a:cubicBezTo>
                <a:lnTo>
                  <a:pt x="157274" y="181552"/>
                </a:lnTo>
                <a:cubicBezTo>
                  <a:pt x="159116" y="174799"/>
                  <a:pt x="165422" y="170222"/>
                  <a:pt x="172455" y="170669"/>
                </a:cubicBezTo>
                <a:lnTo>
                  <a:pt x="195839" y="172176"/>
                </a:lnTo>
                <a:cubicBezTo>
                  <a:pt x="199355" y="167655"/>
                  <a:pt x="203429" y="163469"/>
                  <a:pt x="208062" y="159897"/>
                </a:cubicBezTo>
                <a:lnTo>
                  <a:pt x="206555" y="136568"/>
                </a:lnTo>
                <a:cubicBezTo>
                  <a:pt x="206108" y="129536"/>
                  <a:pt x="210685" y="123174"/>
                  <a:pt x="217438" y="121388"/>
                </a:cubicBezTo>
                <a:lnTo>
                  <a:pt x="232060" y="117481"/>
                </a:lnTo>
                <a:close/>
                <a:moveTo>
                  <a:pt x="250254" y="189756"/>
                </a:moveTo>
                <a:cubicBezTo>
                  <a:pt x="236701" y="189771"/>
                  <a:pt x="225710" y="200787"/>
                  <a:pt x="225726" y="214340"/>
                </a:cubicBezTo>
                <a:cubicBezTo>
                  <a:pt x="225741" y="227894"/>
                  <a:pt x="236757" y="238885"/>
                  <a:pt x="250310" y="238869"/>
                </a:cubicBezTo>
                <a:cubicBezTo>
                  <a:pt x="263863" y="238854"/>
                  <a:pt x="274854" y="227838"/>
                  <a:pt x="274839" y="214285"/>
                </a:cubicBezTo>
                <a:cubicBezTo>
                  <a:pt x="274824" y="200731"/>
                  <a:pt x="263808" y="189740"/>
                  <a:pt x="250254" y="189756"/>
                </a:cubicBezTo>
                <a:close/>
                <a:moveTo>
                  <a:pt x="125518" y="-25394"/>
                </a:moveTo>
                <a:lnTo>
                  <a:pt x="140140" y="-21487"/>
                </a:lnTo>
                <a:cubicBezTo>
                  <a:pt x="146893" y="-19645"/>
                  <a:pt x="151470" y="-13283"/>
                  <a:pt x="151023" y="-6307"/>
                </a:cubicBezTo>
                <a:lnTo>
                  <a:pt x="149516" y="17022"/>
                </a:lnTo>
                <a:cubicBezTo>
                  <a:pt x="154149" y="20594"/>
                  <a:pt x="158223" y="24724"/>
                  <a:pt x="161739" y="29301"/>
                </a:cubicBezTo>
                <a:lnTo>
                  <a:pt x="185179" y="27794"/>
                </a:lnTo>
                <a:cubicBezTo>
                  <a:pt x="192156" y="27347"/>
                  <a:pt x="198518" y="31924"/>
                  <a:pt x="200360" y="38677"/>
                </a:cubicBezTo>
                <a:lnTo>
                  <a:pt x="204267" y="53299"/>
                </a:lnTo>
                <a:cubicBezTo>
                  <a:pt x="206053" y="60052"/>
                  <a:pt x="202871" y="67196"/>
                  <a:pt x="196565" y="70321"/>
                </a:cubicBezTo>
                <a:lnTo>
                  <a:pt x="175524" y="80702"/>
                </a:lnTo>
                <a:cubicBezTo>
                  <a:pt x="175133" y="83548"/>
                  <a:pt x="174575" y="86395"/>
                  <a:pt x="173850" y="89185"/>
                </a:cubicBezTo>
                <a:cubicBezTo>
                  <a:pt x="173124" y="91976"/>
                  <a:pt x="172120" y="94766"/>
                  <a:pt x="171059" y="97389"/>
                </a:cubicBezTo>
                <a:lnTo>
                  <a:pt x="184063" y="116923"/>
                </a:lnTo>
                <a:cubicBezTo>
                  <a:pt x="187970" y="122783"/>
                  <a:pt x="187189" y="130541"/>
                  <a:pt x="182221" y="135508"/>
                </a:cubicBezTo>
                <a:lnTo>
                  <a:pt x="171506" y="146224"/>
                </a:lnTo>
                <a:cubicBezTo>
                  <a:pt x="166539" y="151191"/>
                  <a:pt x="158781" y="151972"/>
                  <a:pt x="152921" y="148065"/>
                </a:cubicBezTo>
                <a:lnTo>
                  <a:pt x="133387" y="135062"/>
                </a:lnTo>
                <a:cubicBezTo>
                  <a:pt x="128085" y="137238"/>
                  <a:pt x="122448" y="138801"/>
                  <a:pt x="116700" y="139582"/>
                </a:cubicBezTo>
                <a:lnTo>
                  <a:pt x="106319" y="160567"/>
                </a:lnTo>
                <a:cubicBezTo>
                  <a:pt x="103194" y="166874"/>
                  <a:pt x="96050" y="170055"/>
                  <a:pt x="89297" y="168269"/>
                </a:cubicBezTo>
                <a:lnTo>
                  <a:pt x="74675" y="164362"/>
                </a:lnTo>
                <a:cubicBezTo>
                  <a:pt x="67866" y="162520"/>
                  <a:pt x="63345" y="156158"/>
                  <a:pt x="63791" y="149182"/>
                </a:cubicBezTo>
                <a:lnTo>
                  <a:pt x="65298" y="125797"/>
                </a:lnTo>
                <a:cubicBezTo>
                  <a:pt x="60666" y="122225"/>
                  <a:pt x="56592" y="118095"/>
                  <a:pt x="53076" y="113519"/>
                </a:cubicBezTo>
                <a:lnTo>
                  <a:pt x="29635" y="115026"/>
                </a:lnTo>
                <a:cubicBezTo>
                  <a:pt x="22659" y="115472"/>
                  <a:pt x="16297" y="110896"/>
                  <a:pt x="14455" y="104142"/>
                </a:cubicBezTo>
                <a:lnTo>
                  <a:pt x="10548" y="89520"/>
                </a:lnTo>
                <a:cubicBezTo>
                  <a:pt x="8762" y="82767"/>
                  <a:pt x="11943" y="75623"/>
                  <a:pt x="18250" y="72498"/>
                </a:cubicBezTo>
                <a:lnTo>
                  <a:pt x="39291" y="62117"/>
                </a:lnTo>
                <a:cubicBezTo>
                  <a:pt x="39681" y="59271"/>
                  <a:pt x="40239" y="56480"/>
                  <a:pt x="40965" y="53634"/>
                </a:cubicBezTo>
                <a:cubicBezTo>
                  <a:pt x="41746" y="50788"/>
                  <a:pt x="42639" y="48053"/>
                  <a:pt x="43755" y="45430"/>
                </a:cubicBezTo>
                <a:lnTo>
                  <a:pt x="30752" y="25952"/>
                </a:lnTo>
                <a:cubicBezTo>
                  <a:pt x="26845" y="20092"/>
                  <a:pt x="27626" y="12334"/>
                  <a:pt x="32593" y="7367"/>
                </a:cubicBezTo>
                <a:lnTo>
                  <a:pt x="43309" y="-3349"/>
                </a:lnTo>
                <a:cubicBezTo>
                  <a:pt x="48276" y="-8316"/>
                  <a:pt x="56034" y="-9097"/>
                  <a:pt x="61894" y="-5190"/>
                </a:cubicBezTo>
                <a:lnTo>
                  <a:pt x="81428" y="7813"/>
                </a:lnTo>
                <a:cubicBezTo>
                  <a:pt x="86730" y="5637"/>
                  <a:pt x="92366" y="4074"/>
                  <a:pt x="98115" y="3293"/>
                </a:cubicBezTo>
                <a:lnTo>
                  <a:pt x="108496" y="-17692"/>
                </a:lnTo>
                <a:cubicBezTo>
                  <a:pt x="111621" y="-23999"/>
                  <a:pt x="118709" y="-27180"/>
                  <a:pt x="125518" y="-25394"/>
                </a:cubicBezTo>
                <a:close/>
                <a:moveTo>
                  <a:pt x="107379" y="46881"/>
                </a:moveTo>
                <a:cubicBezTo>
                  <a:pt x="93826" y="46881"/>
                  <a:pt x="82823" y="57884"/>
                  <a:pt x="82823" y="71438"/>
                </a:cubicBezTo>
                <a:cubicBezTo>
                  <a:pt x="82823" y="84991"/>
                  <a:pt x="93826" y="95994"/>
                  <a:pt x="107379" y="95994"/>
                </a:cubicBezTo>
                <a:cubicBezTo>
                  <a:pt x="120933" y="95994"/>
                  <a:pt x="131936" y="84991"/>
                  <a:pt x="131936" y="71438"/>
                </a:cubicBezTo>
                <a:cubicBezTo>
                  <a:pt x="131936" y="57884"/>
                  <a:pt x="120933" y="46881"/>
                  <a:pt x="107379" y="46881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14" name="Text 11"/>
          <p:cNvSpPr/>
          <p:nvPr/>
        </p:nvSpPr>
        <p:spPr>
          <a:xfrm>
            <a:off x="3486150" y="5162550"/>
            <a:ext cx="23241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FFFFFF">
                    <a:alpha val="8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核心内容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3486150" y="5353050"/>
            <a:ext cx="23431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b="1" dirty="0">
                <a:solidFill>
                  <a:srgbClr val="FFFFFF">
                    <a:alpha val="8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软元件 · 基本指令 · 应用实例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8F9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7500" y="317500"/>
            <a:ext cx="116205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spc="50" kern="0" dirty="0">
                <a:solidFill>
                  <a:srgbClr val="3B82F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CIRCUIT BLOCK &amp; STACK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317500" y="571500"/>
            <a:ext cx="11699875" cy="317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25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电路块指令与堆栈指令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17500" y="984250"/>
            <a:ext cx="762000" cy="31750"/>
          </a:xfrm>
          <a:custGeom>
            <a:avLst/>
            <a:gdLst/>
            <a:ahLst/>
            <a:cxnLst/>
            <a:rect l="l" t="t" r="r" b="b"/>
            <a:pathLst>
              <a:path w="762000" h="31750">
                <a:moveTo>
                  <a:pt x="0" y="0"/>
                </a:moveTo>
                <a:lnTo>
                  <a:pt x="762000" y="0"/>
                </a:lnTo>
                <a:lnTo>
                  <a:pt x="762000" y="31750"/>
                </a:lnTo>
                <a:lnTo>
                  <a:pt x="0" y="31750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5" name="Shape 3"/>
          <p:cNvSpPr/>
          <p:nvPr/>
        </p:nvSpPr>
        <p:spPr>
          <a:xfrm>
            <a:off x="317500" y="1095375"/>
            <a:ext cx="5730875" cy="3532188"/>
          </a:xfrm>
          <a:custGeom>
            <a:avLst/>
            <a:gdLst/>
            <a:ahLst/>
            <a:cxnLst/>
            <a:rect l="l" t="t" r="r" b="b"/>
            <a:pathLst>
              <a:path w="5730875" h="3532188">
                <a:moveTo>
                  <a:pt x="31750" y="0"/>
                </a:moveTo>
                <a:lnTo>
                  <a:pt x="5699125" y="0"/>
                </a:lnTo>
                <a:cubicBezTo>
                  <a:pt x="5716660" y="0"/>
                  <a:pt x="5730875" y="14215"/>
                  <a:pt x="5730875" y="31750"/>
                </a:cubicBezTo>
                <a:lnTo>
                  <a:pt x="5730875" y="3436924"/>
                </a:lnTo>
                <a:cubicBezTo>
                  <a:pt x="5730875" y="3489537"/>
                  <a:pt x="5688224" y="3532188"/>
                  <a:pt x="5635612" y="3532188"/>
                </a:cubicBezTo>
                <a:lnTo>
                  <a:pt x="95263" y="3532188"/>
                </a:lnTo>
                <a:cubicBezTo>
                  <a:pt x="42651" y="3532188"/>
                  <a:pt x="0" y="3489537"/>
                  <a:pt x="0" y="3436924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47625" dist="31750" dir="540000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317500" y="1095375"/>
            <a:ext cx="5730875" cy="31750"/>
          </a:xfrm>
          <a:custGeom>
            <a:avLst/>
            <a:gdLst/>
            <a:ahLst/>
            <a:cxnLst/>
            <a:rect l="l" t="t" r="r" b="b"/>
            <a:pathLst>
              <a:path w="5730875" h="31750">
                <a:moveTo>
                  <a:pt x="31750" y="0"/>
                </a:moveTo>
                <a:lnTo>
                  <a:pt x="5699125" y="0"/>
                </a:lnTo>
                <a:cubicBezTo>
                  <a:pt x="5716648" y="0"/>
                  <a:pt x="5730875" y="14227"/>
                  <a:pt x="5730875" y="31750"/>
                </a:cubicBezTo>
                <a:lnTo>
                  <a:pt x="5730875" y="31750"/>
                </a:lnTo>
                <a:lnTo>
                  <a:pt x="0" y="31750"/>
                </a:ln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7" name="Shape 5"/>
          <p:cNvSpPr/>
          <p:nvPr/>
        </p:nvSpPr>
        <p:spPr>
          <a:xfrm>
            <a:off x="412750" y="1206500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95250" y="0"/>
                </a:moveTo>
                <a:lnTo>
                  <a:pt x="285750" y="0"/>
                </a:lnTo>
                <a:cubicBezTo>
                  <a:pt x="338320" y="0"/>
                  <a:pt x="381000" y="42680"/>
                  <a:pt x="381000" y="95250"/>
                </a:cubicBezTo>
                <a:lnTo>
                  <a:pt x="381000" y="285750"/>
                </a:lnTo>
                <a:cubicBezTo>
                  <a:pt x="381000" y="338320"/>
                  <a:pt x="338320" y="381000"/>
                  <a:pt x="285750" y="381000"/>
                </a:cubicBezTo>
                <a:lnTo>
                  <a:pt x="95250" y="381000"/>
                </a:lnTo>
                <a:cubicBezTo>
                  <a:pt x="42680" y="381000"/>
                  <a:pt x="0" y="338320"/>
                  <a:pt x="0" y="285750"/>
                </a:cubicBezTo>
                <a:lnTo>
                  <a:pt x="0" y="95250"/>
                </a:lnTo>
                <a:cubicBezTo>
                  <a:pt x="0" y="42680"/>
                  <a:pt x="42680" y="0"/>
                  <a:pt x="95250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8" name="Text 6"/>
          <p:cNvSpPr/>
          <p:nvPr/>
        </p:nvSpPr>
        <p:spPr>
          <a:xfrm>
            <a:off x="373063" y="1206500"/>
            <a:ext cx="460375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25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ORB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889000" y="1270000"/>
            <a:ext cx="123825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电路块或指令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412750" y="1682750"/>
            <a:ext cx="5603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功能: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将两个电路块</a:t>
            </a:r>
            <a:pPr>
              <a:lnSpc>
                <a:spcPct val="130000"/>
              </a:lnSpc>
            </a:pPr>
            <a:r>
              <a:rPr lang="en-US" sz="1000" b="1" dirty="0">
                <a:solidFill>
                  <a:srgbClr val="3B82F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并联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连接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12750" y="1936750"/>
            <a:ext cx="5603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特点: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不带软元件号,相当于垂直连线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412750" y="2190750"/>
            <a:ext cx="5540375" cy="1008063"/>
          </a:xfrm>
          <a:custGeom>
            <a:avLst/>
            <a:gdLst/>
            <a:ahLst/>
            <a:cxnLst/>
            <a:rect l="l" t="t" r="r" b="b"/>
            <a:pathLst>
              <a:path w="5540375" h="1008063">
                <a:moveTo>
                  <a:pt x="63498" y="0"/>
                </a:moveTo>
                <a:lnTo>
                  <a:pt x="5476877" y="0"/>
                </a:lnTo>
                <a:cubicBezTo>
                  <a:pt x="5511946" y="0"/>
                  <a:pt x="5540375" y="28429"/>
                  <a:pt x="5540375" y="63498"/>
                </a:cubicBezTo>
                <a:lnTo>
                  <a:pt x="5540375" y="944565"/>
                </a:lnTo>
                <a:cubicBezTo>
                  <a:pt x="5540375" y="979634"/>
                  <a:pt x="5511946" y="1008063"/>
                  <a:pt x="5476877" y="1008063"/>
                </a:cubicBezTo>
                <a:lnTo>
                  <a:pt x="63498" y="1008063"/>
                </a:lnTo>
                <a:cubicBezTo>
                  <a:pt x="28429" y="1008063"/>
                  <a:pt x="0" y="979634"/>
                  <a:pt x="0" y="944565"/>
                </a:cubicBezTo>
                <a:lnTo>
                  <a:pt x="0" y="63498"/>
                </a:lnTo>
                <a:cubicBezTo>
                  <a:pt x="0" y="28429"/>
                  <a:pt x="28429" y="0"/>
                  <a:pt x="63498" y="0"/>
                </a:cubicBezTo>
                <a:close/>
              </a:path>
            </a:pathLst>
          </a:custGeom>
          <a:solidFill>
            <a:srgbClr val="EFF6FF"/>
          </a:solidFill>
          <a:ln/>
        </p:spPr>
      </p:sp>
      <p:sp>
        <p:nvSpPr>
          <p:cNvPr id="13" name="Shape 11"/>
          <p:cNvSpPr/>
          <p:nvPr/>
        </p:nvSpPr>
        <p:spPr>
          <a:xfrm>
            <a:off x="484187" y="2286000"/>
            <a:ext cx="142875" cy="127000"/>
          </a:xfrm>
          <a:custGeom>
            <a:avLst/>
            <a:gdLst/>
            <a:ahLst/>
            <a:cxnLst/>
            <a:rect l="l" t="t" r="r" b="b"/>
            <a:pathLst>
              <a:path w="142875" h="127000">
                <a:moveTo>
                  <a:pt x="89495" y="298"/>
                </a:moveTo>
                <a:cubicBezTo>
                  <a:pt x="85279" y="-918"/>
                  <a:pt x="80888" y="1538"/>
                  <a:pt x="79673" y="5755"/>
                </a:cubicBezTo>
                <a:lnTo>
                  <a:pt x="47923" y="116880"/>
                </a:lnTo>
                <a:cubicBezTo>
                  <a:pt x="46707" y="121096"/>
                  <a:pt x="49163" y="125487"/>
                  <a:pt x="53380" y="126702"/>
                </a:cubicBezTo>
                <a:cubicBezTo>
                  <a:pt x="57596" y="127918"/>
                  <a:pt x="61987" y="125462"/>
                  <a:pt x="63202" y="121245"/>
                </a:cubicBezTo>
                <a:lnTo>
                  <a:pt x="94952" y="10120"/>
                </a:lnTo>
                <a:cubicBezTo>
                  <a:pt x="96168" y="5904"/>
                  <a:pt x="93712" y="1513"/>
                  <a:pt x="89495" y="298"/>
                </a:cubicBezTo>
                <a:close/>
                <a:moveTo>
                  <a:pt x="105519" y="34057"/>
                </a:moveTo>
                <a:cubicBezTo>
                  <a:pt x="102419" y="37157"/>
                  <a:pt x="102419" y="42193"/>
                  <a:pt x="105519" y="45293"/>
                </a:cubicBezTo>
                <a:lnTo>
                  <a:pt x="123726" y="63500"/>
                </a:lnTo>
                <a:lnTo>
                  <a:pt x="105519" y="81707"/>
                </a:lnTo>
                <a:cubicBezTo>
                  <a:pt x="102419" y="84807"/>
                  <a:pt x="102419" y="89843"/>
                  <a:pt x="105519" y="92943"/>
                </a:cubicBezTo>
                <a:cubicBezTo>
                  <a:pt x="108620" y="96044"/>
                  <a:pt x="113655" y="96044"/>
                  <a:pt x="116756" y="92943"/>
                </a:cubicBezTo>
                <a:lnTo>
                  <a:pt x="140568" y="69131"/>
                </a:lnTo>
                <a:cubicBezTo>
                  <a:pt x="143669" y="66030"/>
                  <a:pt x="143669" y="60995"/>
                  <a:pt x="140568" y="57894"/>
                </a:cubicBezTo>
                <a:lnTo>
                  <a:pt x="116756" y="34082"/>
                </a:lnTo>
                <a:cubicBezTo>
                  <a:pt x="113655" y="30981"/>
                  <a:pt x="108620" y="30981"/>
                  <a:pt x="105519" y="34082"/>
                </a:cubicBezTo>
                <a:close/>
                <a:moveTo>
                  <a:pt x="37381" y="34057"/>
                </a:moveTo>
                <a:cubicBezTo>
                  <a:pt x="34280" y="30956"/>
                  <a:pt x="29245" y="30956"/>
                  <a:pt x="26144" y="34057"/>
                </a:cubicBezTo>
                <a:lnTo>
                  <a:pt x="2332" y="57869"/>
                </a:lnTo>
                <a:cubicBezTo>
                  <a:pt x="-769" y="60970"/>
                  <a:pt x="-769" y="66005"/>
                  <a:pt x="2332" y="69106"/>
                </a:cubicBezTo>
                <a:lnTo>
                  <a:pt x="26144" y="92918"/>
                </a:lnTo>
                <a:cubicBezTo>
                  <a:pt x="29245" y="96019"/>
                  <a:pt x="34280" y="96019"/>
                  <a:pt x="37381" y="92918"/>
                </a:cubicBezTo>
                <a:cubicBezTo>
                  <a:pt x="40481" y="89818"/>
                  <a:pt x="40481" y="84782"/>
                  <a:pt x="37381" y="81682"/>
                </a:cubicBezTo>
                <a:lnTo>
                  <a:pt x="19174" y="63500"/>
                </a:lnTo>
                <a:lnTo>
                  <a:pt x="37356" y="45293"/>
                </a:lnTo>
                <a:cubicBezTo>
                  <a:pt x="40456" y="42193"/>
                  <a:pt x="40456" y="37157"/>
                  <a:pt x="37356" y="34057"/>
                </a:cubicBezTo>
                <a:close/>
              </a:path>
            </a:pathLst>
          </a:custGeom>
          <a:solidFill>
            <a:srgbClr val="1E3A8A"/>
          </a:solidFill>
          <a:ln/>
        </p:spPr>
      </p:sp>
      <p:sp>
        <p:nvSpPr>
          <p:cNvPr id="14" name="Text 12"/>
          <p:cNvSpPr/>
          <p:nvPr/>
        </p:nvSpPr>
        <p:spPr>
          <a:xfrm>
            <a:off x="674688" y="2254250"/>
            <a:ext cx="5278438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编程方法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635000" y="2476500"/>
            <a:ext cx="5318125" cy="65881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254000" indent="-254000">
              <a:lnSpc>
                <a:spcPct val="130000"/>
              </a:lnSpc>
              <a:spcBef>
                <a:spcPts val="10"/>
              </a:spcBef>
              <a:buSzPct val="100000"/>
              <a:buFont typeface="+mj-lt"/>
              <a:buAutoNum type="arabicPeriod" startAt="1"/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电路块起始触点用</a:t>
            </a:r>
            <a:pPr>
              <a:lnSpc>
                <a:spcPct val="130000"/>
              </a:lnSpc>
              <a:spcBef>
                <a:spcPts val="10"/>
              </a:spcBef>
            </a:pPr>
            <a:r>
              <a:rPr lang="en-US" sz="1000" dirty="0">
                <a:solidFill>
                  <a:srgbClr val="4B5563"/>
                </a:solidFill>
                <a:highlight>
                  <a:srgbClr val="DBEAFE">
                    <a:alpha val="100000"/>
                  </a:srgbClr>
                </a:highlight>
                <a:latin typeface="Liter" pitchFamily="34" charset="0"/>
                <a:ea typeface="Liter" pitchFamily="34" charset="-122"/>
                <a:cs typeface="Liter" pitchFamily="34" charset="-120"/>
              </a:rPr>
              <a:t> LD/LDI</a:t>
            </a:r>
            <a:endParaRPr lang="en-US" sz="1600" dirty="0"/>
          </a:p>
          <a:p>
            <a:pPr marL="254000" indent="-254000">
              <a:lnSpc>
                <a:spcPct val="130000"/>
              </a:lnSpc>
              <a:spcBef>
                <a:spcPts val="10"/>
              </a:spcBef>
              <a:buSzPct val="100000"/>
              <a:buFont typeface="+mj-lt"/>
              <a:buAutoNum type="arabicPeriod" startAt="1"/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完成电路块内部连接</a:t>
            </a:r>
            <a:endParaRPr lang="en-US" sz="1600" dirty="0"/>
          </a:p>
          <a:p>
            <a:pPr marL="254000" indent="-254000">
              <a:lnSpc>
                <a:spcPct val="130000"/>
              </a:lnSpc>
              <a:spcBef>
                <a:spcPts val="10"/>
              </a:spcBef>
              <a:buSzPct val="100000"/>
              <a:buFont typeface="+mj-lt"/>
              <a:buAutoNum type="arabicPeriod" startAt="1"/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用</a:t>
            </a:r>
            <a:pPr>
              <a:lnSpc>
                <a:spcPct val="130000"/>
              </a:lnSpc>
              <a:spcBef>
                <a:spcPts val="10"/>
              </a:spcBef>
            </a:pPr>
            <a:r>
              <a:rPr lang="en-US" sz="1000" b="1" dirty="0">
                <a:solidFill>
                  <a:srgbClr val="4B5563"/>
                </a:solidFill>
                <a:highlight>
                  <a:srgbClr val="DBEAFE">
                    <a:alpha val="100000"/>
                  </a:srgbClr>
                </a:highlight>
                <a:latin typeface="Liter" pitchFamily="34" charset="0"/>
                <a:ea typeface="Liter" pitchFamily="34" charset="-122"/>
                <a:cs typeface="Liter" pitchFamily="34" charset="-120"/>
              </a:rPr>
              <a:t> ORB </a:t>
            </a:r>
            <a:pPr>
              <a:lnSpc>
                <a:spcPct val="130000"/>
              </a:lnSpc>
              <a:spcBef>
                <a:spcPts val="10"/>
              </a:spcBef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并联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412750" y="3259665"/>
            <a:ext cx="5540375" cy="1270000"/>
          </a:xfrm>
          <a:custGeom>
            <a:avLst/>
            <a:gdLst/>
            <a:ahLst/>
            <a:cxnLst/>
            <a:rect l="l" t="t" r="r" b="b"/>
            <a:pathLst>
              <a:path w="5540375" h="1270000">
                <a:moveTo>
                  <a:pt x="63500" y="0"/>
                </a:moveTo>
                <a:lnTo>
                  <a:pt x="5476875" y="0"/>
                </a:lnTo>
                <a:cubicBezTo>
                  <a:pt x="5511922" y="0"/>
                  <a:pt x="5540375" y="28453"/>
                  <a:pt x="5540375" y="63500"/>
                </a:cubicBezTo>
                <a:lnTo>
                  <a:pt x="5540375" y="1206500"/>
                </a:lnTo>
                <a:cubicBezTo>
                  <a:pt x="5540375" y="1241547"/>
                  <a:pt x="5511922" y="1270000"/>
                  <a:pt x="5476875" y="1270000"/>
                </a:cubicBezTo>
                <a:lnTo>
                  <a:pt x="63500" y="1270000"/>
                </a:lnTo>
                <a:cubicBezTo>
                  <a:pt x="28453" y="1270000"/>
                  <a:pt x="0" y="1241547"/>
                  <a:pt x="0" y="1206500"/>
                </a:cubicBezTo>
                <a:lnTo>
                  <a:pt x="0" y="63500"/>
                </a:lnTo>
                <a:cubicBezTo>
                  <a:pt x="0" y="28453"/>
                  <a:pt x="28453" y="0"/>
                  <a:pt x="63500" y="0"/>
                </a:cubicBezTo>
                <a:close/>
              </a:path>
            </a:pathLst>
          </a:custGeom>
          <a:solidFill>
            <a:srgbClr val="1F2937"/>
          </a:solidFill>
          <a:ln/>
        </p:spPr>
      </p:sp>
      <p:sp>
        <p:nvSpPr>
          <p:cNvPr id="17" name="Text 15"/>
          <p:cNvSpPr/>
          <p:nvPr/>
        </p:nvSpPr>
        <p:spPr>
          <a:xfrm>
            <a:off x="476250" y="3323165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X0 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块1开始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476250" y="3513665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AND X1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476250" y="3704165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X2 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块2开始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476250" y="3894665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AND X3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476250" y="4085165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ORB 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并联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476250" y="4275665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OUT Y0</a:t>
            </a:r>
            <a:endParaRPr lang="en-US" sz="1600" dirty="0"/>
          </a:p>
        </p:txBody>
      </p:sp>
      <p:sp>
        <p:nvSpPr>
          <p:cNvPr id="23" name="Shape 21"/>
          <p:cNvSpPr/>
          <p:nvPr/>
        </p:nvSpPr>
        <p:spPr>
          <a:xfrm>
            <a:off x="6143625" y="1095375"/>
            <a:ext cx="5730875" cy="3532188"/>
          </a:xfrm>
          <a:custGeom>
            <a:avLst/>
            <a:gdLst/>
            <a:ahLst/>
            <a:cxnLst/>
            <a:rect l="l" t="t" r="r" b="b"/>
            <a:pathLst>
              <a:path w="5730875" h="3532188">
                <a:moveTo>
                  <a:pt x="31750" y="0"/>
                </a:moveTo>
                <a:lnTo>
                  <a:pt x="5699125" y="0"/>
                </a:lnTo>
                <a:cubicBezTo>
                  <a:pt x="5716660" y="0"/>
                  <a:pt x="5730875" y="14215"/>
                  <a:pt x="5730875" y="31750"/>
                </a:cubicBezTo>
                <a:lnTo>
                  <a:pt x="5730875" y="3436924"/>
                </a:lnTo>
                <a:cubicBezTo>
                  <a:pt x="5730875" y="3489537"/>
                  <a:pt x="5688224" y="3532188"/>
                  <a:pt x="5635612" y="3532188"/>
                </a:cubicBezTo>
                <a:lnTo>
                  <a:pt x="95263" y="3532188"/>
                </a:lnTo>
                <a:cubicBezTo>
                  <a:pt x="42651" y="3532188"/>
                  <a:pt x="0" y="3489537"/>
                  <a:pt x="0" y="3436924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47625" dist="31750" dir="5400000">
              <a:srgbClr val="000000">
                <a:alpha val="10196"/>
              </a:srgbClr>
            </a:outerShdw>
          </a:effectLst>
        </p:spPr>
      </p:sp>
      <p:sp>
        <p:nvSpPr>
          <p:cNvPr id="24" name="Shape 22"/>
          <p:cNvSpPr/>
          <p:nvPr/>
        </p:nvSpPr>
        <p:spPr>
          <a:xfrm>
            <a:off x="6143625" y="1095375"/>
            <a:ext cx="5730875" cy="31750"/>
          </a:xfrm>
          <a:custGeom>
            <a:avLst/>
            <a:gdLst/>
            <a:ahLst/>
            <a:cxnLst/>
            <a:rect l="l" t="t" r="r" b="b"/>
            <a:pathLst>
              <a:path w="5730875" h="31750">
                <a:moveTo>
                  <a:pt x="31750" y="0"/>
                </a:moveTo>
                <a:lnTo>
                  <a:pt x="5699125" y="0"/>
                </a:lnTo>
                <a:cubicBezTo>
                  <a:pt x="5716648" y="0"/>
                  <a:pt x="5730875" y="14227"/>
                  <a:pt x="5730875" y="31750"/>
                </a:cubicBezTo>
                <a:lnTo>
                  <a:pt x="5730875" y="31750"/>
                </a:lnTo>
                <a:lnTo>
                  <a:pt x="0" y="31750"/>
                </a:ln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25" name="Shape 23"/>
          <p:cNvSpPr/>
          <p:nvPr/>
        </p:nvSpPr>
        <p:spPr>
          <a:xfrm>
            <a:off x="6238875" y="1206500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95250" y="0"/>
                </a:moveTo>
                <a:lnTo>
                  <a:pt x="285750" y="0"/>
                </a:lnTo>
                <a:cubicBezTo>
                  <a:pt x="338320" y="0"/>
                  <a:pt x="381000" y="42680"/>
                  <a:pt x="381000" y="95250"/>
                </a:cubicBezTo>
                <a:lnTo>
                  <a:pt x="381000" y="285750"/>
                </a:lnTo>
                <a:cubicBezTo>
                  <a:pt x="381000" y="338320"/>
                  <a:pt x="338320" y="381000"/>
                  <a:pt x="285750" y="381000"/>
                </a:cubicBezTo>
                <a:lnTo>
                  <a:pt x="95250" y="381000"/>
                </a:lnTo>
                <a:cubicBezTo>
                  <a:pt x="42680" y="381000"/>
                  <a:pt x="0" y="338320"/>
                  <a:pt x="0" y="285750"/>
                </a:cubicBezTo>
                <a:lnTo>
                  <a:pt x="0" y="95250"/>
                </a:lnTo>
                <a:cubicBezTo>
                  <a:pt x="0" y="42680"/>
                  <a:pt x="42680" y="0"/>
                  <a:pt x="95250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26" name="Text 24"/>
          <p:cNvSpPr/>
          <p:nvPr/>
        </p:nvSpPr>
        <p:spPr>
          <a:xfrm>
            <a:off x="6199188" y="1206500"/>
            <a:ext cx="460375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25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ANB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6715125" y="1270000"/>
            <a:ext cx="123825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电路块与指令</a:t>
            </a:r>
            <a:endParaRPr lang="en-US" sz="1600" dirty="0"/>
          </a:p>
        </p:txBody>
      </p:sp>
      <p:sp>
        <p:nvSpPr>
          <p:cNvPr id="28" name="Text 26"/>
          <p:cNvSpPr/>
          <p:nvPr/>
        </p:nvSpPr>
        <p:spPr>
          <a:xfrm>
            <a:off x="6238875" y="1682750"/>
            <a:ext cx="5603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功能: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将两个电路块</a:t>
            </a:r>
            <a:pPr>
              <a:lnSpc>
                <a:spcPct val="130000"/>
              </a:lnSpc>
            </a:pPr>
            <a:r>
              <a:rPr lang="en-US" sz="1000" b="1" dirty="0">
                <a:solidFill>
                  <a:srgbClr val="F59E0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串联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连接</a:t>
            </a:r>
            <a:endParaRPr lang="en-US" sz="1600" dirty="0"/>
          </a:p>
        </p:txBody>
      </p:sp>
      <p:sp>
        <p:nvSpPr>
          <p:cNvPr id="29" name="Text 27"/>
          <p:cNvSpPr/>
          <p:nvPr/>
        </p:nvSpPr>
        <p:spPr>
          <a:xfrm>
            <a:off x="6238875" y="1936750"/>
            <a:ext cx="5603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特点: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不带软元件号,相当于串联连线</a:t>
            </a:r>
            <a:endParaRPr lang="en-US" sz="1600" dirty="0"/>
          </a:p>
        </p:txBody>
      </p:sp>
      <p:sp>
        <p:nvSpPr>
          <p:cNvPr id="30" name="Shape 28"/>
          <p:cNvSpPr/>
          <p:nvPr/>
        </p:nvSpPr>
        <p:spPr>
          <a:xfrm>
            <a:off x="6238875" y="2190750"/>
            <a:ext cx="5540375" cy="1008063"/>
          </a:xfrm>
          <a:custGeom>
            <a:avLst/>
            <a:gdLst/>
            <a:ahLst/>
            <a:cxnLst/>
            <a:rect l="l" t="t" r="r" b="b"/>
            <a:pathLst>
              <a:path w="5540375" h="1008063">
                <a:moveTo>
                  <a:pt x="63498" y="0"/>
                </a:moveTo>
                <a:lnTo>
                  <a:pt x="5476877" y="0"/>
                </a:lnTo>
                <a:cubicBezTo>
                  <a:pt x="5511946" y="0"/>
                  <a:pt x="5540375" y="28429"/>
                  <a:pt x="5540375" y="63498"/>
                </a:cubicBezTo>
                <a:lnTo>
                  <a:pt x="5540375" y="944565"/>
                </a:lnTo>
                <a:cubicBezTo>
                  <a:pt x="5540375" y="979634"/>
                  <a:pt x="5511946" y="1008063"/>
                  <a:pt x="5476877" y="1008063"/>
                </a:cubicBezTo>
                <a:lnTo>
                  <a:pt x="63498" y="1008063"/>
                </a:lnTo>
                <a:cubicBezTo>
                  <a:pt x="28429" y="1008063"/>
                  <a:pt x="0" y="979634"/>
                  <a:pt x="0" y="944565"/>
                </a:cubicBezTo>
                <a:lnTo>
                  <a:pt x="0" y="63498"/>
                </a:lnTo>
                <a:cubicBezTo>
                  <a:pt x="0" y="28429"/>
                  <a:pt x="28429" y="0"/>
                  <a:pt x="63498" y="0"/>
                </a:cubicBezTo>
                <a:close/>
              </a:path>
            </a:pathLst>
          </a:custGeom>
          <a:solidFill>
            <a:srgbClr val="FFFBEB"/>
          </a:solidFill>
          <a:ln/>
        </p:spPr>
      </p:sp>
      <p:sp>
        <p:nvSpPr>
          <p:cNvPr id="31" name="Shape 29"/>
          <p:cNvSpPr/>
          <p:nvPr/>
        </p:nvSpPr>
        <p:spPr>
          <a:xfrm>
            <a:off x="6310313" y="2286000"/>
            <a:ext cx="142875" cy="127000"/>
          </a:xfrm>
          <a:custGeom>
            <a:avLst/>
            <a:gdLst/>
            <a:ahLst/>
            <a:cxnLst/>
            <a:rect l="l" t="t" r="r" b="b"/>
            <a:pathLst>
              <a:path w="142875" h="127000">
                <a:moveTo>
                  <a:pt x="89495" y="298"/>
                </a:moveTo>
                <a:cubicBezTo>
                  <a:pt x="85279" y="-918"/>
                  <a:pt x="80888" y="1538"/>
                  <a:pt x="79673" y="5755"/>
                </a:cubicBezTo>
                <a:lnTo>
                  <a:pt x="47923" y="116880"/>
                </a:lnTo>
                <a:cubicBezTo>
                  <a:pt x="46707" y="121096"/>
                  <a:pt x="49163" y="125487"/>
                  <a:pt x="53380" y="126702"/>
                </a:cubicBezTo>
                <a:cubicBezTo>
                  <a:pt x="57596" y="127918"/>
                  <a:pt x="61987" y="125462"/>
                  <a:pt x="63202" y="121245"/>
                </a:cubicBezTo>
                <a:lnTo>
                  <a:pt x="94952" y="10120"/>
                </a:lnTo>
                <a:cubicBezTo>
                  <a:pt x="96168" y="5904"/>
                  <a:pt x="93712" y="1513"/>
                  <a:pt x="89495" y="298"/>
                </a:cubicBezTo>
                <a:close/>
                <a:moveTo>
                  <a:pt x="105519" y="34057"/>
                </a:moveTo>
                <a:cubicBezTo>
                  <a:pt x="102419" y="37157"/>
                  <a:pt x="102419" y="42193"/>
                  <a:pt x="105519" y="45293"/>
                </a:cubicBezTo>
                <a:lnTo>
                  <a:pt x="123726" y="63500"/>
                </a:lnTo>
                <a:lnTo>
                  <a:pt x="105519" y="81707"/>
                </a:lnTo>
                <a:cubicBezTo>
                  <a:pt x="102419" y="84807"/>
                  <a:pt x="102419" y="89843"/>
                  <a:pt x="105519" y="92943"/>
                </a:cubicBezTo>
                <a:cubicBezTo>
                  <a:pt x="108620" y="96044"/>
                  <a:pt x="113655" y="96044"/>
                  <a:pt x="116756" y="92943"/>
                </a:cubicBezTo>
                <a:lnTo>
                  <a:pt x="140568" y="69131"/>
                </a:lnTo>
                <a:cubicBezTo>
                  <a:pt x="143669" y="66030"/>
                  <a:pt x="143669" y="60995"/>
                  <a:pt x="140568" y="57894"/>
                </a:cubicBezTo>
                <a:lnTo>
                  <a:pt x="116756" y="34082"/>
                </a:lnTo>
                <a:cubicBezTo>
                  <a:pt x="113655" y="30981"/>
                  <a:pt x="108620" y="30981"/>
                  <a:pt x="105519" y="34082"/>
                </a:cubicBezTo>
                <a:close/>
                <a:moveTo>
                  <a:pt x="37381" y="34057"/>
                </a:moveTo>
                <a:cubicBezTo>
                  <a:pt x="34280" y="30956"/>
                  <a:pt x="29245" y="30956"/>
                  <a:pt x="26144" y="34057"/>
                </a:cubicBezTo>
                <a:lnTo>
                  <a:pt x="2332" y="57869"/>
                </a:lnTo>
                <a:cubicBezTo>
                  <a:pt x="-769" y="60970"/>
                  <a:pt x="-769" y="66005"/>
                  <a:pt x="2332" y="69106"/>
                </a:cubicBezTo>
                <a:lnTo>
                  <a:pt x="26144" y="92918"/>
                </a:lnTo>
                <a:cubicBezTo>
                  <a:pt x="29245" y="96019"/>
                  <a:pt x="34280" y="96019"/>
                  <a:pt x="37381" y="92918"/>
                </a:cubicBezTo>
                <a:cubicBezTo>
                  <a:pt x="40481" y="89818"/>
                  <a:pt x="40481" y="84782"/>
                  <a:pt x="37381" y="81682"/>
                </a:cubicBezTo>
                <a:lnTo>
                  <a:pt x="19174" y="63500"/>
                </a:lnTo>
                <a:lnTo>
                  <a:pt x="37356" y="45293"/>
                </a:lnTo>
                <a:cubicBezTo>
                  <a:pt x="40456" y="42193"/>
                  <a:pt x="40456" y="37157"/>
                  <a:pt x="37356" y="34057"/>
                </a:cubicBezTo>
                <a:close/>
              </a:path>
            </a:pathLst>
          </a:custGeom>
          <a:solidFill>
            <a:srgbClr val="92400E"/>
          </a:solidFill>
          <a:ln/>
        </p:spPr>
      </p:sp>
      <p:sp>
        <p:nvSpPr>
          <p:cNvPr id="32" name="Text 30"/>
          <p:cNvSpPr/>
          <p:nvPr/>
        </p:nvSpPr>
        <p:spPr>
          <a:xfrm>
            <a:off x="6500813" y="2254250"/>
            <a:ext cx="5278438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92400E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编程方法</a:t>
            </a:r>
            <a:endParaRPr lang="en-US" sz="1600" dirty="0"/>
          </a:p>
        </p:txBody>
      </p:sp>
      <p:sp>
        <p:nvSpPr>
          <p:cNvPr id="33" name="Text 31"/>
          <p:cNvSpPr/>
          <p:nvPr/>
        </p:nvSpPr>
        <p:spPr>
          <a:xfrm>
            <a:off x="6461125" y="2476500"/>
            <a:ext cx="5318125" cy="65881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254000" indent="-254000">
              <a:lnSpc>
                <a:spcPct val="130000"/>
              </a:lnSpc>
              <a:spcBef>
                <a:spcPts val="10"/>
              </a:spcBef>
              <a:buSzPct val="100000"/>
              <a:buFont typeface="+mj-lt"/>
              <a:buAutoNum type="arabicPeriod" startAt="1"/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电路块起始触点用</a:t>
            </a:r>
            <a:pPr>
              <a:lnSpc>
                <a:spcPct val="130000"/>
              </a:lnSpc>
              <a:spcBef>
                <a:spcPts val="10"/>
              </a:spcBef>
            </a:pPr>
            <a:r>
              <a:rPr lang="en-US" sz="1000" dirty="0">
                <a:solidFill>
                  <a:srgbClr val="4B5563"/>
                </a:solidFill>
                <a:highlight>
                  <a:srgbClr val="FEF3C7">
                    <a:alpha val="100000"/>
                  </a:srgbClr>
                </a:highlight>
                <a:latin typeface="Liter" pitchFamily="34" charset="0"/>
                <a:ea typeface="Liter" pitchFamily="34" charset="-122"/>
                <a:cs typeface="Liter" pitchFamily="34" charset="-120"/>
              </a:rPr>
              <a:t> LD/LDI</a:t>
            </a:r>
            <a:endParaRPr lang="en-US" sz="1600" dirty="0"/>
          </a:p>
          <a:p>
            <a:pPr marL="254000" indent="-254000">
              <a:lnSpc>
                <a:spcPct val="130000"/>
              </a:lnSpc>
              <a:spcBef>
                <a:spcPts val="10"/>
              </a:spcBef>
              <a:buSzPct val="100000"/>
              <a:buFont typeface="+mj-lt"/>
              <a:buAutoNum type="arabicPeriod" startAt="1"/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完成电路块内部连接</a:t>
            </a:r>
            <a:endParaRPr lang="en-US" sz="1600" dirty="0"/>
          </a:p>
          <a:p>
            <a:pPr marL="254000" indent="-254000">
              <a:lnSpc>
                <a:spcPct val="130000"/>
              </a:lnSpc>
              <a:spcBef>
                <a:spcPts val="10"/>
              </a:spcBef>
              <a:buSzPct val="100000"/>
              <a:buFont typeface="+mj-lt"/>
              <a:buAutoNum type="arabicPeriod" startAt="1"/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用</a:t>
            </a:r>
            <a:pPr>
              <a:lnSpc>
                <a:spcPct val="130000"/>
              </a:lnSpc>
              <a:spcBef>
                <a:spcPts val="10"/>
              </a:spcBef>
            </a:pPr>
            <a:r>
              <a:rPr lang="en-US" sz="1000" b="1" dirty="0">
                <a:solidFill>
                  <a:srgbClr val="4B5563"/>
                </a:solidFill>
                <a:highlight>
                  <a:srgbClr val="FEF3C7">
                    <a:alpha val="100000"/>
                  </a:srgbClr>
                </a:highlight>
                <a:latin typeface="Liter" pitchFamily="34" charset="0"/>
                <a:ea typeface="Liter" pitchFamily="34" charset="-122"/>
                <a:cs typeface="Liter" pitchFamily="34" charset="-120"/>
              </a:rPr>
              <a:t> ANB </a:t>
            </a:r>
            <a:pPr>
              <a:lnSpc>
                <a:spcPct val="130000"/>
              </a:lnSpc>
              <a:spcBef>
                <a:spcPts val="10"/>
              </a:spcBef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串联</a:t>
            </a:r>
            <a:endParaRPr lang="en-US" sz="1600" dirty="0"/>
          </a:p>
        </p:txBody>
      </p:sp>
      <p:sp>
        <p:nvSpPr>
          <p:cNvPr id="34" name="Shape 32"/>
          <p:cNvSpPr/>
          <p:nvPr/>
        </p:nvSpPr>
        <p:spPr>
          <a:xfrm>
            <a:off x="6238875" y="3259665"/>
            <a:ext cx="5540375" cy="1270000"/>
          </a:xfrm>
          <a:custGeom>
            <a:avLst/>
            <a:gdLst/>
            <a:ahLst/>
            <a:cxnLst/>
            <a:rect l="l" t="t" r="r" b="b"/>
            <a:pathLst>
              <a:path w="5540375" h="1270000">
                <a:moveTo>
                  <a:pt x="63500" y="0"/>
                </a:moveTo>
                <a:lnTo>
                  <a:pt x="5476875" y="0"/>
                </a:lnTo>
                <a:cubicBezTo>
                  <a:pt x="5511922" y="0"/>
                  <a:pt x="5540375" y="28453"/>
                  <a:pt x="5540375" y="63500"/>
                </a:cubicBezTo>
                <a:lnTo>
                  <a:pt x="5540375" y="1206500"/>
                </a:lnTo>
                <a:cubicBezTo>
                  <a:pt x="5540375" y="1241547"/>
                  <a:pt x="5511922" y="1270000"/>
                  <a:pt x="5476875" y="1270000"/>
                </a:cubicBezTo>
                <a:lnTo>
                  <a:pt x="63500" y="1270000"/>
                </a:lnTo>
                <a:cubicBezTo>
                  <a:pt x="28453" y="1270000"/>
                  <a:pt x="0" y="1241547"/>
                  <a:pt x="0" y="1206500"/>
                </a:cubicBezTo>
                <a:lnTo>
                  <a:pt x="0" y="63500"/>
                </a:lnTo>
                <a:cubicBezTo>
                  <a:pt x="0" y="28453"/>
                  <a:pt x="28453" y="0"/>
                  <a:pt x="63500" y="0"/>
                </a:cubicBezTo>
                <a:close/>
              </a:path>
            </a:pathLst>
          </a:custGeom>
          <a:solidFill>
            <a:srgbClr val="1F2937"/>
          </a:solidFill>
          <a:ln/>
        </p:spPr>
      </p:sp>
      <p:sp>
        <p:nvSpPr>
          <p:cNvPr id="35" name="Text 33"/>
          <p:cNvSpPr/>
          <p:nvPr/>
        </p:nvSpPr>
        <p:spPr>
          <a:xfrm>
            <a:off x="6302375" y="3323165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X0 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块1开始</a:t>
            </a:r>
            <a:endParaRPr lang="en-US" sz="1600" dirty="0"/>
          </a:p>
        </p:txBody>
      </p:sp>
      <p:sp>
        <p:nvSpPr>
          <p:cNvPr id="36" name="Text 34"/>
          <p:cNvSpPr/>
          <p:nvPr/>
        </p:nvSpPr>
        <p:spPr>
          <a:xfrm>
            <a:off x="6302375" y="3513665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OR X1</a:t>
            </a:r>
            <a:endParaRPr lang="en-US" sz="1600" dirty="0"/>
          </a:p>
        </p:txBody>
      </p:sp>
      <p:sp>
        <p:nvSpPr>
          <p:cNvPr id="37" name="Text 35"/>
          <p:cNvSpPr/>
          <p:nvPr/>
        </p:nvSpPr>
        <p:spPr>
          <a:xfrm>
            <a:off x="6302375" y="3704165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X2 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块2开始</a:t>
            </a:r>
            <a:endParaRPr lang="en-US" sz="1600" dirty="0"/>
          </a:p>
        </p:txBody>
      </p:sp>
      <p:sp>
        <p:nvSpPr>
          <p:cNvPr id="38" name="Text 36"/>
          <p:cNvSpPr/>
          <p:nvPr/>
        </p:nvSpPr>
        <p:spPr>
          <a:xfrm>
            <a:off x="6302375" y="3894665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OR X3</a:t>
            </a:r>
            <a:endParaRPr lang="en-US" sz="1600" dirty="0"/>
          </a:p>
        </p:txBody>
      </p:sp>
      <p:sp>
        <p:nvSpPr>
          <p:cNvPr id="39" name="Text 37"/>
          <p:cNvSpPr/>
          <p:nvPr/>
        </p:nvSpPr>
        <p:spPr>
          <a:xfrm>
            <a:off x="6302375" y="4085165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ANB 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串联</a:t>
            </a:r>
            <a:endParaRPr lang="en-US" sz="1600" dirty="0"/>
          </a:p>
        </p:txBody>
      </p:sp>
      <p:sp>
        <p:nvSpPr>
          <p:cNvPr id="40" name="Text 38"/>
          <p:cNvSpPr/>
          <p:nvPr/>
        </p:nvSpPr>
        <p:spPr>
          <a:xfrm>
            <a:off x="6302375" y="4275665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OUT Y0</a:t>
            </a:r>
            <a:endParaRPr lang="en-US" sz="1600" dirty="0"/>
          </a:p>
        </p:txBody>
      </p:sp>
      <p:sp>
        <p:nvSpPr>
          <p:cNvPr id="41" name="Shape 39"/>
          <p:cNvSpPr/>
          <p:nvPr/>
        </p:nvSpPr>
        <p:spPr>
          <a:xfrm>
            <a:off x="317500" y="4688415"/>
            <a:ext cx="11557000" cy="1619250"/>
          </a:xfrm>
          <a:custGeom>
            <a:avLst/>
            <a:gdLst/>
            <a:ahLst/>
            <a:cxnLst/>
            <a:rect l="l" t="t" r="r" b="b"/>
            <a:pathLst>
              <a:path w="11557000" h="1619250">
                <a:moveTo>
                  <a:pt x="95244" y="0"/>
                </a:moveTo>
                <a:lnTo>
                  <a:pt x="11461756" y="0"/>
                </a:lnTo>
                <a:cubicBezTo>
                  <a:pt x="11514322" y="0"/>
                  <a:pt x="11557000" y="42678"/>
                  <a:pt x="11557000" y="95244"/>
                </a:cubicBezTo>
                <a:lnTo>
                  <a:pt x="11557000" y="1524006"/>
                </a:lnTo>
                <a:cubicBezTo>
                  <a:pt x="11557000" y="1576608"/>
                  <a:pt x="11514358" y="1619250"/>
                  <a:pt x="11461756" y="1619250"/>
                </a:cubicBezTo>
                <a:lnTo>
                  <a:pt x="95244" y="1619250"/>
                </a:lnTo>
                <a:cubicBezTo>
                  <a:pt x="42678" y="1619250"/>
                  <a:pt x="0" y="1576572"/>
                  <a:pt x="0" y="1524006"/>
                </a:cubicBezTo>
                <a:lnTo>
                  <a:pt x="0" y="95244"/>
                </a:lnTo>
                <a:cubicBezTo>
                  <a:pt x="0" y="42642"/>
                  <a:pt x="42642" y="0"/>
                  <a:pt x="95244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47625" dist="31750" dir="5400000">
              <a:srgbClr val="000000">
                <a:alpha val="10196"/>
              </a:srgbClr>
            </a:outerShdw>
          </a:effectLst>
        </p:spPr>
      </p:sp>
      <p:sp>
        <p:nvSpPr>
          <p:cNvPr id="42" name="Shape 40"/>
          <p:cNvSpPr/>
          <p:nvPr/>
        </p:nvSpPr>
        <p:spPr>
          <a:xfrm>
            <a:off x="412750" y="4783665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95250" y="0"/>
                </a:moveTo>
                <a:lnTo>
                  <a:pt x="285750" y="0"/>
                </a:lnTo>
                <a:cubicBezTo>
                  <a:pt x="338320" y="0"/>
                  <a:pt x="381000" y="42680"/>
                  <a:pt x="381000" y="95250"/>
                </a:cubicBezTo>
                <a:lnTo>
                  <a:pt x="381000" y="285750"/>
                </a:lnTo>
                <a:cubicBezTo>
                  <a:pt x="381000" y="338320"/>
                  <a:pt x="338320" y="381000"/>
                  <a:pt x="285750" y="381000"/>
                </a:cubicBezTo>
                <a:lnTo>
                  <a:pt x="95250" y="381000"/>
                </a:lnTo>
                <a:cubicBezTo>
                  <a:pt x="42680" y="381000"/>
                  <a:pt x="0" y="338320"/>
                  <a:pt x="0" y="285750"/>
                </a:cubicBezTo>
                <a:lnTo>
                  <a:pt x="0" y="95250"/>
                </a:lnTo>
                <a:cubicBezTo>
                  <a:pt x="0" y="42680"/>
                  <a:pt x="42680" y="0"/>
                  <a:pt x="95250" y="0"/>
                </a:cubicBezTo>
                <a:close/>
              </a:path>
            </a:pathLst>
          </a:custGeom>
          <a:solidFill>
            <a:srgbClr val="8B5CF6"/>
          </a:solidFill>
          <a:ln/>
        </p:spPr>
      </p:sp>
      <p:sp>
        <p:nvSpPr>
          <p:cNvPr id="43" name="Text 41"/>
          <p:cNvSpPr/>
          <p:nvPr/>
        </p:nvSpPr>
        <p:spPr>
          <a:xfrm>
            <a:off x="373063" y="4783665"/>
            <a:ext cx="460375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25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MPS</a:t>
            </a:r>
            <a:endParaRPr lang="en-US" sz="1600" dirty="0"/>
          </a:p>
        </p:txBody>
      </p:sp>
      <p:sp>
        <p:nvSpPr>
          <p:cNvPr id="44" name="Text 42"/>
          <p:cNvSpPr/>
          <p:nvPr/>
        </p:nvSpPr>
        <p:spPr>
          <a:xfrm>
            <a:off x="889000" y="4847165"/>
            <a:ext cx="250825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堆栈指令 MPS / MRD / MPP</a:t>
            </a:r>
            <a:endParaRPr lang="en-US" sz="1600" dirty="0"/>
          </a:p>
        </p:txBody>
      </p:sp>
      <p:sp>
        <p:nvSpPr>
          <p:cNvPr id="45" name="Shape 43"/>
          <p:cNvSpPr/>
          <p:nvPr/>
        </p:nvSpPr>
        <p:spPr>
          <a:xfrm>
            <a:off x="412750" y="5259915"/>
            <a:ext cx="3722688" cy="571500"/>
          </a:xfrm>
          <a:custGeom>
            <a:avLst/>
            <a:gdLst/>
            <a:ahLst/>
            <a:cxnLst/>
            <a:rect l="l" t="t" r="r" b="b"/>
            <a:pathLst>
              <a:path w="3722688" h="571500">
                <a:moveTo>
                  <a:pt x="63499" y="0"/>
                </a:moveTo>
                <a:lnTo>
                  <a:pt x="3659188" y="0"/>
                </a:lnTo>
                <a:cubicBezTo>
                  <a:pt x="3694258" y="0"/>
                  <a:pt x="3722688" y="28430"/>
                  <a:pt x="3722688" y="63499"/>
                </a:cubicBezTo>
                <a:lnTo>
                  <a:pt x="3722688" y="508001"/>
                </a:lnTo>
                <a:cubicBezTo>
                  <a:pt x="3722688" y="543070"/>
                  <a:pt x="3694258" y="571500"/>
                  <a:pt x="3659188" y="571500"/>
                </a:cubicBezTo>
                <a:lnTo>
                  <a:pt x="63499" y="571500"/>
                </a:lnTo>
                <a:cubicBezTo>
                  <a:pt x="28430" y="571500"/>
                  <a:pt x="0" y="543070"/>
                  <a:pt x="0" y="508001"/>
                </a:cubicBezTo>
                <a:lnTo>
                  <a:pt x="0" y="63499"/>
                </a:lnTo>
                <a:cubicBezTo>
                  <a:pt x="0" y="28453"/>
                  <a:pt x="28453" y="0"/>
                  <a:pt x="63499" y="0"/>
                </a:cubicBezTo>
                <a:close/>
              </a:path>
            </a:pathLst>
          </a:custGeom>
          <a:solidFill>
            <a:srgbClr val="F5F3FF"/>
          </a:solidFill>
          <a:ln/>
        </p:spPr>
      </p:sp>
      <p:sp>
        <p:nvSpPr>
          <p:cNvPr id="46" name="Shape 44"/>
          <p:cNvSpPr/>
          <p:nvPr/>
        </p:nvSpPr>
        <p:spPr>
          <a:xfrm>
            <a:off x="513953" y="5360460"/>
            <a:ext cx="107156" cy="142875"/>
          </a:xfrm>
          <a:custGeom>
            <a:avLst/>
            <a:gdLst/>
            <a:ahLst/>
            <a:cxnLst/>
            <a:rect l="l" t="t" r="r" b="b"/>
            <a:pathLst>
              <a:path w="107156" h="142875">
                <a:moveTo>
                  <a:pt x="47272" y="140252"/>
                </a:moveTo>
                <a:cubicBezTo>
                  <a:pt x="50760" y="143740"/>
                  <a:pt x="56424" y="143740"/>
                  <a:pt x="59913" y="140252"/>
                </a:cubicBezTo>
                <a:lnTo>
                  <a:pt x="104561" y="95603"/>
                </a:lnTo>
                <a:cubicBezTo>
                  <a:pt x="108049" y="92115"/>
                  <a:pt x="108049" y="86451"/>
                  <a:pt x="104561" y="82962"/>
                </a:cubicBezTo>
                <a:cubicBezTo>
                  <a:pt x="101073" y="79474"/>
                  <a:pt x="95408" y="79474"/>
                  <a:pt x="91920" y="82962"/>
                </a:cubicBezTo>
                <a:lnTo>
                  <a:pt x="62508" y="112375"/>
                </a:lnTo>
                <a:lnTo>
                  <a:pt x="62508" y="8930"/>
                </a:lnTo>
                <a:cubicBezTo>
                  <a:pt x="62508" y="3990"/>
                  <a:pt x="58517" y="0"/>
                  <a:pt x="53578" y="0"/>
                </a:cubicBezTo>
                <a:cubicBezTo>
                  <a:pt x="48639" y="0"/>
                  <a:pt x="44648" y="3990"/>
                  <a:pt x="44648" y="8930"/>
                </a:cubicBezTo>
                <a:lnTo>
                  <a:pt x="44648" y="112375"/>
                </a:lnTo>
                <a:lnTo>
                  <a:pt x="15236" y="82962"/>
                </a:lnTo>
                <a:cubicBezTo>
                  <a:pt x="11748" y="79474"/>
                  <a:pt x="6083" y="79474"/>
                  <a:pt x="2595" y="82962"/>
                </a:cubicBezTo>
                <a:cubicBezTo>
                  <a:pt x="-893" y="86451"/>
                  <a:pt x="-893" y="92115"/>
                  <a:pt x="2595" y="95603"/>
                </a:cubicBezTo>
                <a:lnTo>
                  <a:pt x="47244" y="140252"/>
                </a:lnTo>
                <a:close/>
              </a:path>
            </a:pathLst>
          </a:custGeom>
          <a:solidFill>
            <a:srgbClr val="7C3AED"/>
          </a:solidFill>
          <a:ln/>
        </p:spPr>
      </p:sp>
      <p:sp>
        <p:nvSpPr>
          <p:cNvPr id="47" name="Text 45"/>
          <p:cNvSpPr/>
          <p:nvPr/>
        </p:nvSpPr>
        <p:spPr>
          <a:xfrm>
            <a:off x="698500" y="5323415"/>
            <a:ext cx="3444875" cy="2222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dirty="0">
                <a:solidFill>
                  <a:srgbClr val="7C3AE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MPS 进栈</a:t>
            </a:r>
            <a:endParaRPr lang="en-US" sz="1600" dirty="0"/>
          </a:p>
        </p:txBody>
      </p:sp>
      <p:sp>
        <p:nvSpPr>
          <p:cNvPr id="48" name="Text 46"/>
          <p:cNvSpPr/>
          <p:nvPr/>
        </p:nvSpPr>
        <p:spPr>
          <a:xfrm>
            <a:off x="476250" y="5577415"/>
            <a:ext cx="3659187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存储分支点逻辑运算结果,压入堆栈第一层</a:t>
            </a:r>
            <a:endParaRPr lang="en-US" sz="1600" dirty="0"/>
          </a:p>
        </p:txBody>
      </p:sp>
      <p:sp>
        <p:nvSpPr>
          <p:cNvPr id="49" name="Shape 47"/>
          <p:cNvSpPr/>
          <p:nvPr/>
        </p:nvSpPr>
        <p:spPr>
          <a:xfrm>
            <a:off x="4233334" y="5259915"/>
            <a:ext cx="3722688" cy="571500"/>
          </a:xfrm>
          <a:custGeom>
            <a:avLst/>
            <a:gdLst/>
            <a:ahLst/>
            <a:cxnLst/>
            <a:rect l="l" t="t" r="r" b="b"/>
            <a:pathLst>
              <a:path w="3722688" h="571500">
                <a:moveTo>
                  <a:pt x="63499" y="0"/>
                </a:moveTo>
                <a:lnTo>
                  <a:pt x="3659188" y="0"/>
                </a:lnTo>
                <a:cubicBezTo>
                  <a:pt x="3694258" y="0"/>
                  <a:pt x="3722688" y="28430"/>
                  <a:pt x="3722688" y="63499"/>
                </a:cubicBezTo>
                <a:lnTo>
                  <a:pt x="3722688" y="508001"/>
                </a:lnTo>
                <a:cubicBezTo>
                  <a:pt x="3722688" y="543070"/>
                  <a:pt x="3694258" y="571500"/>
                  <a:pt x="3659188" y="571500"/>
                </a:cubicBezTo>
                <a:lnTo>
                  <a:pt x="63499" y="571500"/>
                </a:lnTo>
                <a:cubicBezTo>
                  <a:pt x="28430" y="571500"/>
                  <a:pt x="0" y="543070"/>
                  <a:pt x="0" y="508001"/>
                </a:cubicBezTo>
                <a:lnTo>
                  <a:pt x="0" y="63499"/>
                </a:lnTo>
                <a:cubicBezTo>
                  <a:pt x="0" y="28453"/>
                  <a:pt x="28453" y="0"/>
                  <a:pt x="63499" y="0"/>
                </a:cubicBezTo>
                <a:close/>
              </a:path>
            </a:pathLst>
          </a:custGeom>
          <a:solidFill>
            <a:srgbClr val="F5F3FF"/>
          </a:solidFill>
          <a:ln/>
        </p:spPr>
      </p:sp>
      <p:sp>
        <p:nvSpPr>
          <p:cNvPr id="50" name="Shape 48"/>
          <p:cNvSpPr/>
          <p:nvPr/>
        </p:nvSpPr>
        <p:spPr>
          <a:xfrm>
            <a:off x="4334537" y="5360460"/>
            <a:ext cx="107156" cy="142875"/>
          </a:xfrm>
          <a:custGeom>
            <a:avLst/>
            <a:gdLst/>
            <a:ahLst/>
            <a:cxnLst/>
            <a:rect l="l" t="t" r="r" b="b"/>
            <a:pathLst>
              <a:path w="107156" h="142875">
                <a:moveTo>
                  <a:pt x="17859" y="0"/>
                </a:moveTo>
                <a:cubicBezTo>
                  <a:pt x="8009" y="0"/>
                  <a:pt x="0" y="8009"/>
                  <a:pt x="0" y="17859"/>
                </a:cubicBezTo>
                <a:lnTo>
                  <a:pt x="0" y="133945"/>
                </a:lnTo>
                <a:cubicBezTo>
                  <a:pt x="0" y="137154"/>
                  <a:pt x="1730" y="140140"/>
                  <a:pt x="4521" y="141703"/>
                </a:cubicBezTo>
                <a:cubicBezTo>
                  <a:pt x="7311" y="143266"/>
                  <a:pt x="10744" y="143238"/>
                  <a:pt x="13506" y="141591"/>
                </a:cubicBezTo>
                <a:lnTo>
                  <a:pt x="53578" y="117565"/>
                </a:lnTo>
                <a:lnTo>
                  <a:pt x="93622" y="141591"/>
                </a:lnTo>
                <a:cubicBezTo>
                  <a:pt x="96385" y="143238"/>
                  <a:pt x="99817" y="143294"/>
                  <a:pt x="102608" y="141703"/>
                </a:cubicBezTo>
                <a:cubicBezTo>
                  <a:pt x="105398" y="140112"/>
                  <a:pt x="107156" y="137154"/>
                  <a:pt x="107156" y="133945"/>
                </a:cubicBezTo>
                <a:lnTo>
                  <a:pt x="107156" y="17859"/>
                </a:lnTo>
                <a:cubicBezTo>
                  <a:pt x="107156" y="8009"/>
                  <a:pt x="99147" y="0"/>
                  <a:pt x="89297" y="0"/>
                </a:cubicBezTo>
                <a:lnTo>
                  <a:pt x="17859" y="0"/>
                </a:lnTo>
                <a:close/>
              </a:path>
            </a:pathLst>
          </a:custGeom>
          <a:solidFill>
            <a:srgbClr val="7C3AED"/>
          </a:solidFill>
          <a:ln/>
        </p:spPr>
      </p:sp>
      <p:sp>
        <p:nvSpPr>
          <p:cNvPr id="51" name="Text 49"/>
          <p:cNvSpPr/>
          <p:nvPr/>
        </p:nvSpPr>
        <p:spPr>
          <a:xfrm>
            <a:off x="4519084" y="5323415"/>
            <a:ext cx="3444875" cy="2222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dirty="0">
                <a:solidFill>
                  <a:srgbClr val="7C3AE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MRD 读栈</a:t>
            </a:r>
            <a:endParaRPr lang="en-US" sz="1600" dirty="0"/>
          </a:p>
        </p:txBody>
      </p:sp>
      <p:sp>
        <p:nvSpPr>
          <p:cNvPr id="52" name="Text 50"/>
          <p:cNvSpPr/>
          <p:nvPr/>
        </p:nvSpPr>
        <p:spPr>
          <a:xfrm>
            <a:off x="4296834" y="5577415"/>
            <a:ext cx="3659187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读取堆栈最上层数据,用于中间支路</a:t>
            </a:r>
            <a:endParaRPr lang="en-US" sz="1600" dirty="0"/>
          </a:p>
        </p:txBody>
      </p:sp>
      <p:sp>
        <p:nvSpPr>
          <p:cNvPr id="53" name="Shape 51"/>
          <p:cNvSpPr/>
          <p:nvPr/>
        </p:nvSpPr>
        <p:spPr>
          <a:xfrm>
            <a:off x="8053917" y="5259915"/>
            <a:ext cx="3722688" cy="571500"/>
          </a:xfrm>
          <a:custGeom>
            <a:avLst/>
            <a:gdLst/>
            <a:ahLst/>
            <a:cxnLst/>
            <a:rect l="l" t="t" r="r" b="b"/>
            <a:pathLst>
              <a:path w="3722688" h="571500">
                <a:moveTo>
                  <a:pt x="63499" y="0"/>
                </a:moveTo>
                <a:lnTo>
                  <a:pt x="3659188" y="0"/>
                </a:lnTo>
                <a:cubicBezTo>
                  <a:pt x="3694258" y="0"/>
                  <a:pt x="3722688" y="28430"/>
                  <a:pt x="3722688" y="63499"/>
                </a:cubicBezTo>
                <a:lnTo>
                  <a:pt x="3722688" y="508001"/>
                </a:lnTo>
                <a:cubicBezTo>
                  <a:pt x="3722688" y="543070"/>
                  <a:pt x="3694258" y="571500"/>
                  <a:pt x="3659188" y="571500"/>
                </a:cubicBezTo>
                <a:lnTo>
                  <a:pt x="63499" y="571500"/>
                </a:lnTo>
                <a:cubicBezTo>
                  <a:pt x="28430" y="571500"/>
                  <a:pt x="0" y="543070"/>
                  <a:pt x="0" y="508001"/>
                </a:cubicBezTo>
                <a:lnTo>
                  <a:pt x="0" y="63499"/>
                </a:lnTo>
                <a:cubicBezTo>
                  <a:pt x="0" y="28453"/>
                  <a:pt x="28453" y="0"/>
                  <a:pt x="63499" y="0"/>
                </a:cubicBezTo>
                <a:close/>
              </a:path>
            </a:pathLst>
          </a:custGeom>
          <a:solidFill>
            <a:srgbClr val="F5F3FF"/>
          </a:solidFill>
          <a:ln/>
        </p:spPr>
      </p:sp>
      <p:sp>
        <p:nvSpPr>
          <p:cNvPr id="54" name="Shape 52"/>
          <p:cNvSpPr/>
          <p:nvPr/>
        </p:nvSpPr>
        <p:spPr>
          <a:xfrm>
            <a:off x="8155120" y="5360460"/>
            <a:ext cx="107156" cy="142875"/>
          </a:xfrm>
          <a:custGeom>
            <a:avLst/>
            <a:gdLst/>
            <a:ahLst/>
            <a:cxnLst/>
            <a:rect l="l" t="t" r="r" b="b"/>
            <a:pathLst>
              <a:path w="107156" h="142875">
                <a:moveTo>
                  <a:pt x="59885" y="4856"/>
                </a:moveTo>
                <a:cubicBezTo>
                  <a:pt x="56397" y="1367"/>
                  <a:pt x="50732" y="1367"/>
                  <a:pt x="47244" y="4856"/>
                </a:cubicBezTo>
                <a:lnTo>
                  <a:pt x="2595" y="49504"/>
                </a:lnTo>
                <a:cubicBezTo>
                  <a:pt x="-893" y="52992"/>
                  <a:pt x="-893" y="58657"/>
                  <a:pt x="2595" y="62145"/>
                </a:cubicBezTo>
                <a:cubicBezTo>
                  <a:pt x="6083" y="65633"/>
                  <a:pt x="11748" y="65633"/>
                  <a:pt x="15236" y="62145"/>
                </a:cubicBezTo>
                <a:lnTo>
                  <a:pt x="44648" y="32733"/>
                </a:lnTo>
                <a:lnTo>
                  <a:pt x="44648" y="136178"/>
                </a:lnTo>
                <a:cubicBezTo>
                  <a:pt x="44648" y="141117"/>
                  <a:pt x="48639" y="145107"/>
                  <a:pt x="53578" y="145107"/>
                </a:cubicBezTo>
                <a:cubicBezTo>
                  <a:pt x="58517" y="145107"/>
                  <a:pt x="62508" y="141117"/>
                  <a:pt x="62508" y="136178"/>
                </a:cubicBezTo>
                <a:lnTo>
                  <a:pt x="62508" y="32733"/>
                </a:lnTo>
                <a:lnTo>
                  <a:pt x="91920" y="62145"/>
                </a:lnTo>
                <a:cubicBezTo>
                  <a:pt x="95408" y="65633"/>
                  <a:pt x="101073" y="65633"/>
                  <a:pt x="104561" y="62145"/>
                </a:cubicBezTo>
                <a:cubicBezTo>
                  <a:pt x="108049" y="58657"/>
                  <a:pt x="108049" y="52992"/>
                  <a:pt x="104561" y="49504"/>
                </a:cubicBezTo>
                <a:lnTo>
                  <a:pt x="59913" y="4856"/>
                </a:lnTo>
                <a:close/>
              </a:path>
            </a:pathLst>
          </a:custGeom>
          <a:solidFill>
            <a:srgbClr val="7C3AED"/>
          </a:solidFill>
          <a:ln/>
        </p:spPr>
      </p:sp>
      <p:sp>
        <p:nvSpPr>
          <p:cNvPr id="55" name="Text 53"/>
          <p:cNvSpPr/>
          <p:nvPr/>
        </p:nvSpPr>
        <p:spPr>
          <a:xfrm>
            <a:off x="8339667" y="5323415"/>
            <a:ext cx="3444875" cy="2222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dirty="0">
                <a:solidFill>
                  <a:srgbClr val="7C3AE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MPP 出栈</a:t>
            </a:r>
            <a:endParaRPr lang="en-US" sz="1600" dirty="0"/>
          </a:p>
        </p:txBody>
      </p:sp>
      <p:sp>
        <p:nvSpPr>
          <p:cNvPr id="56" name="Text 54"/>
          <p:cNvSpPr/>
          <p:nvPr/>
        </p:nvSpPr>
        <p:spPr>
          <a:xfrm>
            <a:off x="8117417" y="5577415"/>
            <a:ext cx="3659187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读取并弹出堆栈最上层数据,用于最后支路</a:t>
            </a:r>
            <a:endParaRPr lang="en-US" sz="1600" dirty="0"/>
          </a:p>
        </p:txBody>
      </p:sp>
      <p:sp>
        <p:nvSpPr>
          <p:cNvPr id="57" name="Shape 55"/>
          <p:cNvSpPr/>
          <p:nvPr/>
        </p:nvSpPr>
        <p:spPr>
          <a:xfrm>
            <a:off x="428625" y="5894915"/>
            <a:ext cx="11350625" cy="317500"/>
          </a:xfrm>
          <a:custGeom>
            <a:avLst/>
            <a:gdLst/>
            <a:ahLst/>
            <a:cxnLst/>
            <a:rect l="l" t="t" r="r" b="b"/>
            <a:pathLst>
              <a:path w="11350625" h="317500">
                <a:moveTo>
                  <a:pt x="31750" y="0"/>
                </a:moveTo>
                <a:lnTo>
                  <a:pt x="11287125" y="0"/>
                </a:lnTo>
                <a:cubicBezTo>
                  <a:pt x="11322172" y="0"/>
                  <a:pt x="11350625" y="28453"/>
                  <a:pt x="11350625" y="63500"/>
                </a:cubicBezTo>
                <a:lnTo>
                  <a:pt x="11350625" y="254000"/>
                </a:lnTo>
                <a:cubicBezTo>
                  <a:pt x="11350625" y="289047"/>
                  <a:pt x="11322172" y="317500"/>
                  <a:pt x="11287125" y="317500"/>
                </a:cubicBezTo>
                <a:lnTo>
                  <a:pt x="31750" y="317500"/>
                </a:lnTo>
                <a:cubicBezTo>
                  <a:pt x="14227" y="317500"/>
                  <a:pt x="0" y="303273"/>
                  <a:pt x="0" y="28575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FEF3C7"/>
          </a:solidFill>
          <a:ln/>
        </p:spPr>
      </p:sp>
      <p:sp>
        <p:nvSpPr>
          <p:cNvPr id="58" name="Shape 56"/>
          <p:cNvSpPr/>
          <p:nvPr/>
        </p:nvSpPr>
        <p:spPr>
          <a:xfrm>
            <a:off x="428625" y="5894915"/>
            <a:ext cx="31750" cy="317500"/>
          </a:xfrm>
          <a:custGeom>
            <a:avLst/>
            <a:gdLst/>
            <a:ahLst/>
            <a:cxnLst/>
            <a:rect l="l" t="t" r="r" b="b"/>
            <a:pathLst>
              <a:path w="31750" h="317500">
                <a:moveTo>
                  <a:pt x="31750" y="0"/>
                </a:moveTo>
                <a:lnTo>
                  <a:pt x="31750" y="0"/>
                </a:lnTo>
                <a:lnTo>
                  <a:pt x="31750" y="317500"/>
                </a:lnTo>
                <a:lnTo>
                  <a:pt x="31750" y="317500"/>
                </a:lnTo>
                <a:cubicBezTo>
                  <a:pt x="14227" y="317500"/>
                  <a:pt x="0" y="303273"/>
                  <a:pt x="0" y="28575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D97706"/>
          </a:solidFill>
          <a:ln/>
        </p:spPr>
      </p:sp>
      <p:sp>
        <p:nvSpPr>
          <p:cNvPr id="59" name="Shape 57"/>
          <p:cNvSpPr/>
          <p:nvPr/>
        </p:nvSpPr>
        <p:spPr>
          <a:xfrm>
            <a:off x="523875" y="5990165"/>
            <a:ext cx="127000" cy="127000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63500" y="0"/>
                </a:moveTo>
                <a:cubicBezTo>
                  <a:pt x="67146" y="0"/>
                  <a:pt x="70495" y="2009"/>
                  <a:pt x="72231" y="5209"/>
                </a:cubicBezTo>
                <a:lnTo>
                  <a:pt x="125809" y="104428"/>
                </a:lnTo>
                <a:cubicBezTo>
                  <a:pt x="127471" y="107504"/>
                  <a:pt x="127397" y="111224"/>
                  <a:pt x="125611" y="114226"/>
                </a:cubicBezTo>
                <a:cubicBezTo>
                  <a:pt x="123825" y="117227"/>
                  <a:pt x="120576" y="119063"/>
                  <a:pt x="117078" y="119063"/>
                </a:cubicBezTo>
                <a:lnTo>
                  <a:pt x="9922" y="119063"/>
                </a:lnTo>
                <a:cubicBezTo>
                  <a:pt x="6424" y="119063"/>
                  <a:pt x="3200" y="117227"/>
                  <a:pt x="1389" y="114226"/>
                </a:cubicBezTo>
                <a:cubicBezTo>
                  <a:pt x="-422" y="111224"/>
                  <a:pt x="-471" y="107504"/>
                  <a:pt x="1191" y="104428"/>
                </a:cubicBezTo>
                <a:lnTo>
                  <a:pt x="54769" y="5209"/>
                </a:lnTo>
                <a:cubicBezTo>
                  <a:pt x="56505" y="2009"/>
                  <a:pt x="59854" y="0"/>
                  <a:pt x="63500" y="0"/>
                </a:cubicBezTo>
                <a:close/>
                <a:moveTo>
                  <a:pt x="63500" y="41672"/>
                </a:moveTo>
                <a:cubicBezTo>
                  <a:pt x="60201" y="41672"/>
                  <a:pt x="57547" y="44326"/>
                  <a:pt x="57547" y="47625"/>
                </a:cubicBezTo>
                <a:lnTo>
                  <a:pt x="57547" y="75406"/>
                </a:lnTo>
                <a:cubicBezTo>
                  <a:pt x="57547" y="78705"/>
                  <a:pt x="60201" y="81359"/>
                  <a:pt x="63500" y="81359"/>
                </a:cubicBezTo>
                <a:cubicBezTo>
                  <a:pt x="66799" y="81359"/>
                  <a:pt x="69453" y="78705"/>
                  <a:pt x="69453" y="75406"/>
                </a:cubicBezTo>
                <a:lnTo>
                  <a:pt x="69453" y="47625"/>
                </a:lnTo>
                <a:cubicBezTo>
                  <a:pt x="69453" y="44326"/>
                  <a:pt x="66799" y="41672"/>
                  <a:pt x="63500" y="41672"/>
                </a:cubicBezTo>
                <a:close/>
                <a:moveTo>
                  <a:pt x="70123" y="95250"/>
                </a:moveTo>
                <a:cubicBezTo>
                  <a:pt x="70274" y="92792"/>
                  <a:pt x="69048" y="90453"/>
                  <a:pt x="66940" y="89178"/>
                </a:cubicBezTo>
                <a:cubicBezTo>
                  <a:pt x="64833" y="87903"/>
                  <a:pt x="62192" y="87903"/>
                  <a:pt x="60085" y="89178"/>
                </a:cubicBezTo>
                <a:cubicBezTo>
                  <a:pt x="57977" y="90453"/>
                  <a:pt x="56751" y="92792"/>
                  <a:pt x="56902" y="95250"/>
                </a:cubicBezTo>
                <a:cubicBezTo>
                  <a:pt x="56751" y="97708"/>
                  <a:pt x="57977" y="100047"/>
                  <a:pt x="60085" y="101322"/>
                </a:cubicBezTo>
                <a:cubicBezTo>
                  <a:pt x="62192" y="102597"/>
                  <a:pt x="64833" y="102597"/>
                  <a:pt x="66940" y="101322"/>
                </a:cubicBezTo>
                <a:cubicBezTo>
                  <a:pt x="69048" y="100047"/>
                  <a:pt x="70274" y="97708"/>
                  <a:pt x="70123" y="95250"/>
                </a:cubicBezTo>
                <a:close/>
              </a:path>
            </a:pathLst>
          </a:custGeom>
          <a:solidFill>
            <a:srgbClr val="92400E"/>
          </a:solidFill>
          <a:ln/>
        </p:spPr>
      </p:sp>
      <p:sp>
        <p:nvSpPr>
          <p:cNvPr id="60" name="Text 58"/>
          <p:cNvSpPr/>
          <p:nvPr/>
        </p:nvSpPr>
        <p:spPr>
          <a:xfrm>
            <a:off x="706438" y="5958415"/>
            <a:ext cx="11072813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92400E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重要: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92400E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MPS和MPP必须成对使用,最多11层堆栈。MPP用于最后一条支路!</a:t>
            </a:r>
            <a:endParaRPr lang="en-US" sz="1600" dirty="0"/>
          </a:p>
        </p:txBody>
      </p:sp>
      <p:sp>
        <p:nvSpPr>
          <p:cNvPr id="61" name="Shape 59"/>
          <p:cNvSpPr/>
          <p:nvPr/>
        </p:nvSpPr>
        <p:spPr>
          <a:xfrm>
            <a:off x="333375" y="6371165"/>
            <a:ext cx="5715000" cy="2508250"/>
          </a:xfrm>
          <a:custGeom>
            <a:avLst/>
            <a:gdLst/>
            <a:ahLst/>
            <a:cxnLst/>
            <a:rect l="l" t="t" r="r" b="b"/>
            <a:pathLst>
              <a:path w="5715000" h="2508250">
                <a:moveTo>
                  <a:pt x="31750" y="0"/>
                </a:moveTo>
                <a:lnTo>
                  <a:pt x="5619762" y="0"/>
                </a:lnTo>
                <a:cubicBezTo>
                  <a:pt x="5672360" y="0"/>
                  <a:pt x="5715000" y="42640"/>
                  <a:pt x="5715000" y="95238"/>
                </a:cubicBezTo>
                <a:lnTo>
                  <a:pt x="5715000" y="2413012"/>
                </a:lnTo>
                <a:cubicBezTo>
                  <a:pt x="5715000" y="2465610"/>
                  <a:pt x="5672360" y="2508250"/>
                  <a:pt x="5619762" y="2508250"/>
                </a:cubicBezTo>
                <a:lnTo>
                  <a:pt x="31750" y="2508250"/>
                </a:lnTo>
                <a:cubicBezTo>
                  <a:pt x="14215" y="2508250"/>
                  <a:pt x="0" y="2494035"/>
                  <a:pt x="0" y="247650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3B82F6">
              <a:alpha val="5098"/>
            </a:srgbClr>
          </a:solidFill>
          <a:ln/>
        </p:spPr>
      </p:sp>
      <p:sp>
        <p:nvSpPr>
          <p:cNvPr id="62" name="Shape 60"/>
          <p:cNvSpPr/>
          <p:nvPr/>
        </p:nvSpPr>
        <p:spPr>
          <a:xfrm>
            <a:off x="333375" y="6371165"/>
            <a:ext cx="31750" cy="2508250"/>
          </a:xfrm>
          <a:custGeom>
            <a:avLst/>
            <a:gdLst/>
            <a:ahLst/>
            <a:cxnLst/>
            <a:rect l="l" t="t" r="r" b="b"/>
            <a:pathLst>
              <a:path w="31750" h="2508250">
                <a:moveTo>
                  <a:pt x="31750" y="0"/>
                </a:moveTo>
                <a:lnTo>
                  <a:pt x="31750" y="0"/>
                </a:lnTo>
                <a:lnTo>
                  <a:pt x="31750" y="2508250"/>
                </a:lnTo>
                <a:lnTo>
                  <a:pt x="31750" y="2508250"/>
                </a:lnTo>
                <a:cubicBezTo>
                  <a:pt x="14227" y="2508250"/>
                  <a:pt x="0" y="2494023"/>
                  <a:pt x="0" y="247650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63" name="Shape 61"/>
          <p:cNvSpPr/>
          <p:nvPr/>
        </p:nvSpPr>
        <p:spPr>
          <a:xfrm>
            <a:off x="464344" y="6498165"/>
            <a:ext cx="158750" cy="158750"/>
          </a:xfrm>
          <a:custGeom>
            <a:avLst/>
            <a:gdLst/>
            <a:ahLst/>
            <a:cxnLst/>
            <a:rect l="l" t="t" r="r" b="b"/>
            <a:pathLst>
              <a:path w="158750" h="158750">
                <a:moveTo>
                  <a:pt x="72089" y="1612"/>
                </a:moveTo>
                <a:cubicBezTo>
                  <a:pt x="76708" y="-527"/>
                  <a:pt x="82042" y="-527"/>
                  <a:pt x="86661" y="1612"/>
                </a:cubicBezTo>
                <a:lnTo>
                  <a:pt x="154440" y="32928"/>
                </a:lnTo>
                <a:cubicBezTo>
                  <a:pt x="157076" y="34137"/>
                  <a:pt x="158750" y="36773"/>
                  <a:pt x="158750" y="39688"/>
                </a:cubicBezTo>
                <a:cubicBezTo>
                  <a:pt x="158750" y="42602"/>
                  <a:pt x="157076" y="45238"/>
                  <a:pt x="154440" y="46447"/>
                </a:cubicBezTo>
                <a:lnTo>
                  <a:pt x="86661" y="77763"/>
                </a:lnTo>
                <a:cubicBezTo>
                  <a:pt x="82042" y="79902"/>
                  <a:pt x="76708" y="79902"/>
                  <a:pt x="72089" y="77763"/>
                </a:cubicBezTo>
                <a:lnTo>
                  <a:pt x="4310" y="46447"/>
                </a:lnTo>
                <a:cubicBezTo>
                  <a:pt x="1674" y="45207"/>
                  <a:pt x="0" y="42571"/>
                  <a:pt x="0" y="39688"/>
                </a:cubicBezTo>
                <a:cubicBezTo>
                  <a:pt x="0" y="36804"/>
                  <a:pt x="1674" y="34137"/>
                  <a:pt x="4310" y="32928"/>
                </a:cubicBezTo>
                <a:lnTo>
                  <a:pt x="72089" y="1612"/>
                </a:lnTo>
                <a:close/>
                <a:moveTo>
                  <a:pt x="14914" y="67717"/>
                </a:moveTo>
                <a:lnTo>
                  <a:pt x="65856" y="91250"/>
                </a:lnTo>
                <a:cubicBezTo>
                  <a:pt x="74445" y="95219"/>
                  <a:pt x="84336" y="95219"/>
                  <a:pt x="92925" y="91250"/>
                </a:cubicBezTo>
                <a:lnTo>
                  <a:pt x="143867" y="67717"/>
                </a:lnTo>
                <a:lnTo>
                  <a:pt x="154440" y="72616"/>
                </a:lnTo>
                <a:cubicBezTo>
                  <a:pt x="157076" y="73825"/>
                  <a:pt x="158750" y="76460"/>
                  <a:pt x="158750" y="79375"/>
                </a:cubicBezTo>
                <a:cubicBezTo>
                  <a:pt x="158750" y="82290"/>
                  <a:pt x="157076" y="84925"/>
                  <a:pt x="154440" y="86134"/>
                </a:cubicBezTo>
                <a:lnTo>
                  <a:pt x="86661" y="117450"/>
                </a:lnTo>
                <a:cubicBezTo>
                  <a:pt x="82042" y="119590"/>
                  <a:pt x="76708" y="119590"/>
                  <a:pt x="72089" y="117450"/>
                </a:cubicBezTo>
                <a:lnTo>
                  <a:pt x="4310" y="86134"/>
                </a:lnTo>
                <a:cubicBezTo>
                  <a:pt x="1674" y="84894"/>
                  <a:pt x="0" y="82259"/>
                  <a:pt x="0" y="79375"/>
                </a:cubicBezTo>
                <a:cubicBezTo>
                  <a:pt x="0" y="76491"/>
                  <a:pt x="1674" y="73825"/>
                  <a:pt x="4310" y="72616"/>
                </a:cubicBezTo>
                <a:lnTo>
                  <a:pt x="14883" y="67717"/>
                </a:lnTo>
                <a:close/>
                <a:moveTo>
                  <a:pt x="4310" y="112303"/>
                </a:moveTo>
                <a:lnTo>
                  <a:pt x="14883" y="107404"/>
                </a:lnTo>
                <a:lnTo>
                  <a:pt x="65825" y="130938"/>
                </a:lnTo>
                <a:cubicBezTo>
                  <a:pt x="74414" y="134906"/>
                  <a:pt x="84305" y="134906"/>
                  <a:pt x="92894" y="130938"/>
                </a:cubicBezTo>
                <a:lnTo>
                  <a:pt x="143836" y="107404"/>
                </a:lnTo>
                <a:lnTo>
                  <a:pt x="154409" y="112303"/>
                </a:lnTo>
                <a:cubicBezTo>
                  <a:pt x="157045" y="113512"/>
                  <a:pt x="158719" y="116148"/>
                  <a:pt x="158719" y="119062"/>
                </a:cubicBezTo>
                <a:cubicBezTo>
                  <a:pt x="158719" y="121977"/>
                  <a:pt x="157045" y="124613"/>
                  <a:pt x="154409" y="125822"/>
                </a:cubicBezTo>
                <a:lnTo>
                  <a:pt x="86630" y="157138"/>
                </a:lnTo>
                <a:cubicBezTo>
                  <a:pt x="82010" y="159277"/>
                  <a:pt x="76677" y="159277"/>
                  <a:pt x="72058" y="157138"/>
                </a:cubicBezTo>
                <a:lnTo>
                  <a:pt x="4310" y="125822"/>
                </a:lnTo>
                <a:cubicBezTo>
                  <a:pt x="1674" y="124582"/>
                  <a:pt x="0" y="121946"/>
                  <a:pt x="0" y="119062"/>
                </a:cubicBezTo>
                <a:cubicBezTo>
                  <a:pt x="0" y="116179"/>
                  <a:pt x="1674" y="113512"/>
                  <a:pt x="4310" y="112303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64" name="Text 62"/>
          <p:cNvSpPr/>
          <p:nvPr/>
        </p:nvSpPr>
        <p:spPr>
          <a:xfrm>
            <a:off x="706438" y="6466415"/>
            <a:ext cx="841375" cy="2222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1层堆栈示例</a:t>
            </a:r>
            <a:endParaRPr lang="en-US" sz="1600" dirty="0"/>
          </a:p>
        </p:txBody>
      </p:sp>
      <p:sp>
        <p:nvSpPr>
          <p:cNvPr id="65" name="Shape 63"/>
          <p:cNvSpPr/>
          <p:nvPr/>
        </p:nvSpPr>
        <p:spPr>
          <a:xfrm>
            <a:off x="444500" y="6752165"/>
            <a:ext cx="5508625" cy="2032000"/>
          </a:xfrm>
          <a:custGeom>
            <a:avLst/>
            <a:gdLst/>
            <a:ahLst/>
            <a:cxnLst/>
            <a:rect l="l" t="t" r="r" b="b"/>
            <a:pathLst>
              <a:path w="5508625" h="2032000">
                <a:moveTo>
                  <a:pt x="63500" y="0"/>
                </a:moveTo>
                <a:lnTo>
                  <a:pt x="5445125" y="0"/>
                </a:lnTo>
                <a:cubicBezTo>
                  <a:pt x="5480172" y="0"/>
                  <a:pt x="5508625" y="28453"/>
                  <a:pt x="5508625" y="63500"/>
                </a:cubicBezTo>
                <a:lnTo>
                  <a:pt x="5508625" y="1968500"/>
                </a:lnTo>
                <a:cubicBezTo>
                  <a:pt x="5508625" y="2003547"/>
                  <a:pt x="5480172" y="2032000"/>
                  <a:pt x="5445125" y="2032000"/>
                </a:cubicBezTo>
                <a:lnTo>
                  <a:pt x="63500" y="2032000"/>
                </a:lnTo>
                <a:cubicBezTo>
                  <a:pt x="28453" y="2032000"/>
                  <a:pt x="0" y="2003547"/>
                  <a:pt x="0" y="1968500"/>
                </a:cubicBezTo>
                <a:lnTo>
                  <a:pt x="0" y="63500"/>
                </a:lnTo>
                <a:cubicBezTo>
                  <a:pt x="0" y="28453"/>
                  <a:pt x="28453" y="0"/>
                  <a:pt x="63500" y="0"/>
                </a:cubicBezTo>
                <a:close/>
              </a:path>
            </a:pathLst>
          </a:custGeom>
          <a:solidFill>
            <a:srgbClr val="1F2937"/>
          </a:solidFill>
          <a:ln/>
        </p:spPr>
      </p:sp>
      <p:sp>
        <p:nvSpPr>
          <p:cNvPr id="66" name="Text 64"/>
          <p:cNvSpPr/>
          <p:nvPr/>
        </p:nvSpPr>
        <p:spPr>
          <a:xfrm>
            <a:off x="508000" y="6815665"/>
            <a:ext cx="544512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X0</a:t>
            </a:r>
            <a:endParaRPr lang="en-US" sz="1600" dirty="0"/>
          </a:p>
        </p:txBody>
      </p:sp>
      <p:sp>
        <p:nvSpPr>
          <p:cNvPr id="67" name="Text 65"/>
          <p:cNvSpPr/>
          <p:nvPr/>
        </p:nvSpPr>
        <p:spPr>
          <a:xfrm>
            <a:off x="508000" y="7006165"/>
            <a:ext cx="544512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59E0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MPS 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进栈</a:t>
            </a:r>
            <a:endParaRPr lang="en-US" sz="1600" dirty="0"/>
          </a:p>
        </p:txBody>
      </p:sp>
      <p:sp>
        <p:nvSpPr>
          <p:cNvPr id="68" name="Text 66"/>
          <p:cNvSpPr/>
          <p:nvPr/>
        </p:nvSpPr>
        <p:spPr>
          <a:xfrm>
            <a:off x="508000" y="7196665"/>
            <a:ext cx="544512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AND X1</a:t>
            </a:r>
            <a:endParaRPr lang="en-US" sz="1600" dirty="0"/>
          </a:p>
        </p:txBody>
      </p:sp>
      <p:sp>
        <p:nvSpPr>
          <p:cNvPr id="69" name="Text 67"/>
          <p:cNvSpPr/>
          <p:nvPr/>
        </p:nvSpPr>
        <p:spPr>
          <a:xfrm>
            <a:off x="508000" y="7387165"/>
            <a:ext cx="544512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OUT Y0</a:t>
            </a:r>
            <a:endParaRPr lang="en-US" sz="1600" dirty="0"/>
          </a:p>
        </p:txBody>
      </p:sp>
      <p:sp>
        <p:nvSpPr>
          <p:cNvPr id="70" name="Text 68"/>
          <p:cNvSpPr/>
          <p:nvPr/>
        </p:nvSpPr>
        <p:spPr>
          <a:xfrm>
            <a:off x="508000" y="7577665"/>
            <a:ext cx="544512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59E0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MRD 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读栈</a:t>
            </a:r>
            <a:endParaRPr lang="en-US" sz="1600" dirty="0"/>
          </a:p>
        </p:txBody>
      </p:sp>
      <p:sp>
        <p:nvSpPr>
          <p:cNvPr id="71" name="Text 69"/>
          <p:cNvSpPr/>
          <p:nvPr/>
        </p:nvSpPr>
        <p:spPr>
          <a:xfrm>
            <a:off x="508000" y="7768165"/>
            <a:ext cx="544512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AND X2</a:t>
            </a:r>
            <a:endParaRPr lang="en-US" sz="1600" dirty="0"/>
          </a:p>
        </p:txBody>
      </p:sp>
      <p:sp>
        <p:nvSpPr>
          <p:cNvPr id="72" name="Text 70"/>
          <p:cNvSpPr/>
          <p:nvPr/>
        </p:nvSpPr>
        <p:spPr>
          <a:xfrm>
            <a:off x="508000" y="7958665"/>
            <a:ext cx="544512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OUT Y1</a:t>
            </a:r>
            <a:endParaRPr lang="en-US" sz="1600" dirty="0"/>
          </a:p>
        </p:txBody>
      </p:sp>
      <p:sp>
        <p:nvSpPr>
          <p:cNvPr id="73" name="Text 71"/>
          <p:cNvSpPr/>
          <p:nvPr/>
        </p:nvSpPr>
        <p:spPr>
          <a:xfrm>
            <a:off x="508000" y="8149165"/>
            <a:ext cx="544512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59E0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MPP 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出栈</a:t>
            </a:r>
            <a:endParaRPr lang="en-US" sz="1600" dirty="0"/>
          </a:p>
        </p:txBody>
      </p:sp>
      <p:sp>
        <p:nvSpPr>
          <p:cNvPr id="74" name="Text 72"/>
          <p:cNvSpPr/>
          <p:nvPr/>
        </p:nvSpPr>
        <p:spPr>
          <a:xfrm>
            <a:off x="508000" y="8339665"/>
            <a:ext cx="544512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AND X3</a:t>
            </a:r>
            <a:endParaRPr lang="en-US" sz="1600" dirty="0"/>
          </a:p>
        </p:txBody>
      </p:sp>
      <p:sp>
        <p:nvSpPr>
          <p:cNvPr id="75" name="Text 73"/>
          <p:cNvSpPr/>
          <p:nvPr/>
        </p:nvSpPr>
        <p:spPr>
          <a:xfrm>
            <a:off x="508000" y="8530165"/>
            <a:ext cx="544512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OUT Y2</a:t>
            </a:r>
            <a:endParaRPr lang="en-US" sz="1600" dirty="0"/>
          </a:p>
        </p:txBody>
      </p:sp>
      <p:sp>
        <p:nvSpPr>
          <p:cNvPr id="76" name="Shape 74"/>
          <p:cNvSpPr/>
          <p:nvPr/>
        </p:nvSpPr>
        <p:spPr>
          <a:xfrm>
            <a:off x="6159500" y="6371165"/>
            <a:ext cx="5715000" cy="2508250"/>
          </a:xfrm>
          <a:custGeom>
            <a:avLst/>
            <a:gdLst/>
            <a:ahLst/>
            <a:cxnLst/>
            <a:rect l="l" t="t" r="r" b="b"/>
            <a:pathLst>
              <a:path w="5715000" h="2508250">
                <a:moveTo>
                  <a:pt x="31750" y="0"/>
                </a:moveTo>
                <a:lnTo>
                  <a:pt x="5619762" y="0"/>
                </a:lnTo>
                <a:cubicBezTo>
                  <a:pt x="5672360" y="0"/>
                  <a:pt x="5715000" y="42640"/>
                  <a:pt x="5715000" y="95238"/>
                </a:cubicBezTo>
                <a:lnTo>
                  <a:pt x="5715000" y="2413012"/>
                </a:lnTo>
                <a:cubicBezTo>
                  <a:pt x="5715000" y="2465610"/>
                  <a:pt x="5672360" y="2508250"/>
                  <a:pt x="5619762" y="2508250"/>
                </a:cubicBezTo>
                <a:lnTo>
                  <a:pt x="31750" y="2508250"/>
                </a:lnTo>
                <a:cubicBezTo>
                  <a:pt x="14215" y="2508250"/>
                  <a:pt x="0" y="2494035"/>
                  <a:pt x="0" y="247650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F59E0B">
              <a:alpha val="5098"/>
            </a:srgbClr>
          </a:solidFill>
          <a:ln/>
        </p:spPr>
      </p:sp>
      <p:sp>
        <p:nvSpPr>
          <p:cNvPr id="77" name="Shape 75"/>
          <p:cNvSpPr/>
          <p:nvPr/>
        </p:nvSpPr>
        <p:spPr>
          <a:xfrm>
            <a:off x="6159500" y="6371165"/>
            <a:ext cx="31750" cy="2508250"/>
          </a:xfrm>
          <a:custGeom>
            <a:avLst/>
            <a:gdLst/>
            <a:ahLst/>
            <a:cxnLst/>
            <a:rect l="l" t="t" r="r" b="b"/>
            <a:pathLst>
              <a:path w="31750" h="2508250">
                <a:moveTo>
                  <a:pt x="31750" y="0"/>
                </a:moveTo>
                <a:lnTo>
                  <a:pt x="31750" y="0"/>
                </a:lnTo>
                <a:lnTo>
                  <a:pt x="31750" y="2508250"/>
                </a:lnTo>
                <a:lnTo>
                  <a:pt x="31750" y="2508250"/>
                </a:lnTo>
                <a:cubicBezTo>
                  <a:pt x="14227" y="2508250"/>
                  <a:pt x="0" y="2494023"/>
                  <a:pt x="0" y="247650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78" name="Shape 76"/>
          <p:cNvSpPr/>
          <p:nvPr/>
        </p:nvSpPr>
        <p:spPr>
          <a:xfrm>
            <a:off x="6290469" y="6498165"/>
            <a:ext cx="158750" cy="158750"/>
          </a:xfrm>
          <a:custGeom>
            <a:avLst/>
            <a:gdLst/>
            <a:ahLst/>
            <a:cxnLst/>
            <a:rect l="l" t="t" r="r" b="b"/>
            <a:pathLst>
              <a:path w="158750" h="158750">
                <a:moveTo>
                  <a:pt x="79375" y="158750"/>
                </a:moveTo>
                <a:cubicBezTo>
                  <a:pt x="123183" y="158750"/>
                  <a:pt x="158750" y="123183"/>
                  <a:pt x="158750" y="79375"/>
                </a:cubicBezTo>
                <a:cubicBezTo>
                  <a:pt x="158750" y="35567"/>
                  <a:pt x="123183" y="0"/>
                  <a:pt x="79375" y="0"/>
                </a:cubicBezTo>
                <a:cubicBezTo>
                  <a:pt x="35567" y="0"/>
                  <a:pt x="0" y="35567"/>
                  <a:pt x="0" y="79375"/>
                </a:cubicBezTo>
                <a:cubicBezTo>
                  <a:pt x="0" y="123183"/>
                  <a:pt x="35567" y="158750"/>
                  <a:pt x="79375" y="158750"/>
                </a:cubicBezTo>
                <a:close/>
                <a:moveTo>
                  <a:pt x="69453" y="49609"/>
                </a:moveTo>
                <a:cubicBezTo>
                  <a:pt x="69453" y="44133"/>
                  <a:pt x="73899" y="39688"/>
                  <a:pt x="79375" y="39688"/>
                </a:cubicBezTo>
                <a:cubicBezTo>
                  <a:pt x="84851" y="39688"/>
                  <a:pt x="89297" y="44133"/>
                  <a:pt x="89297" y="49609"/>
                </a:cubicBezTo>
                <a:cubicBezTo>
                  <a:pt x="89297" y="55085"/>
                  <a:pt x="84851" y="59531"/>
                  <a:pt x="79375" y="59531"/>
                </a:cubicBezTo>
                <a:cubicBezTo>
                  <a:pt x="73899" y="59531"/>
                  <a:pt x="69453" y="55085"/>
                  <a:pt x="69453" y="49609"/>
                </a:cubicBezTo>
                <a:close/>
                <a:moveTo>
                  <a:pt x="66973" y="69453"/>
                </a:moveTo>
                <a:lnTo>
                  <a:pt x="81855" y="69453"/>
                </a:lnTo>
                <a:cubicBezTo>
                  <a:pt x="85979" y="69453"/>
                  <a:pt x="89297" y="72771"/>
                  <a:pt x="89297" y="76895"/>
                </a:cubicBezTo>
                <a:lnTo>
                  <a:pt x="89297" y="104180"/>
                </a:lnTo>
                <a:lnTo>
                  <a:pt x="91777" y="104180"/>
                </a:lnTo>
                <a:cubicBezTo>
                  <a:pt x="95901" y="104180"/>
                  <a:pt x="99219" y="107497"/>
                  <a:pt x="99219" y="111621"/>
                </a:cubicBezTo>
                <a:cubicBezTo>
                  <a:pt x="99219" y="115745"/>
                  <a:pt x="95901" y="119062"/>
                  <a:pt x="91777" y="119062"/>
                </a:cubicBezTo>
                <a:lnTo>
                  <a:pt x="66973" y="119062"/>
                </a:lnTo>
                <a:cubicBezTo>
                  <a:pt x="62849" y="119062"/>
                  <a:pt x="59531" y="115745"/>
                  <a:pt x="59531" y="111621"/>
                </a:cubicBezTo>
                <a:cubicBezTo>
                  <a:pt x="59531" y="107497"/>
                  <a:pt x="62849" y="104180"/>
                  <a:pt x="66973" y="104180"/>
                </a:cubicBezTo>
                <a:lnTo>
                  <a:pt x="74414" y="104180"/>
                </a:lnTo>
                <a:lnTo>
                  <a:pt x="74414" y="84336"/>
                </a:lnTo>
                <a:lnTo>
                  <a:pt x="66973" y="84336"/>
                </a:lnTo>
                <a:cubicBezTo>
                  <a:pt x="62849" y="84336"/>
                  <a:pt x="59531" y="81018"/>
                  <a:pt x="59531" y="76895"/>
                </a:cubicBezTo>
                <a:cubicBezTo>
                  <a:pt x="59531" y="72771"/>
                  <a:pt x="62849" y="69453"/>
                  <a:pt x="66973" y="69453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79" name="Text 77"/>
          <p:cNvSpPr/>
          <p:nvPr/>
        </p:nvSpPr>
        <p:spPr>
          <a:xfrm>
            <a:off x="6532563" y="6466415"/>
            <a:ext cx="928688" cy="2222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使用注意事项</a:t>
            </a:r>
            <a:endParaRPr lang="en-US" sz="1600" dirty="0"/>
          </a:p>
        </p:txBody>
      </p:sp>
      <p:sp>
        <p:nvSpPr>
          <p:cNvPr id="80" name="Shape 78"/>
          <p:cNvSpPr/>
          <p:nvPr/>
        </p:nvSpPr>
        <p:spPr>
          <a:xfrm>
            <a:off x="6294438" y="6783915"/>
            <a:ext cx="111125" cy="127000"/>
          </a:xfrm>
          <a:custGeom>
            <a:avLst/>
            <a:gdLst/>
            <a:ahLst/>
            <a:cxnLst/>
            <a:rect l="l" t="t" r="r" b="b"/>
            <a:pathLst>
              <a:path w="111125" h="127000">
                <a:moveTo>
                  <a:pt x="107851" y="17388"/>
                </a:moveTo>
                <a:cubicBezTo>
                  <a:pt x="111398" y="19968"/>
                  <a:pt x="112192" y="24929"/>
                  <a:pt x="109612" y="28476"/>
                </a:cubicBezTo>
                <a:lnTo>
                  <a:pt x="46112" y="115788"/>
                </a:lnTo>
                <a:cubicBezTo>
                  <a:pt x="44748" y="117673"/>
                  <a:pt x="42639" y="118839"/>
                  <a:pt x="40308" y="119038"/>
                </a:cubicBezTo>
                <a:cubicBezTo>
                  <a:pt x="37976" y="119236"/>
                  <a:pt x="35719" y="118368"/>
                  <a:pt x="34082" y="116731"/>
                </a:cubicBezTo>
                <a:lnTo>
                  <a:pt x="2332" y="84981"/>
                </a:lnTo>
                <a:cubicBezTo>
                  <a:pt x="-769" y="81880"/>
                  <a:pt x="-769" y="76845"/>
                  <a:pt x="2332" y="73744"/>
                </a:cubicBezTo>
                <a:cubicBezTo>
                  <a:pt x="5432" y="70644"/>
                  <a:pt x="10468" y="70644"/>
                  <a:pt x="13568" y="73744"/>
                </a:cubicBezTo>
                <a:lnTo>
                  <a:pt x="38745" y="98921"/>
                </a:lnTo>
                <a:lnTo>
                  <a:pt x="96788" y="19124"/>
                </a:lnTo>
                <a:cubicBezTo>
                  <a:pt x="99368" y="15577"/>
                  <a:pt x="104329" y="14784"/>
                  <a:pt x="107876" y="17363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81" name="Text 79"/>
          <p:cNvSpPr/>
          <p:nvPr/>
        </p:nvSpPr>
        <p:spPr>
          <a:xfrm>
            <a:off x="6469063" y="6752165"/>
            <a:ext cx="5373688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电路有多个输出时用堆栈指令</a:t>
            </a:r>
            <a:endParaRPr lang="en-US" sz="1600" dirty="0"/>
          </a:p>
        </p:txBody>
      </p:sp>
      <p:sp>
        <p:nvSpPr>
          <p:cNvPr id="82" name="Shape 80"/>
          <p:cNvSpPr/>
          <p:nvPr/>
        </p:nvSpPr>
        <p:spPr>
          <a:xfrm>
            <a:off x="6294438" y="7006165"/>
            <a:ext cx="111125" cy="127000"/>
          </a:xfrm>
          <a:custGeom>
            <a:avLst/>
            <a:gdLst/>
            <a:ahLst/>
            <a:cxnLst/>
            <a:rect l="l" t="t" r="r" b="b"/>
            <a:pathLst>
              <a:path w="111125" h="127000">
                <a:moveTo>
                  <a:pt x="107851" y="17388"/>
                </a:moveTo>
                <a:cubicBezTo>
                  <a:pt x="111398" y="19968"/>
                  <a:pt x="112192" y="24929"/>
                  <a:pt x="109612" y="28476"/>
                </a:cubicBezTo>
                <a:lnTo>
                  <a:pt x="46112" y="115788"/>
                </a:lnTo>
                <a:cubicBezTo>
                  <a:pt x="44748" y="117673"/>
                  <a:pt x="42639" y="118839"/>
                  <a:pt x="40308" y="119038"/>
                </a:cubicBezTo>
                <a:cubicBezTo>
                  <a:pt x="37976" y="119236"/>
                  <a:pt x="35719" y="118368"/>
                  <a:pt x="34082" y="116731"/>
                </a:cubicBezTo>
                <a:lnTo>
                  <a:pt x="2332" y="84981"/>
                </a:lnTo>
                <a:cubicBezTo>
                  <a:pt x="-769" y="81880"/>
                  <a:pt x="-769" y="76845"/>
                  <a:pt x="2332" y="73744"/>
                </a:cubicBezTo>
                <a:cubicBezTo>
                  <a:pt x="5432" y="70644"/>
                  <a:pt x="10468" y="70644"/>
                  <a:pt x="13568" y="73744"/>
                </a:cubicBezTo>
                <a:lnTo>
                  <a:pt x="38745" y="98921"/>
                </a:lnTo>
                <a:lnTo>
                  <a:pt x="96788" y="19124"/>
                </a:lnTo>
                <a:cubicBezTo>
                  <a:pt x="99368" y="15577"/>
                  <a:pt x="104329" y="14784"/>
                  <a:pt x="107876" y="17363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83" name="Text 81"/>
          <p:cNvSpPr/>
          <p:nvPr/>
        </p:nvSpPr>
        <p:spPr>
          <a:xfrm>
            <a:off x="6469063" y="6974415"/>
            <a:ext cx="5373688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MPS和MPP必须成对出现</a:t>
            </a:r>
            <a:endParaRPr lang="en-US" sz="1600" dirty="0"/>
          </a:p>
        </p:txBody>
      </p:sp>
      <p:sp>
        <p:nvSpPr>
          <p:cNvPr id="84" name="Shape 82"/>
          <p:cNvSpPr/>
          <p:nvPr/>
        </p:nvSpPr>
        <p:spPr>
          <a:xfrm>
            <a:off x="6294438" y="7228415"/>
            <a:ext cx="111125" cy="127000"/>
          </a:xfrm>
          <a:custGeom>
            <a:avLst/>
            <a:gdLst/>
            <a:ahLst/>
            <a:cxnLst/>
            <a:rect l="l" t="t" r="r" b="b"/>
            <a:pathLst>
              <a:path w="111125" h="127000">
                <a:moveTo>
                  <a:pt x="107851" y="17388"/>
                </a:moveTo>
                <a:cubicBezTo>
                  <a:pt x="111398" y="19968"/>
                  <a:pt x="112192" y="24929"/>
                  <a:pt x="109612" y="28476"/>
                </a:cubicBezTo>
                <a:lnTo>
                  <a:pt x="46112" y="115788"/>
                </a:lnTo>
                <a:cubicBezTo>
                  <a:pt x="44748" y="117673"/>
                  <a:pt x="42639" y="118839"/>
                  <a:pt x="40308" y="119038"/>
                </a:cubicBezTo>
                <a:cubicBezTo>
                  <a:pt x="37976" y="119236"/>
                  <a:pt x="35719" y="118368"/>
                  <a:pt x="34082" y="116731"/>
                </a:cubicBezTo>
                <a:lnTo>
                  <a:pt x="2332" y="84981"/>
                </a:lnTo>
                <a:cubicBezTo>
                  <a:pt x="-769" y="81880"/>
                  <a:pt x="-769" y="76845"/>
                  <a:pt x="2332" y="73744"/>
                </a:cubicBezTo>
                <a:cubicBezTo>
                  <a:pt x="5432" y="70644"/>
                  <a:pt x="10468" y="70644"/>
                  <a:pt x="13568" y="73744"/>
                </a:cubicBezTo>
                <a:lnTo>
                  <a:pt x="38745" y="98921"/>
                </a:lnTo>
                <a:lnTo>
                  <a:pt x="96788" y="19124"/>
                </a:lnTo>
                <a:cubicBezTo>
                  <a:pt x="99368" y="15577"/>
                  <a:pt x="104329" y="14784"/>
                  <a:pt x="107876" y="17363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85" name="Text 83"/>
          <p:cNvSpPr/>
          <p:nvPr/>
        </p:nvSpPr>
        <p:spPr>
          <a:xfrm>
            <a:off x="6469063" y="7196665"/>
            <a:ext cx="5373688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中间支路用MRD,最后支路用MPP</a:t>
            </a:r>
            <a:endParaRPr lang="en-US" sz="1600" dirty="0"/>
          </a:p>
        </p:txBody>
      </p:sp>
      <p:sp>
        <p:nvSpPr>
          <p:cNvPr id="86" name="Shape 84"/>
          <p:cNvSpPr/>
          <p:nvPr/>
        </p:nvSpPr>
        <p:spPr>
          <a:xfrm>
            <a:off x="6294438" y="7450665"/>
            <a:ext cx="111125" cy="127000"/>
          </a:xfrm>
          <a:custGeom>
            <a:avLst/>
            <a:gdLst/>
            <a:ahLst/>
            <a:cxnLst/>
            <a:rect l="l" t="t" r="r" b="b"/>
            <a:pathLst>
              <a:path w="111125" h="127000">
                <a:moveTo>
                  <a:pt x="107851" y="17388"/>
                </a:moveTo>
                <a:cubicBezTo>
                  <a:pt x="111398" y="19968"/>
                  <a:pt x="112192" y="24929"/>
                  <a:pt x="109612" y="28476"/>
                </a:cubicBezTo>
                <a:lnTo>
                  <a:pt x="46112" y="115788"/>
                </a:lnTo>
                <a:cubicBezTo>
                  <a:pt x="44748" y="117673"/>
                  <a:pt x="42639" y="118839"/>
                  <a:pt x="40308" y="119038"/>
                </a:cubicBezTo>
                <a:cubicBezTo>
                  <a:pt x="37976" y="119236"/>
                  <a:pt x="35719" y="118368"/>
                  <a:pt x="34082" y="116731"/>
                </a:cubicBezTo>
                <a:lnTo>
                  <a:pt x="2332" y="84981"/>
                </a:lnTo>
                <a:cubicBezTo>
                  <a:pt x="-769" y="81880"/>
                  <a:pt x="-769" y="76845"/>
                  <a:pt x="2332" y="73744"/>
                </a:cubicBezTo>
                <a:cubicBezTo>
                  <a:pt x="5432" y="70644"/>
                  <a:pt x="10468" y="70644"/>
                  <a:pt x="13568" y="73744"/>
                </a:cubicBezTo>
                <a:lnTo>
                  <a:pt x="38745" y="98921"/>
                </a:lnTo>
                <a:lnTo>
                  <a:pt x="96788" y="19124"/>
                </a:lnTo>
                <a:cubicBezTo>
                  <a:pt x="99368" y="15577"/>
                  <a:pt x="104329" y="14784"/>
                  <a:pt x="107876" y="17363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87" name="Text 85"/>
          <p:cNvSpPr/>
          <p:nvPr/>
        </p:nvSpPr>
        <p:spPr>
          <a:xfrm>
            <a:off x="6469063" y="7418915"/>
            <a:ext cx="5373688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堆栈深度不超过11层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8F9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7500" y="317500"/>
            <a:ext cx="116205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spc="50" kern="0" dirty="0">
                <a:solidFill>
                  <a:srgbClr val="3B82F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MASTER CONTROL &amp; EDGE DETECTION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317500" y="571500"/>
            <a:ext cx="11699875" cy="317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25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主控指令与边沿检测指令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17500" y="984250"/>
            <a:ext cx="762000" cy="31750"/>
          </a:xfrm>
          <a:custGeom>
            <a:avLst/>
            <a:gdLst/>
            <a:ahLst/>
            <a:cxnLst/>
            <a:rect l="l" t="t" r="r" b="b"/>
            <a:pathLst>
              <a:path w="762000" h="31750">
                <a:moveTo>
                  <a:pt x="0" y="0"/>
                </a:moveTo>
                <a:lnTo>
                  <a:pt x="762000" y="0"/>
                </a:lnTo>
                <a:lnTo>
                  <a:pt x="762000" y="31750"/>
                </a:lnTo>
                <a:lnTo>
                  <a:pt x="0" y="31750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5" name="Shape 3"/>
          <p:cNvSpPr/>
          <p:nvPr/>
        </p:nvSpPr>
        <p:spPr>
          <a:xfrm>
            <a:off x="317500" y="1095375"/>
            <a:ext cx="5730875" cy="3436938"/>
          </a:xfrm>
          <a:custGeom>
            <a:avLst/>
            <a:gdLst/>
            <a:ahLst/>
            <a:cxnLst/>
            <a:rect l="l" t="t" r="r" b="b"/>
            <a:pathLst>
              <a:path w="5730875" h="3436938">
                <a:moveTo>
                  <a:pt x="31750" y="0"/>
                </a:moveTo>
                <a:lnTo>
                  <a:pt x="5699125" y="0"/>
                </a:lnTo>
                <a:cubicBezTo>
                  <a:pt x="5716648" y="0"/>
                  <a:pt x="5730875" y="14227"/>
                  <a:pt x="5730875" y="31750"/>
                </a:cubicBezTo>
                <a:lnTo>
                  <a:pt x="5730875" y="3341700"/>
                </a:lnTo>
                <a:cubicBezTo>
                  <a:pt x="5730875" y="3394298"/>
                  <a:pt x="5688236" y="3436938"/>
                  <a:pt x="5635637" y="3436938"/>
                </a:cubicBezTo>
                <a:lnTo>
                  <a:pt x="95238" y="3436938"/>
                </a:lnTo>
                <a:cubicBezTo>
                  <a:pt x="42639" y="3436938"/>
                  <a:pt x="0" y="3394298"/>
                  <a:pt x="0" y="334170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47625" dist="31750" dir="540000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317500" y="1095375"/>
            <a:ext cx="5730875" cy="31750"/>
          </a:xfrm>
          <a:custGeom>
            <a:avLst/>
            <a:gdLst/>
            <a:ahLst/>
            <a:cxnLst/>
            <a:rect l="l" t="t" r="r" b="b"/>
            <a:pathLst>
              <a:path w="5730875" h="31750">
                <a:moveTo>
                  <a:pt x="31750" y="0"/>
                </a:moveTo>
                <a:lnTo>
                  <a:pt x="5699125" y="0"/>
                </a:lnTo>
                <a:cubicBezTo>
                  <a:pt x="5716648" y="0"/>
                  <a:pt x="5730875" y="14227"/>
                  <a:pt x="5730875" y="31750"/>
                </a:cubicBezTo>
                <a:lnTo>
                  <a:pt x="5730875" y="31750"/>
                </a:lnTo>
                <a:lnTo>
                  <a:pt x="0" y="31750"/>
                </a:ln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1E3A8A"/>
          </a:solidFill>
          <a:ln/>
        </p:spPr>
      </p:sp>
      <p:sp>
        <p:nvSpPr>
          <p:cNvPr id="7" name="Shape 5"/>
          <p:cNvSpPr/>
          <p:nvPr/>
        </p:nvSpPr>
        <p:spPr>
          <a:xfrm>
            <a:off x="412750" y="1206500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95250" y="0"/>
                </a:moveTo>
                <a:lnTo>
                  <a:pt x="285750" y="0"/>
                </a:lnTo>
                <a:cubicBezTo>
                  <a:pt x="338320" y="0"/>
                  <a:pt x="381000" y="42680"/>
                  <a:pt x="381000" y="95250"/>
                </a:cubicBezTo>
                <a:lnTo>
                  <a:pt x="381000" y="285750"/>
                </a:lnTo>
                <a:cubicBezTo>
                  <a:pt x="381000" y="338320"/>
                  <a:pt x="338320" y="381000"/>
                  <a:pt x="285750" y="381000"/>
                </a:cubicBezTo>
                <a:lnTo>
                  <a:pt x="95250" y="381000"/>
                </a:lnTo>
                <a:cubicBezTo>
                  <a:pt x="42680" y="381000"/>
                  <a:pt x="0" y="338320"/>
                  <a:pt x="0" y="285750"/>
                </a:cubicBezTo>
                <a:lnTo>
                  <a:pt x="0" y="95250"/>
                </a:lnTo>
                <a:cubicBezTo>
                  <a:pt x="0" y="42680"/>
                  <a:pt x="42680" y="0"/>
                  <a:pt x="95250" y="0"/>
                </a:cubicBezTo>
                <a:close/>
              </a:path>
            </a:pathLst>
          </a:custGeom>
          <a:solidFill>
            <a:srgbClr val="1E3A8A"/>
          </a:solidFill>
          <a:ln/>
        </p:spPr>
      </p:sp>
      <p:sp>
        <p:nvSpPr>
          <p:cNvPr id="8" name="Text 6"/>
          <p:cNvSpPr/>
          <p:nvPr/>
        </p:nvSpPr>
        <p:spPr>
          <a:xfrm>
            <a:off x="373063" y="1206500"/>
            <a:ext cx="460375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25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MC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889000" y="1270000"/>
            <a:ext cx="1817688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主控指令 MC / MCR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412750" y="1682750"/>
            <a:ext cx="5540375" cy="1230313"/>
          </a:xfrm>
          <a:custGeom>
            <a:avLst/>
            <a:gdLst/>
            <a:ahLst/>
            <a:cxnLst/>
            <a:rect l="l" t="t" r="r" b="b"/>
            <a:pathLst>
              <a:path w="5540375" h="1230313">
                <a:moveTo>
                  <a:pt x="63496" y="0"/>
                </a:moveTo>
                <a:lnTo>
                  <a:pt x="5476879" y="0"/>
                </a:lnTo>
                <a:cubicBezTo>
                  <a:pt x="5511947" y="0"/>
                  <a:pt x="5540375" y="28428"/>
                  <a:pt x="5540375" y="63496"/>
                </a:cubicBezTo>
                <a:lnTo>
                  <a:pt x="5540375" y="1166816"/>
                </a:lnTo>
                <a:cubicBezTo>
                  <a:pt x="5540375" y="1201884"/>
                  <a:pt x="5511947" y="1230313"/>
                  <a:pt x="5476879" y="1230313"/>
                </a:cubicBezTo>
                <a:lnTo>
                  <a:pt x="63496" y="1230313"/>
                </a:lnTo>
                <a:cubicBezTo>
                  <a:pt x="28428" y="1230313"/>
                  <a:pt x="0" y="1201884"/>
                  <a:pt x="0" y="1166816"/>
                </a:cubicBezTo>
                <a:lnTo>
                  <a:pt x="0" y="63496"/>
                </a:lnTo>
                <a:cubicBezTo>
                  <a:pt x="0" y="28452"/>
                  <a:pt x="28452" y="0"/>
                  <a:pt x="63496" y="0"/>
                </a:cubicBezTo>
                <a:close/>
              </a:path>
            </a:pathLst>
          </a:custGeom>
          <a:solidFill>
            <a:srgbClr val="EFF6FF"/>
          </a:solidFill>
          <a:ln/>
        </p:spPr>
      </p:sp>
      <p:sp>
        <p:nvSpPr>
          <p:cNvPr id="11" name="Shape 9"/>
          <p:cNvSpPr/>
          <p:nvPr/>
        </p:nvSpPr>
        <p:spPr>
          <a:xfrm>
            <a:off x="492125" y="1778000"/>
            <a:ext cx="127000" cy="127000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48394" y="2356"/>
                </a:moveTo>
                <a:cubicBezTo>
                  <a:pt x="49138" y="-1315"/>
                  <a:pt x="52388" y="-3969"/>
                  <a:pt x="56158" y="-3969"/>
                </a:cubicBezTo>
                <a:lnTo>
                  <a:pt x="70991" y="-3969"/>
                </a:lnTo>
                <a:cubicBezTo>
                  <a:pt x="74761" y="-3969"/>
                  <a:pt x="78011" y="-1315"/>
                  <a:pt x="78755" y="2356"/>
                </a:cubicBezTo>
                <a:lnTo>
                  <a:pt x="82352" y="19720"/>
                </a:lnTo>
                <a:cubicBezTo>
                  <a:pt x="85849" y="21208"/>
                  <a:pt x="89123" y="23118"/>
                  <a:pt x="92100" y="25375"/>
                </a:cubicBezTo>
                <a:lnTo>
                  <a:pt x="108917" y="19794"/>
                </a:lnTo>
                <a:cubicBezTo>
                  <a:pt x="112489" y="18604"/>
                  <a:pt x="116408" y="20092"/>
                  <a:pt x="118294" y="23366"/>
                </a:cubicBezTo>
                <a:lnTo>
                  <a:pt x="125710" y="36215"/>
                </a:lnTo>
                <a:cubicBezTo>
                  <a:pt x="127595" y="39489"/>
                  <a:pt x="126926" y="43607"/>
                  <a:pt x="124098" y="46112"/>
                </a:cubicBezTo>
                <a:lnTo>
                  <a:pt x="110877" y="57869"/>
                </a:lnTo>
                <a:cubicBezTo>
                  <a:pt x="111100" y="59705"/>
                  <a:pt x="111199" y="61590"/>
                  <a:pt x="111199" y="63500"/>
                </a:cubicBezTo>
                <a:cubicBezTo>
                  <a:pt x="111199" y="65410"/>
                  <a:pt x="111075" y="67295"/>
                  <a:pt x="110877" y="69131"/>
                </a:cubicBezTo>
                <a:lnTo>
                  <a:pt x="124123" y="80913"/>
                </a:lnTo>
                <a:cubicBezTo>
                  <a:pt x="126950" y="83418"/>
                  <a:pt x="127595" y="87561"/>
                  <a:pt x="125735" y="90810"/>
                </a:cubicBezTo>
                <a:lnTo>
                  <a:pt x="118318" y="103659"/>
                </a:lnTo>
                <a:cubicBezTo>
                  <a:pt x="116433" y="106908"/>
                  <a:pt x="112514" y="108421"/>
                  <a:pt x="108942" y="107231"/>
                </a:cubicBezTo>
                <a:lnTo>
                  <a:pt x="92125" y="101650"/>
                </a:lnTo>
                <a:cubicBezTo>
                  <a:pt x="89123" y="103907"/>
                  <a:pt x="85849" y="105792"/>
                  <a:pt x="82376" y="107305"/>
                </a:cubicBezTo>
                <a:lnTo>
                  <a:pt x="78804" y="124644"/>
                </a:lnTo>
                <a:cubicBezTo>
                  <a:pt x="78036" y="128339"/>
                  <a:pt x="74786" y="130969"/>
                  <a:pt x="71041" y="130969"/>
                </a:cubicBezTo>
                <a:lnTo>
                  <a:pt x="56207" y="130969"/>
                </a:lnTo>
                <a:cubicBezTo>
                  <a:pt x="52437" y="130969"/>
                  <a:pt x="49188" y="128315"/>
                  <a:pt x="48444" y="124644"/>
                </a:cubicBezTo>
                <a:lnTo>
                  <a:pt x="44872" y="107305"/>
                </a:lnTo>
                <a:cubicBezTo>
                  <a:pt x="41374" y="105817"/>
                  <a:pt x="38125" y="103907"/>
                  <a:pt x="35123" y="101650"/>
                </a:cubicBezTo>
                <a:lnTo>
                  <a:pt x="18231" y="107231"/>
                </a:lnTo>
                <a:cubicBezTo>
                  <a:pt x="14660" y="108421"/>
                  <a:pt x="10740" y="106933"/>
                  <a:pt x="8855" y="103659"/>
                </a:cubicBezTo>
                <a:lnTo>
                  <a:pt x="1439" y="90810"/>
                </a:lnTo>
                <a:cubicBezTo>
                  <a:pt x="-446" y="87536"/>
                  <a:pt x="223" y="83418"/>
                  <a:pt x="3051" y="80913"/>
                </a:cubicBezTo>
                <a:lnTo>
                  <a:pt x="16297" y="69131"/>
                </a:lnTo>
                <a:cubicBezTo>
                  <a:pt x="16073" y="67295"/>
                  <a:pt x="15974" y="65410"/>
                  <a:pt x="15974" y="63500"/>
                </a:cubicBezTo>
                <a:cubicBezTo>
                  <a:pt x="15974" y="61590"/>
                  <a:pt x="16098" y="59705"/>
                  <a:pt x="16297" y="57869"/>
                </a:cubicBezTo>
                <a:lnTo>
                  <a:pt x="3051" y="46087"/>
                </a:lnTo>
                <a:cubicBezTo>
                  <a:pt x="223" y="43582"/>
                  <a:pt x="-422" y="39439"/>
                  <a:pt x="1439" y="36190"/>
                </a:cubicBezTo>
                <a:lnTo>
                  <a:pt x="8855" y="23341"/>
                </a:lnTo>
                <a:cubicBezTo>
                  <a:pt x="10740" y="20067"/>
                  <a:pt x="14660" y="18579"/>
                  <a:pt x="18231" y="19769"/>
                </a:cubicBezTo>
                <a:lnTo>
                  <a:pt x="35049" y="25350"/>
                </a:lnTo>
                <a:cubicBezTo>
                  <a:pt x="38050" y="23093"/>
                  <a:pt x="41325" y="21208"/>
                  <a:pt x="44797" y="19695"/>
                </a:cubicBezTo>
                <a:lnTo>
                  <a:pt x="48394" y="2356"/>
                </a:lnTo>
                <a:close/>
                <a:moveTo>
                  <a:pt x="63574" y="83344"/>
                </a:moveTo>
                <a:cubicBezTo>
                  <a:pt x="70664" y="83317"/>
                  <a:pt x="77201" y="79510"/>
                  <a:pt x="80722" y="73357"/>
                </a:cubicBezTo>
                <a:cubicBezTo>
                  <a:pt x="84244" y="67204"/>
                  <a:pt x="84216" y="59640"/>
                  <a:pt x="80648" y="53514"/>
                </a:cubicBezTo>
                <a:cubicBezTo>
                  <a:pt x="77080" y="47387"/>
                  <a:pt x="70515" y="43630"/>
                  <a:pt x="63426" y="43656"/>
                </a:cubicBezTo>
                <a:cubicBezTo>
                  <a:pt x="56336" y="43683"/>
                  <a:pt x="49799" y="47490"/>
                  <a:pt x="46278" y="53643"/>
                </a:cubicBezTo>
                <a:cubicBezTo>
                  <a:pt x="42756" y="59796"/>
                  <a:pt x="42784" y="67360"/>
                  <a:pt x="46352" y="73486"/>
                </a:cubicBezTo>
                <a:cubicBezTo>
                  <a:pt x="49920" y="79613"/>
                  <a:pt x="56485" y="83370"/>
                  <a:pt x="63574" y="83344"/>
                </a:cubicBezTo>
                <a:close/>
              </a:path>
            </a:pathLst>
          </a:custGeom>
          <a:solidFill>
            <a:srgbClr val="1E3A8A"/>
          </a:solidFill>
          <a:ln/>
        </p:spPr>
      </p:sp>
      <p:sp>
        <p:nvSpPr>
          <p:cNvPr id="12" name="Text 10"/>
          <p:cNvSpPr/>
          <p:nvPr/>
        </p:nvSpPr>
        <p:spPr>
          <a:xfrm>
            <a:off x="674688" y="1746250"/>
            <a:ext cx="5278438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功能说明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635000" y="1968500"/>
            <a:ext cx="5318125" cy="88106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254000" indent="-254000">
              <a:lnSpc>
                <a:spcPct val="130000"/>
              </a:lnSpc>
              <a:spcBef>
                <a:spcPts val="10"/>
              </a:spcBef>
              <a:buSzPct val="100000"/>
              <a:buChar char="•"/>
            </a:pPr>
            <a:r>
              <a:rPr lang="en-US" sz="1000" b="1" dirty="0">
                <a:solidFill>
                  <a:srgbClr val="1E3A8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MC:</a:t>
            </a:r>
            <a:pPr>
              <a:lnSpc>
                <a:spcPct val="130000"/>
              </a:lnSpc>
              <a:spcBef>
                <a:spcPts val="10"/>
              </a:spcBef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主控开始,控制一组电路的总开关</a:t>
            </a:r>
            <a:endParaRPr lang="en-US" sz="1600" dirty="0"/>
          </a:p>
          <a:p>
            <a:pPr marL="254000" indent="-254000">
              <a:lnSpc>
                <a:spcPct val="130000"/>
              </a:lnSpc>
              <a:spcBef>
                <a:spcPts val="10"/>
              </a:spcBef>
              <a:buSzPct val="100000"/>
              <a:buChar char="•"/>
            </a:pPr>
            <a:r>
              <a:rPr lang="en-US" sz="1000" b="1" dirty="0">
                <a:solidFill>
                  <a:srgbClr val="1E3A8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MCR:</a:t>
            </a:r>
            <a:pPr>
              <a:lnSpc>
                <a:spcPct val="130000"/>
              </a:lnSpc>
              <a:spcBef>
                <a:spcPts val="10"/>
              </a:spcBef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主控复位,结束主控区</a:t>
            </a:r>
            <a:endParaRPr lang="en-US" sz="1600" dirty="0"/>
          </a:p>
          <a:p>
            <a:pPr marL="254000" indent="-254000">
              <a:lnSpc>
                <a:spcPct val="130000"/>
              </a:lnSpc>
              <a:spcBef>
                <a:spcPts val="10"/>
              </a:spcBef>
              <a:buSzPct val="100000"/>
              <a:buChar char="•"/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MC指令后,母线移到主控触点下方</a:t>
            </a:r>
            <a:endParaRPr lang="en-US" sz="1600" dirty="0"/>
          </a:p>
          <a:p>
            <a:pPr marL="254000" indent="-254000">
              <a:lnSpc>
                <a:spcPct val="130000"/>
              </a:lnSpc>
              <a:spcBef>
                <a:spcPts val="10"/>
              </a:spcBef>
              <a:buSzPct val="100000"/>
              <a:buChar char="•"/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MCR使母线回到原来位置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428625" y="2973919"/>
            <a:ext cx="5524500" cy="317500"/>
          </a:xfrm>
          <a:custGeom>
            <a:avLst/>
            <a:gdLst/>
            <a:ahLst/>
            <a:cxnLst/>
            <a:rect l="l" t="t" r="r" b="b"/>
            <a:pathLst>
              <a:path w="5524500" h="317500">
                <a:moveTo>
                  <a:pt x="31750" y="0"/>
                </a:moveTo>
                <a:lnTo>
                  <a:pt x="5461000" y="0"/>
                </a:lnTo>
                <a:cubicBezTo>
                  <a:pt x="5496047" y="0"/>
                  <a:pt x="5524500" y="28453"/>
                  <a:pt x="5524500" y="63500"/>
                </a:cubicBezTo>
                <a:lnTo>
                  <a:pt x="5524500" y="254000"/>
                </a:lnTo>
                <a:cubicBezTo>
                  <a:pt x="5524500" y="289047"/>
                  <a:pt x="5496047" y="317500"/>
                  <a:pt x="5461000" y="317500"/>
                </a:cubicBezTo>
                <a:lnTo>
                  <a:pt x="31750" y="317500"/>
                </a:lnTo>
                <a:cubicBezTo>
                  <a:pt x="14227" y="317500"/>
                  <a:pt x="0" y="303273"/>
                  <a:pt x="0" y="28575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FEF3C7"/>
          </a:solidFill>
          <a:ln/>
        </p:spPr>
      </p:sp>
      <p:sp>
        <p:nvSpPr>
          <p:cNvPr id="15" name="Shape 13"/>
          <p:cNvSpPr/>
          <p:nvPr/>
        </p:nvSpPr>
        <p:spPr>
          <a:xfrm>
            <a:off x="428625" y="2973919"/>
            <a:ext cx="31750" cy="317500"/>
          </a:xfrm>
          <a:custGeom>
            <a:avLst/>
            <a:gdLst/>
            <a:ahLst/>
            <a:cxnLst/>
            <a:rect l="l" t="t" r="r" b="b"/>
            <a:pathLst>
              <a:path w="31750" h="317500">
                <a:moveTo>
                  <a:pt x="31750" y="0"/>
                </a:moveTo>
                <a:lnTo>
                  <a:pt x="31750" y="0"/>
                </a:lnTo>
                <a:lnTo>
                  <a:pt x="31750" y="317500"/>
                </a:lnTo>
                <a:lnTo>
                  <a:pt x="31750" y="317500"/>
                </a:lnTo>
                <a:cubicBezTo>
                  <a:pt x="14227" y="317500"/>
                  <a:pt x="0" y="303273"/>
                  <a:pt x="0" y="28575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D97706"/>
          </a:solidFill>
          <a:ln/>
        </p:spPr>
      </p:sp>
      <p:sp>
        <p:nvSpPr>
          <p:cNvPr id="16" name="Shape 14"/>
          <p:cNvSpPr/>
          <p:nvPr/>
        </p:nvSpPr>
        <p:spPr>
          <a:xfrm>
            <a:off x="523875" y="3069169"/>
            <a:ext cx="127000" cy="127000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63500" y="127000"/>
                </a:moveTo>
                <a:cubicBezTo>
                  <a:pt x="98547" y="127000"/>
                  <a:pt x="127000" y="98547"/>
                  <a:pt x="127000" y="63500"/>
                </a:cubicBezTo>
                <a:cubicBezTo>
                  <a:pt x="127000" y="28453"/>
                  <a:pt x="98547" y="0"/>
                  <a:pt x="63500" y="0"/>
                </a:cubicBezTo>
                <a:cubicBezTo>
                  <a:pt x="28453" y="0"/>
                  <a:pt x="0" y="28453"/>
                  <a:pt x="0" y="63500"/>
                </a:cubicBezTo>
                <a:cubicBezTo>
                  <a:pt x="0" y="98547"/>
                  <a:pt x="28453" y="127000"/>
                  <a:pt x="63500" y="127000"/>
                </a:cubicBezTo>
                <a:close/>
                <a:moveTo>
                  <a:pt x="55563" y="39688"/>
                </a:moveTo>
                <a:cubicBezTo>
                  <a:pt x="55563" y="35307"/>
                  <a:pt x="59119" y="31750"/>
                  <a:pt x="63500" y="31750"/>
                </a:cubicBezTo>
                <a:cubicBezTo>
                  <a:pt x="67881" y="31750"/>
                  <a:pt x="71438" y="35307"/>
                  <a:pt x="71438" y="39688"/>
                </a:cubicBezTo>
                <a:cubicBezTo>
                  <a:pt x="71438" y="44068"/>
                  <a:pt x="67881" y="47625"/>
                  <a:pt x="63500" y="47625"/>
                </a:cubicBezTo>
                <a:cubicBezTo>
                  <a:pt x="59119" y="47625"/>
                  <a:pt x="55563" y="44068"/>
                  <a:pt x="55563" y="39688"/>
                </a:cubicBezTo>
                <a:close/>
                <a:moveTo>
                  <a:pt x="53578" y="55563"/>
                </a:moveTo>
                <a:lnTo>
                  <a:pt x="65484" y="55563"/>
                </a:lnTo>
                <a:cubicBezTo>
                  <a:pt x="68783" y="55563"/>
                  <a:pt x="71438" y="58217"/>
                  <a:pt x="71438" y="61516"/>
                </a:cubicBezTo>
                <a:lnTo>
                  <a:pt x="71438" y="83344"/>
                </a:lnTo>
                <a:lnTo>
                  <a:pt x="73422" y="83344"/>
                </a:lnTo>
                <a:cubicBezTo>
                  <a:pt x="76721" y="83344"/>
                  <a:pt x="79375" y="85998"/>
                  <a:pt x="79375" y="89297"/>
                </a:cubicBezTo>
                <a:cubicBezTo>
                  <a:pt x="79375" y="92596"/>
                  <a:pt x="76721" y="95250"/>
                  <a:pt x="73422" y="95250"/>
                </a:cubicBezTo>
                <a:lnTo>
                  <a:pt x="53578" y="95250"/>
                </a:lnTo>
                <a:cubicBezTo>
                  <a:pt x="50279" y="95250"/>
                  <a:pt x="47625" y="92596"/>
                  <a:pt x="47625" y="89297"/>
                </a:cubicBezTo>
                <a:cubicBezTo>
                  <a:pt x="47625" y="85998"/>
                  <a:pt x="50279" y="83344"/>
                  <a:pt x="53578" y="83344"/>
                </a:cubicBezTo>
                <a:lnTo>
                  <a:pt x="59531" y="83344"/>
                </a:lnTo>
                <a:lnTo>
                  <a:pt x="59531" y="67469"/>
                </a:lnTo>
                <a:lnTo>
                  <a:pt x="53578" y="67469"/>
                </a:lnTo>
                <a:cubicBezTo>
                  <a:pt x="50279" y="67469"/>
                  <a:pt x="47625" y="64815"/>
                  <a:pt x="47625" y="61516"/>
                </a:cubicBezTo>
                <a:cubicBezTo>
                  <a:pt x="47625" y="58217"/>
                  <a:pt x="50279" y="55563"/>
                  <a:pt x="53578" y="55563"/>
                </a:cubicBezTo>
                <a:close/>
              </a:path>
            </a:pathLst>
          </a:custGeom>
          <a:solidFill>
            <a:srgbClr val="92400E"/>
          </a:solidFill>
          <a:ln/>
        </p:spPr>
      </p:sp>
      <p:sp>
        <p:nvSpPr>
          <p:cNvPr id="17" name="Text 15"/>
          <p:cNvSpPr/>
          <p:nvPr/>
        </p:nvSpPr>
        <p:spPr>
          <a:xfrm>
            <a:off x="706438" y="3037419"/>
            <a:ext cx="5246688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92400E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嵌套: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92400E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N0~N7, N0为最高层。MCR N2会复位2~7层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412750" y="3354919"/>
            <a:ext cx="5540375" cy="1079500"/>
          </a:xfrm>
          <a:custGeom>
            <a:avLst/>
            <a:gdLst/>
            <a:ahLst/>
            <a:cxnLst/>
            <a:rect l="l" t="t" r="r" b="b"/>
            <a:pathLst>
              <a:path w="5540375" h="1079500">
                <a:moveTo>
                  <a:pt x="63496" y="0"/>
                </a:moveTo>
                <a:lnTo>
                  <a:pt x="5476879" y="0"/>
                </a:lnTo>
                <a:cubicBezTo>
                  <a:pt x="5511947" y="0"/>
                  <a:pt x="5540375" y="28428"/>
                  <a:pt x="5540375" y="63496"/>
                </a:cubicBezTo>
                <a:lnTo>
                  <a:pt x="5540375" y="1016004"/>
                </a:lnTo>
                <a:cubicBezTo>
                  <a:pt x="5540375" y="1051072"/>
                  <a:pt x="5511947" y="1079500"/>
                  <a:pt x="5476879" y="1079500"/>
                </a:cubicBezTo>
                <a:lnTo>
                  <a:pt x="63496" y="1079500"/>
                </a:lnTo>
                <a:cubicBezTo>
                  <a:pt x="28428" y="1079500"/>
                  <a:pt x="0" y="1051072"/>
                  <a:pt x="0" y="1016004"/>
                </a:cubicBezTo>
                <a:lnTo>
                  <a:pt x="0" y="63496"/>
                </a:lnTo>
                <a:cubicBezTo>
                  <a:pt x="0" y="28452"/>
                  <a:pt x="28452" y="0"/>
                  <a:pt x="63496" y="0"/>
                </a:cubicBezTo>
                <a:close/>
              </a:path>
            </a:pathLst>
          </a:custGeom>
          <a:solidFill>
            <a:srgbClr val="1F2937"/>
          </a:solidFill>
          <a:ln/>
        </p:spPr>
      </p:sp>
      <p:sp>
        <p:nvSpPr>
          <p:cNvPr id="19" name="Text 17"/>
          <p:cNvSpPr/>
          <p:nvPr/>
        </p:nvSpPr>
        <p:spPr>
          <a:xfrm>
            <a:off x="476250" y="3418419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X0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476250" y="3608919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59E0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MC N0 M10 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主控开始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476250" y="3799419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X1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476250" y="3989919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OUT Y0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476250" y="4180419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59E0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MCR N0 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主控结束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6143625" y="1095375"/>
            <a:ext cx="5730875" cy="3436938"/>
          </a:xfrm>
          <a:custGeom>
            <a:avLst/>
            <a:gdLst/>
            <a:ahLst/>
            <a:cxnLst/>
            <a:rect l="l" t="t" r="r" b="b"/>
            <a:pathLst>
              <a:path w="5730875" h="3436938">
                <a:moveTo>
                  <a:pt x="31750" y="0"/>
                </a:moveTo>
                <a:lnTo>
                  <a:pt x="5699125" y="0"/>
                </a:lnTo>
                <a:cubicBezTo>
                  <a:pt x="5716648" y="0"/>
                  <a:pt x="5730875" y="14227"/>
                  <a:pt x="5730875" y="31750"/>
                </a:cubicBezTo>
                <a:lnTo>
                  <a:pt x="5730875" y="3341700"/>
                </a:lnTo>
                <a:cubicBezTo>
                  <a:pt x="5730875" y="3394298"/>
                  <a:pt x="5688236" y="3436938"/>
                  <a:pt x="5635637" y="3436938"/>
                </a:cubicBezTo>
                <a:lnTo>
                  <a:pt x="95238" y="3436938"/>
                </a:lnTo>
                <a:cubicBezTo>
                  <a:pt x="42639" y="3436938"/>
                  <a:pt x="0" y="3394298"/>
                  <a:pt x="0" y="334170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47625" dist="31750" dir="5400000">
              <a:srgbClr val="000000">
                <a:alpha val="10196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6143625" y="1095375"/>
            <a:ext cx="5730875" cy="31750"/>
          </a:xfrm>
          <a:custGeom>
            <a:avLst/>
            <a:gdLst/>
            <a:ahLst/>
            <a:cxnLst/>
            <a:rect l="l" t="t" r="r" b="b"/>
            <a:pathLst>
              <a:path w="5730875" h="31750">
                <a:moveTo>
                  <a:pt x="31750" y="0"/>
                </a:moveTo>
                <a:lnTo>
                  <a:pt x="5699125" y="0"/>
                </a:lnTo>
                <a:cubicBezTo>
                  <a:pt x="5716648" y="0"/>
                  <a:pt x="5730875" y="14227"/>
                  <a:pt x="5730875" y="31750"/>
                </a:cubicBezTo>
                <a:lnTo>
                  <a:pt x="5730875" y="31750"/>
                </a:lnTo>
                <a:lnTo>
                  <a:pt x="0" y="31750"/>
                </a:ln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26" name="Shape 24"/>
          <p:cNvSpPr/>
          <p:nvPr/>
        </p:nvSpPr>
        <p:spPr>
          <a:xfrm>
            <a:off x="6238875" y="1206500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95250" y="0"/>
                </a:moveTo>
                <a:lnTo>
                  <a:pt x="285750" y="0"/>
                </a:lnTo>
                <a:cubicBezTo>
                  <a:pt x="338320" y="0"/>
                  <a:pt x="381000" y="42680"/>
                  <a:pt x="381000" y="95250"/>
                </a:cubicBezTo>
                <a:lnTo>
                  <a:pt x="381000" y="285750"/>
                </a:lnTo>
                <a:cubicBezTo>
                  <a:pt x="381000" y="338320"/>
                  <a:pt x="338320" y="381000"/>
                  <a:pt x="285750" y="381000"/>
                </a:cubicBezTo>
                <a:lnTo>
                  <a:pt x="95250" y="381000"/>
                </a:lnTo>
                <a:cubicBezTo>
                  <a:pt x="42680" y="381000"/>
                  <a:pt x="0" y="338320"/>
                  <a:pt x="0" y="285750"/>
                </a:cubicBezTo>
                <a:lnTo>
                  <a:pt x="0" y="95250"/>
                </a:lnTo>
                <a:cubicBezTo>
                  <a:pt x="0" y="42680"/>
                  <a:pt x="42680" y="0"/>
                  <a:pt x="95250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27" name="Text 25"/>
          <p:cNvSpPr/>
          <p:nvPr/>
        </p:nvSpPr>
        <p:spPr>
          <a:xfrm>
            <a:off x="6199188" y="1206500"/>
            <a:ext cx="460375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25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PLS</a:t>
            </a:r>
            <a:endParaRPr lang="en-US" sz="1600" dirty="0"/>
          </a:p>
        </p:txBody>
      </p:sp>
      <p:sp>
        <p:nvSpPr>
          <p:cNvPr id="28" name="Text 26"/>
          <p:cNvSpPr/>
          <p:nvPr/>
        </p:nvSpPr>
        <p:spPr>
          <a:xfrm>
            <a:off x="6715125" y="1270000"/>
            <a:ext cx="2151063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边沿检测指令 PLS / PLF</a:t>
            </a:r>
            <a:endParaRPr lang="en-US" sz="1600" dirty="0"/>
          </a:p>
        </p:txBody>
      </p:sp>
      <p:sp>
        <p:nvSpPr>
          <p:cNvPr id="29" name="Shape 27"/>
          <p:cNvSpPr/>
          <p:nvPr/>
        </p:nvSpPr>
        <p:spPr>
          <a:xfrm>
            <a:off x="6238875" y="1682750"/>
            <a:ext cx="5540375" cy="1008063"/>
          </a:xfrm>
          <a:custGeom>
            <a:avLst/>
            <a:gdLst/>
            <a:ahLst/>
            <a:cxnLst/>
            <a:rect l="l" t="t" r="r" b="b"/>
            <a:pathLst>
              <a:path w="5540375" h="1008063">
                <a:moveTo>
                  <a:pt x="63498" y="0"/>
                </a:moveTo>
                <a:lnTo>
                  <a:pt x="5476877" y="0"/>
                </a:lnTo>
                <a:cubicBezTo>
                  <a:pt x="5511946" y="0"/>
                  <a:pt x="5540375" y="28429"/>
                  <a:pt x="5540375" y="63498"/>
                </a:cubicBezTo>
                <a:lnTo>
                  <a:pt x="5540375" y="944565"/>
                </a:lnTo>
                <a:cubicBezTo>
                  <a:pt x="5540375" y="979634"/>
                  <a:pt x="5511946" y="1008063"/>
                  <a:pt x="5476877" y="1008063"/>
                </a:cubicBezTo>
                <a:lnTo>
                  <a:pt x="63498" y="1008063"/>
                </a:lnTo>
                <a:cubicBezTo>
                  <a:pt x="28429" y="1008063"/>
                  <a:pt x="0" y="979634"/>
                  <a:pt x="0" y="944565"/>
                </a:cubicBezTo>
                <a:lnTo>
                  <a:pt x="0" y="63498"/>
                </a:lnTo>
                <a:cubicBezTo>
                  <a:pt x="0" y="28429"/>
                  <a:pt x="28429" y="0"/>
                  <a:pt x="63498" y="0"/>
                </a:cubicBezTo>
                <a:close/>
              </a:path>
            </a:pathLst>
          </a:custGeom>
          <a:solidFill>
            <a:srgbClr val="FFFBEB"/>
          </a:solidFill>
          <a:ln/>
        </p:spPr>
      </p:sp>
      <p:sp>
        <p:nvSpPr>
          <p:cNvPr id="30" name="Shape 28"/>
          <p:cNvSpPr/>
          <p:nvPr/>
        </p:nvSpPr>
        <p:spPr>
          <a:xfrm>
            <a:off x="6318250" y="1778000"/>
            <a:ext cx="127000" cy="127000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48394" y="2356"/>
                </a:moveTo>
                <a:cubicBezTo>
                  <a:pt x="49138" y="-1315"/>
                  <a:pt x="52388" y="-3969"/>
                  <a:pt x="56158" y="-3969"/>
                </a:cubicBezTo>
                <a:lnTo>
                  <a:pt x="70991" y="-3969"/>
                </a:lnTo>
                <a:cubicBezTo>
                  <a:pt x="74761" y="-3969"/>
                  <a:pt x="78011" y="-1315"/>
                  <a:pt x="78755" y="2356"/>
                </a:cubicBezTo>
                <a:lnTo>
                  <a:pt x="82352" y="19720"/>
                </a:lnTo>
                <a:cubicBezTo>
                  <a:pt x="85849" y="21208"/>
                  <a:pt x="89123" y="23118"/>
                  <a:pt x="92100" y="25375"/>
                </a:cubicBezTo>
                <a:lnTo>
                  <a:pt x="108917" y="19794"/>
                </a:lnTo>
                <a:cubicBezTo>
                  <a:pt x="112489" y="18604"/>
                  <a:pt x="116408" y="20092"/>
                  <a:pt x="118294" y="23366"/>
                </a:cubicBezTo>
                <a:lnTo>
                  <a:pt x="125710" y="36215"/>
                </a:lnTo>
                <a:cubicBezTo>
                  <a:pt x="127595" y="39489"/>
                  <a:pt x="126926" y="43607"/>
                  <a:pt x="124098" y="46112"/>
                </a:cubicBezTo>
                <a:lnTo>
                  <a:pt x="110877" y="57869"/>
                </a:lnTo>
                <a:cubicBezTo>
                  <a:pt x="111100" y="59705"/>
                  <a:pt x="111199" y="61590"/>
                  <a:pt x="111199" y="63500"/>
                </a:cubicBezTo>
                <a:cubicBezTo>
                  <a:pt x="111199" y="65410"/>
                  <a:pt x="111075" y="67295"/>
                  <a:pt x="110877" y="69131"/>
                </a:cubicBezTo>
                <a:lnTo>
                  <a:pt x="124123" y="80913"/>
                </a:lnTo>
                <a:cubicBezTo>
                  <a:pt x="126950" y="83418"/>
                  <a:pt x="127595" y="87561"/>
                  <a:pt x="125735" y="90810"/>
                </a:cubicBezTo>
                <a:lnTo>
                  <a:pt x="118318" y="103659"/>
                </a:lnTo>
                <a:cubicBezTo>
                  <a:pt x="116433" y="106908"/>
                  <a:pt x="112514" y="108421"/>
                  <a:pt x="108942" y="107231"/>
                </a:cubicBezTo>
                <a:lnTo>
                  <a:pt x="92125" y="101650"/>
                </a:lnTo>
                <a:cubicBezTo>
                  <a:pt x="89123" y="103907"/>
                  <a:pt x="85849" y="105792"/>
                  <a:pt x="82376" y="107305"/>
                </a:cubicBezTo>
                <a:lnTo>
                  <a:pt x="78804" y="124644"/>
                </a:lnTo>
                <a:cubicBezTo>
                  <a:pt x="78036" y="128339"/>
                  <a:pt x="74786" y="130969"/>
                  <a:pt x="71041" y="130969"/>
                </a:cubicBezTo>
                <a:lnTo>
                  <a:pt x="56207" y="130969"/>
                </a:lnTo>
                <a:cubicBezTo>
                  <a:pt x="52437" y="130969"/>
                  <a:pt x="49188" y="128315"/>
                  <a:pt x="48444" y="124644"/>
                </a:cubicBezTo>
                <a:lnTo>
                  <a:pt x="44872" y="107305"/>
                </a:lnTo>
                <a:cubicBezTo>
                  <a:pt x="41374" y="105817"/>
                  <a:pt x="38125" y="103907"/>
                  <a:pt x="35123" y="101650"/>
                </a:cubicBezTo>
                <a:lnTo>
                  <a:pt x="18231" y="107231"/>
                </a:lnTo>
                <a:cubicBezTo>
                  <a:pt x="14660" y="108421"/>
                  <a:pt x="10740" y="106933"/>
                  <a:pt x="8855" y="103659"/>
                </a:cubicBezTo>
                <a:lnTo>
                  <a:pt x="1439" y="90810"/>
                </a:lnTo>
                <a:cubicBezTo>
                  <a:pt x="-446" y="87536"/>
                  <a:pt x="223" y="83418"/>
                  <a:pt x="3051" y="80913"/>
                </a:cubicBezTo>
                <a:lnTo>
                  <a:pt x="16297" y="69131"/>
                </a:lnTo>
                <a:cubicBezTo>
                  <a:pt x="16073" y="67295"/>
                  <a:pt x="15974" y="65410"/>
                  <a:pt x="15974" y="63500"/>
                </a:cubicBezTo>
                <a:cubicBezTo>
                  <a:pt x="15974" y="61590"/>
                  <a:pt x="16098" y="59705"/>
                  <a:pt x="16297" y="57869"/>
                </a:cubicBezTo>
                <a:lnTo>
                  <a:pt x="3051" y="46087"/>
                </a:lnTo>
                <a:cubicBezTo>
                  <a:pt x="223" y="43582"/>
                  <a:pt x="-422" y="39439"/>
                  <a:pt x="1439" y="36190"/>
                </a:cubicBezTo>
                <a:lnTo>
                  <a:pt x="8855" y="23341"/>
                </a:lnTo>
                <a:cubicBezTo>
                  <a:pt x="10740" y="20067"/>
                  <a:pt x="14660" y="18579"/>
                  <a:pt x="18231" y="19769"/>
                </a:cubicBezTo>
                <a:lnTo>
                  <a:pt x="35049" y="25350"/>
                </a:lnTo>
                <a:cubicBezTo>
                  <a:pt x="38050" y="23093"/>
                  <a:pt x="41325" y="21208"/>
                  <a:pt x="44797" y="19695"/>
                </a:cubicBezTo>
                <a:lnTo>
                  <a:pt x="48394" y="2356"/>
                </a:lnTo>
                <a:close/>
                <a:moveTo>
                  <a:pt x="63574" y="83344"/>
                </a:moveTo>
                <a:cubicBezTo>
                  <a:pt x="70664" y="83317"/>
                  <a:pt x="77201" y="79510"/>
                  <a:pt x="80722" y="73357"/>
                </a:cubicBezTo>
                <a:cubicBezTo>
                  <a:pt x="84244" y="67204"/>
                  <a:pt x="84216" y="59640"/>
                  <a:pt x="80648" y="53514"/>
                </a:cubicBezTo>
                <a:cubicBezTo>
                  <a:pt x="77080" y="47387"/>
                  <a:pt x="70515" y="43630"/>
                  <a:pt x="63426" y="43656"/>
                </a:cubicBezTo>
                <a:cubicBezTo>
                  <a:pt x="56336" y="43683"/>
                  <a:pt x="49799" y="47490"/>
                  <a:pt x="46278" y="53643"/>
                </a:cubicBezTo>
                <a:cubicBezTo>
                  <a:pt x="42756" y="59796"/>
                  <a:pt x="42784" y="67360"/>
                  <a:pt x="46352" y="73486"/>
                </a:cubicBezTo>
                <a:cubicBezTo>
                  <a:pt x="49920" y="79613"/>
                  <a:pt x="56485" y="83370"/>
                  <a:pt x="63574" y="83344"/>
                </a:cubicBezTo>
                <a:close/>
              </a:path>
            </a:pathLst>
          </a:custGeom>
          <a:solidFill>
            <a:srgbClr val="92400E"/>
          </a:solidFill>
          <a:ln/>
        </p:spPr>
      </p:sp>
      <p:sp>
        <p:nvSpPr>
          <p:cNvPr id="31" name="Text 29"/>
          <p:cNvSpPr/>
          <p:nvPr/>
        </p:nvSpPr>
        <p:spPr>
          <a:xfrm>
            <a:off x="6500813" y="1746250"/>
            <a:ext cx="5278438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92400E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功能说明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6461125" y="1968500"/>
            <a:ext cx="5318125" cy="65881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254000" indent="-254000">
              <a:lnSpc>
                <a:spcPct val="130000"/>
              </a:lnSpc>
              <a:spcBef>
                <a:spcPts val="10"/>
              </a:spcBef>
              <a:buSzPct val="100000"/>
              <a:buChar char="•"/>
            </a:pPr>
            <a:r>
              <a:rPr lang="en-US" sz="1000" b="1" dirty="0">
                <a:solidFill>
                  <a:srgbClr val="F59E0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PLS:</a:t>
            </a:r>
            <a:pPr>
              <a:lnSpc>
                <a:spcPct val="130000"/>
              </a:lnSpc>
              <a:spcBef>
                <a:spcPts val="10"/>
              </a:spcBef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上升沿检测,触点由0→1时ON一个扫描周期</a:t>
            </a:r>
            <a:endParaRPr lang="en-US" sz="1600" dirty="0"/>
          </a:p>
          <a:p>
            <a:pPr marL="254000" indent="-254000">
              <a:lnSpc>
                <a:spcPct val="130000"/>
              </a:lnSpc>
              <a:spcBef>
                <a:spcPts val="10"/>
              </a:spcBef>
              <a:buSzPct val="100000"/>
              <a:buChar char="•"/>
            </a:pPr>
            <a:r>
              <a:rPr lang="en-US" sz="1000" b="1" dirty="0">
                <a:solidFill>
                  <a:srgbClr val="F59E0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PLF:</a:t>
            </a:r>
            <a:pPr>
              <a:lnSpc>
                <a:spcPct val="130000"/>
              </a:lnSpc>
              <a:spcBef>
                <a:spcPts val="10"/>
              </a:spcBef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下降沿检测,触点由1→0时ON一个扫描周期</a:t>
            </a:r>
            <a:endParaRPr lang="en-US" sz="1600" dirty="0"/>
          </a:p>
          <a:p>
            <a:pPr marL="254000" indent="-254000">
              <a:lnSpc>
                <a:spcPct val="130000"/>
              </a:lnSpc>
              <a:spcBef>
                <a:spcPts val="10"/>
              </a:spcBef>
              <a:buSzPct val="100000"/>
              <a:buChar char="•"/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只能用于Y和M(不能用于特殊M)</a:t>
            </a:r>
            <a:endParaRPr lang="en-US" sz="1600" dirty="0"/>
          </a:p>
        </p:txBody>
      </p:sp>
      <p:sp>
        <p:nvSpPr>
          <p:cNvPr id="33" name="Shape 31"/>
          <p:cNvSpPr/>
          <p:nvPr/>
        </p:nvSpPr>
        <p:spPr>
          <a:xfrm>
            <a:off x="6254750" y="2751669"/>
            <a:ext cx="5524500" cy="317500"/>
          </a:xfrm>
          <a:custGeom>
            <a:avLst/>
            <a:gdLst/>
            <a:ahLst/>
            <a:cxnLst/>
            <a:rect l="l" t="t" r="r" b="b"/>
            <a:pathLst>
              <a:path w="5524500" h="317500">
                <a:moveTo>
                  <a:pt x="31750" y="0"/>
                </a:moveTo>
                <a:lnTo>
                  <a:pt x="5461000" y="0"/>
                </a:lnTo>
                <a:cubicBezTo>
                  <a:pt x="5496047" y="0"/>
                  <a:pt x="5524500" y="28453"/>
                  <a:pt x="5524500" y="63500"/>
                </a:cubicBezTo>
                <a:lnTo>
                  <a:pt x="5524500" y="254000"/>
                </a:lnTo>
                <a:cubicBezTo>
                  <a:pt x="5524500" y="289047"/>
                  <a:pt x="5496047" y="317500"/>
                  <a:pt x="5461000" y="317500"/>
                </a:cubicBezTo>
                <a:lnTo>
                  <a:pt x="31750" y="317500"/>
                </a:lnTo>
                <a:cubicBezTo>
                  <a:pt x="14227" y="317500"/>
                  <a:pt x="0" y="303273"/>
                  <a:pt x="0" y="28575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ECFDF5"/>
          </a:solidFill>
          <a:ln/>
        </p:spPr>
      </p:sp>
      <p:sp>
        <p:nvSpPr>
          <p:cNvPr id="34" name="Shape 32"/>
          <p:cNvSpPr/>
          <p:nvPr/>
        </p:nvSpPr>
        <p:spPr>
          <a:xfrm>
            <a:off x="6254750" y="2751669"/>
            <a:ext cx="31750" cy="317500"/>
          </a:xfrm>
          <a:custGeom>
            <a:avLst/>
            <a:gdLst/>
            <a:ahLst/>
            <a:cxnLst/>
            <a:rect l="l" t="t" r="r" b="b"/>
            <a:pathLst>
              <a:path w="31750" h="317500">
                <a:moveTo>
                  <a:pt x="31750" y="0"/>
                </a:moveTo>
                <a:lnTo>
                  <a:pt x="31750" y="0"/>
                </a:lnTo>
                <a:lnTo>
                  <a:pt x="31750" y="317500"/>
                </a:lnTo>
                <a:lnTo>
                  <a:pt x="31750" y="317500"/>
                </a:lnTo>
                <a:cubicBezTo>
                  <a:pt x="14227" y="317500"/>
                  <a:pt x="0" y="303273"/>
                  <a:pt x="0" y="28575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35" name="Shape 33"/>
          <p:cNvSpPr/>
          <p:nvPr/>
        </p:nvSpPr>
        <p:spPr>
          <a:xfrm>
            <a:off x="6365875" y="2846919"/>
            <a:ext cx="95250" cy="127000"/>
          </a:xfrm>
          <a:custGeom>
            <a:avLst/>
            <a:gdLst/>
            <a:ahLst/>
            <a:cxnLst/>
            <a:rect l="l" t="t" r="r" b="b"/>
            <a:pathLst>
              <a:path w="95250" h="127000">
                <a:moveTo>
                  <a:pt x="72653" y="95250"/>
                </a:moveTo>
                <a:cubicBezTo>
                  <a:pt x="74464" y="89719"/>
                  <a:pt x="78085" y="84708"/>
                  <a:pt x="82178" y="80392"/>
                </a:cubicBezTo>
                <a:cubicBezTo>
                  <a:pt x="90289" y="71859"/>
                  <a:pt x="95250" y="60325"/>
                  <a:pt x="95250" y="47625"/>
                </a:cubicBezTo>
                <a:cubicBezTo>
                  <a:pt x="95250" y="21332"/>
                  <a:pt x="73918" y="0"/>
                  <a:pt x="47625" y="0"/>
                </a:cubicBezTo>
                <a:cubicBezTo>
                  <a:pt x="21332" y="0"/>
                  <a:pt x="0" y="21332"/>
                  <a:pt x="0" y="47625"/>
                </a:cubicBezTo>
                <a:cubicBezTo>
                  <a:pt x="0" y="60325"/>
                  <a:pt x="4961" y="71859"/>
                  <a:pt x="13072" y="80392"/>
                </a:cubicBezTo>
                <a:cubicBezTo>
                  <a:pt x="17165" y="84708"/>
                  <a:pt x="20811" y="89719"/>
                  <a:pt x="22597" y="95250"/>
                </a:cubicBezTo>
                <a:lnTo>
                  <a:pt x="72628" y="95250"/>
                </a:lnTo>
                <a:close/>
                <a:moveTo>
                  <a:pt x="71438" y="107156"/>
                </a:moveTo>
                <a:lnTo>
                  <a:pt x="23812" y="107156"/>
                </a:lnTo>
                <a:lnTo>
                  <a:pt x="23812" y="111125"/>
                </a:lnTo>
                <a:cubicBezTo>
                  <a:pt x="23812" y="122089"/>
                  <a:pt x="32693" y="130969"/>
                  <a:pt x="43656" y="130969"/>
                </a:cubicBezTo>
                <a:lnTo>
                  <a:pt x="51594" y="130969"/>
                </a:lnTo>
                <a:cubicBezTo>
                  <a:pt x="62557" y="130969"/>
                  <a:pt x="71438" y="122089"/>
                  <a:pt x="71438" y="111125"/>
                </a:cubicBezTo>
                <a:lnTo>
                  <a:pt x="71438" y="107156"/>
                </a:lnTo>
                <a:close/>
                <a:moveTo>
                  <a:pt x="45641" y="27781"/>
                </a:moveTo>
                <a:cubicBezTo>
                  <a:pt x="35768" y="27781"/>
                  <a:pt x="27781" y="35768"/>
                  <a:pt x="27781" y="45641"/>
                </a:cubicBezTo>
                <a:cubicBezTo>
                  <a:pt x="27781" y="48940"/>
                  <a:pt x="25127" y="51594"/>
                  <a:pt x="21828" y="51594"/>
                </a:cubicBezTo>
                <a:cubicBezTo>
                  <a:pt x="18529" y="51594"/>
                  <a:pt x="15875" y="48940"/>
                  <a:pt x="15875" y="45641"/>
                </a:cubicBezTo>
                <a:cubicBezTo>
                  <a:pt x="15875" y="29195"/>
                  <a:pt x="29195" y="15875"/>
                  <a:pt x="45641" y="15875"/>
                </a:cubicBezTo>
                <a:cubicBezTo>
                  <a:pt x="48940" y="15875"/>
                  <a:pt x="51594" y="18529"/>
                  <a:pt x="51594" y="21828"/>
                </a:cubicBezTo>
                <a:cubicBezTo>
                  <a:pt x="51594" y="25127"/>
                  <a:pt x="48940" y="27781"/>
                  <a:pt x="45641" y="27781"/>
                </a:cubicBezTo>
                <a:close/>
              </a:path>
            </a:pathLst>
          </a:custGeom>
          <a:solidFill>
            <a:srgbClr val="059669"/>
          </a:solidFill>
          <a:ln/>
        </p:spPr>
      </p:sp>
      <p:sp>
        <p:nvSpPr>
          <p:cNvPr id="36" name="Text 34"/>
          <p:cNvSpPr/>
          <p:nvPr/>
        </p:nvSpPr>
        <p:spPr>
          <a:xfrm>
            <a:off x="6532563" y="2815169"/>
            <a:ext cx="5246688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05966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应用:产生单周期脉冲信号,用于初始化、计数触发等</a:t>
            </a:r>
            <a:endParaRPr lang="en-US" sz="1600" dirty="0"/>
          </a:p>
        </p:txBody>
      </p:sp>
      <p:sp>
        <p:nvSpPr>
          <p:cNvPr id="37" name="Shape 35"/>
          <p:cNvSpPr/>
          <p:nvPr/>
        </p:nvSpPr>
        <p:spPr>
          <a:xfrm>
            <a:off x="6238875" y="3132669"/>
            <a:ext cx="5540375" cy="889000"/>
          </a:xfrm>
          <a:custGeom>
            <a:avLst/>
            <a:gdLst/>
            <a:ahLst/>
            <a:cxnLst/>
            <a:rect l="l" t="t" r="r" b="b"/>
            <a:pathLst>
              <a:path w="5540375" h="889000">
                <a:moveTo>
                  <a:pt x="63501" y="0"/>
                </a:moveTo>
                <a:lnTo>
                  <a:pt x="5476874" y="0"/>
                </a:lnTo>
                <a:cubicBezTo>
                  <a:pt x="5511945" y="0"/>
                  <a:pt x="5540375" y="28430"/>
                  <a:pt x="5540375" y="63501"/>
                </a:cubicBezTo>
                <a:lnTo>
                  <a:pt x="5540375" y="825499"/>
                </a:lnTo>
                <a:cubicBezTo>
                  <a:pt x="5540375" y="860570"/>
                  <a:pt x="5511945" y="889000"/>
                  <a:pt x="5476874" y="889000"/>
                </a:cubicBezTo>
                <a:lnTo>
                  <a:pt x="63501" y="889000"/>
                </a:lnTo>
                <a:cubicBezTo>
                  <a:pt x="28430" y="889000"/>
                  <a:pt x="0" y="860570"/>
                  <a:pt x="0" y="825499"/>
                </a:cubicBezTo>
                <a:lnTo>
                  <a:pt x="0" y="63501"/>
                </a:lnTo>
                <a:cubicBezTo>
                  <a:pt x="0" y="28454"/>
                  <a:pt x="28454" y="0"/>
                  <a:pt x="63501" y="0"/>
                </a:cubicBezTo>
                <a:close/>
              </a:path>
            </a:pathLst>
          </a:custGeom>
          <a:solidFill>
            <a:srgbClr val="1F2937"/>
          </a:solidFill>
          <a:ln/>
        </p:spPr>
      </p:sp>
      <p:sp>
        <p:nvSpPr>
          <p:cNvPr id="38" name="Text 36"/>
          <p:cNvSpPr/>
          <p:nvPr/>
        </p:nvSpPr>
        <p:spPr>
          <a:xfrm>
            <a:off x="6302375" y="3196169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X0</a:t>
            </a:r>
            <a:endParaRPr lang="en-US" sz="1600" dirty="0"/>
          </a:p>
        </p:txBody>
      </p:sp>
      <p:sp>
        <p:nvSpPr>
          <p:cNvPr id="39" name="Text 37"/>
          <p:cNvSpPr/>
          <p:nvPr/>
        </p:nvSpPr>
        <p:spPr>
          <a:xfrm>
            <a:off x="6302375" y="3386669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59E0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PLS M0 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X0上升沿,M0=ON(1个扫描周期)</a:t>
            </a:r>
            <a:endParaRPr lang="en-US" sz="1600" dirty="0"/>
          </a:p>
        </p:txBody>
      </p:sp>
      <p:sp>
        <p:nvSpPr>
          <p:cNvPr id="40" name="Text 38"/>
          <p:cNvSpPr/>
          <p:nvPr/>
        </p:nvSpPr>
        <p:spPr>
          <a:xfrm>
            <a:off x="6302375" y="3577169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M0</a:t>
            </a:r>
            <a:endParaRPr lang="en-US" sz="1600" dirty="0"/>
          </a:p>
        </p:txBody>
      </p:sp>
      <p:sp>
        <p:nvSpPr>
          <p:cNvPr id="41" name="Text 39"/>
          <p:cNvSpPr/>
          <p:nvPr/>
        </p:nvSpPr>
        <p:spPr>
          <a:xfrm>
            <a:off x="6302375" y="3767669"/>
            <a:ext cx="54768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OUT Y0</a:t>
            </a:r>
            <a:endParaRPr lang="en-US" sz="1600" dirty="0"/>
          </a:p>
        </p:txBody>
      </p:sp>
      <p:sp>
        <p:nvSpPr>
          <p:cNvPr id="42" name="Shape 40"/>
          <p:cNvSpPr/>
          <p:nvPr/>
        </p:nvSpPr>
        <p:spPr>
          <a:xfrm>
            <a:off x="317500" y="4593169"/>
            <a:ext cx="11557000" cy="2349500"/>
          </a:xfrm>
          <a:custGeom>
            <a:avLst/>
            <a:gdLst/>
            <a:ahLst/>
            <a:cxnLst/>
            <a:rect l="l" t="t" r="r" b="b"/>
            <a:pathLst>
              <a:path w="11557000" h="2349500">
                <a:moveTo>
                  <a:pt x="95249" y="0"/>
                </a:moveTo>
                <a:lnTo>
                  <a:pt x="11461751" y="0"/>
                </a:lnTo>
                <a:cubicBezTo>
                  <a:pt x="11514356" y="0"/>
                  <a:pt x="11557000" y="42644"/>
                  <a:pt x="11557000" y="95249"/>
                </a:cubicBezTo>
                <a:lnTo>
                  <a:pt x="11557000" y="2254251"/>
                </a:lnTo>
                <a:cubicBezTo>
                  <a:pt x="11557000" y="2306856"/>
                  <a:pt x="11514356" y="2349500"/>
                  <a:pt x="11461751" y="2349500"/>
                </a:cubicBezTo>
                <a:lnTo>
                  <a:pt x="95249" y="2349500"/>
                </a:lnTo>
                <a:cubicBezTo>
                  <a:pt x="42644" y="2349500"/>
                  <a:pt x="0" y="2306856"/>
                  <a:pt x="0" y="2254251"/>
                </a:cubicBezTo>
                <a:lnTo>
                  <a:pt x="0" y="95249"/>
                </a:lnTo>
                <a:cubicBezTo>
                  <a:pt x="0" y="42644"/>
                  <a:pt x="42644" y="0"/>
                  <a:pt x="95249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47625" dist="31750" dir="5400000">
              <a:srgbClr val="000000">
                <a:alpha val="10196"/>
              </a:srgbClr>
            </a:outerShdw>
          </a:effectLst>
        </p:spPr>
      </p:sp>
      <p:sp>
        <p:nvSpPr>
          <p:cNvPr id="43" name="Shape 41"/>
          <p:cNvSpPr/>
          <p:nvPr/>
        </p:nvSpPr>
        <p:spPr>
          <a:xfrm>
            <a:off x="436563" y="4720169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23812" y="35719"/>
                </a:moveTo>
                <a:cubicBezTo>
                  <a:pt x="23812" y="29133"/>
                  <a:pt x="29133" y="23812"/>
                  <a:pt x="35719" y="23812"/>
                </a:cubicBezTo>
                <a:lnTo>
                  <a:pt x="95250" y="23812"/>
                </a:lnTo>
                <a:cubicBezTo>
                  <a:pt x="101836" y="23812"/>
                  <a:pt x="107156" y="29133"/>
                  <a:pt x="107156" y="35719"/>
                </a:cubicBezTo>
                <a:lnTo>
                  <a:pt x="107156" y="142875"/>
                </a:lnTo>
                <a:lnTo>
                  <a:pt x="142875" y="142875"/>
                </a:lnTo>
                <a:lnTo>
                  <a:pt x="142875" y="95250"/>
                </a:lnTo>
                <a:cubicBezTo>
                  <a:pt x="142875" y="88664"/>
                  <a:pt x="148196" y="83344"/>
                  <a:pt x="154781" y="83344"/>
                </a:cubicBezTo>
                <a:lnTo>
                  <a:pt x="178594" y="83344"/>
                </a:lnTo>
                <a:cubicBezTo>
                  <a:pt x="185179" y="83344"/>
                  <a:pt x="190500" y="88664"/>
                  <a:pt x="190500" y="95250"/>
                </a:cubicBezTo>
                <a:cubicBezTo>
                  <a:pt x="190500" y="101836"/>
                  <a:pt x="185179" y="107156"/>
                  <a:pt x="178594" y="107156"/>
                </a:cubicBezTo>
                <a:lnTo>
                  <a:pt x="166688" y="107156"/>
                </a:lnTo>
                <a:lnTo>
                  <a:pt x="166688" y="154781"/>
                </a:lnTo>
                <a:cubicBezTo>
                  <a:pt x="166688" y="161367"/>
                  <a:pt x="161367" y="166688"/>
                  <a:pt x="154781" y="166688"/>
                </a:cubicBezTo>
                <a:lnTo>
                  <a:pt x="95250" y="166688"/>
                </a:lnTo>
                <a:cubicBezTo>
                  <a:pt x="88664" y="166688"/>
                  <a:pt x="83344" y="161367"/>
                  <a:pt x="83344" y="154781"/>
                </a:cubicBezTo>
                <a:lnTo>
                  <a:pt x="83344" y="47625"/>
                </a:lnTo>
                <a:lnTo>
                  <a:pt x="47625" y="47625"/>
                </a:lnTo>
                <a:lnTo>
                  <a:pt x="47625" y="95250"/>
                </a:lnTo>
                <a:cubicBezTo>
                  <a:pt x="47625" y="101836"/>
                  <a:pt x="42304" y="107156"/>
                  <a:pt x="35719" y="107156"/>
                </a:cubicBezTo>
                <a:lnTo>
                  <a:pt x="11906" y="107156"/>
                </a:lnTo>
                <a:cubicBezTo>
                  <a:pt x="5321" y="107156"/>
                  <a:pt x="0" y="101836"/>
                  <a:pt x="0" y="95250"/>
                </a:cubicBezTo>
                <a:cubicBezTo>
                  <a:pt x="0" y="88664"/>
                  <a:pt x="5321" y="83344"/>
                  <a:pt x="11906" y="83344"/>
                </a:cubicBezTo>
                <a:lnTo>
                  <a:pt x="23812" y="83344"/>
                </a:lnTo>
                <a:lnTo>
                  <a:pt x="23812" y="35719"/>
                </a:lnTo>
                <a:close/>
              </a:path>
            </a:pathLst>
          </a:custGeom>
          <a:solidFill>
            <a:srgbClr val="8B5CF6"/>
          </a:solidFill>
          <a:ln/>
        </p:spPr>
      </p:sp>
      <p:sp>
        <p:nvSpPr>
          <p:cNvPr id="44" name="Text 42"/>
          <p:cNvSpPr/>
          <p:nvPr/>
        </p:nvSpPr>
        <p:spPr>
          <a:xfrm>
            <a:off x="746125" y="4688419"/>
            <a:ext cx="161925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边沿检测触点指令</a:t>
            </a:r>
            <a:endParaRPr lang="en-US" sz="1600" dirty="0"/>
          </a:p>
        </p:txBody>
      </p:sp>
      <p:sp>
        <p:nvSpPr>
          <p:cNvPr id="45" name="Shape 43"/>
          <p:cNvSpPr/>
          <p:nvPr/>
        </p:nvSpPr>
        <p:spPr>
          <a:xfrm>
            <a:off x="412750" y="5037669"/>
            <a:ext cx="5635625" cy="1428750"/>
          </a:xfrm>
          <a:custGeom>
            <a:avLst/>
            <a:gdLst/>
            <a:ahLst/>
            <a:cxnLst/>
            <a:rect l="l" t="t" r="r" b="b"/>
            <a:pathLst>
              <a:path w="5635625" h="1428750">
                <a:moveTo>
                  <a:pt x="63494" y="0"/>
                </a:moveTo>
                <a:lnTo>
                  <a:pt x="5572131" y="0"/>
                </a:lnTo>
                <a:cubicBezTo>
                  <a:pt x="5607198" y="0"/>
                  <a:pt x="5635625" y="28427"/>
                  <a:pt x="5635625" y="63494"/>
                </a:cubicBezTo>
                <a:lnTo>
                  <a:pt x="5635625" y="1365256"/>
                </a:lnTo>
                <a:cubicBezTo>
                  <a:pt x="5635625" y="1400323"/>
                  <a:pt x="5607198" y="1428750"/>
                  <a:pt x="5572131" y="1428750"/>
                </a:cubicBezTo>
                <a:lnTo>
                  <a:pt x="63494" y="1428750"/>
                </a:lnTo>
                <a:cubicBezTo>
                  <a:pt x="28427" y="1428750"/>
                  <a:pt x="0" y="1400323"/>
                  <a:pt x="0" y="1365256"/>
                </a:cubicBezTo>
                <a:lnTo>
                  <a:pt x="0" y="63494"/>
                </a:lnTo>
                <a:cubicBezTo>
                  <a:pt x="0" y="28451"/>
                  <a:pt x="28451" y="0"/>
                  <a:pt x="63494" y="0"/>
                </a:cubicBezTo>
                <a:close/>
              </a:path>
            </a:pathLst>
          </a:custGeom>
          <a:solidFill>
            <a:srgbClr val="F5F3FF"/>
          </a:solidFill>
          <a:ln/>
        </p:spPr>
      </p:sp>
      <p:sp>
        <p:nvSpPr>
          <p:cNvPr id="46" name="Shape 44"/>
          <p:cNvSpPr/>
          <p:nvPr/>
        </p:nvSpPr>
        <p:spPr>
          <a:xfrm>
            <a:off x="513953" y="5138214"/>
            <a:ext cx="107156" cy="142875"/>
          </a:xfrm>
          <a:custGeom>
            <a:avLst/>
            <a:gdLst/>
            <a:ahLst/>
            <a:cxnLst/>
            <a:rect l="l" t="t" r="r" b="b"/>
            <a:pathLst>
              <a:path w="107156" h="142875">
                <a:moveTo>
                  <a:pt x="59885" y="4856"/>
                </a:moveTo>
                <a:cubicBezTo>
                  <a:pt x="56397" y="1367"/>
                  <a:pt x="50732" y="1367"/>
                  <a:pt x="47244" y="4856"/>
                </a:cubicBezTo>
                <a:lnTo>
                  <a:pt x="2595" y="49504"/>
                </a:lnTo>
                <a:cubicBezTo>
                  <a:pt x="-893" y="52992"/>
                  <a:pt x="-893" y="58657"/>
                  <a:pt x="2595" y="62145"/>
                </a:cubicBezTo>
                <a:cubicBezTo>
                  <a:pt x="6083" y="65633"/>
                  <a:pt x="11748" y="65633"/>
                  <a:pt x="15236" y="62145"/>
                </a:cubicBezTo>
                <a:lnTo>
                  <a:pt x="44648" y="32733"/>
                </a:lnTo>
                <a:lnTo>
                  <a:pt x="44648" y="136178"/>
                </a:lnTo>
                <a:cubicBezTo>
                  <a:pt x="44648" y="141117"/>
                  <a:pt x="48639" y="145107"/>
                  <a:pt x="53578" y="145107"/>
                </a:cubicBezTo>
                <a:cubicBezTo>
                  <a:pt x="58517" y="145107"/>
                  <a:pt x="62508" y="141117"/>
                  <a:pt x="62508" y="136178"/>
                </a:cubicBezTo>
                <a:lnTo>
                  <a:pt x="62508" y="32733"/>
                </a:lnTo>
                <a:lnTo>
                  <a:pt x="91920" y="62145"/>
                </a:lnTo>
                <a:cubicBezTo>
                  <a:pt x="95408" y="65633"/>
                  <a:pt x="101073" y="65633"/>
                  <a:pt x="104561" y="62145"/>
                </a:cubicBezTo>
                <a:cubicBezTo>
                  <a:pt x="108049" y="58657"/>
                  <a:pt x="108049" y="52992"/>
                  <a:pt x="104561" y="49504"/>
                </a:cubicBezTo>
                <a:lnTo>
                  <a:pt x="59913" y="4856"/>
                </a:lnTo>
                <a:close/>
              </a:path>
            </a:pathLst>
          </a:custGeom>
          <a:solidFill>
            <a:srgbClr val="7C3AED"/>
          </a:solidFill>
          <a:ln/>
        </p:spPr>
      </p:sp>
      <p:sp>
        <p:nvSpPr>
          <p:cNvPr id="47" name="Text 45"/>
          <p:cNvSpPr/>
          <p:nvPr/>
        </p:nvSpPr>
        <p:spPr>
          <a:xfrm>
            <a:off x="698500" y="5101169"/>
            <a:ext cx="5357813" cy="2222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dirty="0">
                <a:solidFill>
                  <a:srgbClr val="7C3AE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上升沿触点 LDP / ANDP / ORP</a:t>
            </a:r>
            <a:endParaRPr lang="en-US" sz="1600" dirty="0"/>
          </a:p>
        </p:txBody>
      </p:sp>
      <p:sp>
        <p:nvSpPr>
          <p:cNvPr id="48" name="Text 46"/>
          <p:cNvSpPr/>
          <p:nvPr/>
        </p:nvSpPr>
        <p:spPr>
          <a:xfrm>
            <a:off x="476250" y="5386919"/>
            <a:ext cx="5572125" cy="19843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4B5563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LDP: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起始触点上升沿检测</a:t>
            </a:r>
            <a:endParaRPr lang="en-US" sz="1600" dirty="0"/>
          </a:p>
        </p:txBody>
      </p:sp>
      <p:sp>
        <p:nvSpPr>
          <p:cNvPr id="49" name="Text 47"/>
          <p:cNvSpPr/>
          <p:nvPr/>
        </p:nvSpPr>
        <p:spPr>
          <a:xfrm>
            <a:off x="476250" y="5619750"/>
            <a:ext cx="5572125" cy="19843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4B5563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ANDP: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串联触点上升沿检测</a:t>
            </a:r>
            <a:endParaRPr lang="en-US" sz="1600" dirty="0"/>
          </a:p>
        </p:txBody>
      </p:sp>
      <p:sp>
        <p:nvSpPr>
          <p:cNvPr id="50" name="Text 48"/>
          <p:cNvSpPr/>
          <p:nvPr/>
        </p:nvSpPr>
        <p:spPr>
          <a:xfrm>
            <a:off x="476250" y="5852589"/>
            <a:ext cx="5572125" cy="19843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4B5563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ORP: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并联触点上升沿检测</a:t>
            </a:r>
            <a:endParaRPr lang="en-US" sz="1600" dirty="0"/>
          </a:p>
        </p:txBody>
      </p:sp>
      <p:sp>
        <p:nvSpPr>
          <p:cNvPr id="51" name="Shape 49"/>
          <p:cNvSpPr/>
          <p:nvPr/>
        </p:nvSpPr>
        <p:spPr>
          <a:xfrm>
            <a:off x="476250" y="6117169"/>
            <a:ext cx="5508625" cy="285750"/>
          </a:xfrm>
          <a:custGeom>
            <a:avLst/>
            <a:gdLst/>
            <a:ahLst/>
            <a:cxnLst/>
            <a:rect l="l" t="t" r="r" b="b"/>
            <a:pathLst>
              <a:path w="5508625" h="285750">
                <a:moveTo>
                  <a:pt x="31750" y="0"/>
                </a:moveTo>
                <a:lnTo>
                  <a:pt x="5476875" y="0"/>
                </a:lnTo>
                <a:cubicBezTo>
                  <a:pt x="5494410" y="0"/>
                  <a:pt x="5508625" y="14215"/>
                  <a:pt x="5508625" y="31750"/>
                </a:cubicBezTo>
                <a:lnTo>
                  <a:pt x="5508625" y="254000"/>
                </a:lnTo>
                <a:cubicBezTo>
                  <a:pt x="5508625" y="271535"/>
                  <a:pt x="5494410" y="285750"/>
                  <a:pt x="5476875" y="285750"/>
                </a:cubicBezTo>
                <a:lnTo>
                  <a:pt x="31750" y="285750"/>
                </a:lnTo>
                <a:cubicBezTo>
                  <a:pt x="14215" y="285750"/>
                  <a:pt x="0" y="271535"/>
                  <a:pt x="0" y="25400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52" name="Text 50"/>
          <p:cNvSpPr/>
          <p:nvPr/>
        </p:nvSpPr>
        <p:spPr>
          <a:xfrm>
            <a:off x="539750" y="6180669"/>
            <a:ext cx="5437188" cy="158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75" dirty="0">
                <a:solidFill>
                  <a:srgbClr val="1E3A8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LDP X0 </a:t>
            </a:r>
            <a:pPr>
              <a:lnSpc>
                <a:spcPct val="120000"/>
              </a:lnSpc>
            </a:pPr>
            <a:r>
              <a:rPr lang="en-US" sz="875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X0上升沿时接通1个周期</a:t>
            </a:r>
            <a:endParaRPr lang="en-US" sz="1600" dirty="0"/>
          </a:p>
        </p:txBody>
      </p:sp>
      <p:sp>
        <p:nvSpPr>
          <p:cNvPr id="53" name="Shape 51"/>
          <p:cNvSpPr/>
          <p:nvPr/>
        </p:nvSpPr>
        <p:spPr>
          <a:xfrm>
            <a:off x="6143625" y="5037669"/>
            <a:ext cx="5635625" cy="1428750"/>
          </a:xfrm>
          <a:custGeom>
            <a:avLst/>
            <a:gdLst/>
            <a:ahLst/>
            <a:cxnLst/>
            <a:rect l="l" t="t" r="r" b="b"/>
            <a:pathLst>
              <a:path w="5635625" h="1428750">
                <a:moveTo>
                  <a:pt x="63494" y="0"/>
                </a:moveTo>
                <a:lnTo>
                  <a:pt x="5572131" y="0"/>
                </a:lnTo>
                <a:cubicBezTo>
                  <a:pt x="5607198" y="0"/>
                  <a:pt x="5635625" y="28427"/>
                  <a:pt x="5635625" y="63494"/>
                </a:cubicBezTo>
                <a:lnTo>
                  <a:pt x="5635625" y="1365256"/>
                </a:lnTo>
                <a:cubicBezTo>
                  <a:pt x="5635625" y="1400323"/>
                  <a:pt x="5607198" y="1428750"/>
                  <a:pt x="5572131" y="1428750"/>
                </a:cubicBezTo>
                <a:lnTo>
                  <a:pt x="63494" y="1428750"/>
                </a:lnTo>
                <a:cubicBezTo>
                  <a:pt x="28427" y="1428750"/>
                  <a:pt x="0" y="1400323"/>
                  <a:pt x="0" y="1365256"/>
                </a:cubicBezTo>
                <a:lnTo>
                  <a:pt x="0" y="63494"/>
                </a:lnTo>
                <a:cubicBezTo>
                  <a:pt x="0" y="28451"/>
                  <a:pt x="28451" y="0"/>
                  <a:pt x="63494" y="0"/>
                </a:cubicBezTo>
                <a:close/>
              </a:path>
            </a:pathLst>
          </a:custGeom>
          <a:solidFill>
            <a:srgbClr val="F5F3FF"/>
          </a:solidFill>
          <a:ln/>
        </p:spPr>
      </p:sp>
      <p:sp>
        <p:nvSpPr>
          <p:cNvPr id="54" name="Shape 52"/>
          <p:cNvSpPr/>
          <p:nvPr/>
        </p:nvSpPr>
        <p:spPr>
          <a:xfrm>
            <a:off x="6244828" y="5138214"/>
            <a:ext cx="107156" cy="142875"/>
          </a:xfrm>
          <a:custGeom>
            <a:avLst/>
            <a:gdLst/>
            <a:ahLst/>
            <a:cxnLst/>
            <a:rect l="l" t="t" r="r" b="b"/>
            <a:pathLst>
              <a:path w="107156" h="142875">
                <a:moveTo>
                  <a:pt x="47272" y="140252"/>
                </a:moveTo>
                <a:cubicBezTo>
                  <a:pt x="50760" y="143740"/>
                  <a:pt x="56424" y="143740"/>
                  <a:pt x="59913" y="140252"/>
                </a:cubicBezTo>
                <a:lnTo>
                  <a:pt x="104561" y="95603"/>
                </a:lnTo>
                <a:cubicBezTo>
                  <a:pt x="108049" y="92115"/>
                  <a:pt x="108049" y="86451"/>
                  <a:pt x="104561" y="82962"/>
                </a:cubicBezTo>
                <a:cubicBezTo>
                  <a:pt x="101073" y="79474"/>
                  <a:pt x="95408" y="79474"/>
                  <a:pt x="91920" y="82962"/>
                </a:cubicBezTo>
                <a:lnTo>
                  <a:pt x="62508" y="112375"/>
                </a:lnTo>
                <a:lnTo>
                  <a:pt x="62508" y="8930"/>
                </a:lnTo>
                <a:cubicBezTo>
                  <a:pt x="62508" y="3990"/>
                  <a:pt x="58517" y="0"/>
                  <a:pt x="53578" y="0"/>
                </a:cubicBezTo>
                <a:cubicBezTo>
                  <a:pt x="48639" y="0"/>
                  <a:pt x="44648" y="3990"/>
                  <a:pt x="44648" y="8930"/>
                </a:cubicBezTo>
                <a:lnTo>
                  <a:pt x="44648" y="112375"/>
                </a:lnTo>
                <a:lnTo>
                  <a:pt x="15236" y="82962"/>
                </a:lnTo>
                <a:cubicBezTo>
                  <a:pt x="11748" y="79474"/>
                  <a:pt x="6083" y="79474"/>
                  <a:pt x="2595" y="82962"/>
                </a:cubicBezTo>
                <a:cubicBezTo>
                  <a:pt x="-893" y="86451"/>
                  <a:pt x="-893" y="92115"/>
                  <a:pt x="2595" y="95603"/>
                </a:cubicBezTo>
                <a:lnTo>
                  <a:pt x="47244" y="140252"/>
                </a:lnTo>
                <a:close/>
              </a:path>
            </a:pathLst>
          </a:custGeom>
          <a:solidFill>
            <a:srgbClr val="7C3AED"/>
          </a:solidFill>
          <a:ln/>
        </p:spPr>
      </p:sp>
      <p:sp>
        <p:nvSpPr>
          <p:cNvPr id="55" name="Text 53"/>
          <p:cNvSpPr/>
          <p:nvPr/>
        </p:nvSpPr>
        <p:spPr>
          <a:xfrm>
            <a:off x="6429375" y="5101169"/>
            <a:ext cx="5357813" cy="2222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dirty="0">
                <a:solidFill>
                  <a:srgbClr val="7C3AE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下降沿触点 LDF / ANDF / ORF</a:t>
            </a:r>
            <a:endParaRPr lang="en-US" sz="1600" dirty="0"/>
          </a:p>
        </p:txBody>
      </p:sp>
      <p:sp>
        <p:nvSpPr>
          <p:cNvPr id="56" name="Text 54"/>
          <p:cNvSpPr/>
          <p:nvPr/>
        </p:nvSpPr>
        <p:spPr>
          <a:xfrm>
            <a:off x="6207125" y="5386919"/>
            <a:ext cx="5572125" cy="19843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4B5563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LDF: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起始触点下降沿检测</a:t>
            </a:r>
            <a:endParaRPr lang="en-US" sz="1600" dirty="0"/>
          </a:p>
        </p:txBody>
      </p:sp>
      <p:sp>
        <p:nvSpPr>
          <p:cNvPr id="57" name="Text 55"/>
          <p:cNvSpPr/>
          <p:nvPr/>
        </p:nvSpPr>
        <p:spPr>
          <a:xfrm>
            <a:off x="6207125" y="5619750"/>
            <a:ext cx="5572125" cy="19843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4B5563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ANDF: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串联触点下降沿检测</a:t>
            </a:r>
            <a:endParaRPr lang="en-US" sz="1600" dirty="0"/>
          </a:p>
        </p:txBody>
      </p:sp>
      <p:sp>
        <p:nvSpPr>
          <p:cNvPr id="58" name="Text 56"/>
          <p:cNvSpPr/>
          <p:nvPr/>
        </p:nvSpPr>
        <p:spPr>
          <a:xfrm>
            <a:off x="6207125" y="5852589"/>
            <a:ext cx="5572125" cy="19843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4B5563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ORF: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并联触点下降沿检测</a:t>
            </a:r>
            <a:endParaRPr lang="en-US" sz="1600" dirty="0"/>
          </a:p>
        </p:txBody>
      </p:sp>
      <p:sp>
        <p:nvSpPr>
          <p:cNvPr id="59" name="Shape 57"/>
          <p:cNvSpPr/>
          <p:nvPr/>
        </p:nvSpPr>
        <p:spPr>
          <a:xfrm>
            <a:off x="6207125" y="6117169"/>
            <a:ext cx="5508625" cy="285750"/>
          </a:xfrm>
          <a:custGeom>
            <a:avLst/>
            <a:gdLst/>
            <a:ahLst/>
            <a:cxnLst/>
            <a:rect l="l" t="t" r="r" b="b"/>
            <a:pathLst>
              <a:path w="5508625" h="285750">
                <a:moveTo>
                  <a:pt x="31750" y="0"/>
                </a:moveTo>
                <a:lnTo>
                  <a:pt x="5476875" y="0"/>
                </a:lnTo>
                <a:cubicBezTo>
                  <a:pt x="5494410" y="0"/>
                  <a:pt x="5508625" y="14215"/>
                  <a:pt x="5508625" y="31750"/>
                </a:cubicBezTo>
                <a:lnTo>
                  <a:pt x="5508625" y="254000"/>
                </a:lnTo>
                <a:cubicBezTo>
                  <a:pt x="5508625" y="271535"/>
                  <a:pt x="5494410" y="285750"/>
                  <a:pt x="5476875" y="285750"/>
                </a:cubicBezTo>
                <a:lnTo>
                  <a:pt x="31750" y="285750"/>
                </a:lnTo>
                <a:cubicBezTo>
                  <a:pt x="14215" y="285750"/>
                  <a:pt x="0" y="271535"/>
                  <a:pt x="0" y="25400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60" name="Text 58"/>
          <p:cNvSpPr/>
          <p:nvPr/>
        </p:nvSpPr>
        <p:spPr>
          <a:xfrm>
            <a:off x="6270625" y="6180669"/>
            <a:ext cx="5437188" cy="158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75" dirty="0">
                <a:solidFill>
                  <a:srgbClr val="1E3A8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LDF X0 </a:t>
            </a:r>
            <a:pPr>
              <a:lnSpc>
                <a:spcPct val="120000"/>
              </a:lnSpc>
            </a:pPr>
            <a:r>
              <a:rPr lang="en-US" sz="875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X0下降沿时接通1个周期</a:t>
            </a:r>
            <a:endParaRPr lang="en-US" sz="1600" dirty="0"/>
          </a:p>
        </p:txBody>
      </p:sp>
      <p:sp>
        <p:nvSpPr>
          <p:cNvPr id="61" name="Shape 59"/>
          <p:cNvSpPr/>
          <p:nvPr/>
        </p:nvSpPr>
        <p:spPr>
          <a:xfrm>
            <a:off x="428625" y="6529919"/>
            <a:ext cx="11350625" cy="317500"/>
          </a:xfrm>
          <a:custGeom>
            <a:avLst/>
            <a:gdLst/>
            <a:ahLst/>
            <a:cxnLst/>
            <a:rect l="l" t="t" r="r" b="b"/>
            <a:pathLst>
              <a:path w="11350625" h="317500">
                <a:moveTo>
                  <a:pt x="31750" y="0"/>
                </a:moveTo>
                <a:lnTo>
                  <a:pt x="11287125" y="0"/>
                </a:lnTo>
                <a:cubicBezTo>
                  <a:pt x="11322172" y="0"/>
                  <a:pt x="11350625" y="28453"/>
                  <a:pt x="11350625" y="63500"/>
                </a:cubicBezTo>
                <a:lnTo>
                  <a:pt x="11350625" y="254000"/>
                </a:lnTo>
                <a:cubicBezTo>
                  <a:pt x="11350625" y="289047"/>
                  <a:pt x="11322172" y="317500"/>
                  <a:pt x="11287125" y="317500"/>
                </a:cubicBezTo>
                <a:lnTo>
                  <a:pt x="31750" y="317500"/>
                </a:lnTo>
                <a:cubicBezTo>
                  <a:pt x="14227" y="317500"/>
                  <a:pt x="0" y="303273"/>
                  <a:pt x="0" y="28575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FEF3C7"/>
          </a:solidFill>
          <a:ln/>
        </p:spPr>
      </p:sp>
      <p:sp>
        <p:nvSpPr>
          <p:cNvPr id="62" name="Shape 60"/>
          <p:cNvSpPr/>
          <p:nvPr/>
        </p:nvSpPr>
        <p:spPr>
          <a:xfrm>
            <a:off x="428625" y="6529919"/>
            <a:ext cx="31750" cy="317500"/>
          </a:xfrm>
          <a:custGeom>
            <a:avLst/>
            <a:gdLst/>
            <a:ahLst/>
            <a:cxnLst/>
            <a:rect l="l" t="t" r="r" b="b"/>
            <a:pathLst>
              <a:path w="31750" h="317500">
                <a:moveTo>
                  <a:pt x="31750" y="0"/>
                </a:moveTo>
                <a:lnTo>
                  <a:pt x="31750" y="0"/>
                </a:lnTo>
                <a:lnTo>
                  <a:pt x="31750" y="317500"/>
                </a:lnTo>
                <a:lnTo>
                  <a:pt x="31750" y="317500"/>
                </a:lnTo>
                <a:cubicBezTo>
                  <a:pt x="14227" y="317500"/>
                  <a:pt x="0" y="303273"/>
                  <a:pt x="0" y="28575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D97706"/>
          </a:solidFill>
          <a:ln/>
        </p:spPr>
      </p:sp>
      <p:sp>
        <p:nvSpPr>
          <p:cNvPr id="63" name="Shape 61"/>
          <p:cNvSpPr/>
          <p:nvPr/>
        </p:nvSpPr>
        <p:spPr>
          <a:xfrm>
            <a:off x="523875" y="6625169"/>
            <a:ext cx="127000" cy="127000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63500" y="127000"/>
                </a:moveTo>
                <a:cubicBezTo>
                  <a:pt x="98547" y="127000"/>
                  <a:pt x="127000" y="98547"/>
                  <a:pt x="127000" y="63500"/>
                </a:cubicBezTo>
                <a:cubicBezTo>
                  <a:pt x="127000" y="28453"/>
                  <a:pt x="98547" y="0"/>
                  <a:pt x="63500" y="0"/>
                </a:cubicBezTo>
                <a:cubicBezTo>
                  <a:pt x="28453" y="0"/>
                  <a:pt x="0" y="28453"/>
                  <a:pt x="0" y="63500"/>
                </a:cubicBezTo>
                <a:cubicBezTo>
                  <a:pt x="0" y="98547"/>
                  <a:pt x="28453" y="127000"/>
                  <a:pt x="63500" y="127000"/>
                </a:cubicBezTo>
                <a:close/>
                <a:moveTo>
                  <a:pt x="55563" y="39688"/>
                </a:moveTo>
                <a:cubicBezTo>
                  <a:pt x="55563" y="35307"/>
                  <a:pt x="59119" y="31750"/>
                  <a:pt x="63500" y="31750"/>
                </a:cubicBezTo>
                <a:cubicBezTo>
                  <a:pt x="67881" y="31750"/>
                  <a:pt x="71438" y="35307"/>
                  <a:pt x="71438" y="39688"/>
                </a:cubicBezTo>
                <a:cubicBezTo>
                  <a:pt x="71438" y="44068"/>
                  <a:pt x="67881" y="47625"/>
                  <a:pt x="63500" y="47625"/>
                </a:cubicBezTo>
                <a:cubicBezTo>
                  <a:pt x="59119" y="47625"/>
                  <a:pt x="55563" y="44068"/>
                  <a:pt x="55563" y="39688"/>
                </a:cubicBezTo>
                <a:close/>
                <a:moveTo>
                  <a:pt x="53578" y="55563"/>
                </a:moveTo>
                <a:lnTo>
                  <a:pt x="65484" y="55563"/>
                </a:lnTo>
                <a:cubicBezTo>
                  <a:pt x="68783" y="55563"/>
                  <a:pt x="71438" y="58217"/>
                  <a:pt x="71438" y="61516"/>
                </a:cubicBezTo>
                <a:lnTo>
                  <a:pt x="71438" y="83344"/>
                </a:lnTo>
                <a:lnTo>
                  <a:pt x="73422" y="83344"/>
                </a:lnTo>
                <a:cubicBezTo>
                  <a:pt x="76721" y="83344"/>
                  <a:pt x="79375" y="85998"/>
                  <a:pt x="79375" y="89297"/>
                </a:cubicBezTo>
                <a:cubicBezTo>
                  <a:pt x="79375" y="92596"/>
                  <a:pt x="76721" y="95250"/>
                  <a:pt x="73422" y="95250"/>
                </a:cubicBezTo>
                <a:lnTo>
                  <a:pt x="53578" y="95250"/>
                </a:lnTo>
                <a:cubicBezTo>
                  <a:pt x="50279" y="95250"/>
                  <a:pt x="47625" y="92596"/>
                  <a:pt x="47625" y="89297"/>
                </a:cubicBezTo>
                <a:cubicBezTo>
                  <a:pt x="47625" y="85998"/>
                  <a:pt x="50279" y="83344"/>
                  <a:pt x="53578" y="83344"/>
                </a:cubicBezTo>
                <a:lnTo>
                  <a:pt x="59531" y="83344"/>
                </a:lnTo>
                <a:lnTo>
                  <a:pt x="59531" y="67469"/>
                </a:lnTo>
                <a:lnTo>
                  <a:pt x="53578" y="67469"/>
                </a:lnTo>
                <a:cubicBezTo>
                  <a:pt x="50279" y="67469"/>
                  <a:pt x="47625" y="64815"/>
                  <a:pt x="47625" y="61516"/>
                </a:cubicBezTo>
                <a:cubicBezTo>
                  <a:pt x="47625" y="58217"/>
                  <a:pt x="50279" y="55563"/>
                  <a:pt x="53578" y="55563"/>
                </a:cubicBezTo>
                <a:close/>
              </a:path>
            </a:pathLst>
          </a:custGeom>
          <a:solidFill>
            <a:srgbClr val="92400E"/>
          </a:solidFill>
          <a:ln/>
        </p:spPr>
      </p:sp>
      <p:sp>
        <p:nvSpPr>
          <p:cNvPr id="64" name="Text 62"/>
          <p:cNvSpPr/>
          <p:nvPr/>
        </p:nvSpPr>
        <p:spPr>
          <a:xfrm>
            <a:off x="706438" y="6593419"/>
            <a:ext cx="11072813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92400E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运算结果边沿检测:</a:t>
            </a:r>
            <a:pPr>
              <a:lnSpc>
                <a:spcPct val="130000"/>
              </a:lnSpc>
            </a:pPr>
            <a:r>
              <a:rPr lang="en-US" sz="1000" dirty="0">
                <a:solidFill>
                  <a:srgbClr val="92400E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MEP(运算结果上升沿)、MEF(运算结果下降沿),用于检测逻辑运算结果的变化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8F9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31304" y="331304"/>
            <a:ext cx="11595652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b="1" spc="52" kern="0" dirty="0">
                <a:solidFill>
                  <a:srgbClr val="3B82F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SET / RST &amp; OTHERS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331304" y="596348"/>
            <a:ext cx="11678478" cy="331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348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置位复位指令与其他常用指令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31304" y="1027043"/>
            <a:ext cx="795130" cy="33130"/>
          </a:xfrm>
          <a:custGeom>
            <a:avLst/>
            <a:gdLst/>
            <a:ahLst/>
            <a:cxnLst/>
            <a:rect l="l" t="t" r="r" b="b"/>
            <a:pathLst>
              <a:path w="795130" h="33130">
                <a:moveTo>
                  <a:pt x="0" y="0"/>
                </a:moveTo>
                <a:lnTo>
                  <a:pt x="795130" y="0"/>
                </a:lnTo>
                <a:lnTo>
                  <a:pt x="795130" y="33130"/>
                </a:lnTo>
                <a:lnTo>
                  <a:pt x="0" y="33130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5" name="Shape 3"/>
          <p:cNvSpPr/>
          <p:nvPr/>
        </p:nvSpPr>
        <p:spPr>
          <a:xfrm>
            <a:off x="331304" y="1143000"/>
            <a:ext cx="5731565" cy="2170043"/>
          </a:xfrm>
          <a:custGeom>
            <a:avLst/>
            <a:gdLst/>
            <a:ahLst/>
            <a:cxnLst/>
            <a:rect l="l" t="t" r="r" b="b"/>
            <a:pathLst>
              <a:path w="5731565" h="2170043">
                <a:moveTo>
                  <a:pt x="33130" y="0"/>
                </a:moveTo>
                <a:lnTo>
                  <a:pt x="5698435" y="0"/>
                </a:lnTo>
                <a:cubicBezTo>
                  <a:pt x="5716732" y="0"/>
                  <a:pt x="5731565" y="14833"/>
                  <a:pt x="5731565" y="33130"/>
                </a:cubicBezTo>
                <a:lnTo>
                  <a:pt x="5731565" y="2070655"/>
                </a:lnTo>
                <a:cubicBezTo>
                  <a:pt x="5731565" y="2125546"/>
                  <a:pt x="5687068" y="2170043"/>
                  <a:pt x="5632177" y="2170043"/>
                </a:cubicBezTo>
                <a:lnTo>
                  <a:pt x="99388" y="2170043"/>
                </a:lnTo>
                <a:cubicBezTo>
                  <a:pt x="44498" y="2170043"/>
                  <a:pt x="0" y="2125546"/>
                  <a:pt x="0" y="2070655"/>
                </a:cubicBezTo>
                <a:lnTo>
                  <a:pt x="0" y="33130"/>
                </a:lnTo>
                <a:cubicBezTo>
                  <a:pt x="0" y="14833"/>
                  <a:pt x="14833" y="0"/>
                  <a:pt x="3313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49696" dist="33130" dir="540000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331304" y="1143000"/>
            <a:ext cx="5731565" cy="33130"/>
          </a:xfrm>
          <a:custGeom>
            <a:avLst/>
            <a:gdLst/>
            <a:ahLst/>
            <a:cxnLst/>
            <a:rect l="l" t="t" r="r" b="b"/>
            <a:pathLst>
              <a:path w="5731565" h="33130">
                <a:moveTo>
                  <a:pt x="33130" y="0"/>
                </a:moveTo>
                <a:lnTo>
                  <a:pt x="5698435" y="0"/>
                </a:lnTo>
                <a:cubicBezTo>
                  <a:pt x="5716732" y="0"/>
                  <a:pt x="5731565" y="14833"/>
                  <a:pt x="5731565" y="33130"/>
                </a:cubicBezTo>
                <a:lnTo>
                  <a:pt x="5731565" y="33130"/>
                </a:lnTo>
                <a:lnTo>
                  <a:pt x="0" y="33130"/>
                </a:lnTo>
                <a:lnTo>
                  <a:pt x="0" y="33130"/>
                </a:lnTo>
                <a:cubicBezTo>
                  <a:pt x="0" y="14833"/>
                  <a:pt x="14833" y="0"/>
                  <a:pt x="33130" y="0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7" name="Shape 5"/>
          <p:cNvSpPr/>
          <p:nvPr/>
        </p:nvSpPr>
        <p:spPr>
          <a:xfrm>
            <a:off x="430696" y="1258957"/>
            <a:ext cx="397565" cy="397565"/>
          </a:xfrm>
          <a:custGeom>
            <a:avLst/>
            <a:gdLst/>
            <a:ahLst/>
            <a:cxnLst/>
            <a:rect l="l" t="t" r="r" b="b"/>
            <a:pathLst>
              <a:path w="397565" h="397565">
                <a:moveTo>
                  <a:pt x="99391" y="0"/>
                </a:moveTo>
                <a:lnTo>
                  <a:pt x="298174" y="0"/>
                </a:lnTo>
                <a:cubicBezTo>
                  <a:pt x="353029" y="0"/>
                  <a:pt x="397565" y="44536"/>
                  <a:pt x="397565" y="99391"/>
                </a:cubicBezTo>
                <a:lnTo>
                  <a:pt x="397565" y="298174"/>
                </a:lnTo>
                <a:cubicBezTo>
                  <a:pt x="397565" y="353066"/>
                  <a:pt x="353066" y="397565"/>
                  <a:pt x="298174" y="397565"/>
                </a:cubicBezTo>
                <a:lnTo>
                  <a:pt x="99391" y="397565"/>
                </a:lnTo>
                <a:cubicBezTo>
                  <a:pt x="44499" y="397565"/>
                  <a:pt x="0" y="353066"/>
                  <a:pt x="0" y="298174"/>
                </a:cubicBezTo>
                <a:lnTo>
                  <a:pt x="0" y="99391"/>
                </a:lnTo>
                <a:cubicBezTo>
                  <a:pt x="0" y="44536"/>
                  <a:pt x="44536" y="0"/>
                  <a:pt x="99391" y="0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8" name="Text 6"/>
          <p:cNvSpPr/>
          <p:nvPr/>
        </p:nvSpPr>
        <p:spPr>
          <a:xfrm>
            <a:off x="389283" y="1258957"/>
            <a:ext cx="480391" cy="39756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4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SET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927652" y="1325217"/>
            <a:ext cx="1308652" cy="26504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6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置位指令 SET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430696" y="1755913"/>
            <a:ext cx="5599043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功能:</a:t>
            </a:r>
            <a:pPr>
              <a:lnSpc>
                <a:spcPct val="130000"/>
              </a:lnSpc>
            </a:pPr>
            <a:r>
              <a:rPr lang="en-US" sz="1043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将指定软元件</a:t>
            </a:r>
            <a:pPr>
              <a:lnSpc>
                <a:spcPct val="130000"/>
              </a:lnSpc>
            </a:pPr>
            <a:r>
              <a:rPr lang="en-US" sz="1043" b="1" dirty="0">
                <a:solidFill>
                  <a:srgbClr val="10B98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置位(ON)</a:t>
            </a:r>
            <a:pPr>
              <a:lnSpc>
                <a:spcPct val="130000"/>
              </a:lnSpc>
            </a:pPr>
            <a:r>
              <a:rPr lang="en-US" sz="1043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并保持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30696" y="2020957"/>
            <a:ext cx="5599043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适用:</a:t>
            </a:r>
            <a:pPr>
              <a:lnSpc>
                <a:spcPct val="130000"/>
              </a:lnSpc>
            </a:pPr>
            <a:r>
              <a:rPr lang="en-US" sz="1043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Y、M、S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430696" y="2286000"/>
            <a:ext cx="5532783" cy="331304"/>
          </a:xfrm>
          <a:custGeom>
            <a:avLst/>
            <a:gdLst/>
            <a:ahLst/>
            <a:cxnLst/>
            <a:rect l="l" t="t" r="r" b="b"/>
            <a:pathLst>
              <a:path w="5532783" h="331304">
                <a:moveTo>
                  <a:pt x="66261" y="0"/>
                </a:moveTo>
                <a:lnTo>
                  <a:pt x="5466522" y="0"/>
                </a:lnTo>
                <a:cubicBezTo>
                  <a:pt x="5503117" y="0"/>
                  <a:pt x="5532783" y="29666"/>
                  <a:pt x="5532783" y="66261"/>
                </a:cubicBezTo>
                <a:lnTo>
                  <a:pt x="5532783" y="265043"/>
                </a:lnTo>
                <a:cubicBezTo>
                  <a:pt x="5532783" y="301638"/>
                  <a:pt x="5503117" y="331304"/>
                  <a:pt x="5466522" y="331304"/>
                </a:cubicBezTo>
                <a:lnTo>
                  <a:pt x="66261" y="331304"/>
                </a:lnTo>
                <a:cubicBezTo>
                  <a:pt x="29666" y="331304"/>
                  <a:pt x="0" y="301638"/>
                  <a:pt x="0" y="265043"/>
                </a:cubicBezTo>
                <a:lnTo>
                  <a:pt x="0" y="66261"/>
                </a:lnTo>
                <a:cubicBezTo>
                  <a:pt x="0" y="29666"/>
                  <a:pt x="29666" y="0"/>
                  <a:pt x="66261" y="0"/>
                </a:cubicBezTo>
                <a:close/>
              </a:path>
            </a:pathLst>
          </a:custGeom>
          <a:solidFill>
            <a:srgbClr val="ECFDF5"/>
          </a:solidFill>
          <a:ln/>
        </p:spPr>
      </p:sp>
      <p:sp>
        <p:nvSpPr>
          <p:cNvPr id="13" name="Shape 11"/>
          <p:cNvSpPr/>
          <p:nvPr/>
        </p:nvSpPr>
        <p:spPr>
          <a:xfrm>
            <a:off x="513522" y="2385391"/>
            <a:ext cx="132522" cy="132522"/>
          </a:xfrm>
          <a:custGeom>
            <a:avLst/>
            <a:gdLst/>
            <a:ahLst/>
            <a:cxnLst/>
            <a:rect l="l" t="t" r="r" b="b"/>
            <a:pathLst>
              <a:path w="132522" h="132522">
                <a:moveTo>
                  <a:pt x="66261" y="132522"/>
                </a:moveTo>
                <a:cubicBezTo>
                  <a:pt x="102831" y="132522"/>
                  <a:pt x="132522" y="102831"/>
                  <a:pt x="132522" y="66261"/>
                </a:cubicBezTo>
                <a:cubicBezTo>
                  <a:pt x="132522" y="29691"/>
                  <a:pt x="102831" y="0"/>
                  <a:pt x="66261" y="0"/>
                </a:cubicBezTo>
                <a:cubicBezTo>
                  <a:pt x="29691" y="0"/>
                  <a:pt x="0" y="29691"/>
                  <a:pt x="0" y="66261"/>
                </a:cubicBezTo>
                <a:cubicBezTo>
                  <a:pt x="0" y="102831"/>
                  <a:pt x="29691" y="132522"/>
                  <a:pt x="66261" y="132522"/>
                </a:cubicBezTo>
                <a:close/>
                <a:moveTo>
                  <a:pt x="57978" y="41413"/>
                </a:moveTo>
                <a:cubicBezTo>
                  <a:pt x="57978" y="36842"/>
                  <a:pt x="61690" y="33130"/>
                  <a:pt x="66261" y="33130"/>
                </a:cubicBezTo>
                <a:cubicBezTo>
                  <a:pt x="70832" y="33130"/>
                  <a:pt x="74543" y="36842"/>
                  <a:pt x="74543" y="41413"/>
                </a:cubicBezTo>
                <a:cubicBezTo>
                  <a:pt x="74543" y="45984"/>
                  <a:pt x="70832" y="49696"/>
                  <a:pt x="66261" y="49696"/>
                </a:cubicBezTo>
                <a:cubicBezTo>
                  <a:pt x="61690" y="49696"/>
                  <a:pt x="57978" y="45984"/>
                  <a:pt x="57978" y="41413"/>
                </a:cubicBezTo>
                <a:close/>
                <a:moveTo>
                  <a:pt x="55908" y="57978"/>
                </a:moveTo>
                <a:lnTo>
                  <a:pt x="68332" y="57978"/>
                </a:lnTo>
                <a:cubicBezTo>
                  <a:pt x="71774" y="57978"/>
                  <a:pt x="74543" y="60748"/>
                  <a:pt x="74543" y="64190"/>
                </a:cubicBezTo>
                <a:lnTo>
                  <a:pt x="74543" y="86967"/>
                </a:lnTo>
                <a:lnTo>
                  <a:pt x="76614" y="86967"/>
                </a:lnTo>
                <a:cubicBezTo>
                  <a:pt x="80057" y="86967"/>
                  <a:pt x="82826" y="89737"/>
                  <a:pt x="82826" y="93179"/>
                </a:cubicBezTo>
                <a:cubicBezTo>
                  <a:pt x="82826" y="96622"/>
                  <a:pt x="80057" y="99391"/>
                  <a:pt x="76614" y="99391"/>
                </a:cubicBezTo>
                <a:lnTo>
                  <a:pt x="55908" y="99391"/>
                </a:lnTo>
                <a:cubicBezTo>
                  <a:pt x="52465" y="99391"/>
                  <a:pt x="49696" y="96622"/>
                  <a:pt x="49696" y="93179"/>
                </a:cubicBezTo>
                <a:cubicBezTo>
                  <a:pt x="49696" y="89737"/>
                  <a:pt x="52465" y="86967"/>
                  <a:pt x="55908" y="86967"/>
                </a:cubicBezTo>
                <a:lnTo>
                  <a:pt x="62120" y="86967"/>
                </a:lnTo>
                <a:lnTo>
                  <a:pt x="62120" y="70402"/>
                </a:lnTo>
                <a:lnTo>
                  <a:pt x="55908" y="70402"/>
                </a:lnTo>
                <a:cubicBezTo>
                  <a:pt x="52465" y="70402"/>
                  <a:pt x="49696" y="67633"/>
                  <a:pt x="49696" y="64190"/>
                </a:cubicBezTo>
                <a:cubicBezTo>
                  <a:pt x="49696" y="60748"/>
                  <a:pt x="52465" y="57978"/>
                  <a:pt x="55908" y="57978"/>
                </a:cubicBezTo>
                <a:close/>
              </a:path>
            </a:pathLst>
          </a:custGeom>
          <a:solidFill>
            <a:srgbClr val="059669"/>
          </a:solidFill>
          <a:ln/>
        </p:spPr>
      </p:sp>
      <p:sp>
        <p:nvSpPr>
          <p:cNvPr id="14" name="Text 12"/>
          <p:cNvSpPr/>
          <p:nvPr/>
        </p:nvSpPr>
        <p:spPr>
          <a:xfrm>
            <a:off x="705822" y="2352261"/>
            <a:ext cx="5257656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dirty="0">
                <a:solidFill>
                  <a:srgbClr val="05966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SET指令执行后,即使触发信号断开,被置位的软元件仍保持ON状态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430696" y="2683565"/>
            <a:ext cx="5532783" cy="530087"/>
          </a:xfrm>
          <a:custGeom>
            <a:avLst/>
            <a:gdLst/>
            <a:ahLst/>
            <a:cxnLst/>
            <a:rect l="l" t="t" r="r" b="b"/>
            <a:pathLst>
              <a:path w="5532783" h="530087">
                <a:moveTo>
                  <a:pt x="66261" y="0"/>
                </a:moveTo>
                <a:lnTo>
                  <a:pt x="5466522" y="0"/>
                </a:lnTo>
                <a:cubicBezTo>
                  <a:pt x="5503117" y="0"/>
                  <a:pt x="5532783" y="29666"/>
                  <a:pt x="5532783" y="66261"/>
                </a:cubicBezTo>
                <a:lnTo>
                  <a:pt x="5532783" y="463826"/>
                </a:lnTo>
                <a:cubicBezTo>
                  <a:pt x="5532783" y="500421"/>
                  <a:pt x="5503117" y="530087"/>
                  <a:pt x="5466522" y="530087"/>
                </a:cubicBezTo>
                <a:lnTo>
                  <a:pt x="66261" y="530087"/>
                </a:lnTo>
                <a:cubicBezTo>
                  <a:pt x="29666" y="530087"/>
                  <a:pt x="0" y="500421"/>
                  <a:pt x="0" y="463826"/>
                </a:cubicBezTo>
                <a:lnTo>
                  <a:pt x="0" y="66261"/>
                </a:lnTo>
                <a:cubicBezTo>
                  <a:pt x="0" y="29666"/>
                  <a:pt x="29666" y="0"/>
                  <a:pt x="66261" y="0"/>
                </a:cubicBezTo>
                <a:close/>
              </a:path>
            </a:pathLst>
          </a:custGeom>
          <a:solidFill>
            <a:srgbClr val="1F2937"/>
          </a:solidFill>
          <a:ln/>
        </p:spPr>
      </p:sp>
      <p:sp>
        <p:nvSpPr>
          <p:cNvPr id="16" name="Text 14"/>
          <p:cNvSpPr/>
          <p:nvPr/>
        </p:nvSpPr>
        <p:spPr>
          <a:xfrm>
            <a:off x="496957" y="2749826"/>
            <a:ext cx="5466522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X0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496957" y="2948609"/>
            <a:ext cx="5466522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SET M0 </a:t>
            </a:r>
            <a:pPr>
              <a:lnSpc>
                <a:spcPct val="130000"/>
              </a:lnSpc>
            </a:pPr>
            <a:r>
              <a:rPr lang="en-US" sz="1043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X0=ON时,M0=ON并保持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6129130" y="1143000"/>
            <a:ext cx="5731565" cy="2170043"/>
          </a:xfrm>
          <a:custGeom>
            <a:avLst/>
            <a:gdLst/>
            <a:ahLst/>
            <a:cxnLst/>
            <a:rect l="l" t="t" r="r" b="b"/>
            <a:pathLst>
              <a:path w="5731565" h="2170043">
                <a:moveTo>
                  <a:pt x="33130" y="0"/>
                </a:moveTo>
                <a:lnTo>
                  <a:pt x="5698435" y="0"/>
                </a:lnTo>
                <a:cubicBezTo>
                  <a:pt x="5716732" y="0"/>
                  <a:pt x="5731565" y="14833"/>
                  <a:pt x="5731565" y="33130"/>
                </a:cubicBezTo>
                <a:lnTo>
                  <a:pt x="5731565" y="2070655"/>
                </a:lnTo>
                <a:cubicBezTo>
                  <a:pt x="5731565" y="2125546"/>
                  <a:pt x="5687068" y="2170043"/>
                  <a:pt x="5632177" y="2170043"/>
                </a:cubicBezTo>
                <a:lnTo>
                  <a:pt x="99388" y="2170043"/>
                </a:lnTo>
                <a:cubicBezTo>
                  <a:pt x="44498" y="2170043"/>
                  <a:pt x="0" y="2125546"/>
                  <a:pt x="0" y="2070655"/>
                </a:cubicBezTo>
                <a:lnTo>
                  <a:pt x="0" y="33130"/>
                </a:lnTo>
                <a:cubicBezTo>
                  <a:pt x="0" y="14833"/>
                  <a:pt x="14833" y="0"/>
                  <a:pt x="3313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49696" dist="33130" dir="5400000">
              <a:srgbClr val="000000">
                <a:alpha val="10196"/>
              </a:srgbClr>
            </a:outerShdw>
          </a:effectLst>
        </p:spPr>
      </p:sp>
      <p:sp>
        <p:nvSpPr>
          <p:cNvPr id="19" name="Shape 17"/>
          <p:cNvSpPr/>
          <p:nvPr/>
        </p:nvSpPr>
        <p:spPr>
          <a:xfrm>
            <a:off x="6129130" y="1143000"/>
            <a:ext cx="5731565" cy="33130"/>
          </a:xfrm>
          <a:custGeom>
            <a:avLst/>
            <a:gdLst/>
            <a:ahLst/>
            <a:cxnLst/>
            <a:rect l="l" t="t" r="r" b="b"/>
            <a:pathLst>
              <a:path w="5731565" h="33130">
                <a:moveTo>
                  <a:pt x="33130" y="0"/>
                </a:moveTo>
                <a:lnTo>
                  <a:pt x="5698435" y="0"/>
                </a:lnTo>
                <a:cubicBezTo>
                  <a:pt x="5716732" y="0"/>
                  <a:pt x="5731565" y="14833"/>
                  <a:pt x="5731565" y="33130"/>
                </a:cubicBezTo>
                <a:lnTo>
                  <a:pt x="5731565" y="33130"/>
                </a:lnTo>
                <a:lnTo>
                  <a:pt x="0" y="33130"/>
                </a:lnTo>
                <a:lnTo>
                  <a:pt x="0" y="33130"/>
                </a:lnTo>
                <a:cubicBezTo>
                  <a:pt x="0" y="14833"/>
                  <a:pt x="14833" y="0"/>
                  <a:pt x="33130" y="0"/>
                </a:cubicBezTo>
                <a:close/>
              </a:path>
            </a:pathLst>
          </a:custGeom>
          <a:solidFill>
            <a:srgbClr val="EF4444"/>
          </a:solidFill>
          <a:ln/>
        </p:spPr>
      </p:sp>
      <p:sp>
        <p:nvSpPr>
          <p:cNvPr id="20" name="Shape 18"/>
          <p:cNvSpPr/>
          <p:nvPr/>
        </p:nvSpPr>
        <p:spPr>
          <a:xfrm>
            <a:off x="6228522" y="1258957"/>
            <a:ext cx="397565" cy="397565"/>
          </a:xfrm>
          <a:custGeom>
            <a:avLst/>
            <a:gdLst/>
            <a:ahLst/>
            <a:cxnLst/>
            <a:rect l="l" t="t" r="r" b="b"/>
            <a:pathLst>
              <a:path w="397565" h="397565">
                <a:moveTo>
                  <a:pt x="99391" y="0"/>
                </a:moveTo>
                <a:lnTo>
                  <a:pt x="298174" y="0"/>
                </a:lnTo>
                <a:cubicBezTo>
                  <a:pt x="353029" y="0"/>
                  <a:pt x="397565" y="44536"/>
                  <a:pt x="397565" y="99391"/>
                </a:cubicBezTo>
                <a:lnTo>
                  <a:pt x="397565" y="298174"/>
                </a:lnTo>
                <a:cubicBezTo>
                  <a:pt x="397565" y="353066"/>
                  <a:pt x="353066" y="397565"/>
                  <a:pt x="298174" y="397565"/>
                </a:cubicBezTo>
                <a:lnTo>
                  <a:pt x="99391" y="397565"/>
                </a:lnTo>
                <a:cubicBezTo>
                  <a:pt x="44499" y="397565"/>
                  <a:pt x="0" y="353066"/>
                  <a:pt x="0" y="298174"/>
                </a:cubicBezTo>
                <a:lnTo>
                  <a:pt x="0" y="99391"/>
                </a:lnTo>
                <a:cubicBezTo>
                  <a:pt x="0" y="44536"/>
                  <a:pt x="44536" y="0"/>
                  <a:pt x="99391" y="0"/>
                </a:cubicBezTo>
                <a:close/>
              </a:path>
            </a:pathLst>
          </a:custGeom>
          <a:solidFill>
            <a:srgbClr val="EF4444"/>
          </a:solidFill>
          <a:ln/>
        </p:spPr>
      </p:sp>
      <p:sp>
        <p:nvSpPr>
          <p:cNvPr id="21" name="Text 19"/>
          <p:cNvSpPr/>
          <p:nvPr/>
        </p:nvSpPr>
        <p:spPr>
          <a:xfrm>
            <a:off x="6187109" y="1258957"/>
            <a:ext cx="480391" cy="39756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4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RST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6725478" y="1325217"/>
            <a:ext cx="1316935" cy="26504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6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复位指令 RST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6228522" y="1755913"/>
            <a:ext cx="5599043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功能:</a:t>
            </a:r>
            <a:pPr>
              <a:lnSpc>
                <a:spcPct val="130000"/>
              </a:lnSpc>
            </a:pPr>
            <a:r>
              <a:rPr lang="en-US" sz="1043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将指定软元件</a:t>
            </a:r>
            <a:pPr>
              <a:lnSpc>
                <a:spcPct val="130000"/>
              </a:lnSpc>
            </a:pPr>
            <a:r>
              <a:rPr lang="en-US" sz="1043" b="1" dirty="0">
                <a:solidFill>
                  <a:srgbClr val="EF4444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复位(OFF)</a:t>
            </a:r>
            <a:pPr>
              <a:lnSpc>
                <a:spcPct val="130000"/>
              </a:lnSpc>
            </a:pPr>
            <a:r>
              <a:rPr lang="en-US" sz="1043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并保持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6228522" y="2020957"/>
            <a:ext cx="5599043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适用:</a:t>
            </a:r>
            <a:pPr>
              <a:lnSpc>
                <a:spcPct val="130000"/>
              </a:lnSpc>
            </a:pPr>
            <a:r>
              <a:rPr lang="en-US" sz="1043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Y、M、T、C、S、D、R、Z、V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6228522" y="2286000"/>
            <a:ext cx="5532783" cy="331304"/>
          </a:xfrm>
          <a:custGeom>
            <a:avLst/>
            <a:gdLst/>
            <a:ahLst/>
            <a:cxnLst/>
            <a:rect l="l" t="t" r="r" b="b"/>
            <a:pathLst>
              <a:path w="5532783" h="331304">
                <a:moveTo>
                  <a:pt x="66261" y="0"/>
                </a:moveTo>
                <a:lnTo>
                  <a:pt x="5466522" y="0"/>
                </a:lnTo>
                <a:cubicBezTo>
                  <a:pt x="5503117" y="0"/>
                  <a:pt x="5532783" y="29666"/>
                  <a:pt x="5532783" y="66261"/>
                </a:cubicBezTo>
                <a:lnTo>
                  <a:pt x="5532783" y="265043"/>
                </a:lnTo>
                <a:cubicBezTo>
                  <a:pt x="5532783" y="301638"/>
                  <a:pt x="5503117" y="331304"/>
                  <a:pt x="5466522" y="331304"/>
                </a:cubicBezTo>
                <a:lnTo>
                  <a:pt x="66261" y="331304"/>
                </a:lnTo>
                <a:cubicBezTo>
                  <a:pt x="29666" y="331304"/>
                  <a:pt x="0" y="301638"/>
                  <a:pt x="0" y="265043"/>
                </a:cubicBezTo>
                <a:lnTo>
                  <a:pt x="0" y="66261"/>
                </a:lnTo>
                <a:cubicBezTo>
                  <a:pt x="0" y="29666"/>
                  <a:pt x="29666" y="0"/>
                  <a:pt x="66261" y="0"/>
                </a:cubicBezTo>
                <a:close/>
              </a:path>
            </a:pathLst>
          </a:custGeom>
          <a:solidFill>
            <a:srgbClr val="FEF2F2"/>
          </a:solidFill>
          <a:ln/>
        </p:spPr>
      </p:sp>
      <p:sp>
        <p:nvSpPr>
          <p:cNvPr id="26" name="Shape 24"/>
          <p:cNvSpPr/>
          <p:nvPr/>
        </p:nvSpPr>
        <p:spPr>
          <a:xfrm>
            <a:off x="6311348" y="2385391"/>
            <a:ext cx="132522" cy="132522"/>
          </a:xfrm>
          <a:custGeom>
            <a:avLst/>
            <a:gdLst/>
            <a:ahLst/>
            <a:cxnLst/>
            <a:rect l="l" t="t" r="r" b="b"/>
            <a:pathLst>
              <a:path w="132522" h="132522">
                <a:moveTo>
                  <a:pt x="66261" y="132522"/>
                </a:moveTo>
                <a:cubicBezTo>
                  <a:pt x="102831" y="132522"/>
                  <a:pt x="132522" y="102831"/>
                  <a:pt x="132522" y="66261"/>
                </a:cubicBezTo>
                <a:cubicBezTo>
                  <a:pt x="132522" y="29691"/>
                  <a:pt x="102831" y="0"/>
                  <a:pt x="66261" y="0"/>
                </a:cubicBezTo>
                <a:cubicBezTo>
                  <a:pt x="29691" y="0"/>
                  <a:pt x="0" y="29691"/>
                  <a:pt x="0" y="66261"/>
                </a:cubicBezTo>
                <a:cubicBezTo>
                  <a:pt x="0" y="102831"/>
                  <a:pt x="29691" y="132522"/>
                  <a:pt x="66261" y="132522"/>
                </a:cubicBezTo>
                <a:close/>
                <a:moveTo>
                  <a:pt x="57978" y="41413"/>
                </a:moveTo>
                <a:cubicBezTo>
                  <a:pt x="57978" y="36842"/>
                  <a:pt x="61690" y="33130"/>
                  <a:pt x="66261" y="33130"/>
                </a:cubicBezTo>
                <a:cubicBezTo>
                  <a:pt x="70832" y="33130"/>
                  <a:pt x="74543" y="36842"/>
                  <a:pt x="74543" y="41413"/>
                </a:cubicBezTo>
                <a:cubicBezTo>
                  <a:pt x="74543" y="45984"/>
                  <a:pt x="70832" y="49696"/>
                  <a:pt x="66261" y="49696"/>
                </a:cubicBezTo>
                <a:cubicBezTo>
                  <a:pt x="61690" y="49696"/>
                  <a:pt x="57978" y="45984"/>
                  <a:pt x="57978" y="41413"/>
                </a:cubicBezTo>
                <a:close/>
                <a:moveTo>
                  <a:pt x="55908" y="57978"/>
                </a:moveTo>
                <a:lnTo>
                  <a:pt x="68332" y="57978"/>
                </a:lnTo>
                <a:cubicBezTo>
                  <a:pt x="71774" y="57978"/>
                  <a:pt x="74543" y="60748"/>
                  <a:pt x="74543" y="64190"/>
                </a:cubicBezTo>
                <a:lnTo>
                  <a:pt x="74543" y="86967"/>
                </a:lnTo>
                <a:lnTo>
                  <a:pt x="76614" y="86967"/>
                </a:lnTo>
                <a:cubicBezTo>
                  <a:pt x="80057" y="86967"/>
                  <a:pt x="82826" y="89737"/>
                  <a:pt x="82826" y="93179"/>
                </a:cubicBezTo>
                <a:cubicBezTo>
                  <a:pt x="82826" y="96622"/>
                  <a:pt x="80057" y="99391"/>
                  <a:pt x="76614" y="99391"/>
                </a:cubicBezTo>
                <a:lnTo>
                  <a:pt x="55908" y="99391"/>
                </a:lnTo>
                <a:cubicBezTo>
                  <a:pt x="52465" y="99391"/>
                  <a:pt x="49696" y="96622"/>
                  <a:pt x="49696" y="93179"/>
                </a:cubicBezTo>
                <a:cubicBezTo>
                  <a:pt x="49696" y="89737"/>
                  <a:pt x="52465" y="86967"/>
                  <a:pt x="55908" y="86967"/>
                </a:cubicBezTo>
                <a:lnTo>
                  <a:pt x="62120" y="86967"/>
                </a:lnTo>
                <a:lnTo>
                  <a:pt x="62120" y="70402"/>
                </a:lnTo>
                <a:lnTo>
                  <a:pt x="55908" y="70402"/>
                </a:lnTo>
                <a:cubicBezTo>
                  <a:pt x="52465" y="70402"/>
                  <a:pt x="49696" y="67633"/>
                  <a:pt x="49696" y="64190"/>
                </a:cubicBezTo>
                <a:cubicBezTo>
                  <a:pt x="49696" y="60748"/>
                  <a:pt x="52465" y="57978"/>
                  <a:pt x="55908" y="57978"/>
                </a:cubicBezTo>
                <a:close/>
              </a:path>
            </a:pathLst>
          </a:custGeom>
          <a:solidFill>
            <a:srgbClr val="DC2626"/>
          </a:solidFill>
          <a:ln/>
        </p:spPr>
      </p:sp>
      <p:sp>
        <p:nvSpPr>
          <p:cNvPr id="27" name="Text 25"/>
          <p:cNvSpPr/>
          <p:nvPr/>
        </p:nvSpPr>
        <p:spPr>
          <a:xfrm>
            <a:off x="6503648" y="2352261"/>
            <a:ext cx="5257656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dirty="0">
                <a:solidFill>
                  <a:srgbClr val="DC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RST指令可用于复位定时器/计数器(当前值清0,触点复位),或清零数据寄存器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6228522" y="2683565"/>
            <a:ext cx="5532783" cy="530087"/>
          </a:xfrm>
          <a:custGeom>
            <a:avLst/>
            <a:gdLst/>
            <a:ahLst/>
            <a:cxnLst/>
            <a:rect l="l" t="t" r="r" b="b"/>
            <a:pathLst>
              <a:path w="5532783" h="530087">
                <a:moveTo>
                  <a:pt x="66261" y="0"/>
                </a:moveTo>
                <a:lnTo>
                  <a:pt x="5466522" y="0"/>
                </a:lnTo>
                <a:cubicBezTo>
                  <a:pt x="5503117" y="0"/>
                  <a:pt x="5532783" y="29666"/>
                  <a:pt x="5532783" y="66261"/>
                </a:cubicBezTo>
                <a:lnTo>
                  <a:pt x="5532783" y="463826"/>
                </a:lnTo>
                <a:cubicBezTo>
                  <a:pt x="5532783" y="500421"/>
                  <a:pt x="5503117" y="530087"/>
                  <a:pt x="5466522" y="530087"/>
                </a:cubicBezTo>
                <a:lnTo>
                  <a:pt x="66261" y="530087"/>
                </a:lnTo>
                <a:cubicBezTo>
                  <a:pt x="29666" y="530087"/>
                  <a:pt x="0" y="500421"/>
                  <a:pt x="0" y="463826"/>
                </a:cubicBezTo>
                <a:lnTo>
                  <a:pt x="0" y="66261"/>
                </a:lnTo>
                <a:cubicBezTo>
                  <a:pt x="0" y="29666"/>
                  <a:pt x="29666" y="0"/>
                  <a:pt x="66261" y="0"/>
                </a:cubicBezTo>
                <a:close/>
              </a:path>
            </a:pathLst>
          </a:custGeom>
          <a:solidFill>
            <a:srgbClr val="1F2937"/>
          </a:solidFill>
          <a:ln/>
        </p:spPr>
      </p:sp>
      <p:sp>
        <p:nvSpPr>
          <p:cNvPr id="29" name="Text 27"/>
          <p:cNvSpPr/>
          <p:nvPr/>
        </p:nvSpPr>
        <p:spPr>
          <a:xfrm>
            <a:off x="6294783" y="2749826"/>
            <a:ext cx="5466522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X1</a:t>
            </a: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6294783" y="2948609"/>
            <a:ext cx="5466522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dirty="0">
                <a:solidFill>
                  <a:srgbClr val="EF4444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RST M0 </a:t>
            </a:r>
            <a:pPr>
              <a:lnSpc>
                <a:spcPct val="130000"/>
              </a:lnSpc>
            </a:pPr>
            <a:r>
              <a:rPr lang="en-US" sz="1043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X1=ON时,M0=OFF并保持</a:t>
            </a:r>
            <a:endParaRPr lang="en-US" sz="1600" dirty="0"/>
          </a:p>
        </p:txBody>
      </p:sp>
      <p:sp>
        <p:nvSpPr>
          <p:cNvPr id="31" name="Shape 29"/>
          <p:cNvSpPr/>
          <p:nvPr/>
        </p:nvSpPr>
        <p:spPr>
          <a:xfrm>
            <a:off x="347870" y="3379304"/>
            <a:ext cx="11512826" cy="1590261"/>
          </a:xfrm>
          <a:custGeom>
            <a:avLst/>
            <a:gdLst/>
            <a:ahLst/>
            <a:cxnLst/>
            <a:rect l="l" t="t" r="r" b="b"/>
            <a:pathLst>
              <a:path w="11512826" h="1590261">
                <a:moveTo>
                  <a:pt x="33130" y="0"/>
                </a:moveTo>
                <a:lnTo>
                  <a:pt x="11413435" y="0"/>
                </a:lnTo>
                <a:cubicBezTo>
                  <a:pt x="11468327" y="0"/>
                  <a:pt x="11512826" y="44499"/>
                  <a:pt x="11512826" y="99391"/>
                </a:cubicBezTo>
                <a:lnTo>
                  <a:pt x="11512826" y="1490870"/>
                </a:lnTo>
                <a:cubicBezTo>
                  <a:pt x="11512826" y="1545762"/>
                  <a:pt x="11468327" y="1590261"/>
                  <a:pt x="11413435" y="1590261"/>
                </a:cubicBezTo>
                <a:lnTo>
                  <a:pt x="33130" y="1590261"/>
                </a:lnTo>
                <a:cubicBezTo>
                  <a:pt x="14833" y="1590261"/>
                  <a:pt x="0" y="1575428"/>
                  <a:pt x="0" y="1557130"/>
                </a:cubicBezTo>
                <a:lnTo>
                  <a:pt x="0" y="33130"/>
                </a:lnTo>
                <a:cubicBezTo>
                  <a:pt x="0" y="14833"/>
                  <a:pt x="14833" y="0"/>
                  <a:pt x="33130" y="0"/>
                </a:cubicBezTo>
                <a:close/>
              </a:path>
            </a:pathLst>
          </a:custGeom>
          <a:solidFill>
            <a:srgbClr val="1E3A8A">
              <a:alpha val="5098"/>
            </a:srgbClr>
          </a:solidFill>
          <a:ln/>
        </p:spPr>
      </p:sp>
      <p:sp>
        <p:nvSpPr>
          <p:cNvPr id="32" name="Shape 30"/>
          <p:cNvSpPr/>
          <p:nvPr/>
        </p:nvSpPr>
        <p:spPr>
          <a:xfrm>
            <a:off x="347870" y="3379304"/>
            <a:ext cx="33130" cy="1590261"/>
          </a:xfrm>
          <a:custGeom>
            <a:avLst/>
            <a:gdLst/>
            <a:ahLst/>
            <a:cxnLst/>
            <a:rect l="l" t="t" r="r" b="b"/>
            <a:pathLst>
              <a:path w="33130" h="1590261">
                <a:moveTo>
                  <a:pt x="33130" y="0"/>
                </a:moveTo>
                <a:lnTo>
                  <a:pt x="33130" y="0"/>
                </a:lnTo>
                <a:lnTo>
                  <a:pt x="33130" y="1590261"/>
                </a:lnTo>
                <a:lnTo>
                  <a:pt x="33130" y="1590261"/>
                </a:lnTo>
                <a:cubicBezTo>
                  <a:pt x="14833" y="1590261"/>
                  <a:pt x="0" y="1575428"/>
                  <a:pt x="0" y="1557130"/>
                </a:cubicBezTo>
                <a:lnTo>
                  <a:pt x="0" y="33130"/>
                </a:lnTo>
                <a:cubicBezTo>
                  <a:pt x="0" y="14833"/>
                  <a:pt x="14833" y="0"/>
                  <a:pt x="33130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33" name="Shape 31"/>
          <p:cNvSpPr/>
          <p:nvPr/>
        </p:nvSpPr>
        <p:spPr>
          <a:xfrm>
            <a:off x="488674" y="3511826"/>
            <a:ext cx="198783" cy="198783"/>
          </a:xfrm>
          <a:custGeom>
            <a:avLst/>
            <a:gdLst/>
            <a:ahLst/>
            <a:cxnLst/>
            <a:rect l="l" t="t" r="r" b="b"/>
            <a:pathLst>
              <a:path w="198783" h="198783">
                <a:moveTo>
                  <a:pt x="195133" y="58470"/>
                </a:moveTo>
                <a:lnTo>
                  <a:pt x="157861" y="95742"/>
                </a:lnTo>
                <a:cubicBezTo>
                  <a:pt x="154289" y="99314"/>
                  <a:pt x="148970" y="100362"/>
                  <a:pt x="144312" y="98421"/>
                </a:cubicBezTo>
                <a:cubicBezTo>
                  <a:pt x="139653" y="96479"/>
                  <a:pt x="136663" y="91976"/>
                  <a:pt x="136663" y="86967"/>
                </a:cubicBezTo>
                <a:lnTo>
                  <a:pt x="136663" y="62120"/>
                </a:lnTo>
                <a:lnTo>
                  <a:pt x="12424" y="62120"/>
                </a:lnTo>
                <a:cubicBezTo>
                  <a:pt x="5552" y="62120"/>
                  <a:pt x="0" y="56568"/>
                  <a:pt x="0" y="49696"/>
                </a:cubicBezTo>
                <a:cubicBezTo>
                  <a:pt x="0" y="42824"/>
                  <a:pt x="5552" y="37272"/>
                  <a:pt x="12424" y="37272"/>
                </a:cubicBezTo>
                <a:lnTo>
                  <a:pt x="136663" y="37272"/>
                </a:lnTo>
                <a:lnTo>
                  <a:pt x="136663" y="12424"/>
                </a:lnTo>
                <a:cubicBezTo>
                  <a:pt x="136663" y="7416"/>
                  <a:pt x="139691" y="2873"/>
                  <a:pt x="144350" y="932"/>
                </a:cubicBezTo>
                <a:cubicBezTo>
                  <a:pt x="149009" y="-1009"/>
                  <a:pt x="154328" y="78"/>
                  <a:pt x="157900" y="3611"/>
                </a:cubicBezTo>
                <a:lnTo>
                  <a:pt x="195172" y="40882"/>
                </a:lnTo>
                <a:cubicBezTo>
                  <a:pt x="200025" y="45736"/>
                  <a:pt x="200025" y="53617"/>
                  <a:pt x="195172" y="58470"/>
                </a:cubicBezTo>
                <a:close/>
                <a:moveTo>
                  <a:pt x="40882" y="195133"/>
                </a:moveTo>
                <a:lnTo>
                  <a:pt x="3611" y="157861"/>
                </a:lnTo>
                <a:cubicBezTo>
                  <a:pt x="-1242" y="153008"/>
                  <a:pt x="-1242" y="145127"/>
                  <a:pt x="3611" y="140274"/>
                </a:cubicBezTo>
                <a:lnTo>
                  <a:pt x="40882" y="103002"/>
                </a:lnTo>
                <a:cubicBezTo>
                  <a:pt x="44454" y="99430"/>
                  <a:pt x="49773" y="98382"/>
                  <a:pt x="54432" y="100323"/>
                </a:cubicBezTo>
                <a:cubicBezTo>
                  <a:pt x="59091" y="102264"/>
                  <a:pt x="62120" y="106807"/>
                  <a:pt x="62120" y="111815"/>
                </a:cubicBezTo>
                <a:lnTo>
                  <a:pt x="62120" y="136663"/>
                </a:lnTo>
                <a:lnTo>
                  <a:pt x="186359" y="136663"/>
                </a:lnTo>
                <a:cubicBezTo>
                  <a:pt x="193231" y="136663"/>
                  <a:pt x="198783" y="142215"/>
                  <a:pt x="198783" y="149087"/>
                </a:cubicBezTo>
                <a:cubicBezTo>
                  <a:pt x="198783" y="155959"/>
                  <a:pt x="193231" y="161511"/>
                  <a:pt x="186359" y="161511"/>
                </a:cubicBezTo>
                <a:lnTo>
                  <a:pt x="62120" y="161511"/>
                </a:lnTo>
                <a:lnTo>
                  <a:pt x="62120" y="186359"/>
                </a:lnTo>
                <a:cubicBezTo>
                  <a:pt x="62120" y="191367"/>
                  <a:pt x="59091" y="195910"/>
                  <a:pt x="54432" y="197851"/>
                </a:cubicBezTo>
                <a:cubicBezTo>
                  <a:pt x="49773" y="199792"/>
                  <a:pt x="44454" y="198705"/>
                  <a:pt x="40882" y="195172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34" name="Text 32"/>
          <p:cNvSpPr/>
          <p:nvPr/>
        </p:nvSpPr>
        <p:spPr>
          <a:xfrm>
            <a:off x="811696" y="3478696"/>
            <a:ext cx="3188804" cy="23191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74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SET/RST 与起保停电路的等价性</a:t>
            </a:r>
            <a:endParaRPr lang="en-US" sz="1600" dirty="0"/>
          </a:p>
        </p:txBody>
      </p:sp>
      <p:sp>
        <p:nvSpPr>
          <p:cNvPr id="35" name="Shape 33"/>
          <p:cNvSpPr/>
          <p:nvPr/>
        </p:nvSpPr>
        <p:spPr>
          <a:xfrm>
            <a:off x="811696" y="3743739"/>
            <a:ext cx="1507435" cy="894522"/>
          </a:xfrm>
          <a:custGeom>
            <a:avLst/>
            <a:gdLst/>
            <a:ahLst/>
            <a:cxnLst/>
            <a:rect l="l" t="t" r="r" b="b"/>
            <a:pathLst>
              <a:path w="1507435" h="894522">
                <a:moveTo>
                  <a:pt x="66257" y="0"/>
                </a:moveTo>
                <a:lnTo>
                  <a:pt x="1441178" y="0"/>
                </a:lnTo>
                <a:cubicBezTo>
                  <a:pt x="1477770" y="0"/>
                  <a:pt x="1507435" y="29664"/>
                  <a:pt x="1507435" y="66257"/>
                </a:cubicBezTo>
                <a:lnTo>
                  <a:pt x="1507435" y="828265"/>
                </a:lnTo>
                <a:cubicBezTo>
                  <a:pt x="1507435" y="864833"/>
                  <a:pt x="1477746" y="894522"/>
                  <a:pt x="1441178" y="894522"/>
                </a:cubicBezTo>
                <a:lnTo>
                  <a:pt x="66257" y="894522"/>
                </a:lnTo>
                <a:cubicBezTo>
                  <a:pt x="29664" y="894522"/>
                  <a:pt x="0" y="864857"/>
                  <a:pt x="0" y="828265"/>
                </a:cubicBezTo>
                <a:lnTo>
                  <a:pt x="0" y="66257"/>
                </a:lnTo>
                <a:cubicBezTo>
                  <a:pt x="0" y="29689"/>
                  <a:pt x="29689" y="0"/>
                  <a:pt x="66257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36" name="Text 34"/>
          <p:cNvSpPr/>
          <p:nvPr/>
        </p:nvSpPr>
        <p:spPr>
          <a:xfrm>
            <a:off x="877957" y="3810000"/>
            <a:ext cx="1441174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方法1: SET/RST</a:t>
            </a:r>
            <a:endParaRPr lang="en-US" sz="1600" dirty="0"/>
          </a:p>
        </p:txBody>
      </p:sp>
      <p:sp>
        <p:nvSpPr>
          <p:cNvPr id="37" name="Shape 35"/>
          <p:cNvSpPr/>
          <p:nvPr/>
        </p:nvSpPr>
        <p:spPr>
          <a:xfrm>
            <a:off x="877957" y="4041913"/>
            <a:ext cx="1374913" cy="530087"/>
          </a:xfrm>
          <a:custGeom>
            <a:avLst/>
            <a:gdLst/>
            <a:ahLst/>
            <a:cxnLst/>
            <a:rect l="l" t="t" r="r" b="b"/>
            <a:pathLst>
              <a:path w="1374913" h="530087">
                <a:moveTo>
                  <a:pt x="33130" y="0"/>
                </a:moveTo>
                <a:lnTo>
                  <a:pt x="1341783" y="0"/>
                </a:lnTo>
                <a:cubicBezTo>
                  <a:pt x="1360080" y="0"/>
                  <a:pt x="1374913" y="14833"/>
                  <a:pt x="1374913" y="33130"/>
                </a:cubicBezTo>
                <a:lnTo>
                  <a:pt x="1374913" y="496957"/>
                </a:lnTo>
                <a:cubicBezTo>
                  <a:pt x="1374913" y="515254"/>
                  <a:pt x="1360080" y="530087"/>
                  <a:pt x="1341783" y="530087"/>
                </a:cubicBezTo>
                <a:lnTo>
                  <a:pt x="33130" y="530087"/>
                </a:lnTo>
                <a:cubicBezTo>
                  <a:pt x="14833" y="530087"/>
                  <a:pt x="0" y="515254"/>
                  <a:pt x="0" y="496957"/>
                </a:cubicBezTo>
                <a:lnTo>
                  <a:pt x="0" y="33130"/>
                </a:lnTo>
                <a:cubicBezTo>
                  <a:pt x="0" y="14833"/>
                  <a:pt x="14833" y="0"/>
                  <a:pt x="33130" y="0"/>
                </a:cubicBezTo>
                <a:close/>
              </a:path>
            </a:pathLst>
          </a:custGeom>
          <a:solidFill>
            <a:srgbClr val="1F2937"/>
          </a:solidFill>
          <a:ln/>
        </p:spPr>
      </p:sp>
      <p:sp>
        <p:nvSpPr>
          <p:cNvPr id="38" name="Text 36"/>
          <p:cNvSpPr/>
          <p:nvPr/>
        </p:nvSpPr>
        <p:spPr>
          <a:xfrm>
            <a:off x="944217" y="4108174"/>
            <a:ext cx="1308652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X0 / SET Y0</a:t>
            </a:r>
            <a:endParaRPr lang="en-US" sz="1600" dirty="0"/>
          </a:p>
        </p:txBody>
      </p:sp>
      <p:sp>
        <p:nvSpPr>
          <p:cNvPr id="39" name="Text 37"/>
          <p:cNvSpPr/>
          <p:nvPr/>
        </p:nvSpPr>
        <p:spPr>
          <a:xfrm>
            <a:off x="944217" y="4306957"/>
            <a:ext cx="1308652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X1 / RST Y0</a:t>
            </a:r>
            <a:endParaRPr lang="en-US" sz="1600" dirty="0"/>
          </a:p>
        </p:txBody>
      </p:sp>
      <p:sp>
        <p:nvSpPr>
          <p:cNvPr id="40" name="Shape 38"/>
          <p:cNvSpPr/>
          <p:nvPr/>
        </p:nvSpPr>
        <p:spPr>
          <a:xfrm>
            <a:off x="2419989" y="3743739"/>
            <a:ext cx="1507435" cy="894522"/>
          </a:xfrm>
          <a:custGeom>
            <a:avLst/>
            <a:gdLst/>
            <a:ahLst/>
            <a:cxnLst/>
            <a:rect l="l" t="t" r="r" b="b"/>
            <a:pathLst>
              <a:path w="1507435" h="894522">
                <a:moveTo>
                  <a:pt x="66257" y="0"/>
                </a:moveTo>
                <a:lnTo>
                  <a:pt x="1441178" y="0"/>
                </a:lnTo>
                <a:cubicBezTo>
                  <a:pt x="1477770" y="0"/>
                  <a:pt x="1507435" y="29664"/>
                  <a:pt x="1507435" y="66257"/>
                </a:cubicBezTo>
                <a:lnTo>
                  <a:pt x="1507435" y="828265"/>
                </a:lnTo>
                <a:cubicBezTo>
                  <a:pt x="1507435" y="864833"/>
                  <a:pt x="1477746" y="894522"/>
                  <a:pt x="1441178" y="894522"/>
                </a:cubicBezTo>
                <a:lnTo>
                  <a:pt x="66257" y="894522"/>
                </a:lnTo>
                <a:cubicBezTo>
                  <a:pt x="29664" y="894522"/>
                  <a:pt x="0" y="864857"/>
                  <a:pt x="0" y="828265"/>
                </a:cubicBezTo>
                <a:lnTo>
                  <a:pt x="0" y="66257"/>
                </a:lnTo>
                <a:cubicBezTo>
                  <a:pt x="0" y="29689"/>
                  <a:pt x="29689" y="0"/>
                  <a:pt x="66257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41" name="Text 39"/>
          <p:cNvSpPr/>
          <p:nvPr/>
        </p:nvSpPr>
        <p:spPr>
          <a:xfrm>
            <a:off x="2486249" y="3810000"/>
            <a:ext cx="1441174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方法2: 起保停</a:t>
            </a:r>
            <a:endParaRPr lang="en-US" sz="1600" dirty="0"/>
          </a:p>
        </p:txBody>
      </p:sp>
      <p:sp>
        <p:nvSpPr>
          <p:cNvPr id="42" name="Shape 40"/>
          <p:cNvSpPr/>
          <p:nvPr/>
        </p:nvSpPr>
        <p:spPr>
          <a:xfrm>
            <a:off x="2486249" y="4041913"/>
            <a:ext cx="1374913" cy="530087"/>
          </a:xfrm>
          <a:custGeom>
            <a:avLst/>
            <a:gdLst/>
            <a:ahLst/>
            <a:cxnLst/>
            <a:rect l="l" t="t" r="r" b="b"/>
            <a:pathLst>
              <a:path w="1374913" h="530087">
                <a:moveTo>
                  <a:pt x="33130" y="0"/>
                </a:moveTo>
                <a:lnTo>
                  <a:pt x="1341783" y="0"/>
                </a:lnTo>
                <a:cubicBezTo>
                  <a:pt x="1360080" y="0"/>
                  <a:pt x="1374913" y="14833"/>
                  <a:pt x="1374913" y="33130"/>
                </a:cubicBezTo>
                <a:lnTo>
                  <a:pt x="1374913" y="496957"/>
                </a:lnTo>
                <a:cubicBezTo>
                  <a:pt x="1374913" y="515254"/>
                  <a:pt x="1360080" y="530087"/>
                  <a:pt x="1341783" y="530087"/>
                </a:cubicBezTo>
                <a:lnTo>
                  <a:pt x="33130" y="530087"/>
                </a:lnTo>
                <a:cubicBezTo>
                  <a:pt x="14833" y="530087"/>
                  <a:pt x="0" y="515254"/>
                  <a:pt x="0" y="496957"/>
                </a:cubicBezTo>
                <a:lnTo>
                  <a:pt x="0" y="33130"/>
                </a:lnTo>
                <a:cubicBezTo>
                  <a:pt x="0" y="14833"/>
                  <a:pt x="14833" y="0"/>
                  <a:pt x="33130" y="0"/>
                </a:cubicBezTo>
                <a:close/>
              </a:path>
            </a:pathLst>
          </a:custGeom>
          <a:solidFill>
            <a:srgbClr val="1F2937"/>
          </a:solidFill>
          <a:ln/>
        </p:spPr>
      </p:sp>
      <p:sp>
        <p:nvSpPr>
          <p:cNvPr id="43" name="Text 41"/>
          <p:cNvSpPr/>
          <p:nvPr/>
        </p:nvSpPr>
        <p:spPr>
          <a:xfrm>
            <a:off x="2552510" y="4108174"/>
            <a:ext cx="1308652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X0 / OR Y0</a:t>
            </a:r>
            <a:endParaRPr lang="en-US" sz="1600" dirty="0"/>
          </a:p>
        </p:txBody>
      </p:sp>
      <p:sp>
        <p:nvSpPr>
          <p:cNvPr id="44" name="Text 42"/>
          <p:cNvSpPr/>
          <p:nvPr/>
        </p:nvSpPr>
        <p:spPr>
          <a:xfrm>
            <a:off x="2552510" y="4306957"/>
            <a:ext cx="1308652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ANI X1 / OUT Y0</a:t>
            </a:r>
            <a:endParaRPr lang="en-US" sz="1600" dirty="0"/>
          </a:p>
        </p:txBody>
      </p:sp>
      <p:sp>
        <p:nvSpPr>
          <p:cNvPr id="45" name="Text 43"/>
          <p:cNvSpPr/>
          <p:nvPr/>
        </p:nvSpPr>
        <p:spPr>
          <a:xfrm>
            <a:off x="811696" y="4671391"/>
            <a:ext cx="3180522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两种方法功能相同,SET/RST更直观,起保停更节省指令</a:t>
            </a:r>
            <a:endParaRPr lang="en-US" sz="1600" dirty="0"/>
          </a:p>
        </p:txBody>
      </p:sp>
      <p:sp>
        <p:nvSpPr>
          <p:cNvPr id="46" name="Shape 44"/>
          <p:cNvSpPr/>
          <p:nvPr/>
        </p:nvSpPr>
        <p:spPr>
          <a:xfrm>
            <a:off x="347870" y="5035826"/>
            <a:ext cx="3785152" cy="1490870"/>
          </a:xfrm>
          <a:custGeom>
            <a:avLst/>
            <a:gdLst/>
            <a:ahLst/>
            <a:cxnLst/>
            <a:rect l="l" t="t" r="r" b="b"/>
            <a:pathLst>
              <a:path w="3785152" h="1490870">
                <a:moveTo>
                  <a:pt x="33130" y="0"/>
                </a:moveTo>
                <a:lnTo>
                  <a:pt x="3685756" y="0"/>
                </a:lnTo>
                <a:cubicBezTo>
                  <a:pt x="3740651" y="0"/>
                  <a:pt x="3785152" y="44501"/>
                  <a:pt x="3785152" y="99396"/>
                </a:cubicBezTo>
                <a:lnTo>
                  <a:pt x="3785152" y="1391473"/>
                </a:lnTo>
                <a:cubicBezTo>
                  <a:pt x="3785152" y="1446368"/>
                  <a:pt x="3740651" y="1490870"/>
                  <a:pt x="3685756" y="1490870"/>
                </a:cubicBezTo>
                <a:lnTo>
                  <a:pt x="33130" y="1490870"/>
                </a:lnTo>
                <a:cubicBezTo>
                  <a:pt x="14833" y="1490870"/>
                  <a:pt x="0" y="1476037"/>
                  <a:pt x="0" y="1457739"/>
                </a:cubicBezTo>
                <a:lnTo>
                  <a:pt x="0" y="33130"/>
                </a:lnTo>
                <a:cubicBezTo>
                  <a:pt x="0" y="14833"/>
                  <a:pt x="14833" y="0"/>
                  <a:pt x="3313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49696" dist="33130" dir="5400000">
              <a:srgbClr val="000000">
                <a:alpha val="10196"/>
              </a:srgbClr>
            </a:outerShdw>
          </a:effectLst>
        </p:spPr>
      </p:sp>
      <p:sp>
        <p:nvSpPr>
          <p:cNvPr id="47" name="Shape 45"/>
          <p:cNvSpPr/>
          <p:nvPr/>
        </p:nvSpPr>
        <p:spPr>
          <a:xfrm>
            <a:off x="347870" y="5035826"/>
            <a:ext cx="33130" cy="1490870"/>
          </a:xfrm>
          <a:custGeom>
            <a:avLst/>
            <a:gdLst/>
            <a:ahLst/>
            <a:cxnLst/>
            <a:rect l="l" t="t" r="r" b="b"/>
            <a:pathLst>
              <a:path w="33130" h="1490870">
                <a:moveTo>
                  <a:pt x="33130" y="0"/>
                </a:moveTo>
                <a:lnTo>
                  <a:pt x="33130" y="0"/>
                </a:lnTo>
                <a:lnTo>
                  <a:pt x="33130" y="1490870"/>
                </a:lnTo>
                <a:lnTo>
                  <a:pt x="33130" y="1490870"/>
                </a:lnTo>
                <a:cubicBezTo>
                  <a:pt x="14833" y="1490870"/>
                  <a:pt x="0" y="1476037"/>
                  <a:pt x="0" y="1457739"/>
                </a:cubicBezTo>
                <a:lnTo>
                  <a:pt x="0" y="33130"/>
                </a:lnTo>
                <a:cubicBezTo>
                  <a:pt x="0" y="14833"/>
                  <a:pt x="14833" y="0"/>
                  <a:pt x="33130" y="0"/>
                </a:cubicBezTo>
                <a:close/>
              </a:path>
            </a:pathLst>
          </a:custGeom>
          <a:solidFill>
            <a:srgbClr val="8B5CF6"/>
          </a:solidFill>
          <a:ln/>
        </p:spPr>
      </p:sp>
      <p:sp>
        <p:nvSpPr>
          <p:cNvPr id="48" name="Shape 46"/>
          <p:cNvSpPr/>
          <p:nvPr/>
        </p:nvSpPr>
        <p:spPr>
          <a:xfrm>
            <a:off x="484533" y="5168348"/>
            <a:ext cx="165652" cy="165652"/>
          </a:xfrm>
          <a:custGeom>
            <a:avLst/>
            <a:gdLst/>
            <a:ahLst/>
            <a:cxnLst/>
            <a:rect l="l" t="t" r="r" b="b"/>
            <a:pathLst>
              <a:path w="165652" h="165652">
                <a:moveTo>
                  <a:pt x="130645" y="11130"/>
                </a:moveTo>
                <a:cubicBezTo>
                  <a:pt x="134528" y="9512"/>
                  <a:pt x="138960" y="10418"/>
                  <a:pt x="141937" y="13362"/>
                </a:cubicBezTo>
                <a:lnTo>
                  <a:pt x="162643" y="34069"/>
                </a:lnTo>
                <a:cubicBezTo>
                  <a:pt x="164584" y="36010"/>
                  <a:pt x="165685" y="38631"/>
                  <a:pt x="165685" y="41381"/>
                </a:cubicBezTo>
                <a:cubicBezTo>
                  <a:pt x="165685" y="44131"/>
                  <a:pt x="164584" y="46751"/>
                  <a:pt x="162643" y="48693"/>
                </a:cubicBezTo>
                <a:lnTo>
                  <a:pt x="141937" y="69399"/>
                </a:lnTo>
                <a:cubicBezTo>
                  <a:pt x="138960" y="72376"/>
                  <a:pt x="134528" y="73249"/>
                  <a:pt x="130645" y="71632"/>
                </a:cubicBezTo>
                <a:cubicBezTo>
                  <a:pt x="126763" y="70014"/>
                  <a:pt x="124239" y="66293"/>
                  <a:pt x="124239" y="62120"/>
                </a:cubicBezTo>
                <a:lnTo>
                  <a:pt x="124239" y="51766"/>
                </a:lnTo>
                <a:lnTo>
                  <a:pt x="113886" y="51766"/>
                </a:lnTo>
                <a:cubicBezTo>
                  <a:pt x="110618" y="51766"/>
                  <a:pt x="107544" y="53287"/>
                  <a:pt x="105603" y="55908"/>
                </a:cubicBezTo>
                <a:lnTo>
                  <a:pt x="95121" y="69885"/>
                </a:lnTo>
                <a:lnTo>
                  <a:pt x="82179" y="52640"/>
                </a:lnTo>
                <a:lnTo>
                  <a:pt x="89038" y="43484"/>
                </a:lnTo>
                <a:cubicBezTo>
                  <a:pt x="94894" y="35654"/>
                  <a:pt x="104115" y="31060"/>
                  <a:pt x="113886" y="31060"/>
                </a:cubicBezTo>
                <a:lnTo>
                  <a:pt x="124239" y="31060"/>
                </a:lnTo>
                <a:lnTo>
                  <a:pt x="124239" y="20707"/>
                </a:lnTo>
                <a:cubicBezTo>
                  <a:pt x="124239" y="16533"/>
                  <a:pt x="126763" y="12747"/>
                  <a:pt x="130645" y="11130"/>
                </a:cubicBezTo>
                <a:close/>
                <a:moveTo>
                  <a:pt x="49825" y="95768"/>
                </a:moveTo>
                <a:lnTo>
                  <a:pt x="62767" y="113012"/>
                </a:lnTo>
                <a:lnTo>
                  <a:pt x="55908" y="122168"/>
                </a:lnTo>
                <a:cubicBezTo>
                  <a:pt x="50052" y="129998"/>
                  <a:pt x="40831" y="134592"/>
                  <a:pt x="31060" y="134592"/>
                </a:cubicBezTo>
                <a:lnTo>
                  <a:pt x="10353" y="134592"/>
                </a:lnTo>
                <a:cubicBezTo>
                  <a:pt x="4627" y="134592"/>
                  <a:pt x="0" y="129966"/>
                  <a:pt x="0" y="124239"/>
                </a:cubicBezTo>
                <a:cubicBezTo>
                  <a:pt x="0" y="118512"/>
                  <a:pt x="4627" y="113886"/>
                  <a:pt x="10353" y="113886"/>
                </a:cubicBezTo>
                <a:lnTo>
                  <a:pt x="31060" y="113886"/>
                </a:lnTo>
                <a:cubicBezTo>
                  <a:pt x="34328" y="113886"/>
                  <a:pt x="37401" y="112365"/>
                  <a:pt x="39342" y="109745"/>
                </a:cubicBezTo>
                <a:lnTo>
                  <a:pt x="49825" y="95768"/>
                </a:lnTo>
                <a:close/>
                <a:moveTo>
                  <a:pt x="141904" y="152258"/>
                </a:moveTo>
                <a:cubicBezTo>
                  <a:pt x="138928" y="155234"/>
                  <a:pt x="134495" y="156108"/>
                  <a:pt x="130613" y="154490"/>
                </a:cubicBezTo>
                <a:cubicBezTo>
                  <a:pt x="126730" y="152872"/>
                  <a:pt x="124239" y="149119"/>
                  <a:pt x="124239" y="144946"/>
                </a:cubicBezTo>
                <a:lnTo>
                  <a:pt x="124239" y="134592"/>
                </a:lnTo>
                <a:lnTo>
                  <a:pt x="113886" y="134592"/>
                </a:lnTo>
                <a:cubicBezTo>
                  <a:pt x="104115" y="134592"/>
                  <a:pt x="94894" y="129998"/>
                  <a:pt x="89038" y="122168"/>
                </a:cubicBezTo>
                <a:lnTo>
                  <a:pt x="39342" y="55908"/>
                </a:lnTo>
                <a:cubicBezTo>
                  <a:pt x="37401" y="53287"/>
                  <a:pt x="34328" y="51766"/>
                  <a:pt x="31060" y="51766"/>
                </a:cubicBezTo>
                <a:lnTo>
                  <a:pt x="10353" y="51766"/>
                </a:lnTo>
                <a:cubicBezTo>
                  <a:pt x="4627" y="51766"/>
                  <a:pt x="0" y="47140"/>
                  <a:pt x="0" y="41413"/>
                </a:cubicBezTo>
                <a:cubicBezTo>
                  <a:pt x="0" y="35686"/>
                  <a:pt x="4627" y="31060"/>
                  <a:pt x="10353" y="31060"/>
                </a:cubicBezTo>
                <a:lnTo>
                  <a:pt x="31060" y="31060"/>
                </a:lnTo>
                <a:cubicBezTo>
                  <a:pt x="40831" y="31060"/>
                  <a:pt x="50052" y="35654"/>
                  <a:pt x="55908" y="43484"/>
                </a:cubicBezTo>
                <a:lnTo>
                  <a:pt x="105603" y="109745"/>
                </a:lnTo>
                <a:cubicBezTo>
                  <a:pt x="107544" y="112365"/>
                  <a:pt x="110618" y="113886"/>
                  <a:pt x="113886" y="113886"/>
                </a:cubicBezTo>
                <a:lnTo>
                  <a:pt x="124239" y="113886"/>
                </a:lnTo>
                <a:lnTo>
                  <a:pt x="124239" y="103533"/>
                </a:lnTo>
                <a:cubicBezTo>
                  <a:pt x="124239" y="99359"/>
                  <a:pt x="126763" y="95574"/>
                  <a:pt x="130645" y="93956"/>
                </a:cubicBezTo>
                <a:cubicBezTo>
                  <a:pt x="134528" y="92338"/>
                  <a:pt x="138960" y="93244"/>
                  <a:pt x="141937" y="96188"/>
                </a:cubicBezTo>
                <a:lnTo>
                  <a:pt x="162643" y="116895"/>
                </a:lnTo>
                <a:cubicBezTo>
                  <a:pt x="164584" y="118836"/>
                  <a:pt x="165685" y="121457"/>
                  <a:pt x="165685" y="124207"/>
                </a:cubicBezTo>
                <a:cubicBezTo>
                  <a:pt x="165685" y="126957"/>
                  <a:pt x="164584" y="129578"/>
                  <a:pt x="162643" y="131519"/>
                </a:cubicBezTo>
                <a:lnTo>
                  <a:pt x="141937" y="152225"/>
                </a:lnTo>
                <a:close/>
              </a:path>
            </a:pathLst>
          </a:custGeom>
          <a:solidFill>
            <a:srgbClr val="8B5CF6"/>
          </a:solidFill>
          <a:ln/>
        </p:spPr>
      </p:sp>
      <p:sp>
        <p:nvSpPr>
          <p:cNvPr id="49" name="Text 47"/>
          <p:cNvSpPr/>
          <p:nvPr/>
        </p:nvSpPr>
        <p:spPr>
          <a:xfrm>
            <a:off x="737152" y="5135217"/>
            <a:ext cx="952500" cy="23191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74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INV 反转指令</a:t>
            </a:r>
            <a:endParaRPr lang="en-US" sz="1600" dirty="0"/>
          </a:p>
        </p:txBody>
      </p:sp>
      <p:sp>
        <p:nvSpPr>
          <p:cNvPr id="50" name="Text 48"/>
          <p:cNvSpPr/>
          <p:nvPr/>
        </p:nvSpPr>
        <p:spPr>
          <a:xfrm>
            <a:off x="463826" y="5433391"/>
            <a:ext cx="3636065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将逻辑运算结果</a:t>
            </a:r>
            <a:pPr>
              <a:lnSpc>
                <a:spcPct val="130000"/>
              </a:lnSpc>
            </a:pPr>
            <a:r>
              <a:rPr lang="en-US" sz="1043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反转</a:t>
            </a:r>
            <a:pPr>
              <a:lnSpc>
                <a:spcPct val="130000"/>
              </a:lnSpc>
            </a:pPr>
            <a:r>
              <a:rPr lang="en-US" sz="1043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(0变1,1变0)</a:t>
            </a:r>
            <a:endParaRPr lang="en-US" sz="1600" dirty="0"/>
          </a:p>
        </p:txBody>
      </p:sp>
      <p:sp>
        <p:nvSpPr>
          <p:cNvPr id="51" name="Shape 49"/>
          <p:cNvSpPr/>
          <p:nvPr/>
        </p:nvSpPr>
        <p:spPr>
          <a:xfrm>
            <a:off x="463826" y="5698435"/>
            <a:ext cx="3569804" cy="728870"/>
          </a:xfrm>
          <a:custGeom>
            <a:avLst/>
            <a:gdLst/>
            <a:ahLst/>
            <a:cxnLst/>
            <a:rect l="l" t="t" r="r" b="b"/>
            <a:pathLst>
              <a:path w="3569804" h="728870">
                <a:moveTo>
                  <a:pt x="33127" y="0"/>
                </a:moveTo>
                <a:lnTo>
                  <a:pt x="3536677" y="0"/>
                </a:lnTo>
                <a:cubicBezTo>
                  <a:pt x="3554973" y="0"/>
                  <a:pt x="3569804" y="14832"/>
                  <a:pt x="3569804" y="33127"/>
                </a:cubicBezTo>
                <a:lnTo>
                  <a:pt x="3569804" y="695742"/>
                </a:lnTo>
                <a:cubicBezTo>
                  <a:pt x="3569804" y="714038"/>
                  <a:pt x="3554973" y="728870"/>
                  <a:pt x="3536677" y="728870"/>
                </a:cubicBezTo>
                <a:lnTo>
                  <a:pt x="33127" y="728870"/>
                </a:lnTo>
                <a:cubicBezTo>
                  <a:pt x="14832" y="728870"/>
                  <a:pt x="0" y="714038"/>
                  <a:pt x="0" y="695742"/>
                </a:cubicBezTo>
                <a:lnTo>
                  <a:pt x="0" y="33127"/>
                </a:lnTo>
                <a:cubicBezTo>
                  <a:pt x="0" y="14832"/>
                  <a:pt x="14832" y="0"/>
                  <a:pt x="33127" y="0"/>
                </a:cubicBezTo>
                <a:close/>
              </a:path>
            </a:pathLst>
          </a:custGeom>
          <a:solidFill>
            <a:srgbClr val="1F2937"/>
          </a:solidFill>
          <a:ln/>
        </p:spPr>
      </p:sp>
      <p:sp>
        <p:nvSpPr>
          <p:cNvPr id="52" name="Text 50"/>
          <p:cNvSpPr/>
          <p:nvPr/>
        </p:nvSpPr>
        <p:spPr>
          <a:xfrm>
            <a:off x="530087" y="5764696"/>
            <a:ext cx="3503543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X0</a:t>
            </a:r>
            <a:endParaRPr lang="en-US" sz="1600" dirty="0"/>
          </a:p>
        </p:txBody>
      </p:sp>
      <p:sp>
        <p:nvSpPr>
          <p:cNvPr id="53" name="Text 51"/>
          <p:cNvSpPr/>
          <p:nvPr/>
        </p:nvSpPr>
        <p:spPr>
          <a:xfrm>
            <a:off x="530087" y="5963478"/>
            <a:ext cx="3503543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dirty="0">
                <a:solidFill>
                  <a:srgbClr val="8B5CF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INV</a:t>
            </a:r>
            <a:endParaRPr lang="en-US" sz="1600" dirty="0"/>
          </a:p>
        </p:txBody>
      </p:sp>
      <p:sp>
        <p:nvSpPr>
          <p:cNvPr id="54" name="Text 52"/>
          <p:cNvSpPr/>
          <p:nvPr/>
        </p:nvSpPr>
        <p:spPr>
          <a:xfrm>
            <a:off x="530087" y="6162261"/>
            <a:ext cx="3503543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OUT Y0 </a:t>
            </a:r>
            <a:pPr>
              <a:lnSpc>
                <a:spcPct val="130000"/>
              </a:lnSpc>
            </a:pPr>
            <a:r>
              <a:rPr lang="en-US" sz="1043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Y0=X0的相反状态</a:t>
            </a:r>
            <a:endParaRPr lang="en-US" sz="1600" dirty="0"/>
          </a:p>
        </p:txBody>
      </p:sp>
      <p:sp>
        <p:nvSpPr>
          <p:cNvPr id="55" name="Shape 53"/>
          <p:cNvSpPr/>
          <p:nvPr/>
        </p:nvSpPr>
        <p:spPr>
          <a:xfrm>
            <a:off x="4213087" y="5035826"/>
            <a:ext cx="3785152" cy="1490870"/>
          </a:xfrm>
          <a:custGeom>
            <a:avLst/>
            <a:gdLst/>
            <a:ahLst/>
            <a:cxnLst/>
            <a:rect l="l" t="t" r="r" b="b"/>
            <a:pathLst>
              <a:path w="3785152" h="1490870">
                <a:moveTo>
                  <a:pt x="33130" y="0"/>
                </a:moveTo>
                <a:lnTo>
                  <a:pt x="3685756" y="0"/>
                </a:lnTo>
                <a:cubicBezTo>
                  <a:pt x="3740651" y="0"/>
                  <a:pt x="3785152" y="44501"/>
                  <a:pt x="3785152" y="99396"/>
                </a:cubicBezTo>
                <a:lnTo>
                  <a:pt x="3785152" y="1391473"/>
                </a:lnTo>
                <a:cubicBezTo>
                  <a:pt x="3785152" y="1446368"/>
                  <a:pt x="3740651" y="1490870"/>
                  <a:pt x="3685756" y="1490870"/>
                </a:cubicBezTo>
                <a:lnTo>
                  <a:pt x="33130" y="1490870"/>
                </a:lnTo>
                <a:cubicBezTo>
                  <a:pt x="14833" y="1490870"/>
                  <a:pt x="0" y="1476037"/>
                  <a:pt x="0" y="1457739"/>
                </a:cubicBezTo>
                <a:lnTo>
                  <a:pt x="0" y="33130"/>
                </a:lnTo>
                <a:cubicBezTo>
                  <a:pt x="0" y="14833"/>
                  <a:pt x="14833" y="0"/>
                  <a:pt x="3313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49696" dist="33130" dir="5400000">
              <a:srgbClr val="000000">
                <a:alpha val="10196"/>
              </a:srgbClr>
            </a:outerShdw>
          </a:effectLst>
        </p:spPr>
      </p:sp>
      <p:sp>
        <p:nvSpPr>
          <p:cNvPr id="56" name="Shape 54"/>
          <p:cNvSpPr/>
          <p:nvPr/>
        </p:nvSpPr>
        <p:spPr>
          <a:xfrm>
            <a:off x="4213087" y="5035826"/>
            <a:ext cx="33130" cy="1490870"/>
          </a:xfrm>
          <a:custGeom>
            <a:avLst/>
            <a:gdLst/>
            <a:ahLst/>
            <a:cxnLst/>
            <a:rect l="l" t="t" r="r" b="b"/>
            <a:pathLst>
              <a:path w="33130" h="1490870">
                <a:moveTo>
                  <a:pt x="33130" y="0"/>
                </a:moveTo>
                <a:lnTo>
                  <a:pt x="33130" y="0"/>
                </a:lnTo>
                <a:lnTo>
                  <a:pt x="33130" y="1490870"/>
                </a:lnTo>
                <a:lnTo>
                  <a:pt x="33130" y="1490870"/>
                </a:lnTo>
                <a:cubicBezTo>
                  <a:pt x="14833" y="1490870"/>
                  <a:pt x="0" y="1476037"/>
                  <a:pt x="0" y="1457739"/>
                </a:cubicBezTo>
                <a:lnTo>
                  <a:pt x="0" y="33130"/>
                </a:lnTo>
                <a:cubicBezTo>
                  <a:pt x="0" y="14833"/>
                  <a:pt x="14833" y="0"/>
                  <a:pt x="33130" y="0"/>
                </a:cubicBezTo>
                <a:close/>
              </a:path>
            </a:pathLst>
          </a:custGeom>
          <a:solidFill>
            <a:srgbClr val="6B7280"/>
          </a:solidFill>
          <a:ln/>
        </p:spPr>
      </p:sp>
      <p:sp>
        <p:nvSpPr>
          <p:cNvPr id="57" name="Shape 55"/>
          <p:cNvSpPr/>
          <p:nvPr/>
        </p:nvSpPr>
        <p:spPr>
          <a:xfrm>
            <a:off x="4360103" y="5168348"/>
            <a:ext cx="144946" cy="165652"/>
          </a:xfrm>
          <a:custGeom>
            <a:avLst/>
            <a:gdLst/>
            <a:ahLst/>
            <a:cxnLst/>
            <a:rect l="l" t="t" r="r" b="b"/>
            <a:pathLst>
              <a:path w="144946" h="165652">
                <a:moveTo>
                  <a:pt x="0" y="82826"/>
                </a:moveTo>
                <a:cubicBezTo>
                  <a:pt x="0" y="77099"/>
                  <a:pt x="4627" y="72473"/>
                  <a:pt x="10353" y="72473"/>
                </a:cubicBezTo>
                <a:lnTo>
                  <a:pt x="134592" y="72473"/>
                </a:lnTo>
                <a:cubicBezTo>
                  <a:pt x="140319" y="72473"/>
                  <a:pt x="144946" y="77099"/>
                  <a:pt x="144946" y="82826"/>
                </a:cubicBezTo>
                <a:cubicBezTo>
                  <a:pt x="144946" y="88553"/>
                  <a:pt x="140319" y="93179"/>
                  <a:pt x="134592" y="93179"/>
                </a:cubicBezTo>
                <a:lnTo>
                  <a:pt x="10353" y="93179"/>
                </a:lnTo>
                <a:cubicBezTo>
                  <a:pt x="4627" y="93179"/>
                  <a:pt x="0" y="88553"/>
                  <a:pt x="0" y="82826"/>
                </a:cubicBezTo>
                <a:close/>
              </a:path>
            </a:pathLst>
          </a:custGeom>
          <a:solidFill>
            <a:srgbClr val="6B7280"/>
          </a:solidFill>
          <a:ln/>
        </p:spPr>
      </p:sp>
      <p:sp>
        <p:nvSpPr>
          <p:cNvPr id="58" name="Text 56"/>
          <p:cNvSpPr/>
          <p:nvPr/>
        </p:nvSpPr>
        <p:spPr>
          <a:xfrm>
            <a:off x="4602370" y="5135217"/>
            <a:ext cx="877957" cy="23191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74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NOP 空操作</a:t>
            </a:r>
            <a:endParaRPr lang="en-US" sz="1600" dirty="0"/>
          </a:p>
        </p:txBody>
      </p:sp>
      <p:sp>
        <p:nvSpPr>
          <p:cNvPr id="59" name="Text 57"/>
          <p:cNvSpPr/>
          <p:nvPr/>
        </p:nvSpPr>
        <p:spPr>
          <a:xfrm>
            <a:off x="4329044" y="5433391"/>
            <a:ext cx="3636065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该步序作空操作,不产生任何动作</a:t>
            </a:r>
            <a:endParaRPr lang="en-US" sz="1600" dirty="0"/>
          </a:p>
        </p:txBody>
      </p:sp>
      <p:sp>
        <p:nvSpPr>
          <p:cNvPr id="60" name="Shape 58"/>
          <p:cNvSpPr/>
          <p:nvPr/>
        </p:nvSpPr>
        <p:spPr>
          <a:xfrm>
            <a:off x="4329044" y="5698435"/>
            <a:ext cx="3569804" cy="331304"/>
          </a:xfrm>
          <a:custGeom>
            <a:avLst/>
            <a:gdLst/>
            <a:ahLst/>
            <a:cxnLst/>
            <a:rect l="l" t="t" r="r" b="b"/>
            <a:pathLst>
              <a:path w="3569804" h="331304">
                <a:moveTo>
                  <a:pt x="33130" y="0"/>
                </a:moveTo>
                <a:lnTo>
                  <a:pt x="3536674" y="0"/>
                </a:lnTo>
                <a:cubicBezTo>
                  <a:pt x="3554971" y="0"/>
                  <a:pt x="3569804" y="14833"/>
                  <a:pt x="3569804" y="33130"/>
                </a:cubicBezTo>
                <a:lnTo>
                  <a:pt x="3569804" y="298174"/>
                </a:lnTo>
                <a:cubicBezTo>
                  <a:pt x="3569804" y="316471"/>
                  <a:pt x="3554971" y="331304"/>
                  <a:pt x="3536674" y="331304"/>
                </a:cubicBezTo>
                <a:lnTo>
                  <a:pt x="33130" y="331304"/>
                </a:lnTo>
                <a:cubicBezTo>
                  <a:pt x="14833" y="331304"/>
                  <a:pt x="0" y="316471"/>
                  <a:pt x="0" y="298174"/>
                </a:cubicBezTo>
                <a:lnTo>
                  <a:pt x="0" y="33130"/>
                </a:lnTo>
                <a:cubicBezTo>
                  <a:pt x="0" y="14833"/>
                  <a:pt x="14833" y="0"/>
                  <a:pt x="33130" y="0"/>
                </a:cubicBezTo>
                <a:close/>
              </a:path>
            </a:pathLst>
          </a:custGeom>
          <a:solidFill>
            <a:srgbClr val="F3F4F6"/>
          </a:solidFill>
          <a:ln/>
        </p:spPr>
      </p:sp>
      <p:sp>
        <p:nvSpPr>
          <p:cNvPr id="61" name="Text 59"/>
          <p:cNvSpPr/>
          <p:nvPr/>
        </p:nvSpPr>
        <p:spPr>
          <a:xfrm>
            <a:off x="4395305" y="5764696"/>
            <a:ext cx="3503543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用于程序调试或填充空步</a:t>
            </a:r>
            <a:endParaRPr lang="en-US" sz="1600" dirty="0"/>
          </a:p>
        </p:txBody>
      </p:sp>
      <p:sp>
        <p:nvSpPr>
          <p:cNvPr id="62" name="Shape 60"/>
          <p:cNvSpPr/>
          <p:nvPr/>
        </p:nvSpPr>
        <p:spPr>
          <a:xfrm>
            <a:off x="8078305" y="5035826"/>
            <a:ext cx="3785152" cy="1490870"/>
          </a:xfrm>
          <a:custGeom>
            <a:avLst/>
            <a:gdLst/>
            <a:ahLst/>
            <a:cxnLst/>
            <a:rect l="l" t="t" r="r" b="b"/>
            <a:pathLst>
              <a:path w="3785152" h="1490870">
                <a:moveTo>
                  <a:pt x="33130" y="0"/>
                </a:moveTo>
                <a:lnTo>
                  <a:pt x="3685756" y="0"/>
                </a:lnTo>
                <a:cubicBezTo>
                  <a:pt x="3740651" y="0"/>
                  <a:pt x="3785152" y="44501"/>
                  <a:pt x="3785152" y="99396"/>
                </a:cubicBezTo>
                <a:lnTo>
                  <a:pt x="3785152" y="1391473"/>
                </a:lnTo>
                <a:cubicBezTo>
                  <a:pt x="3785152" y="1446368"/>
                  <a:pt x="3740651" y="1490870"/>
                  <a:pt x="3685756" y="1490870"/>
                </a:cubicBezTo>
                <a:lnTo>
                  <a:pt x="33130" y="1490870"/>
                </a:lnTo>
                <a:cubicBezTo>
                  <a:pt x="14833" y="1490870"/>
                  <a:pt x="0" y="1476037"/>
                  <a:pt x="0" y="1457739"/>
                </a:cubicBezTo>
                <a:lnTo>
                  <a:pt x="0" y="33130"/>
                </a:lnTo>
                <a:cubicBezTo>
                  <a:pt x="0" y="14833"/>
                  <a:pt x="14833" y="0"/>
                  <a:pt x="3313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49696" dist="33130" dir="5400000">
              <a:srgbClr val="000000">
                <a:alpha val="10196"/>
              </a:srgbClr>
            </a:outerShdw>
          </a:effectLst>
        </p:spPr>
      </p:sp>
      <p:sp>
        <p:nvSpPr>
          <p:cNvPr id="63" name="Shape 61"/>
          <p:cNvSpPr/>
          <p:nvPr/>
        </p:nvSpPr>
        <p:spPr>
          <a:xfrm>
            <a:off x="8078305" y="5035826"/>
            <a:ext cx="33130" cy="1490870"/>
          </a:xfrm>
          <a:custGeom>
            <a:avLst/>
            <a:gdLst/>
            <a:ahLst/>
            <a:cxnLst/>
            <a:rect l="l" t="t" r="r" b="b"/>
            <a:pathLst>
              <a:path w="33130" h="1490870">
                <a:moveTo>
                  <a:pt x="33130" y="0"/>
                </a:moveTo>
                <a:lnTo>
                  <a:pt x="33130" y="0"/>
                </a:lnTo>
                <a:lnTo>
                  <a:pt x="33130" y="1490870"/>
                </a:lnTo>
                <a:lnTo>
                  <a:pt x="33130" y="1490870"/>
                </a:lnTo>
                <a:cubicBezTo>
                  <a:pt x="14833" y="1490870"/>
                  <a:pt x="0" y="1476037"/>
                  <a:pt x="0" y="1457739"/>
                </a:cubicBezTo>
                <a:lnTo>
                  <a:pt x="0" y="33130"/>
                </a:lnTo>
                <a:cubicBezTo>
                  <a:pt x="0" y="14833"/>
                  <a:pt x="14833" y="0"/>
                  <a:pt x="33130" y="0"/>
                </a:cubicBezTo>
                <a:close/>
              </a:path>
            </a:pathLst>
          </a:custGeom>
          <a:solidFill>
            <a:srgbClr val="1E3A8A"/>
          </a:solidFill>
          <a:ln/>
        </p:spPr>
      </p:sp>
      <p:sp>
        <p:nvSpPr>
          <p:cNvPr id="64" name="Shape 62"/>
          <p:cNvSpPr/>
          <p:nvPr/>
        </p:nvSpPr>
        <p:spPr>
          <a:xfrm>
            <a:off x="8214968" y="5168348"/>
            <a:ext cx="165652" cy="165652"/>
          </a:xfrm>
          <a:custGeom>
            <a:avLst/>
            <a:gdLst/>
            <a:ahLst/>
            <a:cxnLst/>
            <a:rect l="l" t="t" r="r" b="b"/>
            <a:pathLst>
              <a:path w="165652" h="165652">
                <a:moveTo>
                  <a:pt x="82826" y="165652"/>
                </a:moveTo>
                <a:cubicBezTo>
                  <a:pt x="128539" y="165652"/>
                  <a:pt x="165652" y="128539"/>
                  <a:pt x="165652" y="82826"/>
                </a:cubicBezTo>
                <a:cubicBezTo>
                  <a:pt x="165652" y="37113"/>
                  <a:pt x="128539" y="0"/>
                  <a:pt x="82826" y="0"/>
                </a:cubicBezTo>
                <a:cubicBezTo>
                  <a:pt x="37113" y="0"/>
                  <a:pt x="0" y="37113"/>
                  <a:pt x="0" y="82826"/>
                </a:cubicBezTo>
                <a:cubicBezTo>
                  <a:pt x="0" y="128539"/>
                  <a:pt x="37113" y="165652"/>
                  <a:pt x="82826" y="165652"/>
                </a:cubicBezTo>
                <a:close/>
                <a:moveTo>
                  <a:pt x="62120" y="51766"/>
                </a:moveTo>
                <a:lnTo>
                  <a:pt x="103533" y="51766"/>
                </a:lnTo>
                <a:cubicBezTo>
                  <a:pt x="109259" y="51766"/>
                  <a:pt x="113886" y="56393"/>
                  <a:pt x="113886" y="62120"/>
                </a:cubicBezTo>
                <a:lnTo>
                  <a:pt x="113886" y="103533"/>
                </a:lnTo>
                <a:cubicBezTo>
                  <a:pt x="113886" y="109259"/>
                  <a:pt x="109259" y="113886"/>
                  <a:pt x="103533" y="113886"/>
                </a:cubicBezTo>
                <a:lnTo>
                  <a:pt x="62120" y="113886"/>
                </a:lnTo>
                <a:cubicBezTo>
                  <a:pt x="56393" y="113886"/>
                  <a:pt x="51766" y="109259"/>
                  <a:pt x="51766" y="103533"/>
                </a:cubicBezTo>
                <a:lnTo>
                  <a:pt x="51766" y="62120"/>
                </a:lnTo>
                <a:cubicBezTo>
                  <a:pt x="51766" y="56393"/>
                  <a:pt x="56393" y="51766"/>
                  <a:pt x="62120" y="51766"/>
                </a:cubicBezTo>
                <a:close/>
              </a:path>
            </a:pathLst>
          </a:custGeom>
          <a:solidFill>
            <a:srgbClr val="1E3A8A"/>
          </a:solidFill>
          <a:ln/>
        </p:spPr>
      </p:sp>
      <p:sp>
        <p:nvSpPr>
          <p:cNvPr id="65" name="Text 63"/>
          <p:cNvSpPr/>
          <p:nvPr/>
        </p:nvSpPr>
        <p:spPr>
          <a:xfrm>
            <a:off x="8467587" y="5135217"/>
            <a:ext cx="1018761" cy="23191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74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END 程序结束</a:t>
            </a:r>
            <a:endParaRPr lang="en-US" sz="1600" dirty="0"/>
          </a:p>
        </p:txBody>
      </p:sp>
      <p:sp>
        <p:nvSpPr>
          <p:cNvPr id="66" name="Text 64"/>
          <p:cNvSpPr/>
          <p:nvPr/>
        </p:nvSpPr>
        <p:spPr>
          <a:xfrm>
            <a:off x="8194261" y="5433391"/>
            <a:ext cx="3636065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强制结束当前扫描过程</a:t>
            </a:r>
            <a:endParaRPr lang="en-US" sz="1600" dirty="0"/>
          </a:p>
        </p:txBody>
      </p:sp>
      <p:sp>
        <p:nvSpPr>
          <p:cNvPr id="67" name="Shape 65"/>
          <p:cNvSpPr/>
          <p:nvPr/>
        </p:nvSpPr>
        <p:spPr>
          <a:xfrm>
            <a:off x="8194261" y="5698435"/>
            <a:ext cx="3569804" cy="331304"/>
          </a:xfrm>
          <a:custGeom>
            <a:avLst/>
            <a:gdLst/>
            <a:ahLst/>
            <a:cxnLst/>
            <a:rect l="l" t="t" r="r" b="b"/>
            <a:pathLst>
              <a:path w="3569804" h="331304">
                <a:moveTo>
                  <a:pt x="33130" y="0"/>
                </a:moveTo>
                <a:lnTo>
                  <a:pt x="3536674" y="0"/>
                </a:lnTo>
                <a:cubicBezTo>
                  <a:pt x="3554971" y="0"/>
                  <a:pt x="3569804" y="14833"/>
                  <a:pt x="3569804" y="33130"/>
                </a:cubicBezTo>
                <a:lnTo>
                  <a:pt x="3569804" y="298174"/>
                </a:lnTo>
                <a:cubicBezTo>
                  <a:pt x="3569804" y="316471"/>
                  <a:pt x="3554971" y="331304"/>
                  <a:pt x="3536674" y="331304"/>
                </a:cubicBezTo>
                <a:lnTo>
                  <a:pt x="33130" y="331304"/>
                </a:lnTo>
                <a:cubicBezTo>
                  <a:pt x="14833" y="331304"/>
                  <a:pt x="0" y="316471"/>
                  <a:pt x="0" y="298174"/>
                </a:cubicBezTo>
                <a:lnTo>
                  <a:pt x="0" y="33130"/>
                </a:lnTo>
                <a:cubicBezTo>
                  <a:pt x="0" y="14833"/>
                  <a:pt x="14833" y="0"/>
                  <a:pt x="33130" y="0"/>
                </a:cubicBezTo>
                <a:close/>
              </a:path>
            </a:pathLst>
          </a:custGeom>
          <a:solidFill>
            <a:srgbClr val="EFF6FF"/>
          </a:solidFill>
          <a:ln/>
        </p:spPr>
      </p:sp>
      <p:sp>
        <p:nvSpPr>
          <p:cNvPr id="68" name="Text 66"/>
          <p:cNvSpPr/>
          <p:nvPr/>
        </p:nvSpPr>
        <p:spPr>
          <a:xfrm>
            <a:off x="8260522" y="5764696"/>
            <a:ext cx="3503543" cy="1987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3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每个程序必须有END指令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8F9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7500" y="317500"/>
            <a:ext cx="116205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spc="50" kern="0" dirty="0">
                <a:solidFill>
                  <a:srgbClr val="3B82F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APPLICATION EXAMPLES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317500" y="571500"/>
            <a:ext cx="11699875" cy="317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25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定时器与计数器的典型应用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17500" y="984250"/>
            <a:ext cx="762000" cy="31750"/>
          </a:xfrm>
          <a:custGeom>
            <a:avLst/>
            <a:gdLst/>
            <a:ahLst/>
            <a:cxnLst/>
            <a:rect l="l" t="t" r="r" b="b"/>
            <a:pathLst>
              <a:path w="762000" h="31750">
                <a:moveTo>
                  <a:pt x="0" y="0"/>
                </a:moveTo>
                <a:lnTo>
                  <a:pt x="762000" y="0"/>
                </a:lnTo>
                <a:lnTo>
                  <a:pt x="762000" y="31750"/>
                </a:lnTo>
                <a:lnTo>
                  <a:pt x="0" y="31750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5" name="Shape 3"/>
          <p:cNvSpPr/>
          <p:nvPr/>
        </p:nvSpPr>
        <p:spPr>
          <a:xfrm>
            <a:off x="317500" y="1095375"/>
            <a:ext cx="3810000" cy="2397125"/>
          </a:xfrm>
          <a:custGeom>
            <a:avLst/>
            <a:gdLst/>
            <a:ahLst/>
            <a:cxnLst/>
            <a:rect l="l" t="t" r="r" b="b"/>
            <a:pathLst>
              <a:path w="3810000" h="2397125">
                <a:moveTo>
                  <a:pt x="31750" y="0"/>
                </a:moveTo>
                <a:lnTo>
                  <a:pt x="3778250" y="0"/>
                </a:lnTo>
                <a:cubicBezTo>
                  <a:pt x="3795785" y="0"/>
                  <a:pt x="3810000" y="14215"/>
                  <a:pt x="3810000" y="31750"/>
                </a:cubicBezTo>
                <a:lnTo>
                  <a:pt x="3810000" y="2301863"/>
                </a:lnTo>
                <a:cubicBezTo>
                  <a:pt x="3810000" y="2354475"/>
                  <a:pt x="3767350" y="2397125"/>
                  <a:pt x="3714738" y="2397125"/>
                </a:cubicBezTo>
                <a:lnTo>
                  <a:pt x="95262" y="2397125"/>
                </a:lnTo>
                <a:cubicBezTo>
                  <a:pt x="42650" y="2397125"/>
                  <a:pt x="0" y="2354475"/>
                  <a:pt x="0" y="2301863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47625" dist="31750" dir="540000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317500" y="1095375"/>
            <a:ext cx="3810000" cy="31750"/>
          </a:xfrm>
          <a:custGeom>
            <a:avLst/>
            <a:gdLst/>
            <a:ahLst/>
            <a:cxnLst/>
            <a:rect l="l" t="t" r="r" b="b"/>
            <a:pathLst>
              <a:path w="3810000" h="31750">
                <a:moveTo>
                  <a:pt x="31750" y="0"/>
                </a:moveTo>
                <a:lnTo>
                  <a:pt x="3778250" y="0"/>
                </a:lnTo>
                <a:cubicBezTo>
                  <a:pt x="3795773" y="0"/>
                  <a:pt x="3810000" y="14227"/>
                  <a:pt x="3810000" y="31750"/>
                </a:cubicBezTo>
                <a:lnTo>
                  <a:pt x="3810000" y="31750"/>
                </a:lnTo>
                <a:lnTo>
                  <a:pt x="0" y="31750"/>
                </a:ln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7" name="Shape 5"/>
          <p:cNvSpPr/>
          <p:nvPr/>
        </p:nvSpPr>
        <p:spPr>
          <a:xfrm>
            <a:off x="436563" y="122237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95250" y="0"/>
                </a:moveTo>
                <a:cubicBezTo>
                  <a:pt x="147820" y="0"/>
                  <a:pt x="190500" y="42680"/>
                  <a:pt x="190500" y="95250"/>
                </a:cubicBezTo>
                <a:cubicBezTo>
                  <a:pt x="190500" y="147820"/>
                  <a:pt x="147820" y="190500"/>
                  <a:pt x="95250" y="190500"/>
                </a:cubicBezTo>
                <a:cubicBezTo>
                  <a:pt x="42680" y="190500"/>
                  <a:pt x="0" y="147820"/>
                  <a:pt x="0" y="95250"/>
                </a:cubicBezTo>
                <a:cubicBezTo>
                  <a:pt x="0" y="42680"/>
                  <a:pt x="42680" y="0"/>
                  <a:pt x="95250" y="0"/>
                </a:cubicBezTo>
                <a:close/>
                <a:moveTo>
                  <a:pt x="86320" y="44648"/>
                </a:moveTo>
                <a:lnTo>
                  <a:pt x="86320" y="95250"/>
                </a:lnTo>
                <a:cubicBezTo>
                  <a:pt x="86320" y="98227"/>
                  <a:pt x="87809" y="101017"/>
                  <a:pt x="90301" y="102691"/>
                </a:cubicBezTo>
                <a:lnTo>
                  <a:pt x="126020" y="126504"/>
                </a:lnTo>
                <a:cubicBezTo>
                  <a:pt x="130113" y="129257"/>
                  <a:pt x="135657" y="128141"/>
                  <a:pt x="138410" y="124011"/>
                </a:cubicBezTo>
                <a:cubicBezTo>
                  <a:pt x="141163" y="119881"/>
                  <a:pt x="140047" y="114374"/>
                  <a:pt x="135917" y="111621"/>
                </a:cubicBezTo>
                <a:lnTo>
                  <a:pt x="104180" y="90488"/>
                </a:lnTo>
                <a:lnTo>
                  <a:pt x="104180" y="44648"/>
                </a:lnTo>
                <a:cubicBezTo>
                  <a:pt x="104180" y="39700"/>
                  <a:pt x="100199" y="35719"/>
                  <a:pt x="95250" y="35719"/>
                </a:cubicBezTo>
                <a:cubicBezTo>
                  <a:pt x="90301" y="35719"/>
                  <a:pt x="86320" y="39700"/>
                  <a:pt x="86320" y="44648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8" name="Text 6"/>
          <p:cNvSpPr/>
          <p:nvPr/>
        </p:nvSpPr>
        <p:spPr>
          <a:xfrm>
            <a:off x="714375" y="1206500"/>
            <a:ext cx="928688" cy="2222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延时断定时器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412750" y="1492250"/>
            <a:ext cx="3683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输入断开后,输出延时断开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412750" y="1746250"/>
            <a:ext cx="3619500" cy="1270000"/>
          </a:xfrm>
          <a:custGeom>
            <a:avLst/>
            <a:gdLst/>
            <a:ahLst/>
            <a:cxnLst/>
            <a:rect l="l" t="t" r="r" b="b"/>
            <a:pathLst>
              <a:path w="3619500" h="1270000">
                <a:moveTo>
                  <a:pt x="63500" y="0"/>
                </a:moveTo>
                <a:lnTo>
                  <a:pt x="3556000" y="0"/>
                </a:lnTo>
                <a:cubicBezTo>
                  <a:pt x="3591047" y="0"/>
                  <a:pt x="3619500" y="28453"/>
                  <a:pt x="3619500" y="63500"/>
                </a:cubicBezTo>
                <a:lnTo>
                  <a:pt x="3619500" y="1206500"/>
                </a:lnTo>
                <a:cubicBezTo>
                  <a:pt x="3619500" y="1241547"/>
                  <a:pt x="3591047" y="1270000"/>
                  <a:pt x="3556000" y="1270000"/>
                </a:cubicBezTo>
                <a:lnTo>
                  <a:pt x="63500" y="1270000"/>
                </a:lnTo>
                <a:cubicBezTo>
                  <a:pt x="28453" y="1270000"/>
                  <a:pt x="0" y="1241547"/>
                  <a:pt x="0" y="1206500"/>
                </a:cubicBezTo>
                <a:lnTo>
                  <a:pt x="0" y="63500"/>
                </a:lnTo>
                <a:cubicBezTo>
                  <a:pt x="0" y="28453"/>
                  <a:pt x="28453" y="0"/>
                  <a:pt x="63500" y="0"/>
                </a:cubicBezTo>
                <a:close/>
              </a:path>
            </a:pathLst>
          </a:custGeom>
          <a:solidFill>
            <a:srgbClr val="1F2937"/>
          </a:solidFill>
          <a:ln/>
        </p:spPr>
      </p:sp>
      <p:sp>
        <p:nvSpPr>
          <p:cNvPr id="11" name="Text 9"/>
          <p:cNvSpPr/>
          <p:nvPr/>
        </p:nvSpPr>
        <p:spPr>
          <a:xfrm>
            <a:off x="476250" y="1809750"/>
            <a:ext cx="3556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X0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476250" y="2000250"/>
            <a:ext cx="3556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OUT Y0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476250" y="2190750"/>
            <a:ext cx="3556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ANI X0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476250" y="2381250"/>
            <a:ext cx="3556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OUT T0 K190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476250" y="2571750"/>
            <a:ext cx="3556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T0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476250" y="2762250"/>
            <a:ext cx="3556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RST Y0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412750" y="3079750"/>
            <a:ext cx="3619500" cy="317500"/>
          </a:xfrm>
          <a:custGeom>
            <a:avLst/>
            <a:gdLst/>
            <a:ahLst/>
            <a:cxnLst/>
            <a:rect l="l" t="t" r="r" b="b"/>
            <a:pathLst>
              <a:path w="3619500" h="317500">
                <a:moveTo>
                  <a:pt x="31750" y="0"/>
                </a:moveTo>
                <a:lnTo>
                  <a:pt x="3587750" y="0"/>
                </a:lnTo>
                <a:cubicBezTo>
                  <a:pt x="3605273" y="0"/>
                  <a:pt x="3619500" y="14227"/>
                  <a:pt x="3619500" y="31750"/>
                </a:cubicBezTo>
                <a:lnTo>
                  <a:pt x="3619500" y="285750"/>
                </a:lnTo>
                <a:cubicBezTo>
                  <a:pt x="3619500" y="303273"/>
                  <a:pt x="3605273" y="317500"/>
                  <a:pt x="3587750" y="317500"/>
                </a:cubicBezTo>
                <a:lnTo>
                  <a:pt x="31750" y="317500"/>
                </a:lnTo>
                <a:cubicBezTo>
                  <a:pt x="14227" y="317500"/>
                  <a:pt x="0" y="303273"/>
                  <a:pt x="0" y="28575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EFF6FF"/>
          </a:solidFill>
          <a:ln/>
        </p:spPr>
      </p:sp>
      <p:sp>
        <p:nvSpPr>
          <p:cNvPr id="18" name="Shape 16"/>
          <p:cNvSpPr/>
          <p:nvPr/>
        </p:nvSpPr>
        <p:spPr>
          <a:xfrm>
            <a:off x="492125" y="3175000"/>
            <a:ext cx="127000" cy="127000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63500" y="127000"/>
                </a:moveTo>
                <a:cubicBezTo>
                  <a:pt x="98547" y="127000"/>
                  <a:pt x="127000" y="98547"/>
                  <a:pt x="127000" y="63500"/>
                </a:cubicBezTo>
                <a:cubicBezTo>
                  <a:pt x="127000" y="28453"/>
                  <a:pt x="98547" y="0"/>
                  <a:pt x="63500" y="0"/>
                </a:cubicBezTo>
                <a:cubicBezTo>
                  <a:pt x="28453" y="0"/>
                  <a:pt x="0" y="28453"/>
                  <a:pt x="0" y="63500"/>
                </a:cubicBezTo>
                <a:cubicBezTo>
                  <a:pt x="0" y="98547"/>
                  <a:pt x="28453" y="127000"/>
                  <a:pt x="63500" y="127000"/>
                </a:cubicBezTo>
                <a:close/>
                <a:moveTo>
                  <a:pt x="55563" y="39688"/>
                </a:moveTo>
                <a:cubicBezTo>
                  <a:pt x="55563" y="35307"/>
                  <a:pt x="59119" y="31750"/>
                  <a:pt x="63500" y="31750"/>
                </a:cubicBezTo>
                <a:cubicBezTo>
                  <a:pt x="67881" y="31750"/>
                  <a:pt x="71438" y="35307"/>
                  <a:pt x="71438" y="39688"/>
                </a:cubicBezTo>
                <a:cubicBezTo>
                  <a:pt x="71438" y="44068"/>
                  <a:pt x="67881" y="47625"/>
                  <a:pt x="63500" y="47625"/>
                </a:cubicBezTo>
                <a:cubicBezTo>
                  <a:pt x="59119" y="47625"/>
                  <a:pt x="55563" y="44068"/>
                  <a:pt x="55563" y="39688"/>
                </a:cubicBezTo>
                <a:close/>
                <a:moveTo>
                  <a:pt x="53578" y="55563"/>
                </a:moveTo>
                <a:lnTo>
                  <a:pt x="65484" y="55563"/>
                </a:lnTo>
                <a:cubicBezTo>
                  <a:pt x="68783" y="55563"/>
                  <a:pt x="71438" y="58217"/>
                  <a:pt x="71438" y="61516"/>
                </a:cubicBezTo>
                <a:lnTo>
                  <a:pt x="71438" y="83344"/>
                </a:lnTo>
                <a:lnTo>
                  <a:pt x="73422" y="83344"/>
                </a:lnTo>
                <a:cubicBezTo>
                  <a:pt x="76721" y="83344"/>
                  <a:pt x="79375" y="85998"/>
                  <a:pt x="79375" y="89297"/>
                </a:cubicBezTo>
                <a:cubicBezTo>
                  <a:pt x="79375" y="92596"/>
                  <a:pt x="76721" y="95250"/>
                  <a:pt x="73422" y="95250"/>
                </a:cubicBezTo>
                <a:lnTo>
                  <a:pt x="53578" y="95250"/>
                </a:lnTo>
                <a:cubicBezTo>
                  <a:pt x="50279" y="95250"/>
                  <a:pt x="47625" y="92596"/>
                  <a:pt x="47625" y="89297"/>
                </a:cubicBezTo>
                <a:cubicBezTo>
                  <a:pt x="47625" y="85998"/>
                  <a:pt x="50279" y="83344"/>
                  <a:pt x="53578" y="83344"/>
                </a:cubicBezTo>
                <a:lnTo>
                  <a:pt x="59531" y="83344"/>
                </a:lnTo>
                <a:lnTo>
                  <a:pt x="59531" y="67469"/>
                </a:lnTo>
                <a:lnTo>
                  <a:pt x="53578" y="67469"/>
                </a:lnTo>
                <a:cubicBezTo>
                  <a:pt x="50279" y="67469"/>
                  <a:pt x="47625" y="64815"/>
                  <a:pt x="47625" y="61516"/>
                </a:cubicBezTo>
                <a:cubicBezTo>
                  <a:pt x="47625" y="58217"/>
                  <a:pt x="50279" y="55563"/>
                  <a:pt x="53578" y="55563"/>
                </a:cubicBezTo>
                <a:close/>
              </a:path>
            </a:pathLst>
          </a:custGeom>
          <a:solidFill>
            <a:srgbClr val="1E3A8A"/>
          </a:solidFill>
          <a:ln/>
        </p:spPr>
      </p:sp>
      <p:sp>
        <p:nvSpPr>
          <p:cNvPr id="19" name="Text 17"/>
          <p:cNvSpPr/>
          <p:nvPr/>
        </p:nvSpPr>
        <p:spPr>
          <a:xfrm>
            <a:off x="674688" y="3143250"/>
            <a:ext cx="3357563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X0断开后,Y0延时19s断开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4191000" y="1095375"/>
            <a:ext cx="3810000" cy="2397125"/>
          </a:xfrm>
          <a:custGeom>
            <a:avLst/>
            <a:gdLst/>
            <a:ahLst/>
            <a:cxnLst/>
            <a:rect l="l" t="t" r="r" b="b"/>
            <a:pathLst>
              <a:path w="3810000" h="2397125">
                <a:moveTo>
                  <a:pt x="31750" y="0"/>
                </a:moveTo>
                <a:lnTo>
                  <a:pt x="3778250" y="0"/>
                </a:lnTo>
                <a:cubicBezTo>
                  <a:pt x="3795785" y="0"/>
                  <a:pt x="3810000" y="14215"/>
                  <a:pt x="3810000" y="31750"/>
                </a:cubicBezTo>
                <a:lnTo>
                  <a:pt x="3810000" y="2301863"/>
                </a:lnTo>
                <a:cubicBezTo>
                  <a:pt x="3810000" y="2354475"/>
                  <a:pt x="3767350" y="2397125"/>
                  <a:pt x="3714738" y="2397125"/>
                </a:cubicBezTo>
                <a:lnTo>
                  <a:pt x="95262" y="2397125"/>
                </a:lnTo>
                <a:cubicBezTo>
                  <a:pt x="42650" y="2397125"/>
                  <a:pt x="0" y="2354475"/>
                  <a:pt x="0" y="2301863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47625" dist="31750" dir="5400000">
              <a:srgbClr val="000000">
                <a:alpha val="10196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4191000" y="1095375"/>
            <a:ext cx="3810000" cy="31750"/>
          </a:xfrm>
          <a:custGeom>
            <a:avLst/>
            <a:gdLst/>
            <a:ahLst/>
            <a:cxnLst/>
            <a:rect l="l" t="t" r="r" b="b"/>
            <a:pathLst>
              <a:path w="3810000" h="31750">
                <a:moveTo>
                  <a:pt x="31750" y="0"/>
                </a:moveTo>
                <a:lnTo>
                  <a:pt x="3778250" y="0"/>
                </a:lnTo>
                <a:cubicBezTo>
                  <a:pt x="3795773" y="0"/>
                  <a:pt x="3810000" y="14227"/>
                  <a:pt x="3810000" y="31750"/>
                </a:cubicBezTo>
                <a:lnTo>
                  <a:pt x="3810000" y="31750"/>
                </a:lnTo>
                <a:lnTo>
                  <a:pt x="0" y="31750"/>
                </a:ln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22" name="Shape 20"/>
          <p:cNvSpPr/>
          <p:nvPr/>
        </p:nvSpPr>
        <p:spPr>
          <a:xfrm>
            <a:off x="4310063" y="122237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23812" y="35719"/>
                </a:moveTo>
                <a:cubicBezTo>
                  <a:pt x="23812" y="29133"/>
                  <a:pt x="29133" y="23812"/>
                  <a:pt x="35719" y="23812"/>
                </a:cubicBezTo>
                <a:lnTo>
                  <a:pt x="95250" y="23812"/>
                </a:lnTo>
                <a:cubicBezTo>
                  <a:pt x="101836" y="23812"/>
                  <a:pt x="107156" y="29133"/>
                  <a:pt x="107156" y="35719"/>
                </a:cubicBezTo>
                <a:lnTo>
                  <a:pt x="107156" y="142875"/>
                </a:lnTo>
                <a:lnTo>
                  <a:pt x="142875" y="142875"/>
                </a:lnTo>
                <a:lnTo>
                  <a:pt x="142875" y="95250"/>
                </a:lnTo>
                <a:cubicBezTo>
                  <a:pt x="142875" y="88664"/>
                  <a:pt x="148196" y="83344"/>
                  <a:pt x="154781" y="83344"/>
                </a:cubicBezTo>
                <a:lnTo>
                  <a:pt x="178594" y="83344"/>
                </a:lnTo>
                <a:cubicBezTo>
                  <a:pt x="185179" y="83344"/>
                  <a:pt x="190500" y="88664"/>
                  <a:pt x="190500" y="95250"/>
                </a:cubicBezTo>
                <a:cubicBezTo>
                  <a:pt x="190500" y="101836"/>
                  <a:pt x="185179" y="107156"/>
                  <a:pt x="178594" y="107156"/>
                </a:cubicBezTo>
                <a:lnTo>
                  <a:pt x="166688" y="107156"/>
                </a:lnTo>
                <a:lnTo>
                  <a:pt x="166688" y="154781"/>
                </a:lnTo>
                <a:cubicBezTo>
                  <a:pt x="166688" y="161367"/>
                  <a:pt x="161367" y="166688"/>
                  <a:pt x="154781" y="166688"/>
                </a:cubicBezTo>
                <a:lnTo>
                  <a:pt x="95250" y="166688"/>
                </a:lnTo>
                <a:cubicBezTo>
                  <a:pt x="88664" y="166688"/>
                  <a:pt x="83344" y="161367"/>
                  <a:pt x="83344" y="154781"/>
                </a:cubicBezTo>
                <a:lnTo>
                  <a:pt x="83344" y="47625"/>
                </a:lnTo>
                <a:lnTo>
                  <a:pt x="47625" y="47625"/>
                </a:lnTo>
                <a:lnTo>
                  <a:pt x="47625" y="95250"/>
                </a:lnTo>
                <a:cubicBezTo>
                  <a:pt x="47625" y="101836"/>
                  <a:pt x="42304" y="107156"/>
                  <a:pt x="35719" y="107156"/>
                </a:cubicBezTo>
                <a:lnTo>
                  <a:pt x="11906" y="107156"/>
                </a:lnTo>
                <a:cubicBezTo>
                  <a:pt x="5321" y="107156"/>
                  <a:pt x="0" y="101836"/>
                  <a:pt x="0" y="95250"/>
                </a:cubicBezTo>
                <a:cubicBezTo>
                  <a:pt x="0" y="88664"/>
                  <a:pt x="5321" y="83344"/>
                  <a:pt x="11906" y="83344"/>
                </a:cubicBezTo>
                <a:lnTo>
                  <a:pt x="23812" y="83344"/>
                </a:lnTo>
                <a:lnTo>
                  <a:pt x="23812" y="35719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23" name="Text 21"/>
          <p:cNvSpPr/>
          <p:nvPr/>
        </p:nvSpPr>
        <p:spPr>
          <a:xfrm>
            <a:off x="4587875" y="1206500"/>
            <a:ext cx="642938" cy="2222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振荡电路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4286250" y="1492250"/>
            <a:ext cx="3683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产生周期性通断信号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4286250" y="1746250"/>
            <a:ext cx="3619500" cy="1270000"/>
          </a:xfrm>
          <a:custGeom>
            <a:avLst/>
            <a:gdLst/>
            <a:ahLst/>
            <a:cxnLst/>
            <a:rect l="l" t="t" r="r" b="b"/>
            <a:pathLst>
              <a:path w="3619500" h="1270000">
                <a:moveTo>
                  <a:pt x="63500" y="0"/>
                </a:moveTo>
                <a:lnTo>
                  <a:pt x="3556000" y="0"/>
                </a:lnTo>
                <a:cubicBezTo>
                  <a:pt x="3591047" y="0"/>
                  <a:pt x="3619500" y="28453"/>
                  <a:pt x="3619500" y="63500"/>
                </a:cubicBezTo>
                <a:lnTo>
                  <a:pt x="3619500" y="1206500"/>
                </a:lnTo>
                <a:cubicBezTo>
                  <a:pt x="3619500" y="1241547"/>
                  <a:pt x="3591047" y="1270000"/>
                  <a:pt x="3556000" y="1270000"/>
                </a:cubicBezTo>
                <a:lnTo>
                  <a:pt x="63500" y="1270000"/>
                </a:lnTo>
                <a:cubicBezTo>
                  <a:pt x="28453" y="1270000"/>
                  <a:pt x="0" y="1241547"/>
                  <a:pt x="0" y="1206500"/>
                </a:cubicBezTo>
                <a:lnTo>
                  <a:pt x="0" y="63500"/>
                </a:lnTo>
                <a:cubicBezTo>
                  <a:pt x="0" y="28453"/>
                  <a:pt x="28453" y="0"/>
                  <a:pt x="63500" y="0"/>
                </a:cubicBezTo>
                <a:close/>
              </a:path>
            </a:pathLst>
          </a:custGeom>
          <a:solidFill>
            <a:srgbClr val="1F2937"/>
          </a:solidFill>
          <a:ln/>
        </p:spPr>
      </p:sp>
      <p:sp>
        <p:nvSpPr>
          <p:cNvPr id="26" name="Text 24"/>
          <p:cNvSpPr/>
          <p:nvPr/>
        </p:nvSpPr>
        <p:spPr>
          <a:xfrm>
            <a:off x="4349750" y="1809750"/>
            <a:ext cx="3556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X0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4349750" y="2000250"/>
            <a:ext cx="3556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ANI T1</a:t>
            </a:r>
            <a:endParaRPr lang="en-US" sz="1600" dirty="0"/>
          </a:p>
        </p:txBody>
      </p:sp>
      <p:sp>
        <p:nvSpPr>
          <p:cNvPr id="28" name="Text 26"/>
          <p:cNvSpPr/>
          <p:nvPr/>
        </p:nvSpPr>
        <p:spPr>
          <a:xfrm>
            <a:off x="4349750" y="2190750"/>
            <a:ext cx="3556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OUT T0 K50</a:t>
            </a:r>
            <a:endParaRPr lang="en-US" sz="1600" dirty="0"/>
          </a:p>
        </p:txBody>
      </p:sp>
      <p:sp>
        <p:nvSpPr>
          <p:cNvPr id="29" name="Text 27"/>
          <p:cNvSpPr/>
          <p:nvPr/>
        </p:nvSpPr>
        <p:spPr>
          <a:xfrm>
            <a:off x="4349750" y="2381250"/>
            <a:ext cx="3556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T0</a:t>
            </a: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4349750" y="2571750"/>
            <a:ext cx="3556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OUT T1 K50</a:t>
            </a:r>
            <a:endParaRPr lang="en-US" sz="1600" dirty="0"/>
          </a:p>
        </p:txBody>
      </p:sp>
      <p:sp>
        <p:nvSpPr>
          <p:cNvPr id="31" name="Text 29"/>
          <p:cNvSpPr/>
          <p:nvPr/>
        </p:nvSpPr>
        <p:spPr>
          <a:xfrm>
            <a:off x="4349750" y="2762250"/>
            <a:ext cx="3556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OUT Y0</a:t>
            </a:r>
            <a:endParaRPr lang="en-US" sz="1600" dirty="0"/>
          </a:p>
        </p:txBody>
      </p:sp>
      <p:sp>
        <p:nvSpPr>
          <p:cNvPr id="32" name="Shape 30"/>
          <p:cNvSpPr/>
          <p:nvPr/>
        </p:nvSpPr>
        <p:spPr>
          <a:xfrm>
            <a:off x="4286250" y="3079750"/>
            <a:ext cx="3619500" cy="317500"/>
          </a:xfrm>
          <a:custGeom>
            <a:avLst/>
            <a:gdLst/>
            <a:ahLst/>
            <a:cxnLst/>
            <a:rect l="l" t="t" r="r" b="b"/>
            <a:pathLst>
              <a:path w="3619500" h="317500">
                <a:moveTo>
                  <a:pt x="31750" y="0"/>
                </a:moveTo>
                <a:lnTo>
                  <a:pt x="3587750" y="0"/>
                </a:lnTo>
                <a:cubicBezTo>
                  <a:pt x="3605273" y="0"/>
                  <a:pt x="3619500" y="14227"/>
                  <a:pt x="3619500" y="31750"/>
                </a:cubicBezTo>
                <a:lnTo>
                  <a:pt x="3619500" y="285750"/>
                </a:lnTo>
                <a:cubicBezTo>
                  <a:pt x="3619500" y="303273"/>
                  <a:pt x="3605273" y="317500"/>
                  <a:pt x="3587750" y="317500"/>
                </a:cubicBezTo>
                <a:lnTo>
                  <a:pt x="31750" y="317500"/>
                </a:lnTo>
                <a:cubicBezTo>
                  <a:pt x="14227" y="317500"/>
                  <a:pt x="0" y="303273"/>
                  <a:pt x="0" y="28575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FFFBEB"/>
          </a:solidFill>
          <a:ln/>
        </p:spPr>
      </p:sp>
      <p:sp>
        <p:nvSpPr>
          <p:cNvPr id="33" name="Shape 31"/>
          <p:cNvSpPr/>
          <p:nvPr/>
        </p:nvSpPr>
        <p:spPr>
          <a:xfrm>
            <a:off x="4365625" y="3175000"/>
            <a:ext cx="127000" cy="127000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63500" y="127000"/>
                </a:moveTo>
                <a:cubicBezTo>
                  <a:pt x="98547" y="127000"/>
                  <a:pt x="127000" y="98547"/>
                  <a:pt x="127000" y="63500"/>
                </a:cubicBezTo>
                <a:cubicBezTo>
                  <a:pt x="127000" y="28453"/>
                  <a:pt x="98547" y="0"/>
                  <a:pt x="63500" y="0"/>
                </a:cubicBezTo>
                <a:cubicBezTo>
                  <a:pt x="28453" y="0"/>
                  <a:pt x="0" y="28453"/>
                  <a:pt x="0" y="63500"/>
                </a:cubicBezTo>
                <a:cubicBezTo>
                  <a:pt x="0" y="98547"/>
                  <a:pt x="28453" y="127000"/>
                  <a:pt x="63500" y="127000"/>
                </a:cubicBezTo>
                <a:close/>
                <a:moveTo>
                  <a:pt x="55563" y="39688"/>
                </a:moveTo>
                <a:cubicBezTo>
                  <a:pt x="55563" y="35307"/>
                  <a:pt x="59119" y="31750"/>
                  <a:pt x="63500" y="31750"/>
                </a:cubicBezTo>
                <a:cubicBezTo>
                  <a:pt x="67881" y="31750"/>
                  <a:pt x="71438" y="35307"/>
                  <a:pt x="71438" y="39688"/>
                </a:cubicBezTo>
                <a:cubicBezTo>
                  <a:pt x="71438" y="44068"/>
                  <a:pt x="67881" y="47625"/>
                  <a:pt x="63500" y="47625"/>
                </a:cubicBezTo>
                <a:cubicBezTo>
                  <a:pt x="59119" y="47625"/>
                  <a:pt x="55563" y="44068"/>
                  <a:pt x="55563" y="39688"/>
                </a:cubicBezTo>
                <a:close/>
                <a:moveTo>
                  <a:pt x="53578" y="55563"/>
                </a:moveTo>
                <a:lnTo>
                  <a:pt x="65484" y="55563"/>
                </a:lnTo>
                <a:cubicBezTo>
                  <a:pt x="68783" y="55563"/>
                  <a:pt x="71438" y="58217"/>
                  <a:pt x="71438" y="61516"/>
                </a:cubicBezTo>
                <a:lnTo>
                  <a:pt x="71438" y="83344"/>
                </a:lnTo>
                <a:lnTo>
                  <a:pt x="73422" y="83344"/>
                </a:lnTo>
                <a:cubicBezTo>
                  <a:pt x="76721" y="83344"/>
                  <a:pt x="79375" y="85998"/>
                  <a:pt x="79375" y="89297"/>
                </a:cubicBezTo>
                <a:cubicBezTo>
                  <a:pt x="79375" y="92596"/>
                  <a:pt x="76721" y="95250"/>
                  <a:pt x="73422" y="95250"/>
                </a:cubicBezTo>
                <a:lnTo>
                  <a:pt x="53578" y="95250"/>
                </a:lnTo>
                <a:cubicBezTo>
                  <a:pt x="50279" y="95250"/>
                  <a:pt x="47625" y="92596"/>
                  <a:pt x="47625" y="89297"/>
                </a:cubicBezTo>
                <a:cubicBezTo>
                  <a:pt x="47625" y="85998"/>
                  <a:pt x="50279" y="83344"/>
                  <a:pt x="53578" y="83344"/>
                </a:cubicBezTo>
                <a:lnTo>
                  <a:pt x="59531" y="83344"/>
                </a:lnTo>
                <a:lnTo>
                  <a:pt x="59531" y="67469"/>
                </a:lnTo>
                <a:lnTo>
                  <a:pt x="53578" y="67469"/>
                </a:lnTo>
                <a:cubicBezTo>
                  <a:pt x="50279" y="67469"/>
                  <a:pt x="47625" y="64815"/>
                  <a:pt x="47625" y="61516"/>
                </a:cubicBezTo>
                <a:cubicBezTo>
                  <a:pt x="47625" y="58217"/>
                  <a:pt x="50279" y="55563"/>
                  <a:pt x="53578" y="55563"/>
                </a:cubicBezTo>
                <a:close/>
              </a:path>
            </a:pathLst>
          </a:custGeom>
          <a:solidFill>
            <a:srgbClr val="92400E"/>
          </a:solidFill>
          <a:ln/>
        </p:spPr>
      </p:sp>
      <p:sp>
        <p:nvSpPr>
          <p:cNvPr id="34" name="Text 32"/>
          <p:cNvSpPr/>
          <p:nvPr/>
        </p:nvSpPr>
        <p:spPr>
          <a:xfrm>
            <a:off x="4548188" y="3143250"/>
            <a:ext cx="3357563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92400E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Y0周期通断,每个周期10s</a:t>
            </a:r>
            <a:endParaRPr lang="en-US" sz="1600" dirty="0"/>
          </a:p>
        </p:txBody>
      </p:sp>
      <p:sp>
        <p:nvSpPr>
          <p:cNvPr id="35" name="Shape 33"/>
          <p:cNvSpPr/>
          <p:nvPr/>
        </p:nvSpPr>
        <p:spPr>
          <a:xfrm>
            <a:off x="8064500" y="1095375"/>
            <a:ext cx="3810000" cy="2397125"/>
          </a:xfrm>
          <a:custGeom>
            <a:avLst/>
            <a:gdLst/>
            <a:ahLst/>
            <a:cxnLst/>
            <a:rect l="l" t="t" r="r" b="b"/>
            <a:pathLst>
              <a:path w="3810000" h="2397125">
                <a:moveTo>
                  <a:pt x="31750" y="0"/>
                </a:moveTo>
                <a:lnTo>
                  <a:pt x="3778250" y="0"/>
                </a:lnTo>
                <a:cubicBezTo>
                  <a:pt x="3795785" y="0"/>
                  <a:pt x="3810000" y="14215"/>
                  <a:pt x="3810000" y="31750"/>
                </a:cubicBezTo>
                <a:lnTo>
                  <a:pt x="3810000" y="2301863"/>
                </a:lnTo>
                <a:cubicBezTo>
                  <a:pt x="3810000" y="2354475"/>
                  <a:pt x="3767350" y="2397125"/>
                  <a:pt x="3714738" y="2397125"/>
                </a:cubicBezTo>
                <a:lnTo>
                  <a:pt x="95262" y="2397125"/>
                </a:lnTo>
                <a:cubicBezTo>
                  <a:pt x="42650" y="2397125"/>
                  <a:pt x="0" y="2354475"/>
                  <a:pt x="0" y="2301863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47625" dist="31750" dir="5400000">
              <a:srgbClr val="000000">
                <a:alpha val="10196"/>
              </a:srgbClr>
            </a:outerShdw>
          </a:effectLst>
        </p:spPr>
      </p:sp>
      <p:sp>
        <p:nvSpPr>
          <p:cNvPr id="36" name="Shape 34"/>
          <p:cNvSpPr/>
          <p:nvPr/>
        </p:nvSpPr>
        <p:spPr>
          <a:xfrm>
            <a:off x="8064500" y="1095375"/>
            <a:ext cx="3810000" cy="31750"/>
          </a:xfrm>
          <a:custGeom>
            <a:avLst/>
            <a:gdLst/>
            <a:ahLst/>
            <a:cxnLst/>
            <a:rect l="l" t="t" r="r" b="b"/>
            <a:pathLst>
              <a:path w="3810000" h="31750">
                <a:moveTo>
                  <a:pt x="31750" y="0"/>
                </a:moveTo>
                <a:lnTo>
                  <a:pt x="3778250" y="0"/>
                </a:lnTo>
                <a:cubicBezTo>
                  <a:pt x="3795773" y="0"/>
                  <a:pt x="3810000" y="14227"/>
                  <a:pt x="3810000" y="31750"/>
                </a:cubicBezTo>
                <a:lnTo>
                  <a:pt x="3810000" y="31750"/>
                </a:lnTo>
                <a:lnTo>
                  <a:pt x="0" y="31750"/>
                </a:ln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37" name="Shape 35"/>
          <p:cNvSpPr/>
          <p:nvPr/>
        </p:nvSpPr>
        <p:spPr>
          <a:xfrm>
            <a:off x="8195469" y="1222375"/>
            <a:ext cx="166688" cy="190500"/>
          </a:xfrm>
          <a:custGeom>
            <a:avLst/>
            <a:gdLst/>
            <a:ahLst/>
            <a:cxnLst/>
            <a:rect l="l" t="t" r="r" b="b"/>
            <a:pathLst>
              <a:path w="166688" h="190500">
                <a:moveTo>
                  <a:pt x="126057" y="-3683"/>
                </a:moveTo>
                <a:cubicBezTo>
                  <a:pt x="130485" y="-484"/>
                  <a:pt x="132122" y="5321"/>
                  <a:pt x="130113" y="10381"/>
                </a:cubicBezTo>
                <a:lnTo>
                  <a:pt x="100943" y="83344"/>
                </a:lnTo>
                <a:lnTo>
                  <a:pt x="154781" y="83344"/>
                </a:lnTo>
                <a:cubicBezTo>
                  <a:pt x="159804" y="83344"/>
                  <a:pt x="164269" y="86469"/>
                  <a:pt x="165981" y="91194"/>
                </a:cubicBezTo>
                <a:cubicBezTo>
                  <a:pt x="167692" y="95920"/>
                  <a:pt x="166241" y="101203"/>
                  <a:pt x="162409" y="104403"/>
                </a:cubicBezTo>
                <a:lnTo>
                  <a:pt x="55252" y="193700"/>
                </a:lnTo>
                <a:cubicBezTo>
                  <a:pt x="51048" y="197197"/>
                  <a:pt x="45058" y="197383"/>
                  <a:pt x="40630" y="194183"/>
                </a:cubicBezTo>
                <a:cubicBezTo>
                  <a:pt x="36202" y="190984"/>
                  <a:pt x="34565" y="185179"/>
                  <a:pt x="36575" y="180119"/>
                </a:cubicBezTo>
                <a:lnTo>
                  <a:pt x="65745" y="107156"/>
                </a:lnTo>
                <a:lnTo>
                  <a:pt x="11906" y="107156"/>
                </a:lnTo>
                <a:cubicBezTo>
                  <a:pt x="6883" y="107156"/>
                  <a:pt x="2418" y="104031"/>
                  <a:pt x="707" y="99306"/>
                </a:cubicBezTo>
                <a:cubicBezTo>
                  <a:pt x="-1005" y="94580"/>
                  <a:pt x="446" y="89297"/>
                  <a:pt x="4279" y="86097"/>
                </a:cubicBezTo>
                <a:lnTo>
                  <a:pt x="111435" y="-3200"/>
                </a:lnTo>
                <a:cubicBezTo>
                  <a:pt x="115639" y="-6697"/>
                  <a:pt x="121630" y="-6883"/>
                  <a:pt x="126057" y="-3683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38" name="Text 36"/>
          <p:cNvSpPr/>
          <p:nvPr/>
        </p:nvSpPr>
        <p:spPr>
          <a:xfrm>
            <a:off x="8461375" y="1206500"/>
            <a:ext cx="928688" cy="2222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脉冲输出电路</a:t>
            </a:r>
            <a:endParaRPr lang="en-US" sz="1600" dirty="0"/>
          </a:p>
        </p:txBody>
      </p:sp>
      <p:sp>
        <p:nvSpPr>
          <p:cNvPr id="39" name="Text 37"/>
          <p:cNvSpPr/>
          <p:nvPr/>
        </p:nvSpPr>
        <p:spPr>
          <a:xfrm>
            <a:off x="8159750" y="1492250"/>
            <a:ext cx="3683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产生单扫描周期脉冲</a:t>
            </a:r>
            <a:endParaRPr lang="en-US" sz="1600" dirty="0"/>
          </a:p>
        </p:txBody>
      </p:sp>
      <p:sp>
        <p:nvSpPr>
          <p:cNvPr id="40" name="Shape 38"/>
          <p:cNvSpPr/>
          <p:nvPr/>
        </p:nvSpPr>
        <p:spPr>
          <a:xfrm>
            <a:off x="8159750" y="1746250"/>
            <a:ext cx="3619500" cy="889000"/>
          </a:xfrm>
          <a:custGeom>
            <a:avLst/>
            <a:gdLst/>
            <a:ahLst/>
            <a:cxnLst/>
            <a:rect l="l" t="t" r="r" b="b"/>
            <a:pathLst>
              <a:path w="3619500" h="889000">
                <a:moveTo>
                  <a:pt x="63501" y="0"/>
                </a:moveTo>
                <a:lnTo>
                  <a:pt x="3555999" y="0"/>
                </a:lnTo>
                <a:cubicBezTo>
                  <a:pt x="3591070" y="0"/>
                  <a:pt x="3619500" y="28430"/>
                  <a:pt x="3619500" y="63501"/>
                </a:cubicBezTo>
                <a:lnTo>
                  <a:pt x="3619500" y="825499"/>
                </a:lnTo>
                <a:cubicBezTo>
                  <a:pt x="3619500" y="860570"/>
                  <a:pt x="3591070" y="889000"/>
                  <a:pt x="3555999" y="889000"/>
                </a:cubicBezTo>
                <a:lnTo>
                  <a:pt x="63501" y="889000"/>
                </a:lnTo>
                <a:cubicBezTo>
                  <a:pt x="28430" y="889000"/>
                  <a:pt x="0" y="860570"/>
                  <a:pt x="0" y="825499"/>
                </a:cubicBezTo>
                <a:lnTo>
                  <a:pt x="0" y="63501"/>
                </a:lnTo>
                <a:cubicBezTo>
                  <a:pt x="0" y="28454"/>
                  <a:pt x="28454" y="0"/>
                  <a:pt x="63501" y="0"/>
                </a:cubicBezTo>
                <a:close/>
              </a:path>
            </a:pathLst>
          </a:custGeom>
          <a:solidFill>
            <a:srgbClr val="1F2937"/>
          </a:solidFill>
          <a:ln/>
        </p:spPr>
      </p:sp>
      <p:sp>
        <p:nvSpPr>
          <p:cNvPr id="41" name="Text 39"/>
          <p:cNvSpPr/>
          <p:nvPr/>
        </p:nvSpPr>
        <p:spPr>
          <a:xfrm>
            <a:off x="8223250" y="1809750"/>
            <a:ext cx="3556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X0</a:t>
            </a:r>
            <a:endParaRPr lang="en-US" sz="1600" dirty="0"/>
          </a:p>
        </p:txBody>
      </p:sp>
      <p:sp>
        <p:nvSpPr>
          <p:cNvPr id="42" name="Text 40"/>
          <p:cNvSpPr/>
          <p:nvPr/>
        </p:nvSpPr>
        <p:spPr>
          <a:xfrm>
            <a:off x="8223250" y="2000250"/>
            <a:ext cx="3556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PLS M0</a:t>
            </a:r>
            <a:endParaRPr lang="en-US" sz="1600" dirty="0"/>
          </a:p>
        </p:txBody>
      </p:sp>
      <p:sp>
        <p:nvSpPr>
          <p:cNvPr id="43" name="Text 41"/>
          <p:cNvSpPr/>
          <p:nvPr/>
        </p:nvSpPr>
        <p:spPr>
          <a:xfrm>
            <a:off x="8223250" y="2190750"/>
            <a:ext cx="3556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M0</a:t>
            </a:r>
            <a:endParaRPr lang="en-US" sz="1600" dirty="0"/>
          </a:p>
        </p:txBody>
      </p:sp>
      <p:sp>
        <p:nvSpPr>
          <p:cNvPr id="44" name="Text 42"/>
          <p:cNvSpPr/>
          <p:nvPr/>
        </p:nvSpPr>
        <p:spPr>
          <a:xfrm>
            <a:off x="8223250" y="2381250"/>
            <a:ext cx="3556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OUT Y0</a:t>
            </a:r>
            <a:endParaRPr lang="en-US" sz="1600" dirty="0"/>
          </a:p>
        </p:txBody>
      </p:sp>
      <p:sp>
        <p:nvSpPr>
          <p:cNvPr id="45" name="Shape 43"/>
          <p:cNvSpPr/>
          <p:nvPr/>
        </p:nvSpPr>
        <p:spPr>
          <a:xfrm>
            <a:off x="8159750" y="2698750"/>
            <a:ext cx="3619500" cy="317500"/>
          </a:xfrm>
          <a:custGeom>
            <a:avLst/>
            <a:gdLst/>
            <a:ahLst/>
            <a:cxnLst/>
            <a:rect l="l" t="t" r="r" b="b"/>
            <a:pathLst>
              <a:path w="3619500" h="317500">
                <a:moveTo>
                  <a:pt x="31750" y="0"/>
                </a:moveTo>
                <a:lnTo>
                  <a:pt x="3587750" y="0"/>
                </a:lnTo>
                <a:cubicBezTo>
                  <a:pt x="3605273" y="0"/>
                  <a:pt x="3619500" y="14227"/>
                  <a:pt x="3619500" y="31750"/>
                </a:cubicBezTo>
                <a:lnTo>
                  <a:pt x="3619500" y="285750"/>
                </a:lnTo>
                <a:cubicBezTo>
                  <a:pt x="3619500" y="303273"/>
                  <a:pt x="3605273" y="317500"/>
                  <a:pt x="3587750" y="317500"/>
                </a:cubicBezTo>
                <a:lnTo>
                  <a:pt x="31750" y="317500"/>
                </a:lnTo>
                <a:cubicBezTo>
                  <a:pt x="14227" y="317500"/>
                  <a:pt x="0" y="303273"/>
                  <a:pt x="0" y="28575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ECFDF5"/>
          </a:solidFill>
          <a:ln/>
        </p:spPr>
      </p:sp>
      <p:sp>
        <p:nvSpPr>
          <p:cNvPr id="46" name="Shape 44"/>
          <p:cNvSpPr/>
          <p:nvPr/>
        </p:nvSpPr>
        <p:spPr>
          <a:xfrm>
            <a:off x="8239125" y="2794000"/>
            <a:ext cx="127000" cy="127000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63500" y="127000"/>
                </a:moveTo>
                <a:cubicBezTo>
                  <a:pt x="98547" y="127000"/>
                  <a:pt x="127000" y="98547"/>
                  <a:pt x="127000" y="63500"/>
                </a:cubicBezTo>
                <a:cubicBezTo>
                  <a:pt x="127000" y="28453"/>
                  <a:pt x="98547" y="0"/>
                  <a:pt x="63500" y="0"/>
                </a:cubicBezTo>
                <a:cubicBezTo>
                  <a:pt x="28453" y="0"/>
                  <a:pt x="0" y="28453"/>
                  <a:pt x="0" y="63500"/>
                </a:cubicBezTo>
                <a:cubicBezTo>
                  <a:pt x="0" y="98547"/>
                  <a:pt x="28453" y="127000"/>
                  <a:pt x="63500" y="127000"/>
                </a:cubicBezTo>
                <a:close/>
                <a:moveTo>
                  <a:pt x="55563" y="39688"/>
                </a:moveTo>
                <a:cubicBezTo>
                  <a:pt x="55563" y="35307"/>
                  <a:pt x="59119" y="31750"/>
                  <a:pt x="63500" y="31750"/>
                </a:cubicBezTo>
                <a:cubicBezTo>
                  <a:pt x="67881" y="31750"/>
                  <a:pt x="71438" y="35307"/>
                  <a:pt x="71438" y="39688"/>
                </a:cubicBezTo>
                <a:cubicBezTo>
                  <a:pt x="71438" y="44068"/>
                  <a:pt x="67881" y="47625"/>
                  <a:pt x="63500" y="47625"/>
                </a:cubicBezTo>
                <a:cubicBezTo>
                  <a:pt x="59119" y="47625"/>
                  <a:pt x="55563" y="44068"/>
                  <a:pt x="55563" y="39688"/>
                </a:cubicBezTo>
                <a:close/>
                <a:moveTo>
                  <a:pt x="53578" y="55563"/>
                </a:moveTo>
                <a:lnTo>
                  <a:pt x="65484" y="55563"/>
                </a:lnTo>
                <a:cubicBezTo>
                  <a:pt x="68783" y="55563"/>
                  <a:pt x="71438" y="58217"/>
                  <a:pt x="71438" y="61516"/>
                </a:cubicBezTo>
                <a:lnTo>
                  <a:pt x="71438" y="83344"/>
                </a:lnTo>
                <a:lnTo>
                  <a:pt x="73422" y="83344"/>
                </a:lnTo>
                <a:cubicBezTo>
                  <a:pt x="76721" y="83344"/>
                  <a:pt x="79375" y="85998"/>
                  <a:pt x="79375" y="89297"/>
                </a:cubicBezTo>
                <a:cubicBezTo>
                  <a:pt x="79375" y="92596"/>
                  <a:pt x="76721" y="95250"/>
                  <a:pt x="73422" y="95250"/>
                </a:cubicBezTo>
                <a:lnTo>
                  <a:pt x="53578" y="95250"/>
                </a:lnTo>
                <a:cubicBezTo>
                  <a:pt x="50279" y="95250"/>
                  <a:pt x="47625" y="92596"/>
                  <a:pt x="47625" y="89297"/>
                </a:cubicBezTo>
                <a:cubicBezTo>
                  <a:pt x="47625" y="85998"/>
                  <a:pt x="50279" y="83344"/>
                  <a:pt x="53578" y="83344"/>
                </a:cubicBezTo>
                <a:lnTo>
                  <a:pt x="59531" y="83344"/>
                </a:lnTo>
                <a:lnTo>
                  <a:pt x="59531" y="67469"/>
                </a:lnTo>
                <a:lnTo>
                  <a:pt x="53578" y="67469"/>
                </a:lnTo>
                <a:cubicBezTo>
                  <a:pt x="50279" y="67469"/>
                  <a:pt x="47625" y="64815"/>
                  <a:pt x="47625" y="61516"/>
                </a:cubicBezTo>
                <a:cubicBezTo>
                  <a:pt x="47625" y="58217"/>
                  <a:pt x="50279" y="55563"/>
                  <a:pt x="53578" y="55563"/>
                </a:cubicBezTo>
                <a:close/>
              </a:path>
            </a:pathLst>
          </a:custGeom>
          <a:solidFill>
            <a:srgbClr val="059669"/>
          </a:solidFill>
          <a:ln/>
        </p:spPr>
      </p:sp>
      <p:sp>
        <p:nvSpPr>
          <p:cNvPr id="47" name="Text 45"/>
          <p:cNvSpPr/>
          <p:nvPr/>
        </p:nvSpPr>
        <p:spPr>
          <a:xfrm>
            <a:off x="8421688" y="2762250"/>
            <a:ext cx="3357563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05966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X0上升沿,Y0输出1个周期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317500" y="3556000"/>
            <a:ext cx="11557000" cy="2984500"/>
          </a:xfrm>
          <a:custGeom>
            <a:avLst/>
            <a:gdLst/>
            <a:ahLst/>
            <a:cxnLst/>
            <a:rect l="l" t="t" r="r" b="b"/>
            <a:pathLst>
              <a:path w="11557000" h="2984500">
                <a:moveTo>
                  <a:pt x="95235" y="0"/>
                </a:moveTo>
                <a:lnTo>
                  <a:pt x="11461765" y="0"/>
                </a:lnTo>
                <a:cubicBezTo>
                  <a:pt x="11514362" y="0"/>
                  <a:pt x="11557000" y="42638"/>
                  <a:pt x="11557000" y="95235"/>
                </a:cubicBezTo>
                <a:lnTo>
                  <a:pt x="11557000" y="2889265"/>
                </a:lnTo>
                <a:cubicBezTo>
                  <a:pt x="11557000" y="2941862"/>
                  <a:pt x="11514362" y="2984500"/>
                  <a:pt x="11461765" y="2984500"/>
                </a:cubicBezTo>
                <a:lnTo>
                  <a:pt x="95235" y="2984500"/>
                </a:lnTo>
                <a:cubicBezTo>
                  <a:pt x="42638" y="2984500"/>
                  <a:pt x="0" y="2941862"/>
                  <a:pt x="0" y="2889265"/>
                </a:cubicBezTo>
                <a:lnTo>
                  <a:pt x="0" y="95235"/>
                </a:lnTo>
                <a:cubicBezTo>
                  <a:pt x="0" y="42638"/>
                  <a:pt x="42638" y="0"/>
                  <a:pt x="95235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47625" dist="31750" dir="5400000">
              <a:srgbClr val="000000">
                <a:alpha val="10196"/>
              </a:srgbClr>
            </a:outerShdw>
          </a:effectLst>
        </p:spPr>
      </p:sp>
      <p:sp>
        <p:nvSpPr>
          <p:cNvPr id="49" name="Shape 47"/>
          <p:cNvSpPr/>
          <p:nvPr/>
        </p:nvSpPr>
        <p:spPr>
          <a:xfrm>
            <a:off x="436563" y="368300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53690" y="0"/>
                </a:moveTo>
                <a:lnTo>
                  <a:pt x="137033" y="0"/>
                </a:lnTo>
                <a:cubicBezTo>
                  <a:pt x="146893" y="0"/>
                  <a:pt x="154930" y="8111"/>
                  <a:pt x="154558" y="17934"/>
                </a:cubicBezTo>
                <a:cubicBezTo>
                  <a:pt x="154484" y="19906"/>
                  <a:pt x="154409" y="21878"/>
                  <a:pt x="154298" y="23812"/>
                </a:cubicBezTo>
                <a:lnTo>
                  <a:pt x="172752" y="23812"/>
                </a:lnTo>
                <a:cubicBezTo>
                  <a:pt x="182463" y="23812"/>
                  <a:pt x="191021" y="31849"/>
                  <a:pt x="190277" y="42342"/>
                </a:cubicBezTo>
                <a:cubicBezTo>
                  <a:pt x="187486" y="80925"/>
                  <a:pt x="167767" y="102133"/>
                  <a:pt x="146372" y="113221"/>
                </a:cubicBezTo>
                <a:cubicBezTo>
                  <a:pt x="140494" y="116272"/>
                  <a:pt x="134503" y="118542"/>
                  <a:pt x="128811" y="120216"/>
                </a:cubicBezTo>
                <a:cubicBezTo>
                  <a:pt x="121295" y="130857"/>
                  <a:pt x="113481" y="136475"/>
                  <a:pt x="107268" y="139489"/>
                </a:cubicBezTo>
                <a:lnTo>
                  <a:pt x="107268" y="166688"/>
                </a:lnTo>
                <a:lnTo>
                  <a:pt x="131080" y="166688"/>
                </a:lnTo>
                <a:cubicBezTo>
                  <a:pt x="137666" y="166688"/>
                  <a:pt x="142987" y="172008"/>
                  <a:pt x="142987" y="178594"/>
                </a:cubicBezTo>
                <a:cubicBezTo>
                  <a:pt x="142987" y="185179"/>
                  <a:pt x="137666" y="190500"/>
                  <a:pt x="131080" y="190500"/>
                </a:cubicBezTo>
                <a:lnTo>
                  <a:pt x="59643" y="190500"/>
                </a:lnTo>
                <a:cubicBezTo>
                  <a:pt x="53057" y="190500"/>
                  <a:pt x="47737" y="185179"/>
                  <a:pt x="47737" y="178594"/>
                </a:cubicBezTo>
                <a:cubicBezTo>
                  <a:pt x="47737" y="172008"/>
                  <a:pt x="53057" y="166688"/>
                  <a:pt x="59643" y="166688"/>
                </a:cubicBezTo>
                <a:lnTo>
                  <a:pt x="83455" y="166688"/>
                </a:lnTo>
                <a:lnTo>
                  <a:pt x="83455" y="139489"/>
                </a:lnTo>
                <a:cubicBezTo>
                  <a:pt x="77502" y="136624"/>
                  <a:pt x="70098" y="131304"/>
                  <a:pt x="62880" y="121518"/>
                </a:cubicBezTo>
                <a:cubicBezTo>
                  <a:pt x="56034" y="119732"/>
                  <a:pt x="48592" y="117016"/>
                  <a:pt x="41337" y="112923"/>
                </a:cubicBezTo>
                <a:cubicBezTo>
                  <a:pt x="21208" y="101650"/>
                  <a:pt x="3051" y="80404"/>
                  <a:pt x="446" y="42267"/>
                </a:cubicBezTo>
                <a:cubicBezTo>
                  <a:pt x="-260" y="31812"/>
                  <a:pt x="8260" y="23775"/>
                  <a:pt x="17971" y="23775"/>
                </a:cubicBezTo>
                <a:lnTo>
                  <a:pt x="36426" y="23775"/>
                </a:lnTo>
                <a:cubicBezTo>
                  <a:pt x="36314" y="21841"/>
                  <a:pt x="36240" y="19906"/>
                  <a:pt x="36165" y="17897"/>
                </a:cubicBezTo>
                <a:cubicBezTo>
                  <a:pt x="35793" y="8037"/>
                  <a:pt x="43830" y="-37"/>
                  <a:pt x="53690" y="-37"/>
                </a:cubicBezTo>
                <a:close/>
                <a:moveTo>
                  <a:pt x="37765" y="41672"/>
                </a:moveTo>
                <a:lnTo>
                  <a:pt x="18269" y="41672"/>
                </a:lnTo>
                <a:cubicBezTo>
                  <a:pt x="20575" y="73186"/>
                  <a:pt x="35049" y="88962"/>
                  <a:pt x="49969" y="97334"/>
                </a:cubicBezTo>
                <a:cubicBezTo>
                  <a:pt x="44611" y="83455"/>
                  <a:pt x="40184" y="65336"/>
                  <a:pt x="37765" y="41672"/>
                </a:cubicBezTo>
                <a:close/>
                <a:moveTo>
                  <a:pt x="141387" y="95548"/>
                </a:moveTo>
                <a:cubicBezTo>
                  <a:pt x="156456" y="86692"/>
                  <a:pt x="170073" y="70954"/>
                  <a:pt x="172380" y="41672"/>
                </a:cubicBezTo>
                <a:lnTo>
                  <a:pt x="152921" y="41672"/>
                </a:lnTo>
                <a:cubicBezTo>
                  <a:pt x="150614" y="64331"/>
                  <a:pt x="146447" y="81930"/>
                  <a:pt x="141387" y="95548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50" name="Text 48"/>
          <p:cNvSpPr/>
          <p:nvPr/>
        </p:nvSpPr>
        <p:spPr>
          <a:xfrm>
            <a:off x="746125" y="3651250"/>
            <a:ext cx="2047875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应用实例:抢答显示系统</a:t>
            </a:r>
            <a:endParaRPr lang="en-US" sz="1600" dirty="0"/>
          </a:p>
        </p:txBody>
      </p:sp>
      <p:sp>
        <p:nvSpPr>
          <p:cNvPr id="51" name="Shape 49"/>
          <p:cNvSpPr/>
          <p:nvPr/>
        </p:nvSpPr>
        <p:spPr>
          <a:xfrm>
            <a:off x="432594" y="4005794"/>
            <a:ext cx="142875" cy="142875"/>
          </a:xfrm>
          <a:custGeom>
            <a:avLst/>
            <a:gdLst/>
            <a:ahLst/>
            <a:cxnLst/>
            <a:rect l="l" t="t" r="r" b="b"/>
            <a:pathLst>
              <a:path w="142875" h="142875">
                <a:moveTo>
                  <a:pt x="37337" y="10130"/>
                </a:moveTo>
                <a:cubicBezTo>
                  <a:pt x="40379" y="12250"/>
                  <a:pt x="41104" y="16436"/>
                  <a:pt x="38984" y="19450"/>
                </a:cubicBezTo>
                <a:lnTo>
                  <a:pt x="23357" y="41774"/>
                </a:lnTo>
                <a:cubicBezTo>
                  <a:pt x="22213" y="43393"/>
                  <a:pt x="20427" y="44425"/>
                  <a:pt x="18445" y="44593"/>
                </a:cubicBezTo>
                <a:cubicBezTo>
                  <a:pt x="16464" y="44760"/>
                  <a:pt x="14511" y="44090"/>
                  <a:pt x="13115" y="42695"/>
                </a:cubicBezTo>
                <a:lnTo>
                  <a:pt x="1953" y="31533"/>
                </a:lnTo>
                <a:cubicBezTo>
                  <a:pt x="-642" y="28910"/>
                  <a:pt x="-642" y="24668"/>
                  <a:pt x="1953" y="22045"/>
                </a:cubicBezTo>
                <a:cubicBezTo>
                  <a:pt x="4549" y="19422"/>
                  <a:pt x="8818" y="19450"/>
                  <a:pt x="11441" y="22045"/>
                </a:cubicBezTo>
                <a:lnTo>
                  <a:pt x="16966" y="27570"/>
                </a:lnTo>
                <a:lnTo>
                  <a:pt x="28017" y="11776"/>
                </a:lnTo>
                <a:cubicBezTo>
                  <a:pt x="30138" y="8734"/>
                  <a:pt x="34323" y="8009"/>
                  <a:pt x="37337" y="10130"/>
                </a:cubicBezTo>
                <a:close/>
                <a:moveTo>
                  <a:pt x="37337" y="54778"/>
                </a:moveTo>
                <a:cubicBezTo>
                  <a:pt x="40379" y="56899"/>
                  <a:pt x="41104" y="61085"/>
                  <a:pt x="38984" y="64098"/>
                </a:cubicBezTo>
                <a:lnTo>
                  <a:pt x="23357" y="86423"/>
                </a:lnTo>
                <a:cubicBezTo>
                  <a:pt x="22213" y="88041"/>
                  <a:pt x="20427" y="89074"/>
                  <a:pt x="18445" y="89241"/>
                </a:cubicBezTo>
                <a:cubicBezTo>
                  <a:pt x="16464" y="89408"/>
                  <a:pt x="14511" y="88739"/>
                  <a:pt x="13115" y="87344"/>
                </a:cubicBezTo>
                <a:lnTo>
                  <a:pt x="1953" y="76181"/>
                </a:lnTo>
                <a:cubicBezTo>
                  <a:pt x="-670" y="73558"/>
                  <a:pt x="-670" y="69317"/>
                  <a:pt x="1953" y="66722"/>
                </a:cubicBezTo>
                <a:cubicBezTo>
                  <a:pt x="4576" y="64126"/>
                  <a:pt x="8818" y="64098"/>
                  <a:pt x="11413" y="66722"/>
                </a:cubicBezTo>
                <a:lnTo>
                  <a:pt x="16939" y="72247"/>
                </a:lnTo>
                <a:lnTo>
                  <a:pt x="27989" y="56452"/>
                </a:lnTo>
                <a:cubicBezTo>
                  <a:pt x="30110" y="53411"/>
                  <a:pt x="34296" y="52685"/>
                  <a:pt x="37309" y="54806"/>
                </a:cubicBezTo>
                <a:close/>
                <a:moveTo>
                  <a:pt x="62508" y="26789"/>
                </a:moveTo>
                <a:cubicBezTo>
                  <a:pt x="62508" y="21850"/>
                  <a:pt x="66498" y="17859"/>
                  <a:pt x="71438" y="17859"/>
                </a:cubicBezTo>
                <a:lnTo>
                  <a:pt x="133945" y="17859"/>
                </a:lnTo>
                <a:cubicBezTo>
                  <a:pt x="138885" y="17859"/>
                  <a:pt x="142875" y="21850"/>
                  <a:pt x="142875" y="26789"/>
                </a:cubicBezTo>
                <a:cubicBezTo>
                  <a:pt x="142875" y="31728"/>
                  <a:pt x="138885" y="35719"/>
                  <a:pt x="133945" y="35719"/>
                </a:cubicBezTo>
                <a:lnTo>
                  <a:pt x="71438" y="35719"/>
                </a:lnTo>
                <a:cubicBezTo>
                  <a:pt x="66498" y="35719"/>
                  <a:pt x="62508" y="31728"/>
                  <a:pt x="62508" y="26789"/>
                </a:cubicBezTo>
                <a:close/>
                <a:moveTo>
                  <a:pt x="62508" y="71438"/>
                </a:moveTo>
                <a:cubicBezTo>
                  <a:pt x="62508" y="66498"/>
                  <a:pt x="66498" y="62508"/>
                  <a:pt x="71438" y="62508"/>
                </a:cubicBezTo>
                <a:lnTo>
                  <a:pt x="133945" y="62508"/>
                </a:lnTo>
                <a:cubicBezTo>
                  <a:pt x="138885" y="62508"/>
                  <a:pt x="142875" y="66498"/>
                  <a:pt x="142875" y="71438"/>
                </a:cubicBezTo>
                <a:cubicBezTo>
                  <a:pt x="142875" y="76377"/>
                  <a:pt x="138885" y="80367"/>
                  <a:pt x="133945" y="80367"/>
                </a:cubicBezTo>
                <a:lnTo>
                  <a:pt x="71438" y="80367"/>
                </a:lnTo>
                <a:cubicBezTo>
                  <a:pt x="66498" y="80367"/>
                  <a:pt x="62508" y="76377"/>
                  <a:pt x="62508" y="71438"/>
                </a:cubicBezTo>
                <a:close/>
                <a:moveTo>
                  <a:pt x="44648" y="116086"/>
                </a:moveTo>
                <a:cubicBezTo>
                  <a:pt x="44648" y="111147"/>
                  <a:pt x="48639" y="107156"/>
                  <a:pt x="53578" y="107156"/>
                </a:cubicBezTo>
                <a:lnTo>
                  <a:pt x="133945" y="107156"/>
                </a:lnTo>
                <a:cubicBezTo>
                  <a:pt x="138885" y="107156"/>
                  <a:pt x="142875" y="111147"/>
                  <a:pt x="142875" y="116086"/>
                </a:cubicBezTo>
                <a:cubicBezTo>
                  <a:pt x="142875" y="121025"/>
                  <a:pt x="138885" y="125016"/>
                  <a:pt x="133945" y="125016"/>
                </a:cubicBezTo>
                <a:lnTo>
                  <a:pt x="53578" y="125016"/>
                </a:lnTo>
                <a:cubicBezTo>
                  <a:pt x="48639" y="125016"/>
                  <a:pt x="44648" y="121025"/>
                  <a:pt x="44648" y="116086"/>
                </a:cubicBezTo>
                <a:close/>
                <a:moveTo>
                  <a:pt x="17859" y="104924"/>
                </a:moveTo>
                <a:cubicBezTo>
                  <a:pt x="24020" y="104924"/>
                  <a:pt x="29021" y="109925"/>
                  <a:pt x="29021" y="116086"/>
                </a:cubicBezTo>
                <a:cubicBezTo>
                  <a:pt x="29021" y="122246"/>
                  <a:pt x="24020" y="127248"/>
                  <a:pt x="17859" y="127248"/>
                </a:cubicBezTo>
                <a:cubicBezTo>
                  <a:pt x="11699" y="127248"/>
                  <a:pt x="6697" y="122246"/>
                  <a:pt x="6697" y="116086"/>
                </a:cubicBezTo>
                <a:cubicBezTo>
                  <a:pt x="6697" y="109925"/>
                  <a:pt x="11699" y="104924"/>
                  <a:pt x="17859" y="104924"/>
                </a:cubicBezTo>
                <a:close/>
              </a:path>
            </a:pathLst>
          </a:custGeom>
          <a:solidFill>
            <a:srgbClr val="1E3A8A"/>
          </a:solidFill>
          <a:ln/>
        </p:spPr>
      </p:sp>
      <p:sp>
        <p:nvSpPr>
          <p:cNvPr id="52" name="Text 50"/>
          <p:cNvSpPr/>
          <p:nvPr/>
        </p:nvSpPr>
        <p:spPr>
          <a:xfrm>
            <a:off x="635000" y="3968750"/>
            <a:ext cx="5484813" cy="2222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控制要求</a:t>
            </a:r>
            <a:endParaRPr lang="en-US" sz="1600" dirty="0"/>
          </a:p>
        </p:txBody>
      </p:sp>
      <p:sp>
        <p:nvSpPr>
          <p:cNvPr id="53" name="Shape 51"/>
          <p:cNvSpPr/>
          <p:nvPr/>
        </p:nvSpPr>
        <p:spPr>
          <a:xfrm>
            <a:off x="436563" y="4286250"/>
            <a:ext cx="111125" cy="127000"/>
          </a:xfrm>
          <a:custGeom>
            <a:avLst/>
            <a:gdLst/>
            <a:ahLst/>
            <a:cxnLst/>
            <a:rect l="l" t="t" r="r" b="b"/>
            <a:pathLst>
              <a:path w="111125" h="127000">
                <a:moveTo>
                  <a:pt x="107851" y="17388"/>
                </a:moveTo>
                <a:cubicBezTo>
                  <a:pt x="111398" y="19968"/>
                  <a:pt x="112192" y="24929"/>
                  <a:pt x="109612" y="28476"/>
                </a:cubicBezTo>
                <a:lnTo>
                  <a:pt x="46112" y="115788"/>
                </a:lnTo>
                <a:cubicBezTo>
                  <a:pt x="44748" y="117673"/>
                  <a:pt x="42639" y="118839"/>
                  <a:pt x="40308" y="119038"/>
                </a:cubicBezTo>
                <a:cubicBezTo>
                  <a:pt x="37976" y="119236"/>
                  <a:pt x="35719" y="118368"/>
                  <a:pt x="34082" y="116731"/>
                </a:cubicBezTo>
                <a:lnTo>
                  <a:pt x="2332" y="84981"/>
                </a:lnTo>
                <a:cubicBezTo>
                  <a:pt x="-769" y="81880"/>
                  <a:pt x="-769" y="76845"/>
                  <a:pt x="2332" y="73744"/>
                </a:cubicBezTo>
                <a:cubicBezTo>
                  <a:pt x="5432" y="70644"/>
                  <a:pt x="10468" y="70644"/>
                  <a:pt x="13568" y="73744"/>
                </a:cubicBezTo>
                <a:lnTo>
                  <a:pt x="38745" y="98921"/>
                </a:lnTo>
                <a:lnTo>
                  <a:pt x="96788" y="19124"/>
                </a:lnTo>
                <a:cubicBezTo>
                  <a:pt x="99368" y="15577"/>
                  <a:pt x="104329" y="14784"/>
                  <a:pt x="107876" y="17363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54" name="Text 52"/>
          <p:cNvSpPr/>
          <p:nvPr/>
        </p:nvSpPr>
        <p:spPr>
          <a:xfrm>
            <a:off x="611188" y="4254500"/>
            <a:ext cx="5500688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竞赛者抢先按下按钮,对应指示灯亮</a:t>
            </a:r>
            <a:endParaRPr lang="en-US" sz="1600" dirty="0"/>
          </a:p>
        </p:txBody>
      </p:sp>
      <p:sp>
        <p:nvSpPr>
          <p:cNvPr id="55" name="Shape 53"/>
          <p:cNvSpPr/>
          <p:nvPr/>
        </p:nvSpPr>
        <p:spPr>
          <a:xfrm>
            <a:off x="436563" y="4508500"/>
            <a:ext cx="111125" cy="127000"/>
          </a:xfrm>
          <a:custGeom>
            <a:avLst/>
            <a:gdLst/>
            <a:ahLst/>
            <a:cxnLst/>
            <a:rect l="l" t="t" r="r" b="b"/>
            <a:pathLst>
              <a:path w="111125" h="127000">
                <a:moveTo>
                  <a:pt x="107851" y="17388"/>
                </a:moveTo>
                <a:cubicBezTo>
                  <a:pt x="111398" y="19968"/>
                  <a:pt x="112192" y="24929"/>
                  <a:pt x="109612" y="28476"/>
                </a:cubicBezTo>
                <a:lnTo>
                  <a:pt x="46112" y="115788"/>
                </a:lnTo>
                <a:cubicBezTo>
                  <a:pt x="44748" y="117673"/>
                  <a:pt x="42639" y="118839"/>
                  <a:pt x="40308" y="119038"/>
                </a:cubicBezTo>
                <a:cubicBezTo>
                  <a:pt x="37976" y="119236"/>
                  <a:pt x="35719" y="118368"/>
                  <a:pt x="34082" y="116731"/>
                </a:cubicBezTo>
                <a:lnTo>
                  <a:pt x="2332" y="84981"/>
                </a:lnTo>
                <a:cubicBezTo>
                  <a:pt x="-769" y="81880"/>
                  <a:pt x="-769" y="76845"/>
                  <a:pt x="2332" y="73744"/>
                </a:cubicBezTo>
                <a:cubicBezTo>
                  <a:pt x="5432" y="70644"/>
                  <a:pt x="10468" y="70644"/>
                  <a:pt x="13568" y="73744"/>
                </a:cubicBezTo>
                <a:lnTo>
                  <a:pt x="38745" y="98921"/>
                </a:lnTo>
                <a:lnTo>
                  <a:pt x="96788" y="19124"/>
                </a:lnTo>
                <a:cubicBezTo>
                  <a:pt x="99368" y="15577"/>
                  <a:pt x="104329" y="14784"/>
                  <a:pt x="107876" y="17363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56" name="Text 54"/>
          <p:cNvSpPr/>
          <p:nvPr/>
        </p:nvSpPr>
        <p:spPr>
          <a:xfrm>
            <a:off x="611188" y="4476750"/>
            <a:ext cx="5500688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灯亮后需主持人按复位键才熄灭</a:t>
            </a:r>
            <a:endParaRPr lang="en-US" sz="1600" dirty="0"/>
          </a:p>
        </p:txBody>
      </p:sp>
      <p:sp>
        <p:nvSpPr>
          <p:cNvPr id="57" name="Shape 55"/>
          <p:cNvSpPr/>
          <p:nvPr/>
        </p:nvSpPr>
        <p:spPr>
          <a:xfrm>
            <a:off x="436563" y="4730750"/>
            <a:ext cx="111125" cy="127000"/>
          </a:xfrm>
          <a:custGeom>
            <a:avLst/>
            <a:gdLst/>
            <a:ahLst/>
            <a:cxnLst/>
            <a:rect l="l" t="t" r="r" b="b"/>
            <a:pathLst>
              <a:path w="111125" h="127000">
                <a:moveTo>
                  <a:pt x="107851" y="17388"/>
                </a:moveTo>
                <a:cubicBezTo>
                  <a:pt x="111398" y="19968"/>
                  <a:pt x="112192" y="24929"/>
                  <a:pt x="109612" y="28476"/>
                </a:cubicBezTo>
                <a:lnTo>
                  <a:pt x="46112" y="115788"/>
                </a:lnTo>
                <a:cubicBezTo>
                  <a:pt x="44748" y="117673"/>
                  <a:pt x="42639" y="118839"/>
                  <a:pt x="40308" y="119038"/>
                </a:cubicBezTo>
                <a:cubicBezTo>
                  <a:pt x="37976" y="119236"/>
                  <a:pt x="35719" y="118368"/>
                  <a:pt x="34082" y="116731"/>
                </a:cubicBezTo>
                <a:lnTo>
                  <a:pt x="2332" y="84981"/>
                </a:lnTo>
                <a:cubicBezTo>
                  <a:pt x="-769" y="81880"/>
                  <a:pt x="-769" y="76845"/>
                  <a:pt x="2332" y="73744"/>
                </a:cubicBezTo>
                <a:cubicBezTo>
                  <a:pt x="5432" y="70644"/>
                  <a:pt x="10468" y="70644"/>
                  <a:pt x="13568" y="73744"/>
                </a:cubicBezTo>
                <a:lnTo>
                  <a:pt x="38745" y="98921"/>
                </a:lnTo>
                <a:lnTo>
                  <a:pt x="96788" y="19124"/>
                </a:lnTo>
                <a:cubicBezTo>
                  <a:pt x="99368" y="15577"/>
                  <a:pt x="104329" y="14784"/>
                  <a:pt x="107876" y="17363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58" name="Text 56"/>
          <p:cNvSpPr/>
          <p:nvPr/>
        </p:nvSpPr>
        <p:spPr>
          <a:xfrm>
            <a:off x="611188" y="4699000"/>
            <a:ext cx="5500688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儿童优待:PB11/PB12任一按下,L1亮</a:t>
            </a:r>
            <a:endParaRPr lang="en-US" sz="1600" dirty="0"/>
          </a:p>
        </p:txBody>
      </p:sp>
      <p:sp>
        <p:nvSpPr>
          <p:cNvPr id="59" name="Shape 57"/>
          <p:cNvSpPr/>
          <p:nvPr/>
        </p:nvSpPr>
        <p:spPr>
          <a:xfrm>
            <a:off x="436563" y="4953000"/>
            <a:ext cx="111125" cy="127000"/>
          </a:xfrm>
          <a:custGeom>
            <a:avLst/>
            <a:gdLst/>
            <a:ahLst/>
            <a:cxnLst/>
            <a:rect l="l" t="t" r="r" b="b"/>
            <a:pathLst>
              <a:path w="111125" h="127000">
                <a:moveTo>
                  <a:pt x="107851" y="17388"/>
                </a:moveTo>
                <a:cubicBezTo>
                  <a:pt x="111398" y="19968"/>
                  <a:pt x="112192" y="24929"/>
                  <a:pt x="109612" y="28476"/>
                </a:cubicBezTo>
                <a:lnTo>
                  <a:pt x="46112" y="115788"/>
                </a:lnTo>
                <a:cubicBezTo>
                  <a:pt x="44748" y="117673"/>
                  <a:pt x="42639" y="118839"/>
                  <a:pt x="40308" y="119038"/>
                </a:cubicBezTo>
                <a:cubicBezTo>
                  <a:pt x="37976" y="119236"/>
                  <a:pt x="35719" y="118368"/>
                  <a:pt x="34082" y="116731"/>
                </a:cubicBezTo>
                <a:lnTo>
                  <a:pt x="2332" y="84981"/>
                </a:lnTo>
                <a:cubicBezTo>
                  <a:pt x="-769" y="81880"/>
                  <a:pt x="-769" y="76845"/>
                  <a:pt x="2332" y="73744"/>
                </a:cubicBezTo>
                <a:cubicBezTo>
                  <a:pt x="5432" y="70644"/>
                  <a:pt x="10468" y="70644"/>
                  <a:pt x="13568" y="73744"/>
                </a:cubicBezTo>
                <a:lnTo>
                  <a:pt x="38745" y="98921"/>
                </a:lnTo>
                <a:lnTo>
                  <a:pt x="96788" y="19124"/>
                </a:lnTo>
                <a:cubicBezTo>
                  <a:pt x="99368" y="15577"/>
                  <a:pt x="104329" y="14784"/>
                  <a:pt x="107876" y="17363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60" name="Text 58"/>
          <p:cNvSpPr/>
          <p:nvPr/>
        </p:nvSpPr>
        <p:spPr>
          <a:xfrm>
            <a:off x="611188" y="4921250"/>
            <a:ext cx="5500688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教授限制:L3需PB31和PB32都按下才亮</a:t>
            </a:r>
            <a:endParaRPr lang="en-US" sz="1600" dirty="0"/>
          </a:p>
        </p:txBody>
      </p:sp>
      <p:sp>
        <p:nvSpPr>
          <p:cNvPr id="61" name="Shape 59"/>
          <p:cNvSpPr/>
          <p:nvPr/>
        </p:nvSpPr>
        <p:spPr>
          <a:xfrm>
            <a:off x="436563" y="5175250"/>
            <a:ext cx="111125" cy="127000"/>
          </a:xfrm>
          <a:custGeom>
            <a:avLst/>
            <a:gdLst/>
            <a:ahLst/>
            <a:cxnLst/>
            <a:rect l="l" t="t" r="r" b="b"/>
            <a:pathLst>
              <a:path w="111125" h="127000">
                <a:moveTo>
                  <a:pt x="107851" y="17388"/>
                </a:moveTo>
                <a:cubicBezTo>
                  <a:pt x="111398" y="19968"/>
                  <a:pt x="112192" y="24929"/>
                  <a:pt x="109612" y="28476"/>
                </a:cubicBezTo>
                <a:lnTo>
                  <a:pt x="46112" y="115788"/>
                </a:lnTo>
                <a:cubicBezTo>
                  <a:pt x="44748" y="117673"/>
                  <a:pt x="42639" y="118839"/>
                  <a:pt x="40308" y="119038"/>
                </a:cubicBezTo>
                <a:cubicBezTo>
                  <a:pt x="37976" y="119236"/>
                  <a:pt x="35719" y="118368"/>
                  <a:pt x="34082" y="116731"/>
                </a:cubicBezTo>
                <a:lnTo>
                  <a:pt x="2332" y="84981"/>
                </a:lnTo>
                <a:cubicBezTo>
                  <a:pt x="-769" y="81880"/>
                  <a:pt x="-769" y="76845"/>
                  <a:pt x="2332" y="73744"/>
                </a:cubicBezTo>
                <a:cubicBezTo>
                  <a:pt x="5432" y="70644"/>
                  <a:pt x="10468" y="70644"/>
                  <a:pt x="13568" y="73744"/>
                </a:cubicBezTo>
                <a:lnTo>
                  <a:pt x="38745" y="98921"/>
                </a:lnTo>
                <a:lnTo>
                  <a:pt x="96788" y="19124"/>
                </a:lnTo>
                <a:cubicBezTo>
                  <a:pt x="99368" y="15577"/>
                  <a:pt x="104329" y="14784"/>
                  <a:pt x="107876" y="17363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62" name="Text 60"/>
          <p:cNvSpPr/>
          <p:nvPr/>
        </p:nvSpPr>
        <p:spPr>
          <a:xfrm>
            <a:off x="611188" y="5143500"/>
            <a:ext cx="5500688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10s内按下按钮,彩球摇动(幸运机会)</a:t>
            </a:r>
            <a:endParaRPr lang="en-US" sz="1600" dirty="0"/>
          </a:p>
        </p:txBody>
      </p:sp>
      <p:sp>
        <p:nvSpPr>
          <p:cNvPr id="63" name="Shape 61"/>
          <p:cNvSpPr/>
          <p:nvPr/>
        </p:nvSpPr>
        <p:spPr>
          <a:xfrm>
            <a:off x="6172398" y="4005794"/>
            <a:ext cx="125016" cy="142875"/>
          </a:xfrm>
          <a:custGeom>
            <a:avLst/>
            <a:gdLst/>
            <a:ahLst/>
            <a:cxnLst/>
            <a:rect l="l" t="t" r="r" b="b"/>
            <a:pathLst>
              <a:path w="125016" h="142875">
                <a:moveTo>
                  <a:pt x="35719" y="-8930"/>
                </a:moveTo>
                <a:cubicBezTo>
                  <a:pt x="40658" y="-8930"/>
                  <a:pt x="44648" y="-4939"/>
                  <a:pt x="44648" y="0"/>
                </a:cubicBezTo>
                <a:lnTo>
                  <a:pt x="44648" y="26789"/>
                </a:lnTo>
                <a:lnTo>
                  <a:pt x="80367" y="26789"/>
                </a:lnTo>
                <a:lnTo>
                  <a:pt x="80367" y="0"/>
                </a:lnTo>
                <a:cubicBezTo>
                  <a:pt x="80367" y="-4939"/>
                  <a:pt x="84358" y="-8930"/>
                  <a:pt x="89297" y="-8930"/>
                </a:cubicBezTo>
                <a:cubicBezTo>
                  <a:pt x="94236" y="-8930"/>
                  <a:pt x="98227" y="-4939"/>
                  <a:pt x="98227" y="0"/>
                </a:cubicBezTo>
                <a:lnTo>
                  <a:pt x="98227" y="26789"/>
                </a:lnTo>
                <a:lnTo>
                  <a:pt x="116086" y="26789"/>
                </a:lnTo>
                <a:cubicBezTo>
                  <a:pt x="121025" y="26789"/>
                  <a:pt x="125016" y="30780"/>
                  <a:pt x="125016" y="35719"/>
                </a:cubicBezTo>
                <a:cubicBezTo>
                  <a:pt x="125016" y="40658"/>
                  <a:pt x="121025" y="44648"/>
                  <a:pt x="116086" y="44648"/>
                </a:cubicBezTo>
                <a:lnTo>
                  <a:pt x="116086" y="62508"/>
                </a:lnTo>
                <a:cubicBezTo>
                  <a:pt x="116086" y="89046"/>
                  <a:pt x="96775" y="111091"/>
                  <a:pt x="71438" y="115332"/>
                </a:cubicBezTo>
                <a:lnTo>
                  <a:pt x="71438" y="133945"/>
                </a:lnTo>
                <a:cubicBezTo>
                  <a:pt x="71438" y="138885"/>
                  <a:pt x="67447" y="142875"/>
                  <a:pt x="62508" y="142875"/>
                </a:cubicBezTo>
                <a:cubicBezTo>
                  <a:pt x="57569" y="142875"/>
                  <a:pt x="53578" y="138885"/>
                  <a:pt x="53578" y="133945"/>
                </a:cubicBezTo>
                <a:lnTo>
                  <a:pt x="53578" y="115332"/>
                </a:lnTo>
                <a:cubicBezTo>
                  <a:pt x="28240" y="111091"/>
                  <a:pt x="8930" y="89046"/>
                  <a:pt x="8930" y="62508"/>
                </a:cubicBezTo>
                <a:lnTo>
                  <a:pt x="8930" y="44648"/>
                </a:lnTo>
                <a:cubicBezTo>
                  <a:pt x="3990" y="44648"/>
                  <a:pt x="0" y="40658"/>
                  <a:pt x="0" y="35719"/>
                </a:cubicBezTo>
                <a:cubicBezTo>
                  <a:pt x="0" y="30780"/>
                  <a:pt x="3990" y="26789"/>
                  <a:pt x="8930" y="26789"/>
                </a:cubicBezTo>
                <a:lnTo>
                  <a:pt x="26789" y="26789"/>
                </a:lnTo>
                <a:lnTo>
                  <a:pt x="26789" y="0"/>
                </a:lnTo>
                <a:cubicBezTo>
                  <a:pt x="26789" y="-4939"/>
                  <a:pt x="30780" y="-8930"/>
                  <a:pt x="35719" y="-8930"/>
                </a:cubicBezTo>
                <a:close/>
              </a:path>
            </a:pathLst>
          </a:custGeom>
          <a:solidFill>
            <a:srgbClr val="1E3A8A"/>
          </a:solidFill>
          <a:ln/>
        </p:spPr>
      </p:sp>
      <p:sp>
        <p:nvSpPr>
          <p:cNvPr id="64" name="Text 62"/>
          <p:cNvSpPr/>
          <p:nvPr/>
        </p:nvSpPr>
        <p:spPr>
          <a:xfrm>
            <a:off x="6365875" y="3968750"/>
            <a:ext cx="5484813" cy="2222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I/O分配</a:t>
            </a:r>
            <a:endParaRPr lang="en-US" sz="1600" dirty="0"/>
          </a:p>
        </p:txBody>
      </p:sp>
      <p:sp>
        <p:nvSpPr>
          <p:cNvPr id="65" name="Shape 63"/>
          <p:cNvSpPr/>
          <p:nvPr/>
        </p:nvSpPr>
        <p:spPr>
          <a:xfrm>
            <a:off x="6143625" y="4254500"/>
            <a:ext cx="5635625" cy="2190750"/>
          </a:xfrm>
          <a:custGeom>
            <a:avLst/>
            <a:gdLst/>
            <a:ahLst/>
            <a:cxnLst/>
            <a:rect l="l" t="t" r="r" b="b"/>
            <a:pathLst>
              <a:path w="5635625" h="2190750">
                <a:moveTo>
                  <a:pt x="63510" y="0"/>
                </a:moveTo>
                <a:lnTo>
                  <a:pt x="5572115" y="0"/>
                </a:lnTo>
                <a:cubicBezTo>
                  <a:pt x="5607191" y="0"/>
                  <a:pt x="5635625" y="28434"/>
                  <a:pt x="5635625" y="63510"/>
                </a:cubicBezTo>
                <a:lnTo>
                  <a:pt x="5635625" y="2127240"/>
                </a:lnTo>
                <a:cubicBezTo>
                  <a:pt x="5635625" y="2162316"/>
                  <a:pt x="5607191" y="2190750"/>
                  <a:pt x="5572115" y="2190750"/>
                </a:cubicBezTo>
                <a:lnTo>
                  <a:pt x="63510" y="2190750"/>
                </a:lnTo>
                <a:cubicBezTo>
                  <a:pt x="28434" y="2190750"/>
                  <a:pt x="0" y="2162316"/>
                  <a:pt x="0" y="2127240"/>
                </a:cubicBezTo>
                <a:lnTo>
                  <a:pt x="0" y="63510"/>
                </a:lnTo>
                <a:cubicBezTo>
                  <a:pt x="0" y="28434"/>
                  <a:pt x="28434" y="0"/>
                  <a:pt x="63510" y="0"/>
                </a:cubicBezTo>
                <a:close/>
              </a:path>
            </a:pathLst>
          </a:custGeom>
          <a:solidFill>
            <a:srgbClr val="F3F4F6"/>
          </a:solidFill>
          <a:ln/>
        </p:spPr>
      </p:sp>
      <p:graphicFrame>
        <p:nvGraphicFramePr>
          <p:cNvPr id="1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6207125" y="4318000"/>
          <a:ext cx="5508625" cy="2063750"/>
        </p:xfrm>
        <a:graphic>
          <a:graphicData uri="http://schemas.openxmlformats.org/drawingml/2006/table">
            <a:tbl>
              <a:tblPr/>
              <a:tblGrid>
                <a:gridCol w="2079625"/>
                <a:gridCol w="1143000"/>
                <a:gridCol w="1143000"/>
                <a:gridCol w="1143000"/>
              </a:tblGrid>
              <a:tr h="257969">
                <a:tc>
                  <a:txBody>
                    <a:bodyPr/>
                    <a:lstStyle/>
                    <a:p>
                      <a:pPr algn="l"/>
                      <a:r>
                        <a:rPr lang="en-US" sz="1000" b="1" u="none" dirty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输入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u="none" dirty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端子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u="none" dirty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输出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u="none" dirty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端子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1E3A8A"/>
                    </a:solidFill>
                  </a:tcPr>
                </a:tc>
              </a:tr>
              <a:tr h="257969"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PB11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X0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L1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Y0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257969"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PB12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X1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L2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Y3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257969"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PB2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X3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L3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Y5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257969"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PB31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X4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SOL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Y7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257969"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PB32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X5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257969"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PB4(复位)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X2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257969"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SW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X7</a:t>
                      </a:r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63500" marR="63500" marT="31750" marB="3175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67" name="Shape 64"/>
          <p:cNvSpPr/>
          <p:nvPr/>
        </p:nvSpPr>
        <p:spPr>
          <a:xfrm>
            <a:off x="333375" y="6604000"/>
            <a:ext cx="5730875" cy="1270000"/>
          </a:xfrm>
          <a:custGeom>
            <a:avLst/>
            <a:gdLst/>
            <a:ahLst/>
            <a:cxnLst/>
            <a:rect l="l" t="t" r="r" b="b"/>
            <a:pathLst>
              <a:path w="5730875" h="1270000">
                <a:moveTo>
                  <a:pt x="31750" y="0"/>
                </a:moveTo>
                <a:lnTo>
                  <a:pt x="5635625" y="0"/>
                </a:lnTo>
                <a:cubicBezTo>
                  <a:pt x="5688195" y="0"/>
                  <a:pt x="5730875" y="42680"/>
                  <a:pt x="5730875" y="95250"/>
                </a:cubicBezTo>
                <a:lnTo>
                  <a:pt x="5730875" y="1174750"/>
                </a:lnTo>
                <a:cubicBezTo>
                  <a:pt x="5730875" y="1227320"/>
                  <a:pt x="5688195" y="1270000"/>
                  <a:pt x="5635625" y="1270000"/>
                </a:cubicBezTo>
                <a:lnTo>
                  <a:pt x="31750" y="1270000"/>
                </a:lnTo>
                <a:cubicBezTo>
                  <a:pt x="14227" y="1270000"/>
                  <a:pt x="0" y="1255773"/>
                  <a:pt x="0" y="123825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3B82F6">
              <a:alpha val="5098"/>
            </a:srgbClr>
          </a:solidFill>
          <a:ln/>
        </p:spPr>
      </p:sp>
      <p:sp>
        <p:nvSpPr>
          <p:cNvPr id="68" name="Shape 65"/>
          <p:cNvSpPr/>
          <p:nvPr/>
        </p:nvSpPr>
        <p:spPr>
          <a:xfrm>
            <a:off x="333375" y="6604000"/>
            <a:ext cx="31750" cy="1270000"/>
          </a:xfrm>
          <a:custGeom>
            <a:avLst/>
            <a:gdLst/>
            <a:ahLst/>
            <a:cxnLst/>
            <a:rect l="l" t="t" r="r" b="b"/>
            <a:pathLst>
              <a:path w="31750" h="1270000">
                <a:moveTo>
                  <a:pt x="31750" y="0"/>
                </a:moveTo>
                <a:lnTo>
                  <a:pt x="31750" y="0"/>
                </a:lnTo>
                <a:lnTo>
                  <a:pt x="31750" y="1270000"/>
                </a:lnTo>
                <a:lnTo>
                  <a:pt x="31750" y="1270000"/>
                </a:lnTo>
                <a:cubicBezTo>
                  <a:pt x="14227" y="1270000"/>
                  <a:pt x="0" y="1255773"/>
                  <a:pt x="0" y="123825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69" name="Shape 66"/>
          <p:cNvSpPr/>
          <p:nvPr/>
        </p:nvSpPr>
        <p:spPr>
          <a:xfrm>
            <a:off x="422672" y="6699250"/>
            <a:ext cx="178594" cy="158750"/>
          </a:xfrm>
          <a:custGeom>
            <a:avLst/>
            <a:gdLst/>
            <a:ahLst/>
            <a:cxnLst/>
            <a:rect l="l" t="t" r="r" b="b"/>
            <a:pathLst>
              <a:path w="178594" h="158750">
                <a:moveTo>
                  <a:pt x="111869" y="372"/>
                </a:moveTo>
                <a:cubicBezTo>
                  <a:pt x="106598" y="-1147"/>
                  <a:pt x="101110" y="1922"/>
                  <a:pt x="99591" y="7193"/>
                </a:cubicBezTo>
                <a:lnTo>
                  <a:pt x="59903" y="146100"/>
                </a:lnTo>
                <a:cubicBezTo>
                  <a:pt x="58384" y="151371"/>
                  <a:pt x="61454" y="156859"/>
                  <a:pt x="66725" y="158378"/>
                </a:cubicBezTo>
                <a:cubicBezTo>
                  <a:pt x="71996" y="159897"/>
                  <a:pt x="77484" y="156828"/>
                  <a:pt x="79003" y="151557"/>
                </a:cubicBezTo>
                <a:lnTo>
                  <a:pt x="118690" y="12650"/>
                </a:lnTo>
                <a:cubicBezTo>
                  <a:pt x="120210" y="7379"/>
                  <a:pt x="117140" y="1891"/>
                  <a:pt x="111869" y="372"/>
                </a:cubicBezTo>
                <a:close/>
                <a:moveTo>
                  <a:pt x="131899" y="42571"/>
                </a:moveTo>
                <a:cubicBezTo>
                  <a:pt x="128023" y="46447"/>
                  <a:pt x="128023" y="52741"/>
                  <a:pt x="131899" y="56617"/>
                </a:cubicBezTo>
                <a:lnTo>
                  <a:pt x="154657" y="79375"/>
                </a:lnTo>
                <a:lnTo>
                  <a:pt x="131899" y="102133"/>
                </a:lnTo>
                <a:cubicBezTo>
                  <a:pt x="128023" y="106009"/>
                  <a:pt x="128023" y="112303"/>
                  <a:pt x="131899" y="116179"/>
                </a:cubicBezTo>
                <a:cubicBezTo>
                  <a:pt x="135775" y="120055"/>
                  <a:pt x="142069" y="120055"/>
                  <a:pt x="145945" y="116179"/>
                </a:cubicBezTo>
                <a:lnTo>
                  <a:pt x="175710" y="86413"/>
                </a:lnTo>
                <a:cubicBezTo>
                  <a:pt x="179586" y="82538"/>
                  <a:pt x="179586" y="76243"/>
                  <a:pt x="175710" y="72368"/>
                </a:cubicBezTo>
                <a:lnTo>
                  <a:pt x="145945" y="42602"/>
                </a:lnTo>
                <a:cubicBezTo>
                  <a:pt x="142069" y="38726"/>
                  <a:pt x="135775" y="38726"/>
                  <a:pt x="131899" y="42602"/>
                </a:cubicBezTo>
                <a:close/>
                <a:moveTo>
                  <a:pt x="46726" y="42571"/>
                </a:moveTo>
                <a:cubicBezTo>
                  <a:pt x="42850" y="38695"/>
                  <a:pt x="36556" y="38695"/>
                  <a:pt x="32680" y="42571"/>
                </a:cubicBezTo>
                <a:lnTo>
                  <a:pt x="2915" y="72337"/>
                </a:lnTo>
                <a:cubicBezTo>
                  <a:pt x="-961" y="76212"/>
                  <a:pt x="-961" y="82507"/>
                  <a:pt x="2915" y="86382"/>
                </a:cubicBezTo>
                <a:lnTo>
                  <a:pt x="32680" y="116148"/>
                </a:lnTo>
                <a:cubicBezTo>
                  <a:pt x="36556" y="120024"/>
                  <a:pt x="42850" y="120024"/>
                  <a:pt x="46726" y="116148"/>
                </a:cubicBezTo>
                <a:cubicBezTo>
                  <a:pt x="50602" y="112272"/>
                  <a:pt x="50602" y="105978"/>
                  <a:pt x="46726" y="102102"/>
                </a:cubicBezTo>
                <a:lnTo>
                  <a:pt x="23968" y="79375"/>
                </a:lnTo>
                <a:lnTo>
                  <a:pt x="46695" y="56617"/>
                </a:lnTo>
                <a:cubicBezTo>
                  <a:pt x="50571" y="52741"/>
                  <a:pt x="50571" y="46447"/>
                  <a:pt x="46695" y="42571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70" name="Text 67"/>
          <p:cNvSpPr/>
          <p:nvPr/>
        </p:nvSpPr>
        <p:spPr>
          <a:xfrm>
            <a:off x="674688" y="6667500"/>
            <a:ext cx="1071563" cy="2222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梯形图设计要点</a:t>
            </a:r>
            <a:endParaRPr lang="en-US" sz="1600" dirty="0"/>
          </a:p>
        </p:txBody>
      </p:sp>
      <p:sp>
        <p:nvSpPr>
          <p:cNvPr id="71" name="Shape 68"/>
          <p:cNvSpPr/>
          <p:nvPr/>
        </p:nvSpPr>
        <p:spPr>
          <a:xfrm>
            <a:off x="460375" y="6985000"/>
            <a:ext cx="63500" cy="127000"/>
          </a:xfrm>
          <a:custGeom>
            <a:avLst/>
            <a:gdLst/>
            <a:ahLst/>
            <a:cxnLst/>
            <a:rect l="l" t="t" r="r" b="b"/>
            <a:pathLst>
              <a:path w="63500" h="127000">
                <a:moveTo>
                  <a:pt x="61292" y="57894"/>
                </a:moveTo>
                <a:cubicBezTo>
                  <a:pt x="64393" y="60995"/>
                  <a:pt x="64393" y="66030"/>
                  <a:pt x="61292" y="69131"/>
                </a:cubicBezTo>
                <a:lnTo>
                  <a:pt x="21605" y="108818"/>
                </a:lnTo>
                <a:cubicBezTo>
                  <a:pt x="18504" y="111919"/>
                  <a:pt x="13469" y="111919"/>
                  <a:pt x="10368" y="108818"/>
                </a:cubicBezTo>
                <a:cubicBezTo>
                  <a:pt x="7268" y="105718"/>
                  <a:pt x="7268" y="100682"/>
                  <a:pt x="10368" y="97582"/>
                </a:cubicBezTo>
                <a:lnTo>
                  <a:pt x="44450" y="63500"/>
                </a:lnTo>
                <a:lnTo>
                  <a:pt x="10393" y="29418"/>
                </a:lnTo>
                <a:cubicBezTo>
                  <a:pt x="7293" y="26318"/>
                  <a:pt x="7293" y="21282"/>
                  <a:pt x="10393" y="18182"/>
                </a:cubicBezTo>
                <a:cubicBezTo>
                  <a:pt x="13494" y="15081"/>
                  <a:pt x="18529" y="15081"/>
                  <a:pt x="21630" y="18182"/>
                </a:cubicBezTo>
                <a:lnTo>
                  <a:pt x="61317" y="57869"/>
                </a:ln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72" name="Text 69"/>
          <p:cNvSpPr/>
          <p:nvPr/>
        </p:nvSpPr>
        <p:spPr>
          <a:xfrm>
            <a:off x="611188" y="6953250"/>
            <a:ext cx="5453063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L1: X0和X1并联,互锁L2和L3</a:t>
            </a:r>
            <a:endParaRPr lang="en-US" sz="1600" dirty="0"/>
          </a:p>
        </p:txBody>
      </p:sp>
      <p:sp>
        <p:nvSpPr>
          <p:cNvPr id="73" name="Shape 70"/>
          <p:cNvSpPr/>
          <p:nvPr/>
        </p:nvSpPr>
        <p:spPr>
          <a:xfrm>
            <a:off x="460375" y="7207250"/>
            <a:ext cx="63500" cy="127000"/>
          </a:xfrm>
          <a:custGeom>
            <a:avLst/>
            <a:gdLst/>
            <a:ahLst/>
            <a:cxnLst/>
            <a:rect l="l" t="t" r="r" b="b"/>
            <a:pathLst>
              <a:path w="63500" h="127000">
                <a:moveTo>
                  <a:pt x="61292" y="57894"/>
                </a:moveTo>
                <a:cubicBezTo>
                  <a:pt x="64393" y="60995"/>
                  <a:pt x="64393" y="66030"/>
                  <a:pt x="61292" y="69131"/>
                </a:cubicBezTo>
                <a:lnTo>
                  <a:pt x="21605" y="108818"/>
                </a:lnTo>
                <a:cubicBezTo>
                  <a:pt x="18504" y="111919"/>
                  <a:pt x="13469" y="111919"/>
                  <a:pt x="10368" y="108818"/>
                </a:cubicBezTo>
                <a:cubicBezTo>
                  <a:pt x="7268" y="105718"/>
                  <a:pt x="7268" y="100682"/>
                  <a:pt x="10368" y="97582"/>
                </a:cubicBezTo>
                <a:lnTo>
                  <a:pt x="44450" y="63500"/>
                </a:lnTo>
                <a:lnTo>
                  <a:pt x="10393" y="29418"/>
                </a:lnTo>
                <a:cubicBezTo>
                  <a:pt x="7293" y="26318"/>
                  <a:pt x="7293" y="21282"/>
                  <a:pt x="10393" y="18182"/>
                </a:cubicBezTo>
                <a:cubicBezTo>
                  <a:pt x="13494" y="15081"/>
                  <a:pt x="18529" y="15081"/>
                  <a:pt x="21630" y="18182"/>
                </a:cubicBezTo>
                <a:lnTo>
                  <a:pt x="61317" y="57869"/>
                </a:ln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74" name="Text 71"/>
          <p:cNvSpPr/>
          <p:nvPr/>
        </p:nvSpPr>
        <p:spPr>
          <a:xfrm>
            <a:off x="611188" y="7175500"/>
            <a:ext cx="5453063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L2: X3单独,互锁L1和L3</a:t>
            </a:r>
            <a:endParaRPr lang="en-US" sz="1600" dirty="0"/>
          </a:p>
        </p:txBody>
      </p:sp>
      <p:sp>
        <p:nvSpPr>
          <p:cNvPr id="75" name="Shape 72"/>
          <p:cNvSpPr/>
          <p:nvPr/>
        </p:nvSpPr>
        <p:spPr>
          <a:xfrm>
            <a:off x="460375" y="7429500"/>
            <a:ext cx="63500" cy="127000"/>
          </a:xfrm>
          <a:custGeom>
            <a:avLst/>
            <a:gdLst/>
            <a:ahLst/>
            <a:cxnLst/>
            <a:rect l="l" t="t" r="r" b="b"/>
            <a:pathLst>
              <a:path w="63500" h="127000">
                <a:moveTo>
                  <a:pt x="61292" y="57894"/>
                </a:moveTo>
                <a:cubicBezTo>
                  <a:pt x="64393" y="60995"/>
                  <a:pt x="64393" y="66030"/>
                  <a:pt x="61292" y="69131"/>
                </a:cubicBezTo>
                <a:lnTo>
                  <a:pt x="21605" y="108818"/>
                </a:lnTo>
                <a:cubicBezTo>
                  <a:pt x="18504" y="111919"/>
                  <a:pt x="13469" y="111919"/>
                  <a:pt x="10368" y="108818"/>
                </a:cubicBezTo>
                <a:cubicBezTo>
                  <a:pt x="7268" y="105718"/>
                  <a:pt x="7268" y="100682"/>
                  <a:pt x="10368" y="97582"/>
                </a:cubicBezTo>
                <a:lnTo>
                  <a:pt x="44450" y="63500"/>
                </a:lnTo>
                <a:lnTo>
                  <a:pt x="10393" y="29418"/>
                </a:lnTo>
                <a:cubicBezTo>
                  <a:pt x="7293" y="26318"/>
                  <a:pt x="7293" y="21282"/>
                  <a:pt x="10393" y="18182"/>
                </a:cubicBezTo>
                <a:cubicBezTo>
                  <a:pt x="13494" y="15081"/>
                  <a:pt x="18529" y="15081"/>
                  <a:pt x="21630" y="18182"/>
                </a:cubicBezTo>
                <a:lnTo>
                  <a:pt x="61317" y="57869"/>
                </a:ln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76" name="Text 73"/>
          <p:cNvSpPr/>
          <p:nvPr/>
        </p:nvSpPr>
        <p:spPr>
          <a:xfrm>
            <a:off x="611188" y="7397750"/>
            <a:ext cx="5453063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L3: X4和X5串联,互锁L1和L2</a:t>
            </a:r>
            <a:endParaRPr lang="en-US" sz="1600" dirty="0"/>
          </a:p>
        </p:txBody>
      </p:sp>
      <p:sp>
        <p:nvSpPr>
          <p:cNvPr id="77" name="Shape 74"/>
          <p:cNvSpPr/>
          <p:nvPr/>
        </p:nvSpPr>
        <p:spPr>
          <a:xfrm>
            <a:off x="460375" y="7651750"/>
            <a:ext cx="63500" cy="127000"/>
          </a:xfrm>
          <a:custGeom>
            <a:avLst/>
            <a:gdLst/>
            <a:ahLst/>
            <a:cxnLst/>
            <a:rect l="l" t="t" r="r" b="b"/>
            <a:pathLst>
              <a:path w="63500" h="127000">
                <a:moveTo>
                  <a:pt x="61292" y="57894"/>
                </a:moveTo>
                <a:cubicBezTo>
                  <a:pt x="64393" y="60995"/>
                  <a:pt x="64393" y="66030"/>
                  <a:pt x="61292" y="69131"/>
                </a:cubicBezTo>
                <a:lnTo>
                  <a:pt x="21605" y="108818"/>
                </a:lnTo>
                <a:cubicBezTo>
                  <a:pt x="18504" y="111919"/>
                  <a:pt x="13469" y="111919"/>
                  <a:pt x="10368" y="108818"/>
                </a:cubicBezTo>
                <a:cubicBezTo>
                  <a:pt x="7268" y="105718"/>
                  <a:pt x="7268" y="100682"/>
                  <a:pt x="10368" y="97582"/>
                </a:cubicBezTo>
                <a:lnTo>
                  <a:pt x="44450" y="63500"/>
                </a:lnTo>
                <a:lnTo>
                  <a:pt x="10393" y="29418"/>
                </a:lnTo>
                <a:cubicBezTo>
                  <a:pt x="7293" y="26318"/>
                  <a:pt x="7293" y="21282"/>
                  <a:pt x="10393" y="18182"/>
                </a:cubicBezTo>
                <a:cubicBezTo>
                  <a:pt x="13494" y="15081"/>
                  <a:pt x="18529" y="15081"/>
                  <a:pt x="21630" y="18182"/>
                </a:cubicBezTo>
                <a:lnTo>
                  <a:pt x="61317" y="57869"/>
                </a:ln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78" name="Text 75"/>
          <p:cNvSpPr/>
          <p:nvPr/>
        </p:nvSpPr>
        <p:spPr>
          <a:xfrm>
            <a:off x="611188" y="7620000"/>
            <a:ext cx="5453063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定时器T0: 10s定时,控制幸运机会</a:t>
            </a:r>
            <a:endParaRPr lang="en-US" sz="1600" dirty="0"/>
          </a:p>
        </p:txBody>
      </p:sp>
      <p:sp>
        <p:nvSpPr>
          <p:cNvPr id="79" name="Shape 76"/>
          <p:cNvSpPr/>
          <p:nvPr/>
        </p:nvSpPr>
        <p:spPr>
          <a:xfrm>
            <a:off x="6143625" y="6604000"/>
            <a:ext cx="5730875" cy="1270000"/>
          </a:xfrm>
          <a:custGeom>
            <a:avLst/>
            <a:gdLst/>
            <a:ahLst/>
            <a:cxnLst/>
            <a:rect l="l" t="t" r="r" b="b"/>
            <a:pathLst>
              <a:path w="5730875" h="1270000">
                <a:moveTo>
                  <a:pt x="31750" y="0"/>
                </a:moveTo>
                <a:lnTo>
                  <a:pt x="5635625" y="0"/>
                </a:lnTo>
                <a:cubicBezTo>
                  <a:pt x="5688195" y="0"/>
                  <a:pt x="5730875" y="42680"/>
                  <a:pt x="5730875" y="95250"/>
                </a:cubicBezTo>
                <a:lnTo>
                  <a:pt x="5730875" y="1174750"/>
                </a:lnTo>
                <a:cubicBezTo>
                  <a:pt x="5730875" y="1227320"/>
                  <a:pt x="5688195" y="1270000"/>
                  <a:pt x="5635625" y="1270000"/>
                </a:cubicBezTo>
                <a:lnTo>
                  <a:pt x="31750" y="1270000"/>
                </a:lnTo>
                <a:cubicBezTo>
                  <a:pt x="14227" y="1270000"/>
                  <a:pt x="0" y="1255773"/>
                  <a:pt x="0" y="123825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F59E0B">
              <a:alpha val="5098"/>
            </a:srgbClr>
          </a:solidFill>
          <a:ln/>
        </p:spPr>
      </p:sp>
      <p:sp>
        <p:nvSpPr>
          <p:cNvPr id="80" name="Shape 77"/>
          <p:cNvSpPr/>
          <p:nvPr/>
        </p:nvSpPr>
        <p:spPr>
          <a:xfrm>
            <a:off x="6143625" y="6604000"/>
            <a:ext cx="31750" cy="1270000"/>
          </a:xfrm>
          <a:custGeom>
            <a:avLst/>
            <a:gdLst/>
            <a:ahLst/>
            <a:cxnLst/>
            <a:rect l="l" t="t" r="r" b="b"/>
            <a:pathLst>
              <a:path w="31750" h="1270000">
                <a:moveTo>
                  <a:pt x="31750" y="0"/>
                </a:moveTo>
                <a:lnTo>
                  <a:pt x="31750" y="0"/>
                </a:lnTo>
                <a:lnTo>
                  <a:pt x="31750" y="1270000"/>
                </a:lnTo>
                <a:lnTo>
                  <a:pt x="31750" y="1270000"/>
                </a:lnTo>
                <a:cubicBezTo>
                  <a:pt x="14227" y="1270000"/>
                  <a:pt x="0" y="1255773"/>
                  <a:pt x="0" y="123825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81" name="Shape 78"/>
          <p:cNvSpPr/>
          <p:nvPr/>
        </p:nvSpPr>
        <p:spPr>
          <a:xfrm>
            <a:off x="6232922" y="6699250"/>
            <a:ext cx="178594" cy="158750"/>
          </a:xfrm>
          <a:custGeom>
            <a:avLst/>
            <a:gdLst/>
            <a:ahLst/>
            <a:cxnLst/>
            <a:rect l="l" t="t" r="r" b="b"/>
            <a:pathLst>
              <a:path w="178594" h="158750">
                <a:moveTo>
                  <a:pt x="14883" y="60709"/>
                </a:moveTo>
                <a:lnTo>
                  <a:pt x="79747" y="87406"/>
                </a:lnTo>
                <a:cubicBezTo>
                  <a:pt x="82786" y="88646"/>
                  <a:pt x="86010" y="89297"/>
                  <a:pt x="89297" y="89297"/>
                </a:cubicBezTo>
                <a:cubicBezTo>
                  <a:pt x="92583" y="89297"/>
                  <a:pt x="95808" y="88646"/>
                  <a:pt x="98847" y="87406"/>
                </a:cubicBezTo>
                <a:lnTo>
                  <a:pt x="174005" y="56462"/>
                </a:lnTo>
                <a:cubicBezTo>
                  <a:pt x="176795" y="55314"/>
                  <a:pt x="178594" y="52617"/>
                  <a:pt x="178594" y="49609"/>
                </a:cubicBezTo>
                <a:cubicBezTo>
                  <a:pt x="178594" y="46602"/>
                  <a:pt x="176795" y="43904"/>
                  <a:pt x="174005" y="42757"/>
                </a:cubicBezTo>
                <a:lnTo>
                  <a:pt x="98847" y="11813"/>
                </a:lnTo>
                <a:cubicBezTo>
                  <a:pt x="95808" y="10573"/>
                  <a:pt x="92583" y="9922"/>
                  <a:pt x="89297" y="9922"/>
                </a:cubicBezTo>
                <a:cubicBezTo>
                  <a:pt x="86010" y="9922"/>
                  <a:pt x="82786" y="10573"/>
                  <a:pt x="79747" y="11813"/>
                </a:cubicBezTo>
                <a:lnTo>
                  <a:pt x="4589" y="42757"/>
                </a:lnTo>
                <a:cubicBezTo>
                  <a:pt x="1798" y="43904"/>
                  <a:pt x="0" y="46602"/>
                  <a:pt x="0" y="49609"/>
                </a:cubicBezTo>
                <a:lnTo>
                  <a:pt x="0" y="141387"/>
                </a:lnTo>
                <a:cubicBezTo>
                  <a:pt x="0" y="145510"/>
                  <a:pt x="3318" y="148828"/>
                  <a:pt x="7441" y="148828"/>
                </a:cubicBezTo>
                <a:cubicBezTo>
                  <a:pt x="11565" y="148828"/>
                  <a:pt x="14883" y="145510"/>
                  <a:pt x="14883" y="141387"/>
                </a:cubicBezTo>
                <a:lnTo>
                  <a:pt x="14883" y="60709"/>
                </a:lnTo>
                <a:close/>
                <a:moveTo>
                  <a:pt x="29766" y="82941"/>
                </a:moveTo>
                <a:lnTo>
                  <a:pt x="29766" y="119062"/>
                </a:lnTo>
                <a:cubicBezTo>
                  <a:pt x="29766" y="135496"/>
                  <a:pt x="56431" y="148828"/>
                  <a:pt x="89297" y="148828"/>
                </a:cubicBezTo>
                <a:cubicBezTo>
                  <a:pt x="122163" y="148828"/>
                  <a:pt x="148828" y="135496"/>
                  <a:pt x="148828" y="119062"/>
                </a:cubicBezTo>
                <a:lnTo>
                  <a:pt x="148828" y="82910"/>
                </a:lnTo>
                <a:lnTo>
                  <a:pt x="104521" y="101172"/>
                </a:lnTo>
                <a:cubicBezTo>
                  <a:pt x="99684" y="103156"/>
                  <a:pt x="94537" y="104180"/>
                  <a:pt x="89297" y="104180"/>
                </a:cubicBezTo>
                <a:cubicBezTo>
                  <a:pt x="84057" y="104180"/>
                  <a:pt x="78910" y="103156"/>
                  <a:pt x="74073" y="101172"/>
                </a:cubicBezTo>
                <a:lnTo>
                  <a:pt x="29766" y="82910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82" name="Text 79"/>
          <p:cNvSpPr/>
          <p:nvPr/>
        </p:nvSpPr>
        <p:spPr>
          <a:xfrm>
            <a:off x="6484938" y="6667500"/>
            <a:ext cx="642938" cy="2222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学习要点</a:t>
            </a:r>
            <a:endParaRPr lang="en-US" sz="1600" dirty="0"/>
          </a:p>
        </p:txBody>
      </p:sp>
      <p:sp>
        <p:nvSpPr>
          <p:cNvPr id="83" name="Shape 80"/>
          <p:cNvSpPr/>
          <p:nvPr/>
        </p:nvSpPr>
        <p:spPr>
          <a:xfrm>
            <a:off x="6230938" y="6985000"/>
            <a:ext cx="142875" cy="127000"/>
          </a:xfrm>
          <a:custGeom>
            <a:avLst/>
            <a:gdLst/>
            <a:ahLst/>
            <a:cxnLst/>
            <a:rect l="l" t="t" r="r" b="b"/>
            <a:pathLst>
              <a:path w="142875" h="127000">
                <a:moveTo>
                  <a:pt x="76771" y="-4688"/>
                </a:moveTo>
                <a:cubicBezTo>
                  <a:pt x="75754" y="-6672"/>
                  <a:pt x="73695" y="-7937"/>
                  <a:pt x="71462" y="-7937"/>
                </a:cubicBezTo>
                <a:cubicBezTo>
                  <a:pt x="69230" y="-7937"/>
                  <a:pt x="67171" y="-6672"/>
                  <a:pt x="66154" y="-4688"/>
                </a:cubicBezTo>
                <a:lnTo>
                  <a:pt x="47898" y="31080"/>
                </a:lnTo>
                <a:lnTo>
                  <a:pt x="8235" y="37381"/>
                </a:lnTo>
                <a:cubicBezTo>
                  <a:pt x="6028" y="37728"/>
                  <a:pt x="4192" y="39291"/>
                  <a:pt x="3497" y="41424"/>
                </a:cubicBezTo>
                <a:cubicBezTo>
                  <a:pt x="2803" y="43557"/>
                  <a:pt x="3373" y="45889"/>
                  <a:pt x="4936" y="47476"/>
                </a:cubicBezTo>
                <a:lnTo>
                  <a:pt x="33313" y="75878"/>
                </a:lnTo>
                <a:lnTo>
                  <a:pt x="27062" y="115540"/>
                </a:lnTo>
                <a:cubicBezTo>
                  <a:pt x="26715" y="117748"/>
                  <a:pt x="27632" y="119980"/>
                  <a:pt x="29443" y="121295"/>
                </a:cubicBezTo>
                <a:cubicBezTo>
                  <a:pt x="31254" y="122610"/>
                  <a:pt x="33635" y="122808"/>
                  <a:pt x="35644" y="121791"/>
                </a:cubicBezTo>
                <a:lnTo>
                  <a:pt x="71462" y="103584"/>
                </a:lnTo>
                <a:lnTo>
                  <a:pt x="107255" y="121791"/>
                </a:lnTo>
                <a:cubicBezTo>
                  <a:pt x="109240" y="122808"/>
                  <a:pt x="111646" y="122610"/>
                  <a:pt x="113457" y="121295"/>
                </a:cubicBezTo>
                <a:cubicBezTo>
                  <a:pt x="115267" y="119980"/>
                  <a:pt x="116185" y="117773"/>
                  <a:pt x="115838" y="115540"/>
                </a:cubicBezTo>
                <a:lnTo>
                  <a:pt x="109562" y="75878"/>
                </a:lnTo>
                <a:lnTo>
                  <a:pt x="137939" y="47476"/>
                </a:lnTo>
                <a:cubicBezTo>
                  <a:pt x="139526" y="45889"/>
                  <a:pt x="140072" y="43557"/>
                  <a:pt x="139378" y="41424"/>
                </a:cubicBezTo>
                <a:cubicBezTo>
                  <a:pt x="138683" y="39291"/>
                  <a:pt x="136872" y="37728"/>
                  <a:pt x="134640" y="37381"/>
                </a:cubicBezTo>
                <a:lnTo>
                  <a:pt x="95002" y="31080"/>
                </a:lnTo>
                <a:lnTo>
                  <a:pt x="76771" y="-4688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84" name="Text 81"/>
          <p:cNvSpPr/>
          <p:nvPr/>
        </p:nvSpPr>
        <p:spPr>
          <a:xfrm>
            <a:off x="6421438" y="6953250"/>
            <a:ext cx="5453063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互锁电路防止多个输出同时动作</a:t>
            </a:r>
            <a:endParaRPr lang="en-US" sz="1600" dirty="0"/>
          </a:p>
        </p:txBody>
      </p:sp>
      <p:sp>
        <p:nvSpPr>
          <p:cNvPr id="85" name="Shape 82"/>
          <p:cNvSpPr/>
          <p:nvPr/>
        </p:nvSpPr>
        <p:spPr>
          <a:xfrm>
            <a:off x="6230938" y="7207250"/>
            <a:ext cx="142875" cy="127000"/>
          </a:xfrm>
          <a:custGeom>
            <a:avLst/>
            <a:gdLst/>
            <a:ahLst/>
            <a:cxnLst/>
            <a:rect l="l" t="t" r="r" b="b"/>
            <a:pathLst>
              <a:path w="142875" h="127000">
                <a:moveTo>
                  <a:pt x="76771" y="-4688"/>
                </a:moveTo>
                <a:cubicBezTo>
                  <a:pt x="75754" y="-6672"/>
                  <a:pt x="73695" y="-7937"/>
                  <a:pt x="71462" y="-7937"/>
                </a:cubicBezTo>
                <a:cubicBezTo>
                  <a:pt x="69230" y="-7937"/>
                  <a:pt x="67171" y="-6672"/>
                  <a:pt x="66154" y="-4688"/>
                </a:cubicBezTo>
                <a:lnTo>
                  <a:pt x="47898" y="31080"/>
                </a:lnTo>
                <a:lnTo>
                  <a:pt x="8235" y="37381"/>
                </a:lnTo>
                <a:cubicBezTo>
                  <a:pt x="6028" y="37728"/>
                  <a:pt x="4192" y="39291"/>
                  <a:pt x="3497" y="41424"/>
                </a:cubicBezTo>
                <a:cubicBezTo>
                  <a:pt x="2803" y="43557"/>
                  <a:pt x="3373" y="45889"/>
                  <a:pt x="4936" y="47476"/>
                </a:cubicBezTo>
                <a:lnTo>
                  <a:pt x="33313" y="75878"/>
                </a:lnTo>
                <a:lnTo>
                  <a:pt x="27062" y="115540"/>
                </a:lnTo>
                <a:cubicBezTo>
                  <a:pt x="26715" y="117748"/>
                  <a:pt x="27632" y="119980"/>
                  <a:pt x="29443" y="121295"/>
                </a:cubicBezTo>
                <a:cubicBezTo>
                  <a:pt x="31254" y="122610"/>
                  <a:pt x="33635" y="122808"/>
                  <a:pt x="35644" y="121791"/>
                </a:cubicBezTo>
                <a:lnTo>
                  <a:pt x="71462" y="103584"/>
                </a:lnTo>
                <a:lnTo>
                  <a:pt x="107255" y="121791"/>
                </a:lnTo>
                <a:cubicBezTo>
                  <a:pt x="109240" y="122808"/>
                  <a:pt x="111646" y="122610"/>
                  <a:pt x="113457" y="121295"/>
                </a:cubicBezTo>
                <a:cubicBezTo>
                  <a:pt x="115267" y="119980"/>
                  <a:pt x="116185" y="117773"/>
                  <a:pt x="115838" y="115540"/>
                </a:cubicBezTo>
                <a:lnTo>
                  <a:pt x="109562" y="75878"/>
                </a:lnTo>
                <a:lnTo>
                  <a:pt x="137939" y="47476"/>
                </a:lnTo>
                <a:cubicBezTo>
                  <a:pt x="139526" y="45889"/>
                  <a:pt x="140072" y="43557"/>
                  <a:pt x="139378" y="41424"/>
                </a:cubicBezTo>
                <a:cubicBezTo>
                  <a:pt x="138683" y="39291"/>
                  <a:pt x="136872" y="37728"/>
                  <a:pt x="134640" y="37381"/>
                </a:cubicBezTo>
                <a:lnTo>
                  <a:pt x="95002" y="31080"/>
                </a:lnTo>
                <a:lnTo>
                  <a:pt x="76771" y="-4688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86" name="Text 83"/>
          <p:cNvSpPr/>
          <p:nvPr/>
        </p:nvSpPr>
        <p:spPr>
          <a:xfrm>
            <a:off x="6421438" y="7175500"/>
            <a:ext cx="5453063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自锁电路保持输出状态</a:t>
            </a:r>
            <a:endParaRPr lang="en-US" sz="1600" dirty="0"/>
          </a:p>
        </p:txBody>
      </p:sp>
      <p:sp>
        <p:nvSpPr>
          <p:cNvPr id="87" name="Shape 84"/>
          <p:cNvSpPr/>
          <p:nvPr/>
        </p:nvSpPr>
        <p:spPr>
          <a:xfrm>
            <a:off x="6230938" y="7429500"/>
            <a:ext cx="142875" cy="127000"/>
          </a:xfrm>
          <a:custGeom>
            <a:avLst/>
            <a:gdLst/>
            <a:ahLst/>
            <a:cxnLst/>
            <a:rect l="l" t="t" r="r" b="b"/>
            <a:pathLst>
              <a:path w="142875" h="127000">
                <a:moveTo>
                  <a:pt x="76771" y="-4688"/>
                </a:moveTo>
                <a:cubicBezTo>
                  <a:pt x="75754" y="-6672"/>
                  <a:pt x="73695" y="-7937"/>
                  <a:pt x="71462" y="-7937"/>
                </a:cubicBezTo>
                <a:cubicBezTo>
                  <a:pt x="69230" y="-7937"/>
                  <a:pt x="67171" y="-6672"/>
                  <a:pt x="66154" y="-4688"/>
                </a:cubicBezTo>
                <a:lnTo>
                  <a:pt x="47898" y="31080"/>
                </a:lnTo>
                <a:lnTo>
                  <a:pt x="8235" y="37381"/>
                </a:lnTo>
                <a:cubicBezTo>
                  <a:pt x="6028" y="37728"/>
                  <a:pt x="4192" y="39291"/>
                  <a:pt x="3497" y="41424"/>
                </a:cubicBezTo>
                <a:cubicBezTo>
                  <a:pt x="2803" y="43557"/>
                  <a:pt x="3373" y="45889"/>
                  <a:pt x="4936" y="47476"/>
                </a:cubicBezTo>
                <a:lnTo>
                  <a:pt x="33313" y="75878"/>
                </a:lnTo>
                <a:lnTo>
                  <a:pt x="27062" y="115540"/>
                </a:lnTo>
                <a:cubicBezTo>
                  <a:pt x="26715" y="117748"/>
                  <a:pt x="27632" y="119980"/>
                  <a:pt x="29443" y="121295"/>
                </a:cubicBezTo>
                <a:cubicBezTo>
                  <a:pt x="31254" y="122610"/>
                  <a:pt x="33635" y="122808"/>
                  <a:pt x="35644" y="121791"/>
                </a:cubicBezTo>
                <a:lnTo>
                  <a:pt x="71462" y="103584"/>
                </a:lnTo>
                <a:lnTo>
                  <a:pt x="107255" y="121791"/>
                </a:lnTo>
                <a:cubicBezTo>
                  <a:pt x="109240" y="122808"/>
                  <a:pt x="111646" y="122610"/>
                  <a:pt x="113457" y="121295"/>
                </a:cubicBezTo>
                <a:cubicBezTo>
                  <a:pt x="115267" y="119980"/>
                  <a:pt x="116185" y="117773"/>
                  <a:pt x="115838" y="115540"/>
                </a:cubicBezTo>
                <a:lnTo>
                  <a:pt x="109562" y="75878"/>
                </a:lnTo>
                <a:lnTo>
                  <a:pt x="137939" y="47476"/>
                </a:lnTo>
                <a:cubicBezTo>
                  <a:pt x="139526" y="45889"/>
                  <a:pt x="140072" y="43557"/>
                  <a:pt x="139378" y="41424"/>
                </a:cubicBezTo>
                <a:cubicBezTo>
                  <a:pt x="138683" y="39291"/>
                  <a:pt x="136872" y="37728"/>
                  <a:pt x="134640" y="37381"/>
                </a:cubicBezTo>
                <a:lnTo>
                  <a:pt x="95002" y="31080"/>
                </a:lnTo>
                <a:lnTo>
                  <a:pt x="76771" y="-4688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88" name="Text 85"/>
          <p:cNvSpPr/>
          <p:nvPr/>
        </p:nvSpPr>
        <p:spPr>
          <a:xfrm>
            <a:off x="6421438" y="7397750"/>
            <a:ext cx="5453063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定时器实现时间控制</a:t>
            </a:r>
            <a:endParaRPr lang="en-US" sz="1600" dirty="0"/>
          </a:p>
        </p:txBody>
      </p:sp>
      <p:sp>
        <p:nvSpPr>
          <p:cNvPr id="89" name="Shape 86"/>
          <p:cNvSpPr/>
          <p:nvPr/>
        </p:nvSpPr>
        <p:spPr>
          <a:xfrm>
            <a:off x="6230938" y="7651750"/>
            <a:ext cx="142875" cy="127000"/>
          </a:xfrm>
          <a:custGeom>
            <a:avLst/>
            <a:gdLst/>
            <a:ahLst/>
            <a:cxnLst/>
            <a:rect l="l" t="t" r="r" b="b"/>
            <a:pathLst>
              <a:path w="142875" h="127000">
                <a:moveTo>
                  <a:pt x="76771" y="-4688"/>
                </a:moveTo>
                <a:cubicBezTo>
                  <a:pt x="75754" y="-6672"/>
                  <a:pt x="73695" y="-7937"/>
                  <a:pt x="71462" y="-7937"/>
                </a:cubicBezTo>
                <a:cubicBezTo>
                  <a:pt x="69230" y="-7937"/>
                  <a:pt x="67171" y="-6672"/>
                  <a:pt x="66154" y="-4688"/>
                </a:cubicBezTo>
                <a:lnTo>
                  <a:pt x="47898" y="31080"/>
                </a:lnTo>
                <a:lnTo>
                  <a:pt x="8235" y="37381"/>
                </a:lnTo>
                <a:cubicBezTo>
                  <a:pt x="6028" y="37728"/>
                  <a:pt x="4192" y="39291"/>
                  <a:pt x="3497" y="41424"/>
                </a:cubicBezTo>
                <a:cubicBezTo>
                  <a:pt x="2803" y="43557"/>
                  <a:pt x="3373" y="45889"/>
                  <a:pt x="4936" y="47476"/>
                </a:cubicBezTo>
                <a:lnTo>
                  <a:pt x="33313" y="75878"/>
                </a:lnTo>
                <a:lnTo>
                  <a:pt x="27062" y="115540"/>
                </a:lnTo>
                <a:cubicBezTo>
                  <a:pt x="26715" y="117748"/>
                  <a:pt x="27632" y="119980"/>
                  <a:pt x="29443" y="121295"/>
                </a:cubicBezTo>
                <a:cubicBezTo>
                  <a:pt x="31254" y="122610"/>
                  <a:pt x="33635" y="122808"/>
                  <a:pt x="35644" y="121791"/>
                </a:cubicBezTo>
                <a:lnTo>
                  <a:pt x="71462" y="103584"/>
                </a:lnTo>
                <a:lnTo>
                  <a:pt x="107255" y="121791"/>
                </a:lnTo>
                <a:cubicBezTo>
                  <a:pt x="109240" y="122808"/>
                  <a:pt x="111646" y="122610"/>
                  <a:pt x="113457" y="121295"/>
                </a:cubicBezTo>
                <a:cubicBezTo>
                  <a:pt x="115267" y="119980"/>
                  <a:pt x="116185" y="117773"/>
                  <a:pt x="115838" y="115540"/>
                </a:cubicBezTo>
                <a:lnTo>
                  <a:pt x="109562" y="75878"/>
                </a:lnTo>
                <a:lnTo>
                  <a:pt x="137939" y="47476"/>
                </a:lnTo>
                <a:cubicBezTo>
                  <a:pt x="139526" y="45889"/>
                  <a:pt x="140072" y="43557"/>
                  <a:pt x="139378" y="41424"/>
                </a:cubicBezTo>
                <a:cubicBezTo>
                  <a:pt x="138683" y="39291"/>
                  <a:pt x="136872" y="37728"/>
                  <a:pt x="134640" y="37381"/>
                </a:cubicBezTo>
                <a:lnTo>
                  <a:pt x="95002" y="31080"/>
                </a:lnTo>
                <a:lnTo>
                  <a:pt x="76771" y="-4688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90" name="Text 87"/>
          <p:cNvSpPr/>
          <p:nvPr/>
        </p:nvSpPr>
        <p:spPr>
          <a:xfrm>
            <a:off x="6421438" y="7620000"/>
            <a:ext cx="5453063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综合应用基本指令解决实际问题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1E3A8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web-img.moonshot.cn/img/miro.medium.com/2480ccae795f54420043baf1156ebd7787e2ecf6.png">    </p:cNvPr>
          <p:cNvPicPr>
            <a:picLocks noChangeAspect="1"/>
          </p:cNvPicPr>
          <p:nvPr/>
        </p:nvPicPr>
        <p:blipFill>
          <a:blip r:embed="rId1">
            <a:alphaModFix amt="15000"/>
          </a:blip>
          <a:srcRect l="0" r="0" t="25215" b="25215"/>
          <a:stretch/>
        </p:blipFill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rotWithShape="1" flip="none">
            <a:gsLst>
              <a:gs pos="0">
                <a:srgbClr val="1E3A8A">
                  <a:alpha val="95000"/>
                </a:srgbClr>
              </a:gs>
              <a:gs pos="50000">
                <a:srgbClr val="1E3A8A">
                  <a:alpha val="90000"/>
                </a:srgbClr>
              </a:gs>
              <a:gs pos="100000">
                <a:srgbClr val="3B82F6">
                  <a:alpha val="85000"/>
                </a:srgbClr>
              </a:gs>
            </a:gsLst>
            <a:lin ang="2700000" scaled="1"/>
          </a:gradFill>
          <a:ln/>
        </p:spPr>
      </p:sp>
      <p:sp>
        <p:nvSpPr>
          <p:cNvPr id="4" name="Shape 1"/>
          <p:cNvSpPr/>
          <p:nvPr/>
        </p:nvSpPr>
        <p:spPr>
          <a:xfrm>
            <a:off x="5774531" y="832647"/>
            <a:ext cx="642938" cy="571500"/>
          </a:xfrm>
          <a:custGeom>
            <a:avLst/>
            <a:gdLst/>
            <a:ahLst/>
            <a:cxnLst/>
            <a:rect l="l" t="t" r="r" b="b"/>
            <a:pathLst>
              <a:path w="642938" h="571500">
                <a:moveTo>
                  <a:pt x="53578" y="218554"/>
                </a:moveTo>
                <a:lnTo>
                  <a:pt x="287089" y="314660"/>
                </a:lnTo>
                <a:cubicBezTo>
                  <a:pt x="298028" y="319125"/>
                  <a:pt x="309637" y="321469"/>
                  <a:pt x="321469" y="321469"/>
                </a:cubicBezTo>
                <a:cubicBezTo>
                  <a:pt x="333301" y="321469"/>
                  <a:pt x="344909" y="319125"/>
                  <a:pt x="355848" y="314660"/>
                </a:cubicBezTo>
                <a:lnTo>
                  <a:pt x="626418" y="203262"/>
                </a:lnTo>
                <a:cubicBezTo>
                  <a:pt x="636463" y="199132"/>
                  <a:pt x="642938" y="189421"/>
                  <a:pt x="642938" y="178594"/>
                </a:cubicBezTo>
                <a:cubicBezTo>
                  <a:pt x="642938" y="167767"/>
                  <a:pt x="636463" y="158055"/>
                  <a:pt x="626418" y="153925"/>
                </a:cubicBezTo>
                <a:lnTo>
                  <a:pt x="355848" y="42528"/>
                </a:lnTo>
                <a:cubicBezTo>
                  <a:pt x="344909" y="38063"/>
                  <a:pt x="333301" y="35719"/>
                  <a:pt x="321469" y="35719"/>
                </a:cubicBezTo>
                <a:cubicBezTo>
                  <a:pt x="309637" y="35719"/>
                  <a:pt x="298028" y="38063"/>
                  <a:pt x="287089" y="42528"/>
                </a:cubicBezTo>
                <a:lnTo>
                  <a:pt x="16520" y="153925"/>
                </a:lnTo>
                <a:cubicBezTo>
                  <a:pt x="6474" y="158055"/>
                  <a:pt x="0" y="167767"/>
                  <a:pt x="0" y="178594"/>
                </a:cubicBezTo>
                <a:lnTo>
                  <a:pt x="0" y="508992"/>
                </a:lnTo>
                <a:cubicBezTo>
                  <a:pt x="0" y="523838"/>
                  <a:pt x="11943" y="535781"/>
                  <a:pt x="26789" y="535781"/>
                </a:cubicBezTo>
                <a:cubicBezTo>
                  <a:pt x="41635" y="535781"/>
                  <a:pt x="53578" y="523838"/>
                  <a:pt x="53578" y="508992"/>
                </a:cubicBezTo>
                <a:lnTo>
                  <a:pt x="53578" y="218554"/>
                </a:lnTo>
                <a:close/>
                <a:moveTo>
                  <a:pt x="107156" y="298586"/>
                </a:moveTo>
                <a:lnTo>
                  <a:pt x="107156" y="428625"/>
                </a:lnTo>
                <a:cubicBezTo>
                  <a:pt x="107156" y="487784"/>
                  <a:pt x="203150" y="535781"/>
                  <a:pt x="321469" y="535781"/>
                </a:cubicBezTo>
                <a:cubicBezTo>
                  <a:pt x="439787" y="535781"/>
                  <a:pt x="535781" y="487784"/>
                  <a:pt x="535781" y="428625"/>
                </a:cubicBezTo>
                <a:lnTo>
                  <a:pt x="535781" y="298475"/>
                </a:lnTo>
                <a:lnTo>
                  <a:pt x="376275" y="364220"/>
                </a:lnTo>
                <a:cubicBezTo>
                  <a:pt x="358862" y="371363"/>
                  <a:pt x="340333" y="375047"/>
                  <a:pt x="321469" y="375047"/>
                </a:cubicBezTo>
                <a:cubicBezTo>
                  <a:pt x="302605" y="375047"/>
                  <a:pt x="284076" y="371363"/>
                  <a:pt x="266663" y="364220"/>
                </a:cubicBezTo>
                <a:lnTo>
                  <a:pt x="107156" y="298475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5" name="Text 2"/>
          <p:cNvSpPr/>
          <p:nvPr/>
        </p:nvSpPr>
        <p:spPr>
          <a:xfrm>
            <a:off x="4610100" y="1556547"/>
            <a:ext cx="2971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36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本章重点回顾</a:t>
            </a:r>
            <a:endParaRPr lang="en-US" sz="1600" dirty="0"/>
          </a:p>
        </p:txBody>
      </p:sp>
      <p:sp>
        <p:nvSpPr>
          <p:cNvPr id="6" name="Shape 3"/>
          <p:cNvSpPr/>
          <p:nvPr/>
        </p:nvSpPr>
        <p:spPr>
          <a:xfrm>
            <a:off x="5486400" y="2166147"/>
            <a:ext cx="1219200" cy="38100"/>
          </a:xfrm>
          <a:custGeom>
            <a:avLst/>
            <a:gdLst/>
            <a:ahLst/>
            <a:cxnLst/>
            <a:rect l="l" t="t" r="r" b="b"/>
            <a:pathLst>
              <a:path w="1219200" h="38100">
                <a:moveTo>
                  <a:pt x="0" y="0"/>
                </a:moveTo>
                <a:lnTo>
                  <a:pt x="1219200" y="0"/>
                </a:lnTo>
                <a:lnTo>
                  <a:pt x="12192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7" name="Shape 4"/>
          <p:cNvSpPr/>
          <p:nvPr/>
        </p:nvSpPr>
        <p:spPr>
          <a:xfrm>
            <a:off x="1831975" y="2359822"/>
            <a:ext cx="2740025" cy="1797050"/>
          </a:xfrm>
          <a:custGeom>
            <a:avLst/>
            <a:gdLst/>
            <a:ahLst/>
            <a:cxnLst/>
            <a:rect l="l" t="t" r="r" b="b"/>
            <a:pathLst>
              <a:path w="2740025" h="1797050">
                <a:moveTo>
                  <a:pt x="114292" y="0"/>
                </a:moveTo>
                <a:lnTo>
                  <a:pt x="2625733" y="0"/>
                </a:lnTo>
                <a:cubicBezTo>
                  <a:pt x="2688855" y="0"/>
                  <a:pt x="2740025" y="51170"/>
                  <a:pt x="2740025" y="114292"/>
                </a:cubicBezTo>
                <a:lnTo>
                  <a:pt x="2740025" y="1682758"/>
                </a:lnTo>
                <a:cubicBezTo>
                  <a:pt x="2740025" y="1745880"/>
                  <a:pt x="2688855" y="1797050"/>
                  <a:pt x="2625733" y="1797050"/>
                </a:cubicBezTo>
                <a:lnTo>
                  <a:pt x="114292" y="1797050"/>
                </a:lnTo>
                <a:cubicBezTo>
                  <a:pt x="51170" y="1797050"/>
                  <a:pt x="0" y="1745880"/>
                  <a:pt x="0" y="1682758"/>
                </a:cubicBezTo>
                <a:lnTo>
                  <a:pt x="0" y="114292"/>
                </a:lnTo>
                <a:cubicBezTo>
                  <a:pt x="0" y="51213"/>
                  <a:pt x="51213" y="0"/>
                  <a:pt x="114292" y="0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 w="8467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8" name="Shape 5"/>
          <p:cNvSpPr/>
          <p:nvPr/>
        </p:nvSpPr>
        <p:spPr>
          <a:xfrm>
            <a:off x="3028950" y="2515400"/>
            <a:ext cx="342900" cy="342900"/>
          </a:xfrm>
          <a:custGeom>
            <a:avLst/>
            <a:gdLst/>
            <a:ahLst/>
            <a:cxnLst/>
            <a:rect l="l" t="t" r="r" b="b"/>
            <a:pathLst>
              <a:path w="342900" h="342900">
                <a:moveTo>
                  <a:pt x="117872" y="16073"/>
                </a:moveTo>
                <a:cubicBezTo>
                  <a:pt x="117872" y="7166"/>
                  <a:pt x="110706" y="0"/>
                  <a:pt x="101798" y="0"/>
                </a:cubicBezTo>
                <a:cubicBezTo>
                  <a:pt x="92891" y="0"/>
                  <a:pt x="85725" y="7166"/>
                  <a:pt x="85725" y="16073"/>
                </a:cubicBezTo>
                <a:lnTo>
                  <a:pt x="85725" y="42863"/>
                </a:lnTo>
                <a:cubicBezTo>
                  <a:pt x="62084" y="42863"/>
                  <a:pt x="42863" y="62084"/>
                  <a:pt x="42863" y="85725"/>
                </a:cubicBezTo>
                <a:lnTo>
                  <a:pt x="16073" y="85725"/>
                </a:lnTo>
                <a:cubicBezTo>
                  <a:pt x="7166" y="85725"/>
                  <a:pt x="0" y="92891"/>
                  <a:pt x="0" y="101798"/>
                </a:cubicBezTo>
                <a:cubicBezTo>
                  <a:pt x="0" y="110706"/>
                  <a:pt x="7166" y="117872"/>
                  <a:pt x="16073" y="117872"/>
                </a:cubicBezTo>
                <a:lnTo>
                  <a:pt x="42863" y="117872"/>
                </a:lnTo>
                <a:lnTo>
                  <a:pt x="42863" y="155377"/>
                </a:lnTo>
                <a:lnTo>
                  <a:pt x="16073" y="155377"/>
                </a:lnTo>
                <a:cubicBezTo>
                  <a:pt x="7166" y="155377"/>
                  <a:pt x="0" y="162543"/>
                  <a:pt x="0" y="171450"/>
                </a:cubicBezTo>
                <a:cubicBezTo>
                  <a:pt x="0" y="180357"/>
                  <a:pt x="7166" y="187523"/>
                  <a:pt x="16073" y="187523"/>
                </a:cubicBezTo>
                <a:lnTo>
                  <a:pt x="42863" y="187523"/>
                </a:lnTo>
                <a:lnTo>
                  <a:pt x="42863" y="225028"/>
                </a:lnTo>
                <a:lnTo>
                  <a:pt x="16073" y="225028"/>
                </a:lnTo>
                <a:cubicBezTo>
                  <a:pt x="7166" y="225028"/>
                  <a:pt x="0" y="232194"/>
                  <a:pt x="0" y="241102"/>
                </a:cubicBezTo>
                <a:cubicBezTo>
                  <a:pt x="0" y="250009"/>
                  <a:pt x="7166" y="257175"/>
                  <a:pt x="16073" y="257175"/>
                </a:cubicBezTo>
                <a:lnTo>
                  <a:pt x="42863" y="257175"/>
                </a:lnTo>
                <a:cubicBezTo>
                  <a:pt x="42863" y="280816"/>
                  <a:pt x="62084" y="300038"/>
                  <a:pt x="85725" y="300038"/>
                </a:cubicBezTo>
                <a:lnTo>
                  <a:pt x="85725" y="326827"/>
                </a:lnTo>
                <a:cubicBezTo>
                  <a:pt x="85725" y="335734"/>
                  <a:pt x="92891" y="342900"/>
                  <a:pt x="101798" y="342900"/>
                </a:cubicBezTo>
                <a:cubicBezTo>
                  <a:pt x="110706" y="342900"/>
                  <a:pt x="117872" y="335734"/>
                  <a:pt x="117872" y="326827"/>
                </a:cubicBezTo>
                <a:lnTo>
                  <a:pt x="117872" y="300038"/>
                </a:lnTo>
                <a:lnTo>
                  <a:pt x="155377" y="300038"/>
                </a:lnTo>
                <a:lnTo>
                  <a:pt x="155377" y="326827"/>
                </a:lnTo>
                <a:cubicBezTo>
                  <a:pt x="155377" y="335734"/>
                  <a:pt x="162543" y="342900"/>
                  <a:pt x="171450" y="342900"/>
                </a:cubicBezTo>
                <a:cubicBezTo>
                  <a:pt x="180357" y="342900"/>
                  <a:pt x="187523" y="335734"/>
                  <a:pt x="187523" y="326827"/>
                </a:cubicBezTo>
                <a:lnTo>
                  <a:pt x="187523" y="300038"/>
                </a:lnTo>
                <a:lnTo>
                  <a:pt x="225028" y="300038"/>
                </a:lnTo>
                <a:lnTo>
                  <a:pt x="225028" y="326827"/>
                </a:lnTo>
                <a:cubicBezTo>
                  <a:pt x="225028" y="335734"/>
                  <a:pt x="232194" y="342900"/>
                  <a:pt x="241102" y="342900"/>
                </a:cubicBezTo>
                <a:cubicBezTo>
                  <a:pt x="250009" y="342900"/>
                  <a:pt x="257175" y="335734"/>
                  <a:pt x="257175" y="326827"/>
                </a:cubicBezTo>
                <a:lnTo>
                  <a:pt x="257175" y="300038"/>
                </a:lnTo>
                <a:cubicBezTo>
                  <a:pt x="280816" y="300038"/>
                  <a:pt x="300038" y="280816"/>
                  <a:pt x="300038" y="257175"/>
                </a:cubicBezTo>
                <a:lnTo>
                  <a:pt x="326827" y="257175"/>
                </a:lnTo>
                <a:cubicBezTo>
                  <a:pt x="335734" y="257175"/>
                  <a:pt x="342900" y="250009"/>
                  <a:pt x="342900" y="241102"/>
                </a:cubicBezTo>
                <a:cubicBezTo>
                  <a:pt x="342900" y="232194"/>
                  <a:pt x="335734" y="225028"/>
                  <a:pt x="326827" y="225028"/>
                </a:cubicBezTo>
                <a:lnTo>
                  <a:pt x="300038" y="225028"/>
                </a:lnTo>
                <a:lnTo>
                  <a:pt x="300038" y="187523"/>
                </a:lnTo>
                <a:lnTo>
                  <a:pt x="326827" y="187523"/>
                </a:lnTo>
                <a:cubicBezTo>
                  <a:pt x="335734" y="187523"/>
                  <a:pt x="342900" y="180357"/>
                  <a:pt x="342900" y="171450"/>
                </a:cubicBezTo>
                <a:cubicBezTo>
                  <a:pt x="342900" y="162543"/>
                  <a:pt x="335734" y="155377"/>
                  <a:pt x="326827" y="155377"/>
                </a:cubicBezTo>
                <a:lnTo>
                  <a:pt x="300038" y="155377"/>
                </a:lnTo>
                <a:lnTo>
                  <a:pt x="300038" y="117872"/>
                </a:lnTo>
                <a:lnTo>
                  <a:pt x="326827" y="117872"/>
                </a:lnTo>
                <a:cubicBezTo>
                  <a:pt x="335734" y="117872"/>
                  <a:pt x="342900" y="110706"/>
                  <a:pt x="342900" y="101798"/>
                </a:cubicBezTo>
                <a:cubicBezTo>
                  <a:pt x="342900" y="92891"/>
                  <a:pt x="335734" y="85725"/>
                  <a:pt x="326827" y="85725"/>
                </a:cubicBezTo>
                <a:lnTo>
                  <a:pt x="300038" y="85725"/>
                </a:lnTo>
                <a:cubicBezTo>
                  <a:pt x="300038" y="62084"/>
                  <a:pt x="280816" y="42863"/>
                  <a:pt x="257175" y="42863"/>
                </a:cubicBezTo>
                <a:lnTo>
                  <a:pt x="257175" y="16073"/>
                </a:lnTo>
                <a:cubicBezTo>
                  <a:pt x="257175" y="7166"/>
                  <a:pt x="250009" y="0"/>
                  <a:pt x="241102" y="0"/>
                </a:cubicBezTo>
                <a:cubicBezTo>
                  <a:pt x="232194" y="0"/>
                  <a:pt x="225028" y="7166"/>
                  <a:pt x="225028" y="16073"/>
                </a:cubicBezTo>
                <a:lnTo>
                  <a:pt x="225028" y="42863"/>
                </a:lnTo>
                <a:lnTo>
                  <a:pt x="187523" y="42863"/>
                </a:lnTo>
                <a:lnTo>
                  <a:pt x="187523" y="16073"/>
                </a:lnTo>
                <a:cubicBezTo>
                  <a:pt x="187523" y="7166"/>
                  <a:pt x="180357" y="0"/>
                  <a:pt x="171450" y="0"/>
                </a:cubicBezTo>
                <a:cubicBezTo>
                  <a:pt x="162543" y="0"/>
                  <a:pt x="155377" y="7166"/>
                  <a:pt x="155377" y="16073"/>
                </a:cubicBezTo>
                <a:lnTo>
                  <a:pt x="155377" y="42863"/>
                </a:lnTo>
                <a:lnTo>
                  <a:pt x="117872" y="42863"/>
                </a:lnTo>
                <a:lnTo>
                  <a:pt x="117872" y="16073"/>
                </a:lnTo>
                <a:close/>
                <a:moveTo>
                  <a:pt x="107156" y="85725"/>
                </a:moveTo>
                <a:lnTo>
                  <a:pt x="235744" y="85725"/>
                </a:lnTo>
                <a:cubicBezTo>
                  <a:pt x="247598" y="85725"/>
                  <a:pt x="257175" y="95302"/>
                  <a:pt x="257175" y="107156"/>
                </a:cubicBezTo>
                <a:lnTo>
                  <a:pt x="257175" y="235744"/>
                </a:lnTo>
                <a:cubicBezTo>
                  <a:pt x="257175" y="247598"/>
                  <a:pt x="247598" y="257175"/>
                  <a:pt x="235744" y="257175"/>
                </a:cubicBezTo>
                <a:lnTo>
                  <a:pt x="107156" y="257175"/>
                </a:lnTo>
                <a:cubicBezTo>
                  <a:pt x="95302" y="257175"/>
                  <a:pt x="85725" y="247598"/>
                  <a:pt x="85725" y="235744"/>
                </a:cubicBezTo>
                <a:lnTo>
                  <a:pt x="85725" y="107156"/>
                </a:lnTo>
                <a:cubicBezTo>
                  <a:pt x="85725" y="95302"/>
                  <a:pt x="95302" y="85725"/>
                  <a:pt x="107156" y="85725"/>
                </a:cubicBezTo>
                <a:close/>
                <a:moveTo>
                  <a:pt x="117872" y="117872"/>
                </a:moveTo>
                <a:lnTo>
                  <a:pt x="117872" y="225028"/>
                </a:lnTo>
                <a:lnTo>
                  <a:pt x="225028" y="225028"/>
                </a:lnTo>
                <a:lnTo>
                  <a:pt x="225028" y="117872"/>
                </a:lnTo>
                <a:lnTo>
                  <a:pt x="117872" y="117872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9" name="Text 6"/>
          <p:cNvSpPr/>
          <p:nvPr/>
        </p:nvSpPr>
        <p:spPr>
          <a:xfrm>
            <a:off x="1939925" y="2972600"/>
            <a:ext cx="252412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软元件</a:t>
            </a: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1949450" y="3315500"/>
            <a:ext cx="250507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rgbClr val="FFFFFF">
                    <a:alpha val="8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掌握X/Y/M/S/T/C/D等软元件的分类、编号规则和功能特点</a:t>
            </a: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4727575" y="2359822"/>
            <a:ext cx="2740025" cy="1797050"/>
          </a:xfrm>
          <a:custGeom>
            <a:avLst/>
            <a:gdLst/>
            <a:ahLst/>
            <a:cxnLst/>
            <a:rect l="l" t="t" r="r" b="b"/>
            <a:pathLst>
              <a:path w="2740025" h="1797050">
                <a:moveTo>
                  <a:pt x="114292" y="0"/>
                </a:moveTo>
                <a:lnTo>
                  <a:pt x="2625733" y="0"/>
                </a:lnTo>
                <a:cubicBezTo>
                  <a:pt x="2688855" y="0"/>
                  <a:pt x="2740025" y="51170"/>
                  <a:pt x="2740025" y="114292"/>
                </a:cubicBezTo>
                <a:lnTo>
                  <a:pt x="2740025" y="1682758"/>
                </a:lnTo>
                <a:cubicBezTo>
                  <a:pt x="2740025" y="1745880"/>
                  <a:pt x="2688855" y="1797050"/>
                  <a:pt x="2625733" y="1797050"/>
                </a:cubicBezTo>
                <a:lnTo>
                  <a:pt x="114292" y="1797050"/>
                </a:lnTo>
                <a:cubicBezTo>
                  <a:pt x="51170" y="1797050"/>
                  <a:pt x="0" y="1745880"/>
                  <a:pt x="0" y="1682758"/>
                </a:cubicBezTo>
                <a:lnTo>
                  <a:pt x="0" y="114292"/>
                </a:lnTo>
                <a:cubicBezTo>
                  <a:pt x="0" y="51213"/>
                  <a:pt x="51213" y="0"/>
                  <a:pt x="114292" y="0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 w="8467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12" name="Shape 9"/>
          <p:cNvSpPr/>
          <p:nvPr/>
        </p:nvSpPr>
        <p:spPr>
          <a:xfrm>
            <a:off x="5903119" y="2515400"/>
            <a:ext cx="385763" cy="342900"/>
          </a:xfrm>
          <a:custGeom>
            <a:avLst/>
            <a:gdLst/>
            <a:ahLst/>
            <a:cxnLst/>
            <a:rect l="l" t="t" r="r" b="b"/>
            <a:pathLst>
              <a:path w="385763" h="342900">
                <a:moveTo>
                  <a:pt x="241637" y="804"/>
                </a:moveTo>
                <a:cubicBezTo>
                  <a:pt x="230252" y="-2478"/>
                  <a:pt x="218398" y="4152"/>
                  <a:pt x="215116" y="15538"/>
                </a:cubicBezTo>
                <a:lnTo>
                  <a:pt x="129391" y="315575"/>
                </a:lnTo>
                <a:cubicBezTo>
                  <a:pt x="126110" y="326961"/>
                  <a:pt x="132740" y="338815"/>
                  <a:pt x="144125" y="342096"/>
                </a:cubicBezTo>
                <a:cubicBezTo>
                  <a:pt x="155511" y="345378"/>
                  <a:pt x="167365" y="338748"/>
                  <a:pt x="170646" y="327362"/>
                </a:cubicBezTo>
                <a:lnTo>
                  <a:pt x="256371" y="27325"/>
                </a:lnTo>
                <a:cubicBezTo>
                  <a:pt x="259653" y="15939"/>
                  <a:pt x="253023" y="4085"/>
                  <a:pt x="241637" y="804"/>
                </a:cubicBezTo>
                <a:close/>
                <a:moveTo>
                  <a:pt x="284902" y="91953"/>
                </a:moveTo>
                <a:cubicBezTo>
                  <a:pt x="276530" y="100325"/>
                  <a:pt x="276530" y="113920"/>
                  <a:pt x="284902" y="122292"/>
                </a:cubicBezTo>
                <a:lnTo>
                  <a:pt x="334060" y="171450"/>
                </a:lnTo>
                <a:lnTo>
                  <a:pt x="284902" y="220608"/>
                </a:lnTo>
                <a:cubicBezTo>
                  <a:pt x="276530" y="228980"/>
                  <a:pt x="276530" y="242575"/>
                  <a:pt x="284902" y="250947"/>
                </a:cubicBezTo>
                <a:cubicBezTo>
                  <a:pt x="293273" y="259318"/>
                  <a:pt x="306869" y="259318"/>
                  <a:pt x="315240" y="250947"/>
                </a:cubicBezTo>
                <a:lnTo>
                  <a:pt x="379534" y="186653"/>
                </a:lnTo>
                <a:cubicBezTo>
                  <a:pt x="387906" y="178281"/>
                  <a:pt x="387906" y="164686"/>
                  <a:pt x="379534" y="156314"/>
                </a:cubicBezTo>
                <a:lnTo>
                  <a:pt x="315240" y="92020"/>
                </a:lnTo>
                <a:cubicBezTo>
                  <a:pt x="306869" y="83649"/>
                  <a:pt x="293273" y="83649"/>
                  <a:pt x="284902" y="92020"/>
                </a:cubicBezTo>
                <a:close/>
                <a:moveTo>
                  <a:pt x="100928" y="91953"/>
                </a:moveTo>
                <a:cubicBezTo>
                  <a:pt x="92556" y="83582"/>
                  <a:pt x="78961" y="83582"/>
                  <a:pt x="70589" y="91953"/>
                </a:cubicBezTo>
                <a:lnTo>
                  <a:pt x="6295" y="156247"/>
                </a:lnTo>
                <a:cubicBezTo>
                  <a:pt x="-2076" y="164619"/>
                  <a:pt x="-2076" y="178214"/>
                  <a:pt x="6295" y="186586"/>
                </a:cubicBezTo>
                <a:lnTo>
                  <a:pt x="70589" y="250880"/>
                </a:lnTo>
                <a:cubicBezTo>
                  <a:pt x="78961" y="259251"/>
                  <a:pt x="92556" y="259251"/>
                  <a:pt x="100928" y="250880"/>
                </a:cubicBezTo>
                <a:cubicBezTo>
                  <a:pt x="109299" y="242508"/>
                  <a:pt x="109299" y="228913"/>
                  <a:pt x="100928" y="220541"/>
                </a:cubicBezTo>
                <a:lnTo>
                  <a:pt x="51770" y="171450"/>
                </a:lnTo>
                <a:lnTo>
                  <a:pt x="100861" y="122292"/>
                </a:lnTo>
                <a:cubicBezTo>
                  <a:pt x="109232" y="113920"/>
                  <a:pt x="109232" y="100325"/>
                  <a:pt x="100861" y="91953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13" name="Text 10"/>
          <p:cNvSpPr/>
          <p:nvPr/>
        </p:nvSpPr>
        <p:spPr>
          <a:xfrm>
            <a:off x="4835525" y="2972600"/>
            <a:ext cx="252412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基本指令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4845050" y="3315500"/>
            <a:ext cx="2505075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rgbClr val="FFFFFF">
                    <a:alpha val="8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熟练运用LD/AND/OR/OUT、ORB/ANB、MPS/MRD/MPP、SET/RST等指令</a:t>
            </a:r>
            <a:endParaRPr lang="en-US" sz="1600" dirty="0"/>
          </a:p>
        </p:txBody>
      </p:sp>
      <p:sp>
        <p:nvSpPr>
          <p:cNvPr id="15" name="Shape 12"/>
          <p:cNvSpPr/>
          <p:nvPr/>
        </p:nvSpPr>
        <p:spPr>
          <a:xfrm>
            <a:off x="7623175" y="2359822"/>
            <a:ext cx="2740025" cy="1797050"/>
          </a:xfrm>
          <a:custGeom>
            <a:avLst/>
            <a:gdLst/>
            <a:ahLst/>
            <a:cxnLst/>
            <a:rect l="l" t="t" r="r" b="b"/>
            <a:pathLst>
              <a:path w="2740025" h="1797050">
                <a:moveTo>
                  <a:pt x="114292" y="0"/>
                </a:moveTo>
                <a:lnTo>
                  <a:pt x="2625733" y="0"/>
                </a:lnTo>
                <a:cubicBezTo>
                  <a:pt x="2688855" y="0"/>
                  <a:pt x="2740025" y="51170"/>
                  <a:pt x="2740025" y="114292"/>
                </a:cubicBezTo>
                <a:lnTo>
                  <a:pt x="2740025" y="1682758"/>
                </a:lnTo>
                <a:cubicBezTo>
                  <a:pt x="2740025" y="1745880"/>
                  <a:pt x="2688855" y="1797050"/>
                  <a:pt x="2625733" y="1797050"/>
                </a:cubicBezTo>
                <a:lnTo>
                  <a:pt x="114292" y="1797050"/>
                </a:lnTo>
                <a:cubicBezTo>
                  <a:pt x="51170" y="1797050"/>
                  <a:pt x="0" y="1745880"/>
                  <a:pt x="0" y="1682758"/>
                </a:cubicBezTo>
                <a:lnTo>
                  <a:pt x="0" y="114292"/>
                </a:lnTo>
                <a:cubicBezTo>
                  <a:pt x="0" y="51213"/>
                  <a:pt x="51213" y="0"/>
                  <a:pt x="114292" y="0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 w="8467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16" name="Shape 13"/>
          <p:cNvSpPr/>
          <p:nvPr/>
        </p:nvSpPr>
        <p:spPr>
          <a:xfrm>
            <a:off x="8777288" y="2515400"/>
            <a:ext cx="428625" cy="342900"/>
          </a:xfrm>
          <a:custGeom>
            <a:avLst/>
            <a:gdLst/>
            <a:ahLst/>
            <a:cxnLst/>
            <a:rect l="l" t="t" r="r" b="b"/>
            <a:pathLst>
              <a:path w="428625" h="342900">
                <a:moveTo>
                  <a:pt x="278539" y="140977"/>
                </a:moveTo>
                <a:cubicBezTo>
                  <a:pt x="286710" y="138767"/>
                  <a:pt x="295282" y="142652"/>
                  <a:pt x="298966" y="150220"/>
                </a:cubicBezTo>
                <a:lnTo>
                  <a:pt x="311423" y="175401"/>
                </a:lnTo>
                <a:cubicBezTo>
                  <a:pt x="318321" y="176339"/>
                  <a:pt x="325085" y="178214"/>
                  <a:pt x="331448" y="180826"/>
                </a:cubicBezTo>
                <a:lnTo>
                  <a:pt x="354888" y="165222"/>
                </a:lnTo>
                <a:cubicBezTo>
                  <a:pt x="361920" y="160533"/>
                  <a:pt x="371229" y="161471"/>
                  <a:pt x="377190" y="167432"/>
                </a:cubicBezTo>
                <a:lnTo>
                  <a:pt x="390049" y="180290"/>
                </a:lnTo>
                <a:cubicBezTo>
                  <a:pt x="396009" y="186251"/>
                  <a:pt x="396947" y="195627"/>
                  <a:pt x="392259" y="202592"/>
                </a:cubicBezTo>
                <a:lnTo>
                  <a:pt x="376654" y="225966"/>
                </a:lnTo>
                <a:cubicBezTo>
                  <a:pt x="377927" y="229113"/>
                  <a:pt x="379065" y="232395"/>
                  <a:pt x="380003" y="235811"/>
                </a:cubicBezTo>
                <a:cubicBezTo>
                  <a:pt x="380940" y="239226"/>
                  <a:pt x="381543" y="242575"/>
                  <a:pt x="382012" y="245991"/>
                </a:cubicBezTo>
                <a:lnTo>
                  <a:pt x="407261" y="258447"/>
                </a:lnTo>
                <a:cubicBezTo>
                  <a:pt x="414829" y="262198"/>
                  <a:pt x="418713" y="270770"/>
                  <a:pt x="416503" y="278874"/>
                </a:cubicBezTo>
                <a:lnTo>
                  <a:pt x="411815" y="296421"/>
                </a:lnTo>
                <a:cubicBezTo>
                  <a:pt x="409605" y="304525"/>
                  <a:pt x="402037" y="310016"/>
                  <a:pt x="393598" y="309481"/>
                </a:cubicBezTo>
                <a:lnTo>
                  <a:pt x="365470" y="307672"/>
                </a:lnTo>
                <a:cubicBezTo>
                  <a:pt x="361251" y="313097"/>
                  <a:pt x="356362" y="318120"/>
                  <a:pt x="350803" y="322406"/>
                </a:cubicBezTo>
                <a:lnTo>
                  <a:pt x="352611" y="350468"/>
                </a:lnTo>
                <a:cubicBezTo>
                  <a:pt x="353147" y="358906"/>
                  <a:pt x="347655" y="366541"/>
                  <a:pt x="339551" y="368684"/>
                </a:cubicBezTo>
                <a:lnTo>
                  <a:pt x="322005" y="373373"/>
                </a:lnTo>
                <a:cubicBezTo>
                  <a:pt x="313834" y="375583"/>
                  <a:pt x="305328" y="371698"/>
                  <a:pt x="301578" y="364130"/>
                </a:cubicBezTo>
                <a:lnTo>
                  <a:pt x="289121" y="338949"/>
                </a:lnTo>
                <a:cubicBezTo>
                  <a:pt x="282223" y="338011"/>
                  <a:pt x="275459" y="336136"/>
                  <a:pt x="269096" y="333524"/>
                </a:cubicBezTo>
                <a:lnTo>
                  <a:pt x="245656" y="349128"/>
                </a:lnTo>
                <a:cubicBezTo>
                  <a:pt x="238624" y="353817"/>
                  <a:pt x="229314" y="352879"/>
                  <a:pt x="223354" y="346918"/>
                </a:cubicBezTo>
                <a:lnTo>
                  <a:pt x="210495" y="334060"/>
                </a:lnTo>
                <a:cubicBezTo>
                  <a:pt x="204534" y="328099"/>
                  <a:pt x="203597" y="318790"/>
                  <a:pt x="208285" y="311758"/>
                </a:cubicBezTo>
                <a:lnTo>
                  <a:pt x="223890" y="288317"/>
                </a:lnTo>
                <a:cubicBezTo>
                  <a:pt x="222617" y="285170"/>
                  <a:pt x="221479" y="281888"/>
                  <a:pt x="220541" y="278472"/>
                </a:cubicBezTo>
                <a:cubicBezTo>
                  <a:pt x="219603" y="275057"/>
                  <a:pt x="219001" y="271641"/>
                  <a:pt x="218532" y="268292"/>
                </a:cubicBezTo>
                <a:lnTo>
                  <a:pt x="193283" y="255836"/>
                </a:lnTo>
                <a:cubicBezTo>
                  <a:pt x="185715" y="252085"/>
                  <a:pt x="181898" y="243513"/>
                  <a:pt x="184041" y="235409"/>
                </a:cubicBezTo>
                <a:lnTo>
                  <a:pt x="188729" y="217862"/>
                </a:lnTo>
                <a:cubicBezTo>
                  <a:pt x="190939" y="209758"/>
                  <a:pt x="198507" y="204267"/>
                  <a:pt x="206946" y="204802"/>
                </a:cubicBezTo>
                <a:lnTo>
                  <a:pt x="235007" y="206611"/>
                </a:lnTo>
                <a:cubicBezTo>
                  <a:pt x="239226" y="201186"/>
                  <a:pt x="244115" y="196163"/>
                  <a:pt x="249674" y="191877"/>
                </a:cubicBezTo>
                <a:lnTo>
                  <a:pt x="247866" y="163882"/>
                </a:lnTo>
                <a:cubicBezTo>
                  <a:pt x="247330" y="155444"/>
                  <a:pt x="252822" y="147809"/>
                  <a:pt x="260925" y="145666"/>
                </a:cubicBezTo>
                <a:lnTo>
                  <a:pt x="278472" y="140977"/>
                </a:lnTo>
                <a:close/>
                <a:moveTo>
                  <a:pt x="300305" y="227707"/>
                </a:moveTo>
                <a:cubicBezTo>
                  <a:pt x="284042" y="227726"/>
                  <a:pt x="270852" y="240945"/>
                  <a:pt x="270871" y="257208"/>
                </a:cubicBezTo>
                <a:cubicBezTo>
                  <a:pt x="270889" y="273472"/>
                  <a:pt x="284109" y="286661"/>
                  <a:pt x="300372" y="286643"/>
                </a:cubicBezTo>
                <a:cubicBezTo>
                  <a:pt x="316636" y="286624"/>
                  <a:pt x="329825" y="273405"/>
                  <a:pt x="329807" y="257142"/>
                </a:cubicBezTo>
                <a:cubicBezTo>
                  <a:pt x="329788" y="240878"/>
                  <a:pt x="316569" y="227689"/>
                  <a:pt x="300305" y="227707"/>
                </a:cubicBezTo>
                <a:close/>
                <a:moveTo>
                  <a:pt x="150622" y="-30473"/>
                </a:moveTo>
                <a:lnTo>
                  <a:pt x="168168" y="-25784"/>
                </a:lnTo>
                <a:cubicBezTo>
                  <a:pt x="176272" y="-23574"/>
                  <a:pt x="181764" y="-15939"/>
                  <a:pt x="181228" y="-7568"/>
                </a:cubicBezTo>
                <a:lnTo>
                  <a:pt x="179420" y="20427"/>
                </a:lnTo>
                <a:cubicBezTo>
                  <a:pt x="184978" y="24713"/>
                  <a:pt x="189867" y="29669"/>
                  <a:pt x="194087" y="35161"/>
                </a:cubicBezTo>
                <a:lnTo>
                  <a:pt x="222215" y="33352"/>
                </a:lnTo>
                <a:cubicBezTo>
                  <a:pt x="230587" y="32817"/>
                  <a:pt x="238222" y="38308"/>
                  <a:pt x="240432" y="46412"/>
                </a:cubicBezTo>
                <a:lnTo>
                  <a:pt x="245120" y="63959"/>
                </a:lnTo>
                <a:cubicBezTo>
                  <a:pt x="247263" y="72063"/>
                  <a:pt x="243446" y="80635"/>
                  <a:pt x="235878" y="84386"/>
                </a:cubicBezTo>
                <a:lnTo>
                  <a:pt x="210629" y="96842"/>
                </a:lnTo>
                <a:cubicBezTo>
                  <a:pt x="210160" y="100258"/>
                  <a:pt x="209490" y="103674"/>
                  <a:pt x="208620" y="107022"/>
                </a:cubicBezTo>
                <a:cubicBezTo>
                  <a:pt x="207749" y="110371"/>
                  <a:pt x="206544" y="113720"/>
                  <a:pt x="205271" y="116867"/>
                </a:cubicBezTo>
                <a:lnTo>
                  <a:pt x="220876" y="140308"/>
                </a:lnTo>
                <a:cubicBezTo>
                  <a:pt x="225564" y="147340"/>
                  <a:pt x="224626" y="156649"/>
                  <a:pt x="218666" y="162610"/>
                </a:cubicBezTo>
                <a:lnTo>
                  <a:pt x="205807" y="175468"/>
                </a:lnTo>
                <a:cubicBezTo>
                  <a:pt x="199846" y="181429"/>
                  <a:pt x="190537" y="182367"/>
                  <a:pt x="183505" y="177678"/>
                </a:cubicBezTo>
                <a:lnTo>
                  <a:pt x="160065" y="162074"/>
                </a:lnTo>
                <a:cubicBezTo>
                  <a:pt x="153702" y="164686"/>
                  <a:pt x="146938" y="166561"/>
                  <a:pt x="140040" y="167499"/>
                </a:cubicBezTo>
                <a:lnTo>
                  <a:pt x="127583" y="192680"/>
                </a:lnTo>
                <a:cubicBezTo>
                  <a:pt x="123832" y="200248"/>
                  <a:pt x="115260" y="204066"/>
                  <a:pt x="107156" y="201923"/>
                </a:cubicBezTo>
                <a:lnTo>
                  <a:pt x="89609" y="197234"/>
                </a:lnTo>
                <a:cubicBezTo>
                  <a:pt x="81439" y="195024"/>
                  <a:pt x="76014" y="187389"/>
                  <a:pt x="76550" y="179018"/>
                </a:cubicBezTo>
                <a:lnTo>
                  <a:pt x="78358" y="150956"/>
                </a:lnTo>
                <a:cubicBezTo>
                  <a:pt x="72799" y="146670"/>
                  <a:pt x="67910" y="141714"/>
                  <a:pt x="63691" y="136222"/>
                </a:cubicBezTo>
                <a:lnTo>
                  <a:pt x="35562" y="138031"/>
                </a:lnTo>
                <a:cubicBezTo>
                  <a:pt x="27191" y="138566"/>
                  <a:pt x="19556" y="133075"/>
                  <a:pt x="17346" y="124971"/>
                </a:cubicBezTo>
                <a:lnTo>
                  <a:pt x="12658" y="107424"/>
                </a:lnTo>
                <a:cubicBezTo>
                  <a:pt x="10515" y="99320"/>
                  <a:pt x="14332" y="90748"/>
                  <a:pt x="21900" y="86997"/>
                </a:cubicBezTo>
                <a:lnTo>
                  <a:pt x="47149" y="74541"/>
                </a:lnTo>
                <a:cubicBezTo>
                  <a:pt x="47618" y="71125"/>
                  <a:pt x="48287" y="67776"/>
                  <a:pt x="49158" y="64361"/>
                </a:cubicBezTo>
                <a:cubicBezTo>
                  <a:pt x="50096" y="60945"/>
                  <a:pt x="51167" y="57663"/>
                  <a:pt x="52507" y="54516"/>
                </a:cubicBezTo>
                <a:lnTo>
                  <a:pt x="36902" y="31142"/>
                </a:lnTo>
                <a:cubicBezTo>
                  <a:pt x="32214" y="24110"/>
                  <a:pt x="33151" y="14801"/>
                  <a:pt x="39112" y="8840"/>
                </a:cubicBezTo>
                <a:lnTo>
                  <a:pt x="51971" y="-4018"/>
                </a:lnTo>
                <a:cubicBezTo>
                  <a:pt x="57931" y="-9979"/>
                  <a:pt x="67241" y="-10917"/>
                  <a:pt x="74273" y="-6228"/>
                </a:cubicBezTo>
                <a:lnTo>
                  <a:pt x="97713" y="9376"/>
                </a:lnTo>
                <a:cubicBezTo>
                  <a:pt x="104076" y="6764"/>
                  <a:pt x="110840" y="4889"/>
                  <a:pt x="117738" y="3951"/>
                </a:cubicBezTo>
                <a:lnTo>
                  <a:pt x="130195" y="-21230"/>
                </a:lnTo>
                <a:cubicBezTo>
                  <a:pt x="133945" y="-28798"/>
                  <a:pt x="142451" y="-32616"/>
                  <a:pt x="150622" y="-30473"/>
                </a:cubicBezTo>
                <a:close/>
                <a:moveTo>
                  <a:pt x="128855" y="56257"/>
                </a:moveTo>
                <a:cubicBezTo>
                  <a:pt x="112592" y="56257"/>
                  <a:pt x="99387" y="69461"/>
                  <a:pt x="99387" y="85725"/>
                </a:cubicBezTo>
                <a:cubicBezTo>
                  <a:pt x="99387" y="101989"/>
                  <a:pt x="112592" y="115193"/>
                  <a:pt x="128855" y="115193"/>
                </a:cubicBezTo>
                <a:cubicBezTo>
                  <a:pt x="145119" y="115193"/>
                  <a:pt x="158323" y="101989"/>
                  <a:pt x="158323" y="85725"/>
                </a:cubicBezTo>
                <a:cubicBezTo>
                  <a:pt x="158323" y="69461"/>
                  <a:pt x="145119" y="56257"/>
                  <a:pt x="128855" y="56257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17" name="Text 14"/>
          <p:cNvSpPr/>
          <p:nvPr/>
        </p:nvSpPr>
        <p:spPr>
          <a:xfrm>
            <a:off x="7731125" y="2972600"/>
            <a:ext cx="252412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应用设计</a:t>
            </a:r>
            <a:endParaRPr lang="en-US" sz="1600" dirty="0"/>
          </a:p>
        </p:txBody>
      </p:sp>
      <p:sp>
        <p:nvSpPr>
          <p:cNvPr id="18" name="Text 15"/>
          <p:cNvSpPr/>
          <p:nvPr/>
        </p:nvSpPr>
        <p:spPr>
          <a:xfrm>
            <a:off x="7740650" y="3315500"/>
            <a:ext cx="250507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rgbClr val="FFFFFF">
                    <a:alpha val="8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能够设计延时、振荡、脉冲等典型电路,完成顺序控制程序</a:t>
            </a:r>
            <a:endParaRPr lang="en-US" sz="1600" dirty="0"/>
          </a:p>
        </p:txBody>
      </p:sp>
      <p:sp>
        <p:nvSpPr>
          <p:cNvPr id="19" name="Shape 16"/>
          <p:cNvSpPr/>
          <p:nvPr/>
        </p:nvSpPr>
        <p:spPr>
          <a:xfrm>
            <a:off x="1831975" y="4315619"/>
            <a:ext cx="8531225" cy="1254125"/>
          </a:xfrm>
          <a:custGeom>
            <a:avLst/>
            <a:gdLst/>
            <a:ahLst/>
            <a:cxnLst/>
            <a:rect l="l" t="t" r="r" b="b"/>
            <a:pathLst>
              <a:path w="8531225" h="1254125">
                <a:moveTo>
                  <a:pt x="114301" y="0"/>
                </a:moveTo>
                <a:lnTo>
                  <a:pt x="8416924" y="0"/>
                </a:lnTo>
                <a:cubicBezTo>
                  <a:pt x="8480051" y="0"/>
                  <a:pt x="8531225" y="51174"/>
                  <a:pt x="8531225" y="114301"/>
                </a:cubicBezTo>
                <a:lnTo>
                  <a:pt x="8531225" y="1139824"/>
                </a:lnTo>
                <a:cubicBezTo>
                  <a:pt x="8531225" y="1202951"/>
                  <a:pt x="8480051" y="1254125"/>
                  <a:pt x="8416924" y="1254125"/>
                </a:cubicBezTo>
                <a:lnTo>
                  <a:pt x="114301" y="1254125"/>
                </a:lnTo>
                <a:cubicBezTo>
                  <a:pt x="51174" y="1254125"/>
                  <a:pt x="0" y="1202951"/>
                  <a:pt x="0" y="1139824"/>
                </a:cubicBezTo>
                <a:lnTo>
                  <a:pt x="0" y="114301"/>
                </a:lnTo>
                <a:cubicBezTo>
                  <a:pt x="0" y="51217"/>
                  <a:pt x="51217" y="0"/>
                  <a:pt x="114301" y="0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 w="8467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1939925" y="4471197"/>
            <a:ext cx="831532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核心能力目标</a:t>
            </a:r>
            <a:endParaRPr lang="en-US" sz="1600" dirty="0"/>
          </a:p>
        </p:txBody>
      </p:sp>
      <p:sp>
        <p:nvSpPr>
          <p:cNvPr id="21" name="Text 18"/>
          <p:cNvSpPr/>
          <p:nvPr/>
        </p:nvSpPr>
        <p:spPr>
          <a:xfrm>
            <a:off x="1944688" y="4852197"/>
            <a:ext cx="8305800" cy="5619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1350" dirty="0">
                <a:solidFill>
                  <a:srgbClr val="FFFFFF">
                    <a:alpha val="9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通过本章学习,你应该能够熟练运用FX3U PLC的基本指令和软元件,</a:t>
            </a:r>
            <a:endParaRPr lang="en-US" sz="1600" dirty="0"/>
          </a:p>
          <a:p>
            <a:pPr algn="ctr">
              <a:lnSpc>
                <a:spcPct val="140000"/>
              </a:lnSpc>
            </a:pPr>
            <a:r>
              <a:rPr lang="en-US" sz="1350" dirty="0">
                <a:solidFill>
                  <a:srgbClr val="FFFFFF">
                    <a:alpha val="9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设计和实现典型的顺序控制逻辑,为后续学习步进顺控和复杂程序设计打下坚实基础</a:t>
            </a:r>
            <a:endParaRPr lang="en-US" sz="1600" dirty="0"/>
          </a:p>
        </p:txBody>
      </p:sp>
      <p:sp>
        <p:nvSpPr>
          <p:cNvPr id="22" name="Shape 19"/>
          <p:cNvSpPr/>
          <p:nvPr/>
        </p:nvSpPr>
        <p:spPr>
          <a:xfrm>
            <a:off x="3890962" y="5758662"/>
            <a:ext cx="200025" cy="228600"/>
          </a:xfrm>
          <a:custGeom>
            <a:avLst/>
            <a:gdLst/>
            <a:ahLst/>
            <a:cxnLst/>
            <a:rect l="l" t="t" r="r" b="b"/>
            <a:pathLst>
              <a:path w="200025" h="228600">
                <a:moveTo>
                  <a:pt x="171450" y="228600"/>
                </a:moveTo>
                <a:lnTo>
                  <a:pt x="42863" y="228600"/>
                </a:lnTo>
                <a:cubicBezTo>
                  <a:pt x="19199" y="228600"/>
                  <a:pt x="0" y="209401"/>
                  <a:pt x="0" y="185738"/>
                </a:cubicBezTo>
                <a:lnTo>
                  <a:pt x="0" y="42863"/>
                </a:lnTo>
                <a:cubicBezTo>
                  <a:pt x="0" y="19199"/>
                  <a:pt x="19199" y="0"/>
                  <a:pt x="42863" y="0"/>
                </a:cubicBezTo>
                <a:lnTo>
                  <a:pt x="178594" y="0"/>
                </a:lnTo>
                <a:cubicBezTo>
                  <a:pt x="190426" y="0"/>
                  <a:pt x="200025" y="9599"/>
                  <a:pt x="200025" y="21431"/>
                </a:cubicBezTo>
                <a:lnTo>
                  <a:pt x="200025" y="150019"/>
                </a:lnTo>
                <a:cubicBezTo>
                  <a:pt x="200025" y="159350"/>
                  <a:pt x="194042" y="167298"/>
                  <a:pt x="185738" y="170244"/>
                </a:cubicBezTo>
                <a:lnTo>
                  <a:pt x="185738" y="200025"/>
                </a:lnTo>
                <a:cubicBezTo>
                  <a:pt x="193640" y="200025"/>
                  <a:pt x="200025" y="206410"/>
                  <a:pt x="200025" y="214313"/>
                </a:cubicBezTo>
                <a:cubicBezTo>
                  <a:pt x="200025" y="222215"/>
                  <a:pt x="193640" y="228600"/>
                  <a:pt x="185738" y="228600"/>
                </a:cubicBezTo>
                <a:lnTo>
                  <a:pt x="171450" y="228600"/>
                </a:lnTo>
                <a:close/>
                <a:moveTo>
                  <a:pt x="42863" y="171450"/>
                </a:moveTo>
                <a:cubicBezTo>
                  <a:pt x="34960" y="171450"/>
                  <a:pt x="28575" y="177835"/>
                  <a:pt x="28575" y="185738"/>
                </a:cubicBezTo>
                <a:cubicBezTo>
                  <a:pt x="28575" y="193640"/>
                  <a:pt x="34960" y="200025"/>
                  <a:pt x="42863" y="200025"/>
                </a:cubicBezTo>
                <a:lnTo>
                  <a:pt x="157163" y="200025"/>
                </a:lnTo>
                <a:lnTo>
                  <a:pt x="157163" y="171450"/>
                </a:lnTo>
                <a:lnTo>
                  <a:pt x="42863" y="171450"/>
                </a:lnTo>
                <a:close/>
                <a:moveTo>
                  <a:pt x="57150" y="67866"/>
                </a:moveTo>
                <a:cubicBezTo>
                  <a:pt x="57150" y="73804"/>
                  <a:pt x="61927" y="78581"/>
                  <a:pt x="67866" y="78581"/>
                </a:cubicBezTo>
                <a:lnTo>
                  <a:pt x="146447" y="78581"/>
                </a:lnTo>
                <a:cubicBezTo>
                  <a:pt x="152385" y="78581"/>
                  <a:pt x="157163" y="73804"/>
                  <a:pt x="157163" y="67866"/>
                </a:cubicBezTo>
                <a:cubicBezTo>
                  <a:pt x="157163" y="61927"/>
                  <a:pt x="152385" y="57150"/>
                  <a:pt x="146447" y="57150"/>
                </a:cubicBezTo>
                <a:lnTo>
                  <a:pt x="67866" y="57150"/>
                </a:lnTo>
                <a:cubicBezTo>
                  <a:pt x="61927" y="57150"/>
                  <a:pt x="57150" y="61927"/>
                  <a:pt x="57150" y="67866"/>
                </a:cubicBezTo>
                <a:close/>
                <a:moveTo>
                  <a:pt x="67866" y="100013"/>
                </a:moveTo>
                <a:cubicBezTo>
                  <a:pt x="61927" y="100013"/>
                  <a:pt x="57150" y="104790"/>
                  <a:pt x="57150" y="110728"/>
                </a:cubicBezTo>
                <a:cubicBezTo>
                  <a:pt x="57150" y="116666"/>
                  <a:pt x="61927" y="121444"/>
                  <a:pt x="67866" y="121444"/>
                </a:cubicBezTo>
                <a:lnTo>
                  <a:pt x="146447" y="121444"/>
                </a:lnTo>
                <a:cubicBezTo>
                  <a:pt x="152385" y="121444"/>
                  <a:pt x="157163" y="116666"/>
                  <a:pt x="157163" y="110728"/>
                </a:cubicBezTo>
                <a:cubicBezTo>
                  <a:pt x="157163" y="104790"/>
                  <a:pt x="152385" y="100013"/>
                  <a:pt x="146447" y="100013"/>
                </a:cubicBezTo>
                <a:lnTo>
                  <a:pt x="67866" y="100013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23" name="Text 20"/>
          <p:cNvSpPr/>
          <p:nvPr/>
        </p:nvSpPr>
        <p:spPr>
          <a:xfrm>
            <a:off x="4205288" y="5739612"/>
            <a:ext cx="77152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50" dirty="0">
                <a:solidFill>
                  <a:srgbClr val="FFFFFF">
                    <a:alpha val="8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理论掌握</a:t>
            </a:r>
            <a:endParaRPr lang="en-US" sz="1600" dirty="0"/>
          </a:p>
        </p:txBody>
      </p:sp>
      <p:sp>
        <p:nvSpPr>
          <p:cNvPr id="24" name="Shape 21"/>
          <p:cNvSpPr/>
          <p:nvPr/>
        </p:nvSpPr>
        <p:spPr>
          <a:xfrm>
            <a:off x="5238750" y="5720562"/>
            <a:ext cx="9525" cy="304800"/>
          </a:xfrm>
          <a:custGeom>
            <a:avLst/>
            <a:gdLst/>
            <a:ahLst/>
            <a:cxnLst/>
            <a:rect l="l" t="t" r="r" b="b"/>
            <a:pathLst>
              <a:path w="9525" h="304800">
                <a:moveTo>
                  <a:pt x="0" y="0"/>
                </a:moveTo>
                <a:lnTo>
                  <a:pt x="9525" y="0"/>
                </a:lnTo>
                <a:lnTo>
                  <a:pt x="9525" y="3048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0196"/>
            </a:srgbClr>
          </a:solidFill>
          <a:ln/>
        </p:spPr>
      </p:sp>
      <p:sp>
        <p:nvSpPr>
          <p:cNvPr id="25" name="Shape 22"/>
          <p:cNvSpPr/>
          <p:nvPr/>
        </p:nvSpPr>
        <p:spPr>
          <a:xfrm>
            <a:off x="5553075" y="5758662"/>
            <a:ext cx="285750" cy="228600"/>
          </a:xfrm>
          <a:custGeom>
            <a:avLst/>
            <a:gdLst/>
            <a:ahLst/>
            <a:cxnLst/>
            <a:rect l="l" t="t" r="r" b="b"/>
            <a:pathLst>
              <a:path w="285750" h="228600">
                <a:moveTo>
                  <a:pt x="28575" y="42863"/>
                </a:moveTo>
                <a:cubicBezTo>
                  <a:pt x="28575" y="27102"/>
                  <a:pt x="41389" y="14288"/>
                  <a:pt x="57150" y="14288"/>
                </a:cubicBezTo>
                <a:lnTo>
                  <a:pt x="228600" y="14288"/>
                </a:lnTo>
                <a:cubicBezTo>
                  <a:pt x="244361" y="14288"/>
                  <a:pt x="257175" y="27102"/>
                  <a:pt x="257175" y="42863"/>
                </a:cubicBezTo>
                <a:lnTo>
                  <a:pt x="257175" y="150019"/>
                </a:lnTo>
                <a:lnTo>
                  <a:pt x="228600" y="150019"/>
                </a:lnTo>
                <a:lnTo>
                  <a:pt x="228600" y="42863"/>
                </a:lnTo>
                <a:lnTo>
                  <a:pt x="57150" y="42863"/>
                </a:lnTo>
                <a:lnTo>
                  <a:pt x="57150" y="150019"/>
                </a:lnTo>
                <a:lnTo>
                  <a:pt x="28575" y="150019"/>
                </a:lnTo>
                <a:lnTo>
                  <a:pt x="28575" y="42863"/>
                </a:lnTo>
                <a:close/>
                <a:moveTo>
                  <a:pt x="0" y="180023"/>
                </a:moveTo>
                <a:cubicBezTo>
                  <a:pt x="0" y="175290"/>
                  <a:pt x="3840" y="171450"/>
                  <a:pt x="8573" y="171450"/>
                </a:cubicBezTo>
                <a:lnTo>
                  <a:pt x="277178" y="171450"/>
                </a:lnTo>
                <a:cubicBezTo>
                  <a:pt x="281910" y="171450"/>
                  <a:pt x="285750" y="175290"/>
                  <a:pt x="285750" y="180023"/>
                </a:cubicBezTo>
                <a:cubicBezTo>
                  <a:pt x="285750" y="198953"/>
                  <a:pt x="270391" y="214313"/>
                  <a:pt x="251460" y="214313"/>
                </a:cubicBezTo>
                <a:lnTo>
                  <a:pt x="34290" y="214313"/>
                </a:lnTo>
                <a:cubicBezTo>
                  <a:pt x="15359" y="214313"/>
                  <a:pt x="0" y="198953"/>
                  <a:pt x="0" y="180023"/>
                </a:cubicBezTo>
                <a:close/>
                <a:moveTo>
                  <a:pt x="125462" y="93315"/>
                </a:moveTo>
                <a:lnTo>
                  <a:pt x="111621" y="107156"/>
                </a:lnTo>
                <a:lnTo>
                  <a:pt x="125462" y="120997"/>
                </a:lnTo>
                <a:cubicBezTo>
                  <a:pt x="129659" y="125194"/>
                  <a:pt x="129659" y="131981"/>
                  <a:pt x="125462" y="136133"/>
                </a:cubicBezTo>
                <a:cubicBezTo>
                  <a:pt x="121265" y="140285"/>
                  <a:pt x="114479" y="140330"/>
                  <a:pt x="110326" y="136133"/>
                </a:cubicBezTo>
                <a:lnTo>
                  <a:pt x="88895" y="114702"/>
                </a:lnTo>
                <a:cubicBezTo>
                  <a:pt x="84698" y="110505"/>
                  <a:pt x="84698" y="103718"/>
                  <a:pt x="88895" y="99566"/>
                </a:cubicBezTo>
                <a:lnTo>
                  <a:pt x="110326" y="78135"/>
                </a:lnTo>
                <a:cubicBezTo>
                  <a:pt x="114523" y="73938"/>
                  <a:pt x="121310" y="73938"/>
                  <a:pt x="125462" y="78135"/>
                </a:cubicBezTo>
                <a:cubicBezTo>
                  <a:pt x="129614" y="82332"/>
                  <a:pt x="129659" y="89118"/>
                  <a:pt x="125462" y="93271"/>
                </a:cubicBezTo>
                <a:close/>
                <a:moveTo>
                  <a:pt x="175468" y="78135"/>
                </a:moveTo>
                <a:lnTo>
                  <a:pt x="196900" y="99566"/>
                </a:lnTo>
                <a:cubicBezTo>
                  <a:pt x="201097" y="103763"/>
                  <a:pt x="201097" y="110550"/>
                  <a:pt x="196900" y="114702"/>
                </a:cubicBezTo>
                <a:lnTo>
                  <a:pt x="175468" y="136133"/>
                </a:lnTo>
                <a:cubicBezTo>
                  <a:pt x="171271" y="140330"/>
                  <a:pt x="164485" y="140330"/>
                  <a:pt x="160333" y="136133"/>
                </a:cubicBezTo>
                <a:cubicBezTo>
                  <a:pt x="156180" y="131936"/>
                  <a:pt x="156136" y="125150"/>
                  <a:pt x="160333" y="120997"/>
                </a:cubicBezTo>
                <a:lnTo>
                  <a:pt x="174174" y="107156"/>
                </a:lnTo>
                <a:lnTo>
                  <a:pt x="160333" y="93315"/>
                </a:lnTo>
                <a:cubicBezTo>
                  <a:pt x="156136" y="89118"/>
                  <a:pt x="156136" y="82332"/>
                  <a:pt x="160333" y="78179"/>
                </a:cubicBezTo>
                <a:cubicBezTo>
                  <a:pt x="164529" y="74027"/>
                  <a:pt x="171316" y="73982"/>
                  <a:pt x="175468" y="78179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26" name="Text 23"/>
          <p:cNvSpPr/>
          <p:nvPr/>
        </p:nvSpPr>
        <p:spPr>
          <a:xfrm>
            <a:off x="5910263" y="5739612"/>
            <a:ext cx="77152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50" dirty="0">
                <a:solidFill>
                  <a:srgbClr val="FFFFFF">
                    <a:alpha val="8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编程实践</a:t>
            </a:r>
            <a:endParaRPr lang="en-US" sz="1600" dirty="0"/>
          </a:p>
        </p:txBody>
      </p:sp>
      <p:sp>
        <p:nvSpPr>
          <p:cNvPr id="27" name="Shape 24"/>
          <p:cNvSpPr/>
          <p:nvPr/>
        </p:nvSpPr>
        <p:spPr>
          <a:xfrm>
            <a:off x="6943725" y="5720562"/>
            <a:ext cx="9525" cy="304800"/>
          </a:xfrm>
          <a:custGeom>
            <a:avLst/>
            <a:gdLst/>
            <a:ahLst/>
            <a:cxnLst/>
            <a:rect l="l" t="t" r="r" b="b"/>
            <a:pathLst>
              <a:path w="9525" h="304800">
                <a:moveTo>
                  <a:pt x="0" y="0"/>
                </a:moveTo>
                <a:lnTo>
                  <a:pt x="9525" y="0"/>
                </a:lnTo>
                <a:lnTo>
                  <a:pt x="9525" y="3048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0196"/>
            </a:srgbClr>
          </a:solidFill>
          <a:ln/>
        </p:spPr>
      </p:sp>
      <p:sp>
        <p:nvSpPr>
          <p:cNvPr id="28" name="Shape 25"/>
          <p:cNvSpPr/>
          <p:nvPr/>
        </p:nvSpPr>
        <p:spPr>
          <a:xfrm>
            <a:off x="7286625" y="5758662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0" y="35719"/>
                </a:moveTo>
                <a:cubicBezTo>
                  <a:pt x="0" y="23887"/>
                  <a:pt x="9599" y="14288"/>
                  <a:pt x="21431" y="14288"/>
                </a:cubicBezTo>
                <a:lnTo>
                  <a:pt x="64294" y="14288"/>
                </a:lnTo>
                <a:cubicBezTo>
                  <a:pt x="76126" y="14288"/>
                  <a:pt x="85725" y="23887"/>
                  <a:pt x="85725" y="35719"/>
                </a:cubicBezTo>
                <a:lnTo>
                  <a:pt x="85725" y="42863"/>
                </a:lnTo>
                <a:lnTo>
                  <a:pt x="142875" y="42863"/>
                </a:lnTo>
                <a:lnTo>
                  <a:pt x="142875" y="35719"/>
                </a:lnTo>
                <a:cubicBezTo>
                  <a:pt x="142875" y="23887"/>
                  <a:pt x="152474" y="14288"/>
                  <a:pt x="164306" y="14288"/>
                </a:cubicBezTo>
                <a:lnTo>
                  <a:pt x="207169" y="14288"/>
                </a:lnTo>
                <a:cubicBezTo>
                  <a:pt x="219001" y="14288"/>
                  <a:pt x="228600" y="23887"/>
                  <a:pt x="228600" y="35719"/>
                </a:cubicBezTo>
                <a:lnTo>
                  <a:pt x="228600" y="78581"/>
                </a:lnTo>
                <a:cubicBezTo>
                  <a:pt x="228600" y="90413"/>
                  <a:pt x="219001" y="100013"/>
                  <a:pt x="207169" y="100013"/>
                </a:cubicBezTo>
                <a:lnTo>
                  <a:pt x="164306" y="100013"/>
                </a:lnTo>
                <a:cubicBezTo>
                  <a:pt x="152474" y="100013"/>
                  <a:pt x="142875" y="90413"/>
                  <a:pt x="142875" y="78581"/>
                </a:cubicBezTo>
                <a:lnTo>
                  <a:pt x="142875" y="71438"/>
                </a:lnTo>
                <a:lnTo>
                  <a:pt x="85725" y="71438"/>
                </a:lnTo>
                <a:lnTo>
                  <a:pt x="85725" y="78581"/>
                </a:lnTo>
                <a:cubicBezTo>
                  <a:pt x="85725" y="81841"/>
                  <a:pt x="84966" y="84966"/>
                  <a:pt x="83671" y="87734"/>
                </a:cubicBezTo>
                <a:lnTo>
                  <a:pt x="114300" y="128588"/>
                </a:lnTo>
                <a:lnTo>
                  <a:pt x="150019" y="128588"/>
                </a:lnTo>
                <a:cubicBezTo>
                  <a:pt x="161851" y="128588"/>
                  <a:pt x="171450" y="138187"/>
                  <a:pt x="171450" y="150019"/>
                </a:cubicBezTo>
                <a:lnTo>
                  <a:pt x="171450" y="192881"/>
                </a:lnTo>
                <a:cubicBezTo>
                  <a:pt x="171450" y="204713"/>
                  <a:pt x="161851" y="214313"/>
                  <a:pt x="150019" y="214313"/>
                </a:cubicBezTo>
                <a:lnTo>
                  <a:pt x="107156" y="214313"/>
                </a:lnTo>
                <a:cubicBezTo>
                  <a:pt x="95324" y="214313"/>
                  <a:pt x="85725" y="204713"/>
                  <a:pt x="85725" y="192881"/>
                </a:cubicBezTo>
                <a:lnTo>
                  <a:pt x="85725" y="150019"/>
                </a:lnTo>
                <a:cubicBezTo>
                  <a:pt x="85725" y="146759"/>
                  <a:pt x="86484" y="143634"/>
                  <a:pt x="87779" y="140866"/>
                </a:cubicBezTo>
                <a:lnTo>
                  <a:pt x="57150" y="100013"/>
                </a:lnTo>
                <a:lnTo>
                  <a:pt x="21431" y="100013"/>
                </a:lnTo>
                <a:cubicBezTo>
                  <a:pt x="9599" y="100013"/>
                  <a:pt x="0" y="90413"/>
                  <a:pt x="0" y="78581"/>
                </a:cubicBezTo>
                <a:lnTo>
                  <a:pt x="0" y="35719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29" name="Text 26"/>
          <p:cNvSpPr/>
          <p:nvPr/>
        </p:nvSpPr>
        <p:spPr>
          <a:xfrm>
            <a:off x="7615238" y="5739612"/>
            <a:ext cx="77152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50" dirty="0">
                <a:solidFill>
                  <a:srgbClr val="FFFFFF">
                    <a:alpha val="8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系统设计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8F9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1000" y="381000"/>
            <a:ext cx="11506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spc="60" kern="0" dirty="0">
                <a:solidFill>
                  <a:srgbClr val="3B82F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CONTENTS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381000" y="685800"/>
            <a:ext cx="11658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80000"/>
              </a:lnSpc>
            </a:pPr>
            <a:r>
              <a:rPr lang="en-US" sz="36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本章内容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81000" y="1295400"/>
            <a:ext cx="914400" cy="38100"/>
          </a:xfrm>
          <a:custGeom>
            <a:avLst/>
            <a:gdLst/>
            <a:ahLst/>
            <a:cxnLst/>
            <a:rect l="l" t="t" r="r" b="b"/>
            <a:pathLst>
              <a:path w="914400" h="38100">
                <a:moveTo>
                  <a:pt x="0" y="0"/>
                </a:moveTo>
                <a:lnTo>
                  <a:pt x="914400" y="0"/>
                </a:lnTo>
                <a:lnTo>
                  <a:pt x="9144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5" name="Shape 3"/>
          <p:cNvSpPr/>
          <p:nvPr/>
        </p:nvSpPr>
        <p:spPr>
          <a:xfrm>
            <a:off x="400050" y="1790700"/>
            <a:ext cx="3590925" cy="3352800"/>
          </a:xfrm>
          <a:custGeom>
            <a:avLst/>
            <a:gdLst/>
            <a:ahLst/>
            <a:cxnLst/>
            <a:rect l="l" t="t" r="r" b="b"/>
            <a:pathLst>
              <a:path w="3590925" h="3352800">
                <a:moveTo>
                  <a:pt x="38100" y="0"/>
                </a:moveTo>
                <a:lnTo>
                  <a:pt x="3438540" y="0"/>
                </a:lnTo>
                <a:cubicBezTo>
                  <a:pt x="3522700" y="0"/>
                  <a:pt x="3590925" y="68225"/>
                  <a:pt x="3590925" y="152385"/>
                </a:cubicBezTo>
                <a:lnTo>
                  <a:pt x="3590925" y="3200415"/>
                </a:lnTo>
                <a:cubicBezTo>
                  <a:pt x="3590925" y="3284575"/>
                  <a:pt x="3522700" y="3352800"/>
                  <a:pt x="3438540" y="3352800"/>
                </a:cubicBezTo>
                <a:lnTo>
                  <a:pt x="38100" y="3352800"/>
                </a:lnTo>
                <a:cubicBezTo>
                  <a:pt x="17058" y="3352800"/>
                  <a:pt x="0" y="3335742"/>
                  <a:pt x="0" y="3314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142875" dist="95250" dir="540000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400050" y="1790700"/>
            <a:ext cx="38100" cy="3352800"/>
          </a:xfrm>
          <a:custGeom>
            <a:avLst/>
            <a:gdLst/>
            <a:ahLst/>
            <a:cxnLst/>
            <a:rect l="l" t="t" r="r" b="b"/>
            <a:pathLst>
              <a:path w="38100" h="3352800">
                <a:moveTo>
                  <a:pt x="38100" y="0"/>
                </a:moveTo>
                <a:lnTo>
                  <a:pt x="38100" y="0"/>
                </a:lnTo>
                <a:lnTo>
                  <a:pt x="38100" y="3352800"/>
                </a:lnTo>
                <a:lnTo>
                  <a:pt x="38100" y="3352800"/>
                </a:lnTo>
                <a:cubicBezTo>
                  <a:pt x="17072" y="3352800"/>
                  <a:pt x="0" y="3335728"/>
                  <a:pt x="0" y="3314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1E3A8A"/>
          </a:solidFill>
          <a:ln/>
        </p:spPr>
      </p:sp>
      <p:sp>
        <p:nvSpPr>
          <p:cNvPr id="7" name="Shape 5"/>
          <p:cNvSpPr/>
          <p:nvPr/>
        </p:nvSpPr>
        <p:spPr>
          <a:xfrm>
            <a:off x="723900" y="20955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1E3A8A"/>
          </a:solidFill>
          <a:ln/>
        </p:spPr>
      </p:sp>
      <p:sp>
        <p:nvSpPr>
          <p:cNvPr id="8" name="Text 6"/>
          <p:cNvSpPr/>
          <p:nvPr/>
        </p:nvSpPr>
        <p:spPr>
          <a:xfrm>
            <a:off x="652463" y="2095500"/>
            <a:ext cx="752475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25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01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485900" y="2095500"/>
            <a:ext cx="2314575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FX3U系列PLC的软元件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747713" y="2990850"/>
            <a:ext cx="171450" cy="171450"/>
          </a:xfrm>
          <a:custGeom>
            <a:avLst/>
            <a:gdLst/>
            <a:ahLst/>
            <a:cxnLst/>
            <a:rect l="l" t="t" r="r" b="b"/>
            <a:pathLst>
              <a:path w="171450" h="171450">
                <a:moveTo>
                  <a:pt x="85725" y="171450"/>
                </a:moveTo>
                <a:cubicBezTo>
                  <a:pt x="133038" y="171450"/>
                  <a:pt x="171450" y="133038"/>
                  <a:pt x="171450" y="85725"/>
                </a:cubicBezTo>
                <a:cubicBezTo>
                  <a:pt x="171450" y="38412"/>
                  <a:pt x="133038" y="0"/>
                  <a:pt x="85725" y="0"/>
                </a:cubicBezTo>
                <a:cubicBezTo>
                  <a:pt x="38412" y="0"/>
                  <a:pt x="0" y="38412"/>
                  <a:pt x="0" y="85725"/>
                </a:cubicBezTo>
                <a:cubicBezTo>
                  <a:pt x="0" y="133038"/>
                  <a:pt x="38412" y="171450"/>
                  <a:pt x="85725" y="171450"/>
                </a:cubicBezTo>
                <a:close/>
                <a:moveTo>
                  <a:pt x="113987" y="71225"/>
                </a:moveTo>
                <a:lnTo>
                  <a:pt x="87198" y="114088"/>
                </a:lnTo>
                <a:cubicBezTo>
                  <a:pt x="85792" y="116332"/>
                  <a:pt x="83381" y="117738"/>
                  <a:pt x="80736" y="117872"/>
                </a:cubicBezTo>
                <a:cubicBezTo>
                  <a:pt x="78090" y="118006"/>
                  <a:pt x="75545" y="116800"/>
                  <a:pt x="73971" y="114657"/>
                </a:cubicBezTo>
                <a:lnTo>
                  <a:pt x="57898" y="93226"/>
                </a:lnTo>
                <a:cubicBezTo>
                  <a:pt x="55219" y="89676"/>
                  <a:pt x="55956" y="84653"/>
                  <a:pt x="59505" y="81975"/>
                </a:cubicBezTo>
                <a:cubicBezTo>
                  <a:pt x="63055" y="79296"/>
                  <a:pt x="68078" y="80032"/>
                  <a:pt x="70757" y="83582"/>
                </a:cubicBezTo>
                <a:lnTo>
                  <a:pt x="79798" y="95637"/>
                </a:lnTo>
                <a:lnTo>
                  <a:pt x="100359" y="62720"/>
                </a:lnTo>
                <a:cubicBezTo>
                  <a:pt x="102703" y="58969"/>
                  <a:pt x="107659" y="57797"/>
                  <a:pt x="111443" y="60175"/>
                </a:cubicBezTo>
                <a:cubicBezTo>
                  <a:pt x="115226" y="62552"/>
                  <a:pt x="116365" y="67475"/>
                  <a:pt x="113987" y="71259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11" name="Text 9"/>
          <p:cNvSpPr/>
          <p:nvPr/>
        </p:nvSpPr>
        <p:spPr>
          <a:xfrm>
            <a:off x="1052513" y="2933700"/>
            <a:ext cx="2714625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数制系统(十进制、二进制、十六进制、八进制)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747713" y="3714750"/>
            <a:ext cx="171450" cy="171450"/>
          </a:xfrm>
          <a:custGeom>
            <a:avLst/>
            <a:gdLst/>
            <a:ahLst/>
            <a:cxnLst/>
            <a:rect l="l" t="t" r="r" b="b"/>
            <a:pathLst>
              <a:path w="171450" h="171450">
                <a:moveTo>
                  <a:pt x="85725" y="171450"/>
                </a:moveTo>
                <a:cubicBezTo>
                  <a:pt x="133038" y="171450"/>
                  <a:pt x="171450" y="133038"/>
                  <a:pt x="171450" y="85725"/>
                </a:cubicBezTo>
                <a:cubicBezTo>
                  <a:pt x="171450" y="38412"/>
                  <a:pt x="133038" y="0"/>
                  <a:pt x="85725" y="0"/>
                </a:cubicBezTo>
                <a:cubicBezTo>
                  <a:pt x="38412" y="0"/>
                  <a:pt x="0" y="38412"/>
                  <a:pt x="0" y="85725"/>
                </a:cubicBezTo>
                <a:cubicBezTo>
                  <a:pt x="0" y="133038"/>
                  <a:pt x="38412" y="171450"/>
                  <a:pt x="85725" y="171450"/>
                </a:cubicBezTo>
                <a:close/>
                <a:moveTo>
                  <a:pt x="113987" y="71225"/>
                </a:moveTo>
                <a:lnTo>
                  <a:pt x="87198" y="114088"/>
                </a:lnTo>
                <a:cubicBezTo>
                  <a:pt x="85792" y="116332"/>
                  <a:pt x="83381" y="117738"/>
                  <a:pt x="80736" y="117872"/>
                </a:cubicBezTo>
                <a:cubicBezTo>
                  <a:pt x="78090" y="118006"/>
                  <a:pt x="75545" y="116800"/>
                  <a:pt x="73971" y="114657"/>
                </a:cubicBezTo>
                <a:lnTo>
                  <a:pt x="57898" y="93226"/>
                </a:lnTo>
                <a:cubicBezTo>
                  <a:pt x="55219" y="89676"/>
                  <a:pt x="55956" y="84653"/>
                  <a:pt x="59505" y="81975"/>
                </a:cubicBezTo>
                <a:cubicBezTo>
                  <a:pt x="63055" y="79296"/>
                  <a:pt x="68078" y="80032"/>
                  <a:pt x="70757" y="83582"/>
                </a:cubicBezTo>
                <a:lnTo>
                  <a:pt x="79798" y="95637"/>
                </a:lnTo>
                <a:lnTo>
                  <a:pt x="100359" y="62720"/>
                </a:lnTo>
                <a:cubicBezTo>
                  <a:pt x="102703" y="58969"/>
                  <a:pt x="107659" y="57797"/>
                  <a:pt x="111443" y="60175"/>
                </a:cubicBezTo>
                <a:cubicBezTo>
                  <a:pt x="115226" y="62552"/>
                  <a:pt x="116365" y="67475"/>
                  <a:pt x="113987" y="71259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13" name="Text 11"/>
          <p:cNvSpPr/>
          <p:nvPr/>
        </p:nvSpPr>
        <p:spPr>
          <a:xfrm>
            <a:off x="1052513" y="3657600"/>
            <a:ext cx="15430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位软元件(X/Y/M/S)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747713" y="4171950"/>
            <a:ext cx="171450" cy="171450"/>
          </a:xfrm>
          <a:custGeom>
            <a:avLst/>
            <a:gdLst/>
            <a:ahLst/>
            <a:cxnLst/>
            <a:rect l="l" t="t" r="r" b="b"/>
            <a:pathLst>
              <a:path w="171450" h="171450">
                <a:moveTo>
                  <a:pt x="85725" y="171450"/>
                </a:moveTo>
                <a:cubicBezTo>
                  <a:pt x="133038" y="171450"/>
                  <a:pt x="171450" y="133038"/>
                  <a:pt x="171450" y="85725"/>
                </a:cubicBezTo>
                <a:cubicBezTo>
                  <a:pt x="171450" y="38412"/>
                  <a:pt x="133038" y="0"/>
                  <a:pt x="85725" y="0"/>
                </a:cubicBezTo>
                <a:cubicBezTo>
                  <a:pt x="38412" y="0"/>
                  <a:pt x="0" y="38412"/>
                  <a:pt x="0" y="85725"/>
                </a:cubicBezTo>
                <a:cubicBezTo>
                  <a:pt x="0" y="133038"/>
                  <a:pt x="38412" y="171450"/>
                  <a:pt x="85725" y="171450"/>
                </a:cubicBezTo>
                <a:close/>
                <a:moveTo>
                  <a:pt x="113987" y="71225"/>
                </a:moveTo>
                <a:lnTo>
                  <a:pt x="87198" y="114088"/>
                </a:lnTo>
                <a:cubicBezTo>
                  <a:pt x="85792" y="116332"/>
                  <a:pt x="83381" y="117738"/>
                  <a:pt x="80736" y="117872"/>
                </a:cubicBezTo>
                <a:cubicBezTo>
                  <a:pt x="78090" y="118006"/>
                  <a:pt x="75545" y="116800"/>
                  <a:pt x="73971" y="114657"/>
                </a:cubicBezTo>
                <a:lnTo>
                  <a:pt x="57898" y="93226"/>
                </a:lnTo>
                <a:cubicBezTo>
                  <a:pt x="55219" y="89676"/>
                  <a:pt x="55956" y="84653"/>
                  <a:pt x="59505" y="81975"/>
                </a:cubicBezTo>
                <a:cubicBezTo>
                  <a:pt x="63055" y="79296"/>
                  <a:pt x="68078" y="80032"/>
                  <a:pt x="70757" y="83582"/>
                </a:cubicBezTo>
                <a:lnTo>
                  <a:pt x="79798" y="95637"/>
                </a:lnTo>
                <a:lnTo>
                  <a:pt x="100359" y="62720"/>
                </a:lnTo>
                <a:cubicBezTo>
                  <a:pt x="102703" y="58969"/>
                  <a:pt x="107659" y="57797"/>
                  <a:pt x="111443" y="60175"/>
                </a:cubicBezTo>
                <a:cubicBezTo>
                  <a:pt x="115226" y="62552"/>
                  <a:pt x="116365" y="67475"/>
                  <a:pt x="113987" y="71259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15" name="Text 13"/>
          <p:cNvSpPr/>
          <p:nvPr/>
        </p:nvSpPr>
        <p:spPr>
          <a:xfrm>
            <a:off x="1052513" y="4114800"/>
            <a:ext cx="171450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定时器(T)与计数器(C)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747713" y="4629150"/>
            <a:ext cx="171450" cy="171450"/>
          </a:xfrm>
          <a:custGeom>
            <a:avLst/>
            <a:gdLst/>
            <a:ahLst/>
            <a:cxnLst/>
            <a:rect l="l" t="t" r="r" b="b"/>
            <a:pathLst>
              <a:path w="171450" h="171450">
                <a:moveTo>
                  <a:pt x="85725" y="171450"/>
                </a:moveTo>
                <a:cubicBezTo>
                  <a:pt x="133038" y="171450"/>
                  <a:pt x="171450" y="133038"/>
                  <a:pt x="171450" y="85725"/>
                </a:cubicBezTo>
                <a:cubicBezTo>
                  <a:pt x="171450" y="38412"/>
                  <a:pt x="133038" y="0"/>
                  <a:pt x="85725" y="0"/>
                </a:cubicBezTo>
                <a:cubicBezTo>
                  <a:pt x="38412" y="0"/>
                  <a:pt x="0" y="38412"/>
                  <a:pt x="0" y="85725"/>
                </a:cubicBezTo>
                <a:cubicBezTo>
                  <a:pt x="0" y="133038"/>
                  <a:pt x="38412" y="171450"/>
                  <a:pt x="85725" y="171450"/>
                </a:cubicBezTo>
                <a:close/>
                <a:moveTo>
                  <a:pt x="113987" y="71225"/>
                </a:moveTo>
                <a:lnTo>
                  <a:pt x="87198" y="114088"/>
                </a:lnTo>
                <a:cubicBezTo>
                  <a:pt x="85792" y="116332"/>
                  <a:pt x="83381" y="117738"/>
                  <a:pt x="80736" y="117872"/>
                </a:cubicBezTo>
                <a:cubicBezTo>
                  <a:pt x="78090" y="118006"/>
                  <a:pt x="75545" y="116800"/>
                  <a:pt x="73971" y="114657"/>
                </a:cubicBezTo>
                <a:lnTo>
                  <a:pt x="57898" y="93226"/>
                </a:lnTo>
                <a:cubicBezTo>
                  <a:pt x="55219" y="89676"/>
                  <a:pt x="55956" y="84653"/>
                  <a:pt x="59505" y="81975"/>
                </a:cubicBezTo>
                <a:cubicBezTo>
                  <a:pt x="63055" y="79296"/>
                  <a:pt x="68078" y="80032"/>
                  <a:pt x="70757" y="83582"/>
                </a:cubicBezTo>
                <a:lnTo>
                  <a:pt x="79798" y="95637"/>
                </a:lnTo>
                <a:lnTo>
                  <a:pt x="100359" y="62720"/>
                </a:lnTo>
                <a:cubicBezTo>
                  <a:pt x="102703" y="58969"/>
                  <a:pt x="107659" y="57797"/>
                  <a:pt x="111443" y="60175"/>
                </a:cubicBezTo>
                <a:cubicBezTo>
                  <a:pt x="115226" y="62552"/>
                  <a:pt x="116365" y="67475"/>
                  <a:pt x="113987" y="71259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17" name="Text 15"/>
          <p:cNvSpPr/>
          <p:nvPr/>
        </p:nvSpPr>
        <p:spPr>
          <a:xfrm>
            <a:off x="1052513" y="4572000"/>
            <a:ext cx="145732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数据寄存器与常数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4311650" y="1790700"/>
            <a:ext cx="3590925" cy="3352800"/>
          </a:xfrm>
          <a:custGeom>
            <a:avLst/>
            <a:gdLst/>
            <a:ahLst/>
            <a:cxnLst/>
            <a:rect l="l" t="t" r="r" b="b"/>
            <a:pathLst>
              <a:path w="3590925" h="3352800">
                <a:moveTo>
                  <a:pt x="38100" y="0"/>
                </a:moveTo>
                <a:lnTo>
                  <a:pt x="3438540" y="0"/>
                </a:lnTo>
                <a:cubicBezTo>
                  <a:pt x="3522700" y="0"/>
                  <a:pt x="3590925" y="68225"/>
                  <a:pt x="3590925" y="152385"/>
                </a:cubicBezTo>
                <a:lnTo>
                  <a:pt x="3590925" y="3200415"/>
                </a:lnTo>
                <a:cubicBezTo>
                  <a:pt x="3590925" y="3284575"/>
                  <a:pt x="3522700" y="3352800"/>
                  <a:pt x="3438540" y="3352800"/>
                </a:cubicBezTo>
                <a:lnTo>
                  <a:pt x="38100" y="3352800"/>
                </a:lnTo>
                <a:cubicBezTo>
                  <a:pt x="17058" y="3352800"/>
                  <a:pt x="0" y="3335742"/>
                  <a:pt x="0" y="3314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142875" dist="95250" dir="5400000">
              <a:srgbClr val="000000">
                <a:alpha val="10196"/>
              </a:srgbClr>
            </a:outerShdw>
          </a:effectLst>
        </p:spPr>
      </p:sp>
      <p:sp>
        <p:nvSpPr>
          <p:cNvPr id="19" name="Shape 17"/>
          <p:cNvSpPr/>
          <p:nvPr/>
        </p:nvSpPr>
        <p:spPr>
          <a:xfrm>
            <a:off x="4311650" y="1790700"/>
            <a:ext cx="38100" cy="3352800"/>
          </a:xfrm>
          <a:custGeom>
            <a:avLst/>
            <a:gdLst/>
            <a:ahLst/>
            <a:cxnLst/>
            <a:rect l="l" t="t" r="r" b="b"/>
            <a:pathLst>
              <a:path w="38100" h="3352800">
                <a:moveTo>
                  <a:pt x="38100" y="0"/>
                </a:moveTo>
                <a:lnTo>
                  <a:pt x="38100" y="0"/>
                </a:lnTo>
                <a:lnTo>
                  <a:pt x="38100" y="3352800"/>
                </a:lnTo>
                <a:lnTo>
                  <a:pt x="38100" y="3352800"/>
                </a:lnTo>
                <a:cubicBezTo>
                  <a:pt x="17072" y="3352800"/>
                  <a:pt x="0" y="3335728"/>
                  <a:pt x="0" y="3314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20" name="Shape 18"/>
          <p:cNvSpPr/>
          <p:nvPr/>
        </p:nvSpPr>
        <p:spPr>
          <a:xfrm>
            <a:off x="4635500" y="20955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21" name="Text 19"/>
          <p:cNvSpPr/>
          <p:nvPr/>
        </p:nvSpPr>
        <p:spPr>
          <a:xfrm>
            <a:off x="4564063" y="2095500"/>
            <a:ext cx="752475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25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02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5397500" y="2095500"/>
            <a:ext cx="2314575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FX3U系列PLC基本指令</a:t>
            </a:r>
            <a:endParaRPr lang="en-US" sz="1600" dirty="0"/>
          </a:p>
        </p:txBody>
      </p:sp>
      <p:sp>
        <p:nvSpPr>
          <p:cNvPr id="23" name="Shape 21"/>
          <p:cNvSpPr/>
          <p:nvPr/>
        </p:nvSpPr>
        <p:spPr>
          <a:xfrm>
            <a:off x="4659313" y="2990850"/>
            <a:ext cx="171450" cy="171450"/>
          </a:xfrm>
          <a:custGeom>
            <a:avLst/>
            <a:gdLst/>
            <a:ahLst/>
            <a:cxnLst/>
            <a:rect l="l" t="t" r="r" b="b"/>
            <a:pathLst>
              <a:path w="171450" h="171450">
                <a:moveTo>
                  <a:pt x="85725" y="171450"/>
                </a:moveTo>
                <a:cubicBezTo>
                  <a:pt x="133038" y="171450"/>
                  <a:pt x="171450" y="133038"/>
                  <a:pt x="171450" y="85725"/>
                </a:cubicBezTo>
                <a:cubicBezTo>
                  <a:pt x="171450" y="38412"/>
                  <a:pt x="133038" y="0"/>
                  <a:pt x="85725" y="0"/>
                </a:cubicBezTo>
                <a:cubicBezTo>
                  <a:pt x="38412" y="0"/>
                  <a:pt x="0" y="38412"/>
                  <a:pt x="0" y="85725"/>
                </a:cubicBezTo>
                <a:cubicBezTo>
                  <a:pt x="0" y="133038"/>
                  <a:pt x="38412" y="171450"/>
                  <a:pt x="85725" y="171450"/>
                </a:cubicBezTo>
                <a:close/>
                <a:moveTo>
                  <a:pt x="113987" y="71225"/>
                </a:moveTo>
                <a:lnTo>
                  <a:pt x="87198" y="114088"/>
                </a:lnTo>
                <a:cubicBezTo>
                  <a:pt x="85792" y="116332"/>
                  <a:pt x="83381" y="117738"/>
                  <a:pt x="80736" y="117872"/>
                </a:cubicBezTo>
                <a:cubicBezTo>
                  <a:pt x="78090" y="118006"/>
                  <a:pt x="75545" y="116800"/>
                  <a:pt x="73971" y="114657"/>
                </a:cubicBezTo>
                <a:lnTo>
                  <a:pt x="57898" y="93226"/>
                </a:lnTo>
                <a:cubicBezTo>
                  <a:pt x="55219" y="89676"/>
                  <a:pt x="55956" y="84653"/>
                  <a:pt x="59505" y="81975"/>
                </a:cubicBezTo>
                <a:cubicBezTo>
                  <a:pt x="63055" y="79296"/>
                  <a:pt x="68078" y="80032"/>
                  <a:pt x="70757" y="83582"/>
                </a:cubicBezTo>
                <a:lnTo>
                  <a:pt x="79798" y="95637"/>
                </a:lnTo>
                <a:lnTo>
                  <a:pt x="100359" y="62720"/>
                </a:lnTo>
                <a:cubicBezTo>
                  <a:pt x="102703" y="58969"/>
                  <a:pt x="107659" y="57797"/>
                  <a:pt x="111443" y="60175"/>
                </a:cubicBezTo>
                <a:cubicBezTo>
                  <a:pt x="115226" y="62552"/>
                  <a:pt x="116365" y="67475"/>
                  <a:pt x="113987" y="71259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24" name="Text 22"/>
          <p:cNvSpPr/>
          <p:nvPr/>
        </p:nvSpPr>
        <p:spPr>
          <a:xfrm>
            <a:off x="4964113" y="2933700"/>
            <a:ext cx="260032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基本逻辑指令(LD/AND/OR/OUT)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4659313" y="3448050"/>
            <a:ext cx="171450" cy="171450"/>
          </a:xfrm>
          <a:custGeom>
            <a:avLst/>
            <a:gdLst/>
            <a:ahLst/>
            <a:cxnLst/>
            <a:rect l="l" t="t" r="r" b="b"/>
            <a:pathLst>
              <a:path w="171450" h="171450">
                <a:moveTo>
                  <a:pt x="85725" y="171450"/>
                </a:moveTo>
                <a:cubicBezTo>
                  <a:pt x="133038" y="171450"/>
                  <a:pt x="171450" y="133038"/>
                  <a:pt x="171450" y="85725"/>
                </a:cubicBezTo>
                <a:cubicBezTo>
                  <a:pt x="171450" y="38412"/>
                  <a:pt x="133038" y="0"/>
                  <a:pt x="85725" y="0"/>
                </a:cubicBezTo>
                <a:cubicBezTo>
                  <a:pt x="38412" y="0"/>
                  <a:pt x="0" y="38412"/>
                  <a:pt x="0" y="85725"/>
                </a:cubicBezTo>
                <a:cubicBezTo>
                  <a:pt x="0" y="133038"/>
                  <a:pt x="38412" y="171450"/>
                  <a:pt x="85725" y="171450"/>
                </a:cubicBezTo>
                <a:close/>
                <a:moveTo>
                  <a:pt x="113987" y="71225"/>
                </a:moveTo>
                <a:lnTo>
                  <a:pt x="87198" y="114088"/>
                </a:lnTo>
                <a:cubicBezTo>
                  <a:pt x="85792" y="116332"/>
                  <a:pt x="83381" y="117738"/>
                  <a:pt x="80736" y="117872"/>
                </a:cubicBezTo>
                <a:cubicBezTo>
                  <a:pt x="78090" y="118006"/>
                  <a:pt x="75545" y="116800"/>
                  <a:pt x="73971" y="114657"/>
                </a:cubicBezTo>
                <a:lnTo>
                  <a:pt x="57898" y="93226"/>
                </a:lnTo>
                <a:cubicBezTo>
                  <a:pt x="55219" y="89676"/>
                  <a:pt x="55956" y="84653"/>
                  <a:pt x="59505" y="81975"/>
                </a:cubicBezTo>
                <a:cubicBezTo>
                  <a:pt x="63055" y="79296"/>
                  <a:pt x="68078" y="80032"/>
                  <a:pt x="70757" y="83582"/>
                </a:cubicBezTo>
                <a:lnTo>
                  <a:pt x="79798" y="95637"/>
                </a:lnTo>
                <a:lnTo>
                  <a:pt x="100359" y="62720"/>
                </a:lnTo>
                <a:cubicBezTo>
                  <a:pt x="102703" y="58969"/>
                  <a:pt x="107659" y="57797"/>
                  <a:pt x="111443" y="60175"/>
                </a:cubicBezTo>
                <a:cubicBezTo>
                  <a:pt x="115226" y="62552"/>
                  <a:pt x="116365" y="67475"/>
                  <a:pt x="113987" y="71259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26" name="Text 24"/>
          <p:cNvSpPr/>
          <p:nvPr/>
        </p:nvSpPr>
        <p:spPr>
          <a:xfrm>
            <a:off x="4964113" y="3390900"/>
            <a:ext cx="181927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电路块指令(ORB/ANB)</a:t>
            </a:r>
            <a:endParaRPr lang="en-US" sz="1600" dirty="0"/>
          </a:p>
        </p:txBody>
      </p:sp>
      <p:sp>
        <p:nvSpPr>
          <p:cNvPr id="27" name="Shape 25"/>
          <p:cNvSpPr/>
          <p:nvPr/>
        </p:nvSpPr>
        <p:spPr>
          <a:xfrm>
            <a:off x="4659313" y="3905250"/>
            <a:ext cx="171450" cy="171450"/>
          </a:xfrm>
          <a:custGeom>
            <a:avLst/>
            <a:gdLst/>
            <a:ahLst/>
            <a:cxnLst/>
            <a:rect l="l" t="t" r="r" b="b"/>
            <a:pathLst>
              <a:path w="171450" h="171450">
                <a:moveTo>
                  <a:pt x="85725" y="171450"/>
                </a:moveTo>
                <a:cubicBezTo>
                  <a:pt x="133038" y="171450"/>
                  <a:pt x="171450" y="133038"/>
                  <a:pt x="171450" y="85725"/>
                </a:cubicBezTo>
                <a:cubicBezTo>
                  <a:pt x="171450" y="38412"/>
                  <a:pt x="133038" y="0"/>
                  <a:pt x="85725" y="0"/>
                </a:cubicBezTo>
                <a:cubicBezTo>
                  <a:pt x="38412" y="0"/>
                  <a:pt x="0" y="38412"/>
                  <a:pt x="0" y="85725"/>
                </a:cubicBezTo>
                <a:cubicBezTo>
                  <a:pt x="0" y="133038"/>
                  <a:pt x="38412" y="171450"/>
                  <a:pt x="85725" y="171450"/>
                </a:cubicBezTo>
                <a:close/>
                <a:moveTo>
                  <a:pt x="113987" y="71225"/>
                </a:moveTo>
                <a:lnTo>
                  <a:pt x="87198" y="114088"/>
                </a:lnTo>
                <a:cubicBezTo>
                  <a:pt x="85792" y="116332"/>
                  <a:pt x="83381" y="117738"/>
                  <a:pt x="80736" y="117872"/>
                </a:cubicBezTo>
                <a:cubicBezTo>
                  <a:pt x="78090" y="118006"/>
                  <a:pt x="75545" y="116800"/>
                  <a:pt x="73971" y="114657"/>
                </a:cubicBezTo>
                <a:lnTo>
                  <a:pt x="57898" y="93226"/>
                </a:lnTo>
                <a:cubicBezTo>
                  <a:pt x="55219" y="89676"/>
                  <a:pt x="55956" y="84653"/>
                  <a:pt x="59505" y="81975"/>
                </a:cubicBezTo>
                <a:cubicBezTo>
                  <a:pt x="63055" y="79296"/>
                  <a:pt x="68078" y="80032"/>
                  <a:pt x="70757" y="83582"/>
                </a:cubicBezTo>
                <a:lnTo>
                  <a:pt x="79798" y="95637"/>
                </a:lnTo>
                <a:lnTo>
                  <a:pt x="100359" y="62720"/>
                </a:lnTo>
                <a:cubicBezTo>
                  <a:pt x="102703" y="58969"/>
                  <a:pt x="107659" y="57797"/>
                  <a:pt x="111443" y="60175"/>
                </a:cubicBezTo>
                <a:cubicBezTo>
                  <a:pt x="115226" y="62552"/>
                  <a:pt x="116365" y="67475"/>
                  <a:pt x="113987" y="71259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28" name="Text 26"/>
          <p:cNvSpPr/>
          <p:nvPr/>
        </p:nvSpPr>
        <p:spPr>
          <a:xfrm>
            <a:off x="4964113" y="3848100"/>
            <a:ext cx="21145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堆栈指令(MPS/MRD/MPP)</a:t>
            </a:r>
            <a:endParaRPr lang="en-US" sz="1600" dirty="0"/>
          </a:p>
        </p:txBody>
      </p:sp>
      <p:sp>
        <p:nvSpPr>
          <p:cNvPr id="29" name="Shape 27"/>
          <p:cNvSpPr/>
          <p:nvPr/>
        </p:nvSpPr>
        <p:spPr>
          <a:xfrm>
            <a:off x="4659313" y="4362450"/>
            <a:ext cx="171450" cy="171450"/>
          </a:xfrm>
          <a:custGeom>
            <a:avLst/>
            <a:gdLst/>
            <a:ahLst/>
            <a:cxnLst/>
            <a:rect l="l" t="t" r="r" b="b"/>
            <a:pathLst>
              <a:path w="171450" h="171450">
                <a:moveTo>
                  <a:pt x="85725" y="171450"/>
                </a:moveTo>
                <a:cubicBezTo>
                  <a:pt x="133038" y="171450"/>
                  <a:pt x="171450" y="133038"/>
                  <a:pt x="171450" y="85725"/>
                </a:cubicBezTo>
                <a:cubicBezTo>
                  <a:pt x="171450" y="38412"/>
                  <a:pt x="133038" y="0"/>
                  <a:pt x="85725" y="0"/>
                </a:cubicBezTo>
                <a:cubicBezTo>
                  <a:pt x="38412" y="0"/>
                  <a:pt x="0" y="38412"/>
                  <a:pt x="0" y="85725"/>
                </a:cubicBezTo>
                <a:cubicBezTo>
                  <a:pt x="0" y="133038"/>
                  <a:pt x="38412" y="171450"/>
                  <a:pt x="85725" y="171450"/>
                </a:cubicBezTo>
                <a:close/>
                <a:moveTo>
                  <a:pt x="113987" y="71225"/>
                </a:moveTo>
                <a:lnTo>
                  <a:pt x="87198" y="114088"/>
                </a:lnTo>
                <a:cubicBezTo>
                  <a:pt x="85792" y="116332"/>
                  <a:pt x="83381" y="117738"/>
                  <a:pt x="80736" y="117872"/>
                </a:cubicBezTo>
                <a:cubicBezTo>
                  <a:pt x="78090" y="118006"/>
                  <a:pt x="75545" y="116800"/>
                  <a:pt x="73971" y="114657"/>
                </a:cubicBezTo>
                <a:lnTo>
                  <a:pt x="57898" y="93226"/>
                </a:lnTo>
                <a:cubicBezTo>
                  <a:pt x="55219" y="89676"/>
                  <a:pt x="55956" y="84653"/>
                  <a:pt x="59505" y="81975"/>
                </a:cubicBezTo>
                <a:cubicBezTo>
                  <a:pt x="63055" y="79296"/>
                  <a:pt x="68078" y="80032"/>
                  <a:pt x="70757" y="83582"/>
                </a:cubicBezTo>
                <a:lnTo>
                  <a:pt x="79798" y="95637"/>
                </a:lnTo>
                <a:lnTo>
                  <a:pt x="100359" y="62720"/>
                </a:lnTo>
                <a:cubicBezTo>
                  <a:pt x="102703" y="58969"/>
                  <a:pt x="107659" y="57797"/>
                  <a:pt x="111443" y="60175"/>
                </a:cubicBezTo>
                <a:cubicBezTo>
                  <a:pt x="115226" y="62552"/>
                  <a:pt x="116365" y="67475"/>
                  <a:pt x="113987" y="71259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30" name="Text 28"/>
          <p:cNvSpPr/>
          <p:nvPr/>
        </p:nvSpPr>
        <p:spPr>
          <a:xfrm>
            <a:off x="4964113" y="4305300"/>
            <a:ext cx="162877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主控与边沿检测指令</a:t>
            </a:r>
            <a:endParaRPr lang="en-US" sz="1600" dirty="0"/>
          </a:p>
        </p:txBody>
      </p:sp>
      <p:sp>
        <p:nvSpPr>
          <p:cNvPr id="31" name="Shape 29"/>
          <p:cNvSpPr/>
          <p:nvPr/>
        </p:nvSpPr>
        <p:spPr>
          <a:xfrm>
            <a:off x="8223250" y="1790700"/>
            <a:ext cx="3590925" cy="3352800"/>
          </a:xfrm>
          <a:custGeom>
            <a:avLst/>
            <a:gdLst/>
            <a:ahLst/>
            <a:cxnLst/>
            <a:rect l="l" t="t" r="r" b="b"/>
            <a:pathLst>
              <a:path w="3590925" h="3352800">
                <a:moveTo>
                  <a:pt x="38100" y="0"/>
                </a:moveTo>
                <a:lnTo>
                  <a:pt x="3438540" y="0"/>
                </a:lnTo>
                <a:cubicBezTo>
                  <a:pt x="3522700" y="0"/>
                  <a:pt x="3590925" y="68225"/>
                  <a:pt x="3590925" y="152385"/>
                </a:cubicBezTo>
                <a:lnTo>
                  <a:pt x="3590925" y="3200415"/>
                </a:lnTo>
                <a:cubicBezTo>
                  <a:pt x="3590925" y="3284575"/>
                  <a:pt x="3522700" y="3352800"/>
                  <a:pt x="3438540" y="3352800"/>
                </a:cubicBezTo>
                <a:lnTo>
                  <a:pt x="38100" y="3352800"/>
                </a:lnTo>
                <a:cubicBezTo>
                  <a:pt x="17058" y="3352800"/>
                  <a:pt x="0" y="3335742"/>
                  <a:pt x="0" y="3314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142875" dist="95250" dir="5400000">
              <a:srgbClr val="000000">
                <a:alpha val="10196"/>
              </a:srgbClr>
            </a:outerShdw>
          </a:effectLst>
        </p:spPr>
      </p:sp>
      <p:sp>
        <p:nvSpPr>
          <p:cNvPr id="32" name="Shape 30"/>
          <p:cNvSpPr/>
          <p:nvPr/>
        </p:nvSpPr>
        <p:spPr>
          <a:xfrm>
            <a:off x="8223250" y="1790700"/>
            <a:ext cx="38100" cy="3352800"/>
          </a:xfrm>
          <a:custGeom>
            <a:avLst/>
            <a:gdLst/>
            <a:ahLst/>
            <a:cxnLst/>
            <a:rect l="l" t="t" r="r" b="b"/>
            <a:pathLst>
              <a:path w="38100" h="3352800">
                <a:moveTo>
                  <a:pt x="38100" y="0"/>
                </a:moveTo>
                <a:lnTo>
                  <a:pt x="38100" y="0"/>
                </a:lnTo>
                <a:lnTo>
                  <a:pt x="38100" y="3352800"/>
                </a:lnTo>
                <a:lnTo>
                  <a:pt x="38100" y="3352800"/>
                </a:lnTo>
                <a:cubicBezTo>
                  <a:pt x="17072" y="3352800"/>
                  <a:pt x="0" y="3335728"/>
                  <a:pt x="0" y="3314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33" name="Shape 31"/>
          <p:cNvSpPr/>
          <p:nvPr/>
        </p:nvSpPr>
        <p:spPr>
          <a:xfrm>
            <a:off x="8547100" y="20955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34" name="Text 32"/>
          <p:cNvSpPr/>
          <p:nvPr/>
        </p:nvSpPr>
        <p:spPr>
          <a:xfrm>
            <a:off x="8475663" y="2095500"/>
            <a:ext cx="752475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25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03</a:t>
            </a:r>
            <a:endParaRPr lang="en-US" sz="1600" dirty="0"/>
          </a:p>
        </p:txBody>
      </p:sp>
      <p:sp>
        <p:nvSpPr>
          <p:cNvPr id="35" name="Text 33"/>
          <p:cNvSpPr/>
          <p:nvPr/>
        </p:nvSpPr>
        <p:spPr>
          <a:xfrm>
            <a:off x="9309100" y="2095500"/>
            <a:ext cx="2314575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定时器和计数器的应用</a:t>
            </a:r>
            <a:endParaRPr lang="en-US" sz="1600" dirty="0"/>
          </a:p>
        </p:txBody>
      </p:sp>
      <p:sp>
        <p:nvSpPr>
          <p:cNvPr id="36" name="Shape 34"/>
          <p:cNvSpPr/>
          <p:nvPr/>
        </p:nvSpPr>
        <p:spPr>
          <a:xfrm>
            <a:off x="8570913" y="2990850"/>
            <a:ext cx="171450" cy="171450"/>
          </a:xfrm>
          <a:custGeom>
            <a:avLst/>
            <a:gdLst/>
            <a:ahLst/>
            <a:cxnLst/>
            <a:rect l="l" t="t" r="r" b="b"/>
            <a:pathLst>
              <a:path w="171450" h="171450">
                <a:moveTo>
                  <a:pt x="85725" y="171450"/>
                </a:moveTo>
                <a:cubicBezTo>
                  <a:pt x="133038" y="171450"/>
                  <a:pt x="171450" y="133038"/>
                  <a:pt x="171450" y="85725"/>
                </a:cubicBezTo>
                <a:cubicBezTo>
                  <a:pt x="171450" y="38412"/>
                  <a:pt x="133038" y="0"/>
                  <a:pt x="85725" y="0"/>
                </a:cubicBezTo>
                <a:cubicBezTo>
                  <a:pt x="38412" y="0"/>
                  <a:pt x="0" y="38412"/>
                  <a:pt x="0" y="85725"/>
                </a:cubicBezTo>
                <a:cubicBezTo>
                  <a:pt x="0" y="133038"/>
                  <a:pt x="38412" y="171450"/>
                  <a:pt x="85725" y="171450"/>
                </a:cubicBezTo>
                <a:close/>
                <a:moveTo>
                  <a:pt x="113987" y="71225"/>
                </a:moveTo>
                <a:lnTo>
                  <a:pt x="87198" y="114088"/>
                </a:lnTo>
                <a:cubicBezTo>
                  <a:pt x="85792" y="116332"/>
                  <a:pt x="83381" y="117738"/>
                  <a:pt x="80736" y="117872"/>
                </a:cubicBezTo>
                <a:cubicBezTo>
                  <a:pt x="78090" y="118006"/>
                  <a:pt x="75545" y="116800"/>
                  <a:pt x="73971" y="114657"/>
                </a:cubicBezTo>
                <a:lnTo>
                  <a:pt x="57898" y="93226"/>
                </a:lnTo>
                <a:cubicBezTo>
                  <a:pt x="55219" y="89676"/>
                  <a:pt x="55956" y="84653"/>
                  <a:pt x="59505" y="81975"/>
                </a:cubicBezTo>
                <a:cubicBezTo>
                  <a:pt x="63055" y="79296"/>
                  <a:pt x="68078" y="80032"/>
                  <a:pt x="70757" y="83582"/>
                </a:cubicBezTo>
                <a:lnTo>
                  <a:pt x="79798" y="95637"/>
                </a:lnTo>
                <a:lnTo>
                  <a:pt x="100359" y="62720"/>
                </a:lnTo>
                <a:cubicBezTo>
                  <a:pt x="102703" y="58969"/>
                  <a:pt x="107659" y="57797"/>
                  <a:pt x="111443" y="60175"/>
                </a:cubicBezTo>
                <a:cubicBezTo>
                  <a:pt x="115226" y="62552"/>
                  <a:pt x="116365" y="67475"/>
                  <a:pt x="113987" y="71259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37" name="Text 35"/>
          <p:cNvSpPr/>
          <p:nvPr/>
        </p:nvSpPr>
        <p:spPr>
          <a:xfrm>
            <a:off x="8875713" y="2933700"/>
            <a:ext cx="259080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简单程序设计(延时、振荡、脉冲)</a:t>
            </a:r>
            <a:endParaRPr lang="en-US" sz="1600" dirty="0"/>
          </a:p>
        </p:txBody>
      </p:sp>
      <p:sp>
        <p:nvSpPr>
          <p:cNvPr id="38" name="Shape 36"/>
          <p:cNvSpPr/>
          <p:nvPr/>
        </p:nvSpPr>
        <p:spPr>
          <a:xfrm>
            <a:off x="8570913" y="3448050"/>
            <a:ext cx="171450" cy="171450"/>
          </a:xfrm>
          <a:custGeom>
            <a:avLst/>
            <a:gdLst/>
            <a:ahLst/>
            <a:cxnLst/>
            <a:rect l="l" t="t" r="r" b="b"/>
            <a:pathLst>
              <a:path w="171450" h="171450">
                <a:moveTo>
                  <a:pt x="85725" y="171450"/>
                </a:moveTo>
                <a:cubicBezTo>
                  <a:pt x="133038" y="171450"/>
                  <a:pt x="171450" y="133038"/>
                  <a:pt x="171450" y="85725"/>
                </a:cubicBezTo>
                <a:cubicBezTo>
                  <a:pt x="171450" y="38412"/>
                  <a:pt x="133038" y="0"/>
                  <a:pt x="85725" y="0"/>
                </a:cubicBezTo>
                <a:cubicBezTo>
                  <a:pt x="38412" y="0"/>
                  <a:pt x="0" y="38412"/>
                  <a:pt x="0" y="85725"/>
                </a:cubicBezTo>
                <a:cubicBezTo>
                  <a:pt x="0" y="133038"/>
                  <a:pt x="38412" y="171450"/>
                  <a:pt x="85725" y="171450"/>
                </a:cubicBezTo>
                <a:close/>
                <a:moveTo>
                  <a:pt x="113987" y="71225"/>
                </a:moveTo>
                <a:lnTo>
                  <a:pt x="87198" y="114088"/>
                </a:lnTo>
                <a:cubicBezTo>
                  <a:pt x="85792" y="116332"/>
                  <a:pt x="83381" y="117738"/>
                  <a:pt x="80736" y="117872"/>
                </a:cubicBezTo>
                <a:cubicBezTo>
                  <a:pt x="78090" y="118006"/>
                  <a:pt x="75545" y="116800"/>
                  <a:pt x="73971" y="114657"/>
                </a:cubicBezTo>
                <a:lnTo>
                  <a:pt x="57898" y="93226"/>
                </a:lnTo>
                <a:cubicBezTo>
                  <a:pt x="55219" y="89676"/>
                  <a:pt x="55956" y="84653"/>
                  <a:pt x="59505" y="81975"/>
                </a:cubicBezTo>
                <a:cubicBezTo>
                  <a:pt x="63055" y="79296"/>
                  <a:pt x="68078" y="80032"/>
                  <a:pt x="70757" y="83582"/>
                </a:cubicBezTo>
                <a:lnTo>
                  <a:pt x="79798" y="95637"/>
                </a:lnTo>
                <a:lnTo>
                  <a:pt x="100359" y="62720"/>
                </a:lnTo>
                <a:cubicBezTo>
                  <a:pt x="102703" y="58969"/>
                  <a:pt x="107659" y="57797"/>
                  <a:pt x="111443" y="60175"/>
                </a:cubicBezTo>
                <a:cubicBezTo>
                  <a:pt x="115226" y="62552"/>
                  <a:pt x="116365" y="67475"/>
                  <a:pt x="113987" y="71259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39" name="Text 37"/>
          <p:cNvSpPr/>
          <p:nvPr/>
        </p:nvSpPr>
        <p:spPr>
          <a:xfrm>
            <a:off x="8875713" y="3390900"/>
            <a:ext cx="145732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抢答显示系统实例</a:t>
            </a:r>
            <a:endParaRPr lang="en-US" sz="1600" dirty="0"/>
          </a:p>
        </p:txBody>
      </p:sp>
      <p:sp>
        <p:nvSpPr>
          <p:cNvPr id="40" name="Shape 38"/>
          <p:cNvSpPr/>
          <p:nvPr/>
        </p:nvSpPr>
        <p:spPr>
          <a:xfrm>
            <a:off x="8570913" y="3905250"/>
            <a:ext cx="171450" cy="171450"/>
          </a:xfrm>
          <a:custGeom>
            <a:avLst/>
            <a:gdLst/>
            <a:ahLst/>
            <a:cxnLst/>
            <a:rect l="l" t="t" r="r" b="b"/>
            <a:pathLst>
              <a:path w="171450" h="171450">
                <a:moveTo>
                  <a:pt x="85725" y="171450"/>
                </a:moveTo>
                <a:cubicBezTo>
                  <a:pt x="133038" y="171450"/>
                  <a:pt x="171450" y="133038"/>
                  <a:pt x="171450" y="85725"/>
                </a:cubicBezTo>
                <a:cubicBezTo>
                  <a:pt x="171450" y="38412"/>
                  <a:pt x="133038" y="0"/>
                  <a:pt x="85725" y="0"/>
                </a:cubicBezTo>
                <a:cubicBezTo>
                  <a:pt x="38412" y="0"/>
                  <a:pt x="0" y="38412"/>
                  <a:pt x="0" y="85725"/>
                </a:cubicBezTo>
                <a:cubicBezTo>
                  <a:pt x="0" y="133038"/>
                  <a:pt x="38412" y="171450"/>
                  <a:pt x="85725" y="171450"/>
                </a:cubicBezTo>
                <a:close/>
                <a:moveTo>
                  <a:pt x="113987" y="71225"/>
                </a:moveTo>
                <a:lnTo>
                  <a:pt x="87198" y="114088"/>
                </a:lnTo>
                <a:cubicBezTo>
                  <a:pt x="85792" y="116332"/>
                  <a:pt x="83381" y="117738"/>
                  <a:pt x="80736" y="117872"/>
                </a:cubicBezTo>
                <a:cubicBezTo>
                  <a:pt x="78090" y="118006"/>
                  <a:pt x="75545" y="116800"/>
                  <a:pt x="73971" y="114657"/>
                </a:cubicBezTo>
                <a:lnTo>
                  <a:pt x="57898" y="93226"/>
                </a:lnTo>
                <a:cubicBezTo>
                  <a:pt x="55219" y="89676"/>
                  <a:pt x="55956" y="84653"/>
                  <a:pt x="59505" y="81975"/>
                </a:cubicBezTo>
                <a:cubicBezTo>
                  <a:pt x="63055" y="79296"/>
                  <a:pt x="68078" y="80032"/>
                  <a:pt x="70757" y="83582"/>
                </a:cubicBezTo>
                <a:lnTo>
                  <a:pt x="79798" y="95637"/>
                </a:lnTo>
                <a:lnTo>
                  <a:pt x="100359" y="62720"/>
                </a:lnTo>
                <a:cubicBezTo>
                  <a:pt x="102703" y="58969"/>
                  <a:pt x="107659" y="57797"/>
                  <a:pt x="111443" y="60175"/>
                </a:cubicBezTo>
                <a:cubicBezTo>
                  <a:pt x="115226" y="62552"/>
                  <a:pt x="116365" y="67475"/>
                  <a:pt x="113987" y="71259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41" name="Text 39"/>
          <p:cNvSpPr/>
          <p:nvPr/>
        </p:nvSpPr>
        <p:spPr>
          <a:xfrm>
            <a:off x="8875713" y="3848100"/>
            <a:ext cx="16954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I/O分配与梯形图设计</a:t>
            </a:r>
            <a:endParaRPr lang="en-US" sz="1600" dirty="0"/>
          </a:p>
        </p:txBody>
      </p:sp>
      <p:sp>
        <p:nvSpPr>
          <p:cNvPr id="42" name="Shape 40"/>
          <p:cNvSpPr/>
          <p:nvPr/>
        </p:nvSpPr>
        <p:spPr>
          <a:xfrm>
            <a:off x="8570913" y="4362450"/>
            <a:ext cx="171450" cy="171450"/>
          </a:xfrm>
          <a:custGeom>
            <a:avLst/>
            <a:gdLst/>
            <a:ahLst/>
            <a:cxnLst/>
            <a:rect l="l" t="t" r="r" b="b"/>
            <a:pathLst>
              <a:path w="171450" h="171450">
                <a:moveTo>
                  <a:pt x="85725" y="171450"/>
                </a:moveTo>
                <a:cubicBezTo>
                  <a:pt x="133038" y="171450"/>
                  <a:pt x="171450" y="133038"/>
                  <a:pt x="171450" y="85725"/>
                </a:cubicBezTo>
                <a:cubicBezTo>
                  <a:pt x="171450" y="38412"/>
                  <a:pt x="133038" y="0"/>
                  <a:pt x="85725" y="0"/>
                </a:cubicBezTo>
                <a:cubicBezTo>
                  <a:pt x="38412" y="0"/>
                  <a:pt x="0" y="38412"/>
                  <a:pt x="0" y="85725"/>
                </a:cubicBezTo>
                <a:cubicBezTo>
                  <a:pt x="0" y="133038"/>
                  <a:pt x="38412" y="171450"/>
                  <a:pt x="85725" y="171450"/>
                </a:cubicBezTo>
                <a:close/>
                <a:moveTo>
                  <a:pt x="113987" y="71225"/>
                </a:moveTo>
                <a:lnTo>
                  <a:pt x="87198" y="114088"/>
                </a:lnTo>
                <a:cubicBezTo>
                  <a:pt x="85792" y="116332"/>
                  <a:pt x="83381" y="117738"/>
                  <a:pt x="80736" y="117872"/>
                </a:cubicBezTo>
                <a:cubicBezTo>
                  <a:pt x="78090" y="118006"/>
                  <a:pt x="75545" y="116800"/>
                  <a:pt x="73971" y="114657"/>
                </a:cubicBezTo>
                <a:lnTo>
                  <a:pt x="57898" y="93226"/>
                </a:lnTo>
                <a:cubicBezTo>
                  <a:pt x="55219" y="89676"/>
                  <a:pt x="55956" y="84653"/>
                  <a:pt x="59505" y="81975"/>
                </a:cubicBezTo>
                <a:cubicBezTo>
                  <a:pt x="63055" y="79296"/>
                  <a:pt x="68078" y="80032"/>
                  <a:pt x="70757" y="83582"/>
                </a:cubicBezTo>
                <a:lnTo>
                  <a:pt x="79798" y="95637"/>
                </a:lnTo>
                <a:lnTo>
                  <a:pt x="100359" y="62720"/>
                </a:lnTo>
                <a:cubicBezTo>
                  <a:pt x="102703" y="58969"/>
                  <a:pt x="107659" y="57797"/>
                  <a:pt x="111443" y="60175"/>
                </a:cubicBezTo>
                <a:cubicBezTo>
                  <a:pt x="115226" y="62552"/>
                  <a:pt x="116365" y="67475"/>
                  <a:pt x="113987" y="71259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43" name="Text 41"/>
          <p:cNvSpPr/>
          <p:nvPr/>
        </p:nvSpPr>
        <p:spPr>
          <a:xfrm>
            <a:off x="8875713" y="4305300"/>
            <a:ext cx="128587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指令表编写方法</a:t>
            </a:r>
            <a:endParaRPr lang="en-US" sz="1600" dirty="0"/>
          </a:p>
        </p:txBody>
      </p:sp>
      <p:sp>
        <p:nvSpPr>
          <p:cNvPr id="44" name="Shape 42"/>
          <p:cNvSpPr/>
          <p:nvPr/>
        </p:nvSpPr>
        <p:spPr>
          <a:xfrm>
            <a:off x="400050" y="5524500"/>
            <a:ext cx="11410950" cy="742950"/>
          </a:xfrm>
          <a:custGeom>
            <a:avLst/>
            <a:gdLst/>
            <a:ahLst/>
            <a:cxnLst/>
            <a:rect l="l" t="t" r="r" b="b"/>
            <a:pathLst>
              <a:path w="11410950" h="742950">
                <a:moveTo>
                  <a:pt x="38100" y="0"/>
                </a:moveTo>
                <a:lnTo>
                  <a:pt x="11296647" y="0"/>
                </a:lnTo>
                <a:cubicBezTo>
                  <a:pt x="11359733" y="0"/>
                  <a:pt x="11410950" y="51217"/>
                  <a:pt x="11410950" y="114303"/>
                </a:cubicBezTo>
                <a:lnTo>
                  <a:pt x="11410950" y="628647"/>
                </a:lnTo>
                <a:cubicBezTo>
                  <a:pt x="11410950" y="691733"/>
                  <a:pt x="11359733" y="742950"/>
                  <a:pt x="11296647" y="742950"/>
                </a:cubicBezTo>
                <a:lnTo>
                  <a:pt x="38100" y="742950"/>
                </a:lnTo>
                <a:cubicBezTo>
                  <a:pt x="17072" y="742950"/>
                  <a:pt x="0" y="725878"/>
                  <a:pt x="0" y="7048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1E3A8A">
              <a:alpha val="5098"/>
            </a:srgbClr>
          </a:solidFill>
          <a:ln/>
        </p:spPr>
      </p:sp>
      <p:sp>
        <p:nvSpPr>
          <p:cNvPr id="45" name="Shape 43"/>
          <p:cNvSpPr/>
          <p:nvPr/>
        </p:nvSpPr>
        <p:spPr>
          <a:xfrm>
            <a:off x="400050" y="5524500"/>
            <a:ext cx="38100" cy="742950"/>
          </a:xfrm>
          <a:custGeom>
            <a:avLst/>
            <a:gdLst/>
            <a:ahLst/>
            <a:cxnLst/>
            <a:rect l="l" t="t" r="r" b="b"/>
            <a:pathLst>
              <a:path w="38100" h="742950">
                <a:moveTo>
                  <a:pt x="38100" y="0"/>
                </a:moveTo>
                <a:lnTo>
                  <a:pt x="38100" y="0"/>
                </a:lnTo>
                <a:lnTo>
                  <a:pt x="38100" y="742950"/>
                </a:lnTo>
                <a:lnTo>
                  <a:pt x="38100" y="742950"/>
                </a:lnTo>
                <a:cubicBezTo>
                  <a:pt x="17072" y="742950"/>
                  <a:pt x="0" y="725878"/>
                  <a:pt x="0" y="7048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1E3A8A"/>
          </a:solidFill>
          <a:ln/>
        </p:spPr>
      </p:sp>
      <p:sp>
        <p:nvSpPr>
          <p:cNvPr id="46" name="Shape 44"/>
          <p:cNvSpPr/>
          <p:nvPr/>
        </p:nvSpPr>
        <p:spPr>
          <a:xfrm>
            <a:off x="721519" y="5753100"/>
            <a:ext cx="214313" cy="285750"/>
          </a:xfrm>
          <a:custGeom>
            <a:avLst/>
            <a:gdLst/>
            <a:ahLst/>
            <a:cxnLst/>
            <a:rect l="l" t="t" r="r" b="b"/>
            <a:pathLst>
              <a:path w="214313" h="285750">
                <a:moveTo>
                  <a:pt x="163469" y="214313"/>
                </a:moveTo>
                <a:cubicBezTo>
                  <a:pt x="167543" y="201867"/>
                  <a:pt x="175692" y="190593"/>
                  <a:pt x="184900" y="180882"/>
                </a:cubicBezTo>
                <a:cubicBezTo>
                  <a:pt x="203150" y="161683"/>
                  <a:pt x="214312" y="135731"/>
                  <a:pt x="214312" y="107156"/>
                </a:cubicBezTo>
                <a:cubicBezTo>
                  <a:pt x="214312" y="47997"/>
                  <a:pt x="166315" y="0"/>
                  <a:pt x="107156" y="0"/>
                </a:cubicBezTo>
                <a:cubicBezTo>
                  <a:pt x="47997" y="0"/>
                  <a:pt x="0" y="47997"/>
                  <a:pt x="0" y="107156"/>
                </a:cubicBezTo>
                <a:cubicBezTo>
                  <a:pt x="0" y="135731"/>
                  <a:pt x="11162" y="161683"/>
                  <a:pt x="29412" y="180882"/>
                </a:cubicBezTo>
                <a:cubicBezTo>
                  <a:pt x="38621" y="190593"/>
                  <a:pt x="46825" y="201867"/>
                  <a:pt x="50843" y="214313"/>
                </a:cubicBezTo>
                <a:lnTo>
                  <a:pt x="163413" y="214313"/>
                </a:lnTo>
                <a:close/>
                <a:moveTo>
                  <a:pt x="160734" y="241102"/>
                </a:moveTo>
                <a:lnTo>
                  <a:pt x="53578" y="241102"/>
                </a:lnTo>
                <a:lnTo>
                  <a:pt x="53578" y="250031"/>
                </a:lnTo>
                <a:cubicBezTo>
                  <a:pt x="53578" y="274700"/>
                  <a:pt x="73558" y="294680"/>
                  <a:pt x="98227" y="294680"/>
                </a:cubicBezTo>
                <a:lnTo>
                  <a:pt x="116086" y="294680"/>
                </a:lnTo>
                <a:cubicBezTo>
                  <a:pt x="140754" y="294680"/>
                  <a:pt x="160734" y="274700"/>
                  <a:pt x="160734" y="250031"/>
                </a:cubicBezTo>
                <a:lnTo>
                  <a:pt x="160734" y="241102"/>
                </a:lnTo>
                <a:close/>
                <a:moveTo>
                  <a:pt x="102691" y="62508"/>
                </a:moveTo>
                <a:cubicBezTo>
                  <a:pt x="80479" y="62508"/>
                  <a:pt x="62508" y="80479"/>
                  <a:pt x="62508" y="102691"/>
                </a:cubicBezTo>
                <a:cubicBezTo>
                  <a:pt x="62508" y="110114"/>
                  <a:pt x="56536" y="116086"/>
                  <a:pt x="49113" y="116086"/>
                </a:cubicBezTo>
                <a:cubicBezTo>
                  <a:pt x="41690" y="116086"/>
                  <a:pt x="35719" y="110114"/>
                  <a:pt x="35719" y="102691"/>
                </a:cubicBezTo>
                <a:cubicBezTo>
                  <a:pt x="35719" y="65689"/>
                  <a:pt x="65689" y="35719"/>
                  <a:pt x="102691" y="35719"/>
                </a:cubicBezTo>
                <a:cubicBezTo>
                  <a:pt x="110114" y="35719"/>
                  <a:pt x="116086" y="41690"/>
                  <a:pt x="116086" y="49113"/>
                </a:cubicBezTo>
                <a:cubicBezTo>
                  <a:pt x="116086" y="56536"/>
                  <a:pt x="110114" y="62508"/>
                  <a:pt x="102691" y="62508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47" name="Text 45"/>
          <p:cNvSpPr/>
          <p:nvPr/>
        </p:nvSpPr>
        <p:spPr>
          <a:xfrm>
            <a:off x="1157288" y="5762625"/>
            <a:ext cx="877252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学习目标:</a:t>
            </a:r>
            <a:pPr>
              <a:lnSpc>
                <a:spcPct val="130000"/>
              </a:lnSpc>
            </a:pPr>
            <a:r>
              <a:rPr lang="en-US" sz="1350" dirty="0">
                <a:solidFill>
                  <a:srgbClr val="1F2937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掌握FX3U PLC软元件的分类与特点,熟练运用基本指令进行程序设计,能够设计和实现典型的顺序控制逻辑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E3A8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web-img.moonshot.cn/img/plc4me.com/fbe8ea09d0706d1c3bab94105943b172d66db74b.png">    </p:cNvPr>
          <p:cNvPicPr>
            <a:picLocks noChangeAspect="1"/>
          </p:cNvPicPr>
          <p:nvPr/>
        </p:nvPicPr>
        <p:blipFill>
          <a:blip r:embed="rId1">
            <a:alphaModFix amt="15000"/>
          </a:blip>
          <a:srcRect l="1438" r="1438" t="0" b="0"/>
          <a:stretch/>
        </p:blipFill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rotWithShape="1" flip="none">
            <a:gsLst>
              <a:gs pos="0">
                <a:srgbClr val="1E3A8A">
                  <a:alpha val="95000"/>
                </a:srgbClr>
              </a:gs>
              <a:gs pos="100000">
                <a:srgbClr val="3B82F6">
                  <a:alpha val="90000"/>
                </a:srgbClr>
              </a:gs>
            </a:gsLst>
            <a:lin ang="2700000" scaled="1"/>
          </a:gradFill>
          <a:ln/>
        </p:spPr>
      </p:sp>
      <p:sp>
        <p:nvSpPr>
          <p:cNvPr id="4" name="Shape 1"/>
          <p:cNvSpPr/>
          <p:nvPr/>
        </p:nvSpPr>
        <p:spPr>
          <a:xfrm>
            <a:off x="381000" y="911226"/>
            <a:ext cx="1905000" cy="533400"/>
          </a:xfrm>
          <a:custGeom>
            <a:avLst/>
            <a:gdLst/>
            <a:ahLst/>
            <a:cxnLst/>
            <a:rect l="l" t="t" r="r" b="b"/>
            <a:pathLst>
              <a:path w="1905000" h="533400">
                <a:moveTo>
                  <a:pt x="114302" y="0"/>
                </a:moveTo>
                <a:lnTo>
                  <a:pt x="1790698" y="0"/>
                </a:lnTo>
                <a:cubicBezTo>
                  <a:pt x="1853783" y="0"/>
                  <a:pt x="1905000" y="51217"/>
                  <a:pt x="1905000" y="114302"/>
                </a:cubicBezTo>
                <a:lnTo>
                  <a:pt x="1905000" y="419098"/>
                </a:lnTo>
                <a:cubicBezTo>
                  <a:pt x="1905000" y="482183"/>
                  <a:pt x="1853783" y="533400"/>
                  <a:pt x="1790698" y="533400"/>
                </a:cubicBezTo>
                <a:lnTo>
                  <a:pt x="114302" y="533400"/>
                </a:lnTo>
                <a:cubicBezTo>
                  <a:pt x="51217" y="533400"/>
                  <a:pt x="0" y="482183"/>
                  <a:pt x="0" y="419098"/>
                </a:cubicBezTo>
                <a:lnTo>
                  <a:pt x="0" y="114302"/>
                </a:lnTo>
                <a:cubicBezTo>
                  <a:pt x="0" y="51217"/>
                  <a:pt x="51217" y="0"/>
                  <a:pt x="114302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5" name="Text 2"/>
          <p:cNvSpPr/>
          <p:nvPr/>
        </p:nvSpPr>
        <p:spPr>
          <a:xfrm>
            <a:off x="609600" y="1025526"/>
            <a:ext cx="1557933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spc="90" kern="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CHAPTER 01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381000" y="1673226"/>
            <a:ext cx="11715750" cy="1428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FX3U系列PLC</a:t>
            </a:r>
            <a:endParaRPr lang="en-US" sz="1600" dirty="0"/>
          </a:p>
          <a:p>
            <a:pPr>
              <a:lnSpc>
                <a:spcPct val="100000"/>
              </a:lnSpc>
            </a:pPr>
            <a:r>
              <a:rPr lang="en-US" sz="4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的软元件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381000" y="3330576"/>
            <a:ext cx="1524000" cy="38100"/>
          </a:xfrm>
          <a:custGeom>
            <a:avLst/>
            <a:gdLst/>
            <a:ahLst/>
            <a:cxnLst/>
            <a:rect l="l" t="t" r="r" b="b"/>
            <a:pathLst>
              <a:path w="1524000" h="38100">
                <a:moveTo>
                  <a:pt x="0" y="0"/>
                </a:moveTo>
                <a:lnTo>
                  <a:pt x="1524000" y="0"/>
                </a:lnTo>
                <a:lnTo>
                  <a:pt x="1524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8" name="Shape 5"/>
          <p:cNvSpPr/>
          <p:nvPr/>
        </p:nvSpPr>
        <p:spPr>
          <a:xfrm>
            <a:off x="384175" y="3676651"/>
            <a:ext cx="4149725" cy="1016000"/>
          </a:xfrm>
          <a:custGeom>
            <a:avLst/>
            <a:gdLst/>
            <a:ahLst/>
            <a:cxnLst/>
            <a:rect l="l" t="t" r="r" b="b"/>
            <a:pathLst>
              <a:path w="4149725" h="1016000">
                <a:moveTo>
                  <a:pt x="114300" y="0"/>
                </a:moveTo>
                <a:lnTo>
                  <a:pt x="4035425" y="0"/>
                </a:lnTo>
                <a:cubicBezTo>
                  <a:pt x="4098551" y="0"/>
                  <a:pt x="4149725" y="51174"/>
                  <a:pt x="4149725" y="114300"/>
                </a:cubicBezTo>
                <a:lnTo>
                  <a:pt x="4149725" y="901700"/>
                </a:lnTo>
                <a:cubicBezTo>
                  <a:pt x="4149725" y="964826"/>
                  <a:pt x="4098551" y="1016000"/>
                  <a:pt x="4035425" y="1016000"/>
                </a:cubicBezTo>
                <a:lnTo>
                  <a:pt x="114300" y="1016000"/>
                </a:lnTo>
                <a:cubicBezTo>
                  <a:pt x="51174" y="1016000"/>
                  <a:pt x="0" y="964826"/>
                  <a:pt x="0" y="901700"/>
                </a:cubicBezTo>
                <a:lnTo>
                  <a:pt x="0" y="114300"/>
                </a:lnTo>
                <a:cubicBezTo>
                  <a:pt x="0" y="51216"/>
                  <a:pt x="51216" y="0"/>
                  <a:pt x="114300" y="0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 w="8467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651669" y="3870325"/>
            <a:ext cx="214313" cy="285750"/>
          </a:xfrm>
          <a:custGeom>
            <a:avLst/>
            <a:gdLst/>
            <a:ahLst/>
            <a:cxnLst/>
            <a:rect l="l" t="t" r="r" b="b"/>
            <a:pathLst>
              <a:path w="214313" h="285750">
                <a:moveTo>
                  <a:pt x="35719" y="0"/>
                </a:moveTo>
                <a:cubicBezTo>
                  <a:pt x="16018" y="0"/>
                  <a:pt x="0" y="16018"/>
                  <a:pt x="0" y="35719"/>
                </a:cubicBezTo>
                <a:lnTo>
                  <a:pt x="0" y="250031"/>
                </a:lnTo>
                <a:cubicBezTo>
                  <a:pt x="0" y="269732"/>
                  <a:pt x="16018" y="285750"/>
                  <a:pt x="35719" y="285750"/>
                </a:cubicBezTo>
                <a:lnTo>
                  <a:pt x="178594" y="285750"/>
                </a:lnTo>
                <a:cubicBezTo>
                  <a:pt x="198295" y="285750"/>
                  <a:pt x="214313" y="269732"/>
                  <a:pt x="214313" y="250031"/>
                </a:cubicBezTo>
                <a:lnTo>
                  <a:pt x="214313" y="35719"/>
                </a:lnTo>
                <a:cubicBezTo>
                  <a:pt x="214313" y="16018"/>
                  <a:pt x="198295" y="0"/>
                  <a:pt x="178594" y="0"/>
                </a:cubicBezTo>
                <a:lnTo>
                  <a:pt x="35719" y="0"/>
                </a:lnTo>
                <a:close/>
                <a:moveTo>
                  <a:pt x="53578" y="35719"/>
                </a:moveTo>
                <a:lnTo>
                  <a:pt x="160734" y="35719"/>
                </a:lnTo>
                <a:cubicBezTo>
                  <a:pt x="170613" y="35719"/>
                  <a:pt x="178594" y="43700"/>
                  <a:pt x="178594" y="53578"/>
                </a:cubicBezTo>
                <a:lnTo>
                  <a:pt x="178594" y="71438"/>
                </a:lnTo>
                <a:cubicBezTo>
                  <a:pt x="178594" y="81316"/>
                  <a:pt x="170613" y="89297"/>
                  <a:pt x="160734" y="89297"/>
                </a:cubicBezTo>
                <a:lnTo>
                  <a:pt x="53578" y="89297"/>
                </a:lnTo>
                <a:cubicBezTo>
                  <a:pt x="43700" y="89297"/>
                  <a:pt x="35719" y="81316"/>
                  <a:pt x="35719" y="71438"/>
                </a:cubicBezTo>
                <a:lnTo>
                  <a:pt x="35719" y="53578"/>
                </a:lnTo>
                <a:cubicBezTo>
                  <a:pt x="35719" y="43700"/>
                  <a:pt x="43700" y="35719"/>
                  <a:pt x="53578" y="35719"/>
                </a:cubicBezTo>
                <a:close/>
                <a:moveTo>
                  <a:pt x="62508" y="129480"/>
                </a:moveTo>
                <a:cubicBezTo>
                  <a:pt x="62508" y="136873"/>
                  <a:pt x="56506" y="142875"/>
                  <a:pt x="49113" y="142875"/>
                </a:cubicBezTo>
                <a:cubicBezTo>
                  <a:pt x="41721" y="142875"/>
                  <a:pt x="35719" y="136873"/>
                  <a:pt x="35719" y="129480"/>
                </a:cubicBezTo>
                <a:cubicBezTo>
                  <a:pt x="35719" y="122088"/>
                  <a:pt x="41721" y="116086"/>
                  <a:pt x="49113" y="116086"/>
                </a:cubicBezTo>
                <a:cubicBezTo>
                  <a:pt x="56506" y="116086"/>
                  <a:pt x="62508" y="122088"/>
                  <a:pt x="62508" y="129480"/>
                </a:cubicBezTo>
                <a:close/>
                <a:moveTo>
                  <a:pt x="107156" y="142875"/>
                </a:moveTo>
                <a:cubicBezTo>
                  <a:pt x="99764" y="142875"/>
                  <a:pt x="93762" y="136873"/>
                  <a:pt x="93762" y="129480"/>
                </a:cubicBezTo>
                <a:cubicBezTo>
                  <a:pt x="93762" y="122088"/>
                  <a:pt x="99764" y="116086"/>
                  <a:pt x="107156" y="116086"/>
                </a:cubicBezTo>
                <a:cubicBezTo>
                  <a:pt x="114549" y="116086"/>
                  <a:pt x="120551" y="122088"/>
                  <a:pt x="120551" y="129480"/>
                </a:cubicBezTo>
                <a:cubicBezTo>
                  <a:pt x="120551" y="136873"/>
                  <a:pt x="114549" y="142875"/>
                  <a:pt x="107156" y="142875"/>
                </a:cubicBezTo>
                <a:close/>
                <a:moveTo>
                  <a:pt x="178594" y="129480"/>
                </a:moveTo>
                <a:cubicBezTo>
                  <a:pt x="178594" y="136873"/>
                  <a:pt x="172592" y="142875"/>
                  <a:pt x="165199" y="142875"/>
                </a:cubicBezTo>
                <a:cubicBezTo>
                  <a:pt x="157807" y="142875"/>
                  <a:pt x="151805" y="136873"/>
                  <a:pt x="151805" y="129480"/>
                </a:cubicBezTo>
                <a:cubicBezTo>
                  <a:pt x="151805" y="122088"/>
                  <a:pt x="157807" y="116086"/>
                  <a:pt x="165199" y="116086"/>
                </a:cubicBezTo>
                <a:cubicBezTo>
                  <a:pt x="172592" y="116086"/>
                  <a:pt x="178594" y="122088"/>
                  <a:pt x="178594" y="129480"/>
                </a:cubicBezTo>
                <a:close/>
                <a:moveTo>
                  <a:pt x="49113" y="196453"/>
                </a:moveTo>
                <a:cubicBezTo>
                  <a:pt x="41721" y="196453"/>
                  <a:pt x="35719" y="190451"/>
                  <a:pt x="35719" y="183059"/>
                </a:cubicBezTo>
                <a:cubicBezTo>
                  <a:pt x="35719" y="175666"/>
                  <a:pt x="41721" y="169664"/>
                  <a:pt x="49113" y="169664"/>
                </a:cubicBezTo>
                <a:cubicBezTo>
                  <a:pt x="56506" y="169664"/>
                  <a:pt x="62508" y="175666"/>
                  <a:pt x="62508" y="183059"/>
                </a:cubicBezTo>
                <a:cubicBezTo>
                  <a:pt x="62508" y="190451"/>
                  <a:pt x="56506" y="196453"/>
                  <a:pt x="49113" y="196453"/>
                </a:cubicBezTo>
                <a:close/>
                <a:moveTo>
                  <a:pt x="120551" y="183059"/>
                </a:moveTo>
                <a:cubicBezTo>
                  <a:pt x="120551" y="190451"/>
                  <a:pt x="114549" y="196453"/>
                  <a:pt x="107156" y="196453"/>
                </a:cubicBezTo>
                <a:cubicBezTo>
                  <a:pt x="99764" y="196453"/>
                  <a:pt x="93762" y="190451"/>
                  <a:pt x="93762" y="183059"/>
                </a:cubicBezTo>
                <a:cubicBezTo>
                  <a:pt x="93762" y="175666"/>
                  <a:pt x="99764" y="169664"/>
                  <a:pt x="107156" y="169664"/>
                </a:cubicBezTo>
                <a:cubicBezTo>
                  <a:pt x="114549" y="169664"/>
                  <a:pt x="120551" y="175666"/>
                  <a:pt x="120551" y="183059"/>
                </a:cubicBezTo>
                <a:close/>
                <a:moveTo>
                  <a:pt x="165199" y="196453"/>
                </a:moveTo>
                <a:cubicBezTo>
                  <a:pt x="157807" y="196453"/>
                  <a:pt x="151805" y="190451"/>
                  <a:pt x="151805" y="183059"/>
                </a:cubicBezTo>
                <a:cubicBezTo>
                  <a:pt x="151805" y="175666"/>
                  <a:pt x="157807" y="169664"/>
                  <a:pt x="165199" y="169664"/>
                </a:cubicBezTo>
                <a:cubicBezTo>
                  <a:pt x="172592" y="169664"/>
                  <a:pt x="178594" y="175666"/>
                  <a:pt x="178594" y="183059"/>
                </a:cubicBezTo>
                <a:cubicBezTo>
                  <a:pt x="178594" y="190451"/>
                  <a:pt x="172592" y="196453"/>
                  <a:pt x="165199" y="196453"/>
                </a:cubicBezTo>
                <a:close/>
                <a:moveTo>
                  <a:pt x="35719" y="236637"/>
                </a:moveTo>
                <a:cubicBezTo>
                  <a:pt x="35719" y="229214"/>
                  <a:pt x="41690" y="223242"/>
                  <a:pt x="49113" y="223242"/>
                </a:cubicBezTo>
                <a:lnTo>
                  <a:pt x="111621" y="223242"/>
                </a:lnTo>
                <a:cubicBezTo>
                  <a:pt x="119044" y="223242"/>
                  <a:pt x="125016" y="229214"/>
                  <a:pt x="125016" y="236637"/>
                </a:cubicBezTo>
                <a:cubicBezTo>
                  <a:pt x="125016" y="244060"/>
                  <a:pt x="119044" y="250031"/>
                  <a:pt x="111621" y="250031"/>
                </a:cubicBezTo>
                <a:lnTo>
                  <a:pt x="49113" y="250031"/>
                </a:lnTo>
                <a:cubicBezTo>
                  <a:pt x="41690" y="250031"/>
                  <a:pt x="35719" y="244060"/>
                  <a:pt x="35719" y="236637"/>
                </a:cubicBezTo>
                <a:close/>
                <a:moveTo>
                  <a:pt x="165199" y="223242"/>
                </a:moveTo>
                <a:cubicBezTo>
                  <a:pt x="172622" y="223242"/>
                  <a:pt x="178594" y="229214"/>
                  <a:pt x="178594" y="236637"/>
                </a:cubicBezTo>
                <a:cubicBezTo>
                  <a:pt x="178594" y="244060"/>
                  <a:pt x="172622" y="250031"/>
                  <a:pt x="165199" y="250031"/>
                </a:cubicBezTo>
                <a:cubicBezTo>
                  <a:pt x="157776" y="250031"/>
                  <a:pt x="151805" y="244060"/>
                  <a:pt x="151805" y="236637"/>
                </a:cubicBezTo>
                <a:cubicBezTo>
                  <a:pt x="151805" y="229214"/>
                  <a:pt x="157776" y="223242"/>
                  <a:pt x="165199" y="223242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10" name="Text 7"/>
          <p:cNvSpPr/>
          <p:nvPr/>
        </p:nvSpPr>
        <p:spPr>
          <a:xfrm>
            <a:off x="1049338" y="3879850"/>
            <a:ext cx="8572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数制系统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577850" y="4270375"/>
            <a:ext cx="383857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FFFFFF">
                    <a:alpha val="8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十进制、二进制、十六进制、八进制、实数、BCD码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4765675" y="3676651"/>
            <a:ext cx="4149725" cy="1016000"/>
          </a:xfrm>
          <a:custGeom>
            <a:avLst/>
            <a:gdLst/>
            <a:ahLst/>
            <a:cxnLst/>
            <a:rect l="l" t="t" r="r" b="b"/>
            <a:pathLst>
              <a:path w="4149725" h="1016000">
                <a:moveTo>
                  <a:pt x="114300" y="0"/>
                </a:moveTo>
                <a:lnTo>
                  <a:pt x="4035425" y="0"/>
                </a:lnTo>
                <a:cubicBezTo>
                  <a:pt x="4098551" y="0"/>
                  <a:pt x="4149725" y="51174"/>
                  <a:pt x="4149725" y="114300"/>
                </a:cubicBezTo>
                <a:lnTo>
                  <a:pt x="4149725" y="901700"/>
                </a:lnTo>
                <a:cubicBezTo>
                  <a:pt x="4149725" y="964826"/>
                  <a:pt x="4098551" y="1016000"/>
                  <a:pt x="4035425" y="1016000"/>
                </a:cubicBezTo>
                <a:lnTo>
                  <a:pt x="114300" y="1016000"/>
                </a:lnTo>
                <a:cubicBezTo>
                  <a:pt x="51174" y="1016000"/>
                  <a:pt x="0" y="964826"/>
                  <a:pt x="0" y="901700"/>
                </a:cubicBezTo>
                <a:lnTo>
                  <a:pt x="0" y="114300"/>
                </a:lnTo>
                <a:cubicBezTo>
                  <a:pt x="0" y="51216"/>
                  <a:pt x="51216" y="0"/>
                  <a:pt x="114300" y="0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 w="8467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4979591" y="3870325"/>
            <a:ext cx="321469" cy="285750"/>
          </a:xfrm>
          <a:custGeom>
            <a:avLst/>
            <a:gdLst/>
            <a:ahLst/>
            <a:cxnLst/>
            <a:rect l="l" t="t" r="r" b="b"/>
            <a:pathLst>
              <a:path w="321469" h="285750">
                <a:moveTo>
                  <a:pt x="107156" y="35719"/>
                </a:moveTo>
                <a:cubicBezTo>
                  <a:pt x="47997" y="35719"/>
                  <a:pt x="0" y="83716"/>
                  <a:pt x="0" y="142875"/>
                </a:cubicBezTo>
                <a:cubicBezTo>
                  <a:pt x="0" y="202034"/>
                  <a:pt x="47997" y="250031"/>
                  <a:pt x="107156" y="250031"/>
                </a:cubicBezTo>
                <a:lnTo>
                  <a:pt x="214313" y="250031"/>
                </a:lnTo>
                <a:cubicBezTo>
                  <a:pt x="273472" y="250031"/>
                  <a:pt x="321469" y="202034"/>
                  <a:pt x="321469" y="142875"/>
                </a:cubicBezTo>
                <a:cubicBezTo>
                  <a:pt x="321469" y="83716"/>
                  <a:pt x="273472" y="35719"/>
                  <a:pt x="214313" y="35719"/>
                </a:cubicBezTo>
                <a:lnTo>
                  <a:pt x="107156" y="35719"/>
                </a:lnTo>
                <a:close/>
                <a:moveTo>
                  <a:pt x="214313" y="89297"/>
                </a:moveTo>
                <a:cubicBezTo>
                  <a:pt x="243883" y="89297"/>
                  <a:pt x="267891" y="113304"/>
                  <a:pt x="267891" y="142875"/>
                </a:cubicBezTo>
                <a:cubicBezTo>
                  <a:pt x="267891" y="172446"/>
                  <a:pt x="243883" y="196453"/>
                  <a:pt x="214313" y="196453"/>
                </a:cubicBezTo>
                <a:cubicBezTo>
                  <a:pt x="184742" y="196453"/>
                  <a:pt x="160734" y="172446"/>
                  <a:pt x="160734" y="142875"/>
                </a:cubicBezTo>
                <a:cubicBezTo>
                  <a:pt x="160734" y="113304"/>
                  <a:pt x="184742" y="89297"/>
                  <a:pt x="214313" y="89297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14" name="Text 11"/>
          <p:cNvSpPr/>
          <p:nvPr/>
        </p:nvSpPr>
        <p:spPr>
          <a:xfrm>
            <a:off x="5430838" y="3879850"/>
            <a:ext cx="8572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位软元件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4959350" y="4270375"/>
            <a:ext cx="383857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FFFFFF">
                    <a:alpha val="8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输入继电器X、输出继电器Y、辅助继电器M、状态S</a:t>
            </a:r>
            <a:endParaRPr lang="en-US" sz="1600" dirty="0"/>
          </a:p>
        </p:txBody>
      </p:sp>
      <p:sp>
        <p:nvSpPr>
          <p:cNvPr id="16" name="Shape 13"/>
          <p:cNvSpPr/>
          <p:nvPr/>
        </p:nvSpPr>
        <p:spPr>
          <a:xfrm>
            <a:off x="384175" y="4927600"/>
            <a:ext cx="4149725" cy="1016000"/>
          </a:xfrm>
          <a:custGeom>
            <a:avLst/>
            <a:gdLst/>
            <a:ahLst/>
            <a:cxnLst/>
            <a:rect l="l" t="t" r="r" b="b"/>
            <a:pathLst>
              <a:path w="4149725" h="1016000">
                <a:moveTo>
                  <a:pt x="114300" y="0"/>
                </a:moveTo>
                <a:lnTo>
                  <a:pt x="4035425" y="0"/>
                </a:lnTo>
                <a:cubicBezTo>
                  <a:pt x="4098551" y="0"/>
                  <a:pt x="4149725" y="51174"/>
                  <a:pt x="4149725" y="114300"/>
                </a:cubicBezTo>
                <a:lnTo>
                  <a:pt x="4149725" y="901700"/>
                </a:lnTo>
                <a:cubicBezTo>
                  <a:pt x="4149725" y="964826"/>
                  <a:pt x="4098551" y="1016000"/>
                  <a:pt x="4035425" y="1016000"/>
                </a:cubicBezTo>
                <a:lnTo>
                  <a:pt x="114300" y="1016000"/>
                </a:lnTo>
                <a:cubicBezTo>
                  <a:pt x="51174" y="1016000"/>
                  <a:pt x="0" y="964826"/>
                  <a:pt x="0" y="901700"/>
                </a:cubicBezTo>
                <a:lnTo>
                  <a:pt x="0" y="114300"/>
                </a:lnTo>
                <a:cubicBezTo>
                  <a:pt x="0" y="51216"/>
                  <a:pt x="51216" y="0"/>
                  <a:pt x="114300" y="0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 w="8467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615950" y="5121276"/>
            <a:ext cx="285750" cy="285750"/>
          </a:xfrm>
          <a:custGeom>
            <a:avLst/>
            <a:gdLst/>
            <a:ahLst/>
            <a:cxnLst/>
            <a:rect l="l" t="t" r="r" b="b"/>
            <a:pathLst>
              <a:path w="285750" h="285750">
                <a:moveTo>
                  <a:pt x="142875" y="0"/>
                </a:moveTo>
                <a:cubicBezTo>
                  <a:pt x="221730" y="0"/>
                  <a:pt x="285750" y="64020"/>
                  <a:pt x="285750" y="142875"/>
                </a:cubicBezTo>
                <a:cubicBezTo>
                  <a:pt x="285750" y="221730"/>
                  <a:pt x="221730" y="285750"/>
                  <a:pt x="142875" y="285750"/>
                </a:cubicBezTo>
                <a:cubicBezTo>
                  <a:pt x="64020" y="285750"/>
                  <a:pt x="0" y="221730"/>
                  <a:pt x="0" y="142875"/>
                </a:cubicBezTo>
                <a:cubicBezTo>
                  <a:pt x="0" y="64020"/>
                  <a:pt x="64020" y="0"/>
                  <a:pt x="142875" y="0"/>
                </a:cubicBezTo>
                <a:close/>
                <a:moveTo>
                  <a:pt x="129480" y="66973"/>
                </a:moveTo>
                <a:lnTo>
                  <a:pt x="129480" y="142875"/>
                </a:lnTo>
                <a:cubicBezTo>
                  <a:pt x="129480" y="147340"/>
                  <a:pt x="131713" y="151526"/>
                  <a:pt x="135452" y="154037"/>
                </a:cubicBezTo>
                <a:lnTo>
                  <a:pt x="189030" y="189756"/>
                </a:lnTo>
                <a:cubicBezTo>
                  <a:pt x="195169" y="193886"/>
                  <a:pt x="203485" y="192212"/>
                  <a:pt x="207615" y="186017"/>
                </a:cubicBezTo>
                <a:cubicBezTo>
                  <a:pt x="211745" y="179822"/>
                  <a:pt x="210071" y="171562"/>
                  <a:pt x="203876" y="167432"/>
                </a:cubicBezTo>
                <a:lnTo>
                  <a:pt x="156270" y="135731"/>
                </a:lnTo>
                <a:lnTo>
                  <a:pt x="156270" y="66973"/>
                </a:lnTo>
                <a:cubicBezTo>
                  <a:pt x="156270" y="59550"/>
                  <a:pt x="150298" y="53578"/>
                  <a:pt x="142875" y="53578"/>
                </a:cubicBezTo>
                <a:cubicBezTo>
                  <a:pt x="135452" y="53578"/>
                  <a:pt x="129480" y="59550"/>
                  <a:pt x="129480" y="66973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18" name="Text 15"/>
          <p:cNvSpPr/>
          <p:nvPr/>
        </p:nvSpPr>
        <p:spPr>
          <a:xfrm>
            <a:off x="1049338" y="5130801"/>
            <a:ext cx="7810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定时器T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577850" y="5521326"/>
            <a:ext cx="383857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FFFFFF">
                    <a:alpha val="8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普通型与累计型,100ms/10ms/1ms时基</a:t>
            </a:r>
            <a:endParaRPr lang="en-US" sz="1600" dirty="0"/>
          </a:p>
        </p:txBody>
      </p:sp>
      <p:sp>
        <p:nvSpPr>
          <p:cNvPr id="20" name="Shape 17"/>
          <p:cNvSpPr/>
          <p:nvPr/>
        </p:nvSpPr>
        <p:spPr>
          <a:xfrm>
            <a:off x="4765675" y="4927600"/>
            <a:ext cx="4149725" cy="1016000"/>
          </a:xfrm>
          <a:custGeom>
            <a:avLst/>
            <a:gdLst/>
            <a:ahLst/>
            <a:cxnLst/>
            <a:rect l="l" t="t" r="r" b="b"/>
            <a:pathLst>
              <a:path w="4149725" h="1016000">
                <a:moveTo>
                  <a:pt x="114300" y="0"/>
                </a:moveTo>
                <a:lnTo>
                  <a:pt x="4035425" y="0"/>
                </a:lnTo>
                <a:cubicBezTo>
                  <a:pt x="4098551" y="0"/>
                  <a:pt x="4149725" y="51174"/>
                  <a:pt x="4149725" y="114300"/>
                </a:cubicBezTo>
                <a:lnTo>
                  <a:pt x="4149725" y="901700"/>
                </a:lnTo>
                <a:cubicBezTo>
                  <a:pt x="4149725" y="964826"/>
                  <a:pt x="4098551" y="1016000"/>
                  <a:pt x="4035425" y="1016000"/>
                </a:cubicBezTo>
                <a:lnTo>
                  <a:pt x="114300" y="1016000"/>
                </a:lnTo>
                <a:cubicBezTo>
                  <a:pt x="51174" y="1016000"/>
                  <a:pt x="0" y="964826"/>
                  <a:pt x="0" y="901700"/>
                </a:cubicBezTo>
                <a:lnTo>
                  <a:pt x="0" y="114300"/>
                </a:lnTo>
                <a:cubicBezTo>
                  <a:pt x="0" y="51216"/>
                  <a:pt x="51216" y="0"/>
                  <a:pt x="114300" y="0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 w="8467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21" name="Shape 18"/>
          <p:cNvSpPr/>
          <p:nvPr/>
        </p:nvSpPr>
        <p:spPr>
          <a:xfrm>
            <a:off x="4997450" y="5121276"/>
            <a:ext cx="285750" cy="285750"/>
          </a:xfrm>
          <a:custGeom>
            <a:avLst/>
            <a:gdLst/>
            <a:ahLst/>
            <a:cxnLst/>
            <a:rect l="l" t="t" r="r" b="b"/>
            <a:pathLst>
              <a:path w="285750" h="285750">
                <a:moveTo>
                  <a:pt x="84051" y="23106"/>
                </a:moveTo>
                <a:cubicBezTo>
                  <a:pt x="77074" y="16129"/>
                  <a:pt x="65745" y="16129"/>
                  <a:pt x="58769" y="23106"/>
                </a:cubicBezTo>
                <a:lnTo>
                  <a:pt x="5190" y="76684"/>
                </a:lnTo>
                <a:cubicBezTo>
                  <a:pt x="-1786" y="83660"/>
                  <a:pt x="-1786" y="94990"/>
                  <a:pt x="5190" y="101966"/>
                </a:cubicBezTo>
                <a:cubicBezTo>
                  <a:pt x="12167" y="108942"/>
                  <a:pt x="23496" y="108942"/>
                  <a:pt x="30473" y="101966"/>
                </a:cubicBezTo>
                <a:lnTo>
                  <a:pt x="53578" y="78860"/>
                </a:lnTo>
                <a:lnTo>
                  <a:pt x="53578" y="250031"/>
                </a:lnTo>
                <a:cubicBezTo>
                  <a:pt x="53578" y="259910"/>
                  <a:pt x="61559" y="267891"/>
                  <a:pt x="71438" y="267891"/>
                </a:cubicBezTo>
                <a:cubicBezTo>
                  <a:pt x="81316" y="267891"/>
                  <a:pt x="89297" y="259910"/>
                  <a:pt x="89297" y="250031"/>
                </a:cubicBezTo>
                <a:lnTo>
                  <a:pt x="89297" y="78860"/>
                </a:lnTo>
                <a:lnTo>
                  <a:pt x="112402" y="101966"/>
                </a:lnTo>
                <a:cubicBezTo>
                  <a:pt x="119379" y="108942"/>
                  <a:pt x="130708" y="108942"/>
                  <a:pt x="137685" y="101966"/>
                </a:cubicBezTo>
                <a:cubicBezTo>
                  <a:pt x="144661" y="94990"/>
                  <a:pt x="144661" y="83660"/>
                  <a:pt x="137685" y="76684"/>
                </a:cubicBezTo>
                <a:lnTo>
                  <a:pt x="84106" y="23106"/>
                </a:lnTo>
                <a:close/>
                <a:moveTo>
                  <a:pt x="233679" y="21208"/>
                </a:moveTo>
                <a:cubicBezTo>
                  <a:pt x="229046" y="17859"/>
                  <a:pt x="223019" y="16911"/>
                  <a:pt x="217605" y="18752"/>
                </a:cubicBezTo>
                <a:lnTo>
                  <a:pt x="190816" y="27682"/>
                </a:lnTo>
                <a:cubicBezTo>
                  <a:pt x="181440" y="30807"/>
                  <a:pt x="176417" y="40909"/>
                  <a:pt x="179543" y="50285"/>
                </a:cubicBezTo>
                <a:cubicBezTo>
                  <a:pt x="182668" y="59661"/>
                  <a:pt x="192770" y="64684"/>
                  <a:pt x="202146" y="61559"/>
                </a:cubicBezTo>
                <a:lnTo>
                  <a:pt x="205439" y="60443"/>
                </a:lnTo>
                <a:lnTo>
                  <a:pt x="205439" y="89241"/>
                </a:lnTo>
                <a:lnTo>
                  <a:pt x="196509" y="89241"/>
                </a:lnTo>
                <a:cubicBezTo>
                  <a:pt x="186630" y="89241"/>
                  <a:pt x="178650" y="97222"/>
                  <a:pt x="178650" y="107100"/>
                </a:cubicBezTo>
                <a:cubicBezTo>
                  <a:pt x="178650" y="116979"/>
                  <a:pt x="186630" y="124960"/>
                  <a:pt x="196509" y="124960"/>
                </a:cubicBezTo>
                <a:lnTo>
                  <a:pt x="250087" y="124960"/>
                </a:lnTo>
                <a:cubicBezTo>
                  <a:pt x="259966" y="124960"/>
                  <a:pt x="267946" y="116979"/>
                  <a:pt x="267946" y="107100"/>
                </a:cubicBezTo>
                <a:cubicBezTo>
                  <a:pt x="267946" y="97222"/>
                  <a:pt x="259966" y="89241"/>
                  <a:pt x="250087" y="89241"/>
                </a:cubicBezTo>
                <a:lnTo>
                  <a:pt x="241157" y="89241"/>
                </a:lnTo>
                <a:lnTo>
                  <a:pt x="241157" y="35663"/>
                </a:lnTo>
                <a:cubicBezTo>
                  <a:pt x="241157" y="29914"/>
                  <a:pt x="238423" y="24557"/>
                  <a:pt x="233735" y="21152"/>
                </a:cubicBezTo>
                <a:close/>
                <a:moveTo>
                  <a:pt x="203764" y="240320"/>
                </a:moveTo>
                <a:cubicBezTo>
                  <a:pt x="198406" y="248580"/>
                  <a:pt x="200751" y="259631"/>
                  <a:pt x="209010" y="265044"/>
                </a:cubicBezTo>
                <a:cubicBezTo>
                  <a:pt x="217270" y="270458"/>
                  <a:pt x="228321" y="268058"/>
                  <a:pt x="233735" y="259798"/>
                </a:cubicBezTo>
                <a:lnTo>
                  <a:pt x="257231" y="223577"/>
                </a:lnTo>
                <a:cubicBezTo>
                  <a:pt x="264151" y="212861"/>
                  <a:pt x="267891" y="200360"/>
                  <a:pt x="267891" y="187579"/>
                </a:cubicBezTo>
                <a:cubicBezTo>
                  <a:pt x="267891" y="162911"/>
                  <a:pt x="247910" y="142931"/>
                  <a:pt x="223242" y="142931"/>
                </a:cubicBezTo>
                <a:cubicBezTo>
                  <a:pt x="198574" y="142931"/>
                  <a:pt x="178594" y="162911"/>
                  <a:pt x="178594" y="187579"/>
                </a:cubicBezTo>
                <a:cubicBezTo>
                  <a:pt x="178594" y="207727"/>
                  <a:pt x="191932" y="224805"/>
                  <a:pt x="210294" y="230330"/>
                </a:cubicBezTo>
                <a:lnTo>
                  <a:pt x="203764" y="240376"/>
                </a:lnTo>
                <a:close/>
                <a:moveTo>
                  <a:pt x="209848" y="187523"/>
                </a:moveTo>
                <a:cubicBezTo>
                  <a:pt x="209848" y="180131"/>
                  <a:pt x="215850" y="174129"/>
                  <a:pt x="223242" y="174129"/>
                </a:cubicBezTo>
                <a:cubicBezTo>
                  <a:pt x="230635" y="174129"/>
                  <a:pt x="236637" y="180131"/>
                  <a:pt x="236637" y="187523"/>
                </a:cubicBezTo>
                <a:cubicBezTo>
                  <a:pt x="236637" y="194916"/>
                  <a:pt x="230635" y="200918"/>
                  <a:pt x="223242" y="200918"/>
                </a:cubicBezTo>
                <a:cubicBezTo>
                  <a:pt x="215850" y="200918"/>
                  <a:pt x="209848" y="194916"/>
                  <a:pt x="209848" y="187523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22" name="Text 19"/>
          <p:cNvSpPr/>
          <p:nvPr/>
        </p:nvSpPr>
        <p:spPr>
          <a:xfrm>
            <a:off x="5430838" y="5130801"/>
            <a:ext cx="80010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计数器C</a:t>
            </a:r>
            <a:endParaRPr lang="en-US" sz="1600" dirty="0"/>
          </a:p>
        </p:txBody>
      </p:sp>
      <p:sp>
        <p:nvSpPr>
          <p:cNvPr id="23" name="Text 20"/>
          <p:cNvSpPr/>
          <p:nvPr/>
        </p:nvSpPr>
        <p:spPr>
          <a:xfrm>
            <a:off x="4959350" y="5521326"/>
            <a:ext cx="383857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FFFFFF">
                    <a:alpha val="8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16位增计数器、32位双向计数器、高速计数器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8F9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1000" y="381000"/>
            <a:ext cx="11506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spc="60" kern="0" dirty="0">
                <a:solidFill>
                  <a:srgbClr val="3B82F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NUMBER SYSTEMS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381000" y="647700"/>
            <a:ext cx="1160145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7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PLC中的数制系统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81000" y="1104900"/>
            <a:ext cx="914400" cy="38100"/>
          </a:xfrm>
          <a:custGeom>
            <a:avLst/>
            <a:gdLst/>
            <a:ahLst/>
            <a:cxnLst/>
            <a:rect l="l" t="t" r="r" b="b"/>
            <a:pathLst>
              <a:path w="914400" h="38100">
                <a:moveTo>
                  <a:pt x="0" y="0"/>
                </a:moveTo>
                <a:lnTo>
                  <a:pt x="914400" y="0"/>
                </a:lnTo>
                <a:lnTo>
                  <a:pt x="9144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5" name="Text 3"/>
          <p:cNvSpPr/>
          <p:nvPr/>
        </p:nvSpPr>
        <p:spPr>
          <a:xfrm>
            <a:off x="381000" y="1295400"/>
            <a:ext cx="11506200" cy="2476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PLC中所有数据以 </a:t>
            </a:r>
            <a:pPr>
              <a:lnSpc>
                <a:spcPct val="140000"/>
              </a:lnSpc>
            </a:pPr>
            <a:r>
              <a:rPr lang="en-US" sz="12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二进制</a:t>
            </a:r>
            <a:pPr>
              <a:lnSpc>
                <a:spcPct val="140000"/>
              </a:lnSpc>
            </a:pPr>
            <a:r>
              <a:rPr lang="en-US" sz="12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存储,但编程时常用十进制和十六进制表示。理解不同数制的应用场景是PLC编程的基础。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381000" y="1714500"/>
            <a:ext cx="3705225" cy="1819275"/>
          </a:xfrm>
          <a:custGeom>
            <a:avLst/>
            <a:gdLst/>
            <a:ahLst/>
            <a:cxnLst/>
            <a:rect l="l" t="t" r="r" b="b"/>
            <a:pathLst>
              <a:path w="3705225" h="1819275">
                <a:moveTo>
                  <a:pt x="38100" y="0"/>
                </a:moveTo>
                <a:lnTo>
                  <a:pt x="3667125" y="0"/>
                </a:lnTo>
                <a:cubicBezTo>
                  <a:pt x="3688167" y="0"/>
                  <a:pt x="3705225" y="17058"/>
                  <a:pt x="3705225" y="38100"/>
                </a:cubicBezTo>
                <a:lnTo>
                  <a:pt x="3705225" y="1704970"/>
                </a:lnTo>
                <a:cubicBezTo>
                  <a:pt x="3705225" y="1768099"/>
                  <a:pt x="3654049" y="1819275"/>
                  <a:pt x="3590920" y="1819275"/>
                </a:cubicBezTo>
                <a:lnTo>
                  <a:pt x="114305" y="1819275"/>
                </a:lnTo>
                <a:cubicBezTo>
                  <a:pt x="51176" y="1819275"/>
                  <a:pt x="0" y="1768099"/>
                  <a:pt x="0" y="170497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57150" dist="38100" dir="5400000">
              <a:srgbClr val="000000">
                <a:alpha val="10196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381000" y="1714500"/>
            <a:ext cx="3705225" cy="38100"/>
          </a:xfrm>
          <a:custGeom>
            <a:avLst/>
            <a:gdLst/>
            <a:ahLst/>
            <a:cxnLst/>
            <a:rect l="l" t="t" r="r" b="b"/>
            <a:pathLst>
              <a:path w="3705225" h="38100">
                <a:moveTo>
                  <a:pt x="38100" y="0"/>
                </a:moveTo>
                <a:lnTo>
                  <a:pt x="3667125" y="0"/>
                </a:lnTo>
                <a:cubicBezTo>
                  <a:pt x="3688153" y="0"/>
                  <a:pt x="3705225" y="17072"/>
                  <a:pt x="3705225" y="38100"/>
                </a:cubicBezTo>
                <a:lnTo>
                  <a:pt x="3705225" y="38100"/>
                </a:lnTo>
                <a:lnTo>
                  <a:pt x="0" y="38100"/>
                </a:ln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1E3A8A"/>
          </a:solidFill>
          <a:ln/>
        </p:spPr>
      </p:sp>
      <p:sp>
        <p:nvSpPr>
          <p:cNvPr id="8" name="Shape 6"/>
          <p:cNvSpPr/>
          <p:nvPr/>
        </p:nvSpPr>
        <p:spPr>
          <a:xfrm>
            <a:off x="533400" y="1885950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76200" y="0"/>
                </a:moveTo>
                <a:lnTo>
                  <a:pt x="304800" y="0"/>
                </a:lnTo>
                <a:cubicBezTo>
                  <a:pt x="346856" y="0"/>
                  <a:pt x="381000" y="34144"/>
                  <a:pt x="381000" y="76200"/>
                </a:cubicBezTo>
                <a:lnTo>
                  <a:pt x="381000" y="304800"/>
                </a:lnTo>
                <a:cubicBezTo>
                  <a:pt x="381000" y="346856"/>
                  <a:pt x="346856" y="381000"/>
                  <a:pt x="304800" y="381000"/>
                </a:cubicBezTo>
                <a:lnTo>
                  <a:pt x="76200" y="381000"/>
                </a:lnTo>
                <a:cubicBezTo>
                  <a:pt x="34144" y="381000"/>
                  <a:pt x="0" y="346856"/>
                  <a:pt x="0" y="304800"/>
                </a:cubicBezTo>
                <a:lnTo>
                  <a:pt x="0" y="76200"/>
                </a:lnTo>
                <a:cubicBezTo>
                  <a:pt x="0" y="34144"/>
                  <a:pt x="34144" y="0"/>
                  <a:pt x="76200" y="0"/>
                </a:cubicBezTo>
                <a:close/>
              </a:path>
            </a:pathLst>
          </a:custGeom>
          <a:solidFill>
            <a:srgbClr val="1E3A8A"/>
          </a:solidFill>
          <a:ln/>
        </p:spPr>
      </p:sp>
      <p:sp>
        <p:nvSpPr>
          <p:cNvPr id="9" name="Text 7"/>
          <p:cNvSpPr/>
          <p:nvPr/>
        </p:nvSpPr>
        <p:spPr>
          <a:xfrm>
            <a:off x="490538" y="1885950"/>
            <a:ext cx="466725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5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K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028700" y="1943100"/>
            <a:ext cx="6667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十进制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533400" y="2381250"/>
            <a:ext cx="347662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符号:</a:t>
            </a:r>
            <a:pPr>
              <a:lnSpc>
                <a:spcPct val="130000"/>
              </a:lnSpc>
            </a:pPr>
            <a:r>
              <a:rPr lang="en-US" sz="1200" dirty="0">
                <a:solidFill>
                  <a:srgbClr val="4B5563"/>
                </a:solidFill>
                <a:highlight>
                  <a:srgbClr val="F3F4F6">
                    <a:alpha val="100000"/>
                  </a:srgbClr>
                </a:highlight>
                <a:latin typeface="Liter" pitchFamily="34" charset="0"/>
                <a:ea typeface="Liter" pitchFamily="34" charset="-122"/>
                <a:cs typeface="Liter" pitchFamily="34" charset="-120"/>
              </a:rPr>
              <a:t> K </a:t>
            </a:r>
            <a:pPr>
              <a:lnSpc>
                <a:spcPct val="130000"/>
              </a:lnSpc>
            </a:pPr>
            <a:r>
              <a:rPr lang="en-US" sz="12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开头,如 </a:t>
            </a:r>
            <a:pPr>
              <a:lnSpc>
                <a:spcPct val="130000"/>
              </a:lnSpc>
            </a:pPr>
            <a:r>
              <a:rPr lang="en-US" sz="1200" b="1" dirty="0">
                <a:solidFill>
                  <a:srgbClr val="F59E0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K123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533400" y="2698752"/>
            <a:ext cx="347662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应用:</a:t>
            </a:r>
            <a:pPr>
              <a:lnSpc>
                <a:spcPct val="130000"/>
              </a:lnSpc>
            </a:pPr>
            <a:r>
              <a:rPr lang="en-US" sz="12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软元件编号、定时器/计数器设定值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533400" y="3003552"/>
            <a:ext cx="3400425" cy="381000"/>
          </a:xfrm>
          <a:custGeom>
            <a:avLst/>
            <a:gdLst/>
            <a:ahLst/>
            <a:cxnLst/>
            <a:rect l="l" t="t" r="r" b="b"/>
            <a:pathLst>
              <a:path w="3400425" h="381000">
                <a:moveTo>
                  <a:pt x="76200" y="0"/>
                </a:moveTo>
                <a:lnTo>
                  <a:pt x="3324225" y="0"/>
                </a:lnTo>
                <a:cubicBezTo>
                  <a:pt x="3366281" y="0"/>
                  <a:pt x="3400425" y="34144"/>
                  <a:pt x="3400425" y="76200"/>
                </a:cubicBezTo>
                <a:lnTo>
                  <a:pt x="3400425" y="304800"/>
                </a:lnTo>
                <a:cubicBezTo>
                  <a:pt x="3400425" y="346856"/>
                  <a:pt x="3366281" y="381000"/>
                  <a:pt x="3324225" y="381000"/>
                </a:cubicBezTo>
                <a:lnTo>
                  <a:pt x="76200" y="381000"/>
                </a:lnTo>
                <a:cubicBezTo>
                  <a:pt x="34144" y="381000"/>
                  <a:pt x="0" y="346856"/>
                  <a:pt x="0" y="304800"/>
                </a:cubicBezTo>
                <a:lnTo>
                  <a:pt x="0" y="76200"/>
                </a:lnTo>
                <a:cubicBezTo>
                  <a:pt x="0" y="34144"/>
                  <a:pt x="34144" y="0"/>
                  <a:pt x="76200" y="0"/>
                </a:cubicBezTo>
                <a:close/>
              </a:path>
            </a:pathLst>
          </a:custGeom>
          <a:solidFill>
            <a:srgbClr val="EFF6FF"/>
          </a:solidFill>
          <a:ln/>
        </p:spPr>
      </p:sp>
      <p:sp>
        <p:nvSpPr>
          <p:cNvPr id="14" name="Shape 12"/>
          <p:cNvSpPr/>
          <p:nvPr/>
        </p:nvSpPr>
        <p:spPr>
          <a:xfrm>
            <a:off x="628650" y="3117852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152400"/>
                </a:moveTo>
                <a:cubicBezTo>
                  <a:pt x="118256" y="152400"/>
                  <a:pt x="152400" y="118256"/>
                  <a:pt x="152400" y="76200"/>
                </a:cubicBezTo>
                <a:cubicBezTo>
                  <a:pt x="152400" y="34144"/>
                  <a:pt x="118256" y="0"/>
                  <a:pt x="76200" y="0"/>
                </a:cubicBezTo>
                <a:cubicBezTo>
                  <a:pt x="34144" y="0"/>
                  <a:pt x="0" y="34144"/>
                  <a:pt x="0" y="76200"/>
                </a:cubicBezTo>
                <a:cubicBezTo>
                  <a:pt x="0" y="118256"/>
                  <a:pt x="34144" y="152400"/>
                  <a:pt x="76200" y="152400"/>
                </a:cubicBezTo>
                <a:close/>
                <a:moveTo>
                  <a:pt x="66675" y="47625"/>
                </a:moveTo>
                <a:cubicBezTo>
                  <a:pt x="66675" y="42368"/>
                  <a:pt x="70943" y="38100"/>
                  <a:pt x="76200" y="38100"/>
                </a:cubicBezTo>
                <a:cubicBezTo>
                  <a:pt x="81457" y="38100"/>
                  <a:pt x="85725" y="42368"/>
                  <a:pt x="85725" y="47625"/>
                </a:cubicBezTo>
                <a:cubicBezTo>
                  <a:pt x="85725" y="52882"/>
                  <a:pt x="81457" y="57150"/>
                  <a:pt x="76200" y="57150"/>
                </a:cubicBezTo>
                <a:cubicBezTo>
                  <a:pt x="70943" y="57150"/>
                  <a:pt x="66675" y="52882"/>
                  <a:pt x="66675" y="47625"/>
                </a:cubicBezTo>
                <a:close/>
                <a:moveTo>
                  <a:pt x="64294" y="66675"/>
                </a:moveTo>
                <a:lnTo>
                  <a:pt x="78581" y="66675"/>
                </a:lnTo>
                <a:cubicBezTo>
                  <a:pt x="82540" y="66675"/>
                  <a:pt x="85725" y="69860"/>
                  <a:pt x="85725" y="73819"/>
                </a:cubicBezTo>
                <a:lnTo>
                  <a:pt x="85725" y="100013"/>
                </a:lnTo>
                <a:lnTo>
                  <a:pt x="88106" y="100013"/>
                </a:lnTo>
                <a:cubicBezTo>
                  <a:pt x="92065" y="100013"/>
                  <a:pt x="95250" y="103197"/>
                  <a:pt x="95250" y="107156"/>
                </a:cubicBezTo>
                <a:cubicBezTo>
                  <a:pt x="95250" y="111115"/>
                  <a:pt x="92065" y="114300"/>
                  <a:pt x="88106" y="114300"/>
                </a:cubicBezTo>
                <a:lnTo>
                  <a:pt x="64294" y="114300"/>
                </a:lnTo>
                <a:cubicBezTo>
                  <a:pt x="60335" y="114300"/>
                  <a:pt x="57150" y="111115"/>
                  <a:pt x="57150" y="107156"/>
                </a:cubicBezTo>
                <a:cubicBezTo>
                  <a:pt x="57150" y="103197"/>
                  <a:pt x="60335" y="100013"/>
                  <a:pt x="64294" y="100013"/>
                </a:cubicBezTo>
                <a:lnTo>
                  <a:pt x="71438" y="100013"/>
                </a:lnTo>
                <a:lnTo>
                  <a:pt x="71438" y="80962"/>
                </a:lnTo>
                <a:lnTo>
                  <a:pt x="64294" y="80962"/>
                </a:lnTo>
                <a:cubicBezTo>
                  <a:pt x="60335" y="80962"/>
                  <a:pt x="57150" y="77778"/>
                  <a:pt x="57150" y="73819"/>
                </a:cubicBezTo>
                <a:cubicBezTo>
                  <a:pt x="57150" y="69860"/>
                  <a:pt x="60335" y="66675"/>
                  <a:pt x="64294" y="66675"/>
                </a:cubicBezTo>
                <a:close/>
              </a:path>
            </a:pathLst>
          </a:custGeom>
          <a:solidFill>
            <a:srgbClr val="1E3A8A"/>
          </a:solidFill>
          <a:ln/>
        </p:spPr>
      </p:sp>
      <p:sp>
        <p:nvSpPr>
          <p:cNvPr id="15" name="Text 13"/>
          <p:cNvSpPr/>
          <p:nvPr/>
        </p:nvSpPr>
        <p:spPr>
          <a:xfrm>
            <a:off x="857250" y="3079752"/>
            <a:ext cx="307657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M、T、C、S等软元件编号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4241800" y="1714500"/>
            <a:ext cx="3705225" cy="1819275"/>
          </a:xfrm>
          <a:custGeom>
            <a:avLst/>
            <a:gdLst/>
            <a:ahLst/>
            <a:cxnLst/>
            <a:rect l="l" t="t" r="r" b="b"/>
            <a:pathLst>
              <a:path w="3705225" h="1819275">
                <a:moveTo>
                  <a:pt x="38100" y="0"/>
                </a:moveTo>
                <a:lnTo>
                  <a:pt x="3667125" y="0"/>
                </a:lnTo>
                <a:cubicBezTo>
                  <a:pt x="3688167" y="0"/>
                  <a:pt x="3705225" y="17058"/>
                  <a:pt x="3705225" y="38100"/>
                </a:cubicBezTo>
                <a:lnTo>
                  <a:pt x="3705225" y="1704970"/>
                </a:lnTo>
                <a:cubicBezTo>
                  <a:pt x="3705225" y="1768099"/>
                  <a:pt x="3654049" y="1819275"/>
                  <a:pt x="3590920" y="1819275"/>
                </a:cubicBezTo>
                <a:lnTo>
                  <a:pt x="114305" y="1819275"/>
                </a:lnTo>
                <a:cubicBezTo>
                  <a:pt x="51176" y="1819275"/>
                  <a:pt x="0" y="1768099"/>
                  <a:pt x="0" y="170497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57150" dist="38100" dir="5400000">
              <a:srgbClr val="000000">
                <a:alpha val="10196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4241800" y="1714500"/>
            <a:ext cx="3705225" cy="38100"/>
          </a:xfrm>
          <a:custGeom>
            <a:avLst/>
            <a:gdLst/>
            <a:ahLst/>
            <a:cxnLst/>
            <a:rect l="l" t="t" r="r" b="b"/>
            <a:pathLst>
              <a:path w="3705225" h="38100">
                <a:moveTo>
                  <a:pt x="38100" y="0"/>
                </a:moveTo>
                <a:lnTo>
                  <a:pt x="3667125" y="0"/>
                </a:lnTo>
                <a:cubicBezTo>
                  <a:pt x="3688153" y="0"/>
                  <a:pt x="3705225" y="17072"/>
                  <a:pt x="3705225" y="38100"/>
                </a:cubicBezTo>
                <a:lnTo>
                  <a:pt x="3705225" y="38100"/>
                </a:lnTo>
                <a:lnTo>
                  <a:pt x="0" y="38100"/>
                </a:ln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18" name="Shape 16"/>
          <p:cNvSpPr/>
          <p:nvPr/>
        </p:nvSpPr>
        <p:spPr>
          <a:xfrm>
            <a:off x="4394200" y="1885950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76200" y="0"/>
                </a:moveTo>
                <a:lnTo>
                  <a:pt x="304800" y="0"/>
                </a:lnTo>
                <a:cubicBezTo>
                  <a:pt x="346856" y="0"/>
                  <a:pt x="381000" y="34144"/>
                  <a:pt x="381000" y="76200"/>
                </a:cubicBezTo>
                <a:lnTo>
                  <a:pt x="381000" y="304800"/>
                </a:lnTo>
                <a:cubicBezTo>
                  <a:pt x="381000" y="346856"/>
                  <a:pt x="346856" y="381000"/>
                  <a:pt x="304800" y="381000"/>
                </a:cubicBezTo>
                <a:lnTo>
                  <a:pt x="76200" y="381000"/>
                </a:lnTo>
                <a:cubicBezTo>
                  <a:pt x="34144" y="381000"/>
                  <a:pt x="0" y="346856"/>
                  <a:pt x="0" y="304800"/>
                </a:cubicBezTo>
                <a:lnTo>
                  <a:pt x="0" y="76200"/>
                </a:lnTo>
                <a:cubicBezTo>
                  <a:pt x="0" y="34144"/>
                  <a:pt x="34144" y="0"/>
                  <a:pt x="76200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19" name="Text 17"/>
          <p:cNvSpPr/>
          <p:nvPr/>
        </p:nvSpPr>
        <p:spPr>
          <a:xfrm>
            <a:off x="4356100" y="1885950"/>
            <a:ext cx="4572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20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BIN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4889500" y="1943100"/>
            <a:ext cx="6667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二进制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4394200" y="2381250"/>
            <a:ext cx="347662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存储:</a:t>
            </a:r>
            <a:pPr>
              <a:lnSpc>
                <a:spcPct val="130000"/>
              </a:lnSpc>
            </a:pPr>
            <a:r>
              <a:rPr lang="en-US" sz="12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内部数据以二进制补码形式存储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4394200" y="2686050"/>
            <a:ext cx="347662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运算:</a:t>
            </a:r>
            <a:pPr>
              <a:lnSpc>
                <a:spcPct val="130000"/>
              </a:lnSpc>
            </a:pPr>
            <a:r>
              <a:rPr lang="en-US" sz="12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所有四则运算使用二进制数</a:t>
            </a:r>
            <a:endParaRPr lang="en-US" sz="1600" dirty="0"/>
          </a:p>
        </p:txBody>
      </p:sp>
      <p:sp>
        <p:nvSpPr>
          <p:cNvPr id="23" name="Shape 21"/>
          <p:cNvSpPr/>
          <p:nvPr/>
        </p:nvSpPr>
        <p:spPr>
          <a:xfrm>
            <a:off x="4394200" y="2990850"/>
            <a:ext cx="3400425" cy="381000"/>
          </a:xfrm>
          <a:custGeom>
            <a:avLst/>
            <a:gdLst/>
            <a:ahLst/>
            <a:cxnLst/>
            <a:rect l="l" t="t" r="r" b="b"/>
            <a:pathLst>
              <a:path w="3400425" h="381000">
                <a:moveTo>
                  <a:pt x="76200" y="0"/>
                </a:moveTo>
                <a:lnTo>
                  <a:pt x="3324225" y="0"/>
                </a:lnTo>
                <a:cubicBezTo>
                  <a:pt x="3366281" y="0"/>
                  <a:pt x="3400425" y="34144"/>
                  <a:pt x="3400425" y="76200"/>
                </a:cubicBezTo>
                <a:lnTo>
                  <a:pt x="3400425" y="304800"/>
                </a:lnTo>
                <a:cubicBezTo>
                  <a:pt x="3400425" y="346856"/>
                  <a:pt x="3366281" y="381000"/>
                  <a:pt x="3324225" y="381000"/>
                </a:cubicBezTo>
                <a:lnTo>
                  <a:pt x="76200" y="381000"/>
                </a:lnTo>
                <a:cubicBezTo>
                  <a:pt x="34144" y="381000"/>
                  <a:pt x="0" y="346856"/>
                  <a:pt x="0" y="304800"/>
                </a:cubicBezTo>
                <a:lnTo>
                  <a:pt x="0" y="76200"/>
                </a:lnTo>
                <a:cubicBezTo>
                  <a:pt x="0" y="34144"/>
                  <a:pt x="34144" y="0"/>
                  <a:pt x="76200" y="0"/>
                </a:cubicBezTo>
                <a:close/>
              </a:path>
            </a:pathLst>
          </a:custGeom>
          <a:solidFill>
            <a:srgbClr val="F0FDF4"/>
          </a:solidFill>
          <a:ln/>
        </p:spPr>
      </p:sp>
      <p:sp>
        <p:nvSpPr>
          <p:cNvPr id="24" name="Shape 22"/>
          <p:cNvSpPr/>
          <p:nvPr/>
        </p:nvSpPr>
        <p:spPr>
          <a:xfrm>
            <a:off x="4489450" y="3105150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52388" y="7144"/>
                </a:moveTo>
                <a:cubicBezTo>
                  <a:pt x="52388" y="3185"/>
                  <a:pt x="49203" y="0"/>
                  <a:pt x="45244" y="0"/>
                </a:cubicBezTo>
                <a:cubicBezTo>
                  <a:pt x="41285" y="0"/>
                  <a:pt x="38100" y="3185"/>
                  <a:pt x="38100" y="7144"/>
                </a:cubicBezTo>
                <a:lnTo>
                  <a:pt x="38100" y="19050"/>
                </a:lnTo>
                <a:cubicBezTo>
                  <a:pt x="27593" y="19050"/>
                  <a:pt x="19050" y="27593"/>
                  <a:pt x="19050" y="38100"/>
                </a:cubicBezTo>
                <a:lnTo>
                  <a:pt x="7144" y="38100"/>
                </a:lnTo>
                <a:cubicBezTo>
                  <a:pt x="3185" y="38100"/>
                  <a:pt x="0" y="41285"/>
                  <a:pt x="0" y="45244"/>
                </a:cubicBezTo>
                <a:cubicBezTo>
                  <a:pt x="0" y="49203"/>
                  <a:pt x="3185" y="52388"/>
                  <a:pt x="7144" y="52388"/>
                </a:cubicBezTo>
                <a:lnTo>
                  <a:pt x="19050" y="52388"/>
                </a:lnTo>
                <a:lnTo>
                  <a:pt x="19050" y="69056"/>
                </a:lnTo>
                <a:lnTo>
                  <a:pt x="7144" y="69056"/>
                </a:lnTo>
                <a:cubicBezTo>
                  <a:pt x="3185" y="69056"/>
                  <a:pt x="0" y="72241"/>
                  <a:pt x="0" y="76200"/>
                </a:cubicBezTo>
                <a:cubicBezTo>
                  <a:pt x="0" y="80159"/>
                  <a:pt x="3185" y="83344"/>
                  <a:pt x="7144" y="83344"/>
                </a:cubicBezTo>
                <a:lnTo>
                  <a:pt x="19050" y="83344"/>
                </a:lnTo>
                <a:lnTo>
                  <a:pt x="19050" y="100013"/>
                </a:lnTo>
                <a:lnTo>
                  <a:pt x="7144" y="100013"/>
                </a:lnTo>
                <a:cubicBezTo>
                  <a:pt x="3185" y="100013"/>
                  <a:pt x="0" y="103197"/>
                  <a:pt x="0" y="107156"/>
                </a:cubicBezTo>
                <a:cubicBezTo>
                  <a:pt x="0" y="111115"/>
                  <a:pt x="3185" y="114300"/>
                  <a:pt x="7144" y="114300"/>
                </a:cubicBezTo>
                <a:lnTo>
                  <a:pt x="19050" y="114300"/>
                </a:lnTo>
                <a:cubicBezTo>
                  <a:pt x="19050" y="124807"/>
                  <a:pt x="27593" y="133350"/>
                  <a:pt x="38100" y="133350"/>
                </a:cubicBezTo>
                <a:lnTo>
                  <a:pt x="38100" y="145256"/>
                </a:lnTo>
                <a:cubicBezTo>
                  <a:pt x="38100" y="149215"/>
                  <a:pt x="41285" y="152400"/>
                  <a:pt x="45244" y="152400"/>
                </a:cubicBezTo>
                <a:cubicBezTo>
                  <a:pt x="49203" y="152400"/>
                  <a:pt x="52388" y="149215"/>
                  <a:pt x="52388" y="145256"/>
                </a:cubicBezTo>
                <a:lnTo>
                  <a:pt x="52388" y="133350"/>
                </a:lnTo>
                <a:lnTo>
                  <a:pt x="69056" y="133350"/>
                </a:lnTo>
                <a:lnTo>
                  <a:pt x="69056" y="145256"/>
                </a:lnTo>
                <a:cubicBezTo>
                  <a:pt x="69056" y="149215"/>
                  <a:pt x="72241" y="152400"/>
                  <a:pt x="76200" y="152400"/>
                </a:cubicBezTo>
                <a:cubicBezTo>
                  <a:pt x="80159" y="152400"/>
                  <a:pt x="83344" y="149215"/>
                  <a:pt x="83344" y="145256"/>
                </a:cubicBezTo>
                <a:lnTo>
                  <a:pt x="83344" y="133350"/>
                </a:lnTo>
                <a:lnTo>
                  <a:pt x="100013" y="133350"/>
                </a:lnTo>
                <a:lnTo>
                  <a:pt x="100013" y="145256"/>
                </a:lnTo>
                <a:cubicBezTo>
                  <a:pt x="100013" y="149215"/>
                  <a:pt x="103197" y="152400"/>
                  <a:pt x="107156" y="152400"/>
                </a:cubicBezTo>
                <a:cubicBezTo>
                  <a:pt x="111115" y="152400"/>
                  <a:pt x="114300" y="149215"/>
                  <a:pt x="114300" y="145256"/>
                </a:cubicBezTo>
                <a:lnTo>
                  <a:pt x="114300" y="133350"/>
                </a:lnTo>
                <a:cubicBezTo>
                  <a:pt x="124807" y="133350"/>
                  <a:pt x="133350" y="124807"/>
                  <a:pt x="133350" y="114300"/>
                </a:cubicBezTo>
                <a:lnTo>
                  <a:pt x="145256" y="114300"/>
                </a:lnTo>
                <a:cubicBezTo>
                  <a:pt x="149215" y="114300"/>
                  <a:pt x="152400" y="111115"/>
                  <a:pt x="152400" y="107156"/>
                </a:cubicBezTo>
                <a:cubicBezTo>
                  <a:pt x="152400" y="103197"/>
                  <a:pt x="149215" y="100013"/>
                  <a:pt x="145256" y="100013"/>
                </a:cubicBezTo>
                <a:lnTo>
                  <a:pt x="133350" y="100013"/>
                </a:lnTo>
                <a:lnTo>
                  <a:pt x="133350" y="83344"/>
                </a:lnTo>
                <a:lnTo>
                  <a:pt x="145256" y="83344"/>
                </a:lnTo>
                <a:cubicBezTo>
                  <a:pt x="149215" y="83344"/>
                  <a:pt x="152400" y="80159"/>
                  <a:pt x="152400" y="76200"/>
                </a:cubicBezTo>
                <a:cubicBezTo>
                  <a:pt x="152400" y="72241"/>
                  <a:pt x="149215" y="69056"/>
                  <a:pt x="145256" y="69056"/>
                </a:cubicBezTo>
                <a:lnTo>
                  <a:pt x="133350" y="69056"/>
                </a:lnTo>
                <a:lnTo>
                  <a:pt x="133350" y="52388"/>
                </a:lnTo>
                <a:lnTo>
                  <a:pt x="145256" y="52388"/>
                </a:lnTo>
                <a:cubicBezTo>
                  <a:pt x="149215" y="52388"/>
                  <a:pt x="152400" y="49203"/>
                  <a:pt x="152400" y="45244"/>
                </a:cubicBezTo>
                <a:cubicBezTo>
                  <a:pt x="152400" y="41285"/>
                  <a:pt x="149215" y="38100"/>
                  <a:pt x="145256" y="38100"/>
                </a:cubicBezTo>
                <a:lnTo>
                  <a:pt x="133350" y="38100"/>
                </a:lnTo>
                <a:cubicBezTo>
                  <a:pt x="133350" y="27593"/>
                  <a:pt x="124807" y="19050"/>
                  <a:pt x="114300" y="19050"/>
                </a:cubicBezTo>
                <a:lnTo>
                  <a:pt x="114300" y="7144"/>
                </a:lnTo>
                <a:cubicBezTo>
                  <a:pt x="114300" y="3185"/>
                  <a:pt x="111115" y="0"/>
                  <a:pt x="107156" y="0"/>
                </a:cubicBezTo>
                <a:cubicBezTo>
                  <a:pt x="103197" y="0"/>
                  <a:pt x="100013" y="3185"/>
                  <a:pt x="100013" y="7144"/>
                </a:cubicBezTo>
                <a:lnTo>
                  <a:pt x="100013" y="19050"/>
                </a:lnTo>
                <a:lnTo>
                  <a:pt x="83344" y="19050"/>
                </a:lnTo>
                <a:lnTo>
                  <a:pt x="83344" y="7144"/>
                </a:lnTo>
                <a:cubicBezTo>
                  <a:pt x="83344" y="3185"/>
                  <a:pt x="80159" y="0"/>
                  <a:pt x="76200" y="0"/>
                </a:cubicBezTo>
                <a:cubicBezTo>
                  <a:pt x="72241" y="0"/>
                  <a:pt x="69056" y="3185"/>
                  <a:pt x="69056" y="7144"/>
                </a:cubicBezTo>
                <a:lnTo>
                  <a:pt x="69056" y="19050"/>
                </a:lnTo>
                <a:lnTo>
                  <a:pt x="52388" y="19050"/>
                </a:lnTo>
                <a:lnTo>
                  <a:pt x="52388" y="7144"/>
                </a:lnTo>
                <a:close/>
                <a:moveTo>
                  <a:pt x="47625" y="38100"/>
                </a:moveTo>
                <a:lnTo>
                  <a:pt x="104775" y="38100"/>
                </a:lnTo>
                <a:cubicBezTo>
                  <a:pt x="110044" y="38100"/>
                  <a:pt x="114300" y="42356"/>
                  <a:pt x="114300" y="47625"/>
                </a:cubicBezTo>
                <a:lnTo>
                  <a:pt x="114300" y="104775"/>
                </a:lnTo>
                <a:cubicBezTo>
                  <a:pt x="114300" y="110044"/>
                  <a:pt x="110044" y="114300"/>
                  <a:pt x="104775" y="114300"/>
                </a:cubicBezTo>
                <a:lnTo>
                  <a:pt x="47625" y="114300"/>
                </a:lnTo>
                <a:cubicBezTo>
                  <a:pt x="42356" y="114300"/>
                  <a:pt x="38100" y="110044"/>
                  <a:pt x="38100" y="104775"/>
                </a:cubicBezTo>
                <a:lnTo>
                  <a:pt x="38100" y="47625"/>
                </a:lnTo>
                <a:cubicBezTo>
                  <a:pt x="38100" y="42356"/>
                  <a:pt x="42356" y="38100"/>
                  <a:pt x="47625" y="38100"/>
                </a:cubicBezTo>
                <a:close/>
                <a:moveTo>
                  <a:pt x="52388" y="52388"/>
                </a:moveTo>
                <a:lnTo>
                  <a:pt x="52388" y="100013"/>
                </a:lnTo>
                <a:lnTo>
                  <a:pt x="100013" y="100013"/>
                </a:lnTo>
                <a:lnTo>
                  <a:pt x="100013" y="52388"/>
                </a:lnTo>
                <a:lnTo>
                  <a:pt x="52388" y="52388"/>
                </a:lnTo>
                <a:close/>
              </a:path>
            </a:pathLst>
          </a:custGeom>
          <a:solidFill>
            <a:srgbClr val="059669"/>
          </a:solidFill>
          <a:ln/>
        </p:spPr>
      </p:sp>
      <p:sp>
        <p:nvSpPr>
          <p:cNvPr id="25" name="Text 23"/>
          <p:cNvSpPr/>
          <p:nvPr/>
        </p:nvSpPr>
        <p:spPr>
          <a:xfrm>
            <a:off x="4718050" y="3067050"/>
            <a:ext cx="307657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05966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16位: 最高位为符号位</a:t>
            </a:r>
            <a:endParaRPr lang="en-US" sz="1600" dirty="0"/>
          </a:p>
        </p:txBody>
      </p:sp>
      <p:sp>
        <p:nvSpPr>
          <p:cNvPr id="26" name="Shape 24"/>
          <p:cNvSpPr/>
          <p:nvPr/>
        </p:nvSpPr>
        <p:spPr>
          <a:xfrm>
            <a:off x="8102600" y="1714500"/>
            <a:ext cx="3705225" cy="1819275"/>
          </a:xfrm>
          <a:custGeom>
            <a:avLst/>
            <a:gdLst/>
            <a:ahLst/>
            <a:cxnLst/>
            <a:rect l="l" t="t" r="r" b="b"/>
            <a:pathLst>
              <a:path w="3705225" h="1819275">
                <a:moveTo>
                  <a:pt x="38100" y="0"/>
                </a:moveTo>
                <a:lnTo>
                  <a:pt x="3667125" y="0"/>
                </a:lnTo>
                <a:cubicBezTo>
                  <a:pt x="3688167" y="0"/>
                  <a:pt x="3705225" y="17058"/>
                  <a:pt x="3705225" y="38100"/>
                </a:cubicBezTo>
                <a:lnTo>
                  <a:pt x="3705225" y="1704970"/>
                </a:lnTo>
                <a:cubicBezTo>
                  <a:pt x="3705225" y="1768099"/>
                  <a:pt x="3654049" y="1819275"/>
                  <a:pt x="3590920" y="1819275"/>
                </a:cubicBezTo>
                <a:lnTo>
                  <a:pt x="114305" y="1819275"/>
                </a:lnTo>
                <a:cubicBezTo>
                  <a:pt x="51176" y="1819275"/>
                  <a:pt x="0" y="1768099"/>
                  <a:pt x="0" y="170497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57150" dist="38100" dir="5400000">
              <a:srgbClr val="000000">
                <a:alpha val="10196"/>
              </a:srgbClr>
            </a:outerShdw>
          </a:effectLst>
        </p:spPr>
      </p:sp>
      <p:sp>
        <p:nvSpPr>
          <p:cNvPr id="27" name="Shape 25"/>
          <p:cNvSpPr/>
          <p:nvPr/>
        </p:nvSpPr>
        <p:spPr>
          <a:xfrm>
            <a:off x="8102600" y="1714500"/>
            <a:ext cx="3705225" cy="38100"/>
          </a:xfrm>
          <a:custGeom>
            <a:avLst/>
            <a:gdLst/>
            <a:ahLst/>
            <a:cxnLst/>
            <a:rect l="l" t="t" r="r" b="b"/>
            <a:pathLst>
              <a:path w="3705225" h="38100">
                <a:moveTo>
                  <a:pt x="38100" y="0"/>
                </a:moveTo>
                <a:lnTo>
                  <a:pt x="3667125" y="0"/>
                </a:lnTo>
                <a:cubicBezTo>
                  <a:pt x="3688153" y="0"/>
                  <a:pt x="3705225" y="17072"/>
                  <a:pt x="3705225" y="38100"/>
                </a:cubicBezTo>
                <a:lnTo>
                  <a:pt x="3705225" y="38100"/>
                </a:lnTo>
                <a:lnTo>
                  <a:pt x="0" y="38100"/>
                </a:ln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28" name="Shape 26"/>
          <p:cNvSpPr/>
          <p:nvPr/>
        </p:nvSpPr>
        <p:spPr>
          <a:xfrm>
            <a:off x="8255000" y="1885950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76200" y="0"/>
                </a:moveTo>
                <a:lnTo>
                  <a:pt x="304800" y="0"/>
                </a:lnTo>
                <a:cubicBezTo>
                  <a:pt x="346856" y="0"/>
                  <a:pt x="381000" y="34144"/>
                  <a:pt x="381000" y="76200"/>
                </a:cubicBezTo>
                <a:lnTo>
                  <a:pt x="381000" y="304800"/>
                </a:lnTo>
                <a:cubicBezTo>
                  <a:pt x="381000" y="346856"/>
                  <a:pt x="346856" y="381000"/>
                  <a:pt x="304800" y="381000"/>
                </a:cubicBezTo>
                <a:lnTo>
                  <a:pt x="76200" y="381000"/>
                </a:lnTo>
                <a:cubicBezTo>
                  <a:pt x="34144" y="381000"/>
                  <a:pt x="0" y="346856"/>
                  <a:pt x="0" y="304800"/>
                </a:cubicBezTo>
                <a:lnTo>
                  <a:pt x="0" y="76200"/>
                </a:lnTo>
                <a:cubicBezTo>
                  <a:pt x="0" y="34144"/>
                  <a:pt x="34144" y="0"/>
                  <a:pt x="76200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29" name="Text 27"/>
          <p:cNvSpPr/>
          <p:nvPr/>
        </p:nvSpPr>
        <p:spPr>
          <a:xfrm>
            <a:off x="8212138" y="1885950"/>
            <a:ext cx="466725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5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H</a:t>
            </a: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8750300" y="1943100"/>
            <a:ext cx="8572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十六进制</a:t>
            </a:r>
            <a:endParaRPr lang="en-US" sz="1600" dirty="0"/>
          </a:p>
        </p:txBody>
      </p:sp>
      <p:sp>
        <p:nvSpPr>
          <p:cNvPr id="31" name="Text 29"/>
          <p:cNvSpPr/>
          <p:nvPr/>
        </p:nvSpPr>
        <p:spPr>
          <a:xfrm>
            <a:off x="8255000" y="2381250"/>
            <a:ext cx="347662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符号:</a:t>
            </a:r>
            <a:pPr>
              <a:lnSpc>
                <a:spcPct val="130000"/>
              </a:lnSpc>
            </a:pPr>
            <a:r>
              <a:rPr lang="en-US" sz="1200" dirty="0">
                <a:solidFill>
                  <a:srgbClr val="4B5563"/>
                </a:solidFill>
                <a:highlight>
                  <a:srgbClr val="F3F4F6">
                    <a:alpha val="100000"/>
                  </a:srgbClr>
                </a:highlight>
                <a:latin typeface="Liter" pitchFamily="34" charset="0"/>
                <a:ea typeface="Liter" pitchFamily="34" charset="-122"/>
                <a:cs typeface="Liter" pitchFamily="34" charset="-120"/>
              </a:rPr>
              <a:t> H </a:t>
            </a:r>
            <a:pPr>
              <a:lnSpc>
                <a:spcPct val="130000"/>
              </a:lnSpc>
            </a:pPr>
            <a:r>
              <a:rPr lang="en-US" sz="12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开头,如 </a:t>
            </a:r>
            <a:pPr>
              <a:lnSpc>
                <a:spcPct val="130000"/>
              </a:lnSpc>
            </a:pPr>
            <a:r>
              <a:rPr lang="en-US" sz="1200" b="1" dirty="0">
                <a:solidFill>
                  <a:srgbClr val="F59E0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HAE75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8255000" y="2698752"/>
            <a:ext cx="347662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应用:</a:t>
            </a:r>
            <a:pPr>
              <a:lnSpc>
                <a:spcPct val="130000"/>
              </a:lnSpc>
            </a:pPr>
            <a:r>
              <a:rPr lang="en-US" sz="12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应用指令的操作数</a:t>
            </a:r>
            <a:endParaRPr lang="en-US" sz="1600" dirty="0"/>
          </a:p>
        </p:txBody>
      </p:sp>
      <p:sp>
        <p:nvSpPr>
          <p:cNvPr id="33" name="Shape 31"/>
          <p:cNvSpPr/>
          <p:nvPr/>
        </p:nvSpPr>
        <p:spPr>
          <a:xfrm>
            <a:off x="8255000" y="3003552"/>
            <a:ext cx="3400425" cy="381000"/>
          </a:xfrm>
          <a:custGeom>
            <a:avLst/>
            <a:gdLst/>
            <a:ahLst/>
            <a:cxnLst/>
            <a:rect l="l" t="t" r="r" b="b"/>
            <a:pathLst>
              <a:path w="3400425" h="381000">
                <a:moveTo>
                  <a:pt x="76200" y="0"/>
                </a:moveTo>
                <a:lnTo>
                  <a:pt x="3324225" y="0"/>
                </a:lnTo>
                <a:cubicBezTo>
                  <a:pt x="3366281" y="0"/>
                  <a:pt x="3400425" y="34144"/>
                  <a:pt x="3400425" y="76200"/>
                </a:cubicBezTo>
                <a:lnTo>
                  <a:pt x="3400425" y="304800"/>
                </a:lnTo>
                <a:cubicBezTo>
                  <a:pt x="3400425" y="346856"/>
                  <a:pt x="3366281" y="381000"/>
                  <a:pt x="3324225" y="381000"/>
                </a:cubicBezTo>
                <a:lnTo>
                  <a:pt x="76200" y="381000"/>
                </a:lnTo>
                <a:cubicBezTo>
                  <a:pt x="34144" y="381000"/>
                  <a:pt x="0" y="346856"/>
                  <a:pt x="0" y="304800"/>
                </a:cubicBezTo>
                <a:lnTo>
                  <a:pt x="0" y="76200"/>
                </a:lnTo>
                <a:cubicBezTo>
                  <a:pt x="0" y="34144"/>
                  <a:pt x="34144" y="0"/>
                  <a:pt x="76200" y="0"/>
                </a:cubicBezTo>
                <a:close/>
              </a:path>
            </a:pathLst>
          </a:custGeom>
          <a:solidFill>
            <a:srgbClr val="FFFBEB"/>
          </a:solidFill>
          <a:ln/>
        </p:spPr>
      </p:sp>
      <p:sp>
        <p:nvSpPr>
          <p:cNvPr id="34" name="Shape 32"/>
          <p:cNvSpPr/>
          <p:nvPr/>
        </p:nvSpPr>
        <p:spPr>
          <a:xfrm>
            <a:off x="8350250" y="3117852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149602" y="44827"/>
                </a:moveTo>
                <a:lnTo>
                  <a:pt x="121027" y="73402"/>
                </a:lnTo>
                <a:cubicBezTo>
                  <a:pt x="118289" y="76140"/>
                  <a:pt x="114211" y="76944"/>
                  <a:pt x="110639" y="75456"/>
                </a:cubicBezTo>
                <a:cubicBezTo>
                  <a:pt x="107067" y="73968"/>
                  <a:pt x="104775" y="70515"/>
                  <a:pt x="104775" y="66675"/>
                </a:cubicBezTo>
                <a:lnTo>
                  <a:pt x="104775" y="47625"/>
                </a:lnTo>
                <a:lnTo>
                  <a:pt x="9525" y="47625"/>
                </a:lnTo>
                <a:cubicBezTo>
                  <a:pt x="4256" y="47625"/>
                  <a:pt x="0" y="43369"/>
                  <a:pt x="0" y="38100"/>
                </a:cubicBezTo>
                <a:cubicBezTo>
                  <a:pt x="0" y="32831"/>
                  <a:pt x="4256" y="28575"/>
                  <a:pt x="9525" y="28575"/>
                </a:cubicBezTo>
                <a:lnTo>
                  <a:pt x="104775" y="28575"/>
                </a:lnTo>
                <a:lnTo>
                  <a:pt x="104775" y="9525"/>
                </a:lnTo>
                <a:cubicBezTo>
                  <a:pt x="104775" y="5685"/>
                  <a:pt x="107097" y="2203"/>
                  <a:pt x="110669" y="714"/>
                </a:cubicBezTo>
                <a:cubicBezTo>
                  <a:pt x="114240" y="-774"/>
                  <a:pt x="118318" y="60"/>
                  <a:pt x="121057" y="2768"/>
                </a:cubicBezTo>
                <a:lnTo>
                  <a:pt x="149632" y="31343"/>
                </a:lnTo>
                <a:cubicBezTo>
                  <a:pt x="153353" y="35064"/>
                  <a:pt x="153353" y="41106"/>
                  <a:pt x="149632" y="44827"/>
                </a:cubicBezTo>
                <a:close/>
                <a:moveTo>
                  <a:pt x="31343" y="149602"/>
                </a:moveTo>
                <a:lnTo>
                  <a:pt x="2768" y="121027"/>
                </a:lnTo>
                <a:cubicBezTo>
                  <a:pt x="-952" y="117306"/>
                  <a:pt x="-952" y="111264"/>
                  <a:pt x="2768" y="107543"/>
                </a:cubicBezTo>
                <a:lnTo>
                  <a:pt x="31343" y="78968"/>
                </a:lnTo>
                <a:cubicBezTo>
                  <a:pt x="34082" y="76230"/>
                  <a:pt x="38160" y="75426"/>
                  <a:pt x="41731" y="76914"/>
                </a:cubicBezTo>
                <a:cubicBezTo>
                  <a:pt x="45303" y="78403"/>
                  <a:pt x="47625" y="81885"/>
                  <a:pt x="47625" y="85725"/>
                </a:cubicBezTo>
                <a:lnTo>
                  <a:pt x="47625" y="104775"/>
                </a:lnTo>
                <a:lnTo>
                  <a:pt x="142875" y="104775"/>
                </a:lnTo>
                <a:cubicBezTo>
                  <a:pt x="148144" y="104775"/>
                  <a:pt x="152400" y="109031"/>
                  <a:pt x="152400" y="114300"/>
                </a:cubicBezTo>
                <a:cubicBezTo>
                  <a:pt x="152400" y="119569"/>
                  <a:pt x="148144" y="123825"/>
                  <a:pt x="142875" y="123825"/>
                </a:cubicBezTo>
                <a:lnTo>
                  <a:pt x="47625" y="123825"/>
                </a:lnTo>
                <a:lnTo>
                  <a:pt x="47625" y="142875"/>
                </a:lnTo>
                <a:cubicBezTo>
                  <a:pt x="47625" y="146715"/>
                  <a:pt x="45303" y="150197"/>
                  <a:pt x="41731" y="151686"/>
                </a:cubicBezTo>
                <a:cubicBezTo>
                  <a:pt x="38160" y="153174"/>
                  <a:pt x="34082" y="152340"/>
                  <a:pt x="31343" y="149632"/>
                </a:cubicBezTo>
                <a:close/>
              </a:path>
            </a:pathLst>
          </a:custGeom>
          <a:solidFill>
            <a:srgbClr val="D97706"/>
          </a:solidFill>
          <a:ln/>
        </p:spPr>
      </p:sp>
      <p:sp>
        <p:nvSpPr>
          <p:cNvPr id="35" name="Text 33"/>
          <p:cNvSpPr/>
          <p:nvPr/>
        </p:nvSpPr>
        <p:spPr>
          <a:xfrm>
            <a:off x="8578850" y="3079752"/>
            <a:ext cx="307657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D9770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4位二进制=1位十六进制</a:t>
            </a:r>
            <a:endParaRPr lang="en-US" sz="1600" dirty="0"/>
          </a:p>
        </p:txBody>
      </p:sp>
      <p:sp>
        <p:nvSpPr>
          <p:cNvPr id="36" name="Shape 34"/>
          <p:cNvSpPr/>
          <p:nvPr/>
        </p:nvSpPr>
        <p:spPr>
          <a:xfrm>
            <a:off x="400050" y="3689352"/>
            <a:ext cx="3686175" cy="1685925"/>
          </a:xfrm>
          <a:custGeom>
            <a:avLst/>
            <a:gdLst/>
            <a:ahLst/>
            <a:cxnLst/>
            <a:rect l="l" t="t" r="r" b="b"/>
            <a:pathLst>
              <a:path w="3686175" h="1685925">
                <a:moveTo>
                  <a:pt x="38100" y="0"/>
                </a:moveTo>
                <a:lnTo>
                  <a:pt x="3571869" y="0"/>
                </a:lnTo>
                <a:cubicBezTo>
                  <a:pt x="3634999" y="0"/>
                  <a:pt x="3686175" y="51176"/>
                  <a:pt x="3686175" y="114306"/>
                </a:cubicBezTo>
                <a:lnTo>
                  <a:pt x="3686175" y="1571619"/>
                </a:lnTo>
                <a:cubicBezTo>
                  <a:pt x="3686175" y="1634749"/>
                  <a:pt x="3634999" y="1685925"/>
                  <a:pt x="3571869" y="1685925"/>
                </a:cubicBezTo>
                <a:lnTo>
                  <a:pt x="38100" y="1685925"/>
                </a:lnTo>
                <a:cubicBezTo>
                  <a:pt x="17072" y="1685925"/>
                  <a:pt x="0" y="1668853"/>
                  <a:pt x="0" y="164782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57150" dist="38100" dir="5400000">
              <a:srgbClr val="000000">
                <a:alpha val="10196"/>
              </a:srgbClr>
            </a:outerShdw>
          </a:effectLst>
        </p:spPr>
      </p:sp>
      <p:sp>
        <p:nvSpPr>
          <p:cNvPr id="37" name="Shape 35"/>
          <p:cNvSpPr/>
          <p:nvPr/>
        </p:nvSpPr>
        <p:spPr>
          <a:xfrm>
            <a:off x="400050" y="3689352"/>
            <a:ext cx="38100" cy="1685925"/>
          </a:xfrm>
          <a:custGeom>
            <a:avLst/>
            <a:gdLst/>
            <a:ahLst/>
            <a:cxnLst/>
            <a:rect l="l" t="t" r="r" b="b"/>
            <a:pathLst>
              <a:path w="38100" h="1685925">
                <a:moveTo>
                  <a:pt x="38100" y="0"/>
                </a:moveTo>
                <a:lnTo>
                  <a:pt x="38100" y="0"/>
                </a:lnTo>
                <a:lnTo>
                  <a:pt x="38100" y="1685925"/>
                </a:lnTo>
                <a:lnTo>
                  <a:pt x="38100" y="1685925"/>
                </a:lnTo>
                <a:cubicBezTo>
                  <a:pt x="17072" y="1685925"/>
                  <a:pt x="0" y="1668853"/>
                  <a:pt x="0" y="164782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38" name="Shape 36"/>
          <p:cNvSpPr/>
          <p:nvPr/>
        </p:nvSpPr>
        <p:spPr>
          <a:xfrm>
            <a:off x="600075" y="3860802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95860" y="313"/>
                </a:moveTo>
                <a:cubicBezTo>
                  <a:pt x="103584" y="1965"/>
                  <a:pt x="108496" y="9555"/>
                  <a:pt x="106844" y="17279"/>
                </a:cubicBezTo>
                <a:lnTo>
                  <a:pt x="98316" y="57150"/>
                </a:lnTo>
                <a:lnTo>
                  <a:pt x="154796" y="57150"/>
                </a:lnTo>
                <a:lnTo>
                  <a:pt x="164619" y="11296"/>
                </a:lnTo>
                <a:cubicBezTo>
                  <a:pt x="166271" y="3572"/>
                  <a:pt x="173861" y="-1339"/>
                  <a:pt x="181585" y="313"/>
                </a:cubicBezTo>
                <a:cubicBezTo>
                  <a:pt x="189309" y="1965"/>
                  <a:pt x="194221" y="9555"/>
                  <a:pt x="192569" y="17279"/>
                </a:cubicBezTo>
                <a:lnTo>
                  <a:pt x="184041" y="57150"/>
                </a:lnTo>
                <a:lnTo>
                  <a:pt x="214313" y="57150"/>
                </a:lnTo>
                <a:cubicBezTo>
                  <a:pt x="222215" y="57150"/>
                  <a:pt x="228600" y="63535"/>
                  <a:pt x="228600" y="71438"/>
                </a:cubicBezTo>
                <a:cubicBezTo>
                  <a:pt x="228600" y="79340"/>
                  <a:pt x="222215" y="85725"/>
                  <a:pt x="214313" y="85725"/>
                </a:cubicBezTo>
                <a:lnTo>
                  <a:pt x="177879" y="85725"/>
                </a:lnTo>
                <a:lnTo>
                  <a:pt x="165646" y="142875"/>
                </a:lnTo>
                <a:lnTo>
                  <a:pt x="195917" y="142875"/>
                </a:lnTo>
                <a:cubicBezTo>
                  <a:pt x="203820" y="142875"/>
                  <a:pt x="210205" y="149260"/>
                  <a:pt x="210205" y="157163"/>
                </a:cubicBezTo>
                <a:cubicBezTo>
                  <a:pt x="210205" y="165065"/>
                  <a:pt x="203820" y="171450"/>
                  <a:pt x="195917" y="171450"/>
                </a:cubicBezTo>
                <a:lnTo>
                  <a:pt x="159484" y="171450"/>
                </a:lnTo>
                <a:lnTo>
                  <a:pt x="149662" y="217304"/>
                </a:lnTo>
                <a:cubicBezTo>
                  <a:pt x="148010" y="225028"/>
                  <a:pt x="140419" y="229939"/>
                  <a:pt x="132695" y="228287"/>
                </a:cubicBezTo>
                <a:cubicBezTo>
                  <a:pt x="124971" y="226635"/>
                  <a:pt x="120060" y="219045"/>
                  <a:pt x="121712" y="211321"/>
                </a:cubicBezTo>
                <a:lnTo>
                  <a:pt x="130239" y="171450"/>
                </a:lnTo>
                <a:lnTo>
                  <a:pt x="73759" y="171450"/>
                </a:lnTo>
                <a:lnTo>
                  <a:pt x="63937" y="217304"/>
                </a:lnTo>
                <a:cubicBezTo>
                  <a:pt x="62285" y="225028"/>
                  <a:pt x="54694" y="229939"/>
                  <a:pt x="46970" y="228287"/>
                </a:cubicBezTo>
                <a:cubicBezTo>
                  <a:pt x="39246" y="226635"/>
                  <a:pt x="34335" y="219045"/>
                  <a:pt x="35987" y="211321"/>
                </a:cubicBezTo>
                <a:lnTo>
                  <a:pt x="44559" y="171450"/>
                </a:lnTo>
                <a:lnTo>
                  <a:pt x="14288" y="171450"/>
                </a:lnTo>
                <a:cubicBezTo>
                  <a:pt x="6385" y="171450"/>
                  <a:pt x="0" y="165065"/>
                  <a:pt x="0" y="157163"/>
                </a:cubicBezTo>
                <a:cubicBezTo>
                  <a:pt x="0" y="149260"/>
                  <a:pt x="6385" y="142875"/>
                  <a:pt x="14288" y="142875"/>
                </a:cubicBezTo>
                <a:lnTo>
                  <a:pt x="50721" y="142875"/>
                </a:lnTo>
                <a:lnTo>
                  <a:pt x="62954" y="85725"/>
                </a:lnTo>
                <a:lnTo>
                  <a:pt x="32683" y="85725"/>
                </a:lnTo>
                <a:cubicBezTo>
                  <a:pt x="24780" y="85725"/>
                  <a:pt x="18395" y="79340"/>
                  <a:pt x="18395" y="71438"/>
                </a:cubicBezTo>
                <a:cubicBezTo>
                  <a:pt x="18395" y="63535"/>
                  <a:pt x="24780" y="57150"/>
                  <a:pt x="32683" y="57150"/>
                </a:cubicBezTo>
                <a:lnTo>
                  <a:pt x="69116" y="57150"/>
                </a:lnTo>
                <a:lnTo>
                  <a:pt x="78938" y="11296"/>
                </a:lnTo>
                <a:cubicBezTo>
                  <a:pt x="80546" y="3572"/>
                  <a:pt x="88136" y="-1339"/>
                  <a:pt x="95860" y="313"/>
                </a:cubicBezTo>
                <a:close/>
                <a:moveTo>
                  <a:pt x="92154" y="85725"/>
                </a:moveTo>
                <a:lnTo>
                  <a:pt x="79921" y="142875"/>
                </a:lnTo>
                <a:lnTo>
                  <a:pt x="136401" y="142875"/>
                </a:lnTo>
                <a:lnTo>
                  <a:pt x="148635" y="85725"/>
                </a:lnTo>
                <a:lnTo>
                  <a:pt x="92154" y="85725"/>
                </a:ln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39" name="Text 37"/>
          <p:cNvSpPr/>
          <p:nvPr/>
        </p:nvSpPr>
        <p:spPr>
          <a:xfrm>
            <a:off x="971550" y="3841752"/>
            <a:ext cx="6667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八进制</a:t>
            </a:r>
            <a:endParaRPr lang="en-US" sz="1600" dirty="0"/>
          </a:p>
        </p:txBody>
      </p:sp>
      <p:sp>
        <p:nvSpPr>
          <p:cNvPr id="40" name="Text 38"/>
          <p:cNvSpPr/>
          <p:nvPr/>
        </p:nvSpPr>
        <p:spPr>
          <a:xfrm>
            <a:off x="571500" y="4222752"/>
            <a:ext cx="343852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特点:</a:t>
            </a:r>
            <a:pPr>
              <a:lnSpc>
                <a:spcPct val="130000"/>
              </a:lnSpc>
            </a:pPr>
            <a:r>
              <a:rPr lang="en-US" sz="12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只使用数字 </a:t>
            </a:r>
            <a:pPr>
              <a:lnSpc>
                <a:spcPct val="130000"/>
              </a:lnSpc>
            </a:pPr>
            <a:r>
              <a:rPr lang="en-US" sz="1200" b="1" dirty="0">
                <a:solidFill>
                  <a:srgbClr val="4B5563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0~7</a:t>
            </a:r>
            <a:endParaRPr lang="en-US" sz="1600" dirty="0"/>
          </a:p>
        </p:txBody>
      </p:sp>
      <p:sp>
        <p:nvSpPr>
          <p:cNvPr id="41" name="Text 39"/>
          <p:cNvSpPr/>
          <p:nvPr/>
        </p:nvSpPr>
        <p:spPr>
          <a:xfrm>
            <a:off x="571500" y="4552950"/>
            <a:ext cx="417909" cy="203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应用:</a:t>
            </a:r>
            <a:endParaRPr lang="en-US" sz="1600" dirty="0"/>
          </a:p>
        </p:txBody>
      </p:sp>
      <p:sp>
        <p:nvSpPr>
          <p:cNvPr id="42" name="Shape 40"/>
          <p:cNvSpPr/>
          <p:nvPr/>
        </p:nvSpPr>
        <p:spPr>
          <a:xfrm>
            <a:off x="957263" y="4514850"/>
            <a:ext cx="1162844" cy="279400"/>
          </a:xfrm>
          <a:custGeom>
            <a:avLst/>
            <a:gdLst/>
            <a:ahLst/>
            <a:cxnLst/>
            <a:rect l="l" t="t" r="r" b="b"/>
            <a:pathLst>
              <a:path w="1162844" h="279400">
                <a:moveTo>
                  <a:pt x="38099" y="0"/>
                </a:moveTo>
                <a:lnTo>
                  <a:pt x="1124745" y="0"/>
                </a:lnTo>
                <a:cubicBezTo>
                  <a:pt x="1145786" y="0"/>
                  <a:pt x="1162844" y="17057"/>
                  <a:pt x="1162844" y="38099"/>
                </a:cubicBezTo>
                <a:lnTo>
                  <a:pt x="1162844" y="241301"/>
                </a:lnTo>
                <a:cubicBezTo>
                  <a:pt x="1162844" y="262343"/>
                  <a:pt x="1145786" y="279400"/>
                  <a:pt x="1124745" y="279400"/>
                </a:cubicBezTo>
                <a:lnTo>
                  <a:pt x="38099" y="279400"/>
                </a:lnTo>
                <a:cubicBezTo>
                  <a:pt x="17057" y="279400"/>
                  <a:pt x="0" y="262343"/>
                  <a:pt x="0" y="241301"/>
                </a:cubicBezTo>
                <a:lnTo>
                  <a:pt x="0" y="38099"/>
                </a:lnTo>
                <a:cubicBezTo>
                  <a:pt x="0" y="17057"/>
                  <a:pt x="17057" y="0"/>
                  <a:pt x="38099" y="0"/>
                </a:cubicBezTo>
                <a:close/>
              </a:path>
            </a:pathLst>
          </a:custGeom>
          <a:solidFill>
            <a:srgbClr val="FEF3C7"/>
          </a:solidFill>
          <a:ln/>
        </p:spPr>
      </p:sp>
      <p:sp>
        <p:nvSpPr>
          <p:cNvPr id="43" name="Text 41"/>
          <p:cNvSpPr/>
          <p:nvPr/>
        </p:nvSpPr>
        <p:spPr>
          <a:xfrm>
            <a:off x="957263" y="4514850"/>
            <a:ext cx="1239044" cy="279400"/>
          </a:xfrm>
          <a:prstGeom prst="rect">
            <a:avLst/>
          </a:prstGeom>
          <a:noFill/>
          <a:ln/>
        </p:spPr>
        <p:txBody>
          <a:bodyPr wrap="square" lIns="76200" tIns="38100" rIns="76200" bIns="3810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D9770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X/Y继电器编号</a:t>
            </a:r>
            <a:endParaRPr lang="en-US" sz="1600" dirty="0"/>
          </a:p>
        </p:txBody>
      </p:sp>
      <p:sp>
        <p:nvSpPr>
          <p:cNvPr id="44" name="Shape 42"/>
          <p:cNvSpPr/>
          <p:nvPr/>
        </p:nvSpPr>
        <p:spPr>
          <a:xfrm>
            <a:off x="571500" y="4845051"/>
            <a:ext cx="3362325" cy="381000"/>
          </a:xfrm>
          <a:custGeom>
            <a:avLst/>
            <a:gdLst/>
            <a:ahLst/>
            <a:cxnLst/>
            <a:rect l="l" t="t" r="r" b="b"/>
            <a:pathLst>
              <a:path w="3362325" h="381000">
                <a:moveTo>
                  <a:pt x="76200" y="0"/>
                </a:moveTo>
                <a:lnTo>
                  <a:pt x="3286125" y="0"/>
                </a:lnTo>
                <a:cubicBezTo>
                  <a:pt x="3328181" y="0"/>
                  <a:pt x="3362325" y="34144"/>
                  <a:pt x="3362325" y="76200"/>
                </a:cubicBezTo>
                <a:lnTo>
                  <a:pt x="3362325" y="304800"/>
                </a:lnTo>
                <a:cubicBezTo>
                  <a:pt x="3362325" y="346856"/>
                  <a:pt x="3328181" y="381000"/>
                  <a:pt x="3286125" y="381000"/>
                </a:cubicBezTo>
                <a:lnTo>
                  <a:pt x="76200" y="381000"/>
                </a:lnTo>
                <a:cubicBezTo>
                  <a:pt x="34144" y="381000"/>
                  <a:pt x="0" y="346856"/>
                  <a:pt x="0" y="304800"/>
                </a:cubicBezTo>
                <a:lnTo>
                  <a:pt x="0" y="76200"/>
                </a:lnTo>
                <a:cubicBezTo>
                  <a:pt x="0" y="34144"/>
                  <a:pt x="34144" y="0"/>
                  <a:pt x="76200" y="0"/>
                </a:cubicBezTo>
                <a:close/>
              </a:path>
            </a:pathLst>
          </a:custGeom>
          <a:solidFill>
            <a:srgbClr val="ECFDF5"/>
          </a:solidFill>
          <a:ln/>
        </p:spPr>
      </p:sp>
      <p:sp>
        <p:nvSpPr>
          <p:cNvPr id="45" name="Text 43"/>
          <p:cNvSpPr/>
          <p:nvPr/>
        </p:nvSpPr>
        <p:spPr>
          <a:xfrm>
            <a:off x="647700" y="4921251"/>
            <a:ext cx="328612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05966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X0~X7, X10~X17, X20~X27...</a:t>
            </a:r>
            <a:endParaRPr lang="en-US" sz="1600" dirty="0"/>
          </a:p>
        </p:txBody>
      </p:sp>
      <p:sp>
        <p:nvSpPr>
          <p:cNvPr id="46" name="Shape 44"/>
          <p:cNvSpPr/>
          <p:nvPr/>
        </p:nvSpPr>
        <p:spPr>
          <a:xfrm>
            <a:off x="4260850" y="3689352"/>
            <a:ext cx="3686175" cy="1685925"/>
          </a:xfrm>
          <a:custGeom>
            <a:avLst/>
            <a:gdLst/>
            <a:ahLst/>
            <a:cxnLst/>
            <a:rect l="l" t="t" r="r" b="b"/>
            <a:pathLst>
              <a:path w="3686175" h="1685925">
                <a:moveTo>
                  <a:pt x="38100" y="0"/>
                </a:moveTo>
                <a:lnTo>
                  <a:pt x="3571869" y="0"/>
                </a:lnTo>
                <a:cubicBezTo>
                  <a:pt x="3634999" y="0"/>
                  <a:pt x="3686175" y="51176"/>
                  <a:pt x="3686175" y="114306"/>
                </a:cubicBezTo>
                <a:lnTo>
                  <a:pt x="3686175" y="1571619"/>
                </a:lnTo>
                <a:cubicBezTo>
                  <a:pt x="3686175" y="1634749"/>
                  <a:pt x="3634999" y="1685925"/>
                  <a:pt x="3571869" y="1685925"/>
                </a:cubicBezTo>
                <a:lnTo>
                  <a:pt x="38100" y="1685925"/>
                </a:lnTo>
                <a:cubicBezTo>
                  <a:pt x="17072" y="1685925"/>
                  <a:pt x="0" y="1668853"/>
                  <a:pt x="0" y="164782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57150" dist="38100" dir="5400000">
              <a:srgbClr val="000000">
                <a:alpha val="10196"/>
              </a:srgbClr>
            </a:outerShdw>
          </a:effectLst>
        </p:spPr>
      </p:sp>
      <p:sp>
        <p:nvSpPr>
          <p:cNvPr id="47" name="Shape 45"/>
          <p:cNvSpPr/>
          <p:nvPr/>
        </p:nvSpPr>
        <p:spPr>
          <a:xfrm>
            <a:off x="4260850" y="3689352"/>
            <a:ext cx="38100" cy="1685925"/>
          </a:xfrm>
          <a:custGeom>
            <a:avLst/>
            <a:gdLst/>
            <a:ahLst/>
            <a:cxnLst/>
            <a:rect l="l" t="t" r="r" b="b"/>
            <a:pathLst>
              <a:path w="38100" h="1685925">
                <a:moveTo>
                  <a:pt x="38100" y="0"/>
                </a:moveTo>
                <a:lnTo>
                  <a:pt x="38100" y="0"/>
                </a:lnTo>
                <a:lnTo>
                  <a:pt x="38100" y="1685925"/>
                </a:lnTo>
                <a:lnTo>
                  <a:pt x="38100" y="1685925"/>
                </a:lnTo>
                <a:cubicBezTo>
                  <a:pt x="17072" y="1685925"/>
                  <a:pt x="0" y="1668853"/>
                  <a:pt x="0" y="164782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8B5CF6"/>
          </a:solidFill>
          <a:ln/>
        </p:spPr>
      </p:sp>
      <p:sp>
        <p:nvSpPr>
          <p:cNvPr id="48" name="Shape 46"/>
          <p:cNvSpPr/>
          <p:nvPr/>
        </p:nvSpPr>
        <p:spPr>
          <a:xfrm>
            <a:off x="4460875" y="3860802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83326" y="55409"/>
                </a:moveTo>
                <a:cubicBezTo>
                  <a:pt x="192569" y="62374"/>
                  <a:pt x="203865" y="69116"/>
                  <a:pt x="216456" y="70812"/>
                </a:cubicBezTo>
                <a:cubicBezTo>
                  <a:pt x="222305" y="71616"/>
                  <a:pt x="227707" y="67464"/>
                  <a:pt x="228511" y="61615"/>
                </a:cubicBezTo>
                <a:cubicBezTo>
                  <a:pt x="229314" y="55766"/>
                  <a:pt x="225162" y="50363"/>
                  <a:pt x="219313" y="49560"/>
                </a:cubicBezTo>
                <a:cubicBezTo>
                  <a:pt x="212214" y="48622"/>
                  <a:pt x="204490" y="44514"/>
                  <a:pt x="196230" y="38308"/>
                </a:cubicBezTo>
                <a:cubicBezTo>
                  <a:pt x="179085" y="25360"/>
                  <a:pt x="155823" y="25360"/>
                  <a:pt x="138633" y="38308"/>
                </a:cubicBezTo>
                <a:cubicBezTo>
                  <a:pt x="127918" y="46390"/>
                  <a:pt x="120461" y="50051"/>
                  <a:pt x="114300" y="50051"/>
                </a:cubicBezTo>
                <a:cubicBezTo>
                  <a:pt x="108139" y="50051"/>
                  <a:pt x="100682" y="46390"/>
                  <a:pt x="89967" y="38308"/>
                </a:cubicBezTo>
                <a:cubicBezTo>
                  <a:pt x="72822" y="25360"/>
                  <a:pt x="49560" y="25360"/>
                  <a:pt x="32370" y="38308"/>
                </a:cubicBezTo>
                <a:cubicBezTo>
                  <a:pt x="24110" y="44514"/>
                  <a:pt x="16386" y="48622"/>
                  <a:pt x="9287" y="49560"/>
                </a:cubicBezTo>
                <a:cubicBezTo>
                  <a:pt x="3438" y="50363"/>
                  <a:pt x="-714" y="55721"/>
                  <a:pt x="89" y="61615"/>
                </a:cubicBezTo>
                <a:cubicBezTo>
                  <a:pt x="893" y="67508"/>
                  <a:pt x="6251" y="71616"/>
                  <a:pt x="12144" y="70812"/>
                </a:cubicBezTo>
                <a:cubicBezTo>
                  <a:pt x="24735" y="69116"/>
                  <a:pt x="36076" y="62374"/>
                  <a:pt x="45274" y="55409"/>
                </a:cubicBezTo>
                <a:cubicBezTo>
                  <a:pt x="54784" y="48220"/>
                  <a:pt x="67553" y="48220"/>
                  <a:pt x="77063" y="55409"/>
                </a:cubicBezTo>
                <a:cubicBezTo>
                  <a:pt x="87868" y="63579"/>
                  <a:pt x="100414" y="71438"/>
                  <a:pt x="114300" y="71438"/>
                </a:cubicBezTo>
                <a:cubicBezTo>
                  <a:pt x="128186" y="71438"/>
                  <a:pt x="140687" y="63535"/>
                  <a:pt x="151537" y="55409"/>
                </a:cubicBezTo>
                <a:cubicBezTo>
                  <a:pt x="161047" y="48220"/>
                  <a:pt x="173816" y="48220"/>
                  <a:pt x="183326" y="55409"/>
                </a:cubicBezTo>
                <a:close/>
                <a:moveTo>
                  <a:pt x="183326" y="119702"/>
                </a:moveTo>
                <a:cubicBezTo>
                  <a:pt x="192569" y="126668"/>
                  <a:pt x="203865" y="133410"/>
                  <a:pt x="216456" y="135106"/>
                </a:cubicBezTo>
                <a:cubicBezTo>
                  <a:pt x="222305" y="135910"/>
                  <a:pt x="227707" y="131758"/>
                  <a:pt x="228511" y="125909"/>
                </a:cubicBezTo>
                <a:cubicBezTo>
                  <a:pt x="229314" y="120060"/>
                  <a:pt x="225162" y="114657"/>
                  <a:pt x="219313" y="113854"/>
                </a:cubicBezTo>
                <a:cubicBezTo>
                  <a:pt x="212214" y="112916"/>
                  <a:pt x="204490" y="108808"/>
                  <a:pt x="196230" y="102602"/>
                </a:cubicBezTo>
                <a:cubicBezTo>
                  <a:pt x="179085" y="89654"/>
                  <a:pt x="155823" y="89654"/>
                  <a:pt x="138633" y="102602"/>
                </a:cubicBezTo>
                <a:cubicBezTo>
                  <a:pt x="127918" y="110683"/>
                  <a:pt x="120461" y="114345"/>
                  <a:pt x="114300" y="114345"/>
                </a:cubicBezTo>
                <a:cubicBezTo>
                  <a:pt x="108139" y="114345"/>
                  <a:pt x="100682" y="110683"/>
                  <a:pt x="89967" y="102602"/>
                </a:cubicBezTo>
                <a:cubicBezTo>
                  <a:pt x="72822" y="89654"/>
                  <a:pt x="49560" y="89654"/>
                  <a:pt x="32370" y="102602"/>
                </a:cubicBezTo>
                <a:cubicBezTo>
                  <a:pt x="24110" y="108808"/>
                  <a:pt x="16386" y="112916"/>
                  <a:pt x="9287" y="113854"/>
                </a:cubicBezTo>
                <a:cubicBezTo>
                  <a:pt x="3438" y="114613"/>
                  <a:pt x="-714" y="120015"/>
                  <a:pt x="89" y="125909"/>
                </a:cubicBezTo>
                <a:cubicBezTo>
                  <a:pt x="893" y="131802"/>
                  <a:pt x="6251" y="135910"/>
                  <a:pt x="12144" y="135106"/>
                </a:cubicBezTo>
                <a:cubicBezTo>
                  <a:pt x="24735" y="133410"/>
                  <a:pt x="36076" y="126668"/>
                  <a:pt x="45274" y="119702"/>
                </a:cubicBezTo>
                <a:cubicBezTo>
                  <a:pt x="54784" y="112514"/>
                  <a:pt x="67553" y="112514"/>
                  <a:pt x="77063" y="119702"/>
                </a:cubicBezTo>
                <a:cubicBezTo>
                  <a:pt x="87868" y="127873"/>
                  <a:pt x="100414" y="135731"/>
                  <a:pt x="114300" y="135731"/>
                </a:cubicBezTo>
                <a:cubicBezTo>
                  <a:pt x="128186" y="135731"/>
                  <a:pt x="140687" y="127828"/>
                  <a:pt x="151537" y="119702"/>
                </a:cubicBezTo>
                <a:cubicBezTo>
                  <a:pt x="161047" y="112514"/>
                  <a:pt x="173816" y="112514"/>
                  <a:pt x="183326" y="119702"/>
                </a:cubicBezTo>
                <a:close/>
                <a:moveTo>
                  <a:pt x="151537" y="183996"/>
                </a:moveTo>
                <a:cubicBezTo>
                  <a:pt x="161047" y="176808"/>
                  <a:pt x="173816" y="176808"/>
                  <a:pt x="183326" y="183996"/>
                </a:cubicBezTo>
                <a:cubicBezTo>
                  <a:pt x="192569" y="190961"/>
                  <a:pt x="203865" y="197703"/>
                  <a:pt x="216456" y="199400"/>
                </a:cubicBezTo>
                <a:cubicBezTo>
                  <a:pt x="222305" y="200204"/>
                  <a:pt x="227707" y="196051"/>
                  <a:pt x="228511" y="190202"/>
                </a:cubicBezTo>
                <a:cubicBezTo>
                  <a:pt x="229314" y="184353"/>
                  <a:pt x="225162" y="178951"/>
                  <a:pt x="219313" y="178147"/>
                </a:cubicBezTo>
                <a:cubicBezTo>
                  <a:pt x="212214" y="177210"/>
                  <a:pt x="204490" y="173102"/>
                  <a:pt x="196230" y="166896"/>
                </a:cubicBezTo>
                <a:cubicBezTo>
                  <a:pt x="179085" y="153948"/>
                  <a:pt x="155823" y="153948"/>
                  <a:pt x="138633" y="166896"/>
                </a:cubicBezTo>
                <a:cubicBezTo>
                  <a:pt x="127918" y="174977"/>
                  <a:pt x="120461" y="178638"/>
                  <a:pt x="114300" y="178638"/>
                </a:cubicBezTo>
                <a:cubicBezTo>
                  <a:pt x="108139" y="178638"/>
                  <a:pt x="100682" y="174977"/>
                  <a:pt x="89967" y="166896"/>
                </a:cubicBezTo>
                <a:cubicBezTo>
                  <a:pt x="72822" y="153948"/>
                  <a:pt x="49560" y="153948"/>
                  <a:pt x="32370" y="166896"/>
                </a:cubicBezTo>
                <a:cubicBezTo>
                  <a:pt x="24110" y="173102"/>
                  <a:pt x="16386" y="177210"/>
                  <a:pt x="9287" y="178147"/>
                </a:cubicBezTo>
                <a:cubicBezTo>
                  <a:pt x="3438" y="178951"/>
                  <a:pt x="-714" y="184309"/>
                  <a:pt x="89" y="190202"/>
                </a:cubicBezTo>
                <a:cubicBezTo>
                  <a:pt x="893" y="196096"/>
                  <a:pt x="6251" y="200204"/>
                  <a:pt x="12144" y="199400"/>
                </a:cubicBezTo>
                <a:cubicBezTo>
                  <a:pt x="24735" y="197703"/>
                  <a:pt x="36076" y="190961"/>
                  <a:pt x="45274" y="183996"/>
                </a:cubicBezTo>
                <a:cubicBezTo>
                  <a:pt x="54784" y="176808"/>
                  <a:pt x="67553" y="176808"/>
                  <a:pt x="77063" y="183996"/>
                </a:cubicBezTo>
                <a:cubicBezTo>
                  <a:pt x="87868" y="192167"/>
                  <a:pt x="100414" y="200025"/>
                  <a:pt x="114300" y="200025"/>
                </a:cubicBezTo>
                <a:cubicBezTo>
                  <a:pt x="128186" y="200025"/>
                  <a:pt x="140687" y="192122"/>
                  <a:pt x="151537" y="183996"/>
                </a:cubicBezTo>
                <a:close/>
              </a:path>
            </a:pathLst>
          </a:custGeom>
          <a:solidFill>
            <a:srgbClr val="8B5CF6"/>
          </a:solidFill>
          <a:ln/>
        </p:spPr>
      </p:sp>
      <p:sp>
        <p:nvSpPr>
          <p:cNvPr id="49" name="Text 47"/>
          <p:cNvSpPr/>
          <p:nvPr/>
        </p:nvSpPr>
        <p:spPr>
          <a:xfrm>
            <a:off x="4832350" y="3841752"/>
            <a:ext cx="11620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实数(浮点数)</a:t>
            </a:r>
            <a:endParaRPr lang="en-US" sz="1600" dirty="0"/>
          </a:p>
        </p:txBody>
      </p:sp>
      <p:sp>
        <p:nvSpPr>
          <p:cNvPr id="50" name="Text 48"/>
          <p:cNvSpPr/>
          <p:nvPr/>
        </p:nvSpPr>
        <p:spPr>
          <a:xfrm>
            <a:off x="4432300" y="4222752"/>
            <a:ext cx="343852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功能:</a:t>
            </a:r>
            <a:pPr>
              <a:lnSpc>
                <a:spcPct val="130000"/>
              </a:lnSpc>
            </a:pPr>
            <a:r>
              <a:rPr lang="en-US" sz="12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FX3U支持高精度浮点运算</a:t>
            </a:r>
            <a:endParaRPr lang="en-US" sz="1600" dirty="0"/>
          </a:p>
        </p:txBody>
      </p:sp>
      <p:sp>
        <p:nvSpPr>
          <p:cNvPr id="51" name="Text 49"/>
          <p:cNvSpPr/>
          <p:nvPr/>
        </p:nvSpPr>
        <p:spPr>
          <a:xfrm>
            <a:off x="4432300" y="4527552"/>
            <a:ext cx="343852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表示:</a:t>
            </a:r>
            <a:pPr>
              <a:lnSpc>
                <a:spcPct val="130000"/>
              </a:lnSpc>
            </a:pPr>
            <a:r>
              <a:rPr lang="en-US" sz="1200" dirty="0">
                <a:solidFill>
                  <a:srgbClr val="4B5563"/>
                </a:solidFill>
                <a:highlight>
                  <a:srgbClr val="F3F4F6">
                    <a:alpha val="100000"/>
                  </a:srgbClr>
                </a:highlight>
                <a:latin typeface="Liter" pitchFamily="34" charset="0"/>
                <a:ea typeface="Liter" pitchFamily="34" charset="-122"/>
                <a:cs typeface="Liter" pitchFamily="34" charset="-120"/>
              </a:rPr>
              <a:t> E </a:t>
            </a:r>
            <a:pPr>
              <a:lnSpc>
                <a:spcPct val="130000"/>
              </a:lnSpc>
            </a:pPr>
            <a:r>
              <a:rPr lang="en-US" sz="12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开头,如 </a:t>
            </a:r>
            <a:pPr>
              <a:lnSpc>
                <a:spcPct val="130000"/>
              </a:lnSpc>
            </a:pPr>
            <a:r>
              <a:rPr lang="en-US" sz="1200" b="1" dirty="0">
                <a:solidFill>
                  <a:srgbClr val="8B5CF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E1.23</a:t>
            </a:r>
            <a:endParaRPr lang="en-US" sz="1600" dirty="0"/>
          </a:p>
        </p:txBody>
      </p:sp>
      <p:sp>
        <p:nvSpPr>
          <p:cNvPr id="52" name="Shape 50"/>
          <p:cNvSpPr/>
          <p:nvPr/>
        </p:nvSpPr>
        <p:spPr>
          <a:xfrm>
            <a:off x="4432300" y="4845051"/>
            <a:ext cx="3362325" cy="381000"/>
          </a:xfrm>
          <a:custGeom>
            <a:avLst/>
            <a:gdLst/>
            <a:ahLst/>
            <a:cxnLst/>
            <a:rect l="l" t="t" r="r" b="b"/>
            <a:pathLst>
              <a:path w="3362325" h="381000">
                <a:moveTo>
                  <a:pt x="76200" y="0"/>
                </a:moveTo>
                <a:lnTo>
                  <a:pt x="3286125" y="0"/>
                </a:lnTo>
                <a:cubicBezTo>
                  <a:pt x="3328181" y="0"/>
                  <a:pt x="3362325" y="34144"/>
                  <a:pt x="3362325" y="76200"/>
                </a:cubicBezTo>
                <a:lnTo>
                  <a:pt x="3362325" y="304800"/>
                </a:lnTo>
                <a:cubicBezTo>
                  <a:pt x="3362325" y="346856"/>
                  <a:pt x="3328181" y="381000"/>
                  <a:pt x="3286125" y="381000"/>
                </a:cubicBezTo>
                <a:lnTo>
                  <a:pt x="76200" y="381000"/>
                </a:lnTo>
                <a:cubicBezTo>
                  <a:pt x="34144" y="381000"/>
                  <a:pt x="0" y="346856"/>
                  <a:pt x="0" y="304800"/>
                </a:cubicBezTo>
                <a:lnTo>
                  <a:pt x="0" y="76200"/>
                </a:lnTo>
                <a:cubicBezTo>
                  <a:pt x="0" y="34144"/>
                  <a:pt x="34144" y="0"/>
                  <a:pt x="76200" y="0"/>
                </a:cubicBezTo>
                <a:close/>
              </a:path>
            </a:pathLst>
          </a:custGeom>
          <a:solidFill>
            <a:srgbClr val="F5F3FF"/>
          </a:solidFill>
          <a:ln/>
        </p:spPr>
      </p:sp>
      <p:sp>
        <p:nvSpPr>
          <p:cNvPr id="53" name="Text 51"/>
          <p:cNvSpPr/>
          <p:nvPr/>
        </p:nvSpPr>
        <p:spPr>
          <a:xfrm>
            <a:off x="4508500" y="4921251"/>
            <a:ext cx="328612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7C3AE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支持普通表示和指数表示</a:t>
            </a:r>
            <a:endParaRPr lang="en-US" sz="1600" dirty="0"/>
          </a:p>
        </p:txBody>
      </p:sp>
      <p:sp>
        <p:nvSpPr>
          <p:cNvPr id="54" name="Shape 52"/>
          <p:cNvSpPr/>
          <p:nvPr/>
        </p:nvSpPr>
        <p:spPr>
          <a:xfrm>
            <a:off x="8121650" y="3689352"/>
            <a:ext cx="3686175" cy="1685925"/>
          </a:xfrm>
          <a:custGeom>
            <a:avLst/>
            <a:gdLst/>
            <a:ahLst/>
            <a:cxnLst/>
            <a:rect l="l" t="t" r="r" b="b"/>
            <a:pathLst>
              <a:path w="3686175" h="1685925">
                <a:moveTo>
                  <a:pt x="38100" y="0"/>
                </a:moveTo>
                <a:lnTo>
                  <a:pt x="3571869" y="0"/>
                </a:lnTo>
                <a:cubicBezTo>
                  <a:pt x="3634999" y="0"/>
                  <a:pt x="3686175" y="51176"/>
                  <a:pt x="3686175" y="114306"/>
                </a:cubicBezTo>
                <a:lnTo>
                  <a:pt x="3686175" y="1571619"/>
                </a:lnTo>
                <a:cubicBezTo>
                  <a:pt x="3686175" y="1634749"/>
                  <a:pt x="3634999" y="1685925"/>
                  <a:pt x="3571869" y="1685925"/>
                </a:cubicBezTo>
                <a:lnTo>
                  <a:pt x="38100" y="1685925"/>
                </a:lnTo>
                <a:cubicBezTo>
                  <a:pt x="17072" y="1685925"/>
                  <a:pt x="0" y="1668853"/>
                  <a:pt x="0" y="164782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57150" dist="38100" dir="5400000">
              <a:srgbClr val="000000">
                <a:alpha val="10196"/>
              </a:srgbClr>
            </a:outerShdw>
          </a:effectLst>
        </p:spPr>
      </p:sp>
      <p:sp>
        <p:nvSpPr>
          <p:cNvPr id="55" name="Shape 53"/>
          <p:cNvSpPr/>
          <p:nvPr/>
        </p:nvSpPr>
        <p:spPr>
          <a:xfrm>
            <a:off x="8121650" y="3689352"/>
            <a:ext cx="38100" cy="1685925"/>
          </a:xfrm>
          <a:custGeom>
            <a:avLst/>
            <a:gdLst/>
            <a:ahLst/>
            <a:cxnLst/>
            <a:rect l="l" t="t" r="r" b="b"/>
            <a:pathLst>
              <a:path w="38100" h="1685925">
                <a:moveTo>
                  <a:pt x="38100" y="0"/>
                </a:moveTo>
                <a:lnTo>
                  <a:pt x="38100" y="0"/>
                </a:lnTo>
                <a:lnTo>
                  <a:pt x="38100" y="1685925"/>
                </a:lnTo>
                <a:lnTo>
                  <a:pt x="38100" y="1685925"/>
                </a:lnTo>
                <a:cubicBezTo>
                  <a:pt x="17072" y="1685925"/>
                  <a:pt x="0" y="1668853"/>
                  <a:pt x="0" y="164782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EF4444"/>
          </a:solidFill>
          <a:ln/>
        </p:spPr>
      </p:sp>
      <p:sp>
        <p:nvSpPr>
          <p:cNvPr id="56" name="Shape 54"/>
          <p:cNvSpPr/>
          <p:nvPr/>
        </p:nvSpPr>
        <p:spPr>
          <a:xfrm>
            <a:off x="8307388" y="3860802"/>
            <a:ext cx="257175" cy="228600"/>
          </a:xfrm>
          <a:custGeom>
            <a:avLst/>
            <a:gdLst/>
            <a:ahLst/>
            <a:cxnLst/>
            <a:rect l="l" t="t" r="r" b="b"/>
            <a:pathLst>
              <a:path w="257175" h="228600">
                <a:moveTo>
                  <a:pt x="0" y="57150"/>
                </a:moveTo>
                <a:cubicBezTo>
                  <a:pt x="0" y="41389"/>
                  <a:pt x="12814" y="28575"/>
                  <a:pt x="28575" y="28575"/>
                </a:cubicBezTo>
                <a:lnTo>
                  <a:pt x="228600" y="28575"/>
                </a:lnTo>
                <a:cubicBezTo>
                  <a:pt x="244361" y="28575"/>
                  <a:pt x="257175" y="41389"/>
                  <a:pt x="257175" y="57150"/>
                </a:cubicBezTo>
                <a:lnTo>
                  <a:pt x="257175" y="171450"/>
                </a:lnTo>
                <a:cubicBezTo>
                  <a:pt x="257175" y="187211"/>
                  <a:pt x="244361" y="200025"/>
                  <a:pt x="228600" y="200025"/>
                </a:cubicBezTo>
                <a:lnTo>
                  <a:pt x="28575" y="200025"/>
                </a:lnTo>
                <a:cubicBezTo>
                  <a:pt x="12814" y="200025"/>
                  <a:pt x="0" y="187211"/>
                  <a:pt x="0" y="171450"/>
                </a:cubicBezTo>
                <a:lnTo>
                  <a:pt x="0" y="57150"/>
                </a:lnTo>
                <a:close/>
                <a:moveTo>
                  <a:pt x="28575" y="71438"/>
                </a:moveTo>
                <a:lnTo>
                  <a:pt x="28575" y="85725"/>
                </a:lnTo>
                <a:cubicBezTo>
                  <a:pt x="28575" y="93628"/>
                  <a:pt x="34960" y="100013"/>
                  <a:pt x="42863" y="100013"/>
                </a:cubicBezTo>
                <a:lnTo>
                  <a:pt x="114300" y="100013"/>
                </a:lnTo>
                <a:cubicBezTo>
                  <a:pt x="122203" y="100013"/>
                  <a:pt x="128588" y="93628"/>
                  <a:pt x="128588" y="85725"/>
                </a:cubicBezTo>
                <a:lnTo>
                  <a:pt x="128588" y="71438"/>
                </a:lnTo>
                <a:cubicBezTo>
                  <a:pt x="128588" y="63535"/>
                  <a:pt x="122203" y="57150"/>
                  <a:pt x="114300" y="57150"/>
                </a:cubicBezTo>
                <a:lnTo>
                  <a:pt x="42863" y="57150"/>
                </a:lnTo>
                <a:cubicBezTo>
                  <a:pt x="34960" y="57150"/>
                  <a:pt x="28575" y="63535"/>
                  <a:pt x="28575" y="71438"/>
                </a:cubicBezTo>
                <a:close/>
                <a:moveTo>
                  <a:pt x="39291" y="157163"/>
                </a:moveTo>
                <a:cubicBezTo>
                  <a:pt x="33352" y="157163"/>
                  <a:pt x="28575" y="161940"/>
                  <a:pt x="28575" y="167878"/>
                </a:cubicBezTo>
                <a:cubicBezTo>
                  <a:pt x="28575" y="173816"/>
                  <a:pt x="33352" y="178594"/>
                  <a:pt x="39291" y="178594"/>
                </a:cubicBezTo>
                <a:lnTo>
                  <a:pt x="100013" y="178594"/>
                </a:lnTo>
                <a:cubicBezTo>
                  <a:pt x="105951" y="178594"/>
                  <a:pt x="110728" y="173816"/>
                  <a:pt x="110728" y="167878"/>
                </a:cubicBezTo>
                <a:cubicBezTo>
                  <a:pt x="110728" y="161940"/>
                  <a:pt x="105951" y="157163"/>
                  <a:pt x="100013" y="157163"/>
                </a:cubicBezTo>
                <a:lnTo>
                  <a:pt x="39291" y="157163"/>
                </a:lnTo>
                <a:close/>
                <a:moveTo>
                  <a:pt x="153591" y="157163"/>
                </a:moveTo>
                <a:cubicBezTo>
                  <a:pt x="147652" y="157163"/>
                  <a:pt x="142875" y="161940"/>
                  <a:pt x="142875" y="167878"/>
                </a:cubicBezTo>
                <a:cubicBezTo>
                  <a:pt x="142875" y="173816"/>
                  <a:pt x="147652" y="178594"/>
                  <a:pt x="153591" y="178594"/>
                </a:cubicBezTo>
                <a:lnTo>
                  <a:pt x="217884" y="178594"/>
                </a:lnTo>
                <a:cubicBezTo>
                  <a:pt x="223823" y="178594"/>
                  <a:pt x="228600" y="173816"/>
                  <a:pt x="228600" y="167878"/>
                </a:cubicBezTo>
                <a:cubicBezTo>
                  <a:pt x="228600" y="161940"/>
                  <a:pt x="223823" y="157163"/>
                  <a:pt x="217884" y="157163"/>
                </a:cubicBezTo>
                <a:lnTo>
                  <a:pt x="153591" y="157163"/>
                </a:lnTo>
                <a:close/>
                <a:moveTo>
                  <a:pt x="221456" y="85725"/>
                </a:moveTo>
                <a:cubicBezTo>
                  <a:pt x="221456" y="69954"/>
                  <a:pt x="208652" y="57150"/>
                  <a:pt x="192881" y="57150"/>
                </a:cubicBezTo>
                <a:cubicBezTo>
                  <a:pt x="177110" y="57150"/>
                  <a:pt x="164306" y="69954"/>
                  <a:pt x="164306" y="85725"/>
                </a:cubicBezTo>
                <a:cubicBezTo>
                  <a:pt x="164306" y="101496"/>
                  <a:pt x="177110" y="114300"/>
                  <a:pt x="192881" y="114300"/>
                </a:cubicBezTo>
                <a:cubicBezTo>
                  <a:pt x="208652" y="114300"/>
                  <a:pt x="221456" y="101496"/>
                  <a:pt x="221456" y="85725"/>
                </a:cubicBezTo>
                <a:close/>
                <a:moveTo>
                  <a:pt x="39291" y="139303"/>
                </a:moveTo>
                <a:cubicBezTo>
                  <a:pt x="45205" y="139303"/>
                  <a:pt x="50006" y="134502"/>
                  <a:pt x="50006" y="128588"/>
                </a:cubicBezTo>
                <a:cubicBezTo>
                  <a:pt x="50006" y="122673"/>
                  <a:pt x="45205" y="117872"/>
                  <a:pt x="39291" y="117872"/>
                </a:cubicBezTo>
                <a:cubicBezTo>
                  <a:pt x="33377" y="117872"/>
                  <a:pt x="28575" y="122673"/>
                  <a:pt x="28575" y="128588"/>
                </a:cubicBezTo>
                <a:cubicBezTo>
                  <a:pt x="28575" y="134502"/>
                  <a:pt x="33377" y="139303"/>
                  <a:pt x="39291" y="139303"/>
                </a:cubicBezTo>
                <a:close/>
                <a:moveTo>
                  <a:pt x="85725" y="128588"/>
                </a:moveTo>
                <a:cubicBezTo>
                  <a:pt x="85725" y="122673"/>
                  <a:pt x="80923" y="117872"/>
                  <a:pt x="75009" y="117872"/>
                </a:cubicBezTo>
                <a:cubicBezTo>
                  <a:pt x="69095" y="117872"/>
                  <a:pt x="64294" y="122673"/>
                  <a:pt x="64294" y="128588"/>
                </a:cubicBezTo>
                <a:cubicBezTo>
                  <a:pt x="64294" y="134502"/>
                  <a:pt x="69095" y="139303"/>
                  <a:pt x="75009" y="139303"/>
                </a:cubicBezTo>
                <a:cubicBezTo>
                  <a:pt x="80923" y="139303"/>
                  <a:pt x="85725" y="134502"/>
                  <a:pt x="85725" y="128588"/>
                </a:cubicBezTo>
                <a:close/>
                <a:moveTo>
                  <a:pt x="110728" y="139303"/>
                </a:moveTo>
                <a:cubicBezTo>
                  <a:pt x="116642" y="139303"/>
                  <a:pt x="121444" y="134502"/>
                  <a:pt x="121444" y="128588"/>
                </a:cubicBezTo>
                <a:cubicBezTo>
                  <a:pt x="121444" y="122673"/>
                  <a:pt x="116642" y="117872"/>
                  <a:pt x="110728" y="117872"/>
                </a:cubicBezTo>
                <a:cubicBezTo>
                  <a:pt x="104814" y="117872"/>
                  <a:pt x="100013" y="122673"/>
                  <a:pt x="100013" y="128588"/>
                </a:cubicBezTo>
                <a:cubicBezTo>
                  <a:pt x="100013" y="134502"/>
                  <a:pt x="104814" y="139303"/>
                  <a:pt x="110728" y="139303"/>
                </a:cubicBezTo>
                <a:close/>
              </a:path>
            </a:pathLst>
          </a:custGeom>
          <a:solidFill>
            <a:srgbClr val="EF4444"/>
          </a:solidFill>
          <a:ln/>
        </p:spPr>
      </p:sp>
      <p:sp>
        <p:nvSpPr>
          <p:cNvPr id="57" name="Text 55"/>
          <p:cNvSpPr/>
          <p:nvPr/>
        </p:nvSpPr>
        <p:spPr>
          <a:xfrm>
            <a:off x="8693150" y="3841752"/>
            <a:ext cx="68580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BCD码</a:t>
            </a:r>
            <a:endParaRPr lang="en-US" sz="1600" dirty="0"/>
          </a:p>
        </p:txBody>
      </p:sp>
      <p:sp>
        <p:nvSpPr>
          <p:cNvPr id="58" name="Text 56"/>
          <p:cNvSpPr/>
          <p:nvPr/>
        </p:nvSpPr>
        <p:spPr>
          <a:xfrm>
            <a:off x="8293100" y="4222752"/>
            <a:ext cx="343852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定义:</a:t>
            </a:r>
            <a:pPr>
              <a:lnSpc>
                <a:spcPct val="130000"/>
              </a:lnSpc>
            </a:pPr>
            <a:r>
              <a:rPr lang="en-US" sz="12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用4位BIN表示1位十进制数</a:t>
            </a:r>
            <a:endParaRPr lang="en-US" sz="1600" dirty="0"/>
          </a:p>
        </p:txBody>
      </p:sp>
      <p:sp>
        <p:nvSpPr>
          <p:cNvPr id="59" name="Text 57"/>
          <p:cNvSpPr/>
          <p:nvPr/>
        </p:nvSpPr>
        <p:spPr>
          <a:xfrm>
            <a:off x="8293100" y="4527552"/>
            <a:ext cx="343852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应用:</a:t>
            </a:r>
            <a:pPr>
              <a:lnSpc>
                <a:spcPct val="130000"/>
              </a:lnSpc>
            </a:pPr>
            <a:r>
              <a:rPr lang="en-US" sz="12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数字开关、7段码显示器控制</a:t>
            </a:r>
            <a:endParaRPr lang="en-US" sz="1600" dirty="0"/>
          </a:p>
        </p:txBody>
      </p:sp>
      <p:sp>
        <p:nvSpPr>
          <p:cNvPr id="60" name="Shape 58"/>
          <p:cNvSpPr/>
          <p:nvPr/>
        </p:nvSpPr>
        <p:spPr>
          <a:xfrm>
            <a:off x="8293100" y="4832352"/>
            <a:ext cx="3362325" cy="381000"/>
          </a:xfrm>
          <a:custGeom>
            <a:avLst/>
            <a:gdLst/>
            <a:ahLst/>
            <a:cxnLst/>
            <a:rect l="l" t="t" r="r" b="b"/>
            <a:pathLst>
              <a:path w="3362325" h="381000">
                <a:moveTo>
                  <a:pt x="76200" y="0"/>
                </a:moveTo>
                <a:lnTo>
                  <a:pt x="3286125" y="0"/>
                </a:lnTo>
                <a:cubicBezTo>
                  <a:pt x="3328181" y="0"/>
                  <a:pt x="3362325" y="34144"/>
                  <a:pt x="3362325" y="76200"/>
                </a:cubicBezTo>
                <a:lnTo>
                  <a:pt x="3362325" y="304800"/>
                </a:lnTo>
                <a:cubicBezTo>
                  <a:pt x="3362325" y="346856"/>
                  <a:pt x="3328181" y="381000"/>
                  <a:pt x="3286125" y="381000"/>
                </a:cubicBezTo>
                <a:lnTo>
                  <a:pt x="76200" y="381000"/>
                </a:lnTo>
                <a:cubicBezTo>
                  <a:pt x="34144" y="381000"/>
                  <a:pt x="0" y="346856"/>
                  <a:pt x="0" y="304800"/>
                </a:cubicBezTo>
                <a:lnTo>
                  <a:pt x="0" y="76200"/>
                </a:lnTo>
                <a:cubicBezTo>
                  <a:pt x="0" y="34144"/>
                  <a:pt x="34144" y="0"/>
                  <a:pt x="76200" y="0"/>
                </a:cubicBezTo>
                <a:close/>
              </a:path>
            </a:pathLst>
          </a:custGeom>
          <a:solidFill>
            <a:srgbClr val="FEF2F2"/>
          </a:solidFill>
          <a:ln/>
        </p:spPr>
      </p:sp>
      <p:sp>
        <p:nvSpPr>
          <p:cNvPr id="61" name="Text 59"/>
          <p:cNvSpPr/>
          <p:nvPr/>
        </p:nvSpPr>
        <p:spPr>
          <a:xfrm>
            <a:off x="8369300" y="4908552"/>
            <a:ext cx="328612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DC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便于人机交互设备使用</a:t>
            </a:r>
            <a:endParaRPr lang="en-US" sz="1600" dirty="0"/>
          </a:p>
        </p:txBody>
      </p:sp>
      <p:sp>
        <p:nvSpPr>
          <p:cNvPr id="62" name="Shape 60"/>
          <p:cNvSpPr/>
          <p:nvPr/>
        </p:nvSpPr>
        <p:spPr>
          <a:xfrm>
            <a:off x="400050" y="5530851"/>
            <a:ext cx="11410950" cy="800100"/>
          </a:xfrm>
          <a:custGeom>
            <a:avLst/>
            <a:gdLst/>
            <a:ahLst/>
            <a:cxnLst/>
            <a:rect l="l" t="t" r="r" b="b"/>
            <a:pathLst>
              <a:path w="11410950" h="800100">
                <a:moveTo>
                  <a:pt x="38100" y="0"/>
                </a:moveTo>
                <a:lnTo>
                  <a:pt x="11296648" y="0"/>
                </a:lnTo>
                <a:cubicBezTo>
                  <a:pt x="11359733" y="0"/>
                  <a:pt x="11410950" y="51217"/>
                  <a:pt x="11410950" y="114302"/>
                </a:cubicBezTo>
                <a:lnTo>
                  <a:pt x="11410950" y="685798"/>
                </a:lnTo>
                <a:cubicBezTo>
                  <a:pt x="11410950" y="748883"/>
                  <a:pt x="11359733" y="800100"/>
                  <a:pt x="11296648" y="800100"/>
                </a:cubicBezTo>
                <a:lnTo>
                  <a:pt x="38100" y="800100"/>
                </a:lnTo>
                <a:cubicBezTo>
                  <a:pt x="17072" y="800100"/>
                  <a:pt x="0" y="783028"/>
                  <a:pt x="0" y="7620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1E3A8A">
              <a:alpha val="5098"/>
            </a:srgbClr>
          </a:solidFill>
          <a:ln/>
        </p:spPr>
      </p:sp>
      <p:sp>
        <p:nvSpPr>
          <p:cNvPr id="63" name="Shape 61"/>
          <p:cNvSpPr/>
          <p:nvPr/>
        </p:nvSpPr>
        <p:spPr>
          <a:xfrm>
            <a:off x="400050" y="5530851"/>
            <a:ext cx="38100" cy="800100"/>
          </a:xfrm>
          <a:custGeom>
            <a:avLst/>
            <a:gdLst/>
            <a:ahLst/>
            <a:cxnLst/>
            <a:rect l="l" t="t" r="r" b="b"/>
            <a:pathLst>
              <a:path w="38100" h="800100">
                <a:moveTo>
                  <a:pt x="38100" y="0"/>
                </a:moveTo>
                <a:lnTo>
                  <a:pt x="38100" y="0"/>
                </a:lnTo>
                <a:lnTo>
                  <a:pt x="38100" y="800100"/>
                </a:lnTo>
                <a:lnTo>
                  <a:pt x="38100" y="800100"/>
                </a:lnTo>
                <a:cubicBezTo>
                  <a:pt x="17072" y="800100"/>
                  <a:pt x="0" y="783028"/>
                  <a:pt x="0" y="7620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64" name="Shape 62"/>
          <p:cNvSpPr/>
          <p:nvPr/>
        </p:nvSpPr>
        <p:spPr>
          <a:xfrm>
            <a:off x="600075" y="5721351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cubicBezTo>
                  <a:pt x="120863" y="0"/>
                  <a:pt x="126891" y="3617"/>
                  <a:pt x="130016" y="9376"/>
                </a:cubicBezTo>
                <a:lnTo>
                  <a:pt x="226457" y="187970"/>
                </a:lnTo>
                <a:cubicBezTo>
                  <a:pt x="229448" y="193506"/>
                  <a:pt x="229314" y="200204"/>
                  <a:pt x="226100" y="205606"/>
                </a:cubicBezTo>
                <a:cubicBezTo>
                  <a:pt x="222885" y="211009"/>
                  <a:pt x="217036" y="214313"/>
                  <a:pt x="210741" y="214313"/>
                </a:cubicBezTo>
                <a:lnTo>
                  <a:pt x="17859" y="214313"/>
                </a:lnTo>
                <a:cubicBezTo>
                  <a:pt x="11564" y="214313"/>
                  <a:pt x="5760" y="211009"/>
                  <a:pt x="2500" y="205606"/>
                </a:cubicBezTo>
                <a:cubicBezTo>
                  <a:pt x="-759" y="200204"/>
                  <a:pt x="-848" y="193506"/>
                  <a:pt x="2143" y="187970"/>
                </a:cubicBezTo>
                <a:lnTo>
                  <a:pt x="98584" y="9376"/>
                </a:lnTo>
                <a:cubicBezTo>
                  <a:pt x="101709" y="3617"/>
                  <a:pt x="107737" y="0"/>
                  <a:pt x="114300" y="0"/>
                </a:cubicBezTo>
                <a:close/>
                <a:moveTo>
                  <a:pt x="114300" y="75009"/>
                </a:moveTo>
                <a:cubicBezTo>
                  <a:pt x="108362" y="75009"/>
                  <a:pt x="103584" y="79787"/>
                  <a:pt x="103584" y="85725"/>
                </a:cubicBezTo>
                <a:lnTo>
                  <a:pt x="103584" y="135731"/>
                </a:lnTo>
                <a:cubicBezTo>
                  <a:pt x="103584" y="141669"/>
                  <a:pt x="108362" y="146447"/>
                  <a:pt x="114300" y="146447"/>
                </a:cubicBezTo>
                <a:cubicBezTo>
                  <a:pt x="120238" y="146447"/>
                  <a:pt x="125016" y="141669"/>
                  <a:pt x="125016" y="135731"/>
                </a:cubicBezTo>
                <a:lnTo>
                  <a:pt x="125016" y="85725"/>
                </a:lnTo>
                <a:cubicBezTo>
                  <a:pt x="125016" y="79787"/>
                  <a:pt x="120238" y="75009"/>
                  <a:pt x="114300" y="75009"/>
                </a:cubicBezTo>
                <a:close/>
                <a:moveTo>
                  <a:pt x="126221" y="171450"/>
                </a:moveTo>
                <a:cubicBezTo>
                  <a:pt x="126492" y="167025"/>
                  <a:pt x="124286" y="162815"/>
                  <a:pt x="120492" y="160521"/>
                </a:cubicBezTo>
                <a:cubicBezTo>
                  <a:pt x="116699" y="158226"/>
                  <a:pt x="111946" y="158226"/>
                  <a:pt x="108152" y="160521"/>
                </a:cubicBezTo>
                <a:cubicBezTo>
                  <a:pt x="104359" y="162815"/>
                  <a:pt x="102152" y="167025"/>
                  <a:pt x="102424" y="171450"/>
                </a:cubicBezTo>
                <a:cubicBezTo>
                  <a:pt x="102152" y="175875"/>
                  <a:pt x="104359" y="180085"/>
                  <a:pt x="108152" y="182379"/>
                </a:cubicBezTo>
                <a:cubicBezTo>
                  <a:pt x="111946" y="184674"/>
                  <a:pt x="116699" y="184674"/>
                  <a:pt x="120492" y="182379"/>
                </a:cubicBezTo>
                <a:cubicBezTo>
                  <a:pt x="124286" y="180085"/>
                  <a:pt x="126492" y="175875"/>
                  <a:pt x="126221" y="17145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65" name="Text 63"/>
          <p:cNvSpPr/>
          <p:nvPr/>
        </p:nvSpPr>
        <p:spPr>
          <a:xfrm>
            <a:off x="971550" y="5683251"/>
            <a:ext cx="1060132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重要提示</a:t>
            </a:r>
            <a:endParaRPr lang="en-US" sz="1600" dirty="0"/>
          </a:p>
        </p:txBody>
      </p:sp>
      <p:sp>
        <p:nvSpPr>
          <p:cNvPr id="66" name="Text 64"/>
          <p:cNvSpPr/>
          <p:nvPr/>
        </p:nvSpPr>
        <p:spPr>
          <a:xfrm>
            <a:off x="971550" y="5949951"/>
            <a:ext cx="1060132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FX系列PLC中, </a:t>
            </a:r>
            <a:pPr>
              <a:lnSpc>
                <a:spcPct val="130000"/>
              </a:lnSpc>
            </a:pPr>
            <a:r>
              <a:rPr lang="en-US" sz="1200" b="1" dirty="0">
                <a:solidFill>
                  <a:srgbClr val="EF4444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只有X和Y采用八进制编号</a:t>
            </a:r>
            <a:pPr>
              <a:lnSpc>
                <a:spcPct val="130000"/>
              </a:lnSpc>
            </a:pPr>
            <a:r>
              <a:rPr lang="en-US" sz="12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(X0~X7, X10~X17...),其余软元件(M、T、C、S、D等)均采用 </a:t>
            </a:r>
            <a:pPr>
              <a:lnSpc>
                <a:spcPct val="130000"/>
              </a:lnSpc>
            </a:pPr>
            <a:r>
              <a:rPr lang="en-US" sz="1200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十进制编号</a:t>
            </a:r>
            <a:pPr>
              <a:lnSpc>
                <a:spcPct val="130000"/>
              </a:lnSpc>
            </a:pPr>
            <a:r>
              <a:rPr lang="en-US" sz="1200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。这是编程时容易混淆的地方,需要特别注意!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8F9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303" y="365303"/>
            <a:ext cx="11534454" cy="21918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1" b="1" spc="58" kern="0" dirty="0">
                <a:solidFill>
                  <a:srgbClr val="3B82F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BIT DEVICES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365303" y="657546"/>
            <a:ext cx="11625780" cy="36530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589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位软元件:输入/输出与辅助继电器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65303" y="1132440"/>
            <a:ext cx="876728" cy="36530"/>
          </a:xfrm>
          <a:custGeom>
            <a:avLst/>
            <a:gdLst/>
            <a:ahLst/>
            <a:cxnLst/>
            <a:rect l="l" t="t" r="r" b="b"/>
            <a:pathLst>
              <a:path w="876728" h="36530">
                <a:moveTo>
                  <a:pt x="0" y="0"/>
                </a:moveTo>
                <a:lnTo>
                  <a:pt x="876728" y="0"/>
                </a:lnTo>
                <a:lnTo>
                  <a:pt x="876728" y="36530"/>
                </a:lnTo>
                <a:lnTo>
                  <a:pt x="0" y="36530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5" name="Shape 3"/>
          <p:cNvSpPr/>
          <p:nvPr/>
        </p:nvSpPr>
        <p:spPr>
          <a:xfrm>
            <a:off x="365303" y="1260297"/>
            <a:ext cx="5698733" cy="1525142"/>
          </a:xfrm>
          <a:custGeom>
            <a:avLst/>
            <a:gdLst/>
            <a:ahLst/>
            <a:cxnLst/>
            <a:rect l="l" t="t" r="r" b="b"/>
            <a:pathLst>
              <a:path w="5698733" h="1525142">
                <a:moveTo>
                  <a:pt x="36530" y="0"/>
                </a:moveTo>
                <a:lnTo>
                  <a:pt x="5662202" y="0"/>
                </a:lnTo>
                <a:cubicBezTo>
                  <a:pt x="5682377" y="0"/>
                  <a:pt x="5698733" y="16355"/>
                  <a:pt x="5698733" y="36530"/>
                </a:cubicBezTo>
                <a:lnTo>
                  <a:pt x="5698733" y="1415545"/>
                </a:lnTo>
                <a:cubicBezTo>
                  <a:pt x="5698733" y="1476073"/>
                  <a:pt x="5649664" y="1525142"/>
                  <a:pt x="5589136" y="1525142"/>
                </a:cubicBezTo>
                <a:lnTo>
                  <a:pt x="109597" y="1525142"/>
                </a:lnTo>
                <a:cubicBezTo>
                  <a:pt x="49109" y="1525142"/>
                  <a:pt x="0" y="1476033"/>
                  <a:pt x="0" y="1415545"/>
                </a:cubicBezTo>
                <a:lnTo>
                  <a:pt x="0" y="36530"/>
                </a:lnTo>
                <a:cubicBezTo>
                  <a:pt x="0" y="16369"/>
                  <a:pt x="16369" y="0"/>
                  <a:pt x="3653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54796" dist="36530" dir="540000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365303" y="1260297"/>
            <a:ext cx="5698733" cy="36530"/>
          </a:xfrm>
          <a:custGeom>
            <a:avLst/>
            <a:gdLst/>
            <a:ahLst/>
            <a:cxnLst/>
            <a:rect l="l" t="t" r="r" b="b"/>
            <a:pathLst>
              <a:path w="5698733" h="36530">
                <a:moveTo>
                  <a:pt x="36530" y="0"/>
                </a:moveTo>
                <a:lnTo>
                  <a:pt x="5662202" y="0"/>
                </a:lnTo>
                <a:cubicBezTo>
                  <a:pt x="5682377" y="0"/>
                  <a:pt x="5698733" y="16355"/>
                  <a:pt x="5698733" y="36530"/>
                </a:cubicBezTo>
                <a:lnTo>
                  <a:pt x="5698733" y="36530"/>
                </a:lnTo>
                <a:lnTo>
                  <a:pt x="0" y="36530"/>
                </a:lnTo>
                <a:lnTo>
                  <a:pt x="0" y="36530"/>
                </a:lnTo>
                <a:cubicBezTo>
                  <a:pt x="0" y="16369"/>
                  <a:pt x="16369" y="0"/>
                  <a:pt x="36530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7" name="Shape 5"/>
          <p:cNvSpPr/>
          <p:nvPr/>
        </p:nvSpPr>
        <p:spPr>
          <a:xfrm>
            <a:off x="474894" y="1406418"/>
            <a:ext cx="438364" cy="438364"/>
          </a:xfrm>
          <a:custGeom>
            <a:avLst/>
            <a:gdLst/>
            <a:ahLst/>
            <a:cxnLst/>
            <a:rect l="l" t="t" r="r" b="b"/>
            <a:pathLst>
              <a:path w="438364" h="438364">
                <a:moveTo>
                  <a:pt x="109591" y="0"/>
                </a:moveTo>
                <a:lnTo>
                  <a:pt x="328773" y="0"/>
                </a:lnTo>
                <a:cubicBezTo>
                  <a:pt x="389258" y="0"/>
                  <a:pt x="438364" y="49106"/>
                  <a:pt x="438364" y="109591"/>
                </a:cubicBezTo>
                <a:lnTo>
                  <a:pt x="438364" y="328773"/>
                </a:lnTo>
                <a:cubicBezTo>
                  <a:pt x="438364" y="389258"/>
                  <a:pt x="389258" y="438364"/>
                  <a:pt x="328773" y="438364"/>
                </a:cubicBezTo>
                <a:lnTo>
                  <a:pt x="109591" y="438364"/>
                </a:lnTo>
                <a:cubicBezTo>
                  <a:pt x="49106" y="438364"/>
                  <a:pt x="0" y="389258"/>
                  <a:pt x="0" y="328773"/>
                </a:cubicBezTo>
                <a:lnTo>
                  <a:pt x="0" y="109591"/>
                </a:lnTo>
                <a:cubicBezTo>
                  <a:pt x="0" y="49106"/>
                  <a:pt x="49106" y="0"/>
                  <a:pt x="109591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8" name="Text 6"/>
          <p:cNvSpPr/>
          <p:nvPr/>
        </p:nvSpPr>
        <p:spPr>
          <a:xfrm>
            <a:off x="420099" y="1406418"/>
            <a:ext cx="547955" cy="4383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726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X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022849" y="1388153"/>
            <a:ext cx="1168971" cy="2557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38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输入继电器 X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022849" y="1643865"/>
            <a:ext cx="1150706" cy="21918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1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Input Relay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74894" y="1936108"/>
            <a:ext cx="5552611" cy="2283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1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编号:</a:t>
            </a:r>
            <a:pPr>
              <a:lnSpc>
                <a:spcPct val="130000"/>
              </a:lnSpc>
            </a:pPr>
            <a:r>
              <a:rPr lang="en-US" sz="1151" b="1" dirty="0">
                <a:solidFill>
                  <a:srgbClr val="3B82F6"/>
                </a:solidFill>
                <a:highlight>
                  <a:srgbClr val="EFF6FF">
                    <a:alpha val="100000"/>
                  </a:srgbClr>
                </a:highlight>
                <a:latin typeface="Liter" pitchFamily="34" charset="0"/>
                <a:ea typeface="Liter" pitchFamily="34" charset="-122"/>
                <a:cs typeface="Liter" pitchFamily="34" charset="-120"/>
              </a:rPr>
              <a:t> X0~X7, X10~X17... </a:t>
            </a:r>
            <a:pPr>
              <a:lnSpc>
                <a:spcPct val="130000"/>
              </a:lnSpc>
            </a:pPr>
            <a:r>
              <a:rPr lang="en-US" sz="115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(八进制,最多256点)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474894" y="2203998"/>
            <a:ext cx="5552611" cy="21918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1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功能:</a:t>
            </a:r>
            <a:pPr>
              <a:lnSpc>
                <a:spcPct val="130000"/>
              </a:lnSpc>
            </a:pPr>
            <a:r>
              <a:rPr lang="en-US" sz="115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接收外部开关信号,是PLC与外部的输入接口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474894" y="2459711"/>
            <a:ext cx="5552611" cy="21918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1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特点:</a:t>
            </a:r>
            <a:pPr>
              <a:lnSpc>
                <a:spcPct val="130000"/>
              </a:lnSpc>
            </a:pPr>
            <a:r>
              <a:rPr lang="en-US" sz="115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光电隔离,常开/常闭触点使用次数不限,</a:t>
            </a:r>
            <a:pPr>
              <a:lnSpc>
                <a:spcPct val="130000"/>
              </a:lnSpc>
            </a:pPr>
            <a:r>
              <a:rPr lang="en-US" sz="1151" b="1" dirty="0">
                <a:solidFill>
                  <a:srgbClr val="D97706"/>
                </a:solidFill>
                <a:highlight>
                  <a:srgbClr val="FEF3C7">
                    <a:alpha val="100000"/>
                  </a:srgbClr>
                </a:highlight>
                <a:latin typeface="MiSans" pitchFamily="34" charset="0"/>
                <a:ea typeface="MiSans" pitchFamily="34" charset="-122"/>
                <a:cs typeface="MiSans" pitchFamily="34" charset="-120"/>
              </a:rPr>
              <a:t> 不能用程序驱动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6133006" y="1260297"/>
            <a:ext cx="5698733" cy="1525142"/>
          </a:xfrm>
          <a:custGeom>
            <a:avLst/>
            <a:gdLst/>
            <a:ahLst/>
            <a:cxnLst/>
            <a:rect l="l" t="t" r="r" b="b"/>
            <a:pathLst>
              <a:path w="5698733" h="1525142">
                <a:moveTo>
                  <a:pt x="36530" y="0"/>
                </a:moveTo>
                <a:lnTo>
                  <a:pt x="5662202" y="0"/>
                </a:lnTo>
                <a:cubicBezTo>
                  <a:pt x="5682377" y="0"/>
                  <a:pt x="5698733" y="16355"/>
                  <a:pt x="5698733" y="36530"/>
                </a:cubicBezTo>
                <a:lnTo>
                  <a:pt x="5698733" y="1415545"/>
                </a:lnTo>
                <a:cubicBezTo>
                  <a:pt x="5698733" y="1476073"/>
                  <a:pt x="5649664" y="1525142"/>
                  <a:pt x="5589136" y="1525142"/>
                </a:cubicBezTo>
                <a:lnTo>
                  <a:pt x="109597" y="1525142"/>
                </a:lnTo>
                <a:cubicBezTo>
                  <a:pt x="49109" y="1525142"/>
                  <a:pt x="0" y="1476033"/>
                  <a:pt x="0" y="1415545"/>
                </a:cubicBezTo>
                <a:lnTo>
                  <a:pt x="0" y="36530"/>
                </a:lnTo>
                <a:cubicBezTo>
                  <a:pt x="0" y="16369"/>
                  <a:pt x="16369" y="0"/>
                  <a:pt x="3653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54796" dist="36530" dir="5400000">
              <a:srgbClr val="000000">
                <a:alpha val="10196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6133006" y="1260297"/>
            <a:ext cx="5698733" cy="36530"/>
          </a:xfrm>
          <a:custGeom>
            <a:avLst/>
            <a:gdLst/>
            <a:ahLst/>
            <a:cxnLst/>
            <a:rect l="l" t="t" r="r" b="b"/>
            <a:pathLst>
              <a:path w="5698733" h="36530">
                <a:moveTo>
                  <a:pt x="36530" y="0"/>
                </a:moveTo>
                <a:lnTo>
                  <a:pt x="5662202" y="0"/>
                </a:lnTo>
                <a:cubicBezTo>
                  <a:pt x="5682377" y="0"/>
                  <a:pt x="5698733" y="16355"/>
                  <a:pt x="5698733" y="36530"/>
                </a:cubicBezTo>
                <a:lnTo>
                  <a:pt x="5698733" y="36530"/>
                </a:lnTo>
                <a:lnTo>
                  <a:pt x="0" y="36530"/>
                </a:lnTo>
                <a:lnTo>
                  <a:pt x="0" y="36530"/>
                </a:lnTo>
                <a:cubicBezTo>
                  <a:pt x="0" y="16369"/>
                  <a:pt x="16369" y="0"/>
                  <a:pt x="36530" y="0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16" name="Shape 14"/>
          <p:cNvSpPr/>
          <p:nvPr/>
        </p:nvSpPr>
        <p:spPr>
          <a:xfrm>
            <a:off x="6242597" y="1406418"/>
            <a:ext cx="438364" cy="438364"/>
          </a:xfrm>
          <a:custGeom>
            <a:avLst/>
            <a:gdLst/>
            <a:ahLst/>
            <a:cxnLst/>
            <a:rect l="l" t="t" r="r" b="b"/>
            <a:pathLst>
              <a:path w="438364" h="438364">
                <a:moveTo>
                  <a:pt x="109591" y="0"/>
                </a:moveTo>
                <a:lnTo>
                  <a:pt x="328773" y="0"/>
                </a:lnTo>
                <a:cubicBezTo>
                  <a:pt x="389258" y="0"/>
                  <a:pt x="438364" y="49106"/>
                  <a:pt x="438364" y="109591"/>
                </a:cubicBezTo>
                <a:lnTo>
                  <a:pt x="438364" y="328773"/>
                </a:lnTo>
                <a:cubicBezTo>
                  <a:pt x="438364" y="389258"/>
                  <a:pt x="389258" y="438364"/>
                  <a:pt x="328773" y="438364"/>
                </a:cubicBezTo>
                <a:lnTo>
                  <a:pt x="109591" y="438364"/>
                </a:lnTo>
                <a:cubicBezTo>
                  <a:pt x="49106" y="438364"/>
                  <a:pt x="0" y="389258"/>
                  <a:pt x="0" y="328773"/>
                </a:cubicBezTo>
                <a:lnTo>
                  <a:pt x="0" y="109591"/>
                </a:lnTo>
                <a:cubicBezTo>
                  <a:pt x="0" y="49106"/>
                  <a:pt x="49106" y="0"/>
                  <a:pt x="109591" y="0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17" name="Text 15"/>
          <p:cNvSpPr/>
          <p:nvPr/>
        </p:nvSpPr>
        <p:spPr>
          <a:xfrm>
            <a:off x="6187802" y="1406418"/>
            <a:ext cx="547955" cy="4383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726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Y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6790552" y="1388153"/>
            <a:ext cx="1168971" cy="2557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38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输出继电器 Y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6790552" y="1643865"/>
            <a:ext cx="1150706" cy="21918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1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Output Relay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6242597" y="1936108"/>
            <a:ext cx="5552611" cy="2283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1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编号:</a:t>
            </a:r>
            <a:pPr>
              <a:lnSpc>
                <a:spcPct val="130000"/>
              </a:lnSpc>
            </a:pPr>
            <a:r>
              <a:rPr lang="en-US" sz="1151" b="1" dirty="0">
                <a:solidFill>
                  <a:srgbClr val="10B981"/>
                </a:solidFill>
                <a:highlight>
                  <a:srgbClr val="ECFDF5">
                    <a:alpha val="100000"/>
                  </a:srgbClr>
                </a:highlight>
                <a:latin typeface="Liter" pitchFamily="34" charset="0"/>
                <a:ea typeface="Liter" pitchFamily="34" charset="-122"/>
                <a:cs typeface="Liter" pitchFamily="34" charset="-120"/>
              </a:rPr>
              <a:t> Y0~Y7, Y10~Y17... </a:t>
            </a:r>
            <a:pPr>
              <a:lnSpc>
                <a:spcPct val="130000"/>
              </a:lnSpc>
            </a:pPr>
            <a:r>
              <a:rPr lang="en-US" sz="115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(八进制,最多256点)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6242597" y="2203998"/>
            <a:ext cx="5552611" cy="21918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1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功能:</a:t>
            </a:r>
            <a:pPr>
              <a:lnSpc>
                <a:spcPct val="130000"/>
              </a:lnSpc>
            </a:pPr>
            <a:r>
              <a:rPr lang="en-US" sz="115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向外部负载输出信号,驱动执行机构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6242597" y="2459711"/>
            <a:ext cx="5552611" cy="21918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1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特点:</a:t>
            </a:r>
            <a:pPr>
              <a:lnSpc>
                <a:spcPct val="130000"/>
              </a:lnSpc>
            </a:pPr>
            <a:r>
              <a:rPr lang="en-US" sz="115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外部输出触点(继电器/晶体管),内部触点使用次数不限</a:t>
            </a:r>
            <a:endParaRPr lang="en-US" sz="1600" dirty="0"/>
          </a:p>
        </p:txBody>
      </p:sp>
      <p:sp>
        <p:nvSpPr>
          <p:cNvPr id="23" name="Shape 21"/>
          <p:cNvSpPr/>
          <p:nvPr/>
        </p:nvSpPr>
        <p:spPr>
          <a:xfrm>
            <a:off x="365303" y="2861545"/>
            <a:ext cx="11461393" cy="2246616"/>
          </a:xfrm>
          <a:custGeom>
            <a:avLst/>
            <a:gdLst/>
            <a:ahLst/>
            <a:cxnLst/>
            <a:rect l="l" t="t" r="r" b="b"/>
            <a:pathLst>
              <a:path w="11461393" h="2246616">
                <a:moveTo>
                  <a:pt x="109590" y="0"/>
                </a:moveTo>
                <a:lnTo>
                  <a:pt x="11351803" y="0"/>
                </a:lnTo>
                <a:cubicBezTo>
                  <a:pt x="11412328" y="0"/>
                  <a:pt x="11461393" y="49065"/>
                  <a:pt x="11461393" y="109590"/>
                </a:cubicBezTo>
                <a:lnTo>
                  <a:pt x="11461393" y="2137026"/>
                </a:lnTo>
                <a:cubicBezTo>
                  <a:pt x="11461393" y="2197551"/>
                  <a:pt x="11412328" y="2246616"/>
                  <a:pt x="11351803" y="2246616"/>
                </a:cubicBezTo>
                <a:lnTo>
                  <a:pt x="109590" y="2246616"/>
                </a:lnTo>
                <a:cubicBezTo>
                  <a:pt x="49106" y="2246616"/>
                  <a:pt x="0" y="2197510"/>
                  <a:pt x="0" y="2137026"/>
                </a:cubicBezTo>
                <a:lnTo>
                  <a:pt x="0" y="109590"/>
                </a:lnTo>
                <a:cubicBezTo>
                  <a:pt x="0" y="49106"/>
                  <a:pt x="49106" y="0"/>
                  <a:pt x="10959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54796" dist="36530" dir="5400000">
              <a:srgbClr val="000000">
                <a:alpha val="10196"/>
              </a:srgbClr>
            </a:outerShdw>
          </a:effectLst>
        </p:spPr>
      </p:sp>
      <p:sp>
        <p:nvSpPr>
          <p:cNvPr id="24" name="Shape 22"/>
          <p:cNvSpPr/>
          <p:nvPr/>
        </p:nvSpPr>
        <p:spPr>
          <a:xfrm>
            <a:off x="474894" y="2971136"/>
            <a:ext cx="438364" cy="438364"/>
          </a:xfrm>
          <a:custGeom>
            <a:avLst/>
            <a:gdLst/>
            <a:ahLst/>
            <a:cxnLst/>
            <a:rect l="l" t="t" r="r" b="b"/>
            <a:pathLst>
              <a:path w="438364" h="438364">
                <a:moveTo>
                  <a:pt x="109591" y="0"/>
                </a:moveTo>
                <a:lnTo>
                  <a:pt x="328773" y="0"/>
                </a:lnTo>
                <a:cubicBezTo>
                  <a:pt x="389258" y="0"/>
                  <a:pt x="438364" y="49106"/>
                  <a:pt x="438364" y="109591"/>
                </a:cubicBezTo>
                <a:lnTo>
                  <a:pt x="438364" y="328773"/>
                </a:lnTo>
                <a:cubicBezTo>
                  <a:pt x="438364" y="389258"/>
                  <a:pt x="389258" y="438364"/>
                  <a:pt x="328773" y="438364"/>
                </a:cubicBezTo>
                <a:lnTo>
                  <a:pt x="109591" y="438364"/>
                </a:lnTo>
                <a:cubicBezTo>
                  <a:pt x="49106" y="438364"/>
                  <a:pt x="0" y="389258"/>
                  <a:pt x="0" y="328773"/>
                </a:cubicBezTo>
                <a:lnTo>
                  <a:pt x="0" y="109591"/>
                </a:lnTo>
                <a:cubicBezTo>
                  <a:pt x="0" y="49106"/>
                  <a:pt x="49106" y="0"/>
                  <a:pt x="109591" y="0"/>
                </a:cubicBezTo>
                <a:close/>
              </a:path>
            </a:pathLst>
          </a:custGeom>
          <a:solidFill>
            <a:srgbClr val="6B7280"/>
          </a:solidFill>
          <a:ln/>
        </p:spPr>
      </p:sp>
      <p:sp>
        <p:nvSpPr>
          <p:cNvPr id="25" name="Text 23"/>
          <p:cNvSpPr/>
          <p:nvPr/>
        </p:nvSpPr>
        <p:spPr>
          <a:xfrm>
            <a:off x="420099" y="2971136"/>
            <a:ext cx="547955" cy="4383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726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M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1022849" y="3044196"/>
            <a:ext cx="1461213" cy="29224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726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辅助继电器 M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10749813" y="3080727"/>
            <a:ext cx="1041115" cy="21918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1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Auxiliary Relay</a:t>
            </a:r>
            <a:endParaRPr lang="en-US" sz="1600" dirty="0"/>
          </a:p>
        </p:txBody>
      </p:sp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74894" y="3519091"/>
          <a:ext cx="11242211" cy="1479479"/>
        </p:xfrm>
        <a:graphic>
          <a:graphicData uri="http://schemas.openxmlformats.org/drawingml/2006/table">
            <a:tbl>
              <a:tblPr/>
              <a:tblGrid>
                <a:gridCol w="2986355"/>
                <a:gridCol w="2429267"/>
                <a:gridCol w="1424683"/>
                <a:gridCol w="4401906"/>
              </a:tblGrid>
              <a:tr h="295896">
                <a:tc>
                  <a:txBody>
                    <a:bodyPr/>
                    <a:lstStyle/>
                    <a:p>
                      <a:pPr algn="l"/>
                      <a:r>
                        <a:rPr lang="en-US" sz="1100" b="1" u="none" dirty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类型</a:t>
                      </a:r>
                      <a:endParaRPr lang="en-US" sz="11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109591" marR="109591" marT="36530" marB="3653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1" u="none" dirty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编号范围</a:t>
                      </a:r>
                      <a:endParaRPr lang="en-US" sz="11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109591" marR="109591" marT="36530" marB="3653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1" u="none" dirty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点数</a:t>
                      </a:r>
                      <a:endParaRPr lang="en-US" sz="11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109591" marR="109591" marT="36530" marB="3653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1" u="none" dirty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特点</a:t>
                      </a:r>
                      <a:endParaRPr lang="en-US" sz="11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109591" marR="109591" marT="36530" marB="3653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1E3A8A"/>
                    </a:solidFill>
                  </a:tcPr>
                </a:tc>
              </a:tr>
              <a:tr h="295896">
                <a:tc>
                  <a:txBody>
                    <a:bodyPr/>
                    <a:lstStyle/>
                    <a:p>
                      <a:r>
                        <a:rPr lang="en-US" sz="1100" b="1" u="none" dirty="0">
                          <a:solidFill>
                            <a:srgbClr val="1E3A8A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通用型</a:t>
                      </a:r>
                      <a:endParaRPr lang="en-US" sz="11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109591" marR="109591" marT="36530" marB="3653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M0~M499</a:t>
                      </a:r>
                      <a:endParaRPr lang="en-US" sz="11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109591" marR="109591" marT="36530" marB="3653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500点</a:t>
                      </a:r>
                      <a:endParaRPr lang="en-US" sz="11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109591" marR="109591" marT="36530" marB="3653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无停电保持,断电后状态复位</a:t>
                      </a:r>
                      <a:endParaRPr lang="en-US" sz="11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109591" marR="109591" marT="36530" marB="3653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295896">
                <a:tc>
                  <a:txBody>
                    <a:bodyPr/>
                    <a:lstStyle/>
                    <a:p>
                      <a:r>
                        <a:rPr lang="en-US" sz="1100" b="1" u="none" dirty="0">
                          <a:solidFill>
                            <a:srgbClr val="1E3A8A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停电保持型</a:t>
                      </a:r>
                      <a:endParaRPr lang="en-US" sz="11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109591" marR="109591" marT="36530" marB="3653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M500~M1023</a:t>
                      </a:r>
                      <a:endParaRPr lang="en-US" sz="11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109591" marR="109591" marT="36530" marB="3653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524点</a:t>
                      </a:r>
                      <a:endParaRPr lang="en-US" sz="11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109591" marR="109591" marT="36530" marB="3653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有停电保持,电池保存状态</a:t>
                      </a:r>
                      <a:endParaRPr lang="en-US" sz="11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109591" marR="109591" marT="36530" marB="3653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295896">
                <a:tc>
                  <a:txBody>
                    <a:bodyPr/>
                    <a:lstStyle/>
                    <a:p>
                      <a:r>
                        <a:rPr lang="en-US" sz="1100" b="1" u="none" dirty="0">
                          <a:solidFill>
                            <a:srgbClr val="1E3A8A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停电保持专用型</a:t>
                      </a:r>
                      <a:endParaRPr lang="en-US" sz="11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109591" marR="109591" marT="36530" marB="3653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M1024~M7679</a:t>
                      </a:r>
                      <a:endParaRPr lang="en-US" sz="11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109591" marR="109591" marT="36530" marB="3653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6656点</a:t>
                      </a:r>
                      <a:endParaRPr lang="en-US" sz="11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109591" marR="109591" marT="36530" marB="3653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专用保持区域,不可更改</a:t>
                      </a:r>
                      <a:endParaRPr lang="en-US" sz="11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109591" marR="109591" marT="36530" marB="3653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846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295896">
                <a:tc>
                  <a:txBody>
                    <a:bodyPr/>
                    <a:lstStyle/>
                    <a:p>
                      <a:r>
                        <a:rPr lang="en-US" sz="1100" b="1" u="none" dirty="0">
                          <a:solidFill>
                            <a:srgbClr val="1E3A8A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特殊型</a:t>
                      </a:r>
                      <a:endParaRPr lang="en-US" sz="11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109591" marR="109591" marT="36530" marB="3653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M8000~M8511</a:t>
                      </a:r>
                      <a:endParaRPr lang="en-US" sz="11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109591" marR="109591" marT="36530" marB="3653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512点</a:t>
                      </a:r>
                      <a:endParaRPr lang="en-US" sz="11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109591" marR="109591" marT="36530" marB="3653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dirty="0">
                          <a:solidFill>
                            <a:srgbClr val="4B5563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具有特殊功能(时钟、标志位等)</a:t>
                      </a:r>
                      <a:endParaRPr lang="en-US" sz="11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109591" marR="109591" marT="36530" marB="36530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9" name="Shape 26"/>
          <p:cNvSpPr/>
          <p:nvPr/>
        </p:nvSpPr>
        <p:spPr>
          <a:xfrm>
            <a:off x="383569" y="5181221"/>
            <a:ext cx="5680467" cy="1315092"/>
          </a:xfrm>
          <a:custGeom>
            <a:avLst/>
            <a:gdLst/>
            <a:ahLst/>
            <a:cxnLst/>
            <a:rect l="l" t="t" r="r" b="b"/>
            <a:pathLst>
              <a:path w="5680467" h="1315092">
                <a:moveTo>
                  <a:pt x="36530" y="0"/>
                </a:moveTo>
                <a:lnTo>
                  <a:pt x="5570881" y="0"/>
                </a:lnTo>
                <a:cubicBezTo>
                  <a:pt x="5631404" y="0"/>
                  <a:pt x="5680467" y="49064"/>
                  <a:pt x="5680467" y="109587"/>
                </a:cubicBezTo>
                <a:lnTo>
                  <a:pt x="5680467" y="1205506"/>
                </a:lnTo>
                <a:cubicBezTo>
                  <a:pt x="5680467" y="1266029"/>
                  <a:pt x="5631404" y="1315092"/>
                  <a:pt x="5570881" y="1315092"/>
                </a:cubicBezTo>
                <a:lnTo>
                  <a:pt x="36530" y="1315092"/>
                </a:lnTo>
                <a:cubicBezTo>
                  <a:pt x="16355" y="1315092"/>
                  <a:pt x="0" y="1298737"/>
                  <a:pt x="0" y="1278562"/>
                </a:cubicBezTo>
                <a:lnTo>
                  <a:pt x="0" y="36530"/>
                </a:lnTo>
                <a:cubicBezTo>
                  <a:pt x="0" y="16369"/>
                  <a:pt x="16369" y="0"/>
                  <a:pt x="36530" y="0"/>
                </a:cubicBezTo>
                <a:close/>
              </a:path>
            </a:pathLst>
          </a:custGeom>
          <a:solidFill>
            <a:srgbClr val="3B82F6">
              <a:alpha val="5098"/>
            </a:srgbClr>
          </a:solidFill>
          <a:ln/>
        </p:spPr>
      </p:sp>
      <p:sp>
        <p:nvSpPr>
          <p:cNvPr id="30" name="Shape 27"/>
          <p:cNvSpPr/>
          <p:nvPr/>
        </p:nvSpPr>
        <p:spPr>
          <a:xfrm>
            <a:off x="383569" y="5181221"/>
            <a:ext cx="36530" cy="1315092"/>
          </a:xfrm>
          <a:custGeom>
            <a:avLst/>
            <a:gdLst/>
            <a:ahLst/>
            <a:cxnLst/>
            <a:rect l="l" t="t" r="r" b="b"/>
            <a:pathLst>
              <a:path w="36530" h="1315092">
                <a:moveTo>
                  <a:pt x="36530" y="0"/>
                </a:moveTo>
                <a:lnTo>
                  <a:pt x="36530" y="0"/>
                </a:lnTo>
                <a:lnTo>
                  <a:pt x="36530" y="1315092"/>
                </a:lnTo>
                <a:lnTo>
                  <a:pt x="36530" y="1315092"/>
                </a:lnTo>
                <a:cubicBezTo>
                  <a:pt x="16355" y="1315092"/>
                  <a:pt x="0" y="1298737"/>
                  <a:pt x="0" y="1278562"/>
                </a:cubicBezTo>
                <a:lnTo>
                  <a:pt x="0" y="36530"/>
                </a:lnTo>
                <a:cubicBezTo>
                  <a:pt x="0" y="16369"/>
                  <a:pt x="16369" y="0"/>
                  <a:pt x="36530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31" name="Shape 28"/>
          <p:cNvSpPr/>
          <p:nvPr/>
        </p:nvSpPr>
        <p:spPr>
          <a:xfrm>
            <a:off x="522840" y="5327342"/>
            <a:ext cx="205483" cy="182652"/>
          </a:xfrm>
          <a:custGeom>
            <a:avLst/>
            <a:gdLst/>
            <a:ahLst/>
            <a:cxnLst/>
            <a:rect l="l" t="t" r="r" b="b"/>
            <a:pathLst>
              <a:path w="205483" h="182652">
                <a:moveTo>
                  <a:pt x="110412" y="-6742"/>
                </a:moveTo>
                <a:cubicBezTo>
                  <a:pt x="108949" y="-9596"/>
                  <a:pt x="105988" y="-11416"/>
                  <a:pt x="102777" y="-11416"/>
                </a:cubicBezTo>
                <a:cubicBezTo>
                  <a:pt x="99567" y="-11416"/>
                  <a:pt x="96606" y="-9596"/>
                  <a:pt x="95143" y="-6742"/>
                </a:cubicBezTo>
                <a:lnTo>
                  <a:pt x="68887" y="44700"/>
                </a:lnTo>
                <a:lnTo>
                  <a:pt x="11844" y="53761"/>
                </a:lnTo>
                <a:cubicBezTo>
                  <a:pt x="8669" y="54260"/>
                  <a:pt x="6029" y="56508"/>
                  <a:pt x="5030" y="59576"/>
                </a:cubicBezTo>
                <a:cubicBezTo>
                  <a:pt x="4031" y="62644"/>
                  <a:pt x="4852" y="65997"/>
                  <a:pt x="7099" y="68280"/>
                </a:cubicBezTo>
                <a:lnTo>
                  <a:pt x="47910" y="109127"/>
                </a:lnTo>
                <a:lnTo>
                  <a:pt x="38921" y="166170"/>
                </a:lnTo>
                <a:cubicBezTo>
                  <a:pt x="38421" y="169345"/>
                  <a:pt x="39741" y="172556"/>
                  <a:pt x="42345" y="174447"/>
                </a:cubicBezTo>
                <a:cubicBezTo>
                  <a:pt x="44949" y="176337"/>
                  <a:pt x="48374" y="176623"/>
                  <a:pt x="51264" y="175160"/>
                </a:cubicBezTo>
                <a:lnTo>
                  <a:pt x="102777" y="148975"/>
                </a:lnTo>
                <a:lnTo>
                  <a:pt x="154255" y="175160"/>
                </a:lnTo>
                <a:cubicBezTo>
                  <a:pt x="157109" y="176623"/>
                  <a:pt x="160569" y="176337"/>
                  <a:pt x="163174" y="174447"/>
                </a:cubicBezTo>
                <a:cubicBezTo>
                  <a:pt x="165778" y="172556"/>
                  <a:pt x="167098" y="169381"/>
                  <a:pt x="166598" y="166170"/>
                </a:cubicBezTo>
                <a:lnTo>
                  <a:pt x="157573" y="109127"/>
                </a:lnTo>
                <a:lnTo>
                  <a:pt x="198384" y="68280"/>
                </a:lnTo>
                <a:cubicBezTo>
                  <a:pt x="200667" y="65997"/>
                  <a:pt x="201452" y="62644"/>
                  <a:pt x="200453" y="59576"/>
                </a:cubicBezTo>
                <a:cubicBezTo>
                  <a:pt x="199454" y="56508"/>
                  <a:pt x="196850" y="54260"/>
                  <a:pt x="193639" y="53761"/>
                </a:cubicBezTo>
                <a:lnTo>
                  <a:pt x="136632" y="44700"/>
                </a:lnTo>
                <a:lnTo>
                  <a:pt x="110412" y="-6742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32" name="Text 29"/>
          <p:cNvSpPr/>
          <p:nvPr/>
        </p:nvSpPr>
        <p:spPr>
          <a:xfrm>
            <a:off x="812800" y="5290812"/>
            <a:ext cx="1561672" cy="2557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94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特殊辅助继电器示例</a:t>
            </a:r>
            <a:endParaRPr lang="en-US" sz="1600" dirty="0"/>
          </a:p>
        </p:txBody>
      </p:sp>
      <p:sp>
        <p:nvSpPr>
          <p:cNvPr id="33" name="Text 30"/>
          <p:cNvSpPr/>
          <p:nvPr/>
        </p:nvSpPr>
        <p:spPr>
          <a:xfrm>
            <a:off x="511425" y="5619585"/>
            <a:ext cx="5516081" cy="2283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1" b="1" dirty="0">
                <a:solidFill>
                  <a:srgbClr val="1E3A8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M8000:</a:t>
            </a:r>
            <a:pPr>
              <a:lnSpc>
                <a:spcPct val="130000"/>
              </a:lnSpc>
            </a:pPr>
            <a:r>
              <a:rPr lang="en-US" sz="115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运行监视(RUN时常开)</a:t>
            </a:r>
            <a:endParaRPr lang="en-US" sz="1600" dirty="0"/>
          </a:p>
        </p:txBody>
      </p:sp>
      <p:sp>
        <p:nvSpPr>
          <p:cNvPr id="34" name="Text 31"/>
          <p:cNvSpPr/>
          <p:nvPr/>
        </p:nvSpPr>
        <p:spPr>
          <a:xfrm>
            <a:off x="511425" y="5887473"/>
            <a:ext cx="5516081" cy="2283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1" b="1" dirty="0">
                <a:solidFill>
                  <a:srgbClr val="1E3A8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M8002:</a:t>
            </a:r>
            <a:pPr>
              <a:lnSpc>
                <a:spcPct val="130000"/>
              </a:lnSpc>
            </a:pPr>
            <a:r>
              <a:rPr lang="en-US" sz="115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初始化脉冲(RUN后第一个扫描周期)</a:t>
            </a:r>
            <a:endParaRPr lang="en-US" sz="1600" dirty="0"/>
          </a:p>
        </p:txBody>
      </p:sp>
      <p:sp>
        <p:nvSpPr>
          <p:cNvPr id="35" name="Text 32"/>
          <p:cNvSpPr/>
          <p:nvPr/>
        </p:nvSpPr>
        <p:spPr>
          <a:xfrm>
            <a:off x="511425" y="6155362"/>
            <a:ext cx="5516081" cy="2283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1" b="1" dirty="0">
                <a:solidFill>
                  <a:srgbClr val="1E3A8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M8011~M8014:</a:t>
            </a:r>
            <a:pPr>
              <a:lnSpc>
                <a:spcPct val="130000"/>
              </a:lnSpc>
            </a:pPr>
            <a:r>
              <a:rPr lang="en-US" sz="115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时钟脉冲(10ms~1min)</a:t>
            </a:r>
            <a:endParaRPr lang="en-US" sz="1600" dirty="0"/>
          </a:p>
        </p:txBody>
      </p:sp>
      <p:sp>
        <p:nvSpPr>
          <p:cNvPr id="36" name="Shape 33"/>
          <p:cNvSpPr/>
          <p:nvPr/>
        </p:nvSpPr>
        <p:spPr>
          <a:xfrm>
            <a:off x="6151272" y="5181221"/>
            <a:ext cx="5680467" cy="1315092"/>
          </a:xfrm>
          <a:custGeom>
            <a:avLst/>
            <a:gdLst/>
            <a:ahLst/>
            <a:cxnLst/>
            <a:rect l="l" t="t" r="r" b="b"/>
            <a:pathLst>
              <a:path w="5680467" h="1315092">
                <a:moveTo>
                  <a:pt x="36530" y="0"/>
                </a:moveTo>
                <a:lnTo>
                  <a:pt x="5570881" y="0"/>
                </a:lnTo>
                <a:cubicBezTo>
                  <a:pt x="5631404" y="0"/>
                  <a:pt x="5680467" y="49064"/>
                  <a:pt x="5680467" y="109587"/>
                </a:cubicBezTo>
                <a:lnTo>
                  <a:pt x="5680467" y="1205506"/>
                </a:lnTo>
                <a:cubicBezTo>
                  <a:pt x="5680467" y="1266029"/>
                  <a:pt x="5631404" y="1315092"/>
                  <a:pt x="5570881" y="1315092"/>
                </a:cubicBezTo>
                <a:lnTo>
                  <a:pt x="36530" y="1315092"/>
                </a:lnTo>
                <a:cubicBezTo>
                  <a:pt x="16355" y="1315092"/>
                  <a:pt x="0" y="1298737"/>
                  <a:pt x="0" y="1278562"/>
                </a:cubicBezTo>
                <a:lnTo>
                  <a:pt x="0" y="36530"/>
                </a:lnTo>
                <a:cubicBezTo>
                  <a:pt x="0" y="16369"/>
                  <a:pt x="16369" y="0"/>
                  <a:pt x="36530" y="0"/>
                </a:cubicBezTo>
                <a:close/>
              </a:path>
            </a:pathLst>
          </a:custGeom>
          <a:solidFill>
            <a:srgbClr val="10B981">
              <a:alpha val="5098"/>
            </a:srgbClr>
          </a:solidFill>
          <a:ln/>
        </p:spPr>
      </p:sp>
      <p:sp>
        <p:nvSpPr>
          <p:cNvPr id="37" name="Shape 34"/>
          <p:cNvSpPr/>
          <p:nvPr/>
        </p:nvSpPr>
        <p:spPr>
          <a:xfrm>
            <a:off x="6151272" y="5181221"/>
            <a:ext cx="36530" cy="1315092"/>
          </a:xfrm>
          <a:custGeom>
            <a:avLst/>
            <a:gdLst/>
            <a:ahLst/>
            <a:cxnLst/>
            <a:rect l="l" t="t" r="r" b="b"/>
            <a:pathLst>
              <a:path w="36530" h="1315092">
                <a:moveTo>
                  <a:pt x="36530" y="0"/>
                </a:moveTo>
                <a:lnTo>
                  <a:pt x="36530" y="0"/>
                </a:lnTo>
                <a:lnTo>
                  <a:pt x="36530" y="1315092"/>
                </a:lnTo>
                <a:lnTo>
                  <a:pt x="36530" y="1315092"/>
                </a:lnTo>
                <a:cubicBezTo>
                  <a:pt x="16355" y="1315092"/>
                  <a:pt x="0" y="1298737"/>
                  <a:pt x="0" y="1278562"/>
                </a:cubicBezTo>
                <a:lnTo>
                  <a:pt x="0" y="36530"/>
                </a:lnTo>
                <a:cubicBezTo>
                  <a:pt x="0" y="16369"/>
                  <a:pt x="16369" y="0"/>
                  <a:pt x="36530" y="0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38" name="Shape 35"/>
          <p:cNvSpPr/>
          <p:nvPr/>
        </p:nvSpPr>
        <p:spPr>
          <a:xfrm>
            <a:off x="6324791" y="5327342"/>
            <a:ext cx="136989" cy="182652"/>
          </a:xfrm>
          <a:custGeom>
            <a:avLst/>
            <a:gdLst/>
            <a:ahLst/>
            <a:cxnLst/>
            <a:rect l="l" t="t" r="r" b="b"/>
            <a:pathLst>
              <a:path w="136989" h="182652">
                <a:moveTo>
                  <a:pt x="104490" y="136989"/>
                </a:moveTo>
                <a:cubicBezTo>
                  <a:pt x="107094" y="129033"/>
                  <a:pt x="112302" y="121827"/>
                  <a:pt x="118188" y="115620"/>
                </a:cubicBezTo>
                <a:cubicBezTo>
                  <a:pt x="129854" y="103348"/>
                  <a:pt x="136989" y="86760"/>
                  <a:pt x="136989" y="68494"/>
                </a:cubicBezTo>
                <a:cubicBezTo>
                  <a:pt x="136989" y="30680"/>
                  <a:pt x="106309" y="0"/>
                  <a:pt x="68494" y="0"/>
                </a:cubicBezTo>
                <a:cubicBezTo>
                  <a:pt x="30680" y="0"/>
                  <a:pt x="0" y="30680"/>
                  <a:pt x="0" y="68494"/>
                </a:cubicBezTo>
                <a:cubicBezTo>
                  <a:pt x="0" y="86760"/>
                  <a:pt x="7135" y="103348"/>
                  <a:pt x="18800" y="115620"/>
                </a:cubicBezTo>
                <a:cubicBezTo>
                  <a:pt x="24687" y="121827"/>
                  <a:pt x="29931" y="129033"/>
                  <a:pt x="32499" y="136989"/>
                </a:cubicBezTo>
                <a:lnTo>
                  <a:pt x="104454" y="136989"/>
                </a:lnTo>
                <a:close/>
                <a:moveTo>
                  <a:pt x="102742" y="154112"/>
                </a:moveTo>
                <a:lnTo>
                  <a:pt x="34247" y="154112"/>
                </a:lnTo>
                <a:lnTo>
                  <a:pt x="34247" y="159820"/>
                </a:lnTo>
                <a:cubicBezTo>
                  <a:pt x="34247" y="175588"/>
                  <a:pt x="47019" y="188360"/>
                  <a:pt x="62787" y="188360"/>
                </a:cubicBezTo>
                <a:lnTo>
                  <a:pt x="74202" y="188360"/>
                </a:lnTo>
                <a:cubicBezTo>
                  <a:pt x="89970" y="188360"/>
                  <a:pt x="102742" y="175588"/>
                  <a:pt x="102742" y="159820"/>
                </a:cubicBezTo>
                <a:lnTo>
                  <a:pt x="102742" y="154112"/>
                </a:lnTo>
                <a:close/>
                <a:moveTo>
                  <a:pt x="65640" y="39955"/>
                </a:moveTo>
                <a:cubicBezTo>
                  <a:pt x="51442" y="39955"/>
                  <a:pt x="39955" y="51442"/>
                  <a:pt x="39955" y="65640"/>
                </a:cubicBezTo>
                <a:cubicBezTo>
                  <a:pt x="39955" y="70385"/>
                  <a:pt x="36138" y="74202"/>
                  <a:pt x="31393" y="74202"/>
                </a:cubicBezTo>
                <a:cubicBezTo>
                  <a:pt x="26649" y="74202"/>
                  <a:pt x="22831" y="70385"/>
                  <a:pt x="22831" y="65640"/>
                </a:cubicBezTo>
                <a:cubicBezTo>
                  <a:pt x="22831" y="41988"/>
                  <a:pt x="41988" y="22831"/>
                  <a:pt x="65640" y="22831"/>
                </a:cubicBezTo>
                <a:cubicBezTo>
                  <a:pt x="70385" y="22831"/>
                  <a:pt x="74202" y="26649"/>
                  <a:pt x="74202" y="31393"/>
                </a:cubicBezTo>
                <a:cubicBezTo>
                  <a:pt x="74202" y="36138"/>
                  <a:pt x="70385" y="39955"/>
                  <a:pt x="65640" y="39955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39" name="Text 36"/>
          <p:cNvSpPr/>
          <p:nvPr/>
        </p:nvSpPr>
        <p:spPr>
          <a:xfrm>
            <a:off x="6580503" y="5290812"/>
            <a:ext cx="1050247" cy="2557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94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状态继电器 S</a:t>
            </a:r>
            <a:endParaRPr lang="en-US" sz="1600" dirty="0"/>
          </a:p>
        </p:txBody>
      </p:sp>
      <p:sp>
        <p:nvSpPr>
          <p:cNvPr id="40" name="Text 37"/>
          <p:cNvSpPr/>
          <p:nvPr/>
        </p:nvSpPr>
        <p:spPr>
          <a:xfrm>
            <a:off x="6279128" y="5619585"/>
            <a:ext cx="5516081" cy="21918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1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用途:</a:t>
            </a:r>
            <a:pPr>
              <a:lnSpc>
                <a:spcPct val="130000"/>
              </a:lnSpc>
            </a:pPr>
            <a:r>
              <a:rPr lang="en-US" sz="115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步进顺控程序编程,与STL指令配合使用</a:t>
            </a:r>
            <a:endParaRPr lang="en-US" sz="1600" dirty="0"/>
          </a:p>
        </p:txBody>
      </p:sp>
      <p:sp>
        <p:nvSpPr>
          <p:cNvPr id="41" name="Text 38"/>
          <p:cNvSpPr/>
          <p:nvPr/>
        </p:nvSpPr>
        <p:spPr>
          <a:xfrm>
            <a:off x="6279128" y="5875297"/>
            <a:ext cx="5516081" cy="21918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1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分类:</a:t>
            </a:r>
            <a:pPr>
              <a:lnSpc>
                <a:spcPct val="130000"/>
              </a:lnSpc>
            </a:pPr>
            <a:r>
              <a:rPr lang="en-US" sz="115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初始状态(S0~S9)、通用(S10~S499)、保持(S500~S899)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8F9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7229" y="367229"/>
            <a:ext cx="11530988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7" b="1" spc="58" kern="0" dirty="0">
                <a:solidFill>
                  <a:srgbClr val="3B82F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TIMER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367229" y="624289"/>
            <a:ext cx="11622795" cy="36722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602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定时器(T)的工作原理与类型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67229" y="1064964"/>
            <a:ext cx="881349" cy="36723"/>
          </a:xfrm>
          <a:custGeom>
            <a:avLst/>
            <a:gdLst/>
            <a:ahLst/>
            <a:cxnLst/>
            <a:rect l="l" t="t" r="r" b="b"/>
            <a:pathLst>
              <a:path w="881349" h="36723">
                <a:moveTo>
                  <a:pt x="0" y="0"/>
                </a:moveTo>
                <a:lnTo>
                  <a:pt x="881349" y="0"/>
                </a:lnTo>
                <a:lnTo>
                  <a:pt x="881349" y="36723"/>
                </a:lnTo>
                <a:lnTo>
                  <a:pt x="0" y="36723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5" name="Text 3"/>
          <p:cNvSpPr/>
          <p:nvPr/>
        </p:nvSpPr>
        <p:spPr>
          <a:xfrm>
            <a:off x="367229" y="1175133"/>
            <a:ext cx="11530988" cy="2386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57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定时器在PLC中相当于 </a:t>
            </a:r>
            <a:pPr>
              <a:lnSpc>
                <a:spcPct val="140000"/>
              </a:lnSpc>
            </a:pPr>
            <a:r>
              <a:rPr lang="en-US" sz="1157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时间继电器</a:t>
            </a:r>
            <a:pPr>
              <a:lnSpc>
                <a:spcPct val="140000"/>
              </a:lnSpc>
            </a:pPr>
            <a:r>
              <a:rPr lang="en-US" sz="1157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,由设定值寄存器、当前值寄存器和触点组成。根据 </a:t>
            </a:r>
            <a:pPr>
              <a:lnSpc>
                <a:spcPct val="140000"/>
              </a:lnSpc>
            </a:pPr>
            <a:r>
              <a:rPr lang="en-US" sz="1157" b="1" dirty="0">
                <a:solidFill>
                  <a:srgbClr val="D97706"/>
                </a:solidFill>
                <a:highlight>
                  <a:srgbClr val="FEF3C7">
                    <a:alpha val="100000"/>
                  </a:srgbClr>
                </a:highlight>
                <a:latin typeface="MiSans" pitchFamily="34" charset="0"/>
                <a:ea typeface="MiSans" pitchFamily="34" charset="-122"/>
                <a:cs typeface="MiSans" pitchFamily="34" charset="-120"/>
              </a:rPr>
              <a:t>时钟脉冲累积计时 </a:t>
            </a:r>
            <a:pPr>
              <a:lnSpc>
                <a:spcPct val="140000"/>
              </a:lnSpc>
            </a:pPr>
            <a:r>
              <a:rPr lang="en-US" sz="1157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,到达设定值时触点动作。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367229" y="1505639"/>
            <a:ext cx="5673687" cy="3185711"/>
          </a:xfrm>
          <a:custGeom>
            <a:avLst/>
            <a:gdLst/>
            <a:ahLst/>
            <a:cxnLst/>
            <a:rect l="l" t="t" r="r" b="b"/>
            <a:pathLst>
              <a:path w="5673687" h="3185711">
                <a:moveTo>
                  <a:pt x="36723" y="0"/>
                </a:moveTo>
                <a:lnTo>
                  <a:pt x="5636964" y="0"/>
                </a:lnTo>
                <a:cubicBezTo>
                  <a:pt x="5657245" y="0"/>
                  <a:pt x="5673687" y="16441"/>
                  <a:pt x="5673687" y="36723"/>
                </a:cubicBezTo>
                <a:lnTo>
                  <a:pt x="5673687" y="3075549"/>
                </a:lnTo>
                <a:cubicBezTo>
                  <a:pt x="5673687" y="3136390"/>
                  <a:pt x="5624366" y="3185711"/>
                  <a:pt x="5563525" y="3185711"/>
                </a:cubicBezTo>
                <a:lnTo>
                  <a:pt x="110162" y="3185711"/>
                </a:lnTo>
                <a:cubicBezTo>
                  <a:pt x="49321" y="3185711"/>
                  <a:pt x="0" y="3136390"/>
                  <a:pt x="0" y="3075549"/>
                </a:cubicBezTo>
                <a:lnTo>
                  <a:pt x="0" y="36723"/>
                </a:lnTo>
                <a:cubicBezTo>
                  <a:pt x="0" y="16455"/>
                  <a:pt x="16455" y="0"/>
                  <a:pt x="36723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55084" dist="36723" dir="5400000">
              <a:srgbClr val="000000">
                <a:alpha val="10196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367229" y="1505639"/>
            <a:ext cx="5673687" cy="36723"/>
          </a:xfrm>
          <a:custGeom>
            <a:avLst/>
            <a:gdLst/>
            <a:ahLst/>
            <a:cxnLst/>
            <a:rect l="l" t="t" r="r" b="b"/>
            <a:pathLst>
              <a:path w="5673687" h="36723">
                <a:moveTo>
                  <a:pt x="36723" y="0"/>
                </a:moveTo>
                <a:lnTo>
                  <a:pt x="5636964" y="0"/>
                </a:lnTo>
                <a:cubicBezTo>
                  <a:pt x="5657245" y="0"/>
                  <a:pt x="5673687" y="16441"/>
                  <a:pt x="5673687" y="36723"/>
                </a:cubicBezTo>
                <a:lnTo>
                  <a:pt x="5673687" y="36723"/>
                </a:lnTo>
                <a:lnTo>
                  <a:pt x="0" y="36723"/>
                </a:lnTo>
                <a:lnTo>
                  <a:pt x="0" y="36723"/>
                </a:lnTo>
                <a:cubicBezTo>
                  <a:pt x="0" y="16455"/>
                  <a:pt x="16455" y="0"/>
                  <a:pt x="36723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8" name="Shape 6"/>
          <p:cNvSpPr/>
          <p:nvPr/>
        </p:nvSpPr>
        <p:spPr>
          <a:xfrm>
            <a:off x="477398" y="1689253"/>
            <a:ext cx="367229" cy="367229"/>
          </a:xfrm>
          <a:custGeom>
            <a:avLst/>
            <a:gdLst/>
            <a:ahLst/>
            <a:cxnLst/>
            <a:rect l="l" t="t" r="r" b="b"/>
            <a:pathLst>
              <a:path w="367229" h="367229">
                <a:moveTo>
                  <a:pt x="110169" y="0"/>
                </a:moveTo>
                <a:lnTo>
                  <a:pt x="257060" y="0"/>
                </a:lnTo>
                <a:cubicBezTo>
                  <a:pt x="317864" y="0"/>
                  <a:pt x="367229" y="49365"/>
                  <a:pt x="367229" y="110169"/>
                </a:cubicBezTo>
                <a:lnTo>
                  <a:pt x="367229" y="257060"/>
                </a:lnTo>
                <a:cubicBezTo>
                  <a:pt x="367229" y="317864"/>
                  <a:pt x="317864" y="367229"/>
                  <a:pt x="257060" y="367229"/>
                </a:cubicBezTo>
                <a:lnTo>
                  <a:pt x="110169" y="367229"/>
                </a:lnTo>
                <a:cubicBezTo>
                  <a:pt x="49365" y="367229"/>
                  <a:pt x="0" y="317864"/>
                  <a:pt x="0" y="257060"/>
                </a:cubicBezTo>
                <a:lnTo>
                  <a:pt x="0" y="110169"/>
                </a:lnTo>
                <a:cubicBezTo>
                  <a:pt x="0" y="49365"/>
                  <a:pt x="49365" y="0"/>
                  <a:pt x="110169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9" name="Text 7"/>
          <p:cNvSpPr/>
          <p:nvPr/>
        </p:nvSpPr>
        <p:spPr>
          <a:xfrm>
            <a:off x="431494" y="1689253"/>
            <a:ext cx="459036" cy="36722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46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T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954795" y="1634169"/>
            <a:ext cx="1487277" cy="2570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46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普通型定时器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954795" y="1891229"/>
            <a:ext cx="1468916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7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T0~T245, T256~T511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477398" y="2185012"/>
            <a:ext cx="5453349" cy="1147590"/>
          </a:xfrm>
          <a:custGeom>
            <a:avLst/>
            <a:gdLst/>
            <a:ahLst/>
            <a:cxnLst/>
            <a:rect l="l" t="t" r="r" b="b"/>
            <a:pathLst>
              <a:path w="5453349" h="1147590">
                <a:moveTo>
                  <a:pt x="73446" y="0"/>
                </a:moveTo>
                <a:lnTo>
                  <a:pt x="5379904" y="0"/>
                </a:lnTo>
                <a:cubicBezTo>
                  <a:pt x="5420467" y="0"/>
                  <a:pt x="5453349" y="32883"/>
                  <a:pt x="5453349" y="73446"/>
                </a:cubicBezTo>
                <a:lnTo>
                  <a:pt x="5453349" y="1074145"/>
                </a:lnTo>
                <a:cubicBezTo>
                  <a:pt x="5453349" y="1114708"/>
                  <a:pt x="5420467" y="1147590"/>
                  <a:pt x="5379904" y="1147590"/>
                </a:cubicBezTo>
                <a:lnTo>
                  <a:pt x="73446" y="1147590"/>
                </a:lnTo>
                <a:cubicBezTo>
                  <a:pt x="32883" y="1147590"/>
                  <a:pt x="0" y="1114708"/>
                  <a:pt x="0" y="1074145"/>
                </a:cubicBezTo>
                <a:lnTo>
                  <a:pt x="0" y="73446"/>
                </a:lnTo>
                <a:cubicBezTo>
                  <a:pt x="0" y="32910"/>
                  <a:pt x="32910" y="0"/>
                  <a:pt x="73446" y="0"/>
                </a:cubicBezTo>
                <a:close/>
              </a:path>
            </a:pathLst>
          </a:custGeom>
          <a:solidFill>
            <a:srgbClr val="EFF6FF"/>
          </a:solidFill>
          <a:ln/>
        </p:spPr>
      </p:sp>
      <p:sp>
        <p:nvSpPr>
          <p:cNvPr id="13" name="Shape 11"/>
          <p:cNvSpPr/>
          <p:nvPr/>
        </p:nvSpPr>
        <p:spPr>
          <a:xfrm>
            <a:off x="569205" y="2295181"/>
            <a:ext cx="146892" cy="146892"/>
          </a:xfrm>
          <a:custGeom>
            <a:avLst/>
            <a:gdLst/>
            <a:ahLst/>
            <a:cxnLst/>
            <a:rect l="l" t="t" r="r" b="b"/>
            <a:pathLst>
              <a:path w="146892" h="146892">
                <a:moveTo>
                  <a:pt x="55974" y="2726"/>
                </a:moveTo>
                <a:cubicBezTo>
                  <a:pt x="56834" y="-1521"/>
                  <a:pt x="60593" y="-4590"/>
                  <a:pt x="64954" y="-4590"/>
                </a:cubicBezTo>
                <a:lnTo>
                  <a:pt x="82110" y="-4590"/>
                </a:lnTo>
                <a:cubicBezTo>
                  <a:pt x="86471" y="-4590"/>
                  <a:pt x="90229" y="-1521"/>
                  <a:pt x="91090" y="2726"/>
                </a:cubicBezTo>
                <a:lnTo>
                  <a:pt x="95250" y="22808"/>
                </a:lnTo>
                <a:cubicBezTo>
                  <a:pt x="99295" y="24530"/>
                  <a:pt x="103082" y="26739"/>
                  <a:pt x="106525" y="29350"/>
                </a:cubicBezTo>
                <a:lnTo>
                  <a:pt x="125977" y="22894"/>
                </a:lnTo>
                <a:cubicBezTo>
                  <a:pt x="130108" y="21517"/>
                  <a:pt x="134641" y="23239"/>
                  <a:pt x="136821" y="27026"/>
                </a:cubicBezTo>
                <a:lnTo>
                  <a:pt x="145400" y="41887"/>
                </a:lnTo>
                <a:cubicBezTo>
                  <a:pt x="147580" y="45674"/>
                  <a:pt x="146805" y="50437"/>
                  <a:pt x="143535" y="53334"/>
                </a:cubicBezTo>
                <a:lnTo>
                  <a:pt x="128243" y="66933"/>
                </a:lnTo>
                <a:cubicBezTo>
                  <a:pt x="128501" y="69056"/>
                  <a:pt x="128616" y="71237"/>
                  <a:pt x="128616" y="73446"/>
                </a:cubicBezTo>
                <a:cubicBezTo>
                  <a:pt x="128616" y="75655"/>
                  <a:pt x="128473" y="77835"/>
                  <a:pt x="128243" y="79958"/>
                </a:cubicBezTo>
                <a:lnTo>
                  <a:pt x="143564" y="93586"/>
                </a:lnTo>
                <a:cubicBezTo>
                  <a:pt x="146834" y="96484"/>
                  <a:pt x="147580" y="101275"/>
                  <a:pt x="145428" y="105033"/>
                </a:cubicBezTo>
                <a:lnTo>
                  <a:pt x="136850" y="119895"/>
                </a:lnTo>
                <a:cubicBezTo>
                  <a:pt x="134670" y="123653"/>
                  <a:pt x="130137" y="125403"/>
                  <a:pt x="126005" y="124026"/>
                </a:cubicBezTo>
                <a:lnTo>
                  <a:pt x="106554" y="117571"/>
                </a:lnTo>
                <a:cubicBezTo>
                  <a:pt x="103082" y="120181"/>
                  <a:pt x="99295" y="122362"/>
                  <a:pt x="95279" y="124112"/>
                </a:cubicBezTo>
                <a:lnTo>
                  <a:pt x="91147" y="144166"/>
                </a:lnTo>
                <a:cubicBezTo>
                  <a:pt x="90258" y="148441"/>
                  <a:pt x="86500" y="151482"/>
                  <a:pt x="82167" y="151482"/>
                </a:cubicBezTo>
                <a:lnTo>
                  <a:pt x="65011" y="151482"/>
                </a:lnTo>
                <a:cubicBezTo>
                  <a:pt x="60650" y="151482"/>
                  <a:pt x="56892" y="148412"/>
                  <a:pt x="56031" y="144166"/>
                </a:cubicBezTo>
                <a:lnTo>
                  <a:pt x="51900" y="124112"/>
                </a:lnTo>
                <a:cubicBezTo>
                  <a:pt x="47855" y="122391"/>
                  <a:pt x="44096" y="120181"/>
                  <a:pt x="40625" y="117571"/>
                </a:cubicBezTo>
                <a:lnTo>
                  <a:pt x="21087" y="124026"/>
                </a:lnTo>
                <a:cubicBezTo>
                  <a:pt x="16956" y="125403"/>
                  <a:pt x="12423" y="123682"/>
                  <a:pt x="10242" y="119895"/>
                </a:cubicBezTo>
                <a:lnTo>
                  <a:pt x="1664" y="105033"/>
                </a:lnTo>
                <a:cubicBezTo>
                  <a:pt x="-516" y="101246"/>
                  <a:pt x="258" y="96484"/>
                  <a:pt x="3529" y="93586"/>
                </a:cubicBezTo>
                <a:lnTo>
                  <a:pt x="18849" y="79958"/>
                </a:lnTo>
                <a:cubicBezTo>
                  <a:pt x="18591" y="77835"/>
                  <a:pt x="18476" y="75655"/>
                  <a:pt x="18476" y="73446"/>
                </a:cubicBezTo>
                <a:cubicBezTo>
                  <a:pt x="18476" y="71237"/>
                  <a:pt x="18620" y="69056"/>
                  <a:pt x="18849" y="66933"/>
                </a:cubicBezTo>
                <a:lnTo>
                  <a:pt x="3529" y="53306"/>
                </a:lnTo>
                <a:cubicBezTo>
                  <a:pt x="258" y="50408"/>
                  <a:pt x="-488" y="45617"/>
                  <a:pt x="1664" y="41858"/>
                </a:cubicBezTo>
                <a:lnTo>
                  <a:pt x="10242" y="26997"/>
                </a:lnTo>
                <a:cubicBezTo>
                  <a:pt x="12423" y="23210"/>
                  <a:pt x="16956" y="21489"/>
                  <a:pt x="21087" y="22866"/>
                </a:cubicBezTo>
                <a:lnTo>
                  <a:pt x="40539" y="29321"/>
                </a:lnTo>
                <a:cubicBezTo>
                  <a:pt x="44010" y="26710"/>
                  <a:pt x="47797" y="24530"/>
                  <a:pt x="51814" y="22780"/>
                </a:cubicBezTo>
                <a:lnTo>
                  <a:pt x="55974" y="2726"/>
                </a:lnTo>
                <a:close/>
                <a:moveTo>
                  <a:pt x="73532" y="96398"/>
                </a:moveTo>
                <a:cubicBezTo>
                  <a:pt x="81732" y="96367"/>
                  <a:pt x="89292" y="91964"/>
                  <a:pt x="93366" y="84847"/>
                </a:cubicBezTo>
                <a:cubicBezTo>
                  <a:pt x="97439" y="77730"/>
                  <a:pt x="97406" y="68981"/>
                  <a:pt x="93280" y="61895"/>
                </a:cubicBezTo>
                <a:cubicBezTo>
                  <a:pt x="89153" y="54809"/>
                  <a:pt x="81560" y="50463"/>
                  <a:pt x="73360" y="50494"/>
                </a:cubicBezTo>
                <a:cubicBezTo>
                  <a:pt x="65160" y="50525"/>
                  <a:pt x="57599" y="54928"/>
                  <a:pt x="53526" y="62044"/>
                </a:cubicBezTo>
                <a:cubicBezTo>
                  <a:pt x="49453" y="69161"/>
                  <a:pt x="49485" y="77910"/>
                  <a:pt x="53612" y="84996"/>
                </a:cubicBezTo>
                <a:cubicBezTo>
                  <a:pt x="57739" y="92082"/>
                  <a:pt x="65332" y="96428"/>
                  <a:pt x="73532" y="96398"/>
                </a:cubicBezTo>
                <a:close/>
              </a:path>
            </a:pathLst>
          </a:custGeom>
          <a:solidFill>
            <a:srgbClr val="1E3A8A"/>
          </a:solidFill>
          <a:ln/>
        </p:spPr>
      </p:sp>
      <p:sp>
        <p:nvSpPr>
          <p:cNvPr id="14" name="Text 12"/>
          <p:cNvSpPr/>
          <p:nvPr/>
        </p:nvSpPr>
        <p:spPr>
          <a:xfrm>
            <a:off x="787551" y="2258458"/>
            <a:ext cx="5143196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7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工作原理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734458" y="2515518"/>
            <a:ext cx="5196289" cy="74363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254000" indent="-254000">
              <a:lnSpc>
                <a:spcPct val="130000"/>
              </a:lnSpc>
              <a:spcBef>
                <a:spcPts val="10"/>
              </a:spcBef>
              <a:buSzPct val="100000"/>
              <a:buChar char="•"/>
            </a:pPr>
            <a:r>
              <a:rPr lang="en-US" sz="1157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线圈通电后开始计时,计数值= 通电时间/时基</a:t>
            </a:r>
            <a:endParaRPr lang="en-US" sz="1600" dirty="0"/>
          </a:p>
          <a:p>
            <a:pPr marL="254000" indent="-254000">
              <a:lnSpc>
                <a:spcPct val="130000"/>
              </a:lnSpc>
              <a:spcBef>
                <a:spcPts val="10"/>
              </a:spcBef>
              <a:buSzPct val="100000"/>
              <a:buChar char="•"/>
            </a:pPr>
            <a:r>
              <a:rPr lang="en-US" sz="1157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当前值=设定值时, </a:t>
            </a:r>
            <a:pPr>
              <a:lnSpc>
                <a:spcPct val="130000"/>
              </a:lnSpc>
              <a:spcBef>
                <a:spcPts val="10"/>
              </a:spcBef>
            </a:pPr>
            <a:r>
              <a:rPr lang="en-US" sz="1157" b="1" dirty="0">
                <a:solidFill>
                  <a:srgbClr val="10B98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触点动作并保持</a:t>
            </a:r>
            <a:endParaRPr lang="en-US" sz="1600" dirty="0"/>
          </a:p>
          <a:p>
            <a:pPr marL="254000" indent="-254000">
              <a:lnSpc>
                <a:spcPct val="130000"/>
              </a:lnSpc>
              <a:spcBef>
                <a:spcPts val="10"/>
              </a:spcBef>
              <a:buSzPct val="100000"/>
              <a:buChar char="•"/>
            </a:pPr>
            <a:r>
              <a:rPr lang="en-US" sz="1157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线圈断电时, </a:t>
            </a:r>
            <a:pPr>
              <a:lnSpc>
                <a:spcPct val="130000"/>
              </a:lnSpc>
              <a:spcBef>
                <a:spcPts val="10"/>
              </a:spcBef>
            </a:pPr>
            <a:r>
              <a:rPr lang="en-US" sz="1157" b="1" dirty="0">
                <a:solidFill>
                  <a:srgbClr val="EF4444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定时器复位</a:t>
            </a:r>
            <a:pPr>
              <a:lnSpc>
                <a:spcPct val="130000"/>
              </a:lnSpc>
              <a:spcBef>
                <a:spcPts val="10"/>
              </a:spcBef>
            </a:pPr>
            <a:r>
              <a:rPr lang="en-US" sz="1157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(触点复位,当前值清0)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477398" y="3372387"/>
            <a:ext cx="1771880" cy="807904"/>
          </a:xfrm>
          <a:custGeom>
            <a:avLst/>
            <a:gdLst/>
            <a:ahLst/>
            <a:cxnLst/>
            <a:rect l="l" t="t" r="r" b="b"/>
            <a:pathLst>
              <a:path w="1771880" h="807904">
                <a:moveTo>
                  <a:pt x="73447" y="0"/>
                </a:moveTo>
                <a:lnTo>
                  <a:pt x="1698433" y="0"/>
                </a:lnTo>
                <a:cubicBezTo>
                  <a:pt x="1738996" y="0"/>
                  <a:pt x="1771880" y="32883"/>
                  <a:pt x="1771880" y="73447"/>
                </a:cubicBezTo>
                <a:lnTo>
                  <a:pt x="1771880" y="734457"/>
                </a:lnTo>
                <a:cubicBezTo>
                  <a:pt x="1771880" y="775020"/>
                  <a:pt x="1738996" y="807904"/>
                  <a:pt x="1698433" y="807904"/>
                </a:cubicBezTo>
                <a:lnTo>
                  <a:pt x="73447" y="807904"/>
                </a:lnTo>
                <a:cubicBezTo>
                  <a:pt x="32910" y="807904"/>
                  <a:pt x="0" y="774993"/>
                  <a:pt x="0" y="734457"/>
                </a:cubicBezTo>
                <a:lnTo>
                  <a:pt x="0" y="73447"/>
                </a:lnTo>
                <a:cubicBezTo>
                  <a:pt x="0" y="32910"/>
                  <a:pt x="32910" y="0"/>
                  <a:pt x="73447" y="0"/>
                </a:cubicBezTo>
                <a:close/>
              </a:path>
            </a:pathLst>
          </a:custGeom>
          <a:solidFill>
            <a:srgbClr val="F3F4F6"/>
          </a:solidFill>
          <a:ln/>
        </p:spPr>
      </p:sp>
      <p:sp>
        <p:nvSpPr>
          <p:cNvPr id="17" name="Text 15"/>
          <p:cNvSpPr/>
          <p:nvPr/>
        </p:nvSpPr>
        <p:spPr>
          <a:xfrm>
            <a:off x="514120" y="3445833"/>
            <a:ext cx="1698434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57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100ms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514120" y="3666170"/>
            <a:ext cx="1698434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57" dirty="0">
                <a:solidFill>
                  <a:srgbClr val="6B7280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T0~T199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514120" y="3886508"/>
            <a:ext cx="1698434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57" b="1" dirty="0">
                <a:solidFill>
                  <a:srgbClr val="F59E0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0.1~3276.7s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2319663" y="3372387"/>
            <a:ext cx="1771880" cy="807904"/>
          </a:xfrm>
          <a:custGeom>
            <a:avLst/>
            <a:gdLst/>
            <a:ahLst/>
            <a:cxnLst/>
            <a:rect l="l" t="t" r="r" b="b"/>
            <a:pathLst>
              <a:path w="1771880" h="807904">
                <a:moveTo>
                  <a:pt x="73447" y="0"/>
                </a:moveTo>
                <a:lnTo>
                  <a:pt x="1698433" y="0"/>
                </a:lnTo>
                <a:cubicBezTo>
                  <a:pt x="1738996" y="0"/>
                  <a:pt x="1771880" y="32883"/>
                  <a:pt x="1771880" y="73447"/>
                </a:cubicBezTo>
                <a:lnTo>
                  <a:pt x="1771880" y="734457"/>
                </a:lnTo>
                <a:cubicBezTo>
                  <a:pt x="1771880" y="775020"/>
                  <a:pt x="1738996" y="807904"/>
                  <a:pt x="1698433" y="807904"/>
                </a:cubicBezTo>
                <a:lnTo>
                  <a:pt x="73447" y="807904"/>
                </a:lnTo>
                <a:cubicBezTo>
                  <a:pt x="32910" y="807904"/>
                  <a:pt x="0" y="774993"/>
                  <a:pt x="0" y="734457"/>
                </a:cubicBezTo>
                <a:lnTo>
                  <a:pt x="0" y="73447"/>
                </a:lnTo>
                <a:cubicBezTo>
                  <a:pt x="0" y="32910"/>
                  <a:pt x="32910" y="0"/>
                  <a:pt x="73447" y="0"/>
                </a:cubicBezTo>
                <a:close/>
              </a:path>
            </a:pathLst>
          </a:custGeom>
          <a:solidFill>
            <a:srgbClr val="F3F4F6"/>
          </a:solidFill>
          <a:ln/>
        </p:spPr>
      </p:sp>
      <p:sp>
        <p:nvSpPr>
          <p:cNvPr id="21" name="Text 19"/>
          <p:cNvSpPr/>
          <p:nvPr/>
        </p:nvSpPr>
        <p:spPr>
          <a:xfrm>
            <a:off x="2356386" y="3445833"/>
            <a:ext cx="1698434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57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10ms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2356386" y="3666170"/>
            <a:ext cx="1698434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57" dirty="0">
                <a:solidFill>
                  <a:srgbClr val="6B7280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T200~T245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2356386" y="3886508"/>
            <a:ext cx="1698434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57" b="1" dirty="0">
                <a:solidFill>
                  <a:srgbClr val="F59E0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0.01~327.67s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4161928" y="3372387"/>
            <a:ext cx="1771880" cy="807904"/>
          </a:xfrm>
          <a:custGeom>
            <a:avLst/>
            <a:gdLst/>
            <a:ahLst/>
            <a:cxnLst/>
            <a:rect l="l" t="t" r="r" b="b"/>
            <a:pathLst>
              <a:path w="1771880" h="807904">
                <a:moveTo>
                  <a:pt x="73447" y="0"/>
                </a:moveTo>
                <a:lnTo>
                  <a:pt x="1698433" y="0"/>
                </a:lnTo>
                <a:cubicBezTo>
                  <a:pt x="1738996" y="0"/>
                  <a:pt x="1771880" y="32883"/>
                  <a:pt x="1771880" y="73447"/>
                </a:cubicBezTo>
                <a:lnTo>
                  <a:pt x="1771880" y="734457"/>
                </a:lnTo>
                <a:cubicBezTo>
                  <a:pt x="1771880" y="775020"/>
                  <a:pt x="1738996" y="807904"/>
                  <a:pt x="1698433" y="807904"/>
                </a:cubicBezTo>
                <a:lnTo>
                  <a:pt x="73447" y="807904"/>
                </a:lnTo>
                <a:cubicBezTo>
                  <a:pt x="32910" y="807904"/>
                  <a:pt x="0" y="774993"/>
                  <a:pt x="0" y="734457"/>
                </a:cubicBezTo>
                <a:lnTo>
                  <a:pt x="0" y="73447"/>
                </a:lnTo>
                <a:cubicBezTo>
                  <a:pt x="0" y="32910"/>
                  <a:pt x="32910" y="0"/>
                  <a:pt x="73447" y="0"/>
                </a:cubicBezTo>
                <a:close/>
              </a:path>
            </a:pathLst>
          </a:custGeom>
          <a:solidFill>
            <a:srgbClr val="F3F4F6"/>
          </a:solidFill>
          <a:ln/>
        </p:spPr>
      </p:sp>
      <p:sp>
        <p:nvSpPr>
          <p:cNvPr id="25" name="Text 23"/>
          <p:cNvSpPr/>
          <p:nvPr/>
        </p:nvSpPr>
        <p:spPr>
          <a:xfrm>
            <a:off x="4198651" y="3445833"/>
            <a:ext cx="1698434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57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1ms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4198651" y="3666170"/>
            <a:ext cx="1698434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57" dirty="0">
                <a:solidFill>
                  <a:srgbClr val="6B7280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T256~T511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4198651" y="3886508"/>
            <a:ext cx="1698434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57" b="1" dirty="0">
                <a:solidFill>
                  <a:srgbClr val="F59E0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0.001~32.767s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495759" y="4217014"/>
            <a:ext cx="5434988" cy="367229"/>
          </a:xfrm>
          <a:custGeom>
            <a:avLst/>
            <a:gdLst/>
            <a:ahLst/>
            <a:cxnLst/>
            <a:rect l="l" t="t" r="r" b="b"/>
            <a:pathLst>
              <a:path w="5434988" h="367229">
                <a:moveTo>
                  <a:pt x="36723" y="0"/>
                </a:moveTo>
                <a:lnTo>
                  <a:pt x="5361542" y="0"/>
                </a:lnTo>
                <a:cubicBezTo>
                  <a:pt x="5402105" y="0"/>
                  <a:pt x="5434988" y="32883"/>
                  <a:pt x="5434988" y="73446"/>
                </a:cubicBezTo>
                <a:lnTo>
                  <a:pt x="5434988" y="293783"/>
                </a:lnTo>
                <a:cubicBezTo>
                  <a:pt x="5434988" y="334346"/>
                  <a:pt x="5402105" y="367229"/>
                  <a:pt x="5361542" y="367229"/>
                </a:cubicBezTo>
                <a:lnTo>
                  <a:pt x="36723" y="367229"/>
                </a:lnTo>
                <a:cubicBezTo>
                  <a:pt x="16441" y="367229"/>
                  <a:pt x="0" y="350788"/>
                  <a:pt x="0" y="330506"/>
                </a:cubicBezTo>
                <a:lnTo>
                  <a:pt x="0" y="36723"/>
                </a:lnTo>
                <a:cubicBezTo>
                  <a:pt x="0" y="16455"/>
                  <a:pt x="16455" y="0"/>
                  <a:pt x="36723" y="0"/>
                </a:cubicBezTo>
                <a:close/>
              </a:path>
            </a:pathLst>
          </a:custGeom>
          <a:solidFill>
            <a:srgbClr val="FEF2F2"/>
          </a:solidFill>
          <a:ln/>
        </p:spPr>
      </p:sp>
      <p:sp>
        <p:nvSpPr>
          <p:cNvPr id="29" name="Shape 27"/>
          <p:cNvSpPr/>
          <p:nvPr/>
        </p:nvSpPr>
        <p:spPr>
          <a:xfrm>
            <a:off x="495759" y="4217014"/>
            <a:ext cx="36723" cy="367229"/>
          </a:xfrm>
          <a:custGeom>
            <a:avLst/>
            <a:gdLst/>
            <a:ahLst/>
            <a:cxnLst/>
            <a:rect l="l" t="t" r="r" b="b"/>
            <a:pathLst>
              <a:path w="36723" h="367229">
                <a:moveTo>
                  <a:pt x="36723" y="0"/>
                </a:moveTo>
                <a:lnTo>
                  <a:pt x="36723" y="0"/>
                </a:lnTo>
                <a:lnTo>
                  <a:pt x="36723" y="367229"/>
                </a:lnTo>
                <a:lnTo>
                  <a:pt x="36723" y="367229"/>
                </a:lnTo>
                <a:cubicBezTo>
                  <a:pt x="16441" y="367229"/>
                  <a:pt x="0" y="350788"/>
                  <a:pt x="0" y="330506"/>
                </a:cubicBezTo>
                <a:lnTo>
                  <a:pt x="0" y="36723"/>
                </a:lnTo>
                <a:cubicBezTo>
                  <a:pt x="0" y="16455"/>
                  <a:pt x="16455" y="0"/>
                  <a:pt x="36723" y="0"/>
                </a:cubicBezTo>
                <a:close/>
              </a:path>
            </a:pathLst>
          </a:custGeom>
          <a:solidFill>
            <a:srgbClr val="EF4444"/>
          </a:solidFill>
          <a:ln/>
        </p:spPr>
      </p:sp>
      <p:sp>
        <p:nvSpPr>
          <p:cNvPr id="30" name="Shape 28"/>
          <p:cNvSpPr/>
          <p:nvPr/>
        </p:nvSpPr>
        <p:spPr>
          <a:xfrm>
            <a:off x="605928" y="4327182"/>
            <a:ext cx="146892" cy="146892"/>
          </a:xfrm>
          <a:custGeom>
            <a:avLst/>
            <a:gdLst/>
            <a:ahLst/>
            <a:cxnLst/>
            <a:rect l="l" t="t" r="r" b="b"/>
            <a:pathLst>
              <a:path w="146892" h="146892">
                <a:moveTo>
                  <a:pt x="73446" y="146892"/>
                </a:moveTo>
                <a:cubicBezTo>
                  <a:pt x="113982" y="146892"/>
                  <a:pt x="146892" y="113982"/>
                  <a:pt x="146892" y="73446"/>
                </a:cubicBezTo>
                <a:cubicBezTo>
                  <a:pt x="146892" y="32910"/>
                  <a:pt x="113982" y="0"/>
                  <a:pt x="73446" y="0"/>
                </a:cubicBezTo>
                <a:cubicBezTo>
                  <a:pt x="32910" y="0"/>
                  <a:pt x="0" y="32910"/>
                  <a:pt x="0" y="73446"/>
                </a:cubicBezTo>
                <a:cubicBezTo>
                  <a:pt x="0" y="113982"/>
                  <a:pt x="32910" y="146892"/>
                  <a:pt x="73446" y="146892"/>
                </a:cubicBezTo>
                <a:close/>
                <a:moveTo>
                  <a:pt x="73446" y="39018"/>
                </a:moveTo>
                <a:cubicBezTo>
                  <a:pt x="77262" y="39018"/>
                  <a:pt x="80331" y="42088"/>
                  <a:pt x="80331" y="45904"/>
                </a:cubicBezTo>
                <a:lnTo>
                  <a:pt x="80331" y="78036"/>
                </a:lnTo>
                <a:cubicBezTo>
                  <a:pt x="80331" y="81852"/>
                  <a:pt x="77262" y="84922"/>
                  <a:pt x="73446" y="84922"/>
                </a:cubicBezTo>
                <a:cubicBezTo>
                  <a:pt x="69630" y="84922"/>
                  <a:pt x="66560" y="81852"/>
                  <a:pt x="66560" y="78036"/>
                </a:cubicBezTo>
                <a:lnTo>
                  <a:pt x="66560" y="45904"/>
                </a:lnTo>
                <a:cubicBezTo>
                  <a:pt x="66560" y="42088"/>
                  <a:pt x="69630" y="39018"/>
                  <a:pt x="73446" y="39018"/>
                </a:cubicBezTo>
                <a:close/>
                <a:moveTo>
                  <a:pt x="65786" y="100988"/>
                </a:moveTo>
                <a:cubicBezTo>
                  <a:pt x="65611" y="98145"/>
                  <a:pt x="67029" y="95439"/>
                  <a:pt x="69467" y="93965"/>
                </a:cubicBezTo>
                <a:cubicBezTo>
                  <a:pt x="71904" y="92491"/>
                  <a:pt x="74959" y="92491"/>
                  <a:pt x="77396" y="93965"/>
                </a:cubicBezTo>
                <a:cubicBezTo>
                  <a:pt x="79834" y="95439"/>
                  <a:pt x="81252" y="98145"/>
                  <a:pt x="81077" y="100988"/>
                </a:cubicBezTo>
                <a:cubicBezTo>
                  <a:pt x="81252" y="103831"/>
                  <a:pt x="79834" y="106537"/>
                  <a:pt x="77396" y="108011"/>
                </a:cubicBezTo>
                <a:cubicBezTo>
                  <a:pt x="74959" y="109485"/>
                  <a:pt x="71904" y="109485"/>
                  <a:pt x="69467" y="108011"/>
                </a:cubicBezTo>
                <a:cubicBezTo>
                  <a:pt x="67029" y="106537"/>
                  <a:pt x="65611" y="103831"/>
                  <a:pt x="65786" y="100988"/>
                </a:cubicBezTo>
                <a:close/>
              </a:path>
            </a:pathLst>
          </a:custGeom>
          <a:solidFill>
            <a:srgbClr val="DC2626"/>
          </a:solidFill>
          <a:ln/>
        </p:spPr>
      </p:sp>
      <p:sp>
        <p:nvSpPr>
          <p:cNvPr id="31" name="Text 29"/>
          <p:cNvSpPr/>
          <p:nvPr/>
        </p:nvSpPr>
        <p:spPr>
          <a:xfrm>
            <a:off x="824274" y="4290459"/>
            <a:ext cx="5106473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7" b="1" dirty="0">
                <a:solidFill>
                  <a:srgbClr val="DC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特点:</a:t>
            </a:r>
            <a:pPr>
              <a:lnSpc>
                <a:spcPct val="130000"/>
              </a:lnSpc>
            </a:pPr>
            <a:r>
              <a:rPr lang="en-US" sz="1157" dirty="0">
                <a:solidFill>
                  <a:srgbClr val="DC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断电不复位,需重新计时</a:t>
            </a:r>
            <a:endParaRPr lang="en-US" sz="1600" dirty="0"/>
          </a:p>
        </p:txBody>
      </p:sp>
      <p:sp>
        <p:nvSpPr>
          <p:cNvPr id="32" name="Shape 30"/>
          <p:cNvSpPr/>
          <p:nvPr/>
        </p:nvSpPr>
        <p:spPr>
          <a:xfrm>
            <a:off x="6151084" y="1505639"/>
            <a:ext cx="5673687" cy="3185711"/>
          </a:xfrm>
          <a:custGeom>
            <a:avLst/>
            <a:gdLst/>
            <a:ahLst/>
            <a:cxnLst/>
            <a:rect l="l" t="t" r="r" b="b"/>
            <a:pathLst>
              <a:path w="5673687" h="3185711">
                <a:moveTo>
                  <a:pt x="36723" y="0"/>
                </a:moveTo>
                <a:lnTo>
                  <a:pt x="5636964" y="0"/>
                </a:lnTo>
                <a:cubicBezTo>
                  <a:pt x="5657245" y="0"/>
                  <a:pt x="5673687" y="16441"/>
                  <a:pt x="5673687" y="36723"/>
                </a:cubicBezTo>
                <a:lnTo>
                  <a:pt x="5673687" y="3075549"/>
                </a:lnTo>
                <a:cubicBezTo>
                  <a:pt x="5673687" y="3136390"/>
                  <a:pt x="5624366" y="3185711"/>
                  <a:pt x="5563525" y="3185711"/>
                </a:cubicBezTo>
                <a:lnTo>
                  <a:pt x="110162" y="3185711"/>
                </a:lnTo>
                <a:cubicBezTo>
                  <a:pt x="49321" y="3185711"/>
                  <a:pt x="0" y="3136390"/>
                  <a:pt x="0" y="3075549"/>
                </a:cubicBezTo>
                <a:lnTo>
                  <a:pt x="0" y="36723"/>
                </a:lnTo>
                <a:cubicBezTo>
                  <a:pt x="0" y="16455"/>
                  <a:pt x="16455" y="0"/>
                  <a:pt x="36723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55084" dist="36723" dir="5400000">
              <a:srgbClr val="000000">
                <a:alpha val="10196"/>
              </a:srgbClr>
            </a:outerShdw>
          </a:effectLst>
        </p:spPr>
      </p:sp>
      <p:sp>
        <p:nvSpPr>
          <p:cNvPr id="33" name="Shape 31"/>
          <p:cNvSpPr/>
          <p:nvPr/>
        </p:nvSpPr>
        <p:spPr>
          <a:xfrm>
            <a:off x="6151084" y="1505639"/>
            <a:ext cx="5673687" cy="36723"/>
          </a:xfrm>
          <a:custGeom>
            <a:avLst/>
            <a:gdLst/>
            <a:ahLst/>
            <a:cxnLst/>
            <a:rect l="l" t="t" r="r" b="b"/>
            <a:pathLst>
              <a:path w="5673687" h="36723">
                <a:moveTo>
                  <a:pt x="36723" y="0"/>
                </a:moveTo>
                <a:lnTo>
                  <a:pt x="5636964" y="0"/>
                </a:lnTo>
                <a:cubicBezTo>
                  <a:pt x="5657245" y="0"/>
                  <a:pt x="5673687" y="16441"/>
                  <a:pt x="5673687" y="36723"/>
                </a:cubicBezTo>
                <a:lnTo>
                  <a:pt x="5673687" y="36723"/>
                </a:lnTo>
                <a:lnTo>
                  <a:pt x="0" y="36723"/>
                </a:lnTo>
                <a:lnTo>
                  <a:pt x="0" y="36723"/>
                </a:lnTo>
                <a:cubicBezTo>
                  <a:pt x="0" y="16455"/>
                  <a:pt x="16455" y="0"/>
                  <a:pt x="36723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34" name="Shape 32"/>
          <p:cNvSpPr/>
          <p:nvPr/>
        </p:nvSpPr>
        <p:spPr>
          <a:xfrm>
            <a:off x="6261253" y="1689253"/>
            <a:ext cx="367229" cy="367229"/>
          </a:xfrm>
          <a:custGeom>
            <a:avLst/>
            <a:gdLst/>
            <a:ahLst/>
            <a:cxnLst/>
            <a:rect l="l" t="t" r="r" b="b"/>
            <a:pathLst>
              <a:path w="367229" h="367229">
                <a:moveTo>
                  <a:pt x="110169" y="0"/>
                </a:moveTo>
                <a:lnTo>
                  <a:pt x="257060" y="0"/>
                </a:lnTo>
                <a:cubicBezTo>
                  <a:pt x="317864" y="0"/>
                  <a:pt x="367229" y="49365"/>
                  <a:pt x="367229" y="110169"/>
                </a:cubicBezTo>
                <a:lnTo>
                  <a:pt x="367229" y="257060"/>
                </a:lnTo>
                <a:cubicBezTo>
                  <a:pt x="367229" y="317864"/>
                  <a:pt x="317864" y="367229"/>
                  <a:pt x="257060" y="367229"/>
                </a:cubicBezTo>
                <a:lnTo>
                  <a:pt x="110169" y="367229"/>
                </a:lnTo>
                <a:cubicBezTo>
                  <a:pt x="49365" y="367229"/>
                  <a:pt x="0" y="317864"/>
                  <a:pt x="0" y="257060"/>
                </a:cubicBezTo>
                <a:lnTo>
                  <a:pt x="0" y="110169"/>
                </a:lnTo>
                <a:cubicBezTo>
                  <a:pt x="0" y="49365"/>
                  <a:pt x="49365" y="0"/>
                  <a:pt x="110169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35" name="Text 33"/>
          <p:cNvSpPr/>
          <p:nvPr/>
        </p:nvSpPr>
        <p:spPr>
          <a:xfrm>
            <a:off x="6215349" y="1689253"/>
            <a:ext cx="459036" cy="36722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46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T</a:t>
            </a:r>
            <a:endParaRPr lang="en-US" sz="1600" dirty="0"/>
          </a:p>
        </p:txBody>
      </p:sp>
      <p:sp>
        <p:nvSpPr>
          <p:cNvPr id="36" name="Text 34"/>
          <p:cNvSpPr/>
          <p:nvPr/>
        </p:nvSpPr>
        <p:spPr>
          <a:xfrm>
            <a:off x="6738651" y="1634169"/>
            <a:ext cx="1193494" cy="2570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46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累计型定时器</a:t>
            </a:r>
            <a:endParaRPr lang="en-US" sz="1600" dirty="0"/>
          </a:p>
        </p:txBody>
      </p:sp>
      <p:sp>
        <p:nvSpPr>
          <p:cNvPr id="37" name="Text 35"/>
          <p:cNvSpPr/>
          <p:nvPr/>
        </p:nvSpPr>
        <p:spPr>
          <a:xfrm>
            <a:off x="6738651" y="1891229"/>
            <a:ext cx="1175133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7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T246~T255</a:t>
            </a:r>
            <a:endParaRPr lang="en-US" sz="1600" dirty="0"/>
          </a:p>
        </p:txBody>
      </p:sp>
      <p:sp>
        <p:nvSpPr>
          <p:cNvPr id="38" name="Shape 36"/>
          <p:cNvSpPr/>
          <p:nvPr/>
        </p:nvSpPr>
        <p:spPr>
          <a:xfrm>
            <a:off x="6261253" y="2185012"/>
            <a:ext cx="5453349" cy="1138410"/>
          </a:xfrm>
          <a:custGeom>
            <a:avLst/>
            <a:gdLst/>
            <a:ahLst/>
            <a:cxnLst/>
            <a:rect l="l" t="t" r="r" b="b"/>
            <a:pathLst>
              <a:path w="5453349" h="1138410">
                <a:moveTo>
                  <a:pt x="73450" y="0"/>
                </a:moveTo>
                <a:lnTo>
                  <a:pt x="5379899" y="0"/>
                </a:lnTo>
                <a:cubicBezTo>
                  <a:pt x="5420465" y="0"/>
                  <a:pt x="5453349" y="32885"/>
                  <a:pt x="5453349" y="73450"/>
                </a:cubicBezTo>
                <a:lnTo>
                  <a:pt x="5453349" y="1064959"/>
                </a:lnTo>
                <a:cubicBezTo>
                  <a:pt x="5453349" y="1105525"/>
                  <a:pt x="5420465" y="1138410"/>
                  <a:pt x="5379899" y="1138410"/>
                </a:cubicBezTo>
                <a:lnTo>
                  <a:pt x="73450" y="1138410"/>
                </a:lnTo>
                <a:cubicBezTo>
                  <a:pt x="32885" y="1138410"/>
                  <a:pt x="0" y="1105525"/>
                  <a:pt x="0" y="1064959"/>
                </a:cubicBezTo>
                <a:lnTo>
                  <a:pt x="0" y="73450"/>
                </a:lnTo>
                <a:cubicBezTo>
                  <a:pt x="0" y="32885"/>
                  <a:pt x="32885" y="0"/>
                  <a:pt x="73450" y="0"/>
                </a:cubicBezTo>
                <a:close/>
              </a:path>
            </a:pathLst>
          </a:custGeom>
          <a:solidFill>
            <a:srgbClr val="FFFBEB"/>
          </a:solidFill>
          <a:ln/>
        </p:spPr>
      </p:sp>
      <p:sp>
        <p:nvSpPr>
          <p:cNvPr id="39" name="Shape 37"/>
          <p:cNvSpPr/>
          <p:nvPr/>
        </p:nvSpPr>
        <p:spPr>
          <a:xfrm>
            <a:off x="6353060" y="2295181"/>
            <a:ext cx="146892" cy="146892"/>
          </a:xfrm>
          <a:custGeom>
            <a:avLst/>
            <a:gdLst/>
            <a:ahLst/>
            <a:cxnLst/>
            <a:rect l="l" t="t" r="r" b="b"/>
            <a:pathLst>
              <a:path w="146892" h="146892">
                <a:moveTo>
                  <a:pt x="55974" y="2726"/>
                </a:moveTo>
                <a:cubicBezTo>
                  <a:pt x="56834" y="-1521"/>
                  <a:pt x="60593" y="-4590"/>
                  <a:pt x="64954" y="-4590"/>
                </a:cubicBezTo>
                <a:lnTo>
                  <a:pt x="82110" y="-4590"/>
                </a:lnTo>
                <a:cubicBezTo>
                  <a:pt x="86471" y="-4590"/>
                  <a:pt x="90229" y="-1521"/>
                  <a:pt x="91090" y="2726"/>
                </a:cubicBezTo>
                <a:lnTo>
                  <a:pt x="95250" y="22808"/>
                </a:lnTo>
                <a:cubicBezTo>
                  <a:pt x="99295" y="24530"/>
                  <a:pt x="103082" y="26739"/>
                  <a:pt x="106525" y="29350"/>
                </a:cubicBezTo>
                <a:lnTo>
                  <a:pt x="125977" y="22894"/>
                </a:lnTo>
                <a:cubicBezTo>
                  <a:pt x="130108" y="21517"/>
                  <a:pt x="134641" y="23239"/>
                  <a:pt x="136821" y="27026"/>
                </a:cubicBezTo>
                <a:lnTo>
                  <a:pt x="145400" y="41887"/>
                </a:lnTo>
                <a:cubicBezTo>
                  <a:pt x="147580" y="45674"/>
                  <a:pt x="146805" y="50437"/>
                  <a:pt x="143535" y="53334"/>
                </a:cubicBezTo>
                <a:lnTo>
                  <a:pt x="128243" y="66933"/>
                </a:lnTo>
                <a:cubicBezTo>
                  <a:pt x="128501" y="69056"/>
                  <a:pt x="128616" y="71237"/>
                  <a:pt x="128616" y="73446"/>
                </a:cubicBezTo>
                <a:cubicBezTo>
                  <a:pt x="128616" y="75655"/>
                  <a:pt x="128473" y="77835"/>
                  <a:pt x="128243" y="79958"/>
                </a:cubicBezTo>
                <a:lnTo>
                  <a:pt x="143564" y="93586"/>
                </a:lnTo>
                <a:cubicBezTo>
                  <a:pt x="146834" y="96484"/>
                  <a:pt x="147580" y="101275"/>
                  <a:pt x="145428" y="105033"/>
                </a:cubicBezTo>
                <a:lnTo>
                  <a:pt x="136850" y="119895"/>
                </a:lnTo>
                <a:cubicBezTo>
                  <a:pt x="134670" y="123653"/>
                  <a:pt x="130137" y="125403"/>
                  <a:pt x="126005" y="124026"/>
                </a:cubicBezTo>
                <a:lnTo>
                  <a:pt x="106554" y="117571"/>
                </a:lnTo>
                <a:cubicBezTo>
                  <a:pt x="103082" y="120181"/>
                  <a:pt x="99295" y="122362"/>
                  <a:pt x="95279" y="124112"/>
                </a:cubicBezTo>
                <a:lnTo>
                  <a:pt x="91147" y="144166"/>
                </a:lnTo>
                <a:cubicBezTo>
                  <a:pt x="90258" y="148441"/>
                  <a:pt x="86500" y="151482"/>
                  <a:pt x="82167" y="151482"/>
                </a:cubicBezTo>
                <a:lnTo>
                  <a:pt x="65011" y="151482"/>
                </a:lnTo>
                <a:cubicBezTo>
                  <a:pt x="60650" y="151482"/>
                  <a:pt x="56892" y="148412"/>
                  <a:pt x="56031" y="144166"/>
                </a:cubicBezTo>
                <a:lnTo>
                  <a:pt x="51900" y="124112"/>
                </a:lnTo>
                <a:cubicBezTo>
                  <a:pt x="47855" y="122391"/>
                  <a:pt x="44096" y="120181"/>
                  <a:pt x="40625" y="117571"/>
                </a:cubicBezTo>
                <a:lnTo>
                  <a:pt x="21087" y="124026"/>
                </a:lnTo>
                <a:cubicBezTo>
                  <a:pt x="16956" y="125403"/>
                  <a:pt x="12423" y="123682"/>
                  <a:pt x="10242" y="119895"/>
                </a:cubicBezTo>
                <a:lnTo>
                  <a:pt x="1664" y="105033"/>
                </a:lnTo>
                <a:cubicBezTo>
                  <a:pt x="-516" y="101246"/>
                  <a:pt x="258" y="96484"/>
                  <a:pt x="3529" y="93586"/>
                </a:cubicBezTo>
                <a:lnTo>
                  <a:pt x="18849" y="79958"/>
                </a:lnTo>
                <a:cubicBezTo>
                  <a:pt x="18591" y="77835"/>
                  <a:pt x="18476" y="75655"/>
                  <a:pt x="18476" y="73446"/>
                </a:cubicBezTo>
                <a:cubicBezTo>
                  <a:pt x="18476" y="71237"/>
                  <a:pt x="18620" y="69056"/>
                  <a:pt x="18849" y="66933"/>
                </a:cubicBezTo>
                <a:lnTo>
                  <a:pt x="3529" y="53306"/>
                </a:lnTo>
                <a:cubicBezTo>
                  <a:pt x="258" y="50408"/>
                  <a:pt x="-488" y="45617"/>
                  <a:pt x="1664" y="41858"/>
                </a:cubicBezTo>
                <a:lnTo>
                  <a:pt x="10242" y="26997"/>
                </a:lnTo>
                <a:cubicBezTo>
                  <a:pt x="12423" y="23210"/>
                  <a:pt x="16956" y="21489"/>
                  <a:pt x="21087" y="22866"/>
                </a:cubicBezTo>
                <a:lnTo>
                  <a:pt x="40539" y="29321"/>
                </a:lnTo>
                <a:cubicBezTo>
                  <a:pt x="44010" y="26710"/>
                  <a:pt x="47797" y="24530"/>
                  <a:pt x="51814" y="22780"/>
                </a:cubicBezTo>
                <a:lnTo>
                  <a:pt x="55974" y="2726"/>
                </a:lnTo>
                <a:close/>
                <a:moveTo>
                  <a:pt x="73532" y="96398"/>
                </a:moveTo>
                <a:cubicBezTo>
                  <a:pt x="81732" y="96367"/>
                  <a:pt x="89292" y="91964"/>
                  <a:pt x="93366" y="84847"/>
                </a:cubicBezTo>
                <a:cubicBezTo>
                  <a:pt x="97439" y="77730"/>
                  <a:pt x="97406" y="68981"/>
                  <a:pt x="93280" y="61895"/>
                </a:cubicBezTo>
                <a:cubicBezTo>
                  <a:pt x="89153" y="54809"/>
                  <a:pt x="81560" y="50463"/>
                  <a:pt x="73360" y="50494"/>
                </a:cubicBezTo>
                <a:cubicBezTo>
                  <a:pt x="65160" y="50525"/>
                  <a:pt x="57599" y="54928"/>
                  <a:pt x="53526" y="62044"/>
                </a:cubicBezTo>
                <a:cubicBezTo>
                  <a:pt x="49453" y="69161"/>
                  <a:pt x="49485" y="77910"/>
                  <a:pt x="53612" y="84996"/>
                </a:cubicBezTo>
                <a:cubicBezTo>
                  <a:pt x="57739" y="92082"/>
                  <a:pt x="65332" y="96428"/>
                  <a:pt x="73532" y="96398"/>
                </a:cubicBezTo>
                <a:close/>
              </a:path>
            </a:pathLst>
          </a:custGeom>
          <a:solidFill>
            <a:srgbClr val="92400E"/>
          </a:solidFill>
          <a:ln/>
        </p:spPr>
      </p:sp>
      <p:sp>
        <p:nvSpPr>
          <p:cNvPr id="40" name="Text 38"/>
          <p:cNvSpPr/>
          <p:nvPr/>
        </p:nvSpPr>
        <p:spPr>
          <a:xfrm>
            <a:off x="6571407" y="2258458"/>
            <a:ext cx="5143196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7" b="1" dirty="0">
                <a:solidFill>
                  <a:srgbClr val="92400E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工作原理</a:t>
            </a:r>
            <a:endParaRPr lang="en-US" sz="1600" dirty="0"/>
          </a:p>
        </p:txBody>
      </p:sp>
      <p:sp>
        <p:nvSpPr>
          <p:cNvPr id="41" name="Text 39"/>
          <p:cNvSpPr/>
          <p:nvPr/>
        </p:nvSpPr>
        <p:spPr>
          <a:xfrm>
            <a:off x="6518313" y="2515518"/>
            <a:ext cx="5196289" cy="73445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254000" indent="-254000">
              <a:lnSpc>
                <a:spcPct val="130000"/>
              </a:lnSpc>
              <a:spcBef>
                <a:spcPts val="10"/>
              </a:spcBef>
              <a:buSzPct val="100000"/>
              <a:buChar char="•"/>
            </a:pPr>
            <a:r>
              <a:rPr lang="en-US" sz="1157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线圈通电时 </a:t>
            </a:r>
            <a:pPr>
              <a:lnSpc>
                <a:spcPct val="130000"/>
              </a:lnSpc>
              <a:spcBef>
                <a:spcPts val="10"/>
              </a:spcBef>
            </a:pPr>
            <a:r>
              <a:rPr lang="en-US" sz="1157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累计计时</a:t>
            </a:r>
            <a:pPr>
              <a:lnSpc>
                <a:spcPct val="130000"/>
              </a:lnSpc>
              <a:spcBef>
                <a:spcPts val="10"/>
              </a:spcBef>
            </a:pPr>
            <a:r>
              <a:rPr lang="en-US" sz="1157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,断电时 </a:t>
            </a:r>
            <a:pPr>
              <a:lnSpc>
                <a:spcPct val="130000"/>
              </a:lnSpc>
              <a:spcBef>
                <a:spcPts val="10"/>
              </a:spcBef>
            </a:pPr>
            <a:r>
              <a:rPr lang="en-US" sz="1157" b="1" dirty="0">
                <a:solidFill>
                  <a:srgbClr val="10B98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保持当前值</a:t>
            </a:r>
            <a:endParaRPr lang="en-US" sz="1600" dirty="0"/>
          </a:p>
          <a:p>
            <a:pPr marL="254000" indent="-254000">
              <a:lnSpc>
                <a:spcPct val="130000"/>
              </a:lnSpc>
              <a:spcBef>
                <a:spcPts val="10"/>
              </a:spcBef>
              <a:buSzPct val="100000"/>
              <a:buChar char="•"/>
            </a:pPr>
            <a:r>
              <a:rPr lang="en-US" sz="1157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再次通电时,在 </a:t>
            </a:r>
            <a:pPr>
              <a:lnSpc>
                <a:spcPct val="130000"/>
              </a:lnSpc>
              <a:spcBef>
                <a:spcPts val="10"/>
              </a:spcBef>
            </a:pPr>
            <a:r>
              <a:rPr lang="en-US" sz="1157" dirty="0">
                <a:solidFill>
                  <a:srgbClr val="4B5563"/>
                </a:solidFill>
                <a:highlight>
                  <a:srgbClr val="FEF3C7">
                    <a:alpha val="100000"/>
                  </a:srgbClr>
                </a:highlight>
                <a:latin typeface="MiSans" pitchFamily="34" charset="0"/>
                <a:ea typeface="MiSans" pitchFamily="34" charset="-122"/>
                <a:cs typeface="MiSans" pitchFamily="34" charset="-120"/>
              </a:rPr>
              <a:t>原计数值基础上继续计时</a:t>
            </a:r>
            <a:endParaRPr lang="en-US" sz="1600" dirty="0"/>
          </a:p>
          <a:p>
            <a:pPr marL="254000" indent="-254000">
              <a:lnSpc>
                <a:spcPct val="130000"/>
              </a:lnSpc>
              <a:spcBef>
                <a:spcPts val="10"/>
              </a:spcBef>
              <a:buSzPct val="100000"/>
              <a:buChar char="•"/>
            </a:pPr>
            <a:r>
              <a:rPr lang="en-US" sz="1157" b="1" dirty="0">
                <a:solidFill>
                  <a:srgbClr val="EF4444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只能用RST指令复位</a:t>
            </a:r>
            <a:pPr>
              <a:lnSpc>
                <a:spcPct val="130000"/>
              </a:lnSpc>
              <a:spcBef>
                <a:spcPts val="10"/>
              </a:spcBef>
            </a:pPr>
            <a:r>
              <a:rPr lang="en-US" sz="1157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(触点复位,当前值清0)</a:t>
            </a:r>
            <a:endParaRPr lang="en-US" sz="1600" dirty="0"/>
          </a:p>
        </p:txBody>
      </p:sp>
      <p:sp>
        <p:nvSpPr>
          <p:cNvPr id="42" name="Shape 40"/>
          <p:cNvSpPr/>
          <p:nvPr/>
        </p:nvSpPr>
        <p:spPr>
          <a:xfrm>
            <a:off x="6261253" y="3360145"/>
            <a:ext cx="2689952" cy="807904"/>
          </a:xfrm>
          <a:custGeom>
            <a:avLst/>
            <a:gdLst/>
            <a:ahLst/>
            <a:cxnLst/>
            <a:rect l="l" t="t" r="r" b="b"/>
            <a:pathLst>
              <a:path w="2689952" h="807904">
                <a:moveTo>
                  <a:pt x="73447" y="0"/>
                </a:moveTo>
                <a:lnTo>
                  <a:pt x="2616505" y="0"/>
                </a:lnTo>
                <a:cubicBezTo>
                  <a:pt x="2657069" y="0"/>
                  <a:pt x="2689952" y="32883"/>
                  <a:pt x="2689952" y="73447"/>
                </a:cubicBezTo>
                <a:lnTo>
                  <a:pt x="2689952" y="734457"/>
                </a:lnTo>
                <a:cubicBezTo>
                  <a:pt x="2689952" y="775020"/>
                  <a:pt x="2657069" y="807904"/>
                  <a:pt x="2616505" y="807904"/>
                </a:cubicBezTo>
                <a:lnTo>
                  <a:pt x="73447" y="807904"/>
                </a:lnTo>
                <a:cubicBezTo>
                  <a:pt x="32910" y="807904"/>
                  <a:pt x="0" y="774993"/>
                  <a:pt x="0" y="734457"/>
                </a:cubicBezTo>
                <a:lnTo>
                  <a:pt x="0" y="73447"/>
                </a:lnTo>
                <a:cubicBezTo>
                  <a:pt x="0" y="32910"/>
                  <a:pt x="32910" y="0"/>
                  <a:pt x="73447" y="0"/>
                </a:cubicBezTo>
                <a:close/>
              </a:path>
            </a:pathLst>
          </a:custGeom>
          <a:solidFill>
            <a:srgbClr val="F3F4F6"/>
          </a:solidFill>
          <a:ln/>
        </p:spPr>
      </p:sp>
      <p:sp>
        <p:nvSpPr>
          <p:cNvPr id="43" name="Text 41"/>
          <p:cNvSpPr/>
          <p:nvPr/>
        </p:nvSpPr>
        <p:spPr>
          <a:xfrm>
            <a:off x="6297976" y="3433590"/>
            <a:ext cx="2616506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57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1ms累计型</a:t>
            </a:r>
            <a:endParaRPr lang="en-US" sz="1600" dirty="0"/>
          </a:p>
        </p:txBody>
      </p:sp>
      <p:sp>
        <p:nvSpPr>
          <p:cNvPr id="44" name="Text 42"/>
          <p:cNvSpPr/>
          <p:nvPr/>
        </p:nvSpPr>
        <p:spPr>
          <a:xfrm>
            <a:off x="6297976" y="3653928"/>
            <a:ext cx="2616506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57" dirty="0">
                <a:solidFill>
                  <a:srgbClr val="6B7280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T246~T249</a:t>
            </a:r>
            <a:endParaRPr lang="en-US" sz="1600" dirty="0"/>
          </a:p>
        </p:txBody>
      </p:sp>
      <p:sp>
        <p:nvSpPr>
          <p:cNvPr id="45" name="Text 43"/>
          <p:cNvSpPr/>
          <p:nvPr/>
        </p:nvSpPr>
        <p:spPr>
          <a:xfrm>
            <a:off x="6297976" y="3874265"/>
            <a:ext cx="2616506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57" b="1" dirty="0">
                <a:solidFill>
                  <a:srgbClr val="F59E0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0.001~32.767s</a:t>
            </a:r>
            <a:endParaRPr lang="en-US" sz="1600" dirty="0"/>
          </a:p>
        </p:txBody>
      </p:sp>
      <p:sp>
        <p:nvSpPr>
          <p:cNvPr id="46" name="Shape 44"/>
          <p:cNvSpPr/>
          <p:nvPr/>
        </p:nvSpPr>
        <p:spPr>
          <a:xfrm>
            <a:off x="9024651" y="3360145"/>
            <a:ext cx="2689952" cy="807904"/>
          </a:xfrm>
          <a:custGeom>
            <a:avLst/>
            <a:gdLst/>
            <a:ahLst/>
            <a:cxnLst/>
            <a:rect l="l" t="t" r="r" b="b"/>
            <a:pathLst>
              <a:path w="2689952" h="807904">
                <a:moveTo>
                  <a:pt x="73447" y="0"/>
                </a:moveTo>
                <a:lnTo>
                  <a:pt x="2616505" y="0"/>
                </a:lnTo>
                <a:cubicBezTo>
                  <a:pt x="2657069" y="0"/>
                  <a:pt x="2689952" y="32883"/>
                  <a:pt x="2689952" y="73447"/>
                </a:cubicBezTo>
                <a:lnTo>
                  <a:pt x="2689952" y="734457"/>
                </a:lnTo>
                <a:cubicBezTo>
                  <a:pt x="2689952" y="775020"/>
                  <a:pt x="2657069" y="807904"/>
                  <a:pt x="2616505" y="807904"/>
                </a:cubicBezTo>
                <a:lnTo>
                  <a:pt x="73447" y="807904"/>
                </a:lnTo>
                <a:cubicBezTo>
                  <a:pt x="32910" y="807904"/>
                  <a:pt x="0" y="774993"/>
                  <a:pt x="0" y="734457"/>
                </a:cubicBezTo>
                <a:lnTo>
                  <a:pt x="0" y="73447"/>
                </a:lnTo>
                <a:cubicBezTo>
                  <a:pt x="0" y="32910"/>
                  <a:pt x="32910" y="0"/>
                  <a:pt x="73447" y="0"/>
                </a:cubicBezTo>
                <a:close/>
              </a:path>
            </a:pathLst>
          </a:custGeom>
          <a:solidFill>
            <a:srgbClr val="F3F4F6"/>
          </a:solidFill>
          <a:ln/>
        </p:spPr>
      </p:sp>
      <p:sp>
        <p:nvSpPr>
          <p:cNvPr id="47" name="Text 45"/>
          <p:cNvSpPr/>
          <p:nvPr/>
        </p:nvSpPr>
        <p:spPr>
          <a:xfrm>
            <a:off x="9061373" y="3433590"/>
            <a:ext cx="2616506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57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100ms累计型</a:t>
            </a:r>
            <a:endParaRPr lang="en-US" sz="1600" dirty="0"/>
          </a:p>
        </p:txBody>
      </p:sp>
      <p:sp>
        <p:nvSpPr>
          <p:cNvPr id="48" name="Text 46"/>
          <p:cNvSpPr/>
          <p:nvPr/>
        </p:nvSpPr>
        <p:spPr>
          <a:xfrm>
            <a:off x="9061373" y="3653928"/>
            <a:ext cx="2616506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57" dirty="0">
                <a:solidFill>
                  <a:srgbClr val="6B7280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T250~T255</a:t>
            </a:r>
            <a:endParaRPr lang="en-US" sz="1600" dirty="0"/>
          </a:p>
        </p:txBody>
      </p:sp>
      <p:sp>
        <p:nvSpPr>
          <p:cNvPr id="49" name="Text 47"/>
          <p:cNvSpPr/>
          <p:nvPr/>
        </p:nvSpPr>
        <p:spPr>
          <a:xfrm>
            <a:off x="9061373" y="3874265"/>
            <a:ext cx="2616506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57" b="1" dirty="0">
                <a:solidFill>
                  <a:srgbClr val="F59E0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0.1~3276.7s</a:t>
            </a:r>
            <a:endParaRPr lang="en-US" sz="1600" dirty="0"/>
          </a:p>
        </p:txBody>
      </p:sp>
      <p:sp>
        <p:nvSpPr>
          <p:cNvPr id="50" name="Shape 48"/>
          <p:cNvSpPr/>
          <p:nvPr/>
        </p:nvSpPr>
        <p:spPr>
          <a:xfrm>
            <a:off x="6279614" y="4204771"/>
            <a:ext cx="5434988" cy="367229"/>
          </a:xfrm>
          <a:custGeom>
            <a:avLst/>
            <a:gdLst/>
            <a:ahLst/>
            <a:cxnLst/>
            <a:rect l="l" t="t" r="r" b="b"/>
            <a:pathLst>
              <a:path w="5434988" h="367229">
                <a:moveTo>
                  <a:pt x="36723" y="0"/>
                </a:moveTo>
                <a:lnTo>
                  <a:pt x="5361542" y="0"/>
                </a:lnTo>
                <a:cubicBezTo>
                  <a:pt x="5402105" y="0"/>
                  <a:pt x="5434988" y="32883"/>
                  <a:pt x="5434988" y="73446"/>
                </a:cubicBezTo>
                <a:lnTo>
                  <a:pt x="5434988" y="293783"/>
                </a:lnTo>
                <a:cubicBezTo>
                  <a:pt x="5434988" y="334346"/>
                  <a:pt x="5402105" y="367229"/>
                  <a:pt x="5361542" y="367229"/>
                </a:cubicBezTo>
                <a:lnTo>
                  <a:pt x="36723" y="367229"/>
                </a:lnTo>
                <a:cubicBezTo>
                  <a:pt x="16441" y="367229"/>
                  <a:pt x="0" y="350788"/>
                  <a:pt x="0" y="330506"/>
                </a:cubicBezTo>
                <a:lnTo>
                  <a:pt x="0" y="36723"/>
                </a:lnTo>
                <a:cubicBezTo>
                  <a:pt x="0" y="16455"/>
                  <a:pt x="16455" y="0"/>
                  <a:pt x="36723" y="0"/>
                </a:cubicBezTo>
                <a:close/>
              </a:path>
            </a:pathLst>
          </a:custGeom>
          <a:solidFill>
            <a:srgbClr val="ECFDF5"/>
          </a:solidFill>
          <a:ln/>
        </p:spPr>
      </p:sp>
      <p:sp>
        <p:nvSpPr>
          <p:cNvPr id="51" name="Shape 49"/>
          <p:cNvSpPr/>
          <p:nvPr/>
        </p:nvSpPr>
        <p:spPr>
          <a:xfrm>
            <a:off x="6279614" y="4204771"/>
            <a:ext cx="36723" cy="367229"/>
          </a:xfrm>
          <a:custGeom>
            <a:avLst/>
            <a:gdLst/>
            <a:ahLst/>
            <a:cxnLst/>
            <a:rect l="l" t="t" r="r" b="b"/>
            <a:pathLst>
              <a:path w="36723" h="367229">
                <a:moveTo>
                  <a:pt x="36723" y="0"/>
                </a:moveTo>
                <a:lnTo>
                  <a:pt x="36723" y="0"/>
                </a:lnTo>
                <a:lnTo>
                  <a:pt x="36723" y="367229"/>
                </a:lnTo>
                <a:lnTo>
                  <a:pt x="36723" y="367229"/>
                </a:lnTo>
                <a:cubicBezTo>
                  <a:pt x="16441" y="367229"/>
                  <a:pt x="0" y="350788"/>
                  <a:pt x="0" y="330506"/>
                </a:cubicBezTo>
                <a:lnTo>
                  <a:pt x="0" y="36723"/>
                </a:lnTo>
                <a:cubicBezTo>
                  <a:pt x="0" y="16455"/>
                  <a:pt x="16455" y="0"/>
                  <a:pt x="36723" y="0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52" name="Shape 50"/>
          <p:cNvSpPr/>
          <p:nvPr/>
        </p:nvSpPr>
        <p:spPr>
          <a:xfrm>
            <a:off x="6389783" y="4314940"/>
            <a:ext cx="146892" cy="146892"/>
          </a:xfrm>
          <a:custGeom>
            <a:avLst/>
            <a:gdLst/>
            <a:ahLst/>
            <a:cxnLst/>
            <a:rect l="l" t="t" r="r" b="b"/>
            <a:pathLst>
              <a:path w="146892" h="146892">
                <a:moveTo>
                  <a:pt x="73446" y="146892"/>
                </a:moveTo>
                <a:cubicBezTo>
                  <a:pt x="113982" y="146892"/>
                  <a:pt x="146892" y="113982"/>
                  <a:pt x="146892" y="73446"/>
                </a:cubicBezTo>
                <a:cubicBezTo>
                  <a:pt x="146892" y="32910"/>
                  <a:pt x="113982" y="0"/>
                  <a:pt x="73446" y="0"/>
                </a:cubicBezTo>
                <a:cubicBezTo>
                  <a:pt x="32910" y="0"/>
                  <a:pt x="0" y="32910"/>
                  <a:pt x="0" y="73446"/>
                </a:cubicBezTo>
                <a:cubicBezTo>
                  <a:pt x="0" y="113982"/>
                  <a:pt x="32910" y="146892"/>
                  <a:pt x="73446" y="146892"/>
                </a:cubicBezTo>
                <a:close/>
                <a:moveTo>
                  <a:pt x="97660" y="61023"/>
                </a:moveTo>
                <a:lnTo>
                  <a:pt x="74708" y="97746"/>
                </a:lnTo>
                <a:cubicBezTo>
                  <a:pt x="73503" y="99668"/>
                  <a:pt x="71437" y="100873"/>
                  <a:pt x="69171" y="100988"/>
                </a:cubicBezTo>
                <a:cubicBezTo>
                  <a:pt x="66905" y="101103"/>
                  <a:pt x="64724" y="100070"/>
                  <a:pt x="63376" y="98234"/>
                </a:cubicBezTo>
                <a:lnTo>
                  <a:pt x="49605" y="79872"/>
                </a:lnTo>
                <a:cubicBezTo>
                  <a:pt x="47309" y="76831"/>
                  <a:pt x="47941" y="72528"/>
                  <a:pt x="50982" y="70233"/>
                </a:cubicBezTo>
                <a:cubicBezTo>
                  <a:pt x="54023" y="67937"/>
                  <a:pt x="58326" y="68569"/>
                  <a:pt x="60621" y="71610"/>
                </a:cubicBezTo>
                <a:lnTo>
                  <a:pt x="68368" y="81938"/>
                </a:lnTo>
                <a:lnTo>
                  <a:pt x="85983" y="53736"/>
                </a:lnTo>
                <a:cubicBezTo>
                  <a:pt x="87991" y="50523"/>
                  <a:pt x="92238" y="49519"/>
                  <a:pt x="95480" y="51555"/>
                </a:cubicBezTo>
                <a:cubicBezTo>
                  <a:pt x="98721" y="53592"/>
                  <a:pt x="99697" y="57810"/>
                  <a:pt x="97660" y="61052"/>
                </a:cubicBezTo>
                <a:close/>
              </a:path>
            </a:pathLst>
          </a:custGeom>
          <a:solidFill>
            <a:srgbClr val="059669"/>
          </a:solidFill>
          <a:ln/>
        </p:spPr>
      </p:sp>
      <p:sp>
        <p:nvSpPr>
          <p:cNvPr id="53" name="Text 51"/>
          <p:cNvSpPr/>
          <p:nvPr/>
        </p:nvSpPr>
        <p:spPr>
          <a:xfrm>
            <a:off x="6608129" y="4278217"/>
            <a:ext cx="5106473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7" b="1" dirty="0">
                <a:solidFill>
                  <a:srgbClr val="05966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特点:</a:t>
            </a:r>
            <a:pPr>
              <a:lnSpc>
                <a:spcPct val="130000"/>
              </a:lnSpc>
            </a:pPr>
            <a:r>
              <a:rPr lang="en-US" sz="1157" dirty="0">
                <a:solidFill>
                  <a:srgbClr val="05966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具有停电保持功能,计数值不丢失</a:t>
            </a:r>
            <a:endParaRPr lang="en-US" sz="1600" dirty="0"/>
          </a:p>
        </p:txBody>
      </p:sp>
      <p:sp>
        <p:nvSpPr>
          <p:cNvPr id="54" name="Shape 52"/>
          <p:cNvSpPr/>
          <p:nvPr/>
        </p:nvSpPr>
        <p:spPr>
          <a:xfrm>
            <a:off x="385590" y="4767857"/>
            <a:ext cx="5655325" cy="1725976"/>
          </a:xfrm>
          <a:custGeom>
            <a:avLst/>
            <a:gdLst/>
            <a:ahLst/>
            <a:cxnLst/>
            <a:rect l="l" t="t" r="r" b="b"/>
            <a:pathLst>
              <a:path w="5655325" h="1725976">
                <a:moveTo>
                  <a:pt x="36723" y="0"/>
                </a:moveTo>
                <a:lnTo>
                  <a:pt x="5545156" y="0"/>
                </a:lnTo>
                <a:cubicBezTo>
                  <a:pt x="5606001" y="0"/>
                  <a:pt x="5655325" y="49324"/>
                  <a:pt x="5655325" y="110169"/>
                </a:cubicBezTo>
                <a:lnTo>
                  <a:pt x="5655325" y="1615807"/>
                </a:lnTo>
                <a:cubicBezTo>
                  <a:pt x="5655325" y="1676652"/>
                  <a:pt x="5606001" y="1725976"/>
                  <a:pt x="5545156" y="1725976"/>
                </a:cubicBezTo>
                <a:lnTo>
                  <a:pt x="36723" y="1725976"/>
                </a:lnTo>
                <a:cubicBezTo>
                  <a:pt x="16441" y="1725976"/>
                  <a:pt x="0" y="1709535"/>
                  <a:pt x="0" y="1689253"/>
                </a:cubicBezTo>
                <a:lnTo>
                  <a:pt x="0" y="36723"/>
                </a:lnTo>
                <a:cubicBezTo>
                  <a:pt x="0" y="16455"/>
                  <a:pt x="16455" y="0"/>
                  <a:pt x="36723" y="0"/>
                </a:cubicBezTo>
                <a:close/>
              </a:path>
            </a:pathLst>
          </a:custGeom>
          <a:solidFill>
            <a:srgbClr val="3B82F6">
              <a:alpha val="5098"/>
            </a:srgbClr>
          </a:solidFill>
          <a:ln/>
        </p:spPr>
      </p:sp>
      <p:sp>
        <p:nvSpPr>
          <p:cNvPr id="55" name="Shape 53"/>
          <p:cNvSpPr/>
          <p:nvPr/>
        </p:nvSpPr>
        <p:spPr>
          <a:xfrm>
            <a:off x="385590" y="4767857"/>
            <a:ext cx="36723" cy="1725976"/>
          </a:xfrm>
          <a:custGeom>
            <a:avLst/>
            <a:gdLst/>
            <a:ahLst/>
            <a:cxnLst/>
            <a:rect l="l" t="t" r="r" b="b"/>
            <a:pathLst>
              <a:path w="36723" h="1725976">
                <a:moveTo>
                  <a:pt x="36723" y="0"/>
                </a:moveTo>
                <a:lnTo>
                  <a:pt x="36723" y="0"/>
                </a:lnTo>
                <a:lnTo>
                  <a:pt x="36723" y="1725976"/>
                </a:lnTo>
                <a:lnTo>
                  <a:pt x="36723" y="1725976"/>
                </a:lnTo>
                <a:cubicBezTo>
                  <a:pt x="16441" y="1725976"/>
                  <a:pt x="0" y="1709535"/>
                  <a:pt x="0" y="1689253"/>
                </a:cubicBezTo>
                <a:lnTo>
                  <a:pt x="0" y="36723"/>
                </a:lnTo>
                <a:cubicBezTo>
                  <a:pt x="0" y="16455"/>
                  <a:pt x="16455" y="0"/>
                  <a:pt x="36723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56" name="Shape 54"/>
          <p:cNvSpPr/>
          <p:nvPr/>
        </p:nvSpPr>
        <p:spPr>
          <a:xfrm>
            <a:off x="537072" y="4905568"/>
            <a:ext cx="165253" cy="165253"/>
          </a:xfrm>
          <a:custGeom>
            <a:avLst/>
            <a:gdLst/>
            <a:ahLst/>
            <a:cxnLst/>
            <a:rect l="l" t="t" r="r" b="b"/>
            <a:pathLst>
              <a:path w="165253" h="165253">
                <a:moveTo>
                  <a:pt x="10328" y="20657"/>
                </a:moveTo>
                <a:cubicBezTo>
                  <a:pt x="4615" y="20657"/>
                  <a:pt x="0" y="25272"/>
                  <a:pt x="0" y="30985"/>
                </a:cubicBezTo>
                <a:cubicBezTo>
                  <a:pt x="0" y="36698"/>
                  <a:pt x="4615" y="41313"/>
                  <a:pt x="10328" y="41313"/>
                </a:cubicBezTo>
                <a:lnTo>
                  <a:pt x="38312" y="41313"/>
                </a:lnTo>
                <a:cubicBezTo>
                  <a:pt x="42282" y="50447"/>
                  <a:pt x="51383" y="56806"/>
                  <a:pt x="61970" y="56806"/>
                </a:cubicBezTo>
                <a:cubicBezTo>
                  <a:pt x="72556" y="56806"/>
                  <a:pt x="81658" y="50447"/>
                  <a:pt x="85628" y="41313"/>
                </a:cubicBezTo>
                <a:lnTo>
                  <a:pt x="154925" y="41313"/>
                </a:lnTo>
                <a:cubicBezTo>
                  <a:pt x="160638" y="41313"/>
                  <a:pt x="165253" y="36698"/>
                  <a:pt x="165253" y="30985"/>
                </a:cubicBezTo>
                <a:cubicBezTo>
                  <a:pt x="165253" y="25272"/>
                  <a:pt x="160638" y="20657"/>
                  <a:pt x="154925" y="20657"/>
                </a:cubicBezTo>
                <a:lnTo>
                  <a:pt x="85628" y="20657"/>
                </a:lnTo>
                <a:cubicBezTo>
                  <a:pt x="81658" y="11523"/>
                  <a:pt x="72556" y="5164"/>
                  <a:pt x="61970" y="5164"/>
                </a:cubicBezTo>
                <a:cubicBezTo>
                  <a:pt x="51383" y="5164"/>
                  <a:pt x="42282" y="11523"/>
                  <a:pt x="38312" y="20657"/>
                </a:cubicBezTo>
                <a:lnTo>
                  <a:pt x="10328" y="20657"/>
                </a:lnTo>
                <a:close/>
                <a:moveTo>
                  <a:pt x="10328" y="72298"/>
                </a:moveTo>
                <a:cubicBezTo>
                  <a:pt x="4615" y="72298"/>
                  <a:pt x="0" y="76914"/>
                  <a:pt x="0" y="82627"/>
                </a:cubicBezTo>
                <a:cubicBezTo>
                  <a:pt x="0" y="88339"/>
                  <a:pt x="4615" y="92955"/>
                  <a:pt x="10328" y="92955"/>
                </a:cubicBezTo>
                <a:lnTo>
                  <a:pt x="89953" y="92955"/>
                </a:lnTo>
                <a:cubicBezTo>
                  <a:pt x="93923" y="102089"/>
                  <a:pt x="103025" y="108447"/>
                  <a:pt x="113611" y="108447"/>
                </a:cubicBezTo>
                <a:cubicBezTo>
                  <a:pt x="124198" y="108447"/>
                  <a:pt x="133300" y="102089"/>
                  <a:pt x="137270" y="92955"/>
                </a:cubicBezTo>
                <a:lnTo>
                  <a:pt x="154925" y="92955"/>
                </a:lnTo>
                <a:cubicBezTo>
                  <a:pt x="160638" y="92955"/>
                  <a:pt x="165253" y="88339"/>
                  <a:pt x="165253" y="82627"/>
                </a:cubicBezTo>
                <a:cubicBezTo>
                  <a:pt x="165253" y="76914"/>
                  <a:pt x="160638" y="72298"/>
                  <a:pt x="154925" y="72298"/>
                </a:cubicBezTo>
                <a:lnTo>
                  <a:pt x="137270" y="72298"/>
                </a:lnTo>
                <a:cubicBezTo>
                  <a:pt x="133300" y="63164"/>
                  <a:pt x="124198" y="56806"/>
                  <a:pt x="113611" y="56806"/>
                </a:cubicBezTo>
                <a:cubicBezTo>
                  <a:pt x="103025" y="56806"/>
                  <a:pt x="93923" y="63164"/>
                  <a:pt x="89953" y="72298"/>
                </a:cubicBezTo>
                <a:lnTo>
                  <a:pt x="10328" y="72298"/>
                </a:lnTo>
                <a:close/>
                <a:moveTo>
                  <a:pt x="10328" y="123940"/>
                </a:moveTo>
                <a:cubicBezTo>
                  <a:pt x="4615" y="123940"/>
                  <a:pt x="0" y="128555"/>
                  <a:pt x="0" y="134268"/>
                </a:cubicBezTo>
                <a:cubicBezTo>
                  <a:pt x="0" y="139981"/>
                  <a:pt x="4615" y="144596"/>
                  <a:pt x="10328" y="144596"/>
                </a:cubicBezTo>
                <a:lnTo>
                  <a:pt x="27983" y="144596"/>
                </a:lnTo>
                <a:cubicBezTo>
                  <a:pt x="31953" y="153730"/>
                  <a:pt x="41055" y="160089"/>
                  <a:pt x="51642" y="160089"/>
                </a:cubicBezTo>
                <a:cubicBezTo>
                  <a:pt x="62228" y="160089"/>
                  <a:pt x="71330" y="153730"/>
                  <a:pt x="75300" y="144596"/>
                </a:cubicBezTo>
                <a:lnTo>
                  <a:pt x="154925" y="144596"/>
                </a:lnTo>
                <a:cubicBezTo>
                  <a:pt x="160638" y="144596"/>
                  <a:pt x="165253" y="139981"/>
                  <a:pt x="165253" y="134268"/>
                </a:cubicBezTo>
                <a:cubicBezTo>
                  <a:pt x="165253" y="128555"/>
                  <a:pt x="160638" y="123940"/>
                  <a:pt x="154925" y="123940"/>
                </a:cubicBezTo>
                <a:lnTo>
                  <a:pt x="75300" y="123940"/>
                </a:lnTo>
                <a:cubicBezTo>
                  <a:pt x="71330" y="114806"/>
                  <a:pt x="62228" y="108447"/>
                  <a:pt x="51642" y="108447"/>
                </a:cubicBezTo>
                <a:cubicBezTo>
                  <a:pt x="41055" y="108447"/>
                  <a:pt x="31953" y="114806"/>
                  <a:pt x="27983" y="123940"/>
                </a:cubicBezTo>
                <a:lnTo>
                  <a:pt x="10328" y="123940"/>
                </a:ln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57" name="Text 55"/>
          <p:cNvSpPr/>
          <p:nvPr/>
        </p:nvSpPr>
        <p:spPr>
          <a:xfrm>
            <a:off x="794133" y="4878026"/>
            <a:ext cx="1101687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7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设定值指定方式</a:t>
            </a:r>
            <a:endParaRPr lang="en-US" sz="1600" dirty="0"/>
          </a:p>
        </p:txBody>
      </p:sp>
      <p:sp>
        <p:nvSpPr>
          <p:cNvPr id="58" name="Text 56"/>
          <p:cNvSpPr/>
          <p:nvPr/>
        </p:nvSpPr>
        <p:spPr>
          <a:xfrm>
            <a:off x="514120" y="5135086"/>
            <a:ext cx="5490072" cy="2295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7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1. 常数K:</a:t>
            </a:r>
            <a:pPr>
              <a:lnSpc>
                <a:spcPct val="130000"/>
              </a:lnSpc>
            </a:pPr>
            <a:r>
              <a:rPr lang="en-US" sz="1157" dirty="0">
                <a:solidFill>
                  <a:srgbClr val="4B5563"/>
                </a:solidFill>
                <a:highlight>
                  <a:srgbClr val="EFF6FF">
                    <a:alpha val="100000"/>
                  </a:srgbClr>
                </a:highlight>
                <a:latin typeface="Liter" pitchFamily="34" charset="0"/>
                <a:ea typeface="Liter" pitchFamily="34" charset="-122"/>
                <a:cs typeface="Liter" pitchFamily="34" charset="-120"/>
              </a:rPr>
              <a:t> OUT T0 K100 </a:t>
            </a:r>
            <a:pPr>
              <a:lnSpc>
                <a:spcPct val="130000"/>
              </a:lnSpc>
            </a:pPr>
            <a:r>
              <a:rPr lang="en-US" sz="1157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(定时10s)</a:t>
            </a:r>
            <a:endParaRPr lang="en-US" sz="1600" dirty="0"/>
          </a:p>
        </p:txBody>
      </p:sp>
      <p:sp>
        <p:nvSpPr>
          <p:cNvPr id="59" name="Text 57"/>
          <p:cNvSpPr/>
          <p:nvPr/>
        </p:nvSpPr>
        <p:spPr>
          <a:xfrm>
            <a:off x="514120" y="5404384"/>
            <a:ext cx="5490072" cy="2295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7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2. 数据寄存器D:</a:t>
            </a:r>
            <a:pPr>
              <a:lnSpc>
                <a:spcPct val="130000"/>
              </a:lnSpc>
            </a:pPr>
            <a:r>
              <a:rPr lang="en-US" sz="1157" dirty="0">
                <a:solidFill>
                  <a:srgbClr val="4B5563"/>
                </a:solidFill>
                <a:highlight>
                  <a:srgbClr val="EFF6FF">
                    <a:alpha val="100000"/>
                  </a:srgbClr>
                </a:highlight>
                <a:latin typeface="Liter" pitchFamily="34" charset="0"/>
                <a:ea typeface="Liter" pitchFamily="34" charset="-122"/>
                <a:cs typeface="Liter" pitchFamily="34" charset="-120"/>
              </a:rPr>
              <a:t> OUT T0 D10 </a:t>
            </a:r>
            <a:pPr>
              <a:lnSpc>
                <a:spcPct val="130000"/>
              </a:lnSpc>
            </a:pPr>
            <a:r>
              <a:rPr lang="en-US" sz="1157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(D10的值作为设定值)</a:t>
            </a:r>
            <a:endParaRPr lang="en-US" sz="1600" dirty="0"/>
          </a:p>
        </p:txBody>
      </p:sp>
      <p:sp>
        <p:nvSpPr>
          <p:cNvPr id="60" name="Shape 58"/>
          <p:cNvSpPr/>
          <p:nvPr/>
        </p:nvSpPr>
        <p:spPr>
          <a:xfrm>
            <a:off x="6169446" y="4767857"/>
            <a:ext cx="5655325" cy="1725976"/>
          </a:xfrm>
          <a:custGeom>
            <a:avLst/>
            <a:gdLst/>
            <a:ahLst/>
            <a:cxnLst/>
            <a:rect l="l" t="t" r="r" b="b"/>
            <a:pathLst>
              <a:path w="5655325" h="1725976">
                <a:moveTo>
                  <a:pt x="36723" y="0"/>
                </a:moveTo>
                <a:lnTo>
                  <a:pt x="5545156" y="0"/>
                </a:lnTo>
                <a:cubicBezTo>
                  <a:pt x="5606001" y="0"/>
                  <a:pt x="5655325" y="49324"/>
                  <a:pt x="5655325" y="110169"/>
                </a:cubicBezTo>
                <a:lnTo>
                  <a:pt x="5655325" y="1615807"/>
                </a:lnTo>
                <a:cubicBezTo>
                  <a:pt x="5655325" y="1676652"/>
                  <a:pt x="5606001" y="1725976"/>
                  <a:pt x="5545156" y="1725976"/>
                </a:cubicBezTo>
                <a:lnTo>
                  <a:pt x="36723" y="1725976"/>
                </a:lnTo>
                <a:cubicBezTo>
                  <a:pt x="16441" y="1725976"/>
                  <a:pt x="0" y="1709535"/>
                  <a:pt x="0" y="1689253"/>
                </a:cubicBezTo>
                <a:lnTo>
                  <a:pt x="0" y="36723"/>
                </a:lnTo>
                <a:cubicBezTo>
                  <a:pt x="0" y="16455"/>
                  <a:pt x="16455" y="0"/>
                  <a:pt x="36723" y="0"/>
                </a:cubicBezTo>
                <a:close/>
              </a:path>
            </a:pathLst>
          </a:custGeom>
          <a:solidFill>
            <a:srgbClr val="F59E0B">
              <a:alpha val="5098"/>
            </a:srgbClr>
          </a:solidFill>
          <a:ln/>
        </p:spPr>
      </p:sp>
      <p:sp>
        <p:nvSpPr>
          <p:cNvPr id="61" name="Shape 59"/>
          <p:cNvSpPr/>
          <p:nvPr/>
        </p:nvSpPr>
        <p:spPr>
          <a:xfrm>
            <a:off x="6169446" y="4767857"/>
            <a:ext cx="36723" cy="1725976"/>
          </a:xfrm>
          <a:custGeom>
            <a:avLst/>
            <a:gdLst/>
            <a:ahLst/>
            <a:cxnLst/>
            <a:rect l="l" t="t" r="r" b="b"/>
            <a:pathLst>
              <a:path w="36723" h="1725976">
                <a:moveTo>
                  <a:pt x="36723" y="0"/>
                </a:moveTo>
                <a:lnTo>
                  <a:pt x="36723" y="0"/>
                </a:lnTo>
                <a:lnTo>
                  <a:pt x="36723" y="1725976"/>
                </a:lnTo>
                <a:lnTo>
                  <a:pt x="36723" y="1725976"/>
                </a:lnTo>
                <a:cubicBezTo>
                  <a:pt x="16441" y="1725976"/>
                  <a:pt x="0" y="1709535"/>
                  <a:pt x="0" y="1689253"/>
                </a:cubicBezTo>
                <a:lnTo>
                  <a:pt x="0" y="36723"/>
                </a:lnTo>
                <a:cubicBezTo>
                  <a:pt x="0" y="16455"/>
                  <a:pt x="16455" y="0"/>
                  <a:pt x="36723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62" name="Shape 60"/>
          <p:cNvSpPr/>
          <p:nvPr/>
        </p:nvSpPr>
        <p:spPr>
          <a:xfrm>
            <a:off x="6310599" y="4905568"/>
            <a:ext cx="185910" cy="165253"/>
          </a:xfrm>
          <a:custGeom>
            <a:avLst/>
            <a:gdLst/>
            <a:ahLst/>
            <a:cxnLst/>
            <a:rect l="l" t="t" r="r" b="b"/>
            <a:pathLst>
              <a:path w="185910" h="165253">
                <a:moveTo>
                  <a:pt x="116452" y="387"/>
                </a:moveTo>
                <a:cubicBezTo>
                  <a:pt x="110965" y="-1194"/>
                  <a:pt x="105252" y="2001"/>
                  <a:pt x="103670" y="7488"/>
                </a:cubicBezTo>
                <a:lnTo>
                  <a:pt x="62357" y="152084"/>
                </a:lnTo>
                <a:cubicBezTo>
                  <a:pt x="60776" y="157571"/>
                  <a:pt x="63971" y="163284"/>
                  <a:pt x="69458" y="164866"/>
                </a:cubicBezTo>
                <a:cubicBezTo>
                  <a:pt x="74945" y="166447"/>
                  <a:pt x="80658" y="163252"/>
                  <a:pt x="82239" y="157765"/>
                </a:cubicBezTo>
                <a:lnTo>
                  <a:pt x="123552" y="13169"/>
                </a:lnTo>
                <a:cubicBezTo>
                  <a:pt x="125134" y="7682"/>
                  <a:pt x="121939" y="1969"/>
                  <a:pt x="116452" y="387"/>
                </a:cubicBezTo>
                <a:close/>
                <a:moveTo>
                  <a:pt x="137302" y="44315"/>
                </a:moveTo>
                <a:cubicBezTo>
                  <a:pt x="133268" y="48349"/>
                  <a:pt x="133268" y="54901"/>
                  <a:pt x="137302" y="58936"/>
                </a:cubicBezTo>
                <a:lnTo>
                  <a:pt x="160993" y="82627"/>
                </a:lnTo>
                <a:lnTo>
                  <a:pt x="137302" y="106317"/>
                </a:lnTo>
                <a:cubicBezTo>
                  <a:pt x="133268" y="110352"/>
                  <a:pt x="133268" y="116904"/>
                  <a:pt x="137302" y="120938"/>
                </a:cubicBezTo>
                <a:cubicBezTo>
                  <a:pt x="141337" y="124973"/>
                  <a:pt x="147889" y="124973"/>
                  <a:pt x="151923" y="120938"/>
                </a:cubicBezTo>
                <a:lnTo>
                  <a:pt x="182908" y="89953"/>
                </a:lnTo>
                <a:cubicBezTo>
                  <a:pt x="186942" y="85919"/>
                  <a:pt x="186942" y="79367"/>
                  <a:pt x="182908" y="75332"/>
                </a:cubicBezTo>
                <a:lnTo>
                  <a:pt x="151923" y="44347"/>
                </a:lnTo>
                <a:cubicBezTo>
                  <a:pt x="147889" y="40313"/>
                  <a:pt x="141337" y="40313"/>
                  <a:pt x="137302" y="44347"/>
                </a:cubicBezTo>
                <a:close/>
                <a:moveTo>
                  <a:pt x="48640" y="44315"/>
                </a:moveTo>
                <a:cubicBezTo>
                  <a:pt x="44605" y="40280"/>
                  <a:pt x="38053" y="40280"/>
                  <a:pt x="34019" y="44315"/>
                </a:cubicBezTo>
                <a:lnTo>
                  <a:pt x="3034" y="75300"/>
                </a:lnTo>
                <a:cubicBezTo>
                  <a:pt x="-1001" y="79334"/>
                  <a:pt x="-1001" y="85886"/>
                  <a:pt x="3034" y="89921"/>
                </a:cubicBezTo>
                <a:lnTo>
                  <a:pt x="34019" y="120906"/>
                </a:lnTo>
                <a:cubicBezTo>
                  <a:pt x="38053" y="124940"/>
                  <a:pt x="44605" y="124940"/>
                  <a:pt x="48640" y="120906"/>
                </a:cubicBezTo>
                <a:cubicBezTo>
                  <a:pt x="52674" y="116871"/>
                  <a:pt x="52674" y="110319"/>
                  <a:pt x="48640" y="106285"/>
                </a:cubicBezTo>
                <a:lnTo>
                  <a:pt x="24949" y="82627"/>
                </a:lnTo>
                <a:lnTo>
                  <a:pt x="48608" y="58936"/>
                </a:lnTo>
                <a:cubicBezTo>
                  <a:pt x="52642" y="54901"/>
                  <a:pt x="52642" y="48349"/>
                  <a:pt x="48608" y="44315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63" name="Text 61"/>
          <p:cNvSpPr/>
          <p:nvPr/>
        </p:nvSpPr>
        <p:spPr>
          <a:xfrm>
            <a:off x="6577988" y="4878026"/>
            <a:ext cx="661012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7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编程示例</a:t>
            </a:r>
            <a:endParaRPr lang="en-US" sz="1600" dirty="0"/>
          </a:p>
        </p:txBody>
      </p:sp>
      <p:sp>
        <p:nvSpPr>
          <p:cNvPr id="64" name="Shape 62"/>
          <p:cNvSpPr/>
          <p:nvPr/>
        </p:nvSpPr>
        <p:spPr>
          <a:xfrm>
            <a:off x="6297976" y="5135086"/>
            <a:ext cx="5416627" cy="1248578"/>
          </a:xfrm>
          <a:custGeom>
            <a:avLst/>
            <a:gdLst/>
            <a:ahLst/>
            <a:cxnLst/>
            <a:rect l="l" t="t" r="r" b="b"/>
            <a:pathLst>
              <a:path w="5416627" h="1248578">
                <a:moveTo>
                  <a:pt x="73441" y="0"/>
                </a:moveTo>
                <a:lnTo>
                  <a:pt x="5343185" y="0"/>
                </a:lnTo>
                <a:cubicBezTo>
                  <a:pt x="5383746" y="0"/>
                  <a:pt x="5416627" y="32881"/>
                  <a:pt x="5416627" y="73441"/>
                </a:cubicBezTo>
                <a:lnTo>
                  <a:pt x="5416627" y="1175137"/>
                </a:lnTo>
                <a:cubicBezTo>
                  <a:pt x="5416627" y="1215697"/>
                  <a:pt x="5383746" y="1248578"/>
                  <a:pt x="5343185" y="1248578"/>
                </a:cubicBezTo>
                <a:lnTo>
                  <a:pt x="73441" y="1248578"/>
                </a:lnTo>
                <a:cubicBezTo>
                  <a:pt x="32881" y="1248578"/>
                  <a:pt x="0" y="1215697"/>
                  <a:pt x="0" y="1175137"/>
                </a:cubicBezTo>
                <a:lnTo>
                  <a:pt x="0" y="73441"/>
                </a:lnTo>
                <a:cubicBezTo>
                  <a:pt x="0" y="32908"/>
                  <a:pt x="32908" y="0"/>
                  <a:pt x="73441" y="0"/>
                </a:cubicBezTo>
                <a:close/>
              </a:path>
            </a:pathLst>
          </a:custGeom>
          <a:solidFill>
            <a:srgbClr val="1F2937"/>
          </a:solidFill>
          <a:ln/>
        </p:spPr>
      </p:sp>
      <p:sp>
        <p:nvSpPr>
          <p:cNvPr id="65" name="Text 63"/>
          <p:cNvSpPr/>
          <p:nvPr/>
        </p:nvSpPr>
        <p:spPr>
          <a:xfrm>
            <a:off x="6371422" y="5208532"/>
            <a:ext cx="5343181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7" dirty="0">
                <a:solidFill>
                  <a:srgbClr val="10B98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100ms普通定时器,设定值K100=10s</a:t>
            </a:r>
            <a:endParaRPr lang="en-US" sz="1600" dirty="0"/>
          </a:p>
        </p:txBody>
      </p:sp>
      <p:sp>
        <p:nvSpPr>
          <p:cNvPr id="66" name="Text 64"/>
          <p:cNvSpPr/>
          <p:nvPr/>
        </p:nvSpPr>
        <p:spPr>
          <a:xfrm>
            <a:off x="6371422" y="5428869"/>
            <a:ext cx="5343181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7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X0</a:t>
            </a:r>
            <a:endParaRPr lang="en-US" sz="1600" dirty="0"/>
          </a:p>
        </p:txBody>
      </p:sp>
      <p:sp>
        <p:nvSpPr>
          <p:cNvPr id="67" name="Text 65"/>
          <p:cNvSpPr/>
          <p:nvPr/>
        </p:nvSpPr>
        <p:spPr>
          <a:xfrm>
            <a:off x="6371422" y="5649206"/>
            <a:ext cx="5343181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7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OUT T0 K100</a:t>
            </a:r>
            <a:endParaRPr lang="en-US" sz="1600" dirty="0"/>
          </a:p>
        </p:txBody>
      </p:sp>
      <p:sp>
        <p:nvSpPr>
          <p:cNvPr id="68" name="Text 66"/>
          <p:cNvSpPr/>
          <p:nvPr/>
        </p:nvSpPr>
        <p:spPr>
          <a:xfrm>
            <a:off x="6371422" y="5869544"/>
            <a:ext cx="5343181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7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T0</a:t>
            </a:r>
            <a:endParaRPr lang="en-US" sz="1600" dirty="0"/>
          </a:p>
        </p:txBody>
      </p:sp>
      <p:sp>
        <p:nvSpPr>
          <p:cNvPr id="69" name="Text 67"/>
          <p:cNvSpPr/>
          <p:nvPr/>
        </p:nvSpPr>
        <p:spPr>
          <a:xfrm>
            <a:off x="6371422" y="6089881"/>
            <a:ext cx="5343181" cy="2203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7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OUT Y0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8F9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31755" y="331755"/>
            <a:ext cx="11594841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b="1" spc="52" kern="0" dirty="0">
                <a:solidFill>
                  <a:srgbClr val="3B82F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COUNTER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331755" y="597159"/>
            <a:ext cx="11677780" cy="3317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351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计数器(C)的工作原理与类型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31755" y="1028441"/>
            <a:ext cx="796212" cy="33176"/>
          </a:xfrm>
          <a:custGeom>
            <a:avLst/>
            <a:gdLst/>
            <a:ahLst/>
            <a:cxnLst/>
            <a:rect l="l" t="t" r="r" b="b"/>
            <a:pathLst>
              <a:path w="796212" h="33176">
                <a:moveTo>
                  <a:pt x="0" y="0"/>
                </a:moveTo>
                <a:lnTo>
                  <a:pt x="796212" y="0"/>
                </a:lnTo>
                <a:lnTo>
                  <a:pt x="796212" y="33176"/>
                </a:lnTo>
                <a:lnTo>
                  <a:pt x="0" y="33176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5" name="Text 3"/>
          <p:cNvSpPr/>
          <p:nvPr/>
        </p:nvSpPr>
        <p:spPr>
          <a:xfrm>
            <a:off x="331755" y="1127967"/>
            <a:ext cx="11594841" cy="21564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4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计数器在PLC中用于</a:t>
            </a:r>
            <a:pPr>
              <a:lnSpc>
                <a:spcPct val="140000"/>
              </a:lnSpc>
            </a:pPr>
            <a:r>
              <a:rPr lang="en-US" sz="104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计数控制</a:t>
            </a:r>
            <a:pPr>
              <a:lnSpc>
                <a:spcPct val="140000"/>
              </a:lnSpc>
            </a:pPr>
            <a:r>
              <a:rPr lang="en-US" sz="104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,检测输入信号的上升沿并进行计数。FX3U提供16位增计数器和32位双向计数器,满足不同计数范围和方向控制需求。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331755" y="1426547"/>
            <a:ext cx="5714482" cy="2911151"/>
          </a:xfrm>
          <a:custGeom>
            <a:avLst/>
            <a:gdLst/>
            <a:ahLst/>
            <a:cxnLst/>
            <a:rect l="l" t="t" r="r" b="b"/>
            <a:pathLst>
              <a:path w="5714482" h="2911151">
                <a:moveTo>
                  <a:pt x="33176" y="0"/>
                </a:moveTo>
                <a:lnTo>
                  <a:pt x="5681306" y="0"/>
                </a:lnTo>
                <a:cubicBezTo>
                  <a:pt x="5699628" y="0"/>
                  <a:pt x="5714482" y="14853"/>
                  <a:pt x="5714482" y="33176"/>
                </a:cubicBezTo>
                <a:lnTo>
                  <a:pt x="5714482" y="2811619"/>
                </a:lnTo>
                <a:cubicBezTo>
                  <a:pt x="5714482" y="2866589"/>
                  <a:pt x="5669920" y="2911151"/>
                  <a:pt x="5614949" y="2911151"/>
                </a:cubicBezTo>
                <a:lnTo>
                  <a:pt x="99532" y="2911151"/>
                </a:lnTo>
                <a:cubicBezTo>
                  <a:pt x="44599" y="2911151"/>
                  <a:pt x="0" y="2866552"/>
                  <a:pt x="0" y="2811619"/>
                </a:cubicBezTo>
                <a:lnTo>
                  <a:pt x="0" y="33176"/>
                </a:lnTo>
                <a:cubicBezTo>
                  <a:pt x="0" y="14865"/>
                  <a:pt x="14865" y="0"/>
                  <a:pt x="33176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49763" dist="33176" dir="5400000">
              <a:srgbClr val="000000">
                <a:alpha val="10196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331755" y="1426547"/>
            <a:ext cx="5714482" cy="33176"/>
          </a:xfrm>
          <a:custGeom>
            <a:avLst/>
            <a:gdLst/>
            <a:ahLst/>
            <a:cxnLst/>
            <a:rect l="l" t="t" r="r" b="b"/>
            <a:pathLst>
              <a:path w="5714482" h="33176">
                <a:moveTo>
                  <a:pt x="33176" y="0"/>
                </a:moveTo>
                <a:lnTo>
                  <a:pt x="5681306" y="0"/>
                </a:lnTo>
                <a:cubicBezTo>
                  <a:pt x="5699628" y="0"/>
                  <a:pt x="5714482" y="14853"/>
                  <a:pt x="5714482" y="33176"/>
                </a:cubicBezTo>
                <a:lnTo>
                  <a:pt x="5714482" y="33176"/>
                </a:lnTo>
                <a:lnTo>
                  <a:pt x="0" y="33176"/>
                </a:lnTo>
                <a:lnTo>
                  <a:pt x="0" y="33176"/>
                </a:lnTo>
                <a:cubicBezTo>
                  <a:pt x="0" y="14853"/>
                  <a:pt x="14853" y="0"/>
                  <a:pt x="33176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8" name="Shape 6"/>
          <p:cNvSpPr/>
          <p:nvPr/>
        </p:nvSpPr>
        <p:spPr>
          <a:xfrm>
            <a:off x="431282" y="1559249"/>
            <a:ext cx="398106" cy="398106"/>
          </a:xfrm>
          <a:custGeom>
            <a:avLst/>
            <a:gdLst/>
            <a:ahLst/>
            <a:cxnLst/>
            <a:rect l="l" t="t" r="r" b="b"/>
            <a:pathLst>
              <a:path w="398106" h="398106">
                <a:moveTo>
                  <a:pt x="99527" y="0"/>
                </a:moveTo>
                <a:lnTo>
                  <a:pt x="298580" y="0"/>
                </a:lnTo>
                <a:cubicBezTo>
                  <a:pt x="353547" y="0"/>
                  <a:pt x="398106" y="44560"/>
                  <a:pt x="398106" y="99527"/>
                </a:cubicBezTo>
                <a:lnTo>
                  <a:pt x="398106" y="298580"/>
                </a:lnTo>
                <a:cubicBezTo>
                  <a:pt x="398106" y="353547"/>
                  <a:pt x="353547" y="398106"/>
                  <a:pt x="298580" y="398106"/>
                </a:cubicBezTo>
                <a:lnTo>
                  <a:pt x="99527" y="398106"/>
                </a:lnTo>
                <a:cubicBezTo>
                  <a:pt x="44596" y="398106"/>
                  <a:pt x="0" y="353510"/>
                  <a:pt x="0" y="298580"/>
                </a:cubicBezTo>
                <a:lnTo>
                  <a:pt x="0" y="99527"/>
                </a:lnTo>
                <a:cubicBezTo>
                  <a:pt x="0" y="44596"/>
                  <a:pt x="44596" y="0"/>
                  <a:pt x="99527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9" name="Text 7"/>
          <p:cNvSpPr/>
          <p:nvPr/>
        </p:nvSpPr>
        <p:spPr>
          <a:xfrm>
            <a:off x="381518" y="1559249"/>
            <a:ext cx="497633" cy="39810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567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C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928914" y="1542661"/>
            <a:ext cx="1078204" cy="23222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06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16位增计数器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928914" y="1774890"/>
            <a:ext cx="1061616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单向递增计数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431282" y="2073469"/>
            <a:ext cx="5515429" cy="1094792"/>
          </a:xfrm>
          <a:custGeom>
            <a:avLst/>
            <a:gdLst/>
            <a:ahLst/>
            <a:cxnLst/>
            <a:rect l="l" t="t" r="r" b="b"/>
            <a:pathLst>
              <a:path w="5515429" h="1094792">
                <a:moveTo>
                  <a:pt x="66355" y="0"/>
                </a:moveTo>
                <a:lnTo>
                  <a:pt x="5449073" y="0"/>
                </a:lnTo>
                <a:cubicBezTo>
                  <a:pt x="5485720" y="0"/>
                  <a:pt x="5515429" y="29708"/>
                  <a:pt x="5515429" y="66355"/>
                </a:cubicBezTo>
                <a:lnTo>
                  <a:pt x="5515429" y="1028437"/>
                </a:lnTo>
                <a:cubicBezTo>
                  <a:pt x="5515429" y="1065084"/>
                  <a:pt x="5485720" y="1094792"/>
                  <a:pt x="5449073" y="1094792"/>
                </a:cubicBezTo>
                <a:lnTo>
                  <a:pt x="66355" y="1094792"/>
                </a:lnTo>
                <a:cubicBezTo>
                  <a:pt x="29708" y="1094792"/>
                  <a:pt x="0" y="1065084"/>
                  <a:pt x="0" y="1028437"/>
                </a:cubicBezTo>
                <a:lnTo>
                  <a:pt x="0" y="66355"/>
                </a:lnTo>
                <a:cubicBezTo>
                  <a:pt x="0" y="29708"/>
                  <a:pt x="29708" y="0"/>
                  <a:pt x="66355" y="0"/>
                </a:cubicBezTo>
                <a:close/>
              </a:path>
            </a:pathLst>
          </a:custGeom>
          <a:solidFill>
            <a:srgbClr val="EFF6FF"/>
          </a:solidFill>
          <a:ln/>
        </p:spPr>
      </p:sp>
      <p:sp>
        <p:nvSpPr>
          <p:cNvPr id="13" name="Shape 11"/>
          <p:cNvSpPr/>
          <p:nvPr/>
        </p:nvSpPr>
        <p:spPr>
          <a:xfrm>
            <a:off x="514220" y="2172996"/>
            <a:ext cx="132702" cy="132702"/>
          </a:xfrm>
          <a:custGeom>
            <a:avLst/>
            <a:gdLst/>
            <a:ahLst/>
            <a:cxnLst/>
            <a:rect l="l" t="t" r="r" b="b"/>
            <a:pathLst>
              <a:path w="132702" h="132702">
                <a:moveTo>
                  <a:pt x="66351" y="132702"/>
                </a:moveTo>
                <a:cubicBezTo>
                  <a:pt x="102971" y="132702"/>
                  <a:pt x="132702" y="102971"/>
                  <a:pt x="132702" y="66351"/>
                </a:cubicBezTo>
                <a:cubicBezTo>
                  <a:pt x="132702" y="29731"/>
                  <a:pt x="102971" y="0"/>
                  <a:pt x="66351" y="0"/>
                </a:cubicBezTo>
                <a:cubicBezTo>
                  <a:pt x="29731" y="0"/>
                  <a:pt x="0" y="29731"/>
                  <a:pt x="0" y="66351"/>
                </a:cubicBezTo>
                <a:cubicBezTo>
                  <a:pt x="0" y="102971"/>
                  <a:pt x="29731" y="132702"/>
                  <a:pt x="66351" y="132702"/>
                </a:cubicBezTo>
                <a:close/>
                <a:moveTo>
                  <a:pt x="58057" y="41469"/>
                </a:moveTo>
                <a:cubicBezTo>
                  <a:pt x="58057" y="36892"/>
                  <a:pt x="61774" y="33176"/>
                  <a:pt x="66351" y="33176"/>
                </a:cubicBezTo>
                <a:cubicBezTo>
                  <a:pt x="70929" y="33176"/>
                  <a:pt x="74645" y="36892"/>
                  <a:pt x="74645" y="41469"/>
                </a:cubicBezTo>
                <a:cubicBezTo>
                  <a:pt x="74645" y="46047"/>
                  <a:pt x="70929" y="49763"/>
                  <a:pt x="66351" y="49763"/>
                </a:cubicBezTo>
                <a:cubicBezTo>
                  <a:pt x="61774" y="49763"/>
                  <a:pt x="58057" y="46047"/>
                  <a:pt x="58057" y="41469"/>
                </a:cubicBezTo>
                <a:close/>
                <a:moveTo>
                  <a:pt x="55984" y="58057"/>
                </a:moveTo>
                <a:lnTo>
                  <a:pt x="68424" y="58057"/>
                </a:lnTo>
                <a:cubicBezTo>
                  <a:pt x="71872" y="58057"/>
                  <a:pt x="74645" y="60830"/>
                  <a:pt x="74645" y="64278"/>
                </a:cubicBezTo>
                <a:lnTo>
                  <a:pt x="74645" y="87086"/>
                </a:lnTo>
                <a:lnTo>
                  <a:pt x="76718" y="87086"/>
                </a:lnTo>
                <a:cubicBezTo>
                  <a:pt x="80166" y="87086"/>
                  <a:pt x="82939" y="89859"/>
                  <a:pt x="82939" y="93306"/>
                </a:cubicBezTo>
                <a:cubicBezTo>
                  <a:pt x="82939" y="96753"/>
                  <a:pt x="80166" y="99527"/>
                  <a:pt x="76718" y="99527"/>
                </a:cubicBezTo>
                <a:lnTo>
                  <a:pt x="55984" y="99527"/>
                </a:lnTo>
                <a:cubicBezTo>
                  <a:pt x="52537" y="99527"/>
                  <a:pt x="49763" y="96753"/>
                  <a:pt x="49763" y="93306"/>
                </a:cubicBezTo>
                <a:cubicBezTo>
                  <a:pt x="49763" y="89859"/>
                  <a:pt x="52537" y="87086"/>
                  <a:pt x="55984" y="87086"/>
                </a:cubicBezTo>
                <a:lnTo>
                  <a:pt x="62204" y="87086"/>
                </a:lnTo>
                <a:lnTo>
                  <a:pt x="62204" y="70498"/>
                </a:lnTo>
                <a:lnTo>
                  <a:pt x="55984" y="70498"/>
                </a:lnTo>
                <a:cubicBezTo>
                  <a:pt x="52537" y="70498"/>
                  <a:pt x="49763" y="67725"/>
                  <a:pt x="49763" y="64278"/>
                </a:cubicBezTo>
                <a:cubicBezTo>
                  <a:pt x="49763" y="60830"/>
                  <a:pt x="52537" y="58057"/>
                  <a:pt x="55984" y="58057"/>
                </a:cubicBezTo>
                <a:close/>
              </a:path>
            </a:pathLst>
          </a:custGeom>
          <a:solidFill>
            <a:srgbClr val="1E3A8A"/>
          </a:solidFill>
          <a:ln/>
        </p:spPr>
      </p:sp>
      <p:sp>
        <p:nvSpPr>
          <p:cNvPr id="14" name="Text 12"/>
          <p:cNvSpPr/>
          <p:nvPr/>
        </p:nvSpPr>
        <p:spPr>
          <a:xfrm>
            <a:off x="706841" y="2139820"/>
            <a:ext cx="5239869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类型与编号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514220" y="2405224"/>
            <a:ext cx="2645747" cy="696686"/>
          </a:xfrm>
          <a:custGeom>
            <a:avLst/>
            <a:gdLst/>
            <a:ahLst/>
            <a:cxnLst/>
            <a:rect l="l" t="t" r="r" b="b"/>
            <a:pathLst>
              <a:path w="2645747" h="696686">
                <a:moveTo>
                  <a:pt x="33176" y="0"/>
                </a:moveTo>
                <a:lnTo>
                  <a:pt x="2612571" y="0"/>
                </a:lnTo>
                <a:cubicBezTo>
                  <a:pt x="2630893" y="0"/>
                  <a:pt x="2645747" y="14853"/>
                  <a:pt x="2645747" y="33176"/>
                </a:cubicBezTo>
                <a:lnTo>
                  <a:pt x="2645747" y="663510"/>
                </a:lnTo>
                <a:cubicBezTo>
                  <a:pt x="2645747" y="681832"/>
                  <a:pt x="2630893" y="696686"/>
                  <a:pt x="2612571" y="696686"/>
                </a:cubicBezTo>
                <a:lnTo>
                  <a:pt x="33176" y="696686"/>
                </a:lnTo>
                <a:cubicBezTo>
                  <a:pt x="14853" y="696686"/>
                  <a:pt x="0" y="681833"/>
                  <a:pt x="0" y="663510"/>
                </a:cubicBezTo>
                <a:lnTo>
                  <a:pt x="0" y="33176"/>
                </a:lnTo>
                <a:cubicBezTo>
                  <a:pt x="0" y="14853"/>
                  <a:pt x="14853" y="0"/>
                  <a:pt x="33176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6" name="Shape 14"/>
          <p:cNvSpPr/>
          <p:nvPr/>
        </p:nvSpPr>
        <p:spPr>
          <a:xfrm>
            <a:off x="514220" y="2405224"/>
            <a:ext cx="33176" cy="696686"/>
          </a:xfrm>
          <a:custGeom>
            <a:avLst/>
            <a:gdLst/>
            <a:ahLst/>
            <a:cxnLst/>
            <a:rect l="l" t="t" r="r" b="b"/>
            <a:pathLst>
              <a:path w="33176" h="696686">
                <a:moveTo>
                  <a:pt x="33176" y="0"/>
                </a:moveTo>
                <a:lnTo>
                  <a:pt x="33176" y="0"/>
                </a:lnTo>
                <a:lnTo>
                  <a:pt x="33176" y="696686"/>
                </a:lnTo>
                <a:lnTo>
                  <a:pt x="33176" y="696686"/>
                </a:lnTo>
                <a:cubicBezTo>
                  <a:pt x="14853" y="696686"/>
                  <a:pt x="0" y="681833"/>
                  <a:pt x="0" y="663510"/>
                </a:cubicBezTo>
                <a:lnTo>
                  <a:pt x="0" y="33176"/>
                </a:lnTo>
                <a:cubicBezTo>
                  <a:pt x="0" y="14853"/>
                  <a:pt x="14853" y="0"/>
                  <a:pt x="33176" y="0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17" name="Text 15"/>
          <p:cNvSpPr/>
          <p:nvPr/>
        </p:nvSpPr>
        <p:spPr>
          <a:xfrm>
            <a:off x="597159" y="2471576"/>
            <a:ext cx="2562808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通用型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597159" y="2670629"/>
            <a:ext cx="2562808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dirty="0">
                <a:solidFill>
                  <a:srgbClr val="6B7280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C0~C99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597159" y="2869682"/>
            <a:ext cx="2554514" cy="16587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914" b="1" dirty="0">
                <a:solidFill>
                  <a:srgbClr val="EF4444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断电复位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3239191" y="2405224"/>
            <a:ext cx="2645747" cy="696686"/>
          </a:xfrm>
          <a:custGeom>
            <a:avLst/>
            <a:gdLst/>
            <a:ahLst/>
            <a:cxnLst/>
            <a:rect l="l" t="t" r="r" b="b"/>
            <a:pathLst>
              <a:path w="2645747" h="696686">
                <a:moveTo>
                  <a:pt x="33176" y="0"/>
                </a:moveTo>
                <a:lnTo>
                  <a:pt x="2612571" y="0"/>
                </a:lnTo>
                <a:cubicBezTo>
                  <a:pt x="2630893" y="0"/>
                  <a:pt x="2645747" y="14853"/>
                  <a:pt x="2645747" y="33176"/>
                </a:cubicBezTo>
                <a:lnTo>
                  <a:pt x="2645747" y="663510"/>
                </a:lnTo>
                <a:cubicBezTo>
                  <a:pt x="2645747" y="681832"/>
                  <a:pt x="2630893" y="696686"/>
                  <a:pt x="2612571" y="696686"/>
                </a:cubicBezTo>
                <a:lnTo>
                  <a:pt x="33176" y="696686"/>
                </a:lnTo>
                <a:cubicBezTo>
                  <a:pt x="14853" y="696686"/>
                  <a:pt x="0" y="681833"/>
                  <a:pt x="0" y="663510"/>
                </a:cubicBezTo>
                <a:lnTo>
                  <a:pt x="0" y="33176"/>
                </a:lnTo>
                <a:cubicBezTo>
                  <a:pt x="0" y="14853"/>
                  <a:pt x="14853" y="0"/>
                  <a:pt x="33176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21" name="Shape 19"/>
          <p:cNvSpPr/>
          <p:nvPr/>
        </p:nvSpPr>
        <p:spPr>
          <a:xfrm>
            <a:off x="3239191" y="2405224"/>
            <a:ext cx="33176" cy="696686"/>
          </a:xfrm>
          <a:custGeom>
            <a:avLst/>
            <a:gdLst/>
            <a:ahLst/>
            <a:cxnLst/>
            <a:rect l="l" t="t" r="r" b="b"/>
            <a:pathLst>
              <a:path w="33176" h="696686">
                <a:moveTo>
                  <a:pt x="33176" y="0"/>
                </a:moveTo>
                <a:lnTo>
                  <a:pt x="33176" y="0"/>
                </a:lnTo>
                <a:lnTo>
                  <a:pt x="33176" y="696686"/>
                </a:lnTo>
                <a:lnTo>
                  <a:pt x="33176" y="696686"/>
                </a:lnTo>
                <a:cubicBezTo>
                  <a:pt x="14853" y="696686"/>
                  <a:pt x="0" y="681833"/>
                  <a:pt x="0" y="663510"/>
                </a:cubicBezTo>
                <a:lnTo>
                  <a:pt x="0" y="33176"/>
                </a:lnTo>
                <a:cubicBezTo>
                  <a:pt x="0" y="14853"/>
                  <a:pt x="14853" y="0"/>
                  <a:pt x="33176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22" name="Text 20"/>
          <p:cNvSpPr/>
          <p:nvPr/>
        </p:nvSpPr>
        <p:spPr>
          <a:xfrm>
            <a:off x="3322130" y="2471576"/>
            <a:ext cx="2562808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停电保持型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3322130" y="2670629"/>
            <a:ext cx="2562808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dirty="0">
                <a:solidFill>
                  <a:srgbClr val="6B7280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C100~C199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3322130" y="2869682"/>
            <a:ext cx="2554514" cy="16587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914" b="1" dirty="0">
                <a:solidFill>
                  <a:srgbClr val="10B98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电池保持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431282" y="3234612"/>
            <a:ext cx="5515429" cy="539102"/>
          </a:xfrm>
          <a:custGeom>
            <a:avLst/>
            <a:gdLst/>
            <a:ahLst/>
            <a:cxnLst/>
            <a:rect l="l" t="t" r="r" b="b"/>
            <a:pathLst>
              <a:path w="5515429" h="539102">
                <a:moveTo>
                  <a:pt x="66353" y="0"/>
                </a:moveTo>
                <a:lnTo>
                  <a:pt x="5449076" y="0"/>
                </a:lnTo>
                <a:cubicBezTo>
                  <a:pt x="5485721" y="0"/>
                  <a:pt x="5515429" y="29707"/>
                  <a:pt x="5515429" y="66353"/>
                </a:cubicBezTo>
                <a:lnTo>
                  <a:pt x="5515429" y="472749"/>
                </a:lnTo>
                <a:cubicBezTo>
                  <a:pt x="5515429" y="509395"/>
                  <a:pt x="5485721" y="539102"/>
                  <a:pt x="5449076" y="539102"/>
                </a:cubicBezTo>
                <a:lnTo>
                  <a:pt x="66353" y="539102"/>
                </a:lnTo>
                <a:cubicBezTo>
                  <a:pt x="29707" y="539102"/>
                  <a:pt x="0" y="509395"/>
                  <a:pt x="0" y="472749"/>
                </a:cubicBezTo>
                <a:lnTo>
                  <a:pt x="0" y="66353"/>
                </a:lnTo>
                <a:cubicBezTo>
                  <a:pt x="0" y="29707"/>
                  <a:pt x="29707" y="0"/>
                  <a:pt x="66353" y="0"/>
                </a:cubicBezTo>
                <a:close/>
              </a:path>
            </a:pathLst>
          </a:custGeom>
          <a:solidFill>
            <a:srgbClr val="F3F4F6"/>
          </a:solidFill>
          <a:ln/>
        </p:spPr>
      </p:sp>
      <p:sp>
        <p:nvSpPr>
          <p:cNvPr id="26" name="Text 24"/>
          <p:cNvSpPr/>
          <p:nvPr/>
        </p:nvSpPr>
        <p:spPr>
          <a:xfrm>
            <a:off x="497633" y="3300963"/>
            <a:ext cx="5449078" cy="20734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设定值范围:</a:t>
            </a:r>
            <a:pPr>
              <a:lnSpc>
                <a:spcPct val="130000"/>
              </a:lnSpc>
            </a:pPr>
            <a:r>
              <a:rPr lang="en-US" sz="1045" b="1" dirty="0">
                <a:solidFill>
                  <a:srgbClr val="F59E0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K1~K32767</a:t>
            </a:r>
            <a:pPr>
              <a:lnSpc>
                <a:spcPct val="130000"/>
              </a:lnSpc>
            </a:pPr>
            <a:r>
              <a:rPr lang="en-US" sz="104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(16位有符号数)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497633" y="3511076"/>
            <a:ext cx="5449078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计数方式:</a:t>
            </a:r>
            <a:pPr>
              <a:lnSpc>
                <a:spcPct val="130000"/>
              </a:lnSpc>
            </a:pPr>
            <a:r>
              <a:rPr lang="en-US" sz="104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检测到上升沿时,当前值+1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447869" y="3842831"/>
            <a:ext cx="5498841" cy="331755"/>
          </a:xfrm>
          <a:custGeom>
            <a:avLst/>
            <a:gdLst/>
            <a:ahLst/>
            <a:cxnLst/>
            <a:rect l="l" t="t" r="r" b="b"/>
            <a:pathLst>
              <a:path w="5498841" h="331755">
                <a:moveTo>
                  <a:pt x="33176" y="0"/>
                </a:moveTo>
                <a:lnTo>
                  <a:pt x="5432490" y="0"/>
                </a:lnTo>
                <a:cubicBezTo>
                  <a:pt x="5469134" y="0"/>
                  <a:pt x="5498841" y="29706"/>
                  <a:pt x="5498841" y="66351"/>
                </a:cubicBezTo>
                <a:lnTo>
                  <a:pt x="5498841" y="265404"/>
                </a:lnTo>
                <a:cubicBezTo>
                  <a:pt x="5498841" y="302049"/>
                  <a:pt x="5469134" y="331755"/>
                  <a:pt x="5432490" y="331755"/>
                </a:cubicBezTo>
                <a:lnTo>
                  <a:pt x="33176" y="331755"/>
                </a:lnTo>
                <a:cubicBezTo>
                  <a:pt x="14865" y="331755"/>
                  <a:pt x="0" y="316890"/>
                  <a:pt x="0" y="298580"/>
                </a:cubicBezTo>
                <a:lnTo>
                  <a:pt x="0" y="33176"/>
                </a:lnTo>
                <a:cubicBezTo>
                  <a:pt x="0" y="14865"/>
                  <a:pt x="14865" y="0"/>
                  <a:pt x="33176" y="0"/>
                </a:cubicBezTo>
                <a:close/>
              </a:path>
            </a:pathLst>
          </a:custGeom>
          <a:solidFill>
            <a:srgbClr val="ECFDF5"/>
          </a:solidFill>
          <a:ln/>
        </p:spPr>
      </p:sp>
      <p:sp>
        <p:nvSpPr>
          <p:cNvPr id="29" name="Shape 27"/>
          <p:cNvSpPr/>
          <p:nvPr/>
        </p:nvSpPr>
        <p:spPr>
          <a:xfrm>
            <a:off x="447869" y="3842831"/>
            <a:ext cx="33176" cy="331755"/>
          </a:xfrm>
          <a:custGeom>
            <a:avLst/>
            <a:gdLst/>
            <a:ahLst/>
            <a:cxnLst/>
            <a:rect l="l" t="t" r="r" b="b"/>
            <a:pathLst>
              <a:path w="33176" h="331755">
                <a:moveTo>
                  <a:pt x="33176" y="0"/>
                </a:moveTo>
                <a:lnTo>
                  <a:pt x="33176" y="0"/>
                </a:lnTo>
                <a:lnTo>
                  <a:pt x="33176" y="331755"/>
                </a:lnTo>
                <a:lnTo>
                  <a:pt x="33176" y="331755"/>
                </a:lnTo>
                <a:cubicBezTo>
                  <a:pt x="14865" y="331755"/>
                  <a:pt x="0" y="316890"/>
                  <a:pt x="0" y="298580"/>
                </a:cubicBezTo>
                <a:lnTo>
                  <a:pt x="0" y="33176"/>
                </a:lnTo>
                <a:cubicBezTo>
                  <a:pt x="0" y="14853"/>
                  <a:pt x="14853" y="0"/>
                  <a:pt x="33176" y="0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30" name="Shape 28"/>
          <p:cNvSpPr/>
          <p:nvPr/>
        </p:nvSpPr>
        <p:spPr>
          <a:xfrm>
            <a:off x="547396" y="3942358"/>
            <a:ext cx="132702" cy="132702"/>
          </a:xfrm>
          <a:custGeom>
            <a:avLst/>
            <a:gdLst/>
            <a:ahLst/>
            <a:cxnLst/>
            <a:rect l="l" t="t" r="r" b="b"/>
            <a:pathLst>
              <a:path w="132702" h="132702">
                <a:moveTo>
                  <a:pt x="66351" y="132702"/>
                </a:moveTo>
                <a:cubicBezTo>
                  <a:pt x="102971" y="132702"/>
                  <a:pt x="132702" y="102971"/>
                  <a:pt x="132702" y="66351"/>
                </a:cubicBezTo>
                <a:cubicBezTo>
                  <a:pt x="132702" y="29731"/>
                  <a:pt x="102971" y="0"/>
                  <a:pt x="66351" y="0"/>
                </a:cubicBezTo>
                <a:cubicBezTo>
                  <a:pt x="29731" y="0"/>
                  <a:pt x="0" y="29731"/>
                  <a:pt x="0" y="66351"/>
                </a:cubicBezTo>
                <a:cubicBezTo>
                  <a:pt x="0" y="102971"/>
                  <a:pt x="29731" y="132702"/>
                  <a:pt x="66351" y="132702"/>
                </a:cubicBezTo>
                <a:close/>
                <a:moveTo>
                  <a:pt x="88226" y="55128"/>
                </a:moveTo>
                <a:lnTo>
                  <a:pt x="67491" y="88304"/>
                </a:lnTo>
                <a:cubicBezTo>
                  <a:pt x="66403" y="90040"/>
                  <a:pt x="64537" y="91129"/>
                  <a:pt x="62489" y="91233"/>
                </a:cubicBezTo>
                <a:cubicBezTo>
                  <a:pt x="60442" y="91336"/>
                  <a:pt x="58472" y="90403"/>
                  <a:pt x="57254" y="88744"/>
                </a:cubicBezTo>
                <a:lnTo>
                  <a:pt x="44813" y="72157"/>
                </a:lnTo>
                <a:cubicBezTo>
                  <a:pt x="42739" y="69409"/>
                  <a:pt x="43310" y="65522"/>
                  <a:pt x="46057" y="63448"/>
                </a:cubicBezTo>
                <a:cubicBezTo>
                  <a:pt x="48804" y="61375"/>
                  <a:pt x="52692" y="61945"/>
                  <a:pt x="54766" y="64692"/>
                </a:cubicBezTo>
                <a:lnTo>
                  <a:pt x="61763" y="74023"/>
                </a:lnTo>
                <a:lnTo>
                  <a:pt x="77677" y="48545"/>
                </a:lnTo>
                <a:cubicBezTo>
                  <a:pt x="79492" y="45642"/>
                  <a:pt x="83328" y="44735"/>
                  <a:pt x="86256" y="46575"/>
                </a:cubicBezTo>
                <a:cubicBezTo>
                  <a:pt x="89185" y="48416"/>
                  <a:pt x="90066" y="52226"/>
                  <a:pt x="88226" y="55154"/>
                </a:cubicBezTo>
                <a:close/>
              </a:path>
            </a:pathLst>
          </a:custGeom>
          <a:solidFill>
            <a:srgbClr val="059669"/>
          </a:solidFill>
          <a:ln/>
        </p:spPr>
      </p:sp>
      <p:sp>
        <p:nvSpPr>
          <p:cNvPr id="31" name="Text 29"/>
          <p:cNvSpPr/>
          <p:nvPr/>
        </p:nvSpPr>
        <p:spPr>
          <a:xfrm>
            <a:off x="740017" y="3909182"/>
            <a:ext cx="5206693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dirty="0">
                <a:solidFill>
                  <a:srgbClr val="05966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当前值=设定值时,</a:t>
            </a:r>
            <a:pPr>
              <a:lnSpc>
                <a:spcPct val="130000"/>
              </a:lnSpc>
            </a:pPr>
            <a:r>
              <a:rPr lang="en-US" sz="1045" b="1" dirty="0">
                <a:solidFill>
                  <a:srgbClr val="05966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触点动作并保持</a:t>
            </a:r>
            <a:pPr>
              <a:lnSpc>
                <a:spcPct val="130000"/>
              </a:lnSpc>
            </a:pPr>
            <a:r>
              <a:rPr lang="en-US" sz="1045" dirty="0">
                <a:solidFill>
                  <a:srgbClr val="05966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,计数值保持不变</a:t>
            </a:r>
            <a:endParaRPr lang="en-US" sz="1600" dirty="0"/>
          </a:p>
        </p:txBody>
      </p:sp>
      <p:sp>
        <p:nvSpPr>
          <p:cNvPr id="32" name="Shape 30"/>
          <p:cNvSpPr/>
          <p:nvPr/>
        </p:nvSpPr>
        <p:spPr>
          <a:xfrm>
            <a:off x="6146627" y="1426547"/>
            <a:ext cx="5714482" cy="2911151"/>
          </a:xfrm>
          <a:custGeom>
            <a:avLst/>
            <a:gdLst/>
            <a:ahLst/>
            <a:cxnLst/>
            <a:rect l="l" t="t" r="r" b="b"/>
            <a:pathLst>
              <a:path w="5714482" h="2911151">
                <a:moveTo>
                  <a:pt x="33176" y="0"/>
                </a:moveTo>
                <a:lnTo>
                  <a:pt x="5681306" y="0"/>
                </a:lnTo>
                <a:cubicBezTo>
                  <a:pt x="5699628" y="0"/>
                  <a:pt x="5714482" y="14853"/>
                  <a:pt x="5714482" y="33176"/>
                </a:cubicBezTo>
                <a:lnTo>
                  <a:pt x="5714482" y="2811619"/>
                </a:lnTo>
                <a:cubicBezTo>
                  <a:pt x="5714482" y="2866589"/>
                  <a:pt x="5669920" y="2911151"/>
                  <a:pt x="5614949" y="2911151"/>
                </a:cubicBezTo>
                <a:lnTo>
                  <a:pt x="99532" y="2911151"/>
                </a:lnTo>
                <a:cubicBezTo>
                  <a:pt x="44599" y="2911151"/>
                  <a:pt x="0" y="2866552"/>
                  <a:pt x="0" y="2811619"/>
                </a:cubicBezTo>
                <a:lnTo>
                  <a:pt x="0" y="33176"/>
                </a:lnTo>
                <a:cubicBezTo>
                  <a:pt x="0" y="14865"/>
                  <a:pt x="14865" y="0"/>
                  <a:pt x="33176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49763" dist="33176" dir="5400000">
              <a:srgbClr val="000000">
                <a:alpha val="10196"/>
              </a:srgbClr>
            </a:outerShdw>
          </a:effectLst>
        </p:spPr>
      </p:sp>
      <p:sp>
        <p:nvSpPr>
          <p:cNvPr id="33" name="Shape 31"/>
          <p:cNvSpPr/>
          <p:nvPr/>
        </p:nvSpPr>
        <p:spPr>
          <a:xfrm>
            <a:off x="6146627" y="1426547"/>
            <a:ext cx="5714482" cy="33176"/>
          </a:xfrm>
          <a:custGeom>
            <a:avLst/>
            <a:gdLst/>
            <a:ahLst/>
            <a:cxnLst/>
            <a:rect l="l" t="t" r="r" b="b"/>
            <a:pathLst>
              <a:path w="5714482" h="33176">
                <a:moveTo>
                  <a:pt x="33176" y="0"/>
                </a:moveTo>
                <a:lnTo>
                  <a:pt x="5681306" y="0"/>
                </a:lnTo>
                <a:cubicBezTo>
                  <a:pt x="5699628" y="0"/>
                  <a:pt x="5714482" y="14853"/>
                  <a:pt x="5714482" y="33176"/>
                </a:cubicBezTo>
                <a:lnTo>
                  <a:pt x="5714482" y="33176"/>
                </a:lnTo>
                <a:lnTo>
                  <a:pt x="0" y="33176"/>
                </a:lnTo>
                <a:lnTo>
                  <a:pt x="0" y="33176"/>
                </a:lnTo>
                <a:cubicBezTo>
                  <a:pt x="0" y="14853"/>
                  <a:pt x="14853" y="0"/>
                  <a:pt x="33176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34" name="Shape 32"/>
          <p:cNvSpPr/>
          <p:nvPr/>
        </p:nvSpPr>
        <p:spPr>
          <a:xfrm>
            <a:off x="6246154" y="1559249"/>
            <a:ext cx="398106" cy="398106"/>
          </a:xfrm>
          <a:custGeom>
            <a:avLst/>
            <a:gdLst/>
            <a:ahLst/>
            <a:cxnLst/>
            <a:rect l="l" t="t" r="r" b="b"/>
            <a:pathLst>
              <a:path w="398106" h="398106">
                <a:moveTo>
                  <a:pt x="99527" y="0"/>
                </a:moveTo>
                <a:lnTo>
                  <a:pt x="298580" y="0"/>
                </a:lnTo>
                <a:cubicBezTo>
                  <a:pt x="353547" y="0"/>
                  <a:pt x="398106" y="44560"/>
                  <a:pt x="398106" y="99527"/>
                </a:cubicBezTo>
                <a:lnTo>
                  <a:pt x="398106" y="298580"/>
                </a:lnTo>
                <a:cubicBezTo>
                  <a:pt x="398106" y="353547"/>
                  <a:pt x="353547" y="398106"/>
                  <a:pt x="298580" y="398106"/>
                </a:cubicBezTo>
                <a:lnTo>
                  <a:pt x="99527" y="398106"/>
                </a:lnTo>
                <a:cubicBezTo>
                  <a:pt x="44596" y="398106"/>
                  <a:pt x="0" y="353510"/>
                  <a:pt x="0" y="298580"/>
                </a:cubicBezTo>
                <a:lnTo>
                  <a:pt x="0" y="99527"/>
                </a:lnTo>
                <a:cubicBezTo>
                  <a:pt x="0" y="44596"/>
                  <a:pt x="44596" y="0"/>
                  <a:pt x="99527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35" name="Text 33"/>
          <p:cNvSpPr/>
          <p:nvPr/>
        </p:nvSpPr>
        <p:spPr>
          <a:xfrm>
            <a:off x="6196391" y="1559249"/>
            <a:ext cx="497633" cy="39810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567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C</a:t>
            </a:r>
            <a:endParaRPr lang="en-US" sz="1600" dirty="0"/>
          </a:p>
        </p:txBody>
      </p:sp>
      <p:sp>
        <p:nvSpPr>
          <p:cNvPr id="36" name="Text 34"/>
          <p:cNvSpPr/>
          <p:nvPr/>
        </p:nvSpPr>
        <p:spPr>
          <a:xfrm>
            <a:off x="6743787" y="1542661"/>
            <a:ext cx="1268963" cy="23222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06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32位双向计数器</a:t>
            </a:r>
            <a:endParaRPr lang="en-US" sz="1600" dirty="0"/>
          </a:p>
        </p:txBody>
      </p:sp>
      <p:sp>
        <p:nvSpPr>
          <p:cNvPr id="37" name="Text 35"/>
          <p:cNvSpPr/>
          <p:nvPr/>
        </p:nvSpPr>
        <p:spPr>
          <a:xfrm>
            <a:off x="6743787" y="1774890"/>
            <a:ext cx="1252376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增/减可切换</a:t>
            </a:r>
            <a:endParaRPr lang="en-US" sz="1600" dirty="0"/>
          </a:p>
        </p:txBody>
      </p:sp>
      <p:sp>
        <p:nvSpPr>
          <p:cNvPr id="38" name="Shape 36"/>
          <p:cNvSpPr/>
          <p:nvPr/>
        </p:nvSpPr>
        <p:spPr>
          <a:xfrm>
            <a:off x="6246154" y="2073469"/>
            <a:ext cx="5515429" cy="928914"/>
          </a:xfrm>
          <a:custGeom>
            <a:avLst/>
            <a:gdLst/>
            <a:ahLst/>
            <a:cxnLst/>
            <a:rect l="l" t="t" r="r" b="b"/>
            <a:pathLst>
              <a:path w="5515429" h="928914">
                <a:moveTo>
                  <a:pt x="66352" y="0"/>
                </a:moveTo>
                <a:lnTo>
                  <a:pt x="5449076" y="0"/>
                </a:lnTo>
                <a:cubicBezTo>
                  <a:pt x="5485722" y="0"/>
                  <a:pt x="5515429" y="29707"/>
                  <a:pt x="5515429" y="66352"/>
                </a:cubicBezTo>
                <a:lnTo>
                  <a:pt x="5515429" y="862562"/>
                </a:lnTo>
                <a:cubicBezTo>
                  <a:pt x="5515429" y="899207"/>
                  <a:pt x="5485722" y="928914"/>
                  <a:pt x="5449076" y="928914"/>
                </a:cubicBezTo>
                <a:lnTo>
                  <a:pt x="66352" y="928914"/>
                </a:lnTo>
                <a:cubicBezTo>
                  <a:pt x="29707" y="928914"/>
                  <a:pt x="0" y="899207"/>
                  <a:pt x="0" y="862562"/>
                </a:cubicBezTo>
                <a:lnTo>
                  <a:pt x="0" y="66352"/>
                </a:lnTo>
                <a:cubicBezTo>
                  <a:pt x="0" y="29707"/>
                  <a:pt x="29707" y="0"/>
                  <a:pt x="66352" y="0"/>
                </a:cubicBezTo>
                <a:close/>
              </a:path>
            </a:pathLst>
          </a:custGeom>
          <a:solidFill>
            <a:srgbClr val="FFFBEB"/>
          </a:solidFill>
          <a:ln/>
        </p:spPr>
      </p:sp>
      <p:sp>
        <p:nvSpPr>
          <p:cNvPr id="39" name="Shape 37"/>
          <p:cNvSpPr/>
          <p:nvPr/>
        </p:nvSpPr>
        <p:spPr>
          <a:xfrm>
            <a:off x="6329093" y="2172996"/>
            <a:ext cx="132702" cy="132702"/>
          </a:xfrm>
          <a:custGeom>
            <a:avLst/>
            <a:gdLst/>
            <a:ahLst/>
            <a:cxnLst/>
            <a:rect l="l" t="t" r="r" b="b"/>
            <a:pathLst>
              <a:path w="132702" h="132702">
                <a:moveTo>
                  <a:pt x="66351" y="132702"/>
                </a:moveTo>
                <a:cubicBezTo>
                  <a:pt x="102971" y="132702"/>
                  <a:pt x="132702" y="102971"/>
                  <a:pt x="132702" y="66351"/>
                </a:cubicBezTo>
                <a:cubicBezTo>
                  <a:pt x="132702" y="29731"/>
                  <a:pt x="102971" y="0"/>
                  <a:pt x="66351" y="0"/>
                </a:cubicBezTo>
                <a:cubicBezTo>
                  <a:pt x="29731" y="0"/>
                  <a:pt x="0" y="29731"/>
                  <a:pt x="0" y="66351"/>
                </a:cubicBezTo>
                <a:cubicBezTo>
                  <a:pt x="0" y="102971"/>
                  <a:pt x="29731" y="132702"/>
                  <a:pt x="66351" y="132702"/>
                </a:cubicBezTo>
                <a:close/>
                <a:moveTo>
                  <a:pt x="58057" y="41469"/>
                </a:moveTo>
                <a:cubicBezTo>
                  <a:pt x="58057" y="36892"/>
                  <a:pt x="61774" y="33176"/>
                  <a:pt x="66351" y="33176"/>
                </a:cubicBezTo>
                <a:cubicBezTo>
                  <a:pt x="70929" y="33176"/>
                  <a:pt x="74645" y="36892"/>
                  <a:pt x="74645" y="41469"/>
                </a:cubicBezTo>
                <a:cubicBezTo>
                  <a:pt x="74645" y="46047"/>
                  <a:pt x="70929" y="49763"/>
                  <a:pt x="66351" y="49763"/>
                </a:cubicBezTo>
                <a:cubicBezTo>
                  <a:pt x="61774" y="49763"/>
                  <a:pt x="58057" y="46047"/>
                  <a:pt x="58057" y="41469"/>
                </a:cubicBezTo>
                <a:close/>
                <a:moveTo>
                  <a:pt x="55984" y="58057"/>
                </a:moveTo>
                <a:lnTo>
                  <a:pt x="68424" y="58057"/>
                </a:lnTo>
                <a:cubicBezTo>
                  <a:pt x="71872" y="58057"/>
                  <a:pt x="74645" y="60830"/>
                  <a:pt x="74645" y="64278"/>
                </a:cubicBezTo>
                <a:lnTo>
                  <a:pt x="74645" y="87086"/>
                </a:lnTo>
                <a:lnTo>
                  <a:pt x="76718" y="87086"/>
                </a:lnTo>
                <a:cubicBezTo>
                  <a:pt x="80166" y="87086"/>
                  <a:pt x="82939" y="89859"/>
                  <a:pt x="82939" y="93306"/>
                </a:cubicBezTo>
                <a:cubicBezTo>
                  <a:pt x="82939" y="96753"/>
                  <a:pt x="80166" y="99527"/>
                  <a:pt x="76718" y="99527"/>
                </a:cubicBezTo>
                <a:lnTo>
                  <a:pt x="55984" y="99527"/>
                </a:lnTo>
                <a:cubicBezTo>
                  <a:pt x="52537" y="99527"/>
                  <a:pt x="49763" y="96753"/>
                  <a:pt x="49763" y="93306"/>
                </a:cubicBezTo>
                <a:cubicBezTo>
                  <a:pt x="49763" y="89859"/>
                  <a:pt x="52537" y="87086"/>
                  <a:pt x="55984" y="87086"/>
                </a:cubicBezTo>
                <a:lnTo>
                  <a:pt x="62204" y="87086"/>
                </a:lnTo>
                <a:lnTo>
                  <a:pt x="62204" y="70498"/>
                </a:lnTo>
                <a:lnTo>
                  <a:pt x="55984" y="70498"/>
                </a:lnTo>
                <a:cubicBezTo>
                  <a:pt x="52537" y="70498"/>
                  <a:pt x="49763" y="67725"/>
                  <a:pt x="49763" y="64278"/>
                </a:cubicBezTo>
                <a:cubicBezTo>
                  <a:pt x="49763" y="60830"/>
                  <a:pt x="52537" y="58057"/>
                  <a:pt x="55984" y="58057"/>
                </a:cubicBezTo>
                <a:close/>
              </a:path>
            </a:pathLst>
          </a:custGeom>
          <a:solidFill>
            <a:srgbClr val="92400E"/>
          </a:solidFill>
          <a:ln/>
        </p:spPr>
      </p:sp>
      <p:sp>
        <p:nvSpPr>
          <p:cNvPr id="40" name="Text 38"/>
          <p:cNvSpPr/>
          <p:nvPr/>
        </p:nvSpPr>
        <p:spPr>
          <a:xfrm>
            <a:off x="6521714" y="2139820"/>
            <a:ext cx="5239869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b="1" dirty="0">
                <a:solidFill>
                  <a:srgbClr val="92400E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类型与编号</a:t>
            </a:r>
            <a:endParaRPr lang="en-US" sz="1600" dirty="0"/>
          </a:p>
        </p:txBody>
      </p:sp>
      <p:sp>
        <p:nvSpPr>
          <p:cNvPr id="41" name="Shape 39"/>
          <p:cNvSpPr/>
          <p:nvPr/>
        </p:nvSpPr>
        <p:spPr>
          <a:xfrm>
            <a:off x="6329093" y="2405224"/>
            <a:ext cx="2645747" cy="530808"/>
          </a:xfrm>
          <a:custGeom>
            <a:avLst/>
            <a:gdLst/>
            <a:ahLst/>
            <a:cxnLst/>
            <a:rect l="l" t="t" r="r" b="b"/>
            <a:pathLst>
              <a:path w="2645747" h="530808">
                <a:moveTo>
                  <a:pt x="33176" y="0"/>
                </a:moveTo>
                <a:lnTo>
                  <a:pt x="2612571" y="0"/>
                </a:lnTo>
                <a:cubicBezTo>
                  <a:pt x="2630894" y="0"/>
                  <a:pt x="2645747" y="14853"/>
                  <a:pt x="2645747" y="33176"/>
                </a:cubicBezTo>
                <a:lnTo>
                  <a:pt x="2645747" y="497633"/>
                </a:lnTo>
                <a:cubicBezTo>
                  <a:pt x="2645747" y="515955"/>
                  <a:pt x="2630894" y="530808"/>
                  <a:pt x="2612571" y="530808"/>
                </a:cubicBezTo>
                <a:lnTo>
                  <a:pt x="33176" y="530808"/>
                </a:lnTo>
                <a:cubicBezTo>
                  <a:pt x="14853" y="530808"/>
                  <a:pt x="0" y="515955"/>
                  <a:pt x="0" y="497633"/>
                </a:cubicBezTo>
                <a:lnTo>
                  <a:pt x="0" y="33176"/>
                </a:lnTo>
                <a:cubicBezTo>
                  <a:pt x="0" y="14853"/>
                  <a:pt x="14853" y="0"/>
                  <a:pt x="33176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42" name="Shape 40"/>
          <p:cNvSpPr/>
          <p:nvPr/>
        </p:nvSpPr>
        <p:spPr>
          <a:xfrm>
            <a:off x="6329093" y="2405224"/>
            <a:ext cx="33176" cy="530808"/>
          </a:xfrm>
          <a:custGeom>
            <a:avLst/>
            <a:gdLst/>
            <a:ahLst/>
            <a:cxnLst/>
            <a:rect l="l" t="t" r="r" b="b"/>
            <a:pathLst>
              <a:path w="33176" h="530808">
                <a:moveTo>
                  <a:pt x="33176" y="0"/>
                </a:moveTo>
                <a:lnTo>
                  <a:pt x="33176" y="0"/>
                </a:lnTo>
                <a:lnTo>
                  <a:pt x="33176" y="530808"/>
                </a:lnTo>
                <a:lnTo>
                  <a:pt x="33176" y="530808"/>
                </a:lnTo>
                <a:cubicBezTo>
                  <a:pt x="14853" y="530808"/>
                  <a:pt x="0" y="515955"/>
                  <a:pt x="0" y="497633"/>
                </a:cubicBezTo>
                <a:lnTo>
                  <a:pt x="0" y="33176"/>
                </a:lnTo>
                <a:cubicBezTo>
                  <a:pt x="0" y="14853"/>
                  <a:pt x="14853" y="0"/>
                  <a:pt x="33176" y="0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43" name="Text 41"/>
          <p:cNvSpPr/>
          <p:nvPr/>
        </p:nvSpPr>
        <p:spPr>
          <a:xfrm>
            <a:off x="6412031" y="2471576"/>
            <a:ext cx="2562808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通用型</a:t>
            </a:r>
            <a:endParaRPr lang="en-US" sz="1600" dirty="0"/>
          </a:p>
        </p:txBody>
      </p:sp>
      <p:sp>
        <p:nvSpPr>
          <p:cNvPr id="44" name="Text 42"/>
          <p:cNvSpPr/>
          <p:nvPr/>
        </p:nvSpPr>
        <p:spPr>
          <a:xfrm>
            <a:off x="6412031" y="2670629"/>
            <a:ext cx="2562808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dirty="0">
                <a:solidFill>
                  <a:srgbClr val="6B7280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C200~C219</a:t>
            </a:r>
            <a:endParaRPr lang="en-US" sz="1600" dirty="0"/>
          </a:p>
        </p:txBody>
      </p:sp>
      <p:sp>
        <p:nvSpPr>
          <p:cNvPr id="45" name="Shape 43"/>
          <p:cNvSpPr/>
          <p:nvPr/>
        </p:nvSpPr>
        <p:spPr>
          <a:xfrm>
            <a:off x="9054063" y="2405224"/>
            <a:ext cx="2645747" cy="530808"/>
          </a:xfrm>
          <a:custGeom>
            <a:avLst/>
            <a:gdLst/>
            <a:ahLst/>
            <a:cxnLst/>
            <a:rect l="l" t="t" r="r" b="b"/>
            <a:pathLst>
              <a:path w="2645747" h="530808">
                <a:moveTo>
                  <a:pt x="33176" y="0"/>
                </a:moveTo>
                <a:lnTo>
                  <a:pt x="2612571" y="0"/>
                </a:lnTo>
                <a:cubicBezTo>
                  <a:pt x="2630894" y="0"/>
                  <a:pt x="2645747" y="14853"/>
                  <a:pt x="2645747" y="33176"/>
                </a:cubicBezTo>
                <a:lnTo>
                  <a:pt x="2645747" y="497633"/>
                </a:lnTo>
                <a:cubicBezTo>
                  <a:pt x="2645747" y="515955"/>
                  <a:pt x="2630894" y="530808"/>
                  <a:pt x="2612571" y="530808"/>
                </a:cubicBezTo>
                <a:lnTo>
                  <a:pt x="33176" y="530808"/>
                </a:lnTo>
                <a:cubicBezTo>
                  <a:pt x="14853" y="530808"/>
                  <a:pt x="0" y="515955"/>
                  <a:pt x="0" y="497633"/>
                </a:cubicBezTo>
                <a:lnTo>
                  <a:pt x="0" y="33176"/>
                </a:lnTo>
                <a:cubicBezTo>
                  <a:pt x="0" y="14853"/>
                  <a:pt x="14853" y="0"/>
                  <a:pt x="33176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46" name="Shape 44"/>
          <p:cNvSpPr/>
          <p:nvPr/>
        </p:nvSpPr>
        <p:spPr>
          <a:xfrm>
            <a:off x="9054063" y="2405224"/>
            <a:ext cx="33176" cy="530808"/>
          </a:xfrm>
          <a:custGeom>
            <a:avLst/>
            <a:gdLst/>
            <a:ahLst/>
            <a:cxnLst/>
            <a:rect l="l" t="t" r="r" b="b"/>
            <a:pathLst>
              <a:path w="33176" h="530808">
                <a:moveTo>
                  <a:pt x="33176" y="0"/>
                </a:moveTo>
                <a:lnTo>
                  <a:pt x="33176" y="0"/>
                </a:lnTo>
                <a:lnTo>
                  <a:pt x="33176" y="530808"/>
                </a:lnTo>
                <a:lnTo>
                  <a:pt x="33176" y="530808"/>
                </a:lnTo>
                <a:cubicBezTo>
                  <a:pt x="14853" y="530808"/>
                  <a:pt x="0" y="515955"/>
                  <a:pt x="0" y="497633"/>
                </a:cubicBezTo>
                <a:lnTo>
                  <a:pt x="0" y="33176"/>
                </a:lnTo>
                <a:cubicBezTo>
                  <a:pt x="0" y="14853"/>
                  <a:pt x="14853" y="0"/>
                  <a:pt x="33176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47" name="Text 45"/>
          <p:cNvSpPr/>
          <p:nvPr/>
        </p:nvSpPr>
        <p:spPr>
          <a:xfrm>
            <a:off x="9137002" y="2471576"/>
            <a:ext cx="2562808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停电保持型</a:t>
            </a:r>
            <a:endParaRPr lang="en-US" sz="1600" dirty="0"/>
          </a:p>
        </p:txBody>
      </p:sp>
      <p:sp>
        <p:nvSpPr>
          <p:cNvPr id="48" name="Text 46"/>
          <p:cNvSpPr/>
          <p:nvPr/>
        </p:nvSpPr>
        <p:spPr>
          <a:xfrm>
            <a:off x="9137002" y="2670629"/>
            <a:ext cx="2562808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dirty="0">
                <a:solidFill>
                  <a:srgbClr val="6B7280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C220~C234</a:t>
            </a:r>
            <a:endParaRPr lang="en-US" sz="1600" dirty="0"/>
          </a:p>
        </p:txBody>
      </p:sp>
      <p:sp>
        <p:nvSpPr>
          <p:cNvPr id="49" name="Shape 47"/>
          <p:cNvSpPr/>
          <p:nvPr/>
        </p:nvSpPr>
        <p:spPr>
          <a:xfrm>
            <a:off x="6246154" y="3068735"/>
            <a:ext cx="5515429" cy="539102"/>
          </a:xfrm>
          <a:custGeom>
            <a:avLst/>
            <a:gdLst/>
            <a:ahLst/>
            <a:cxnLst/>
            <a:rect l="l" t="t" r="r" b="b"/>
            <a:pathLst>
              <a:path w="5515429" h="539102">
                <a:moveTo>
                  <a:pt x="66353" y="0"/>
                </a:moveTo>
                <a:lnTo>
                  <a:pt x="5449076" y="0"/>
                </a:lnTo>
                <a:cubicBezTo>
                  <a:pt x="5485721" y="0"/>
                  <a:pt x="5515429" y="29707"/>
                  <a:pt x="5515429" y="66353"/>
                </a:cubicBezTo>
                <a:lnTo>
                  <a:pt x="5515429" y="472749"/>
                </a:lnTo>
                <a:cubicBezTo>
                  <a:pt x="5515429" y="509395"/>
                  <a:pt x="5485721" y="539102"/>
                  <a:pt x="5449076" y="539102"/>
                </a:cubicBezTo>
                <a:lnTo>
                  <a:pt x="66353" y="539102"/>
                </a:lnTo>
                <a:cubicBezTo>
                  <a:pt x="29707" y="539102"/>
                  <a:pt x="0" y="509395"/>
                  <a:pt x="0" y="472749"/>
                </a:cubicBezTo>
                <a:lnTo>
                  <a:pt x="0" y="66353"/>
                </a:lnTo>
                <a:cubicBezTo>
                  <a:pt x="0" y="29707"/>
                  <a:pt x="29707" y="0"/>
                  <a:pt x="66353" y="0"/>
                </a:cubicBezTo>
                <a:close/>
              </a:path>
            </a:pathLst>
          </a:custGeom>
          <a:solidFill>
            <a:srgbClr val="F3F4F6"/>
          </a:solidFill>
          <a:ln/>
        </p:spPr>
      </p:sp>
      <p:sp>
        <p:nvSpPr>
          <p:cNvPr id="50" name="Text 48"/>
          <p:cNvSpPr/>
          <p:nvPr/>
        </p:nvSpPr>
        <p:spPr>
          <a:xfrm>
            <a:off x="6312505" y="3146146"/>
            <a:ext cx="762000" cy="1769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设定值范围:</a:t>
            </a:r>
            <a:endParaRPr lang="en-US" sz="1600" dirty="0"/>
          </a:p>
        </p:txBody>
      </p:sp>
      <p:sp>
        <p:nvSpPr>
          <p:cNvPr id="51" name="Text 49"/>
          <p:cNvSpPr/>
          <p:nvPr/>
        </p:nvSpPr>
        <p:spPr>
          <a:xfrm>
            <a:off x="7046513" y="3146146"/>
            <a:ext cx="1844351" cy="1935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b="1" dirty="0">
                <a:solidFill>
                  <a:srgbClr val="F59E0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K-2147483648~K2147483647</a:t>
            </a:r>
            <a:endParaRPr lang="en-US" sz="1600" dirty="0"/>
          </a:p>
        </p:txBody>
      </p:sp>
      <p:sp>
        <p:nvSpPr>
          <p:cNvPr id="52" name="Text 50"/>
          <p:cNvSpPr/>
          <p:nvPr/>
        </p:nvSpPr>
        <p:spPr>
          <a:xfrm>
            <a:off x="6312505" y="3345199"/>
            <a:ext cx="5449078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计数方向:</a:t>
            </a:r>
            <a:pPr>
              <a:lnSpc>
                <a:spcPct val="130000"/>
              </a:lnSpc>
            </a:pPr>
            <a:r>
              <a:rPr lang="en-US" sz="104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由特殊辅助继电器M82XX控制</a:t>
            </a:r>
            <a:endParaRPr lang="en-US" sz="1600" dirty="0"/>
          </a:p>
        </p:txBody>
      </p:sp>
      <p:sp>
        <p:nvSpPr>
          <p:cNvPr id="53" name="Shape 51"/>
          <p:cNvSpPr/>
          <p:nvPr/>
        </p:nvSpPr>
        <p:spPr>
          <a:xfrm>
            <a:off x="6262742" y="3676954"/>
            <a:ext cx="5498841" cy="563984"/>
          </a:xfrm>
          <a:custGeom>
            <a:avLst/>
            <a:gdLst/>
            <a:ahLst/>
            <a:cxnLst/>
            <a:rect l="l" t="t" r="r" b="b"/>
            <a:pathLst>
              <a:path w="5498841" h="563984">
                <a:moveTo>
                  <a:pt x="33176" y="0"/>
                </a:moveTo>
                <a:lnTo>
                  <a:pt x="5432488" y="0"/>
                </a:lnTo>
                <a:cubicBezTo>
                  <a:pt x="5469134" y="0"/>
                  <a:pt x="5498841" y="29707"/>
                  <a:pt x="5498841" y="66353"/>
                </a:cubicBezTo>
                <a:lnTo>
                  <a:pt x="5498841" y="497631"/>
                </a:lnTo>
                <a:cubicBezTo>
                  <a:pt x="5498841" y="534277"/>
                  <a:pt x="5469134" y="563984"/>
                  <a:pt x="5432488" y="563984"/>
                </a:cubicBezTo>
                <a:lnTo>
                  <a:pt x="33176" y="563984"/>
                </a:lnTo>
                <a:cubicBezTo>
                  <a:pt x="14853" y="563984"/>
                  <a:pt x="0" y="549130"/>
                  <a:pt x="0" y="530808"/>
                </a:cubicBezTo>
                <a:lnTo>
                  <a:pt x="0" y="33176"/>
                </a:lnTo>
                <a:cubicBezTo>
                  <a:pt x="0" y="14853"/>
                  <a:pt x="14853" y="0"/>
                  <a:pt x="33176" y="0"/>
                </a:cubicBezTo>
                <a:close/>
              </a:path>
            </a:pathLst>
          </a:custGeom>
          <a:solidFill>
            <a:srgbClr val="FEF3C7"/>
          </a:solidFill>
          <a:ln/>
        </p:spPr>
      </p:sp>
      <p:sp>
        <p:nvSpPr>
          <p:cNvPr id="54" name="Shape 52"/>
          <p:cNvSpPr/>
          <p:nvPr/>
        </p:nvSpPr>
        <p:spPr>
          <a:xfrm>
            <a:off x="6262742" y="3676954"/>
            <a:ext cx="33176" cy="563984"/>
          </a:xfrm>
          <a:custGeom>
            <a:avLst/>
            <a:gdLst/>
            <a:ahLst/>
            <a:cxnLst/>
            <a:rect l="l" t="t" r="r" b="b"/>
            <a:pathLst>
              <a:path w="33176" h="563984">
                <a:moveTo>
                  <a:pt x="33176" y="0"/>
                </a:moveTo>
                <a:lnTo>
                  <a:pt x="33176" y="0"/>
                </a:lnTo>
                <a:lnTo>
                  <a:pt x="33176" y="563984"/>
                </a:lnTo>
                <a:lnTo>
                  <a:pt x="33176" y="563984"/>
                </a:lnTo>
                <a:cubicBezTo>
                  <a:pt x="14853" y="563984"/>
                  <a:pt x="0" y="549130"/>
                  <a:pt x="0" y="530808"/>
                </a:cubicBezTo>
                <a:lnTo>
                  <a:pt x="0" y="33176"/>
                </a:lnTo>
                <a:cubicBezTo>
                  <a:pt x="0" y="14853"/>
                  <a:pt x="14853" y="0"/>
                  <a:pt x="33176" y="0"/>
                </a:cubicBezTo>
                <a:close/>
              </a:path>
            </a:pathLst>
          </a:custGeom>
          <a:solidFill>
            <a:srgbClr val="D97706"/>
          </a:solidFill>
          <a:ln/>
        </p:spPr>
      </p:sp>
      <p:sp>
        <p:nvSpPr>
          <p:cNvPr id="55" name="Shape 53"/>
          <p:cNvSpPr/>
          <p:nvPr/>
        </p:nvSpPr>
        <p:spPr>
          <a:xfrm>
            <a:off x="6362268" y="3776480"/>
            <a:ext cx="132702" cy="132702"/>
          </a:xfrm>
          <a:custGeom>
            <a:avLst/>
            <a:gdLst/>
            <a:ahLst/>
            <a:cxnLst/>
            <a:rect l="l" t="t" r="r" b="b"/>
            <a:pathLst>
              <a:path w="132702" h="132702">
                <a:moveTo>
                  <a:pt x="130266" y="39033"/>
                </a:moveTo>
                <a:lnTo>
                  <a:pt x="105384" y="63915"/>
                </a:lnTo>
                <a:cubicBezTo>
                  <a:pt x="103000" y="66299"/>
                  <a:pt x="99449" y="66999"/>
                  <a:pt x="96339" y="65703"/>
                </a:cubicBezTo>
                <a:cubicBezTo>
                  <a:pt x="93228" y="64407"/>
                  <a:pt x="91233" y="61401"/>
                  <a:pt x="91233" y="58057"/>
                </a:cubicBezTo>
                <a:lnTo>
                  <a:pt x="91233" y="41469"/>
                </a:lnTo>
                <a:lnTo>
                  <a:pt x="8294" y="41469"/>
                </a:lnTo>
                <a:cubicBezTo>
                  <a:pt x="3706" y="41469"/>
                  <a:pt x="0" y="37763"/>
                  <a:pt x="0" y="33176"/>
                </a:cubicBezTo>
                <a:cubicBezTo>
                  <a:pt x="0" y="28588"/>
                  <a:pt x="3706" y="24882"/>
                  <a:pt x="8294" y="24882"/>
                </a:cubicBezTo>
                <a:lnTo>
                  <a:pt x="91233" y="24882"/>
                </a:lnTo>
                <a:lnTo>
                  <a:pt x="91233" y="8294"/>
                </a:lnTo>
                <a:cubicBezTo>
                  <a:pt x="91233" y="4950"/>
                  <a:pt x="93254" y="1918"/>
                  <a:pt x="96364" y="622"/>
                </a:cubicBezTo>
                <a:cubicBezTo>
                  <a:pt x="99475" y="-674"/>
                  <a:pt x="103026" y="52"/>
                  <a:pt x="105410" y="2410"/>
                </a:cubicBezTo>
                <a:lnTo>
                  <a:pt x="130292" y="27292"/>
                </a:lnTo>
                <a:cubicBezTo>
                  <a:pt x="133531" y="30532"/>
                  <a:pt x="133531" y="35793"/>
                  <a:pt x="130292" y="39033"/>
                </a:cubicBezTo>
                <a:close/>
                <a:moveTo>
                  <a:pt x="27292" y="130266"/>
                </a:moveTo>
                <a:lnTo>
                  <a:pt x="2410" y="105384"/>
                </a:lnTo>
                <a:cubicBezTo>
                  <a:pt x="-829" y="102144"/>
                  <a:pt x="-829" y="96883"/>
                  <a:pt x="2410" y="93643"/>
                </a:cubicBezTo>
                <a:lnTo>
                  <a:pt x="27292" y="68761"/>
                </a:lnTo>
                <a:cubicBezTo>
                  <a:pt x="29677" y="66377"/>
                  <a:pt x="33227" y="65677"/>
                  <a:pt x="36338" y="66973"/>
                </a:cubicBezTo>
                <a:cubicBezTo>
                  <a:pt x="39448" y="68269"/>
                  <a:pt x="41469" y="71301"/>
                  <a:pt x="41469" y="74645"/>
                </a:cubicBezTo>
                <a:lnTo>
                  <a:pt x="41469" y="91233"/>
                </a:lnTo>
                <a:lnTo>
                  <a:pt x="124408" y="91233"/>
                </a:lnTo>
                <a:cubicBezTo>
                  <a:pt x="128996" y="91233"/>
                  <a:pt x="132702" y="94939"/>
                  <a:pt x="132702" y="99527"/>
                </a:cubicBezTo>
                <a:cubicBezTo>
                  <a:pt x="132702" y="104114"/>
                  <a:pt x="128996" y="107820"/>
                  <a:pt x="124408" y="107820"/>
                </a:cubicBezTo>
                <a:lnTo>
                  <a:pt x="41469" y="107820"/>
                </a:lnTo>
                <a:lnTo>
                  <a:pt x="41469" y="124408"/>
                </a:lnTo>
                <a:cubicBezTo>
                  <a:pt x="41469" y="127752"/>
                  <a:pt x="39448" y="130784"/>
                  <a:pt x="36338" y="132080"/>
                </a:cubicBezTo>
                <a:cubicBezTo>
                  <a:pt x="33227" y="133376"/>
                  <a:pt x="29677" y="132650"/>
                  <a:pt x="27292" y="130292"/>
                </a:cubicBezTo>
                <a:close/>
              </a:path>
            </a:pathLst>
          </a:custGeom>
          <a:solidFill>
            <a:srgbClr val="92400E"/>
          </a:solidFill>
          <a:ln/>
        </p:spPr>
      </p:sp>
      <p:sp>
        <p:nvSpPr>
          <p:cNvPr id="56" name="Text 54"/>
          <p:cNvSpPr/>
          <p:nvPr/>
        </p:nvSpPr>
        <p:spPr>
          <a:xfrm>
            <a:off x="6554889" y="3743305"/>
            <a:ext cx="5206693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b="1" dirty="0">
                <a:solidFill>
                  <a:srgbClr val="92400E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M82XX=ON:</a:t>
            </a:r>
            <a:pPr>
              <a:lnSpc>
                <a:spcPct val="130000"/>
              </a:lnSpc>
            </a:pPr>
            <a:r>
              <a:rPr lang="en-US" sz="1045" dirty="0">
                <a:solidFill>
                  <a:srgbClr val="92400E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减计数 | </a:t>
            </a:r>
            <a:pPr>
              <a:lnSpc>
                <a:spcPct val="130000"/>
              </a:lnSpc>
            </a:pPr>
            <a:r>
              <a:rPr lang="en-US" sz="1045" b="1" dirty="0">
                <a:solidFill>
                  <a:srgbClr val="92400E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M82XX=OFF:</a:t>
            </a:r>
            <a:pPr>
              <a:lnSpc>
                <a:spcPct val="130000"/>
              </a:lnSpc>
            </a:pPr>
            <a:r>
              <a:rPr lang="en-US" sz="1045" dirty="0">
                <a:solidFill>
                  <a:srgbClr val="92400E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增计数</a:t>
            </a:r>
            <a:endParaRPr lang="en-US" sz="1600" dirty="0"/>
          </a:p>
        </p:txBody>
      </p:sp>
      <p:sp>
        <p:nvSpPr>
          <p:cNvPr id="57" name="Text 55"/>
          <p:cNvSpPr/>
          <p:nvPr/>
        </p:nvSpPr>
        <p:spPr>
          <a:xfrm>
            <a:off x="6345680" y="3975533"/>
            <a:ext cx="5415902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dirty="0">
                <a:solidFill>
                  <a:srgbClr val="92400E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例: M8200控制C200的计数方向</a:t>
            </a:r>
            <a:endParaRPr lang="en-US" sz="1600" dirty="0"/>
          </a:p>
        </p:txBody>
      </p:sp>
      <p:sp>
        <p:nvSpPr>
          <p:cNvPr id="58" name="Shape 56"/>
          <p:cNvSpPr/>
          <p:nvPr/>
        </p:nvSpPr>
        <p:spPr>
          <a:xfrm>
            <a:off x="348343" y="4406815"/>
            <a:ext cx="5697894" cy="2123233"/>
          </a:xfrm>
          <a:custGeom>
            <a:avLst/>
            <a:gdLst/>
            <a:ahLst/>
            <a:cxnLst/>
            <a:rect l="l" t="t" r="r" b="b"/>
            <a:pathLst>
              <a:path w="5697894" h="2123233">
                <a:moveTo>
                  <a:pt x="33176" y="0"/>
                </a:moveTo>
                <a:lnTo>
                  <a:pt x="5598357" y="0"/>
                </a:lnTo>
                <a:cubicBezTo>
                  <a:pt x="5653330" y="0"/>
                  <a:pt x="5697894" y="44564"/>
                  <a:pt x="5697894" y="99537"/>
                </a:cubicBezTo>
                <a:lnTo>
                  <a:pt x="5697894" y="2023696"/>
                </a:lnTo>
                <a:cubicBezTo>
                  <a:pt x="5697894" y="2078668"/>
                  <a:pt x="5653330" y="2123233"/>
                  <a:pt x="5598357" y="2123233"/>
                </a:cubicBezTo>
                <a:lnTo>
                  <a:pt x="33176" y="2123233"/>
                </a:lnTo>
                <a:cubicBezTo>
                  <a:pt x="14853" y="2123233"/>
                  <a:pt x="0" y="2108379"/>
                  <a:pt x="0" y="2090057"/>
                </a:cubicBezTo>
                <a:lnTo>
                  <a:pt x="0" y="33176"/>
                </a:lnTo>
                <a:cubicBezTo>
                  <a:pt x="0" y="14853"/>
                  <a:pt x="14853" y="0"/>
                  <a:pt x="33176" y="0"/>
                </a:cubicBezTo>
                <a:close/>
              </a:path>
            </a:pathLst>
          </a:custGeom>
          <a:solidFill>
            <a:srgbClr val="3B82F6">
              <a:alpha val="5098"/>
            </a:srgbClr>
          </a:solidFill>
          <a:ln/>
        </p:spPr>
      </p:sp>
      <p:sp>
        <p:nvSpPr>
          <p:cNvPr id="59" name="Shape 57"/>
          <p:cNvSpPr/>
          <p:nvPr/>
        </p:nvSpPr>
        <p:spPr>
          <a:xfrm>
            <a:off x="348343" y="4406815"/>
            <a:ext cx="33176" cy="2123233"/>
          </a:xfrm>
          <a:custGeom>
            <a:avLst/>
            <a:gdLst/>
            <a:ahLst/>
            <a:cxnLst/>
            <a:rect l="l" t="t" r="r" b="b"/>
            <a:pathLst>
              <a:path w="33176" h="2123233">
                <a:moveTo>
                  <a:pt x="33176" y="0"/>
                </a:moveTo>
                <a:lnTo>
                  <a:pt x="33176" y="0"/>
                </a:lnTo>
                <a:lnTo>
                  <a:pt x="33176" y="2123233"/>
                </a:lnTo>
                <a:lnTo>
                  <a:pt x="33176" y="2123233"/>
                </a:lnTo>
                <a:cubicBezTo>
                  <a:pt x="14853" y="2123233"/>
                  <a:pt x="0" y="2108379"/>
                  <a:pt x="0" y="2090057"/>
                </a:cubicBezTo>
                <a:lnTo>
                  <a:pt x="0" y="33176"/>
                </a:lnTo>
                <a:cubicBezTo>
                  <a:pt x="0" y="14853"/>
                  <a:pt x="14853" y="0"/>
                  <a:pt x="33176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60" name="Shape 58"/>
          <p:cNvSpPr/>
          <p:nvPr/>
        </p:nvSpPr>
        <p:spPr>
          <a:xfrm>
            <a:off x="485192" y="4539517"/>
            <a:ext cx="165878" cy="165878"/>
          </a:xfrm>
          <a:custGeom>
            <a:avLst/>
            <a:gdLst/>
            <a:ahLst/>
            <a:cxnLst/>
            <a:rect l="l" t="t" r="r" b="b"/>
            <a:pathLst>
              <a:path w="165878" h="165878">
                <a:moveTo>
                  <a:pt x="0" y="23327"/>
                </a:moveTo>
                <a:cubicBezTo>
                  <a:pt x="0" y="19050"/>
                  <a:pt x="3467" y="15551"/>
                  <a:pt x="7776" y="15551"/>
                </a:cubicBezTo>
                <a:lnTo>
                  <a:pt x="23327" y="15551"/>
                </a:lnTo>
                <a:cubicBezTo>
                  <a:pt x="27635" y="15551"/>
                  <a:pt x="31102" y="19018"/>
                  <a:pt x="31102" y="23327"/>
                </a:cubicBezTo>
                <a:lnTo>
                  <a:pt x="31102" y="57020"/>
                </a:lnTo>
                <a:lnTo>
                  <a:pt x="38878" y="57020"/>
                </a:lnTo>
                <a:cubicBezTo>
                  <a:pt x="43186" y="57020"/>
                  <a:pt x="46653" y="60487"/>
                  <a:pt x="46653" y="64796"/>
                </a:cubicBezTo>
                <a:cubicBezTo>
                  <a:pt x="46653" y="69105"/>
                  <a:pt x="43186" y="72571"/>
                  <a:pt x="38878" y="72571"/>
                </a:cubicBezTo>
                <a:lnTo>
                  <a:pt x="7776" y="72571"/>
                </a:lnTo>
                <a:cubicBezTo>
                  <a:pt x="3467" y="72571"/>
                  <a:pt x="0" y="69105"/>
                  <a:pt x="0" y="64796"/>
                </a:cubicBezTo>
                <a:cubicBezTo>
                  <a:pt x="0" y="60487"/>
                  <a:pt x="3467" y="57020"/>
                  <a:pt x="7776" y="57020"/>
                </a:cubicBezTo>
                <a:lnTo>
                  <a:pt x="15551" y="57020"/>
                </a:lnTo>
                <a:lnTo>
                  <a:pt x="15551" y="31102"/>
                </a:lnTo>
                <a:lnTo>
                  <a:pt x="7776" y="31102"/>
                </a:lnTo>
                <a:cubicBezTo>
                  <a:pt x="3467" y="31102"/>
                  <a:pt x="0" y="27635"/>
                  <a:pt x="0" y="23327"/>
                </a:cubicBezTo>
                <a:close/>
                <a:moveTo>
                  <a:pt x="9849" y="97583"/>
                </a:moveTo>
                <a:cubicBezTo>
                  <a:pt x="13542" y="94796"/>
                  <a:pt x="18046" y="93306"/>
                  <a:pt x="22679" y="93306"/>
                </a:cubicBezTo>
                <a:lnTo>
                  <a:pt x="24266" y="93306"/>
                </a:lnTo>
                <a:cubicBezTo>
                  <a:pt x="35184" y="93306"/>
                  <a:pt x="44061" y="102183"/>
                  <a:pt x="44061" y="113101"/>
                </a:cubicBezTo>
                <a:cubicBezTo>
                  <a:pt x="44061" y="119451"/>
                  <a:pt x="41016" y="125380"/>
                  <a:pt x="35897" y="129106"/>
                </a:cubicBezTo>
                <a:lnTo>
                  <a:pt x="28121" y="134776"/>
                </a:lnTo>
                <a:lnTo>
                  <a:pt x="38878" y="134776"/>
                </a:lnTo>
                <a:cubicBezTo>
                  <a:pt x="43186" y="134776"/>
                  <a:pt x="46653" y="138242"/>
                  <a:pt x="46653" y="142551"/>
                </a:cubicBezTo>
                <a:cubicBezTo>
                  <a:pt x="46653" y="146860"/>
                  <a:pt x="43186" y="150327"/>
                  <a:pt x="38878" y="150327"/>
                </a:cubicBezTo>
                <a:lnTo>
                  <a:pt x="9493" y="150327"/>
                </a:lnTo>
                <a:cubicBezTo>
                  <a:pt x="4244" y="150327"/>
                  <a:pt x="0" y="146082"/>
                  <a:pt x="0" y="140834"/>
                </a:cubicBezTo>
                <a:cubicBezTo>
                  <a:pt x="0" y="137789"/>
                  <a:pt x="1458" y="134938"/>
                  <a:pt x="3920" y="133156"/>
                </a:cubicBezTo>
                <a:lnTo>
                  <a:pt x="26761" y="116535"/>
                </a:lnTo>
                <a:cubicBezTo>
                  <a:pt x="27862" y="115726"/>
                  <a:pt x="28510" y="114462"/>
                  <a:pt x="28510" y="113101"/>
                </a:cubicBezTo>
                <a:cubicBezTo>
                  <a:pt x="28510" y="110769"/>
                  <a:pt x="26599" y="108857"/>
                  <a:pt x="24266" y="108857"/>
                </a:cubicBezTo>
                <a:lnTo>
                  <a:pt x="22679" y="108857"/>
                </a:lnTo>
                <a:cubicBezTo>
                  <a:pt x="21415" y="108857"/>
                  <a:pt x="20184" y="109278"/>
                  <a:pt x="19180" y="110023"/>
                </a:cubicBezTo>
                <a:lnTo>
                  <a:pt x="12441" y="115078"/>
                </a:lnTo>
                <a:cubicBezTo>
                  <a:pt x="9007" y="117669"/>
                  <a:pt x="4147" y="116957"/>
                  <a:pt x="1555" y="113522"/>
                </a:cubicBezTo>
                <a:cubicBezTo>
                  <a:pt x="-1037" y="110088"/>
                  <a:pt x="-324" y="105229"/>
                  <a:pt x="3110" y="102637"/>
                </a:cubicBezTo>
                <a:lnTo>
                  <a:pt x="9849" y="97583"/>
                </a:lnTo>
                <a:close/>
                <a:moveTo>
                  <a:pt x="72571" y="20735"/>
                </a:moveTo>
                <a:lnTo>
                  <a:pt x="155510" y="20735"/>
                </a:lnTo>
                <a:cubicBezTo>
                  <a:pt x="161245" y="20735"/>
                  <a:pt x="165878" y="25368"/>
                  <a:pt x="165878" y="31102"/>
                </a:cubicBezTo>
                <a:cubicBezTo>
                  <a:pt x="165878" y="36836"/>
                  <a:pt x="161245" y="41469"/>
                  <a:pt x="155510" y="41469"/>
                </a:cubicBezTo>
                <a:lnTo>
                  <a:pt x="72571" y="41469"/>
                </a:lnTo>
                <a:cubicBezTo>
                  <a:pt x="66837" y="41469"/>
                  <a:pt x="62204" y="36836"/>
                  <a:pt x="62204" y="31102"/>
                </a:cubicBezTo>
                <a:cubicBezTo>
                  <a:pt x="62204" y="25368"/>
                  <a:pt x="66837" y="20735"/>
                  <a:pt x="72571" y="20735"/>
                </a:cubicBezTo>
                <a:close/>
                <a:moveTo>
                  <a:pt x="72571" y="72571"/>
                </a:moveTo>
                <a:lnTo>
                  <a:pt x="155510" y="72571"/>
                </a:lnTo>
                <a:cubicBezTo>
                  <a:pt x="161245" y="72571"/>
                  <a:pt x="165878" y="77204"/>
                  <a:pt x="165878" y="82939"/>
                </a:cubicBezTo>
                <a:cubicBezTo>
                  <a:pt x="165878" y="88673"/>
                  <a:pt x="161245" y="93306"/>
                  <a:pt x="155510" y="93306"/>
                </a:cubicBezTo>
                <a:lnTo>
                  <a:pt x="72571" y="93306"/>
                </a:lnTo>
                <a:cubicBezTo>
                  <a:pt x="66837" y="93306"/>
                  <a:pt x="62204" y="88673"/>
                  <a:pt x="62204" y="82939"/>
                </a:cubicBezTo>
                <a:cubicBezTo>
                  <a:pt x="62204" y="77204"/>
                  <a:pt x="66837" y="72571"/>
                  <a:pt x="72571" y="72571"/>
                </a:cubicBezTo>
                <a:close/>
                <a:moveTo>
                  <a:pt x="72571" y="124408"/>
                </a:moveTo>
                <a:lnTo>
                  <a:pt x="155510" y="124408"/>
                </a:lnTo>
                <a:cubicBezTo>
                  <a:pt x="161245" y="124408"/>
                  <a:pt x="165878" y="129041"/>
                  <a:pt x="165878" y="134776"/>
                </a:cubicBezTo>
                <a:cubicBezTo>
                  <a:pt x="165878" y="140510"/>
                  <a:pt x="161245" y="145143"/>
                  <a:pt x="155510" y="145143"/>
                </a:cubicBezTo>
                <a:lnTo>
                  <a:pt x="72571" y="145143"/>
                </a:lnTo>
                <a:cubicBezTo>
                  <a:pt x="66837" y="145143"/>
                  <a:pt x="62204" y="140510"/>
                  <a:pt x="62204" y="134776"/>
                </a:cubicBezTo>
                <a:cubicBezTo>
                  <a:pt x="62204" y="129041"/>
                  <a:pt x="66837" y="124408"/>
                  <a:pt x="72571" y="124408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61" name="Text 59"/>
          <p:cNvSpPr/>
          <p:nvPr/>
        </p:nvSpPr>
        <p:spPr>
          <a:xfrm>
            <a:off x="738155" y="4506341"/>
            <a:ext cx="1119673" cy="23222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76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计数器工作过程</a:t>
            </a:r>
            <a:endParaRPr lang="en-US" sz="1600" dirty="0"/>
          </a:p>
        </p:txBody>
      </p:sp>
      <p:sp>
        <p:nvSpPr>
          <p:cNvPr id="62" name="Text 60"/>
          <p:cNvSpPr/>
          <p:nvPr/>
        </p:nvSpPr>
        <p:spPr>
          <a:xfrm>
            <a:off x="464457" y="4804921"/>
            <a:ext cx="5548604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①</a:t>
            </a:r>
            <a:pPr>
              <a:lnSpc>
                <a:spcPct val="130000"/>
              </a:lnSpc>
            </a:pPr>
            <a:r>
              <a:rPr lang="en-US" sz="104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计数器检测输入信号的上升沿(0→1)</a:t>
            </a:r>
            <a:endParaRPr lang="en-US" sz="1600" dirty="0"/>
          </a:p>
        </p:txBody>
      </p:sp>
      <p:sp>
        <p:nvSpPr>
          <p:cNvPr id="63" name="Text 61"/>
          <p:cNvSpPr/>
          <p:nvPr/>
        </p:nvSpPr>
        <p:spPr>
          <a:xfrm>
            <a:off x="464457" y="5037150"/>
            <a:ext cx="5548604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②</a:t>
            </a:r>
            <a:pPr>
              <a:lnSpc>
                <a:spcPct val="130000"/>
              </a:lnSpc>
            </a:pPr>
            <a:r>
              <a:rPr lang="en-US" sz="104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每检测到一个上升沿,当前值+1(或-1)</a:t>
            </a:r>
            <a:endParaRPr lang="en-US" sz="1600" dirty="0"/>
          </a:p>
        </p:txBody>
      </p:sp>
      <p:sp>
        <p:nvSpPr>
          <p:cNvPr id="64" name="Text 62"/>
          <p:cNvSpPr/>
          <p:nvPr/>
        </p:nvSpPr>
        <p:spPr>
          <a:xfrm>
            <a:off x="464457" y="5269378"/>
            <a:ext cx="5548604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③</a:t>
            </a:r>
            <a:pPr>
              <a:lnSpc>
                <a:spcPct val="130000"/>
              </a:lnSpc>
            </a:pPr>
            <a:r>
              <a:rPr lang="en-US" sz="104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增计数时,当前值=设定值→触点动作</a:t>
            </a:r>
            <a:endParaRPr lang="en-US" sz="1600" dirty="0"/>
          </a:p>
        </p:txBody>
      </p:sp>
      <p:sp>
        <p:nvSpPr>
          <p:cNvPr id="65" name="Text 63"/>
          <p:cNvSpPr/>
          <p:nvPr/>
        </p:nvSpPr>
        <p:spPr>
          <a:xfrm>
            <a:off x="464457" y="5501607"/>
            <a:ext cx="5548604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④</a:t>
            </a:r>
            <a:pPr>
              <a:lnSpc>
                <a:spcPct val="130000"/>
              </a:lnSpc>
            </a:pPr>
            <a:r>
              <a:rPr lang="en-US" sz="104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减计数时,当前值=设定值→触点不动作</a:t>
            </a:r>
            <a:endParaRPr lang="en-US" sz="1600" dirty="0"/>
          </a:p>
        </p:txBody>
      </p:sp>
      <p:sp>
        <p:nvSpPr>
          <p:cNvPr id="66" name="Text 64"/>
          <p:cNvSpPr/>
          <p:nvPr/>
        </p:nvSpPr>
        <p:spPr>
          <a:xfrm>
            <a:off x="464457" y="5744895"/>
            <a:ext cx="1444085" cy="1769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b="1" dirty="0">
                <a:solidFill>
                  <a:srgbClr val="EF4444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⑤ 必须用RST指令复位!</a:t>
            </a:r>
            <a:endParaRPr lang="en-US" sz="1600" dirty="0"/>
          </a:p>
        </p:txBody>
      </p:sp>
      <p:sp>
        <p:nvSpPr>
          <p:cNvPr id="67" name="Shape 65"/>
          <p:cNvSpPr/>
          <p:nvPr/>
        </p:nvSpPr>
        <p:spPr>
          <a:xfrm>
            <a:off x="6163215" y="4406815"/>
            <a:ext cx="5697894" cy="2123233"/>
          </a:xfrm>
          <a:custGeom>
            <a:avLst/>
            <a:gdLst/>
            <a:ahLst/>
            <a:cxnLst/>
            <a:rect l="l" t="t" r="r" b="b"/>
            <a:pathLst>
              <a:path w="5697894" h="2123233">
                <a:moveTo>
                  <a:pt x="33176" y="0"/>
                </a:moveTo>
                <a:lnTo>
                  <a:pt x="5598357" y="0"/>
                </a:lnTo>
                <a:cubicBezTo>
                  <a:pt x="5653330" y="0"/>
                  <a:pt x="5697894" y="44564"/>
                  <a:pt x="5697894" y="99537"/>
                </a:cubicBezTo>
                <a:lnTo>
                  <a:pt x="5697894" y="2023696"/>
                </a:lnTo>
                <a:cubicBezTo>
                  <a:pt x="5697894" y="2078668"/>
                  <a:pt x="5653330" y="2123233"/>
                  <a:pt x="5598357" y="2123233"/>
                </a:cubicBezTo>
                <a:lnTo>
                  <a:pt x="33176" y="2123233"/>
                </a:lnTo>
                <a:cubicBezTo>
                  <a:pt x="14853" y="2123233"/>
                  <a:pt x="0" y="2108379"/>
                  <a:pt x="0" y="2090057"/>
                </a:cubicBezTo>
                <a:lnTo>
                  <a:pt x="0" y="33176"/>
                </a:lnTo>
                <a:cubicBezTo>
                  <a:pt x="0" y="14853"/>
                  <a:pt x="14853" y="0"/>
                  <a:pt x="33176" y="0"/>
                </a:cubicBezTo>
                <a:close/>
              </a:path>
            </a:pathLst>
          </a:custGeom>
          <a:solidFill>
            <a:srgbClr val="F59E0B">
              <a:alpha val="5098"/>
            </a:srgbClr>
          </a:solidFill>
          <a:ln/>
        </p:spPr>
      </p:sp>
      <p:sp>
        <p:nvSpPr>
          <p:cNvPr id="68" name="Shape 66"/>
          <p:cNvSpPr/>
          <p:nvPr/>
        </p:nvSpPr>
        <p:spPr>
          <a:xfrm>
            <a:off x="6163215" y="4406815"/>
            <a:ext cx="33176" cy="2123233"/>
          </a:xfrm>
          <a:custGeom>
            <a:avLst/>
            <a:gdLst/>
            <a:ahLst/>
            <a:cxnLst/>
            <a:rect l="l" t="t" r="r" b="b"/>
            <a:pathLst>
              <a:path w="33176" h="2123233">
                <a:moveTo>
                  <a:pt x="33176" y="0"/>
                </a:moveTo>
                <a:lnTo>
                  <a:pt x="33176" y="0"/>
                </a:lnTo>
                <a:lnTo>
                  <a:pt x="33176" y="2123233"/>
                </a:lnTo>
                <a:lnTo>
                  <a:pt x="33176" y="2123233"/>
                </a:lnTo>
                <a:cubicBezTo>
                  <a:pt x="14853" y="2123233"/>
                  <a:pt x="0" y="2108379"/>
                  <a:pt x="0" y="2090057"/>
                </a:cubicBezTo>
                <a:lnTo>
                  <a:pt x="0" y="33176"/>
                </a:lnTo>
                <a:cubicBezTo>
                  <a:pt x="0" y="14853"/>
                  <a:pt x="14853" y="0"/>
                  <a:pt x="33176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69" name="Shape 67"/>
          <p:cNvSpPr/>
          <p:nvPr/>
        </p:nvSpPr>
        <p:spPr>
          <a:xfrm>
            <a:off x="6289697" y="4539517"/>
            <a:ext cx="186612" cy="165878"/>
          </a:xfrm>
          <a:custGeom>
            <a:avLst/>
            <a:gdLst/>
            <a:ahLst/>
            <a:cxnLst/>
            <a:rect l="l" t="t" r="r" b="b"/>
            <a:pathLst>
              <a:path w="186612" h="165878">
                <a:moveTo>
                  <a:pt x="116892" y="389"/>
                </a:moveTo>
                <a:cubicBezTo>
                  <a:pt x="111384" y="-1199"/>
                  <a:pt x="105650" y="2009"/>
                  <a:pt x="104062" y="7516"/>
                </a:cubicBezTo>
                <a:lnTo>
                  <a:pt x="62593" y="152659"/>
                </a:lnTo>
                <a:cubicBezTo>
                  <a:pt x="61005" y="158167"/>
                  <a:pt x="64213" y="163901"/>
                  <a:pt x="69720" y="165489"/>
                </a:cubicBezTo>
                <a:cubicBezTo>
                  <a:pt x="75228" y="167076"/>
                  <a:pt x="80963" y="163869"/>
                  <a:pt x="82550" y="158361"/>
                </a:cubicBezTo>
                <a:lnTo>
                  <a:pt x="124019" y="13218"/>
                </a:lnTo>
                <a:cubicBezTo>
                  <a:pt x="125607" y="7711"/>
                  <a:pt x="122399" y="1976"/>
                  <a:pt x="116892" y="389"/>
                </a:cubicBezTo>
                <a:close/>
                <a:moveTo>
                  <a:pt x="137821" y="44482"/>
                </a:moveTo>
                <a:cubicBezTo>
                  <a:pt x="133771" y="48532"/>
                  <a:pt x="133771" y="55109"/>
                  <a:pt x="137821" y="59159"/>
                </a:cubicBezTo>
                <a:lnTo>
                  <a:pt x="161601" y="82939"/>
                </a:lnTo>
                <a:lnTo>
                  <a:pt x="137821" y="106719"/>
                </a:lnTo>
                <a:cubicBezTo>
                  <a:pt x="133771" y="110769"/>
                  <a:pt x="133771" y="117345"/>
                  <a:pt x="137821" y="121395"/>
                </a:cubicBezTo>
                <a:cubicBezTo>
                  <a:pt x="141871" y="125445"/>
                  <a:pt x="148447" y="125445"/>
                  <a:pt x="152497" y="121395"/>
                </a:cubicBezTo>
                <a:lnTo>
                  <a:pt x="183599" y="90293"/>
                </a:lnTo>
                <a:cubicBezTo>
                  <a:pt x="187649" y="86243"/>
                  <a:pt x="187649" y="79667"/>
                  <a:pt x="183599" y="75617"/>
                </a:cubicBezTo>
                <a:lnTo>
                  <a:pt x="152497" y="44515"/>
                </a:lnTo>
                <a:cubicBezTo>
                  <a:pt x="148447" y="40465"/>
                  <a:pt x="141871" y="40465"/>
                  <a:pt x="137821" y="44515"/>
                </a:cubicBezTo>
                <a:close/>
                <a:moveTo>
                  <a:pt x="48824" y="44482"/>
                </a:moveTo>
                <a:cubicBezTo>
                  <a:pt x="44774" y="40433"/>
                  <a:pt x="38197" y="40433"/>
                  <a:pt x="34147" y="44482"/>
                </a:cubicBezTo>
                <a:lnTo>
                  <a:pt x="3045" y="75584"/>
                </a:lnTo>
                <a:cubicBezTo>
                  <a:pt x="-1004" y="79634"/>
                  <a:pt x="-1004" y="86211"/>
                  <a:pt x="3045" y="90261"/>
                </a:cubicBezTo>
                <a:lnTo>
                  <a:pt x="34147" y="121363"/>
                </a:lnTo>
                <a:cubicBezTo>
                  <a:pt x="38197" y="125412"/>
                  <a:pt x="44774" y="125412"/>
                  <a:pt x="48824" y="121363"/>
                </a:cubicBezTo>
                <a:cubicBezTo>
                  <a:pt x="52873" y="117313"/>
                  <a:pt x="52873" y="110736"/>
                  <a:pt x="48824" y="106686"/>
                </a:cubicBezTo>
                <a:lnTo>
                  <a:pt x="25044" y="82939"/>
                </a:lnTo>
                <a:lnTo>
                  <a:pt x="48791" y="59159"/>
                </a:lnTo>
                <a:cubicBezTo>
                  <a:pt x="52841" y="55109"/>
                  <a:pt x="52841" y="48532"/>
                  <a:pt x="48791" y="44482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70" name="Text 68"/>
          <p:cNvSpPr/>
          <p:nvPr/>
        </p:nvSpPr>
        <p:spPr>
          <a:xfrm>
            <a:off x="6553027" y="4506341"/>
            <a:ext cx="671804" cy="23222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76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编程示例</a:t>
            </a:r>
            <a:endParaRPr lang="en-US" sz="1600" dirty="0"/>
          </a:p>
        </p:txBody>
      </p:sp>
      <p:sp>
        <p:nvSpPr>
          <p:cNvPr id="71" name="Shape 69"/>
          <p:cNvSpPr/>
          <p:nvPr/>
        </p:nvSpPr>
        <p:spPr>
          <a:xfrm>
            <a:off x="6279329" y="4804921"/>
            <a:ext cx="5482253" cy="1625600"/>
          </a:xfrm>
          <a:custGeom>
            <a:avLst/>
            <a:gdLst/>
            <a:ahLst/>
            <a:cxnLst/>
            <a:rect l="l" t="t" r="r" b="b"/>
            <a:pathLst>
              <a:path w="5482253" h="1625600">
                <a:moveTo>
                  <a:pt x="66357" y="0"/>
                </a:moveTo>
                <a:lnTo>
                  <a:pt x="5415896" y="0"/>
                </a:lnTo>
                <a:cubicBezTo>
                  <a:pt x="5452544" y="0"/>
                  <a:pt x="5482253" y="29709"/>
                  <a:pt x="5482253" y="66357"/>
                </a:cubicBezTo>
                <a:lnTo>
                  <a:pt x="5482253" y="1559243"/>
                </a:lnTo>
                <a:cubicBezTo>
                  <a:pt x="5482253" y="1595891"/>
                  <a:pt x="5452544" y="1625600"/>
                  <a:pt x="5415896" y="1625600"/>
                </a:cubicBezTo>
                <a:lnTo>
                  <a:pt x="66357" y="1625600"/>
                </a:lnTo>
                <a:cubicBezTo>
                  <a:pt x="29709" y="1625600"/>
                  <a:pt x="0" y="1595891"/>
                  <a:pt x="0" y="1559243"/>
                </a:cubicBezTo>
                <a:lnTo>
                  <a:pt x="0" y="66357"/>
                </a:lnTo>
                <a:cubicBezTo>
                  <a:pt x="0" y="29709"/>
                  <a:pt x="29709" y="0"/>
                  <a:pt x="66357" y="0"/>
                </a:cubicBezTo>
                <a:close/>
              </a:path>
            </a:pathLst>
          </a:custGeom>
          <a:solidFill>
            <a:srgbClr val="1F2937"/>
          </a:solidFill>
          <a:ln/>
        </p:spPr>
      </p:sp>
      <p:sp>
        <p:nvSpPr>
          <p:cNvPr id="72" name="Text 70"/>
          <p:cNvSpPr/>
          <p:nvPr/>
        </p:nvSpPr>
        <p:spPr>
          <a:xfrm>
            <a:off x="6378856" y="4904448"/>
            <a:ext cx="5349551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16位增计数器,计数10次</a:t>
            </a:r>
            <a:endParaRPr lang="en-US" sz="1600" dirty="0"/>
          </a:p>
        </p:txBody>
      </p:sp>
      <p:sp>
        <p:nvSpPr>
          <p:cNvPr id="73" name="Text 71"/>
          <p:cNvSpPr/>
          <p:nvPr/>
        </p:nvSpPr>
        <p:spPr>
          <a:xfrm>
            <a:off x="6378856" y="5136676"/>
            <a:ext cx="5349551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X0 </a:t>
            </a:r>
            <a:pPr>
              <a:lnSpc>
                <a:spcPct val="130000"/>
              </a:lnSpc>
            </a:pPr>
            <a:r>
              <a:rPr lang="en-US" sz="1045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计数脉冲输入</a:t>
            </a:r>
            <a:endParaRPr lang="en-US" sz="1600" dirty="0"/>
          </a:p>
        </p:txBody>
      </p:sp>
      <p:sp>
        <p:nvSpPr>
          <p:cNvPr id="74" name="Text 72"/>
          <p:cNvSpPr/>
          <p:nvPr/>
        </p:nvSpPr>
        <p:spPr>
          <a:xfrm>
            <a:off x="6378856" y="5335729"/>
            <a:ext cx="5349551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OUT C0 K10</a:t>
            </a:r>
            <a:endParaRPr lang="en-US" sz="1600" dirty="0"/>
          </a:p>
        </p:txBody>
      </p:sp>
      <p:sp>
        <p:nvSpPr>
          <p:cNvPr id="75" name="Text 73"/>
          <p:cNvSpPr/>
          <p:nvPr/>
        </p:nvSpPr>
        <p:spPr>
          <a:xfrm>
            <a:off x="6378856" y="5534782"/>
            <a:ext cx="5349551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C0 </a:t>
            </a:r>
            <a:pPr>
              <a:lnSpc>
                <a:spcPct val="130000"/>
              </a:lnSpc>
            </a:pPr>
            <a:r>
              <a:rPr lang="en-US" sz="1045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计数到10次时动作</a:t>
            </a:r>
            <a:endParaRPr lang="en-US" sz="1600" dirty="0"/>
          </a:p>
        </p:txBody>
      </p:sp>
      <p:sp>
        <p:nvSpPr>
          <p:cNvPr id="76" name="Text 74"/>
          <p:cNvSpPr/>
          <p:nvPr/>
        </p:nvSpPr>
        <p:spPr>
          <a:xfrm>
            <a:off x="6378856" y="5733835"/>
            <a:ext cx="5349551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OUT Y0</a:t>
            </a:r>
            <a:endParaRPr lang="en-US" sz="1600" dirty="0"/>
          </a:p>
        </p:txBody>
      </p:sp>
      <p:sp>
        <p:nvSpPr>
          <p:cNvPr id="77" name="Text 75"/>
          <p:cNvSpPr/>
          <p:nvPr/>
        </p:nvSpPr>
        <p:spPr>
          <a:xfrm>
            <a:off x="6378856" y="5932888"/>
            <a:ext cx="5349551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X1 </a:t>
            </a:r>
            <a:pPr>
              <a:lnSpc>
                <a:spcPct val="130000"/>
              </a:lnSpc>
            </a:pPr>
            <a:r>
              <a:rPr lang="en-US" sz="1045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复位信号</a:t>
            </a:r>
            <a:endParaRPr lang="en-US" sz="1600" dirty="0"/>
          </a:p>
        </p:txBody>
      </p:sp>
      <p:sp>
        <p:nvSpPr>
          <p:cNvPr id="78" name="Text 76"/>
          <p:cNvSpPr/>
          <p:nvPr/>
        </p:nvSpPr>
        <p:spPr>
          <a:xfrm>
            <a:off x="6378856" y="6131941"/>
            <a:ext cx="5349551" cy="1990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45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RST C0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1E3A8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web-img.moonshot.cn/img/www.sanfoundry.com/fe7dadcabd3cc1b11cd5151dd93691a1102201a7.png">    </p:cNvPr>
          <p:cNvPicPr>
            <a:picLocks noChangeAspect="1"/>
          </p:cNvPicPr>
          <p:nvPr/>
        </p:nvPicPr>
        <p:blipFill>
          <a:blip r:embed="rId1">
            <a:alphaModFix amt="15000"/>
          </a:blip>
          <a:srcRect l="297" r="297" t="0" b="0"/>
          <a:stretch/>
        </p:blipFill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rotWithShape="1" flip="none">
            <a:gsLst>
              <a:gs pos="0">
                <a:srgbClr val="1E3A8A">
                  <a:alpha val="95000"/>
                </a:srgbClr>
              </a:gs>
              <a:gs pos="100000">
                <a:srgbClr val="3B82F6">
                  <a:alpha val="90000"/>
                </a:srgbClr>
              </a:gs>
            </a:gsLst>
            <a:lin ang="2700000" scaled="1"/>
          </a:gradFill>
          <a:ln/>
        </p:spPr>
      </p:sp>
      <p:sp>
        <p:nvSpPr>
          <p:cNvPr id="4" name="Shape 1"/>
          <p:cNvSpPr/>
          <p:nvPr/>
        </p:nvSpPr>
        <p:spPr>
          <a:xfrm>
            <a:off x="381000" y="1536702"/>
            <a:ext cx="1943100" cy="533400"/>
          </a:xfrm>
          <a:custGeom>
            <a:avLst/>
            <a:gdLst/>
            <a:ahLst/>
            <a:cxnLst/>
            <a:rect l="l" t="t" r="r" b="b"/>
            <a:pathLst>
              <a:path w="1943100" h="533400">
                <a:moveTo>
                  <a:pt x="114302" y="0"/>
                </a:moveTo>
                <a:lnTo>
                  <a:pt x="1828798" y="0"/>
                </a:lnTo>
                <a:cubicBezTo>
                  <a:pt x="1891883" y="0"/>
                  <a:pt x="1943100" y="51217"/>
                  <a:pt x="1943100" y="114302"/>
                </a:cubicBezTo>
                <a:lnTo>
                  <a:pt x="1943100" y="419098"/>
                </a:lnTo>
                <a:cubicBezTo>
                  <a:pt x="1943100" y="482183"/>
                  <a:pt x="1891883" y="533400"/>
                  <a:pt x="1828798" y="533400"/>
                </a:cubicBezTo>
                <a:lnTo>
                  <a:pt x="114302" y="533400"/>
                </a:lnTo>
                <a:cubicBezTo>
                  <a:pt x="51217" y="533400"/>
                  <a:pt x="0" y="482183"/>
                  <a:pt x="0" y="419098"/>
                </a:cubicBezTo>
                <a:lnTo>
                  <a:pt x="0" y="114302"/>
                </a:lnTo>
                <a:cubicBezTo>
                  <a:pt x="0" y="51217"/>
                  <a:pt x="51217" y="0"/>
                  <a:pt x="114302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5" name="Text 2"/>
          <p:cNvSpPr/>
          <p:nvPr/>
        </p:nvSpPr>
        <p:spPr>
          <a:xfrm>
            <a:off x="609600" y="1651002"/>
            <a:ext cx="1596628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spc="90" kern="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CHAPTER 02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381000" y="2298702"/>
            <a:ext cx="11715750" cy="1428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FX3U系列PLC</a:t>
            </a:r>
            <a:endParaRPr lang="en-US" sz="1600" dirty="0"/>
          </a:p>
          <a:p>
            <a:pPr>
              <a:lnSpc>
                <a:spcPct val="100000"/>
              </a:lnSpc>
            </a:pPr>
            <a:r>
              <a:rPr lang="en-US" sz="4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基本指令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381000" y="3956052"/>
            <a:ext cx="1524000" cy="38100"/>
          </a:xfrm>
          <a:custGeom>
            <a:avLst/>
            <a:gdLst/>
            <a:ahLst/>
            <a:cxnLst/>
            <a:rect l="l" t="t" r="r" b="b"/>
            <a:pathLst>
              <a:path w="1524000" h="38100">
                <a:moveTo>
                  <a:pt x="0" y="0"/>
                </a:moveTo>
                <a:lnTo>
                  <a:pt x="1524000" y="0"/>
                </a:lnTo>
                <a:lnTo>
                  <a:pt x="1524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8" name="Shape 5"/>
          <p:cNvSpPr/>
          <p:nvPr/>
        </p:nvSpPr>
        <p:spPr>
          <a:xfrm>
            <a:off x="384175" y="4302127"/>
            <a:ext cx="3121025" cy="1016000"/>
          </a:xfrm>
          <a:custGeom>
            <a:avLst/>
            <a:gdLst/>
            <a:ahLst/>
            <a:cxnLst/>
            <a:rect l="l" t="t" r="r" b="b"/>
            <a:pathLst>
              <a:path w="3121025" h="1016000">
                <a:moveTo>
                  <a:pt x="114300" y="0"/>
                </a:moveTo>
                <a:lnTo>
                  <a:pt x="3006725" y="0"/>
                </a:lnTo>
                <a:cubicBezTo>
                  <a:pt x="3069851" y="0"/>
                  <a:pt x="3121025" y="51174"/>
                  <a:pt x="3121025" y="114300"/>
                </a:cubicBezTo>
                <a:lnTo>
                  <a:pt x="3121025" y="901700"/>
                </a:lnTo>
                <a:cubicBezTo>
                  <a:pt x="3121025" y="964826"/>
                  <a:pt x="3069851" y="1016000"/>
                  <a:pt x="3006725" y="1016000"/>
                </a:cubicBezTo>
                <a:lnTo>
                  <a:pt x="114300" y="1016000"/>
                </a:lnTo>
                <a:cubicBezTo>
                  <a:pt x="51174" y="1016000"/>
                  <a:pt x="0" y="964826"/>
                  <a:pt x="0" y="901700"/>
                </a:cubicBezTo>
                <a:lnTo>
                  <a:pt x="0" y="114300"/>
                </a:lnTo>
                <a:cubicBezTo>
                  <a:pt x="0" y="51216"/>
                  <a:pt x="51216" y="0"/>
                  <a:pt x="114300" y="0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 w="8467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615950" y="4495800"/>
            <a:ext cx="285750" cy="285750"/>
          </a:xfrm>
          <a:custGeom>
            <a:avLst/>
            <a:gdLst/>
            <a:ahLst/>
            <a:cxnLst/>
            <a:rect l="l" t="t" r="r" b="b"/>
            <a:pathLst>
              <a:path w="285750" h="285750">
                <a:moveTo>
                  <a:pt x="0" y="44648"/>
                </a:moveTo>
                <a:cubicBezTo>
                  <a:pt x="0" y="29859"/>
                  <a:pt x="11999" y="17859"/>
                  <a:pt x="26789" y="17859"/>
                </a:cubicBezTo>
                <a:lnTo>
                  <a:pt x="80367" y="17859"/>
                </a:lnTo>
                <a:cubicBezTo>
                  <a:pt x="95157" y="17859"/>
                  <a:pt x="107156" y="29859"/>
                  <a:pt x="107156" y="44648"/>
                </a:cubicBezTo>
                <a:lnTo>
                  <a:pt x="107156" y="53578"/>
                </a:lnTo>
                <a:lnTo>
                  <a:pt x="178594" y="53578"/>
                </a:lnTo>
                <a:lnTo>
                  <a:pt x="178594" y="44648"/>
                </a:lnTo>
                <a:cubicBezTo>
                  <a:pt x="178594" y="29859"/>
                  <a:pt x="190593" y="17859"/>
                  <a:pt x="205383" y="17859"/>
                </a:cubicBezTo>
                <a:lnTo>
                  <a:pt x="258961" y="17859"/>
                </a:lnTo>
                <a:cubicBezTo>
                  <a:pt x="273751" y="17859"/>
                  <a:pt x="285750" y="29859"/>
                  <a:pt x="285750" y="44648"/>
                </a:cubicBezTo>
                <a:lnTo>
                  <a:pt x="285750" y="98227"/>
                </a:lnTo>
                <a:cubicBezTo>
                  <a:pt x="285750" y="113016"/>
                  <a:pt x="273751" y="125016"/>
                  <a:pt x="258961" y="125016"/>
                </a:cubicBezTo>
                <a:lnTo>
                  <a:pt x="205383" y="125016"/>
                </a:lnTo>
                <a:cubicBezTo>
                  <a:pt x="190593" y="125016"/>
                  <a:pt x="178594" y="113016"/>
                  <a:pt x="178594" y="98227"/>
                </a:cubicBezTo>
                <a:lnTo>
                  <a:pt x="178594" y="89297"/>
                </a:lnTo>
                <a:lnTo>
                  <a:pt x="107156" y="89297"/>
                </a:lnTo>
                <a:lnTo>
                  <a:pt x="107156" y="98227"/>
                </a:lnTo>
                <a:cubicBezTo>
                  <a:pt x="107156" y="102301"/>
                  <a:pt x="106207" y="106207"/>
                  <a:pt x="104589" y="109668"/>
                </a:cubicBezTo>
                <a:lnTo>
                  <a:pt x="142875" y="160734"/>
                </a:lnTo>
                <a:lnTo>
                  <a:pt x="187523" y="160734"/>
                </a:lnTo>
                <a:cubicBezTo>
                  <a:pt x="202313" y="160734"/>
                  <a:pt x="214313" y="172734"/>
                  <a:pt x="214313" y="187523"/>
                </a:cubicBezTo>
                <a:lnTo>
                  <a:pt x="214313" y="241102"/>
                </a:lnTo>
                <a:cubicBezTo>
                  <a:pt x="214313" y="255891"/>
                  <a:pt x="202313" y="267891"/>
                  <a:pt x="187523" y="267891"/>
                </a:cubicBezTo>
                <a:lnTo>
                  <a:pt x="133945" y="267891"/>
                </a:lnTo>
                <a:cubicBezTo>
                  <a:pt x="119156" y="267891"/>
                  <a:pt x="107156" y="255891"/>
                  <a:pt x="107156" y="241102"/>
                </a:cubicBezTo>
                <a:lnTo>
                  <a:pt x="107156" y="187523"/>
                </a:lnTo>
                <a:cubicBezTo>
                  <a:pt x="107156" y="183449"/>
                  <a:pt x="108105" y="179543"/>
                  <a:pt x="109724" y="176082"/>
                </a:cubicBezTo>
                <a:lnTo>
                  <a:pt x="71438" y="125016"/>
                </a:lnTo>
                <a:lnTo>
                  <a:pt x="26789" y="125016"/>
                </a:lnTo>
                <a:cubicBezTo>
                  <a:pt x="11999" y="125016"/>
                  <a:pt x="0" y="113016"/>
                  <a:pt x="0" y="98227"/>
                </a:cubicBezTo>
                <a:lnTo>
                  <a:pt x="0" y="44648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10" name="Text 7"/>
          <p:cNvSpPr/>
          <p:nvPr/>
        </p:nvSpPr>
        <p:spPr>
          <a:xfrm>
            <a:off x="1049338" y="4505325"/>
            <a:ext cx="12382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基本逻辑指令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577850" y="4895850"/>
            <a:ext cx="280987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FFFFFF">
                    <a:alpha val="8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LD/LDI、AND/ANI、OR/ORI、OUT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3698875" y="4302127"/>
            <a:ext cx="3121025" cy="1016000"/>
          </a:xfrm>
          <a:custGeom>
            <a:avLst/>
            <a:gdLst/>
            <a:ahLst/>
            <a:cxnLst/>
            <a:rect l="l" t="t" r="r" b="b"/>
            <a:pathLst>
              <a:path w="3121025" h="1016000">
                <a:moveTo>
                  <a:pt x="114300" y="0"/>
                </a:moveTo>
                <a:lnTo>
                  <a:pt x="3006725" y="0"/>
                </a:lnTo>
                <a:cubicBezTo>
                  <a:pt x="3069851" y="0"/>
                  <a:pt x="3121025" y="51174"/>
                  <a:pt x="3121025" y="114300"/>
                </a:cubicBezTo>
                <a:lnTo>
                  <a:pt x="3121025" y="901700"/>
                </a:lnTo>
                <a:cubicBezTo>
                  <a:pt x="3121025" y="964826"/>
                  <a:pt x="3069851" y="1016000"/>
                  <a:pt x="3006725" y="1016000"/>
                </a:cubicBezTo>
                <a:lnTo>
                  <a:pt x="114300" y="1016000"/>
                </a:lnTo>
                <a:cubicBezTo>
                  <a:pt x="51174" y="1016000"/>
                  <a:pt x="0" y="964826"/>
                  <a:pt x="0" y="901700"/>
                </a:cubicBezTo>
                <a:lnTo>
                  <a:pt x="0" y="114300"/>
                </a:lnTo>
                <a:cubicBezTo>
                  <a:pt x="0" y="51216"/>
                  <a:pt x="51216" y="0"/>
                  <a:pt x="114300" y="0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 w="8467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3930650" y="4495800"/>
            <a:ext cx="285750" cy="285750"/>
          </a:xfrm>
          <a:custGeom>
            <a:avLst/>
            <a:gdLst/>
            <a:ahLst/>
            <a:cxnLst/>
            <a:rect l="l" t="t" r="r" b="b"/>
            <a:pathLst>
              <a:path w="285750" h="285750">
                <a:moveTo>
                  <a:pt x="129760" y="2902"/>
                </a:moveTo>
                <a:cubicBezTo>
                  <a:pt x="138075" y="-949"/>
                  <a:pt x="147675" y="-949"/>
                  <a:pt x="155990" y="2902"/>
                </a:cubicBezTo>
                <a:lnTo>
                  <a:pt x="277992" y="59271"/>
                </a:lnTo>
                <a:cubicBezTo>
                  <a:pt x="282736" y="61447"/>
                  <a:pt x="285750" y="66191"/>
                  <a:pt x="285750" y="71438"/>
                </a:cubicBezTo>
                <a:cubicBezTo>
                  <a:pt x="285750" y="76684"/>
                  <a:pt x="282736" y="81428"/>
                  <a:pt x="277992" y="83604"/>
                </a:cubicBezTo>
                <a:lnTo>
                  <a:pt x="155990" y="139973"/>
                </a:lnTo>
                <a:cubicBezTo>
                  <a:pt x="147675" y="143824"/>
                  <a:pt x="138075" y="143824"/>
                  <a:pt x="129760" y="139973"/>
                </a:cubicBezTo>
                <a:lnTo>
                  <a:pt x="7758" y="83604"/>
                </a:lnTo>
                <a:cubicBezTo>
                  <a:pt x="3014" y="81372"/>
                  <a:pt x="0" y="76628"/>
                  <a:pt x="0" y="71438"/>
                </a:cubicBezTo>
                <a:cubicBezTo>
                  <a:pt x="0" y="66247"/>
                  <a:pt x="3014" y="61447"/>
                  <a:pt x="7758" y="59271"/>
                </a:cubicBezTo>
                <a:lnTo>
                  <a:pt x="129760" y="2902"/>
                </a:lnTo>
                <a:close/>
                <a:moveTo>
                  <a:pt x="26845" y="121890"/>
                </a:moveTo>
                <a:lnTo>
                  <a:pt x="118542" y="164250"/>
                </a:lnTo>
                <a:cubicBezTo>
                  <a:pt x="134001" y="171394"/>
                  <a:pt x="151805" y="171394"/>
                  <a:pt x="167264" y="164250"/>
                </a:cubicBezTo>
                <a:lnTo>
                  <a:pt x="258961" y="121890"/>
                </a:lnTo>
                <a:lnTo>
                  <a:pt x="277992" y="130708"/>
                </a:lnTo>
                <a:cubicBezTo>
                  <a:pt x="282736" y="132885"/>
                  <a:pt x="285750" y="137629"/>
                  <a:pt x="285750" y="142875"/>
                </a:cubicBezTo>
                <a:cubicBezTo>
                  <a:pt x="285750" y="148121"/>
                  <a:pt x="282736" y="152865"/>
                  <a:pt x="277992" y="155042"/>
                </a:cubicBezTo>
                <a:lnTo>
                  <a:pt x="155990" y="211410"/>
                </a:lnTo>
                <a:cubicBezTo>
                  <a:pt x="147675" y="215261"/>
                  <a:pt x="138075" y="215261"/>
                  <a:pt x="129760" y="211410"/>
                </a:cubicBezTo>
                <a:lnTo>
                  <a:pt x="7758" y="155042"/>
                </a:lnTo>
                <a:cubicBezTo>
                  <a:pt x="3014" y="152809"/>
                  <a:pt x="0" y="148065"/>
                  <a:pt x="0" y="142875"/>
                </a:cubicBezTo>
                <a:cubicBezTo>
                  <a:pt x="0" y="137685"/>
                  <a:pt x="3014" y="132885"/>
                  <a:pt x="7758" y="130708"/>
                </a:cubicBezTo>
                <a:lnTo>
                  <a:pt x="26789" y="121890"/>
                </a:lnTo>
                <a:close/>
                <a:moveTo>
                  <a:pt x="7758" y="202146"/>
                </a:moveTo>
                <a:lnTo>
                  <a:pt x="26789" y="193328"/>
                </a:lnTo>
                <a:lnTo>
                  <a:pt x="118486" y="235688"/>
                </a:lnTo>
                <a:cubicBezTo>
                  <a:pt x="133945" y="242832"/>
                  <a:pt x="151749" y="242832"/>
                  <a:pt x="167208" y="235688"/>
                </a:cubicBezTo>
                <a:lnTo>
                  <a:pt x="258905" y="193328"/>
                </a:lnTo>
                <a:lnTo>
                  <a:pt x="277937" y="202146"/>
                </a:lnTo>
                <a:cubicBezTo>
                  <a:pt x="282680" y="204322"/>
                  <a:pt x="285694" y="209066"/>
                  <a:pt x="285694" y="214313"/>
                </a:cubicBezTo>
                <a:cubicBezTo>
                  <a:pt x="285694" y="219559"/>
                  <a:pt x="282680" y="224303"/>
                  <a:pt x="277937" y="226479"/>
                </a:cubicBezTo>
                <a:lnTo>
                  <a:pt x="155935" y="282848"/>
                </a:lnTo>
                <a:cubicBezTo>
                  <a:pt x="147619" y="286699"/>
                  <a:pt x="138019" y="286699"/>
                  <a:pt x="129704" y="282848"/>
                </a:cubicBezTo>
                <a:lnTo>
                  <a:pt x="7758" y="226479"/>
                </a:lnTo>
                <a:cubicBezTo>
                  <a:pt x="3014" y="224247"/>
                  <a:pt x="0" y="219503"/>
                  <a:pt x="0" y="214313"/>
                </a:cubicBezTo>
                <a:cubicBezTo>
                  <a:pt x="0" y="209122"/>
                  <a:pt x="3014" y="204322"/>
                  <a:pt x="7758" y="202146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14" name="Text 11"/>
          <p:cNvSpPr/>
          <p:nvPr/>
        </p:nvSpPr>
        <p:spPr>
          <a:xfrm>
            <a:off x="4364038" y="4505325"/>
            <a:ext cx="12382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电路块与堆栈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3892550" y="4895850"/>
            <a:ext cx="280987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FFFFFF">
                    <a:alpha val="8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ORB/ANB、MPS/MRD/MPP</a:t>
            </a:r>
            <a:endParaRPr lang="en-US" sz="1600" dirty="0"/>
          </a:p>
        </p:txBody>
      </p:sp>
      <p:sp>
        <p:nvSpPr>
          <p:cNvPr id="16" name="Shape 13"/>
          <p:cNvSpPr/>
          <p:nvPr/>
        </p:nvSpPr>
        <p:spPr>
          <a:xfrm>
            <a:off x="7013575" y="4302127"/>
            <a:ext cx="3121025" cy="1016000"/>
          </a:xfrm>
          <a:custGeom>
            <a:avLst/>
            <a:gdLst/>
            <a:ahLst/>
            <a:cxnLst/>
            <a:rect l="l" t="t" r="r" b="b"/>
            <a:pathLst>
              <a:path w="3121025" h="1016000">
                <a:moveTo>
                  <a:pt x="114300" y="0"/>
                </a:moveTo>
                <a:lnTo>
                  <a:pt x="3006725" y="0"/>
                </a:lnTo>
                <a:cubicBezTo>
                  <a:pt x="3069851" y="0"/>
                  <a:pt x="3121025" y="51174"/>
                  <a:pt x="3121025" y="114300"/>
                </a:cubicBezTo>
                <a:lnTo>
                  <a:pt x="3121025" y="901700"/>
                </a:lnTo>
                <a:cubicBezTo>
                  <a:pt x="3121025" y="964826"/>
                  <a:pt x="3069851" y="1016000"/>
                  <a:pt x="3006725" y="1016000"/>
                </a:cubicBezTo>
                <a:lnTo>
                  <a:pt x="114300" y="1016000"/>
                </a:lnTo>
                <a:cubicBezTo>
                  <a:pt x="51174" y="1016000"/>
                  <a:pt x="0" y="964826"/>
                  <a:pt x="0" y="901700"/>
                </a:cubicBezTo>
                <a:lnTo>
                  <a:pt x="0" y="114300"/>
                </a:lnTo>
                <a:cubicBezTo>
                  <a:pt x="0" y="51216"/>
                  <a:pt x="51216" y="0"/>
                  <a:pt x="114300" y="0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 w="8467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7245350" y="4495800"/>
            <a:ext cx="285750" cy="285750"/>
          </a:xfrm>
          <a:custGeom>
            <a:avLst/>
            <a:gdLst/>
            <a:ahLst/>
            <a:cxnLst/>
            <a:rect l="l" t="t" r="r" b="b"/>
            <a:pathLst>
              <a:path w="285750" h="285750">
                <a:moveTo>
                  <a:pt x="17859" y="35719"/>
                </a:moveTo>
                <a:cubicBezTo>
                  <a:pt x="7981" y="35719"/>
                  <a:pt x="0" y="43700"/>
                  <a:pt x="0" y="53578"/>
                </a:cubicBezTo>
                <a:cubicBezTo>
                  <a:pt x="0" y="63457"/>
                  <a:pt x="7981" y="71438"/>
                  <a:pt x="17859" y="71438"/>
                </a:cubicBezTo>
                <a:lnTo>
                  <a:pt x="66247" y="71438"/>
                </a:lnTo>
                <a:cubicBezTo>
                  <a:pt x="73112" y="87232"/>
                  <a:pt x="88850" y="98227"/>
                  <a:pt x="107156" y="98227"/>
                </a:cubicBezTo>
                <a:cubicBezTo>
                  <a:pt x="125462" y="98227"/>
                  <a:pt x="141201" y="87232"/>
                  <a:pt x="148065" y="71438"/>
                </a:cubicBezTo>
                <a:lnTo>
                  <a:pt x="267891" y="71438"/>
                </a:lnTo>
                <a:cubicBezTo>
                  <a:pt x="277769" y="71438"/>
                  <a:pt x="285750" y="63457"/>
                  <a:pt x="285750" y="53578"/>
                </a:cubicBezTo>
                <a:cubicBezTo>
                  <a:pt x="285750" y="43700"/>
                  <a:pt x="277769" y="35719"/>
                  <a:pt x="267891" y="35719"/>
                </a:cubicBezTo>
                <a:lnTo>
                  <a:pt x="148065" y="35719"/>
                </a:lnTo>
                <a:cubicBezTo>
                  <a:pt x="141201" y="19924"/>
                  <a:pt x="125462" y="8930"/>
                  <a:pt x="107156" y="8930"/>
                </a:cubicBezTo>
                <a:cubicBezTo>
                  <a:pt x="88850" y="8930"/>
                  <a:pt x="73112" y="19924"/>
                  <a:pt x="66247" y="35719"/>
                </a:cubicBezTo>
                <a:lnTo>
                  <a:pt x="17859" y="35719"/>
                </a:lnTo>
                <a:close/>
                <a:moveTo>
                  <a:pt x="17859" y="125016"/>
                </a:moveTo>
                <a:cubicBezTo>
                  <a:pt x="7981" y="125016"/>
                  <a:pt x="0" y="132997"/>
                  <a:pt x="0" y="142875"/>
                </a:cubicBezTo>
                <a:cubicBezTo>
                  <a:pt x="0" y="152753"/>
                  <a:pt x="7981" y="160734"/>
                  <a:pt x="17859" y="160734"/>
                </a:cubicBezTo>
                <a:lnTo>
                  <a:pt x="155544" y="160734"/>
                </a:lnTo>
                <a:cubicBezTo>
                  <a:pt x="162409" y="176529"/>
                  <a:pt x="178147" y="187523"/>
                  <a:pt x="196453" y="187523"/>
                </a:cubicBezTo>
                <a:cubicBezTo>
                  <a:pt x="214759" y="187523"/>
                  <a:pt x="230498" y="176529"/>
                  <a:pt x="237362" y="160734"/>
                </a:cubicBezTo>
                <a:lnTo>
                  <a:pt x="267891" y="160734"/>
                </a:lnTo>
                <a:cubicBezTo>
                  <a:pt x="277769" y="160734"/>
                  <a:pt x="285750" y="152753"/>
                  <a:pt x="285750" y="142875"/>
                </a:cubicBezTo>
                <a:cubicBezTo>
                  <a:pt x="285750" y="132997"/>
                  <a:pt x="277769" y="125016"/>
                  <a:pt x="267891" y="125016"/>
                </a:cubicBezTo>
                <a:lnTo>
                  <a:pt x="237362" y="125016"/>
                </a:lnTo>
                <a:cubicBezTo>
                  <a:pt x="230498" y="109221"/>
                  <a:pt x="214759" y="98227"/>
                  <a:pt x="196453" y="98227"/>
                </a:cubicBezTo>
                <a:cubicBezTo>
                  <a:pt x="178147" y="98227"/>
                  <a:pt x="162409" y="109221"/>
                  <a:pt x="155544" y="125016"/>
                </a:cubicBezTo>
                <a:lnTo>
                  <a:pt x="17859" y="125016"/>
                </a:lnTo>
                <a:close/>
                <a:moveTo>
                  <a:pt x="17859" y="214313"/>
                </a:moveTo>
                <a:cubicBezTo>
                  <a:pt x="7981" y="214313"/>
                  <a:pt x="0" y="222293"/>
                  <a:pt x="0" y="232172"/>
                </a:cubicBezTo>
                <a:cubicBezTo>
                  <a:pt x="0" y="242050"/>
                  <a:pt x="7981" y="250031"/>
                  <a:pt x="17859" y="250031"/>
                </a:cubicBezTo>
                <a:lnTo>
                  <a:pt x="48388" y="250031"/>
                </a:lnTo>
                <a:cubicBezTo>
                  <a:pt x="55252" y="265826"/>
                  <a:pt x="70991" y="276820"/>
                  <a:pt x="89297" y="276820"/>
                </a:cubicBezTo>
                <a:cubicBezTo>
                  <a:pt x="107603" y="276820"/>
                  <a:pt x="123341" y="265826"/>
                  <a:pt x="130206" y="250031"/>
                </a:cubicBezTo>
                <a:lnTo>
                  <a:pt x="267891" y="250031"/>
                </a:lnTo>
                <a:cubicBezTo>
                  <a:pt x="277769" y="250031"/>
                  <a:pt x="285750" y="242050"/>
                  <a:pt x="285750" y="232172"/>
                </a:cubicBezTo>
                <a:cubicBezTo>
                  <a:pt x="285750" y="222293"/>
                  <a:pt x="277769" y="214313"/>
                  <a:pt x="267891" y="214313"/>
                </a:cubicBezTo>
                <a:lnTo>
                  <a:pt x="130206" y="214313"/>
                </a:lnTo>
                <a:cubicBezTo>
                  <a:pt x="123341" y="198518"/>
                  <a:pt x="107603" y="187523"/>
                  <a:pt x="89297" y="187523"/>
                </a:cubicBezTo>
                <a:cubicBezTo>
                  <a:pt x="70991" y="187523"/>
                  <a:pt x="55252" y="198518"/>
                  <a:pt x="48388" y="214313"/>
                </a:cubicBezTo>
                <a:lnTo>
                  <a:pt x="17859" y="214313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18" name="Text 15"/>
          <p:cNvSpPr/>
          <p:nvPr/>
        </p:nvSpPr>
        <p:spPr>
          <a:xfrm>
            <a:off x="7678738" y="4505325"/>
            <a:ext cx="8572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控制指令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7207250" y="4895850"/>
            <a:ext cx="280987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FFFFFF">
                    <a:alpha val="8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MC/MCR、PLS/PLF、SET/RST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8F9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38197" y="338197"/>
            <a:ext cx="11583245" cy="2029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spc="53" kern="0" dirty="0">
                <a:solidFill>
                  <a:srgbClr val="3B82F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BASIC LOGIC INSTRUCTIONS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338197" y="608755"/>
            <a:ext cx="11667795" cy="33819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397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基本逻辑指令:LD/LDI、AND/ANI、OR/ORI、OUT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38197" y="1048411"/>
            <a:ext cx="811673" cy="33820"/>
          </a:xfrm>
          <a:custGeom>
            <a:avLst/>
            <a:gdLst/>
            <a:ahLst/>
            <a:cxnLst/>
            <a:rect l="l" t="t" r="r" b="b"/>
            <a:pathLst>
              <a:path w="811673" h="33820">
                <a:moveTo>
                  <a:pt x="0" y="0"/>
                </a:moveTo>
                <a:lnTo>
                  <a:pt x="811673" y="0"/>
                </a:lnTo>
                <a:lnTo>
                  <a:pt x="811673" y="33820"/>
                </a:lnTo>
                <a:lnTo>
                  <a:pt x="0" y="33820"/>
                </a:lnTo>
                <a:lnTo>
                  <a:pt x="0" y="0"/>
                </a:ln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5" name="Text 3"/>
          <p:cNvSpPr/>
          <p:nvPr/>
        </p:nvSpPr>
        <p:spPr>
          <a:xfrm>
            <a:off x="338197" y="1149870"/>
            <a:ext cx="11583245" cy="2198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6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基本逻辑指令是PLC编程的</a:t>
            </a:r>
            <a:pPr>
              <a:lnSpc>
                <a:spcPct val="140000"/>
              </a:lnSpc>
            </a:pPr>
            <a:r>
              <a:rPr lang="en-US" sz="106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基础</a:t>
            </a:r>
            <a:pPr>
              <a:lnSpc>
                <a:spcPct val="140000"/>
              </a:lnSpc>
            </a:pPr>
            <a:r>
              <a:rPr lang="en-US" sz="106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,源自继电器控制系统的梯形图语言。掌握这些指令是进行PLC程序设计的第一步。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355107" y="1437337"/>
            <a:ext cx="5707074" cy="1682530"/>
          </a:xfrm>
          <a:custGeom>
            <a:avLst/>
            <a:gdLst/>
            <a:ahLst/>
            <a:cxnLst/>
            <a:rect l="l" t="t" r="r" b="b"/>
            <a:pathLst>
              <a:path w="5707074" h="1682530">
                <a:moveTo>
                  <a:pt x="33820" y="0"/>
                </a:moveTo>
                <a:lnTo>
                  <a:pt x="5605617" y="0"/>
                </a:lnTo>
                <a:cubicBezTo>
                  <a:pt x="5661650" y="0"/>
                  <a:pt x="5707074" y="45424"/>
                  <a:pt x="5707074" y="101457"/>
                </a:cubicBezTo>
                <a:lnTo>
                  <a:pt x="5707074" y="1581073"/>
                </a:lnTo>
                <a:cubicBezTo>
                  <a:pt x="5707074" y="1637106"/>
                  <a:pt x="5661650" y="1682530"/>
                  <a:pt x="5605617" y="1682530"/>
                </a:cubicBezTo>
                <a:lnTo>
                  <a:pt x="33820" y="1682530"/>
                </a:lnTo>
                <a:cubicBezTo>
                  <a:pt x="15142" y="1682530"/>
                  <a:pt x="0" y="1667388"/>
                  <a:pt x="0" y="1648710"/>
                </a:cubicBezTo>
                <a:lnTo>
                  <a:pt x="0" y="33820"/>
                </a:lnTo>
                <a:cubicBezTo>
                  <a:pt x="0" y="15142"/>
                  <a:pt x="15142" y="0"/>
                  <a:pt x="3382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50730" dist="33820" dir="5400000">
              <a:srgbClr val="000000">
                <a:alpha val="10196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355107" y="1437337"/>
            <a:ext cx="33820" cy="1682530"/>
          </a:xfrm>
          <a:custGeom>
            <a:avLst/>
            <a:gdLst/>
            <a:ahLst/>
            <a:cxnLst/>
            <a:rect l="l" t="t" r="r" b="b"/>
            <a:pathLst>
              <a:path w="33820" h="1682530">
                <a:moveTo>
                  <a:pt x="33820" y="0"/>
                </a:moveTo>
                <a:lnTo>
                  <a:pt x="33820" y="0"/>
                </a:lnTo>
                <a:lnTo>
                  <a:pt x="33820" y="1682530"/>
                </a:lnTo>
                <a:lnTo>
                  <a:pt x="33820" y="1682530"/>
                </a:lnTo>
                <a:cubicBezTo>
                  <a:pt x="15142" y="1682530"/>
                  <a:pt x="0" y="1667388"/>
                  <a:pt x="0" y="1648710"/>
                </a:cubicBezTo>
                <a:lnTo>
                  <a:pt x="0" y="33820"/>
                </a:lnTo>
                <a:cubicBezTo>
                  <a:pt x="0" y="15142"/>
                  <a:pt x="15142" y="0"/>
                  <a:pt x="33820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8" name="Shape 6"/>
          <p:cNvSpPr/>
          <p:nvPr/>
        </p:nvSpPr>
        <p:spPr>
          <a:xfrm>
            <a:off x="473476" y="1538796"/>
            <a:ext cx="338197" cy="338197"/>
          </a:xfrm>
          <a:custGeom>
            <a:avLst/>
            <a:gdLst/>
            <a:ahLst/>
            <a:cxnLst/>
            <a:rect l="l" t="t" r="r" b="b"/>
            <a:pathLst>
              <a:path w="338197" h="338197">
                <a:moveTo>
                  <a:pt x="67639" y="0"/>
                </a:moveTo>
                <a:lnTo>
                  <a:pt x="270558" y="0"/>
                </a:lnTo>
                <a:cubicBezTo>
                  <a:pt x="307914" y="0"/>
                  <a:pt x="338197" y="30283"/>
                  <a:pt x="338197" y="67639"/>
                </a:cubicBezTo>
                <a:lnTo>
                  <a:pt x="338197" y="270558"/>
                </a:lnTo>
                <a:cubicBezTo>
                  <a:pt x="338197" y="307914"/>
                  <a:pt x="307914" y="338197"/>
                  <a:pt x="270558" y="338197"/>
                </a:cubicBezTo>
                <a:lnTo>
                  <a:pt x="67639" y="338197"/>
                </a:lnTo>
                <a:cubicBezTo>
                  <a:pt x="30283" y="338197"/>
                  <a:pt x="0" y="307914"/>
                  <a:pt x="0" y="270558"/>
                </a:cubicBezTo>
                <a:lnTo>
                  <a:pt x="0" y="67639"/>
                </a:lnTo>
                <a:cubicBezTo>
                  <a:pt x="0" y="30308"/>
                  <a:pt x="30308" y="0"/>
                  <a:pt x="67639" y="0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9" name="Text 7"/>
          <p:cNvSpPr/>
          <p:nvPr/>
        </p:nvSpPr>
        <p:spPr>
          <a:xfrm>
            <a:off x="435429" y="1538796"/>
            <a:ext cx="414291" cy="33819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98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913132" y="1589526"/>
            <a:ext cx="1521886" cy="23673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98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LD / LDI 取/取反指令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73476" y="1944632"/>
            <a:ext cx="5554885" cy="2029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功能:</a:t>
            </a:r>
            <a:pPr>
              <a:lnSpc>
                <a:spcPct val="120000"/>
              </a:lnSpc>
            </a:pPr>
            <a:r>
              <a:rPr lang="en-US" sz="106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电路开始的触点指令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473476" y="2181370"/>
            <a:ext cx="5554885" cy="21137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3B82F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LD:</a:t>
            </a:r>
            <a:pPr>
              <a:lnSpc>
                <a:spcPct val="120000"/>
              </a:lnSpc>
            </a:pPr>
            <a:r>
              <a:rPr lang="en-US" sz="106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常开触点,连接左侧母线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473476" y="2429383"/>
            <a:ext cx="5554885" cy="21137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3B82F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LDI:</a:t>
            </a:r>
            <a:pPr>
              <a:lnSpc>
                <a:spcPct val="120000"/>
              </a:lnSpc>
            </a:pPr>
            <a:r>
              <a:rPr lang="en-US" sz="106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常闭触点,连接左侧母线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473476" y="2677391"/>
            <a:ext cx="5487245" cy="338197"/>
          </a:xfrm>
          <a:custGeom>
            <a:avLst/>
            <a:gdLst/>
            <a:ahLst/>
            <a:cxnLst/>
            <a:rect l="l" t="t" r="r" b="b"/>
            <a:pathLst>
              <a:path w="5487245" h="338197">
                <a:moveTo>
                  <a:pt x="67639" y="0"/>
                </a:moveTo>
                <a:lnTo>
                  <a:pt x="5419606" y="0"/>
                </a:lnTo>
                <a:cubicBezTo>
                  <a:pt x="5456962" y="0"/>
                  <a:pt x="5487245" y="30283"/>
                  <a:pt x="5487245" y="67639"/>
                </a:cubicBezTo>
                <a:lnTo>
                  <a:pt x="5487245" y="270558"/>
                </a:lnTo>
                <a:cubicBezTo>
                  <a:pt x="5487245" y="307889"/>
                  <a:pt x="5456937" y="338197"/>
                  <a:pt x="5419606" y="338197"/>
                </a:cubicBezTo>
                <a:lnTo>
                  <a:pt x="67639" y="338197"/>
                </a:lnTo>
                <a:cubicBezTo>
                  <a:pt x="30283" y="338197"/>
                  <a:pt x="0" y="307914"/>
                  <a:pt x="0" y="270558"/>
                </a:cubicBezTo>
                <a:lnTo>
                  <a:pt x="0" y="67639"/>
                </a:lnTo>
                <a:cubicBezTo>
                  <a:pt x="0" y="30308"/>
                  <a:pt x="30308" y="0"/>
                  <a:pt x="67639" y="0"/>
                </a:cubicBezTo>
                <a:close/>
              </a:path>
            </a:pathLst>
          </a:custGeom>
          <a:solidFill>
            <a:srgbClr val="EFF6FF"/>
          </a:solidFill>
          <a:ln/>
        </p:spPr>
      </p:sp>
      <p:sp>
        <p:nvSpPr>
          <p:cNvPr id="15" name="Shape 13"/>
          <p:cNvSpPr/>
          <p:nvPr/>
        </p:nvSpPr>
        <p:spPr>
          <a:xfrm>
            <a:off x="574935" y="2778850"/>
            <a:ext cx="101459" cy="135279"/>
          </a:xfrm>
          <a:custGeom>
            <a:avLst/>
            <a:gdLst/>
            <a:ahLst/>
            <a:cxnLst/>
            <a:rect l="l" t="t" r="r" b="b"/>
            <a:pathLst>
              <a:path w="101459" h="135279">
                <a:moveTo>
                  <a:pt x="77389" y="101459"/>
                </a:moveTo>
                <a:cubicBezTo>
                  <a:pt x="79318" y="95567"/>
                  <a:pt x="83175" y="90230"/>
                  <a:pt x="87535" y="85633"/>
                </a:cubicBezTo>
                <a:cubicBezTo>
                  <a:pt x="96175" y="76543"/>
                  <a:pt x="101459" y="64257"/>
                  <a:pt x="101459" y="50730"/>
                </a:cubicBezTo>
                <a:cubicBezTo>
                  <a:pt x="101459" y="22723"/>
                  <a:pt x="78736" y="0"/>
                  <a:pt x="50730" y="0"/>
                </a:cubicBezTo>
                <a:cubicBezTo>
                  <a:pt x="22723" y="0"/>
                  <a:pt x="0" y="22723"/>
                  <a:pt x="0" y="50730"/>
                </a:cubicBezTo>
                <a:cubicBezTo>
                  <a:pt x="0" y="64257"/>
                  <a:pt x="5284" y="76543"/>
                  <a:pt x="13924" y="85633"/>
                </a:cubicBezTo>
                <a:cubicBezTo>
                  <a:pt x="18284" y="90230"/>
                  <a:pt x="22168" y="95567"/>
                  <a:pt x="24070" y="101459"/>
                </a:cubicBezTo>
                <a:lnTo>
                  <a:pt x="77363" y="101459"/>
                </a:lnTo>
                <a:close/>
                <a:moveTo>
                  <a:pt x="76094" y="114141"/>
                </a:moveTo>
                <a:lnTo>
                  <a:pt x="25365" y="114141"/>
                </a:lnTo>
                <a:lnTo>
                  <a:pt x="25365" y="118369"/>
                </a:lnTo>
                <a:cubicBezTo>
                  <a:pt x="25365" y="130047"/>
                  <a:pt x="34824" y="139506"/>
                  <a:pt x="46502" y="139506"/>
                </a:cubicBezTo>
                <a:lnTo>
                  <a:pt x="54957" y="139506"/>
                </a:lnTo>
                <a:cubicBezTo>
                  <a:pt x="66635" y="139506"/>
                  <a:pt x="76094" y="130047"/>
                  <a:pt x="76094" y="118369"/>
                </a:cubicBezTo>
                <a:lnTo>
                  <a:pt x="76094" y="114141"/>
                </a:lnTo>
                <a:close/>
                <a:moveTo>
                  <a:pt x="48616" y="29592"/>
                </a:moveTo>
                <a:cubicBezTo>
                  <a:pt x="38100" y="29592"/>
                  <a:pt x="29592" y="38100"/>
                  <a:pt x="29592" y="48616"/>
                </a:cubicBezTo>
                <a:cubicBezTo>
                  <a:pt x="29592" y="52130"/>
                  <a:pt x="26765" y="54957"/>
                  <a:pt x="23251" y="54957"/>
                </a:cubicBezTo>
                <a:cubicBezTo>
                  <a:pt x="19737" y="54957"/>
                  <a:pt x="16910" y="52130"/>
                  <a:pt x="16910" y="48616"/>
                </a:cubicBezTo>
                <a:cubicBezTo>
                  <a:pt x="16910" y="31098"/>
                  <a:pt x="31098" y="16910"/>
                  <a:pt x="48616" y="16910"/>
                </a:cubicBezTo>
                <a:cubicBezTo>
                  <a:pt x="52130" y="16910"/>
                  <a:pt x="54957" y="19737"/>
                  <a:pt x="54957" y="23251"/>
                </a:cubicBezTo>
                <a:cubicBezTo>
                  <a:pt x="54957" y="26765"/>
                  <a:pt x="52130" y="29592"/>
                  <a:pt x="48616" y="29592"/>
                </a:cubicBezTo>
                <a:close/>
              </a:path>
            </a:pathLst>
          </a:custGeom>
          <a:solidFill>
            <a:srgbClr val="1E3A8A"/>
          </a:solidFill>
          <a:ln/>
        </p:spPr>
      </p:sp>
      <p:sp>
        <p:nvSpPr>
          <p:cNvPr id="16" name="Text 14"/>
          <p:cNvSpPr/>
          <p:nvPr/>
        </p:nvSpPr>
        <p:spPr>
          <a:xfrm>
            <a:off x="755244" y="2745031"/>
            <a:ext cx="5205477" cy="2029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用于电路块的起始触点,或ORB/ANB后的第一个触点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6145761" y="1437337"/>
            <a:ext cx="5707074" cy="1682530"/>
          </a:xfrm>
          <a:custGeom>
            <a:avLst/>
            <a:gdLst/>
            <a:ahLst/>
            <a:cxnLst/>
            <a:rect l="l" t="t" r="r" b="b"/>
            <a:pathLst>
              <a:path w="5707074" h="1682530">
                <a:moveTo>
                  <a:pt x="33820" y="0"/>
                </a:moveTo>
                <a:lnTo>
                  <a:pt x="5605617" y="0"/>
                </a:lnTo>
                <a:cubicBezTo>
                  <a:pt x="5661650" y="0"/>
                  <a:pt x="5707074" y="45424"/>
                  <a:pt x="5707074" y="101457"/>
                </a:cubicBezTo>
                <a:lnTo>
                  <a:pt x="5707074" y="1581073"/>
                </a:lnTo>
                <a:cubicBezTo>
                  <a:pt x="5707074" y="1637106"/>
                  <a:pt x="5661650" y="1682530"/>
                  <a:pt x="5605617" y="1682530"/>
                </a:cubicBezTo>
                <a:lnTo>
                  <a:pt x="33820" y="1682530"/>
                </a:lnTo>
                <a:cubicBezTo>
                  <a:pt x="15142" y="1682530"/>
                  <a:pt x="0" y="1667388"/>
                  <a:pt x="0" y="1648710"/>
                </a:cubicBezTo>
                <a:lnTo>
                  <a:pt x="0" y="33820"/>
                </a:lnTo>
                <a:cubicBezTo>
                  <a:pt x="0" y="15142"/>
                  <a:pt x="15142" y="0"/>
                  <a:pt x="3382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50730" dist="33820" dir="5400000">
              <a:srgbClr val="000000">
                <a:alpha val="10196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6145761" y="1437337"/>
            <a:ext cx="33820" cy="1682530"/>
          </a:xfrm>
          <a:custGeom>
            <a:avLst/>
            <a:gdLst/>
            <a:ahLst/>
            <a:cxnLst/>
            <a:rect l="l" t="t" r="r" b="b"/>
            <a:pathLst>
              <a:path w="33820" h="1682530">
                <a:moveTo>
                  <a:pt x="33820" y="0"/>
                </a:moveTo>
                <a:lnTo>
                  <a:pt x="33820" y="0"/>
                </a:lnTo>
                <a:lnTo>
                  <a:pt x="33820" y="1682530"/>
                </a:lnTo>
                <a:lnTo>
                  <a:pt x="33820" y="1682530"/>
                </a:lnTo>
                <a:cubicBezTo>
                  <a:pt x="15142" y="1682530"/>
                  <a:pt x="0" y="1667388"/>
                  <a:pt x="0" y="1648710"/>
                </a:cubicBezTo>
                <a:lnTo>
                  <a:pt x="0" y="33820"/>
                </a:lnTo>
                <a:cubicBezTo>
                  <a:pt x="0" y="15142"/>
                  <a:pt x="15142" y="0"/>
                  <a:pt x="33820" y="0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19" name="Shape 17"/>
          <p:cNvSpPr/>
          <p:nvPr/>
        </p:nvSpPr>
        <p:spPr>
          <a:xfrm>
            <a:off x="6264130" y="1538796"/>
            <a:ext cx="338197" cy="338197"/>
          </a:xfrm>
          <a:custGeom>
            <a:avLst/>
            <a:gdLst/>
            <a:ahLst/>
            <a:cxnLst/>
            <a:rect l="l" t="t" r="r" b="b"/>
            <a:pathLst>
              <a:path w="338197" h="338197">
                <a:moveTo>
                  <a:pt x="67639" y="0"/>
                </a:moveTo>
                <a:lnTo>
                  <a:pt x="270558" y="0"/>
                </a:lnTo>
                <a:cubicBezTo>
                  <a:pt x="307914" y="0"/>
                  <a:pt x="338197" y="30283"/>
                  <a:pt x="338197" y="67639"/>
                </a:cubicBezTo>
                <a:lnTo>
                  <a:pt x="338197" y="270558"/>
                </a:lnTo>
                <a:cubicBezTo>
                  <a:pt x="338197" y="307914"/>
                  <a:pt x="307914" y="338197"/>
                  <a:pt x="270558" y="338197"/>
                </a:cubicBezTo>
                <a:lnTo>
                  <a:pt x="67639" y="338197"/>
                </a:lnTo>
                <a:cubicBezTo>
                  <a:pt x="30283" y="338197"/>
                  <a:pt x="0" y="307914"/>
                  <a:pt x="0" y="270558"/>
                </a:cubicBezTo>
                <a:lnTo>
                  <a:pt x="0" y="67639"/>
                </a:lnTo>
                <a:cubicBezTo>
                  <a:pt x="0" y="30308"/>
                  <a:pt x="30308" y="0"/>
                  <a:pt x="67639" y="0"/>
                </a:cubicBez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20" name="Text 18"/>
          <p:cNvSpPr/>
          <p:nvPr/>
        </p:nvSpPr>
        <p:spPr>
          <a:xfrm>
            <a:off x="6226083" y="1538796"/>
            <a:ext cx="414291" cy="33819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98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AND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6703786" y="1589526"/>
            <a:ext cx="1657165" cy="23673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98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AND / ANI 与/与反指令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6264130" y="1944632"/>
            <a:ext cx="5554885" cy="2029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功能:</a:t>
            </a:r>
            <a:pPr>
              <a:lnSpc>
                <a:spcPct val="120000"/>
              </a:lnSpc>
            </a:pPr>
            <a:r>
              <a:rPr lang="en-US" sz="106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单个触点串联连接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6264130" y="2181370"/>
            <a:ext cx="5554885" cy="21137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AND:</a:t>
            </a:r>
            <a:pPr>
              <a:lnSpc>
                <a:spcPct val="120000"/>
              </a:lnSpc>
            </a:pPr>
            <a:r>
              <a:rPr lang="en-US" sz="106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常开触点串联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6264130" y="2429383"/>
            <a:ext cx="5554885" cy="21137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ANI:</a:t>
            </a:r>
            <a:pPr>
              <a:lnSpc>
                <a:spcPct val="120000"/>
              </a:lnSpc>
            </a:pPr>
            <a:r>
              <a:rPr lang="en-US" sz="106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常闭触点串联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6264130" y="2677391"/>
            <a:ext cx="5487245" cy="338197"/>
          </a:xfrm>
          <a:custGeom>
            <a:avLst/>
            <a:gdLst/>
            <a:ahLst/>
            <a:cxnLst/>
            <a:rect l="l" t="t" r="r" b="b"/>
            <a:pathLst>
              <a:path w="5487245" h="338197">
                <a:moveTo>
                  <a:pt x="67639" y="0"/>
                </a:moveTo>
                <a:lnTo>
                  <a:pt x="5419606" y="0"/>
                </a:lnTo>
                <a:cubicBezTo>
                  <a:pt x="5456962" y="0"/>
                  <a:pt x="5487245" y="30283"/>
                  <a:pt x="5487245" y="67639"/>
                </a:cubicBezTo>
                <a:lnTo>
                  <a:pt x="5487245" y="270558"/>
                </a:lnTo>
                <a:cubicBezTo>
                  <a:pt x="5487245" y="307889"/>
                  <a:pt x="5456937" y="338197"/>
                  <a:pt x="5419606" y="338197"/>
                </a:cubicBezTo>
                <a:lnTo>
                  <a:pt x="67639" y="338197"/>
                </a:lnTo>
                <a:cubicBezTo>
                  <a:pt x="30283" y="338197"/>
                  <a:pt x="0" y="307914"/>
                  <a:pt x="0" y="270558"/>
                </a:cubicBezTo>
                <a:lnTo>
                  <a:pt x="0" y="67639"/>
                </a:lnTo>
                <a:cubicBezTo>
                  <a:pt x="0" y="30308"/>
                  <a:pt x="30308" y="0"/>
                  <a:pt x="67639" y="0"/>
                </a:cubicBezTo>
                <a:close/>
              </a:path>
            </a:pathLst>
          </a:custGeom>
          <a:solidFill>
            <a:srgbClr val="ECFDF5"/>
          </a:solidFill>
          <a:ln/>
        </p:spPr>
      </p:sp>
      <p:sp>
        <p:nvSpPr>
          <p:cNvPr id="26" name="Shape 24"/>
          <p:cNvSpPr/>
          <p:nvPr/>
        </p:nvSpPr>
        <p:spPr>
          <a:xfrm>
            <a:off x="6365589" y="2778850"/>
            <a:ext cx="101459" cy="135279"/>
          </a:xfrm>
          <a:custGeom>
            <a:avLst/>
            <a:gdLst/>
            <a:ahLst/>
            <a:cxnLst/>
            <a:rect l="l" t="t" r="r" b="b"/>
            <a:pathLst>
              <a:path w="101459" h="135279">
                <a:moveTo>
                  <a:pt x="77389" y="101459"/>
                </a:moveTo>
                <a:cubicBezTo>
                  <a:pt x="79318" y="95567"/>
                  <a:pt x="83175" y="90230"/>
                  <a:pt x="87535" y="85633"/>
                </a:cubicBezTo>
                <a:cubicBezTo>
                  <a:pt x="96175" y="76543"/>
                  <a:pt x="101459" y="64257"/>
                  <a:pt x="101459" y="50730"/>
                </a:cubicBezTo>
                <a:cubicBezTo>
                  <a:pt x="101459" y="22723"/>
                  <a:pt x="78736" y="0"/>
                  <a:pt x="50730" y="0"/>
                </a:cubicBezTo>
                <a:cubicBezTo>
                  <a:pt x="22723" y="0"/>
                  <a:pt x="0" y="22723"/>
                  <a:pt x="0" y="50730"/>
                </a:cubicBezTo>
                <a:cubicBezTo>
                  <a:pt x="0" y="64257"/>
                  <a:pt x="5284" y="76543"/>
                  <a:pt x="13924" y="85633"/>
                </a:cubicBezTo>
                <a:cubicBezTo>
                  <a:pt x="18284" y="90230"/>
                  <a:pt x="22168" y="95567"/>
                  <a:pt x="24070" y="101459"/>
                </a:cubicBezTo>
                <a:lnTo>
                  <a:pt x="77363" y="101459"/>
                </a:lnTo>
                <a:close/>
                <a:moveTo>
                  <a:pt x="76094" y="114141"/>
                </a:moveTo>
                <a:lnTo>
                  <a:pt x="25365" y="114141"/>
                </a:lnTo>
                <a:lnTo>
                  <a:pt x="25365" y="118369"/>
                </a:lnTo>
                <a:cubicBezTo>
                  <a:pt x="25365" y="130047"/>
                  <a:pt x="34824" y="139506"/>
                  <a:pt x="46502" y="139506"/>
                </a:cubicBezTo>
                <a:lnTo>
                  <a:pt x="54957" y="139506"/>
                </a:lnTo>
                <a:cubicBezTo>
                  <a:pt x="66635" y="139506"/>
                  <a:pt x="76094" y="130047"/>
                  <a:pt x="76094" y="118369"/>
                </a:cubicBezTo>
                <a:lnTo>
                  <a:pt x="76094" y="114141"/>
                </a:lnTo>
                <a:close/>
                <a:moveTo>
                  <a:pt x="48616" y="29592"/>
                </a:moveTo>
                <a:cubicBezTo>
                  <a:pt x="38100" y="29592"/>
                  <a:pt x="29592" y="38100"/>
                  <a:pt x="29592" y="48616"/>
                </a:cubicBezTo>
                <a:cubicBezTo>
                  <a:pt x="29592" y="52130"/>
                  <a:pt x="26765" y="54957"/>
                  <a:pt x="23251" y="54957"/>
                </a:cubicBezTo>
                <a:cubicBezTo>
                  <a:pt x="19737" y="54957"/>
                  <a:pt x="16910" y="52130"/>
                  <a:pt x="16910" y="48616"/>
                </a:cubicBezTo>
                <a:cubicBezTo>
                  <a:pt x="16910" y="31098"/>
                  <a:pt x="31098" y="16910"/>
                  <a:pt x="48616" y="16910"/>
                </a:cubicBezTo>
                <a:cubicBezTo>
                  <a:pt x="52130" y="16910"/>
                  <a:pt x="54957" y="19737"/>
                  <a:pt x="54957" y="23251"/>
                </a:cubicBezTo>
                <a:cubicBezTo>
                  <a:pt x="54957" y="26765"/>
                  <a:pt x="52130" y="29592"/>
                  <a:pt x="48616" y="29592"/>
                </a:cubicBezTo>
                <a:close/>
              </a:path>
            </a:pathLst>
          </a:custGeom>
          <a:solidFill>
            <a:srgbClr val="059669"/>
          </a:solidFill>
          <a:ln/>
        </p:spPr>
      </p:sp>
      <p:sp>
        <p:nvSpPr>
          <p:cNvPr id="27" name="Text 25"/>
          <p:cNvSpPr/>
          <p:nvPr/>
        </p:nvSpPr>
        <p:spPr>
          <a:xfrm>
            <a:off x="6545898" y="2745031"/>
            <a:ext cx="5205477" cy="2029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dirty="0">
                <a:solidFill>
                  <a:srgbClr val="05966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用于单个触点与左边电路的串联连接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355107" y="3184687"/>
            <a:ext cx="5707074" cy="1682530"/>
          </a:xfrm>
          <a:custGeom>
            <a:avLst/>
            <a:gdLst/>
            <a:ahLst/>
            <a:cxnLst/>
            <a:rect l="l" t="t" r="r" b="b"/>
            <a:pathLst>
              <a:path w="5707074" h="1682530">
                <a:moveTo>
                  <a:pt x="33820" y="0"/>
                </a:moveTo>
                <a:lnTo>
                  <a:pt x="5605617" y="0"/>
                </a:lnTo>
                <a:cubicBezTo>
                  <a:pt x="5661650" y="0"/>
                  <a:pt x="5707074" y="45424"/>
                  <a:pt x="5707074" y="101457"/>
                </a:cubicBezTo>
                <a:lnTo>
                  <a:pt x="5707074" y="1581073"/>
                </a:lnTo>
                <a:cubicBezTo>
                  <a:pt x="5707074" y="1637106"/>
                  <a:pt x="5661650" y="1682530"/>
                  <a:pt x="5605617" y="1682530"/>
                </a:cubicBezTo>
                <a:lnTo>
                  <a:pt x="33820" y="1682530"/>
                </a:lnTo>
                <a:cubicBezTo>
                  <a:pt x="15142" y="1682530"/>
                  <a:pt x="0" y="1667388"/>
                  <a:pt x="0" y="1648710"/>
                </a:cubicBezTo>
                <a:lnTo>
                  <a:pt x="0" y="33820"/>
                </a:lnTo>
                <a:cubicBezTo>
                  <a:pt x="0" y="15142"/>
                  <a:pt x="15142" y="0"/>
                  <a:pt x="3382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50730" dist="33820" dir="5400000">
              <a:srgbClr val="000000">
                <a:alpha val="10196"/>
              </a:srgbClr>
            </a:outerShdw>
          </a:effectLst>
        </p:spPr>
      </p:sp>
      <p:sp>
        <p:nvSpPr>
          <p:cNvPr id="29" name="Shape 27"/>
          <p:cNvSpPr/>
          <p:nvPr/>
        </p:nvSpPr>
        <p:spPr>
          <a:xfrm>
            <a:off x="355107" y="3184687"/>
            <a:ext cx="33820" cy="1682530"/>
          </a:xfrm>
          <a:custGeom>
            <a:avLst/>
            <a:gdLst/>
            <a:ahLst/>
            <a:cxnLst/>
            <a:rect l="l" t="t" r="r" b="b"/>
            <a:pathLst>
              <a:path w="33820" h="1682530">
                <a:moveTo>
                  <a:pt x="33820" y="0"/>
                </a:moveTo>
                <a:lnTo>
                  <a:pt x="33820" y="0"/>
                </a:lnTo>
                <a:lnTo>
                  <a:pt x="33820" y="1682530"/>
                </a:lnTo>
                <a:lnTo>
                  <a:pt x="33820" y="1682530"/>
                </a:lnTo>
                <a:cubicBezTo>
                  <a:pt x="15142" y="1682530"/>
                  <a:pt x="0" y="1667388"/>
                  <a:pt x="0" y="1648710"/>
                </a:cubicBezTo>
                <a:lnTo>
                  <a:pt x="0" y="33820"/>
                </a:lnTo>
                <a:cubicBezTo>
                  <a:pt x="0" y="15142"/>
                  <a:pt x="15142" y="0"/>
                  <a:pt x="33820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30" name="Shape 28"/>
          <p:cNvSpPr/>
          <p:nvPr/>
        </p:nvSpPr>
        <p:spPr>
          <a:xfrm>
            <a:off x="473476" y="3286146"/>
            <a:ext cx="338197" cy="338197"/>
          </a:xfrm>
          <a:custGeom>
            <a:avLst/>
            <a:gdLst/>
            <a:ahLst/>
            <a:cxnLst/>
            <a:rect l="l" t="t" r="r" b="b"/>
            <a:pathLst>
              <a:path w="338197" h="338197">
                <a:moveTo>
                  <a:pt x="67639" y="0"/>
                </a:moveTo>
                <a:lnTo>
                  <a:pt x="270558" y="0"/>
                </a:lnTo>
                <a:cubicBezTo>
                  <a:pt x="307914" y="0"/>
                  <a:pt x="338197" y="30283"/>
                  <a:pt x="338197" y="67639"/>
                </a:cubicBezTo>
                <a:lnTo>
                  <a:pt x="338197" y="270558"/>
                </a:lnTo>
                <a:cubicBezTo>
                  <a:pt x="338197" y="307914"/>
                  <a:pt x="307914" y="338197"/>
                  <a:pt x="270558" y="338197"/>
                </a:cubicBezTo>
                <a:lnTo>
                  <a:pt x="67639" y="338197"/>
                </a:lnTo>
                <a:cubicBezTo>
                  <a:pt x="30283" y="338197"/>
                  <a:pt x="0" y="307914"/>
                  <a:pt x="0" y="270558"/>
                </a:cubicBezTo>
                <a:lnTo>
                  <a:pt x="0" y="67639"/>
                </a:lnTo>
                <a:cubicBezTo>
                  <a:pt x="0" y="30308"/>
                  <a:pt x="30308" y="0"/>
                  <a:pt x="67639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31" name="Text 29"/>
          <p:cNvSpPr/>
          <p:nvPr/>
        </p:nvSpPr>
        <p:spPr>
          <a:xfrm>
            <a:off x="435429" y="3286146"/>
            <a:ext cx="414291" cy="33819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98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OR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913132" y="3336875"/>
            <a:ext cx="1555706" cy="23673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98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OR / ORI 或/或反指令</a:t>
            </a:r>
            <a:endParaRPr lang="en-US" sz="1600" dirty="0"/>
          </a:p>
        </p:txBody>
      </p:sp>
      <p:sp>
        <p:nvSpPr>
          <p:cNvPr id="33" name="Text 31"/>
          <p:cNvSpPr/>
          <p:nvPr/>
        </p:nvSpPr>
        <p:spPr>
          <a:xfrm>
            <a:off x="473476" y="3691982"/>
            <a:ext cx="5554885" cy="2029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功能:</a:t>
            </a:r>
            <a:pPr>
              <a:lnSpc>
                <a:spcPct val="120000"/>
              </a:lnSpc>
            </a:pPr>
            <a:r>
              <a:rPr lang="en-US" sz="106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单个触点并联连接</a:t>
            </a:r>
            <a:endParaRPr lang="en-US" sz="1600" dirty="0"/>
          </a:p>
        </p:txBody>
      </p:sp>
      <p:sp>
        <p:nvSpPr>
          <p:cNvPr id="34" name="Text 32"/>
          <p:cNvSpPr/>
          <p:nvPr/>
        </p:nvSpPr>
        <p:spPr>
          <a:xfrm>
            <a:off x="473476" y="3928720"/>
            <a:ext cx="5554885" cy="21137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F59E0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OR:</a:t>
            </a:r>
            <a:pPr>
              <a:lnSpc>
                <a:spcPct val="120000"/>
              </a:lnSpc>
            </a:pPr>
            <a:r>
              <a:rPr lang="en-US" sz="106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常开触点并联</a:t>
            </a:r>
            <a:endParaRPr lang="en-US" sz="1600" dirty="0"/>
          </a:p>
        </p:txBody>
      </p:sp>
      <p:sp>
        <p:nvSpPr>
          <p:cNvPr id="35" name="Text 33"/>
          <p:cNvSpPr/>
          <p:nvPr/>
        </p:nvSpPr>
        <p:spPr>
          <a:xfrm>
            <a:off x="473476" y="4176732"/>
            <a:ext cx="5554885" cy="21137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F59E0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ORI:</a:t>
            </a:r>
            <a:pPr>
              <a:lnSpc>
                <a:spcPct val="120000"/>
              </a:lnSpc>
            </a:pPr>
            <a:r>
              <a:rPr lang="en-US" sz="106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常闭触点并联</a:t>
            </a:r>
            <a:endParaRPr lang="en-US" sz="1600" dirty="0"/>
          </a:p>
        </p:txBody>
      </p:sp>
      <p:sp>
        <p:nvSpPr>
          <p:cNvPr id="36" name="Shape 34"/>
          <p:cNvSpPr/>
          <p:nvPr/>
        </p:nvSpPr>
        <p:spPr>
          <a:xfrm>
            <a:off x="473476" y="4424745"/>
            <a:ext cx="5487245" cy="338197"/>
          </a:xfrm>
          <a:custGeom>
            <a:avLst/>
            <a:gdLst/>
            <a:ahLst/>
            <a:cxnLst/>
            <a:rect l="l" t="t" r="r" b="b"/>
            <a:pathLst>
              <a:path w="5487245" h="338197">
                <a:moveTo>
                  <a:pt x="67639" y="0"/>
                </a:moveTo>
                <a:lnTo>
                  <a:pt x="5419606" y="0"/>
                </a:lnTo>
                <a:cubicBezTo>
                  <a:pt x="5456962" y="0"/>
                  <a:pt x="5487245" y="30283"/>
                  <a:pt x="5487245" y="67639"/>
                </a:cubicBezTo>
                <a:lnTo>
                  <a:pt x="5487245" y="270558"/>
                </a:lnTo>
                <a:cubicBezTo>
                  <a:pt x="5487245" y="307889"/>
                  <a:pt x="5456937" y="338197"/>
                  <a:pt x="5419606" y="338197"/>
                </a:cubicBezTo>
                <a:lnTo>
                  <a:pt x="67639" y="338197"/>
                </a:lnTo>
                <a:cubicBezTo>
                  <a:pt x="30283" y="338197"/>
                  <a:pt x="0" y="307914"/>
                  <a:pt x="0" y="270558"/>
                </a:cubicBezTo>
                <a:lnTo>
                  <a:pt x="0" y="67639"/>
                </a:lnTo>
                <a:cubicBezTo>
                  <a:pt x="0" y="30308"/>
                  <a:pt x="30308" y="0"/>
                  <a:pt x="67639" y="0"/>
                </a:cubicBezTo>
                <a:close/>
              </a:path>
            </a:pathLst>
          </a:custGeom>
          <a:solidFill>
            <a:srgbClr val="FFFBEB"/>
          </a:solidFill>
          <a:ln/>
        </p:spPr>
      </p:sp>
      <p:sp>
        <p:nvSpPr>
          <p:cNvPr id="37" name="Shape 35"/>
          <p:cNvSpPr/>
          <p:nvPr/>
        </p:nvSpPr>
        <p:spPr>
          <a:xfrm>
            <a:off x="574935" y="4526204"/>
            <a:ext cx="101459" cy="135279"/>
          </a:xfrm>
          <a:custGeom>
            <a:avLst/>
            <a:gdLst/>
            <a:ahLst/>
            <a:cxnLst/>
            <a:rect l="l" t="t" r="r" b="b"/>
            <a:pathLst>
              <a:path w="101459" h="135279">
                <a:moveTo>
                  <a:pt x="77389" y="101459"/>
                </a:moveTo>
                <a:cubicBezTo>
                  <a:pt x="79318" y="95567"/>
                  <a:pt x="83175" y="90230"/>
                  <a:pt x="87535" y="85633"/>
                </a:cubicBezTo>
                <a:cubicBezTo>
                  <a:pt x="96175" y="76543"/>
                  <a:pt x="101459" y="64257"/>
                  <a:pt x="101459" y="50730"/>
                </a:cubicBezTo>
                <a:cubicBezTo>
                  <a:pt x="101459" y="22723"/>
                  <a:pt x="78736" y="0"/>
                  <a:pt x="50730" y="0"/>
                </a:cubicBezTo>
                <a:cubicBezTo>
                  <a:pt x="22723" y="0"/>
                  <a:pt x="0" y="22723"/>
                  <a:pt x="0" y="50730"/>
                </a:cubicBezTo>
                <a:cubicBezTo>
                  <a:pt x="0" y="64257"/>
                  <a:pt x="5284" y="76543"/>
                  <a:pt x="13924" y="85633"/>
                </a:cubicBezTo>
                <a:cubicBezTo>
                  <a:pt x="18284" y="90230"/>
                  <a:pt x="22168" y="95567"/>
                  <a:pt x="24070" y="101459"/>
                </a:cubicBezTo>
                <a:lnTo>
                  <a:pt x="77363" y="101459"/>
                </a:lnTo>
                <a:close/>
                <a:moveTo>
                  <a:pt x="76094" y="114141"/>
                </a:moveTo>
                <a:lnTo>
                  <a:pt x="25365" y="114141"/>
                </a:lnTo>
                <a:lnTo>
                  <a:pt x="25365" y="118369"/>
                </a:lnTo>
                <a:cubicBezTo>
                  <a:pt x="25365" y="130047"/>
                  <a:pt x="34824" y="139506"/>
                  <a:pt x="46502" y="139506"/>
                </a:cubicBezTo>
                <a:lnTo>
                  <a:pt x="54957" y="139506"/>
                </a:lnTo>
                <a:cubicBezTo>
                  <a:pt x="66635" y="139506"/>
                  <a:pt x="76094" y="130047"/>
                  <a:pt x="76094" y="118369"/>
                </a:cubicBezTo>
                <a:lnTo>
                  <a:pt x="76094" y="114141"/>
                </a:lnTo>
                <a:close/>
                <a:moveTo>
                  <a:pt x="48616" y="29592"/>
                </a:moveTo>
                <a:cubicBezTo>
                  <a:pt x="38100" y="29592"/>
                  <a:pt x="29592" y="38100"/>
                  <a:pt x="29592" y="48616"/>
                </a:cubicBezTo>
                <a:cubicBezTo>
                  <a:pt x="29592" y="52130"/>
                  <a:pt x="26765" y="54957"/>
                  <a:pt x="23251" y="54957"/>
                </a:cubicBezTo>
                <a:cubicBezTo>
                  <a:pt x="19737" y="54957"/>
                  <a:pt x="16910" y="52130"/>
                  <a:pt x="16910" y="48616"/>
                </a:cubicBezTo>
                <a:cubicBezTo>
                  <a:pt x="16910" y="31098"/>
                  <a:pt x="31098" y="16910"/>
                  <a:pt x="48616" y="16910"/>
                </a:cubicBezTo>
                <a:cubicBezTo>
                  <a:pt x="52130" y="16910"/>
                  <a:pt x="54957" y="19737"/>
                  <a:pt x="54957" y="23251"/>
                </a:cubicBezTo>
                <a:cubicBezTo>
                  <a:pt x="54957" y="26765"/>
                  <a:pt x="52130" y="29592"/>
                  <a:pt x="48616" y="29592"/>
                </a:cubicBezTo>
                <a:close/>
              </a:path>
            </a:pathLst>
          </a:custGeom>
          <a:solidFill>
            <a:srgbClr val="92400E"/>
          </a:solidFill>
          <a:ln/>
        </p:spPr>
      </p:sp>
      <p:sp>
        <p:nvSpPr>
          <p:cNvPr id="38" name="Text 36"/>
          <p:cNvSpPr/>
          <p:nvPr/>
        </p:nvSpPr>
        <p:spPr>
          <a:xfrm>
            <a:off x="755244" y="4492384"/>
            <a:ext cx="5205477" cy="2029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dirty="0">
                <a:solidFill>
                  <a:srgbClr val="92400E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触点左端接LD点,右端与前一条指令的触点右端相连</a:t>
            </a:r>
            <a:endParaRPr lang="en-US" sz="1600" dirty="0"/>
          </a:p>
        </p:txBody>
      </p:sp>
      <p:sp>
        <p:nvSpPr>
          <p:cNvPr id="39" name="Shape 37"/>
          <p:cNvSpPr/>
          <p:nvPr/>
        </p:nvSpPr>
        <p:spPr>
          <a:xfrm>
            <a:off x="6145761" y="3184687"/>
            <a:ext cx="5707074" cy="1682530"/>
          </a:xfrm>
          <a:custGeom>
            <a:avLst/>
            <a:gdLst/>
            <a:ahLst/>
            <a:cxnLst/>
            <a:rect l="l" t="t" r="r" b="b"/>
            <a:pathLst>
              <a:path w="5707074" h="1682530">
                <a:moveTo>
                  <a:pt x="33820" y="0"/>
                </a:moveTo>
                <a:lnTo>
                  <a:pt x="5605617" y="0"/>
                </a:lnTo>
                <a:cubicBezTo>
                  <a:pt x="5661650" y="0"/>
                  <a:pt x="5707074" y="45424"/>
                  <a:pt x="5707074" y="101457"/>
                </a:cubicBezTo>
                <a:lnTo>
                  <a:pt x="5707074" y="1581073"/>
                </a:lnTo>
                <a:cubicBezTo>
                  <a:pt x="5707074" y="1637106"/>
                  <a:pt x="5661650" y="1682530"/>
                  <a:pt x="5605617" y="1682530"/>
                </a:cubicBezTo>
                <a:lnTo>
                  <a:pt x="33820" y="1682530"/>
                </a:lnTo>
                <a:cubicBezTo>
                  <a:pt x="15142" y="1682530"/>
                  <a:pt x="0" y="1667388"/>
                  <a:pt x="0" y="1648710"/>
                </a:cubicBezTo>
                <a:lnTo>
                  <a:pt x="0" y="33820"/>
                </a:lnTo>
                <a:cubicBezTo>
                  <a:pt x="0" y="15142"/>
                  <a:pt x="15142" y="0"/>
                  <a:pt x="33820" y="0"/>
                </a:cubicBezTo>
                <a:close/>
              </a:path>
            </a:pathLst>
          </a:custGeom>
          <a:solidFill>
            <a:srgbClr val="FFFFFF"/>
          </a:solidFill>
          <a:ln/>
          <a:effectLst>
            <a:outerShdw sx="100000" sy="100000" kx="0" ky="0" algn="bl" rotWithShape="0" blurRad="50730" dist="33820" dir="5400000">
              <a:srgbClr val="000000">
                <a:alpha val="10196"/>
              </a:srgbClr>
            </a:outerShdw>
          </a:effectLst>
        </p:spPr>
      </p:sp>
      <p:sp>
        <p:nvSpPr>
          <p:cNvPr id="40" name="Shape 38"/>
          <p:cNvSpPr/>
          <p:nvPr/>
        </p:nvSpPr>
        <p:spPr>
          <a:xfrm>
            <a:off x="6145761" y="3184687"/>
            <a:ext cx="33820" cy="1682530"/>
          </a:xfrm>
          <a:custGeom>
            <a:avLst/>
            <a:gdLst/>
            <a:ahLst/>
            <a:cxnLst/>
            <a:rect l="l" t="t" r="r" b="b"/>
            <a:pathLst>
              <a:path w="33820" h="1682530">
                <a:moveTo>
                  <a:pt x="33820" y="0"/>
                </a:moveTo>
                <a:lnTo>
                  <a:pt x="33820" y="0"/>
                </a:lnTo>
                <a:lnTo>
                  <a:pt x="33820" y="1682530"/>
                </a:lnTo>
                <a:lnTo>
                  <a:pt x="33820" y="1682530"/>
                </a:lnTo>
                <a:cubicBezTo>
                  <a:pt x="15142" y="1682530"/>
                  <a:pt x="0" y="1667388"/>
                  <a:pt x="0" y="1648710"/>
                </a:cubicBezTo>
                <a:lnTo>
                  <a:pt x="0" y="33820"/>
                </a:lnTo>
                <a:cubicBezTo>
                  <a:pt x="0" y="15142"/>
                  <a:pt x="15142" y="0"/>
                  <a:pt x="33820" y="0"/>
                </a:cubicBezTo>
                <a:close/>
              </a:path>
            </a:pathLst>
          </a:custGeom>
          <a:solidFill>
            <a:srgbClr val="8B5CF6"/>
          </a:solidFill>
          <a:ln/>
        </p:spPr>
      </p:sp>
      <p:sp>
        <p:nvSpPr>
          <p:cNvPr id="41" name="Shape 39"/>
          <p:cNvSpPr/>
          <p:nvPr/>
        </p:nvSpPr>
        <p:spPr>
          <a:xfrm>
            <a:off x="6264130" y="3286146"/>
            <a:ext cx="338197" cy="338197"/>
          </a:xfrm>
          <a:custGeom>
            <a:avLst/>
            <a:gdLst/>
            <a:ahLst/>
            <a:cxnLst/>
            <a:rect l="l" t="t" r="r" b="b"/>
            <a:pathLst>
              <a:path w="338197" h="338197">
                <a:moveTo>
                  <a:pt x="67639" y="0"/>
                </a:moveTo>
                <a:lnTo>
                  <a:pt x="270558" y="0"/>
                </a:lnTo>
                <a:cubicBezTo>
                  <a:pt x="307914" y="0"/>
                  <a:pt x="338197" y="30283"/>
                  <a:pt x="338197" y="67639"/>
                </a:cubicBezTo>
                <a:lnTo>
                  <a:pt x="338197" y="270558"/>
                </a:lnTo>
                <a:cubicBezTo>
                  <a:pt x="338197" y="307914"/>
                  <a:pt x="307914" y="338197"/>
                  <a:pt x="270558" y="338197"/>
                </a:cubicBezTo>
                <a:lnTo>
                  <a:pt x="67639" y="338197"/>
                </a:lnTo>
                <a:cubicBezTo>
                  <a:pt x="30283" y="338197"/>
                  <a:pt x="0" y="307914"/>
                  <a:pt x="0" y="270558"/>
                </a:cubicBezTo>
                <a:lnTo>
                  <a:pt x="0" y="67639"/>
                </a:lnTo>
                <a:cubicBezTo>
                  <a:pt x="0" y="30308"/>
                  <a:pt x="30308" y="0"/>
                  <a:pt x="67639" y="0"/>
                </a:cubicBezTo>
                <a:close/>
              </a:path>
            </a:pathLst>
          </a:custGeom>
          <a:solidFill>
            <a:srgbClr val="8B5CF6"/>
          </a:solidFill>
          <a:ln/>
        </p:spPr>
      </p:sp>
      <p:sp>
        <p:nvSpPr>
          <p:cNvPr id="42" name="Text 40"/>
          <p:cNvSpPr/>
          <p:nvPr/>
        </p:nvSpPr>
        <p:spPr>
          <a:xfrm>
            <a:off x="6226083" y="3286146"/>
            <a:ext cx="414291" cy="33819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98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OUT</a:t>
            </a:r>
            <a:endParaRPr lang="en-US" sz="1600" dirty="0"/>
          </a:p>
        </p:txBody>
      </p:sp>
      <p:sp>
        <p:nvSpPr>
          <p:cNvPr id="43" name="Text 41"/>
          <p:cNvSpPr/>
          <p:nvPr/>
        </p:nvSpPr>
        <p:spPr>
          <a:xfrm>
            <a:off x="6703786" y="3336875"/>
            <a:ext cx="1048411" cy="23673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98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OUT 输出指令</a:t>
            </a:r>
            <a:endParaRPr lang="en-US" sz="1600" dirty="0"/>
          </a:p>
        </p:txBody>
      </p:sp>
      <p:sp>
        <p:nvSpPr>
          <p:cNvPr id="44" name="Text 42"/>
          <p:cNvSpPr/>
          <p:nvPr/>
        </p:nvSpPr>
        <p:spPr>
          <a:xfrm>
            <a:off x="6264130" y="3691982"/>
            <a:ext cx="5554885" cy="2029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功能:</a:t>
            </a:r>
            <a:pPr>
              <a:lnSpc>
                <a:spcPct val="120000"/>
              </a:lnSpc>
            </a:pPr>
            <a:r>
              <a:rPr lang="en-US" sz="106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驱动线圈输出</a:t>
            </a:r>
            <a:endParaRPr lang="en-US" sz="1600" dirty="0"/>
          </a:p>
        </p:txBody>
      </p:sp>
      <p:sp>
        <p:nvSpPr>
          <p:cNvPr id="45" name="Text 43"/>
          <p:cNvSpPr/>
          <p:nvPr/>
        </p:nvSpPr>
        <p:spPr>
          <a:xfrm>
            <a:off x="6264130" y="3928720"/>
            <a:ext cx="5554885" cy="2029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适用:</a:t>
            </a:r>
            <a:pPr>
              <a:lnSpc>
                <a:spcPct val="120000"/>
              </a:lnSpc>
            </a:pPr>
            <a:r>
              <a:rPr lang="en-US" sz="106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Y、M、T、C、S等(不能用于X)</a:t>
            </a:r>
            <a:endParaRPr lang="en-US" sz="1600" dirty="0"/>
          </a:p>
        </p:txBody>
      </p:sp>
      <p:sp>
        <p:nvSpPr>
          <p:cNvPr id="46" name="Text 44"/>
          <p:cNvSpPr/>
          <p:nvPr/>
        </p:nvSpPr>
        <p:spPr>
          <a:xfrm>
            <a:off x="6264130" y="4165458"/>
            <a:ext cx="5554885" cy="2029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位置:</a:t>
            </a:r>
            <a:pPr>
              <a:lnSpc>
                <a:spcPct val="120000"/>
              </a:lnSpc>
            </a:pPr>
            <a:r>
              <a:rPr lang="en-US" sz="1065" dirty="0">
                <a:solidFill>
                  <a:srgbClr val="4B556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放在梯形图同一行最右边</a:t>
            </a:r>
            <a:endParaRPr lang="en-US" sz="1600" dirty="0"/>
          </a:p>
        </p:txBody>
      </p:sp>
      <p:sp>
        <p:nvSpPr>
          <p:cNvPr id="47" name="Shape 45"/>
          <p:cNvSpPr/>
          <p:nvPr/>
        </p:nvSpPr>
        <p:spPr>
          <a:xfrm>
            <a:off x="6264130" y="4402196"/>
            <a:ext cx="5487245" cy="338197"/>
          </a:xfrm>
          <a:custGeom>
            <a:avLst/>
            <a:gdLst/>
            <a:ahLst/>
            <a:cxnLst/>
            <a:rect l="l" t="t" r="r" b="b"/>
            <a:pathLst>
              <a:path w="5487245" h="338197">
                <a:moveTo>
                  <a:pt x="67639" y="0"/>
                </a:moveTo>
                <a:lnTo>
                  <a:pt x="5419606" y="0"/>
                </a:lnTo>
                <a:cubicBezTo>
                  <a:pt x="5456962" y="0"/>
                  <a:pt x="5487245" y="30283"/>
                  <a:pt x="5487245" y="67639"/>
                </a:cubicBezTo>
                <a:lnTo>
                  <a:pt x="5487245" y="270558"/>
                </a:lnTo>
                <a:cubicBezTo>
                  <a:pt x="5487245" y="307889"/>
                  <a:pt x="5456937" y="338197"/>
                  <a:pt x="5419606" y="338197"/>
                </a:cubicBezTo>
                <a:lnTo>
                  <a:pt x="67639" y="338197"/>
                </a:lnTo>
                <a:cubicBezTo>
                  <a:pt x="30283" y="338197"/>
                  <a:pt x="0" y="307914"/>
                  <a:pt x="0" y="270558"/>
                </a:cubicBezTo>
                <a:lnTo>
                  <a:pt x="0" y="67639"/>
                </a:lnTo>
                <a:cubicBezTo>
                  <a:pt x="0" y="30308"/>
                  <a:pt x="30308" y="0"/>
                  <a:pt x="67639" y="0"/>
                </a:cubicBezTo>
                <a:close/>
              </a:path>
            </a:pathLst>
          </a:custGeom>
          <a:solidFill>
            <a:srgbClr val="F5F3FF"/>
          </a:solidFill>
          <a:ln/>
        </p:spPr>
      </p:sp>
      <p:sp>
        <p:nvSpPr>
          <p:cNvPr id="48" name="Shape 46"/>
          <p:cNvSpPr/>
          <p:nvPr/>
        </p:nvSpPr>
        <p:spPr>
          <a:xfrm>
            <a:off x="6365589" y="4503655"/>
            <a:ext cx="101459" cy="135279"/>
          </a:xfrm>
          <a:custGeom>
            <a:avLst/>
            <a:gdLst/>
            <a:ahLst/>
            <a:cxnLst/>
            <a:rect l="l" t="t" r="r" b="b"/>
            <a:pathLst>
              <a:path w="101459" h="135279">
                <a:moveTo>
                  <a:pt x="77389" y="101459"/>
                </a:moveTo>
                <a:cubicBezTo>
                  <a:pt x="79318" y="95567"/>
                  <a:pt x="83175" y="90230"/>
                  <a:pt x="87535" y="85633"/>
                </a:cubicBezTo>
                <a:cubicBezTo>
                  <a:pt x="96175" y="76543"/>
                  <a:pt x="101459" y="64257"/>
                  <a:pt x="101459" y="50730"/>
                </a:cubicBezTo>
                <a:cubicBezTo>
                  <a:pt x="101459" y="22723"/>
                  <a:pt x="78736" y="0"/>
                  <a:pt x="50730" y="0"/>
                </a:cubicBezTo>
                <a:cubicBezTo>
                  <a:pt x="22723" y="0"/>
                  <a:pt x="0" y="22723"/>
                  <a:pt x="0" y="50730"/>
                </a:cubicBezTo>
                <a:cubicBezTo>
                  <a:pt x="0" y="64257"/>
                  <a:pt x="5284" y="76543"/>
                  <a:pt x="13924" y="85633"/>
                </a:cubicBezTo>
                <a:cubicBezTo>
                  <a:pt x="18284" y="90230"/>
                  <a:pt x="22168" y="95567"/>
                  <a:pt x="24070" y="101459"/>
                </a:cubicBezTo>
                <a:lnTo>
                  <a:pt x="77363" y="101459"/>
                </a:lnTo>
                <a:close/>
                <a:moveTo>
                  <a:pt x="76094" y="114141"/>
                </a:moveTo>
                <a:lnTo>
                  <a:pt x="25365" y="114141"/>
                </a:lnTo>
                <a:lnTo>
                  <a:pt x="25365" y="118369"/>
                </a:lnTo>
                <a:cubicBezTo>
                  <a:pt x="25365" y="130047"/>
                  <a:pt x="34824" y="139506"/>
                  <a:pt x="46502" y="139506"/>
                </a:cubicBezTo>
                <a:lnTo>
                  <a:pt x="54957" y="139506"/>
                </a:lnTo>
                <a:cubicBezTo>
                  <a:pt x="66635" y="139506"/>
                  <a:pt x="76094" y="130047"/>
                  <a:pt x="76094" y="118369"/>
                </a:cubicBezTo>
                <a:lnTo>
                  <a:pt x="76094" y="114141"/>
                </a:lnTo>
                <a:close/>
                <a:moveTo>
                  <a:pt x="48616" y="29592"/>
                </a:moveTo>
                <a:cubicBezTo>
                  <a:pt x="38100" y="29592"/>
                  <a:pt x="29592" y="38100"/>
                  <a:pt x="29592" y="48616"/>
                </a:cubicBezTo>
                <a:cubicBezTo>
                  <a:pt x="29592" y="52130"/>
                  <a:pt x="26765" y="54957"/>
                  <a:pt x="23251" y="54957"/>
                </a:cubicBezTo>
                <a:cubicBezTo>
                  <a:pt x="19737" y="54957"/>
                  <a:pt x="16910" y="52130"/>
                  <a:pt x="16910" y="48616"/>
                </a:cubicBezTo>
                <a:cubicBezTo>
                  <a:pt x="16910" y="31098"/>
                  <a:pt x="31098" y="16910"/>
                  <a:pt x="48616" y="16910"/>
                </a:cubicBezTo>
                <a:cubicBezTo>
                  <a:pt x="52130" y="16910"/>
                  <a:pt x="54957" y="19737"/>
                  <a:pt x="54957" y="23251"/>
                </a:cubicBezTo>
                <a:cubicBezTo>
                  <a:pt x="54957" y="26765"/>
                  <a:pt x="52130" y="29592"/>
                  <a:pt x="48616" y="29592"/>
                </a:cubicBezTo>
                <a:close/>
              </a:path>
            </a:pathLst>
          </a:custGeom>
          <a:solidFill>
            <a:srgbClr val="7C3AED"/>
          </a:solidFill>
          <a:ln/>
        </p:spPr>
      </p:sp>
      <p:sp>
        <p:nvSpPr>
          <p:cNvPr id="49" name="Text 47"/>
          <p:cNvSpPr/>
          <p:nvPr/>
        </p:nvSpPr>
        <p:spPr>
          <a:xfrm>
            <a:off x="6545898" y="4469835"/>
            <a:ext cx="5205477" cy="2029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dirty="0">
                <a:solidFill>
                  <a:srgbClr val="7C3AE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可连续使用多次,对应线圈并联</a:t>
            </a:r>
            <a:endParaRPr lang="en-US" sz="1600" dirty="0"/>
          </a:p>
        </p:txBody>
      </p:sp>
      <p:sp>
        <p:nvSpPr>
          <p:cNvPr id="50" name="Shape 48"/>
          <p:cNvSpPr/>
          <p:nvPr/>
        </p:nvSpPr>
        <p:spPr>
          <a:xfrm>
            <a:off x="355107" y="4932040"/>
            <a:ext cx="11498696" cy="1589526"/>
          </a:xfrm>
          <a:custGeom>
            <a:avLst/>
            <a:gdLst/>
            <a:ahLst/>
            <a:cxnLst/>
            <a:rect l="l" t="t" r="r" b="b"/>
            <a:pathLst>
              <a:path w="11498696" h="1589526">
                <a:moveTo>
                  <a:pt x="33820" y="0"/>
                </a:moveTo>
                <a:lnTo>
                  <a:pt x="11397237" y="0"/>
                </a:lnTo>
                <a:cubicBezTo>
                  <a:pt x="11453271" y="0"/>
                  <a:pt x="11498696" y="45425"/>
                  <a:pt x="11498696" y="101459"/>
                </a:cubicBezTo>
                <a:lnTo>
                  <a:pt x="11498696" y="1488066"/>
                </a:lnTo>
                <a:cubicBezTo>
                  <a:pt x="11498696" y="1544101"/>
                  <a:pt x="11453271" y="1589526"/>
                  <a:pt x="11397237" y="1589526"/>
                </a:cubicBezTo>
                <a:lnTo>
                  <a:pt x="33820" y="1589526"/>
                </a:lnTo>
                <a:cubicBezTo>
                  <a:pt x="15154" y="1589526"/>
                  <a:pt x="0" y="1574372"/>
                  <a:pt x="0" y="1555706"/>
                </a:cubicBezTo>
                <a:lnTo>
                  <a:pt x="0" y="33820"/>
                </a:lnTo>
                <a:cubicBezTo>
                  <a:pt x="0" y="15154"/>
                  <a:pt x="15154" y="0"/>
                  <a:pt x="33820" y="0"/>
                </a:cubicBezTo>
                <a:close/>
              </a:path>
            </a:pathLst>
          </a:custGeom>
          <a:solidFill>
            <a:srgbClr val="1E3A8A">
              <a:alpha val="5098"/>
            </a:srgbClr>
          </a:solidFill>
          <a:ln/>
        </p:spPr>
      </p:sp>
      <p:sp>
        <p:nvSpPr>
          <p:cNvPr id="51" name="Shape 49"/>
          <p:cNvSpPr/>
          <p:nvPr/>
        </p:nvSpPr>
        <p:spPr>
          <a:xfrm>
            <a:off x="355107" y="4932040"/>
            <a:ext cx="33820" cy="1589526"/>
          </a:xfrm>
          <a:custGeom>
            <a:avLst/>
            <a:gdLst/>
            <a:ahLst/>
            <a:cxnLst/>
            <a:rect l="l" t="t" r="r" b="b"/>
            <a:pathLst>
              <a:path w="33820" h="1589526">
                <a:moveTo>
                  <a:pt x="33820" y="0"/>
                </a:moveTo>
                <a:lnTo>
                  <a:pt x="33820" y="0"/>
                </a:lnTo>
                <a:lnTo>
                  <a:pt x="33820" y="1589526"/>
                </a:lnTo>
                <a:lnTo>
                  <a:pt x="33820" y="1589526"/>
                </a:lnTo>
                <a:cubicBezTo>
                  <a:pt x="15142" y="1589526"/>
                  <a:pt x="0" y="1574384"/>
                  <a:pt x="0" y="1555706"/>
                </a:cubicBezTo>
                <a:lnTo>
                  <a:pt x="0" y="33820"/>
                </a:lnTo>
                <a:cubicBezTo>
                  <a:pt x="0" y="15142"/>
                  <a:pt x="15142" y="0"/>
                  <a:pt x="33820" y="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52" name="Shape 50"/>
          <p:cNvSpPr/>
          <p:nvPr/>
        </p:nvSpPr>
        <p:spPr>
          <a:xfrm>
            <a:off x="498840" y="5067319"/>
            <a:ext cx="202918" cy="202918"/>
          </a:xfrm>
          <a:custGeom>
            <a:avLst/>
            <a:gdLst/>
            <a:ahLst/>
            <a:cxnLst/>
            <a:rect l="l" t="t" r="r" b="b"/>
            <a:pathLst>
              <a:path w="202918" h="202918">
                <a:moveTo>
                  <a:pt x="101459" y="202918"/>
                </a:moveTo>
                <a:cubicBezTo>
                  <a:pt x="157456" y="202918"/>
                  <a:pt x="202918" y="157456"/>
                  <a:pt x="202918" y="101459"/>
                </a:cubicBezTo>
                <a:cubicBezTo>
                  <a:pt x="202918" y="45462"/>
                  <a:pt x="157456" y="0"/>
                  <a:pt x="101459" y="0"/>
                </a:cubicBezTo>
                <a:cubicBezTo>
                  <a:pt x="45462" y="0"/>
                  <a:pt x="0" y="45462"/>
                  <a:pt x="0" y="101459"/>
                </a:cubicBezTo>
                <a:cubicBezTo>
                  <a:pt x="0" y="157456"/>
                  <a:pt x="45462" y="202918"/>
                  <a:pt x="101459" y="202918"/>
                </a:cubicBezTo>
                <a:close/>
                <a:moveTo>
                  <a:pt x="88777" y="63412"/>
                </a:moveTo>
                <a:cubicBezTo>
                  <a:pt x="88777" y="56412"/>
                  <a:pt x="94459" y="50730"/>
                  <a:pt x="101459" y="50730"/>
                </a:cubicBezTo>
                <a:cubicBezTo>
                  <a:pt x="108459" y="50730"/>
                  <a:pt x="114141" y="56412"/>
                  <a:pt x="114141" y="63412"/>
                </a:cubicBezTo>
                <a:cubicBezTo>
                  <a:pt x="114141" y="70412"/>
                  <a:pt x="108459" y="76094"/>
                  <a:pt x="101459" y="76094"/>
                </a:cubicBezTo>
                <a:cubicBezTo>
                  <a:pt x="94459" y="76094"/>
                  <a:pt x="88777" y="70412"/>
                  <a:pt x="88777" y="63412"/>
                </a:cubicBezTo>
                <a:close/>
                <a:moveTo>
                  <a:pt x="85606" y="88777"/>
                </a:moveTo>
                <a:lnTo>
                  <a:pt x="104630" y="88777"/>
                </a:lnTo>
                <a:cubicBezTo>
                  <a:pt x="109901" y="88777"/>
                  <a:pt x="114141" y="93017"/>
                  <a:pt x="114141" y="98288"/>
                </a:cubicBezTo>
                <a:lnTo>
                  <a:pt x="114141" y="133165"/>
                </a:lnTo>
                <a:lnTo>
                  <a:pt x="117312" y="133165"/>
                </a:lnTo>
                <a:cubicBezTo>
                  <a:pt x="122583" y="133165"/>
                  <a:pt x="126824" y="137406"/>
                  <a:pt x="126824" y="142677"/>
                </a:cubicBezTo>
                <a:cubicBezTo>
                  <a:pt x="126824" y="147948"/>
                  <a:pt x="122583" y="152189"/>
                  <a:pt x="117312" y="152189"/>
                </a:cubicBezTo>
                <a:lnTo>
                  <a:pt x="85606" y="152189"/>
                </a:lnTo>
                <a:cubicBezTo>
                  <a:pt x="80335" y="152189"/>
                  <a:pt x="76094" y="147948"/>
                  <a:pt x="76094" y="142677"/>
                </a:cubicBezTo>
                <a:cubicBezTo>
                  <a:pt x="76094" y="137406"/>
                  <a:pt x="80335" y="133165"/>
                  <a:pt x="85606" y="133165"/>
                </a:cubicBezTo>
                <a:lnTo>
                  <a:pt x="95118" y="133165"/>
                </a:lnTo>
                <a:lnTo>
                  <a:pt x="95118" y="107800"/>
                </a:lnTo>
                <a:lnTo>
                  <a:pt x="85606" y="107800"/>
                </a:lnTo>
                <a:cubicBezTo>
                  <a:pt x="80335" y="107800"/>
                  <a:pt x="76094" y="103560"/>
                  <a:pt x="76094" y="98288"/>
                </a:cubicBezTo>
                <a:cubicBezTo>
                  <a:pt x="76094" y="93017"/>
                  <a:pt x="80335" y="88777"/>
                  <a:pt x="85606" y="88777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53" name="Text 51"/>
          <p:cNvSpPr/>
          <p:nvPr/>
        </p:nvSpPr>
        <p:spPr>
          <a:xfrm>
            <a:off x="828583" y="5033499"/>
            <a:ext cx="1961542" cy="2029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1E3A8A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编程示例:起保停电路</a:t>
            </a:r>
            <a:endParaRPr lang="en-US" sz="1600" dirty="0"/>
          </a:p>
        </p:txBody>
      </p:sp>
      <p:sp>
        <p:nvSpPr>
          <p:cNvPr id="54" name="Shape 52"/>
          <p:cNvSpPr/>
          <p:nvPr/>
        </p:nvSpPr>
        <p:spPr>
          <a:xfrm>
            <a:off x="828583" y="5270237"/>
            <a:ext cx="1893903" cy="1149870"/>
          </a:xfrm>
          <a:custGeom>
            <a:avLst/>
            <a:gdLst/>
            <a:ahLst/>
            <a:cxnLst/>
            <a:rect l="l" t="t" r="r" b="b"/>
            <a:pathLst>
              <a:path w="1893903" h="1149870">
                <a:moveTo>
                  <a:pt x="67635" y="0"/>
                </a:moveTo>
                <a:lnTo>
                  <a:pt x="1826268" y="0"/>
                </a:lnTo>
                <a:cubicBezTo>
                  <a:pt x="1863622" y="0"/>
                  <a:pt x="1893903" y="30281"/>
                  <a:pt x="1893903" y="67635"/>
                </a:cubicBezTo>
                <a:lnTo>
                  <a:pt x="1893903" y="1082234"/>
                </a:lnTo>
                <a:cubicBezTo>
                  <a:pt x="1893903" y="1119563"/>
                  <a:pt x="1863597" y="1149870"/>
                  <a:pt x="1826268" y="1149870"/>
                </a:cubicBezTo>
                <a:lnTo>
                  <a:pt x="67635" y="1149870"/>
                </a:lnTo>
                <a:cubicBezTo>
                  <a:pt x="30281" y="1149870"/>
                  <a:pt x="0" y="1119588"/>
                  <a:pt x="0" y="1082234"/>
                </a:cubicBezTo>
                <a:lnTo>
                  <a:pt x="0" y="67635"/>
                </a:lnTo>
                <a:cubicBezTo>
                  <a:pt x="0" y="30281"/>
                  <a:pt x="30281" y="0"/>
                  <a:pt x="67635" y="0"/>
                </a:cubicBezTo>
                <a:close/>
              </a:path>
            </a:pathLst>
          </a:custGeom>
          <a:solidFill>
            <a:srgbClr val="1F2937"/>
          </a:solidFill>
          <a:ln/>
        </p:spPr>
      </p:sp>
      <p:sp>
        <p:nvSpPr>
          <p:cNvPr id="55" name="Text 53"/>
          <p:cNvSpPr/>
          <p:nvPr/>
        </p:nvSpPr>
        <p:spPr>
          <a:xfrm>
            <a:off x="896222" y="5337877"/>
            <a:ext cx="1826264" cy="2029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X0=启动, X1=停止, Y0=输出</a:t>
            </a:r>
            <a:endParaRPr lang="en-US" sz="1600" dirty="0"/>
          </a:p>
        </p:txBody>
      </p:sp>
      <p:sp>
        <p:nvSpPr>
          <p:cNvPr id="56" name="Text 54"/>
          <p:cNvSpPr/>
          <p:nvPr/>
        </p:nvSpPr>
        <p:spPr>
          <a:xfrm>
            <a:off x="896222" y="5540795"/>
            <a:ext cx="1826264" cy="2029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LD X0 </a:t>
            </a:r>
            <a:pPr>
              <a:lnSpc>
                <a:spcPct val="120000"/>
              </a:lnSpc>
            </a:pPr>
            <a:r>
              <a:rPr lang="en-US" sz="1065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读取启动按钮</a:t>
            </a:r>
            <a:endParaRPr lang="en-US" sz="1600" dirty="0"/>
          </a:p>
        </p:txBody>
      </p:sp>
      <p:sp>
        <p:nvSpPr>
          <p:cNvPr id="57" name="Text 55"/>
          <p:cNvSpPr/>
          <p:nvPr/>
        </p:nvSpPr>
        <p:spPr>
          <a:xfrm>
            <a:off x="896222" y="5743713"/>
            <a:ext cx="1826264" cy="2029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OR Y0 </a:t>
            </a:r>
            <a:pPr>
              <a:lnSpc>
                <a:spcPct val="120000"/>
              </a:lnSpc>
            </a:pPr>
            <a:r>
              <a:rPr lang="en-US" sz="1065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并联自锁触点</a:t>
            </a:r>
            <a:endParaRPr lang="en-US" sz="1600" dirty="0"/>
          </a:p>
        </p:txBody>
      </p:sp>
      <p:sp>
        <p:nvSpPr>
          <p:cNvPr id="58" name="Text 56"/>
          <p:cNvSpPr/>
          <p:nvPr/>
        </p:nvSpPr>
        <p:spPr>
          <a:xfrm>
            <a:off x="896222" y="5946631"/>
            <a:ext cx="1826264" cy="2029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ANI X1 </a:t>
            </a:r>
            <a:pPr>
              <a:lnSpc>
                <a:spcPct val="120000"/>
              </a:lnSpc>
            </a:pPr>
            <a:r>
              <a:rPr lang="en-US" sz="1065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串联停止按钮(常闭)</a:t>
            </a:r>
            <a:endParaRPr lang="en-US" sz="1600" dirty="0"/>
          </a:p>
        </p:txBody>
      </p:sp>
      <p:sp>
        <p:nvSpPr>
          <p:cNvPr id="59" name="Text 57"/>
          <p:cNvSpPr/>
          <p:nvPr/>
        </p:nvSpPr>
        <p:spPr>
          <a:xfrm>
            <a:off x="896222" y="6149549"/>
            <a:ext cx="1826264" cy="2029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OUT Y0 </a:t>
            </a:r>
            <a:pPr>
              <a:lnSpc>
                <a:spcPct val="120000"/>
              </a:lnSpc>
            </a:pPr>
            <a:r>
              <a:rPr lang="en-US" sz="1065" dirty="0">
                <a:solidFill>
                  <a:srgbClr val="6B728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// 驱动输出线圈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Moonshot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FX3U系列PLC基本指令及编程</dc:title>
  <dc:subject>FX3U系列PLC基本指令及编程</dc:subject>
  <dc:creator>Kimi</dc:creator>
  <cp:lastModifiedBy>Kimi</cp:lastModifiedBy>
  <cp:revision>1</cp:revision>
  <dcterms:created xsi:type="dcterms:W3CDTF">2026-02-04T08:10:47Z</dcterms:created>
  <dcterms:modified xsi:type="dcterms:W3CDTF">2026-02-04T08:10:47Z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4" name="AIGC">
    <vt:lpwstr>{"Label":"FX3U系列PLC基本指令及编程","ContentProducer":"001191110108MACG2KBH8F10000","ProduceID":"19c277e5-5e72-83c8-8000-0000e09e61c0","ReservedCode1":"","ContentPropagator":"001191110108MACG2KBH8F20000","PropagateID":"19c277e5-5e72-83c8-8000-0000e09e61c0","ReservedCode2":""}</vt:lpwstr>
  </property>
</Properties>
</file>