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sldIdLst>
    <p:sldId id="256" r:id="rId3"/>
    <p:sldId id="410" r:id="rId4"/>
    <p:sldId id="414" r:id="rId5"/>
    <p:sldId id="422" r:id="rId6"/>
    <p:sldId id="424" r:id="rId7"/>
    <p:sldId id="418" r:id="rId8"/>
    <p:sldId id="428" r:id="rId9"/>
    <p:sldId id="429" r:id="rId10"/>
    <p:sldId id="430" r:id="rId11"/>
    <p:sldId id="431" r:id="rId12"/>
    <p:sldId id="432" r:id="rId13"/>
    <p:sldId id="433" r:id="rId14"/>
    <p:sldId id="434" r:id="rId15"/>
    <p:sldId id="435" r:id="rId16"/>
    <p:sldId id="436" r:id="rId17"/>
    <p:sldId id="419" r:id="rId18"/>
    <p:sldId id="442" r:id="rId19"/>
    <p:sldId id="443" r:id="rId20"/>
    <p:sldId id="444" r:id="rId21"/>
    <p:sldId id="446" r:id="rId22"/>
    <p:sldId id="448" r:id="rId23"/>
    <p:sldId id="513" r:id="rId24"/>
    <p:sldId id="449" r:id="rId25"/>
    <p:sldId id="450" r:id="rId26"/>
    <p:sldId id="451" r:id="rId27"/>
    <p:sldId id="452" r:id="rId28"/>
    <p:sldId id="420" r:id="rId29"/>
    <p:sldId id="455" r:id="rId30"/>
    <p:sldId id="456" r:id="rId31"/>
    <p:sldId id="457" r:id="rId32"/>
    <p:sldId id="458" r:id="rId33"/>
    <p:sldId id="459" r:id="rId34"/>
    <p:sldId id="460" r:id="rId35"/>
    <p:sldId id="461" r:id="rId36"/>
    <p:sldId id="462" r:id="rId37"/>
    <p:sldId id="463" r:id="rId38"/>
    <p:sldId id="464" r:id="rId39"/>
    <p:sldId id="421" r:id="rId40"/>
    <p:sldId id="493" r:id="rId41"/>
    <p:sldId id="494" r:id="rId42"/>
    <p:sldId id="495" r:id="rId43"/>
    <p:sldId id="496" r:id="rId44"/>
    <p:sldId id="498" r:id="rId45"/>
    <p:sldId id="499" r:id="rId46"/>
    <p:sldId id="504" r:id="rId47"/>
    <p:sldId id="506" r:id="rId48"/>
    <p:sldId id="507" r:id="rId49"/>
    <p:sldId id="505" r:id="rId50"/>
    <p:sldId id="508" r:id="rId51"/>
    <p:sldId id="509" r:id="rId52"/>
    <p:sldId id="510" r:id="rId53"/>
    <p:sldId id="270" r:id="rId5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7" autoAdjust="0"/>
    <p:restoredTop sz="94620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 r="-9985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 hasCustomPrompt="1"/>
          </p:nvPr>
        </p:nvSpPr>
        <p:spPr>
          <a:xfrm>
            <a:off x="395288" y="4437063"/>
            <a:ext cx="7772400" cy="9667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 sz="3600" b="0" kern="1200">
                <a:solidFill>
                  <a:schemeClr val="bg1"/>
                </a:solidFill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如何成为工程师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 hasCustomPrompt="1"/>
          </p:nvPr>
        </p:nvSpPr>
        <p:spPr>
          <a:xfrm>
            <a:off x="395288" y="5445125"/>
            <a:ext cx="6400800" cy="600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 sz="2400" kern="1200">
                <a:solidFill>
                  <a:schemeClr val="bg1"/>
                </a:solidFill>
                <a:ea typeface="微软雅黑" panose="020B0503020204020204" charset="-122"/>
              </a:defRPr>
            </a:lvl1pPr>
            <a:lvl2pPr marL="457200" lvl="1" indent="-4572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2pPr>
            <a:lvl3pPr marL="914400" lvl="2" indent="-9144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3pPr>
            <a:lvl4pPr marL="1371600" lvl="3" indent="-13716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4pPr>
            <a:lvl5pPr marL="1828800" lvl="4" indent="-18288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讲座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r>
              <a:rPr lang="zh-CN" altLang="en-US" dirty="0"/>
              <a:t>20</a:t>
            </a:r>
            <a:r>
              <a:rPr lang="en-US" altLang="zh-CN" dirty="0"/>
              <a:t>1601</a:t>
            </a:r>
            <a:endParaRPr lang="en-US" altLang="zh-CN" dirty="0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1950" y="117475"/>
            <a:ext cx="2057400" cy="5534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750" y="117475"/>
            <a:ext cx="6052930" cy="5534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CN" altLang="en-US"/>
              <a:t>工程师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1239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36846" y="11239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r="-242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11188" y="117475"/>
            <a:ext cx="80756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539750" y="1123950"/>
            <a:ext cx="8229600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7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0.xml"/><Relationship Id="rId1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.xml"/><Relationship Id="rId1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.xml"/><Relationship Id="rId1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.xml"/><Relationship Id="rId1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4.xml"/><Relationship Id="rId1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5.xml"/><Relationship Id="rId1" Type="http://schemas.openxmlformats.org/officeDocument/2006/relationships/image" Target="../media/image4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6.xml"/><Relationship Id="rId1" Type="http://schemas.openxmlformats.org/officeDocument/2006/relationships/image" Target="../media/image4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" Type="http://schemas.openxmlformats.org/officeDocument/2006/relationships/image" Target="../media/image4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8.xml"/><Relationship Id="rId1" Type="http://schemas.openxmlformats.org/officeDocument/2006/relationships/image" Target="../media/image4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9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0.xml"/><Relationship Id="rId1" Type="http://schemas.openxmlformats.org/officeDocument/2006/relationships/image" Target="../media/image4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3410" y="1304925"/>
            <a:ext cx="8075295" cy="3087370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华文彩云" panose="02010800040101010101" pitchFamily="2" charset="-122"/>
                <a:cs typeface="Times New Roman" panose="02020603050405020304" charset="0"/>
              </a:rPr>
              <a:t>《PLC</a:t>
            </a:r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原理及应用</a:t>
            </a:r>
            <a: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华文彩云" panose="02010800040101010101" pitchFamily="2" charset="-122"/>
                <a:cs typeface="Times New Roman" panose="02020603050405020304" charset="0"/>
              </a:rPr>
              <a:t>》</a:t>
            </a:r>
            <a:b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</a:br>
            <a:br>
              <a:rPr lang="en-US" altLang="zh-CN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br>
              <a:rPr lang="en-US" altLang="zh-CN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altLang="zh-CN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zh-CN" altLang="en-US" sz="53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5、</a:t>
            </a:r>
            <a:r>
              <a:rPr lang="zh-CN" altLang="en-US" sz="53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顺序功能图编程</a:t>
            </a:r>
            <a:endParaRPr lang="zh-CN" altLang="en-US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4.2 SFC程序的创建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3.转移条件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  S0到S20的转移条件是X000=ON，S20到S21的转移条件是X001=ON，S21到S22的转移条件是X002=ON，S22到S23的转移条件是T0=ON，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 S23到S24的转移条件是X003=ON，S24回到S0的转移条件是X002=ON。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4.2 SFC程序的创建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3138805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4.绘制SFC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用矩形方框和梯形图符号将上述工序图转换成SFC（顺序功能图），如图4-4所示，图中增加了电气互锁环节。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8185" y="117475"/>
            <a:ext cx="4157980" cy="65843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4.2 SFC程序的创建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5.状态初始化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要使SFC的程序运行，还需要将初始状态S0置ON的梯形图，可以利用初始化脉冲M8002和使用SET指令，这就是在梯形图块的内容。</a:t>
            </a:r>
            <a:endParaRPr lang="en-US" altLang="zh-CN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9865" y="3896995"/>
            <a:ext cx="5938520" cy="13608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4.2 SFC程序的创建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6.在GX Works2创建SFC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7185" y="1614170"/>
            <a:ext cx="5735955" cy="51968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4.2 SFC程序的创建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4.2.4 SFC转换为步进梯形图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在步进梯形图中，用状态来表示机械运行的各工序。可以认为状态也是一种继电器，都是由驱动线圈和触点构成。所以，步进梯形图程序编程增加了两条新的指令：步进触点指令STL和步进返回指令RET.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25" y="3950970"/>
            <a:ext cx="9197975" cy="15290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4.2 SFC程序的创建</a:t>
            </a:r>
            <a:endParaRPr sz="4400" dirty="0" smtClean="0"/>
          </a:p>
        </p:txBody>
      </p:sp>
      <p:pic>
        <p:nvPicPr>
          <p:cNvPr id="9" name="图片 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118735" y="117475"/>
            <a:ext cx="2922905" cy="783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11505" y="2665730"/>
            <a:ext cx="3049905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1" u="none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可以转换为如图所示的步进梯形图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4.3 SFC编程基础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457190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4.3.1状态和特殊辅助继电器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1.初始状态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占据SFC程序的起始位置的状态称为初始状态，可以使用S0-S9的状态编号。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2.停电保持状态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停电保持状态是使用电池或EEPROM存储器对其动作状态进行备份。在机械动作过程中发生停电后，再次通电时想要从断电时的状态继续运行时，可以使用这些状态。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3.特殊辅助继电器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表4-3几个特殊辅助继电器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4.3 SFC编程基础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b="1" dirty="0" smtClean="0">
                <a:latin typeface="黑体" panose="02010609060101010101" charset="-122"/>
                <a:ea typeface="黑体" panose="02010609060101010101" charset="-122"/>
              </a:rPr>
              <a:t>4.3.2状态内程序</a:t>
            </a:r>
            <a:endParaRPr lang="en-US" altLang="zh-CN" sz="40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1.状态内可以使用的指令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有些指令在状态内不能使用。状态内可以应用的基本逻辑指令如表4-4所示。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" y="3285490"/>
            <a:ext cx="9010650" cy="33934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4.3 SFC编程基础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507095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2.状态内程序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状态包括状态软元件、一系列程序控制动作、状态转移的下一个目标、转移条件。图ｂ、ｃ所示分别为这个状态的程序转换的步进梯形图和指令表。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30" y="2983865"/>
            <a:ext cx="8994140" cy="29444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4.3 SFC编程基础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3.输出的重复使用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在不同状态内，可以有相同的输出。但是，在一个状态内重复输出会有歧义。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4.输出的互锁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  在状态转移过程中，在不能同时接通的一对输出之间，必须在PLC外部电路上设置硬件互锁，在程序中也必须互锁。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4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1580" y="3932555"/>
            <a:ext cx="4333875" cy="28009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</a:t>
            </a:r>
            <a:r>
              <a:rPr sz="44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 顺序功能图编程</a:t>
            </a:r>
            <a:endParaRPr lang="zh-CN" altLang="en-US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54075"/>
            <a:ext cx="8479790" cy="5344795"/>
          </a:xfrm>
        </p:spPr>
        <p:txBody>
          <a:bodyPr/>
          <a:lstStyle/>
          <a:p>
            <a:pPr>
              <a:buNone/>
            </a:pPr>
            <a:endParaRPr sz="24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4.1 顺序功能图</a:t>
            </a:r>
            <a:endParaRPr sz="24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4.2 SFC程序的创建</a:t>
            </a:r>
            <a:endParaRPr sz="24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4.3 SFC编程基础</a:t>
            </a:r>
            <a:endParaRPr sz="24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4.4 SFC流程基本形式</a:t>
            </a:r>
            <a:endParaRPr sz="24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4.5 编程实例</a:t>
            </a:r>
            <a:endParaRPr sz="24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4.3 SFC编程基础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5.定时器的重复使用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6.输出的驱动方法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如图4-12所示，从状态内的母线开始，一旦写入LD或是LDI指令后，就不能再编写不需要触点的指令。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3212465"/>
            <a:ext cx="3030855" cy="2211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420" y="3388360"/>
            <a:ext cx="5335905" cy="24422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4.3 SFC编程基础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7.确保安全的措施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为确保设备安全，在紧急情况下必须停止输出，如图4-13所示，可以用ＺRST指令成批复位51个状态S0S50。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872740"/>
            <a:ext cx="8618220" cy="39446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4.3 SFC编程基础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8.堆栈指令的位置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在状态内，不能从STL的母线开始直接使用MPS、MRD、MPP指令，要在LD或LDI指令以后编程。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4870" y="2947670"/>
            <a:ext cx="6479540" cy="302704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4.3 SFC编程基础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4530090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4.3.3状态转移条件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1.状态转移和跳转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在GX Works2中，SFC程序用“→”表示转移到上方状态（重复）或转移到下方状态（跳转），或转移到被分离的其它流程的状态，目标状态会自动显示［●］，用“!”表示对状态的复位处理。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1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7290" y="2352675"/>
            <a:ext cx="4135755" cy="28016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4.3 SFC编程基础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2.复杂的转移条件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在转移条件中，不能使用ANB、ORB、MPS、MRD、MPP指令，对这样复杂的转移条件可以先在状态内处理。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2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" y="2903855"/>
            <a:ext cx="8331200" cy="32931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4.3 SFC编程基础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3.转移条件的变化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图中，作为转移条件的限位开关X030已经动作，希望其再次动作（OFF→ON）后才进行状态转移。此时，将转移条件脉冲化，S30首次动作时，通过M100使其不产生转移。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3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25" y="3427730"/>
            <a:ext cx="8947785" cy="29527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4.3 SFC编程基础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4.使用同一信号的状态转移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4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6745" y="1585595"/>
            <a:ext cx="4709160" cy="36868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r>
              <a:rPr sz="44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4.4 SFC流程基本形式</a:t>
            </a:r>
            <a:endParaRPr sz="4400" b="1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562975" cy="480314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SFC有单一流程和复合流程两种基本形式。</a:t>
            </a:r>
            <a:endParaRPr lang="en-US" altLang="zh-CN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  没有分支的流程称为单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流程，单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流程中控制程序顺序执行，也可以实现跳转或循环。</a:t>
            </a:r>
            <a:endParaRPr lang="en-US" altLang="zh-CN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  带有分支的流程，或者由多个单流程复合组成的流程称为复合流程。复合流程又分为选择流程和并行流程，选择流程中控制程序依多个转移条件选择一个分支执行，并行流程依一个转移条件并行执行所有分支。</a:t>
            </a:r>
            <a:endParaRPr lang="en-US" altLang="zh-CN" sz="32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r>
              <a:rPr sz="44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4.4 SFC流程基本形式</a:t>
            </a:r>
            <a:endParaRPr sz="4400" b="1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4.4.1单流程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1.跳转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直接转移到下方的状态以及转移到流程外的状态，称为跳转。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5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3287395"/>
            <a:ext cx="8935085" cy="25781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r>
              <a:rPr sz="44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4.4 SFC流程基本形式</a:t>
            </a:r>
            <a:endParaRPr sz="4400" b="1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2.循环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转移到上方的状态称为循环，同样使用“→”表示要转移的目标状态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6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370" y="2528570"/>
            <a:ext cx="8810625" cy="37147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r>
              <a:rPr sz="44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4.1 顺序功能图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3865" y="1347470"/>
            <a:ext cx="8409940" cy="4163060"/>
          </a:xfrm>
        </p:spPr>
        <p:txBody>
          <a:bodyPr/>
          <a:lstStyle/>
          <a:p>
            <a:pPr>
              <a:buNone/>
            </a:pPr>
            <a:r>
              <a:rPr lang="en-US" altLang="zh-CN" sz="3600" dirty="0" smtClean="0">
                <a:latin typeface="黑体" panose="02010609060101010101" charset="-122"/>
                <a:ea typeface="黑体" panose="02010609060101010101" charset="-122"/>
              </a:rPr>
              <a:t>  在FX系列可编程控制器中，可以使用SFC编程来实现步进顺序控制。用SFC程序可以表现基于机械动作的各工序的作用和整个控制流程，因此顺序控制的设计也变得简单。此外，SFC程序和步进梯形图程序，都是按照一定的规则进行编程，可以相互转换。</a:t>
            </a:r>
            <a:endParaRPr lang="en-US" altLang="zh-CN" sz="36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r>
              <a:rPr sz="44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4.4 SFC流程基本形式</a:t>
            </a:r>
            <a:endParaRPr sz="4400" b="1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2615565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3.SFC块跳转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一个SFC程序可以具有多个初始状态的SFC块，每个SFC块形成一个程序控制流程，在SFC块之间也可以进行状态转移。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7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0" y="1027430"/>
            <a:ext cx="5760085" cy="49669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r>
              <a:rPr sz="44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4.4 SFC流程基本形式</a:t>
            </a:r>
            <a:endParaRPr sz="4400" b="1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4.跳转和循环动作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紧邻的状态的转移用SET指令，S40→S41；使用OUT指令跳转到新状态，S40→S52。使用OUT指令或SET指令，都使源状态自动复位、新状态开始。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8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" y="3012440"/>
            <a:ext cx="9044940" cy="26695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r>
              <a:rPr sz="44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4.4 SFC流程基本形式</a:t>
            </a:r>
            <a:endParaRPr sz="4400" b="1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4.4.2复合流程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选择流程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将根据转移条件从多个流程中选择执行其中的一个流程。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9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705" y="2429510"/>
            <a:ext cx="8126095" cy="43738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r>
              <a:rPr sz="44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4.4 SFC流程基本形式</a:t>
            </a:r>
            <a:endParaRPr sz="4400" b="1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2.并行流程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依一个转移条件并行执行所有分支。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0" name="图片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" y="1482090"/>
            <a:ext cx="7792085" cy="52076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r>
              <a:rPr sz="44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4.4 SFC流程基本形式</a:t>
            </a:r>
            <a:endParaRPr sz="4400" b="1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4.4.3编程注意事项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1.块中的回路限制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每一个SFC块中的并列回路不能超过16个，每一个分支下不能超过8个。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1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930" y="2578735"/>
            <a:ext cx="6560820" cy="42722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r>
              <a:rPr sz="44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4.4 SFC流程基本形式</a:t>
            </a:r>
            <a:endParaRPr sz="4400" b="1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2.使用空状态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2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50670"/>
            <a:ext cx="8230235" cy="47421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r>
              <a:rPr sz="44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4.4 SFC流程基本形式</a:t>
            </a:r>
            <a:endParaRPr sz="4400" b="1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945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3.适当改写分支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3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8435" y="6350"/>
            <a:ext cx="5968365" cy="68275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r>
              <a:rPr sz="44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4.4 SFC流程基本形式</a:t>
            </a:r>
            <a:endParaRPr sz="4400" b="1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4.错误的流程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4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4120515"/>
            <a:ext cx="2901950" cy="26504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6845" y="1009650"/>
            <a:ext cx="3040380" cy="332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" y="1630680"/>
            <a:ext cx="4527550" cy="23444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0375" y="4337050"/>
            <a:ext cx="4138295" cy="24403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</a:t>
            </a:r>
            <a:r>
              <a:rPr sz="4400" dirty="0" smtClean="0"/>
              <a:t>4.5 编程实例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4.5.1单流程控制编程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例4-1喷水控制。一个公园的景观水池有中央指示灯、中央喷水、环状线指示灯和环状线喷水4个控制点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8" name="图片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" y="2708910"/>
            <a:ext cx="8872855" cy="36353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</a:t>
            </a:r>
            <a:r>
              <a:rPr sz="4400" dirty="0" smtClean="0"/>
              <a:t>4.5 编程实例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控制要求：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（1）单周期运行（X001=OFF、X002=OFF），按下启动按钮X000后，按照Y000（待机显示）→Y001（中央指示灯）→Y002（中央喷水）→Y003（环状线指示灯）→Y007（环状线喷水）→Y000（待机显示）的顺序动作，然后返回待机状态。通过预置2ｓ定时器依次切换各输出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（2）连续运行（X001=ON、X002=OFF），重复Y001Y007的动作。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（3）步进运行（X001=OFF、X002=ON），每按一次启动按钮，各输出依次动作一次。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r>
              <a:rPr sz="44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4.1 顺序功能图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4.1.1顺序功能图结构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包括梯形图块和SFC块。SFC块由状态、转移条件和SFC块内梯形图程序组成，除此之外的其它梯形图程序放在梯形图块中。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1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0" y="2881630"/>
            <a:ext cx="9070340" cy="3863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11505" y="3371215"/>
            <a:ext cx="232791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None/>
            </a:pP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灯光闪烁控制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</a:t>
            </a:r>
            <a:r>
              <a:rPr sz="4400" dirty="0" smtClean="0"/>
              <a:t>4.5 编程实例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065" y="944245"/>
            <a:ext cx="8229600" cy="49149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景观水池控制顺序功能图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en-US" altLang="zh-CN" sz="16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9" name="图片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1435735"/>
            <a:ext cx="8140065" cy="53841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</a:t>
            </a:r>
            <a:r>
              <a:rPr sz="4400" dirty="0" smtClean="0"/>
              <a:t>4.5 编程实例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2207260" cy="2257425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喷水控制的步进梯形图和指令表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0" name="图片 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0125" y="5715"/>
            <a:ext cx="5487035" cy="68453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</a:t>
            </a:r>
            <a:r>
              <a:rPr sz="4400" dirty="0" smtClean="0"/>
              <a:t>4.5 编程实例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3190" y="1027430"/>
            <a:ext cx="375031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例4-2凸轮轴旋转控制。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按下启动按钮后，执行小正转→小逆转→大正转→大逆转的动作后停止。限位开关X010X013为常开状态，凸轮轴达到所设定的角度时变为ON。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1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635" y="1241425"/>
            <a:ext cx="4881880" cy="49345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</a:t>
            </a:r>
            <a:r>
              <a:rPr sz="4400" dirty="0" smtClean="0"/>
              <a:t>4.5 编程实例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55880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凸轮轴旋转控制顺序功能图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2" name="图片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1586230"/>
            <a:ext cx="8352155" cy="52482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</a:t>
            </a:r>
            <a:r>
              <a:rPr sz="4400" dirty="0" smtClean="0"/>
              <a:t>4.5 编程实例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340233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例4-3顺序启动停止。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一个电动机顺序启停控制系统和顺序功能图。系统中有4台电动机，分别是M1、M2、M3和M4，由定时器控制电动机M1M4，按顺序启动，以相反顺序停止。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3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9213" y="-42227"/>
            <a:ext cx="5266055" cy="797115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</a:t>
            </a:r>
            <a:r>
              <a:rPr sz="4400" dirty="0" smtClean="0"/>
              <a:t>4.5 编程实例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905" y="930275"/>
            <a:ext cx="902208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例4-4大小球分拣装箱。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图示为使用传送带，将大、小球分类传送的机械装置。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4" name="图片 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1903095"/>
            <a:ext cx="7486015" cy="48831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</a:t>
            </a:r>
            <a:r>
              <a:rPr sz="4400" dirty="0" smtClean="0"/>
              <a:t>4.5 编程实例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035" y="1097280"/>
            <a:ext cx="2164080" cy="1200785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大小球分拣顺序功能图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5" name="图片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5348" y="-153987"/>
            <a:ext cx="5271135" cy="77222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</a:t>
            </a:r>
            <a:r>
              <a:rPr sz="4400" dirty="0" smtClean="0"/>
              <a:t>4.5 编程实例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71120" y="1068705"/>
            <a:ext cx="2011680" cy="72771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大小球分拣步进梯形图和指令表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6" name="图片 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8580" y="-400685"/>
            <a:ext cx="5262880" cy="73533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</a:t>
            </a:r>
            <a:r>
              <a:rPr sz="4400" dirty="0" smtClean="0"/>
              <a:t>4.5 编程实例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4.5.3并行流程控制编程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例4-5按钮式人行横道。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按钮式人行横道的组成和控制要求与例3-3相同。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0" name="图片 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675" y="2726055"/>
            <a:ext cx="8366125" cy="40386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</a:t>
            </a:r>
            <a:r>
              <a:rPr sz="4400" dirty="0" smtClean="0"/>
              <a:t>4.5 编程实例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30" y="1013460"/>
            <a:ext cx="1886585" cy="138176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按钮式人行横道SFC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7" name="图片 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7320" y="-132715"/>
            <a:ext cx="5271770" cy="71234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r>
              <a:rPr sz="44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4.1 顺序功能图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4.1.2顺序功能图运行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" y="1738630"/>
            <a:ext cx="8964930" cy="40919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</a:t>
            </a:r>
            <a:r>
              <a:rPr sz="4400" dirty="0" smtClean="0"/>
              <a:t>4.5 编程实例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275" y="1027430"/>
            <a:ext cx="1898015" cy="991235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  按钮式人行横道步进梯形图和指令表</a:t>
            </a:r>
            <a:endParaRPr lang="en-US" altLang="zh-CN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0" name="图片 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2088" y="-283210"/>
            <a:ext cx="5266055" cy="74244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习题4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4-1简述顺序功能图程序的结构和编程特点。</a:t>
            </a:r>
            <a:endParaRPr lang="en-US" altLang="zh-CN" sz="24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4-2简述顺序功能图编程步骤。</a:t>
            </a:r>
            <a:endParaRPr lang="en-US" altLang="zh-CN" sz="24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4-3步进梯形图有哪两条编程指令，各有什么功能？</a:t>
            </a:r>
            <a:endParaRPr lang="en-US" altLang="zh-CN" sz="24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4-4顺序功能图的流程有哪些基本形式，各有什么特点？</a:t>
            </a:r>
            <a:endParaRPr lang="en-US" altLang="zh-CN" sz="24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4-5复合流程中的选择流程和并行流程在分支和汇合时有什么不同？</a:t>
            </a:r>
            <a:endParaRPr lang="en-US" altLang="zh-CN" sz="24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4-6分析例4-2凸轮轴旋转控制的各转移条件的作用。</a:t>
            </a:r>
            <a:endParaRPr lang="en-US" altLang="zh-CN" sz="24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4-7将图4-37中的SFC转换成步进梯形图和指令表。</a:t>
            </a:r>
            <a:endParaRPr lang="en-US" altLang="zh-CN" sz="24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4-8将图4-38中的SFC转换成步进梯形图和指令表。</a:t>
            </a:r>
            <a:endParaRPr lang="en-US" altLang="zh-CN" sz="24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4-9在GX Works2中实现例4-4的编程并仿真调试。</a:t>
            </a:r>
            <a:endParaRPr lang="en-US" altLang="zh-CN" sz="24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4-10用单流程实现例4-5的编程，编制SFC，并转换成步进梯形图和指令表。</a:t>
            </a:r>
            <a:endParaRPr lang="en-US" altLang="zh-CN" sz="24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  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035" y="2759075"/>
            <a:ext cx="8229600" cy="1533525"/>
          </a:xfrm>
        </p:spPr>
        <p:txBody>
          <a:bodyPr>
            <a:normAutofit lnSpcReduction="10000"/>
            <a:scene3d>
              <a:camera prst="orthographicFront"/>
              <a:lightRig rig="threePt" dir="t"/>
            </a:scene3d>
          </a:bodyPr>
          <a:lstStyle/>
          <a:p>
            <a:pPr algn="ctr">
              <a:buNone/>
            </a:pPr>
            <a:r>
              <a:rPr lang="en-US" altLang="zh-CN" sz="9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END</a:t>
            </a:r>
            <a:endParaRPr lang="en-US" altLang="zh-CN" sz="96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4.2 SFC程序的创建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b="1" dirty="0" smtClean="0">
                <a:latin typeface="黑体" panose="02010609060101010101" charset="-122"/>
                <a:ea typeface="黑体" panose="02010609060101010101" charset="-122"/>
              </a:rPr>
              <a:t>4.2.1系统组成和控制要求</a:t>
            </a:r>
            <a:endParaRPr lang="en-US" altLang="zh-CN" sz="40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  搬运台车由电动机驱动，电动机正转前进，由接触器MC1控制；电动机反转后退，由接触器MC2控制；当启动按钮PB按下后，台车的运行时序如图所示。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85" y="3505835"/>
            <a:ext cx="9104630" cy="28397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4.2 SFC程序的创建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4.2.2工序图的创建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0780" y="86360"/>
            <a:ext cx="3813810" cy="668464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4.2 SFC程序的创建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4.2.3 SFC创建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1.I/O分配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" y="2399030"/>
            <a:ext cx="8458835" cy="31299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sz="4400" dirty="0" smtClean="0"/>
              <a:t>4.2 SFC程序的创建</a:t>
            </a:r>
            <a:endParaRPr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2.软元件分配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  给初始工序中分配初始状态S0。后续状态为：S20台车第一次前进、S21台车第一次后退、S22台车停车5ｓ、S23台车第二次前进、S24台车第二次后退。停车计时用T0。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474"/>
</p:tagLst>
</file>

<file path=ppt/tags/tag10.xml><?xml version="1.0" encoding="utf-8"?>
<p:tagLst xmlns:p="http://schemas.openxmlformats.org/presentationml/2006/main">
  <p:tag name="KSO_WM_TEMPLATE_CATEGORY" val="custom"/>
  <p:tag name="KSO_WM_TEMPLATE_INDEX" val="160474"/>
</p:tagLst>
</file>

<file path=ppt/tags/tag11.xml><?xml version="1.0" encoding="utf-8"?>
<p:tagLst xmlns:p="http://schemas.openxmlformats.org/presentationml/2006/main">
  <p:tag name="KSO_WM_TEMPLATE_CATEGORY" val="custom"/>
  <p:tag name="KSO_WM_TEMPLATE_INDEX" val="160474"/>
</p:tagLst>
</file>

<file path=ppt/tags/tag12.xml><?xml version="1.0" encoding="utf-8"?>
<p:tagLst xmlns:p="http://schemas.openxmlformats.org/presentationml/2006/main">
  <p:tag name="KSO_WM_TEMPLATE_CATEGORY" val="custom"/>
  <p:tag name="KSO_WM_TEMPLATE_INDEX" val="160474"/>
</p:tagLst>
</file>

<file path=ppt/tags/tag13.xml><?xml version="1.0" encoding="utf-8"?>
<p:tagLst xmlns:p="http://schemas.openxmlformats.org/presentationml/2006/main">
  <p:tag name="KSO_WM_TEMPLATE_CATEGORY" val="custom"/>
  <p:tag name="KSO_WM_TEMPLATE_INDEX" val="160474"/>
</p:tagLst>
</file>

<file path=ppt/tags/tag14.xml><?xml version="1.0" encoding="utf-8"?>
<p:tagLst xmlns:p="http://schemas.openxmlformats.org/presentationml/2006/main">
  <p:tag name="KSO_WM_TEMPLATE_CATEGORY" val="custom"/>
  <p:tag name="KSO_WM_TEMPLATE_INDEX" val="160474"/>
</p:tagLst>
</file>

<file path=ppt/tags/tag15.xml><?xml version="1.0" encoding="utf-8"?>
<p:tagLst xmlns:p="http://schemas.openxmlformats.org/presentationml/2006/main">
  <p:tag name="KSO_WM_TEMPLATE_CATEGORY" val="custom"/>
  <p:tag name="KSO_WM_TEMPLATE_INDEX" val="160474"/>
</p:tagLst>
</file>

<file path=ppt/tags/tag16.xml><?xml version="1.0" encoding="utf-8"?>
<p:tagLst xmlns:p="http://schemas.openxmlformats.org/presentationml/2006/main">
  <p:tag name="KSO_WM_TEMPLATE_CATEGORY" val="custom"/>
  <p:tag name="KSO_WM_TEMPLATE_INDEX" val="160474"/>
</p:tagLst>
</file>

<file path=ppt/tags/tag17.xml><?xml version="1.0" encoding="utf-8"?>
<p:tagLst xmlns:p="http://schemas.openxmlformats.org/presentationml/2006/main">
  <p:tag name="KSO_WM_TEMPLATE_CATEGORY" val="custom"/>
  <p:tag name="KSO_WM_TEMPLATE_INDEX" val="160474"/>
</p:tagLst>
</file>

<file path=ppt/tags/tag18.xml><?xml version="1.0" encoding="utf-8"?>
<p:tagLst xmlns:p="http://schemas.openxmlformats.org/presentationml/2006/main">
  <p:tag name="KSO_WM_TEMPLATE_CATEGORY" val="custom"/>
  <p:tag name="KSO_WM_TEMPLATE_INDEX" val="160474"/>
</p:tagLst>
</file>

<file path=ppt/tags/tag19.xml><?xml version="1.0" encoding="utf-8"?>
<p:tagLst xmlns:p="http://schemas.openxmlformats.org/presentationml/2006/main">
  <p:tag name="KSO_WM_TEMPLATE_CATEGORY" val="custom"/>
  <p:tag name="KSO_WM_TEMPLATE_INDEX" val="160474"/>
</p:tagLst>
</file>

<file path=ppt/tags/tag2.xml><?xml version="1.0" encoding="utf-8"?>
<p:tagLst xmlns:p="http://schemas.openxmlformats.org/presentationml/2006/main">
  <p:tag name="KSO_WM_TEMPLATE_CATEGORY" val="custom"/>
  <p:tag name="KSO_WM_TEMPLATE_INDEX" val="160474"/>
</p:tagLst>
</file>

<file path=ppt/tags/tag20.xml><?xml version="1.0" encoding="utf-8"?>
<p:tagLst xmlns:p="http://schemas.openxmlformats.org/presentationml/2006/main">
  <p:tag name="KSO_WM_TEMPLATE_CATEGORY" val="custom"/>
  <p:tag name="KSO_WM_TEMPLATE_INDEX" val="160474"/>
</p:tagLst>
</file>

<file path=ppt/tags/tag21.xml><?xml version="1.0" encoding="utf-8"?>
<p:tagLst xmlns:p="http://schemas.openxmlformats.org/presentationml/2006/main">
  <p:tag name="KSO_WM_TEMPLATE_CATEGORY" val="custom"/>
  <p:tag name="KSO_WM_TEMPLATE_INDEX" val="160474"/>
</p:tagLst>
</file>

<file path=ppt/tags/tag22.xml><?xml version="1.0" encoding="utf-8"?>
<p:tagLst xmlns:p="http://schemas.openxmlformats.org/presentationml/2006/main">
  <p:tag name="KSO_WM_TEMPLATE_CATEGORY" val="custom"/>
  <p:tag name="KSO_WM_TEMPLATE_INDEX" val="160474"/>
</p:tagLst>
</file>

<file path=ppt/tags/tag23.xml><?xml version="1.0" encoding="utf-8"?>
<p:tagLst xmlns:p="http://schemas.openxmlformats.org/presentationml/2006/main">
  <p:tag name="KSO_WM_TEMPLATE_CATEGORY" val="custom"/>
  <p:tag name="KSO_WM_TEMPLATE_INDEX" val="160474"/>
</p:tagLst>
</file>

<file path=ppt/tags/tag24.xml><?xml version="1.0" encoding="utf-8"?>
<p:tagLst xmlns:p="http://schemas.openxmlformats.org/presentationml/2006/main">
  <p:tag name="KSO_WM_TEMPLATE_CATEGORY" val="custom"/>
  <p:tag name="KSO_WM_TEMPLATE_INDEX" val="160474"/>
</p:tagLst>
</file>

<file path=ppt/tags/tag25.xml><?xml version="1.0" encoding="utf-8"?>
<p:tagLst xmlns:p="http://schemas.openxmlformats.org/presentationml/2006/main">
  <p:tag name="KSO_WM_TEMPLATE_CATEGORY" val="custom"/>
  <p:tag name="KSO_WM_TEMPLATE_INDEX" val="160474"/>
</p:tagLst>
</file>

<file path=ppt/tags/tag26.xml><?xml version="1.0" encoding="utf-8"?>
<p:tagLst xmlns:p="http://schemas.openxmlformats.org/presentationml/2006/main">
  <p:tag name="KSO_WM_TEMPLATE_CATEGORY" val="custom"/>
  <p:tag name="KSO_WM_TEMPLATE_INDEX" val="160474"/>
</p:tagLst>
</file>

<file path=ppt/tags/tag27.xml><?xml version="1.0" encoding="utf-8"?>
<p:tagLst xmlns:p="http://schemas.openxmlformats.org/presentationml/2006/main">
  <p:tag name="KSO_WM_TEMPLATE_CATEGORY" val="custom"/>
  <p:tag name="KSO_WM_TEMPLATE_INDEX" val="160474"/>
</p:tagLst>
</file>

<file path=ppt/tags/tag28.xml><?xml version="1.0" encoding="utf-8"?>
<p:tagLst xmlns:p="http://schemas.openxmlformats.org/presentationml/2006/main">
  <p:tag name="KSO_WM_TEMPLATE_CATEGORY" val="custom"/>
  <p:tag name="KSO_WM_TEMPLATE_INDEX" val="160474"/>
</p:tagLst>
</file>

<file path=ppt/tags/tag29.xml><?xml version="1.0" encoding="utf-8"?>
<p:tagLst xmlns:p="http://schemas.openxmlformats.org/presentationml/2006/main">
  <p:tag name="KSO_WM_TEMPLATE_CATEGORY" val="custom"/>
  <p:tag name="KSO_WM_TEMPLATE_INDEX" val="160474"/>
</p:tagLst>
</file>

<file path=ppt/tags/tag3.xml><?xml version="1.0" encoding="utf-8"?>
<p:tagLst xmlns:p="http://schemas.openxmlformats.org/presentationml/2006/main">
  <p:tag name="KSO_WM_TEMPLATE_CATEGORY" val="custom"/>
  <p:tag name="KSO_WM_TEMPLATE_INDEX" val="160474"/>
</p:tagLst>
</file>

<file path=ppt/tags/tag30.xml><?xml version="1.0" encoding="utf-8"?>
<p:tagLst xmlns:p="http://schemas.openxmlformats.org/presentationml/2006/main">
  <p:tag name="KSO_WM_TEMPLATE_CATEGORY" val="custom"/>
  <p:tag name="KSO_WM_TEMPLATE_INDEX" val="160474"/>
</p:tagLst>
</file>

<file path=ppt/tags/tag31.xml><?xml version="1.0" encoding="utf-8"?>
<p:tagLst xmlns:p="http://schemas.openxmlformats.org/presentationml/2006/main">
  <p:tag name="KSO_WM_TEMPLATE_CATEGORY" val="custom"/>
  <p:tag name="KSO_WM_TEMPLATE_INDEX" val="160474"/>
</p:tagLst>
</file>

<file path=ppt/tags/tag32.xml><?xml version="1.0" encoding="utf-8"?>
<p:tagLst xmlns:p="http://schemas.openxmlformats.org/presentationml/2006/main">
  <p:tag name="KSO_WM_TEMPLATE_CATEGORY" val="custom"/>
  <p:tag name="KSO_WM_TEMPLATE_INDEX" val="160474"/>
</p:tagLst>
</file>

<file path=ppt/tags/tag33.xml><?xml version="1.0" encoding="utf-8"?>
<p:tagLst xmlns:p="http://schemas.openxmlformats.org/presentationml/2006/main">
  <p:tag name="KSO_WM_TEMPLATE_CATEGORY" val="custom"/>
  <p:tag name="KSO_WM_TEMPLATE_INDEX" val="160474"/>
</p:tagLst>
</file>

<file path=ppt/tags/tag34.xml><?xml version="1.0" encoding="utf-8"?>
<p:tagLst xmlns:p="http://schemas.openxmlformats.org/presentationml/2006/main">
  <p:tag name="KSO_WM_TEMPLATE_CATEGORY" val="custom"/>
  <p:tag name="KSO_WM_TEMPLATE_INDEX" val="160474"/>
</p:tagLst>
</file>

<file path=ppt/tags/tag35.xml><?xml version="1.0" encoding="utf-8"?>
<p:tagLst xmlns:p="http://schemas.openxmlformats.org/presentationml/2006/main">
  <p:tag name="KSO_WM_TEMPLATE_CATEGORY" val="custom"/>
  <p:tag name="KSO_WM_TEMPLATE_INDEX" val="160474"/>
</p:tagLst>
</file>

<file path=ppt/tags/tag36.xml><?xml version="1.0" encoding="utf-8"?>
<p:tagLst xmlns:p="http://schemas.openxmlformats.org/presentationml/2006/main">
  <p:tag name="KSO_WM_TEMPLATE_CATEGORY" val="custom"/>
  <p:tag name="KSO_WM_TEMPLATE_INDEX" val="160474"/>
</p:tagLst>
</file>

<file path=ppt/tags/tag37.xml><?xml version="1.0" encoding="utf-8"?>
<p:tagLst xmlns:p="http://schemas.openxmlformats.org/presentationml/2006/main">
  <p:tag name="KSO_WM_TEMPLATE_CATEGORY" val="custom"/>
  <p:tag name="KSO_WM_TEMPLATE_INDEX" val="160474"/>
</p:tagLst>
</file>

<file path=ppt/tags/tag38.xml><?xml version="1.0" encoding="utf-8"?>
<p:tagLst xmlns:p="http://schemas.openxmlformats.org/presentationml/2006/main">
  <p:tag name="KSO_WM_TEMPLATE_CATEGORY" val="custom"/>
  <p:tag name="KSO_WM_TEMPLATE_INDEX" val="160474"/>
</p:tagLst>
</file>

<file path=ppt/tags/tag39.xml><?xml version="1.0" encoding="utf-8"?>
<p:tagLst xmlns:p="http://schemas.openxmlformats.org/presentationml/2006/main">
  <p:tag name="KSO_WM_TEMPLATE_CATEGORY" val="custom"/>
  <p:tag name="KSO_WM_TEMPLATE_INDEX" val="160474"/>
</p:tagLst>
</file>

<file path=ppt/tags/tag4.xml><?xml version="1.0" encoding="utf-8"?>
<p:tagLst xmlns:p="http://schemas.openxmlformats.org/presentationml/2006/main">
  <p:tag name="KSO_WM_TEMPLATE_CATEGORY" val="custom"/>
  <p:tag name="KSO_WM_TEMPLATE_INDEX" val="160474"/>
</p:tagLst>
</file>

<file path=ppt/tags/tag40.xml><?xml version="1.0" encoding="utf-8"?>
<p:tagLst xmlns:p="http://schemas.openxmlformats.org/presentationml/2006/main">
  <p:tag name="KSO_WM_TEMPLATE_CATEGORY" val="custom"/>
  <p:tag name="KSO_WM_TEMPLATE_INDEX" val="160474"/>
</p:tagLst>
</file>

<file path=ppt/tags/tag41.xml><?xml version="1.0" encoding="utf-8"?>
<p:tagLst xmlns:p="http://schemas.openxmlformats.org/presentationml/2006/main">
  <p:tag name="KSO_WM_TEMPLATE_CATEGORY" val="custom"/>
  <p:tag name="KSO_WM_TEMPLATE_INDEX" val="160474"/>
</p:tagLst>
</file>

<file path=ppt/tags/tag42.xml><?xml version="1.0" encoding="utf-8"?>
<p:tagLst xmlns:p="http://schemas.openxmlformats.org/presentationml/2006/main">
  <p:tag name="KSO_WM_TEMPLATE_CATEGORY" val="custom"/>
  <p:tag name="KSO_WM_TEMPLATE_INDEX" val="160474"/>
</p:tagLst>
</file>

<file path=ppt/tags/tag43.xml><?xml version="1.0" encoding="utf-8"?>
<p:tagLst xmlns:p="http://schemas.openxmlformats.org/presentationml/2006/main">
  <p:tag name="KSO_WM_TEMPLATE_CATEGORY" val="custom"/>
  <p:tag name="KSO_WM_TEMPLATE_INDEX" val="160474"/>
</p:tagLst>
</file>

<file path=ppt/tags/tag44.xml><?xml version="1.0" encoding="utf-8"?>
<p:tagLst xmlns:p="http://schemas.openxmlformats.org/presentationml/2006/main">
  <p:tag name="KSO_WM_TEMPLATE_CATEGORY" val="custom"/>
  <p:tag name="KSO_WM_TEMPLATE_INDEX" val="160474"/>
</p:tagLst>
</file>

<file path=ppt/tags/tag45.xml><?xml version="1.0" encoding="utf-8"?>
<p:tagLst xmlns:p="http://schemas.openxmlformats.org/presentationml/2006/main">
  <p:tag name="KSO_WM_TEMPLATE_CATEGORY" val="custom"/>
  <p:tag name="KSO_WM_TEMPLATE_INDEX" val="160474"/>
</p:tagLst>
</file>

<file path=ppt/tags/tag46.xml><?xml version="1.0" encoding="utf-8"?>
<p:tagLst xmlns:p="http://schemas.openxmlformats.org/presentationml/2006/main">
  <p:tag name="KSO_WM_TEMPLATE_CATEGORY" val="custom"/>
  <p:tag name="KSO_WM_TEMPLATE_INDEX" val="160474"/>
</p:tagLst>
</file>

<file path=ppt/tags/tag47.xml><?xml version="1.0" encoding="utf-8"?>
<p:tagLst xmlns:p="http://schemas.openxmlformats.org/presentationml/2006/main">
  <p:tag name="KSO_WM_TEMPLATE_CATEGORY" val="custom"/>
  <p:tag name="KSO_WM_TEMPLATE_INDEX" val="160474"/>
</p:tagLst>
</file>

<file path=ppt/tags/tag48.xml><?xml version="1.0" encoding="utf-8"?>
<p:tagLst xmlns:p="http://schemas.openxmlformats.org/presentationml/2006/main">
  <p:tag name="KSO_WM_TEMPLATE_CATEGORY" val="custom"/>
  <p:tag name="KSO_WM_TEMPLATE_INDEX" val="160474"/>
</p:tagLst>
</file>

<file path=ppt/tags/tag49.xml><?xml version="1.0" encoding="utf-8"?>
<p:tagLst xmlns:p="http://schemas.openxmlformats.org/presentationml/2006/main">
  <p:tag name="KSO_WM_TEMPLATE_CATEGORY" val="custom"/>
  <p:tag name="KSO_WM_TEMPLATE_INDEX" val="160474"/>
</p:tagLst>
</file>

<file path=ppt/tags/tag5.xml><?xml version="1.0" encoding="utf-8"?>
<p:tagLst xmlns:p="http://schemas.openxmlformats.org/presentationml/2006/main">
  <p:tag name="KSO_WM_TEMPLATE_CATEGORY" val="custom"/>
  <p:tag name="KSO_WM_TEMPLATE_INDEX" val="160474"/>
</p:tagLst>
</file>

<file path=ppt/tags/tag50.xml><?xml version="1.0" encoding="utf-8"?>
<p:tagLst xmlns:p="http://schemas.openxmlformats.org/presentationml/2006/main">
  <p:tag name="KSO_WM_TEMPLATE_CATEGORY" val="custom"/>
  <p:tag name="KSO_WM_TEMPLATE_INDEX" val="160474"/>
</p:tagLst>
</file>

<file path=ppt/tags/tag51.xml><?xml version="1.0" encoding="utf-8"?>
<p:tagLst xmlns:p="http://schemas.openxmlformats.org/presentationml/2006/main">
  <p:tag name="KSO_WM_TEMPLATE_CATEGORY" val="custom"/>
  <p:tag name="KSO_WM_TEMPLATE_INDEX" val="160474"/>
</p:tagLst>
</file>

<file path=ppt/tags/tag52.xml><?xml version="1.0" encoding="utf-8"?>
<p:tagLst xmlns:p="http://schemas.openxmlformats.org/presentationml/2006/main">
  <p:tag name="KSO_WM_TEMPLATE_CATEGORY" val="custom"/>
  <p:tag name="KSO_WM_TEMPLATE_INDEX" val="160474"/>
</p:tagLst>
</file>

<file path=ppt/tags/tag6.xml><?xml version="1.0" encoding="utf-8"?>
<p:tagLst xmlns:p="http://schemas.openxmlformats.org/presentationml/2006/main">
  <p:tag name="KSO_WM_TEMPLATE_CATEGORY" val="custom"/>
  <p:tag name="KSO_WM_TEMPLATE_INDEX" val="160474"/>
</p:tagLst>
</file>

<file path=ppt/tags/tag7.xml><?xml version="1.0" encoding="utf-8"?>
<p:tagLst xmlns:p="http://schemas.openxmlformats.org/presentationml/2006/main">
  <p:tag name="KSO_WM_TEMPLATE_CATEGORY" val="custom"/>
  <p:tag name="KSO_WM_TEMPLATE_INDEX" val="160474"/>
</p:tagLst>
</file>

<file path=ppt/tags/tag8.xml><?xml version="1.0" encoding="utf-8"?>
<p:tagLst xmlns:p="http://schemas.openxmlformats.org/presentationml/2006/main">
  <p:tag name="KSO_WM_TEMPLATE_CATEGORY" val="custom"/>
  <p:tag name="KSO_WM_TEMPLATE_INDEX" val="160474"/>
</p:tagLst>
</file>

<file path=ppt/tags/tag9.xml><?xml version="1.0" encoding="utf-8"?>
<p:tagLst xmlns:p="http://schemas.openxmlformats.org/presentationml/2006/main">
  <p:tag name="KSO_WM_TEMPLATE_CATEGORY" val="custom"/>
  <p:tag name="KSO_WM_TEMPLATE_INDEX" val="160474"/>
</p:tagLst>
</file>

<file path=ppt/theme/theme1.xml><?xml version="1.0" encoding="utf-8"?>
<a:theme xmlns:a="http://schemas.openxmlformats.org/drawingml/2006/main" name="立体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875A8"/>
      </a:accent2>
      <a:accent3>
        <a:srgbClr val="FFFFFF"/>
      </a:accent3>
      <a:accent4>
        <a:srgbClr val="000000"/>
      </a:accent4>
      <a:accent5>
        <a:srgbClr val="D9EDEE"/>
      </a:accent5>
      <a:accent6>
        <a:srgbClr val="316896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6F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3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75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8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3795</Words>
  <Application>WPS 演示</Application>
  <PresentationFormat>全屏显示(4:3)</PresentationFormat>
  <Paragraphs>276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华文彩云</vt:lpstr>
      <vt:lpstr>华文琥珀</vt:lpstr>
      <vt:lpstr>华文中宋</vt:lpstr>
      <vt:lpstr>黑体</vt:lpstr>
      <vt:lpstr>Arial Unicode MS</vt:lpstr>
      <vt:lpstr>Calibri</vt:lpstr>
      <vt:lpstr>Times New Roman</vt:lpstr>
      <vt:lpstr>立体地图</vt:lpstr>
      <vt:lpstr>《可编程控制器原理及应用》       4、顺序功能图编程</vt:lpstr>
      <vt:lpstr> 4 顺序功能图编程</vt:lpstr>
      <vt:lpstr>  4.1 顺序功能图</vt:lpstr>
      <vt:lpstr>  4.1 顺序功能图</vt:lpstr>
      <vt:lpstr>  4.1 顺序功能图</vt:lpstr>
      <vt:lpstr>4.2 SFC程序的创建</vt:lpstr>
      <vt:lpstr>4.2 SFC程序的创建</vt:lpstr>
      <vt:lpstr>4.2 SFC程序的创建</vt:lpstr>
      <vt:lpstr>4.2 SFC程序的创建</vt:lpstr>
      <vt:lpstr>4.2 SFC程序的创建</vt:lpstr>
      <vt:lpstr>4.2 SFC程序的创建</vt:lpstr>
      <vt:lpstr>4.2 SFC程序的创建</vt:lpstr>
      <vt:lpstr>4.2 SFC程序的创建</vt:lpstr>
      <vt:lpstr>4.2 SFC程序的创建</vt:lpstr>
      <vt:lpstr>4.2 SFC程序的创建</vt:lpstr>
      <vt:lpstr>4.3 SFC编程基础</vt:lpstr>
      <vt:lpstr>4.3 SFC编程基础</vt:lpstr>
      <vt:lpstr>4.3 SFC编程基础</vt:lpstr>
      <vt:lpstr>4.3 SFC编程基础</vt:lpstr>
      <vt:lpstr>4.3 SFC编程基础</vt:lpstr>
      <vt:lpstr>4.3 SFC编程基础</vt:lpstr>
      <vt:lpstr>4.3 SFC编程基础</vt:lpstr>
      <vt:lpstr>4.3 SFC编程基础</vt:lpstr>
      <vt:lpstr>4.3 SFC编程基础</vt:lpstr>
      <vt:lpstr>4.3 SFC编程基础</vt:lpstr>
      <vt:lpstr>4.3 SFC编程基础</vt:lpstr>
      <vt:lpstr>  4.4 SFC流程基本形式</vt:lpstr>
      <vt:lpstr>  4.4 SFC流程基本形式</vt:lpstr>
      <vt:lpstr>  4.4 SFC流程基本形式</vt:lpstr>
      <vt:lpstr>  4.4 SFC流程基本形式</vt:lpstr>
      <vt:lpstr>  4.4 SFC流程基本形式</vt:lpstr>
      <vt:lpstr>  4.4 SFC流程基本形式</vt:lpstr>
      <vt:lpstr>  4.4 SFC流程基本形式</vt:lpstr>
      <vt:lpstr>  4.4 SFC流程基本形式</vt:lpstr>
      <vt:lpstr>  4.4 SFC流程基本形式</vt:lpstr>
      <vt:lpstr>  4.4 SFC流程基本形式</vt:lpstr>
      <vt:lpstr>  4.4 SFC流程基本形式</vt:lpstr>
      <vt:lpstr> 4.5 编程实例</vt:lpstr>
      <vt:lpstr> 4.5 编程实例</vt:lpstr>
      <vt:lpstr> 4.5 编程实例</vt:lpstr>
      <vt:lpstr> 4.5 编程实例</vt:lpstr>
      <vt:lpstr> 4.5 编程实例</vt:lpstr>
      <vt:lpstr> 4.5 编程实例</vt:lpstr>
      <vt:lpstr> 4.5 编程实例</vt:lpstr>
      <vt:lpstr> 4.5 编程实例</vt:lpstr>
      <vt:lpstr> 4.5 编程实例</vt:lpstr>
      <vt:lpstr> 4.5 编程实例</vt:lpstr>
      <vt:lpstr> 4.5 编程实例</vt:lpstr>
      <vt:lpstr> 4.5 编程实例</vt:lpstr>
      <vt:lpstr> 4.5 编程实例</vt:lpstr>
      <vt:lpstr>习题4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《机械工程概论》  如何成长为合格的工程师   </dc:title>
  <dc:creator>lenovo</dc:creator>
  <cp:lastModifiedBy>文洁</cp:lastModifiedBy>
  <cp:revision>169</cp:revision>
  <dcterms:created xsi:type="dcterms:W3CDTF">2016-10-02T14:01:00Z</dcterms:created>
  <dcterms:modified xsi:type="dcterms:W3CDTF">2026-02-02T06:43:25Z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9224866C42ED41DEBBA0026B4AE06309_12</vt:lpwstr>
  </property>
</Properties>
</file>