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395" r:id="rId4"/>
    <p:sldId id="411" r:id="rId5"/>
    <p:sldId id="412" r:id="rId6"/>
    <p:sldId id="413" r:id="rId7"/>
    <p:sldId id="417" r:id="rId8"/>
    <p:sldId id="424" r:id="rId9"/>
    <p:sldId id="425" r:id="rId10"/>
    <p:sldId id="426" r:id="rId11"/>
    <p:sldId id="427" r:id="rId12"/>
    <p:sldId id="418" r:id="rId13"/>
    <p:sldId id="419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7" autoAdjust="0"/>
    <p:restoredTop sz="94620" autoAdjust="0"/>
  </p:normalViewPr>
  <p:slideViewPr>
    <p:cSldViewPr showGuides="1"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r="-9985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 hasCustomPrompt="1"/>
          </p:nvPr>
        </p:nvSpPr>
        <p:spPr>
          <a:xfrm>
            <a:off x="395288" y="4437063"/>
            <a:ext cx="77724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 kern="120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如何成为工程师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 hasCustomPrompt="1"/>
          </p:nvPr>
        </p:nvSpPr>
        <p:spPr>
          <a:xfrm>
            <a:off x="395288" y="5445125"/>
            <a:ext cx="64008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 kern="120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457200" lvl="1" indent="-4572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讲座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r>
              <a:rPr lang="zh-CN" altLang="en-US" dirty="0"/>
              <a:t>20</a:t>
            </a:r>
            <a:r>
              <a:rPr lang="en-US" altLang="zh-CN" dirty="0"/>
              <a:t>1601</a:t>
            </a:r>
            <a:endParaRPr lang="en-US" altLang="zh-CN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1950" y="117475"/>
            <a:ext cx="20574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117475"/>
            <a:ext cx="6052930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工程师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6846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242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11188" y="117475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539750" y="112395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13410" y="1304925"/>
            <a:ext cx="8075295" cy="3087370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华文彩云" panose="02010800040101010101" pitchFamily="2" charset="-122"/>
                <a:cs typeface="Times New Roman" panose="02020603050405020304" charset="0"/>
              </a:rPr>
              <a:t>《PLC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原理及应用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华文彩云" panose="02010800040101010101" pitchFamily="2" charset="-122"/>
                <a:cs typeface="Times New Roman" panose="02020603050405020304" charset="0"/>
              </a:rPr>
              <a:t>》</a:t>
            </a:r>
            <a:b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</a:br>
            <a:b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53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通信</a:t>
            </a:r>
            <a:endParaRPr lang="zh-CN" altLang="en-US" sz="53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315" y="908685"/>
            <a:ext cx="8229600" cy="63627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 6.2.2 PLC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与工控设备之间的通信连接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-2147482563" name="图片 -21474825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105" y="1615440"/>
            <a:ext cx="5676265" cy="3091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032000" y="486886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182880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1650" algn="l"/>
              </a:tabLs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6.8 FX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系列通信连接及其通信线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315" y="838200"/>
            <a:ext cx="8229600" cy="5234305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6.2.3 PLC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的通信形式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）并联链接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并联链接使用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RS-485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通信适配器或功能扩展板，实现同一子系列的两台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FX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系列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之间的信息自动交换，一台作为主站，另一台作为从站。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）计算机链接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可以用于计算机与一台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RS-232C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通信，计算机也可以通过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RS-485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通信网络与最多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16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台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通信。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﹕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网络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﹕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网络功能使用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RS-485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通信适配器或功能扩展板，可以实现最多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台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FX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系列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之间的信息自动交换。一台是主站，其余的为从站。各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之间通过共享数据区自动交换数据。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）变频器通信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通过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RS-485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FX3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系列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最多可以与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台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FR 700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系列和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FR 800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系列变频器通信。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）无协议通信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35560" y="188595"/>
            <a:ext cx="625030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ctr" defTabSz="266700">
              <a:spcBef>
                <a:spcPts val="1500"/>
              </a:spcBef>
              <a:spcAft>
                <a:spcPts val="1500"/>
              </a:spcAft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6.3 FX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系列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的通信功能 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 </a:t>
            </a:r>
            <a:endParaRPr lang="en-US" altLang="zh-CN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-2147482613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585" y="1268730"/>
            <a:ext cx="4519295" cy="40741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035" y="2759075"/>
            <a:ext cx="8229600" cy="1533525"/>
          </a:xfrm>
        </p:spPr>
        <p:txBody>
          <a:bodyPr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 algn="ctr">
              <a:buNone/>
            </a:pPr>
            <a:r>
              <a:rPr lang="en-US" altLang="zh-CN" sz="9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END</a:t>
            </a:r>
            <a:endParaRPr lang="en-US" altLang="zh-CN" sz="9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970" y="1484630"/>
            <a:ext cx="8015605" cy="1254125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根据通信数据的传输方式，通信可分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并行通信与串行通信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两种。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25" y="117158"/>
            <a:ext cx="5080000" cy="645160"/>
          </a:xfrm>
          <a:prstGeom prst="rect">
            <a:avLst/>
          </a:prstGeom>
        </p:spPr>
        <p:txBody>
          <a:bodyPr>
            <a:spAutoFit/>
          </a:bodyPr>
          <a:p>
            <a:pPr indent="0" algn="ctr" defTabSz="266700">
              <a:spcBef>
                <a:spcPts val="1500"/>
              </a:spcBef>
              <a:spcAft>
                <a:spcPts val="1500"/>
              </a:spcAft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6.1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通信基本知识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90836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defTabSz="266700"/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6.1.1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并行通信和串行通信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-2147482623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2636520"/>
            <a:ext cx="6226810" cy="220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390140" y="5229225"/>
            <a:ext cx="4025265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6.1 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并行通信和串行通信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315" y="764540"/>
            <a:ext cx="8229600" cy="1731010"/>
          </a:xfrm>
        </p:spPr>
        <p:txBody>
          <a:bodyPr/>
          <a:lstStyle/>
          <a:p>
            <a:pPr lvl="0" algn="l">
              <a:buNone/>
            </a:pPr>
            <a:r>
              <a:rPr lang="en-US" altLang="zh-CN" sz="40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6.1.2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异步通信和同步通信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4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buNone/>
            </a:pPr>
            <a:r>
              <a:rPr lang="en-US" altLang="zh-CN" sz="3600" dirty="0" smtClean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串行通信分为异步通信和同步通信，控制系统使用得最多的是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异步通信。</a:t>
            </a:r>
            <a:endParaRPr lang="zh-CN" altLang="en-US" sz="20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-2147482622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395" y="2853055"/>
            <a:ext cx="5918835" cy="1546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123440" y="450881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6.2 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串行异步通信的数据格式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1765" y="838200"/>
            <a:ext cx="8674100" cy="935355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6.1.3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单工、半双工与全双工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根据数据的传送方向不同，串行通信有单工、半双工、全双工三种形式。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1867535" y="1988820"/>
            <a:ext cx="4760595" cy="2679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91481" y="5013166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6.3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单工、半双工、全双工传输示意图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507365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6.1.4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常用串行通信接口标准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7705" y="170021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28575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黑体" panose="02010609060101010101" charset="-122"/>
                <a:ea typeface="黑体" panose="02010609060101010101" charset="-122"/>
              </a:rPr>
              <a:t>表</a:t>
            </a:r>
            <a:r>
              <a:rPr lang="en-US" altLang="zh-CN" sz="1200">
                <a:latin typeface="黑体" panose="02010609060101010101" charset="-122"/>
                <a:ea typeface="黑体" panose="02010609060101010101" charset="-122"/>
              </a:rPr>
              <a:t>6.1 RS-232C</a:t>
            </a:r>
            <a:r>
              <a:rPr lang="zh-CN" altLang="en-US" sz="1200">
                <a:latin typeface="黑体" panose="02010609060101010101" charset="-122"/>
                <a:ea typeface="黑体" panose="02010609060101010101" charset="-122"/>
              </a:rPr>
              <a:t>接口、</a:t>
            </a:r>
            <a:r>
              <a:rPr lang="en-US" altLang="zh-CN" sz="1200">
                <a:latin typeface="黑体" panose="02010609060101010101" charset="-122"/>
                <a:ea typeface="黑体" panose="02010609060101010101" charset="-122"/>
              </a:rPr>
              <a:t>RS-422</a:t>
            </a:r>
            <a:r>
              <a:rPr lang="zh-CN" altLang="en-US" sz="1200">
                <a:latin typeface="黑体" panose="02010609060101010101" charset="-122"/>
                <a:ea typeface="黑体" panose="02010609060101010101" charset="-122"/>
              </a:rPr>
              <a:t>接口、</a:t>
            </a:r>
            <a:r>
              <a:rPr lang="en-US" altLang="zh-CN" sz="1200">
                <a:latin typeface="黑体" panose="02010609060101010101" charset="-122"/>
                <a:ea typeface="黑体" panose="02010609060101010101" charset="-122"/>
              </a:rPr>
              <a:t>RS-485</a:t>
            </a:r>
            <a:r>
              <a:rPr lang="zh-CN" altLang="en-US" sz="1200">
                <a:latin typeface="黑体" panose="02010609060101010101" charset="-122"/>
                <a:ea typeface="黑体" panose="02010609060101010101" charset="-122"/>
              </a:rPr>
              <a:t>接口参数的比较</a:t>
            </a:r>
            <a:endParaRPr lang="zh-CN" altLang="en-US" sz="120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419860" y="2292985"/>
          <a:ext cx="6655435" cy="3508375"/>
        </p:xfrm>
        <a:graphic>
          <a:graphicData uri="http://schemas.openxmlformats.org/drawingml/2006/table">
            <a:tbl>
              <a:tblPr/>
              <a:tblGrid>
                <a:gridCol w="2428875"/>
                <a:gridCol w="1626870"/>
                <a:gridCol w="1238885"/>
                <a:gridCol w="1360805"/>
              </a:tblGrid>
              <a:tr h="23495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参</a:t>
                      </a:r>
                      <a:r>
                        <a:rPr lang="zh-CN" altLang="en-US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RS-232C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RS-422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RS-485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22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接口驱动方式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单端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差分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差分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495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通信节点数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发、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收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发、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收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发、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128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收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最大传输电缆长度（无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Modem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15m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50m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（三菱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PLC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50m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（三菱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PLC</a:t>
                      </a: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495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最大传输速率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20kbit/s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10Mbit/s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10Mbit/s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65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驱动电压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-25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+25V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-0.25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+6V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-7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+12V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带负载时最小输出电平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-5/+5V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-2/+2V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-1.5/+1.5V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495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空载时最大输出电平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-25/+25V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-6/+6V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-6/+6V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22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驱动器共模电压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-3/+3V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-1/+3V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65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负载阻抗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7k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Ω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Ω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54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Ω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65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接收器最大允许输入电压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-15/+15V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-10/+10V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-7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+12V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495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接收器输入门槛电压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-3/+3V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-200/+200mV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-200/+200mV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956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接收器输入阻抗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7k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Ω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≥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4k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Ω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≥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12k</a:t>
                      </a: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Ω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495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接收器共模电压</a:t>
                      </a:r>
                      <a:endParaRPr 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-7/+7V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-7/+12V</a:t>
                      </a:r>
                      <a:endParaRPr lang="en-US" altLang="zh-CN" sz="9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612775"/>
          </a:xfrm>
        </p:spPr>
        <p:txBody>
          <a:bodyPr/>
          <a:lstStyle/>
          <a:p>
            <a:pPr>
              <a:buNone/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(1)RS-232C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接口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 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-2147482620" name="图片 40" descr="20104613345984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630" y="1844675"/>
            <a:ext cx="3862070" cy="2586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555240" y="463518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algn="ctr" defTabSz="266700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6.4 RS-232C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串行接口（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针）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7430"/>
            <a:ext cx="8229600" cy="585470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RS-422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接口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1763395" y="1988820"/>
            <a:ext cx="2844800" cy="244094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579745" y="3500755"/>
            <a:ext cx="718820" cy="6146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79295" y="4812030"/>
            <a:ext cx="5080000" cy="414020"/>
          </a:xfrm>
          <a:prstGeom prst="rect">
            <a:avLst/>
          </a:prstGeom>
        </p:spPr>
        <p:txBody>
          <a:bodyPr>
            <a:no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   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6.5 RS-422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串行接口（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针）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2267585" y="3789045"/>
            <a:ext cx="3228975" cy="7124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705" y="1052830"/>
            <a:ext cx="8229600" cy="610235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RS-485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接口</a:t>
            </a: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-2147482619" name="图片 37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205" y="1988820"/>
            <a:ext cx="2281555" cy="3033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3742850" name="矩形标注 45"/>
          <p:cNvSpPr/>
          <p:nvPr/>
        </p:nvSpPr>
        <p:spPr>
          <a:xfrm>
            <a:off x="1374775" y="2842895"/>
            <a:ext cx="586105" cy="1113155"/>
          </a:xfrm>
          <a:prstGeom prst="wedgeRectCallout">
            <a:avLst>
              <a:gd name="adj1" fmla="val 487384"/>
              <a:gd name="adj2" fmla="val -24361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 anchorCtr="0"/>
          <a:p>
            <a:pPr indent="266700" defTabSz="914400">
              <a:tabLst>
                <a:tab pos="501650" algn="l"/>
              </a:tabLst>
            </a:pPr>
            <a:endParaRPr lang="zh-CN" altLang="en-US"/>
          </a:p>
          <a:p>
            <a:endParaRPr lang="zh-CN" altLang="en-US"/>
          </a:p>
        </p:txBody>
      </p:sp>
      <p:pic>
        <p:nvPicPr>
          <p:cNvPr id="-2147482618" name="图片 36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510" y="2204720"/>
            <a:ext cx="2222500" cy="231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267585" y="534765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algn="ctr" defTabSz="266700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6.6 PLC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上配置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FX</a:t>
            </a:r>
            <a:r>
              <a:rPr lang="en-US" altLang="zh-CN" sz="1600" baseline="-25000">
                <a:latin typeface="宋体" panose="02010600030101010101" pitchFamily="2" charset="-122"/>
                <a:ea typeface="宋体" panose="02010600030101010101" pitchFamily="2" charset="-122"/>
              </a:rPr>
              <a:t>2N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-485-BD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通信板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dirty="0" smtClean="0"/>
              <a:t>  </a:t>
            </a:r>
            <a:endParaRPr lang="en-US" altLang="zh-CN" sz="4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315" y="908685"/>
            <a:ext cx="5789295" cy="61849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    6.2.1 PLC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通信硬件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25" y="260350"/>
            <a:ext cx="776668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ctr" defTabSz="266700">
              <a:spcBef>
                <a:spcPts val="1500"/>
              </a:spcBef>
              <a:spcAft>
                <a:spcPts val="1500"/>
              </a:spcAft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6.2 FX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系列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PLC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的通信用硬件及通信形式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-2147482556" name="图片 -2147482557" descr="微信图片_20250712194432"/>
          <p:cNvPicPr>
            <a:picLocks noChangeAspect="1"/>
          </p:cNvPicPr>
          <p:nvPr/>
        </p:nvPicPr>
        <p:blipFill>
          <a:blip r:embed="rId1"/>
          <a:srcRect t="66600" r="-2299" b="6317"/>
          <a:stretch>
            <a:fillRect/>
          </a:stretch>
        </p:blipFill>
        <p:spPr>
          <a:xfrm>
            <a:off x="755015" y="1988820"/>
            <a:ext cx="7651115" cy="202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339340" y="443642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algn="ctr" defTabSz="266700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6.7 FX</a:t>
            </a:r>
            <a:r>
              <a:rPr lang="en-US" altLang="zh-CN" sz="1600" baseline="-25000">
                <a:latin typeface="宋体" panose="02010600030101010101" pitchFamily="2" charset="-122"/>
                <a:ea typeface="宋体" panose="02010600030101010101" pitchFamily="2" charset="-122"/>
              </a:rPr>
              <a:t>3U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系列通信功能扩展板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474"/>
</p:tagLst>
</file>

<file path=ppt/tags/tag10.xml><?xml version="1.0" encoding="utf-8"?>
<p:tagLst xmlns:p="http://schemas.openxmlformats.org/presentationml/2006/main">
  <p:tag name="KSO_WM_TEMPLATE_CATEGORY" val="custom"/>
  <p:tag name="KSO_WM_TEMPLATE_INDEX" val="160474"/>
</p:tagLst>
</file>

<file path=ppt/tags/tag11.xml><?xml version="1.0" encoding="utf-8"?>
<p:tagLst xmlns:p="http://schemas.openxmlformats.org/presentationml/2006/main">
  <p:tag name="KSO_WM_TEMPLATE_CATEGORY" val="custom"/>
  <p:tag name="KSO_WM_TEMPLATE_INDEX" val="160474"/>
</p:tagLst>
</file>

<file path=ppt/tags/tag12.xml><?xml version="1.0" encoding="utf-8"?>
<p:tagLst xmlns:p="http://schemas.openxmlformats.org/presentationml/2006/main">
  <p:tag name="KSO_WM_TEMPLATE_CATEGORY" val="custom"/>
  <p:tag name="KSO_WM_TEMPLATE_INDEX" val="160474"/>
</p:tagLst>
</file>

<file path=ppt/tags/tag13.xml><?xml version="1.0" encoding="utf-8"?>
<p:tagLst xmlns:p="http://schemas.openxmlformats.org/presentationml/2006/main">
  <p:tag name="KSO_WM_TEMPLATE_CATEGORY" val="custom"/>
  <p:tag name="KSO_WM_TEMPLATE_INDEX" val="160474"/>
</p:tagLst>
</file>

<file path=ppt/tags/tag14.xml><?xml version="1.0" encoding="utf-8"?>
<p:tagLst xmlns:p="http://schemas.openxmlformats.org/presentationml/2006/main">
  <p:tag name="KSO_WM_TEMPLATE_CATEGORY" val="custom"/>
  <p:tag name="KSO_WM_TEMPLATE_INDEX" val="160474"/>
</p:tagLst>
</file>

<file path=ppt/tags/tag2.xml><?xml version="1.0" encoding="utf-8"?>
<p:tagLst xmlns:p="http://schemas.openxmlformats.org/presentationml/2006/main">
  <p:tag name="KSO_WM_TEMPLATE_CATEGORY" val="custom"/>
  <p:tag name="KSO_WM_TEMPLATE_INDEX" val="160474"/>
</p:tagLst>
</file>

<file path=ppt/tags/tag3.xml><?xml version="1.0" encoding="utf-8"?>
<p:tagLst xmlns:p="http://schemas.openxmlformats.org/presentationml/2006/main">
  <p:tag name="KSO_WM_TEMPLATE_CATEGORY" val="custom"/>
  <p:tag name="KSO_WM_TEMPLATE_INDEX" val="160474"/>
</p:tagLst>
</file>

<file path=ppt/tags/tag4.xml><?xml version="1.0" encoding="utf-8"?>
<p:tagLst xmlns:p="http://schemas.openxmlformats.org/presentationml/2006/main">
  <p:tag name="KSO_WM_TEMPLATE_CATEGORY" val="custom"/>
  <p:tag name="KSO_WM_TEMPLATE_INDEX" val="160474"/>
</p:tagLst>
</file>

<file path=ppt/tags/tag5.xml><?xml version="1.0" encoding="utf-8"?>
<p:tagLst xmlns:p="http://schemas.openxmlformats.org/presentationml/2006/main">
  <p:tag name="TABLE_ENDDRAG_ORIGIN_RECT" val="524*276"/>
  <p:tag name="TABLE_ENDDRAG_RECT" val="121*190*524*276"/>
</p:tagLst>
</file>

<file path=ppt/tags/tag6.xml><?xml version="1.0" encoding="utf-8"?>
<p:tagLst xmlns:p="http://schemas.openxmlformats.org/presentationml/2006/main">
  <p:tag name="KSO_WM_TEMPLATE_CATEGORY" val="custom"/>
  <p:tag name="KSO_WM_TEMPLATE_INDEX" val="160474"/>
</p:tagLst>
</file>

<file path=ppt/tags/tag7.xml><?xml version="1.0" encoding="utf-8"?>
<p:tagLst xmlns:p="http://schemas.openxmlformats.org/presentationml/2006/main">
  <p:tag name="KSO_WM_TEMPLATE_CATEGORY" val="custom"/>
  <p:tag name="KSO_WM_TEMPLATE_INDEX" val="160474"/>
</p:tagLst>
</file>

<file path=ppt/tags/tag8.xml><?xml version="1.0" encoding="utf-8"?>
<p:tagLst xmlns:p="http://schemas.openxmlformats.org/presentationml/2006/main">
  <p:tag name="KSO_WM_TEMPLATE_CATEGORY" val="custom"/>
  <p:tag name="KSO_WM_TEMPLATE_INDEX" val="160474"/>
</p:tagLst>
</file>

<file path=ppt/tags/tag9.xml><?xml version="1.0" encoding="utf-8"?>
<p:tagLst xmlns:p="http://schemas.openxmlformats.org/presentationml/2006/main">
  <p:tag name="KSO_WM_TEMPLATE_CATEGORY" val="custom"/>
  <p:tag name="KSO_WM_TEMPLATE_INDEX" val="160474"/>
</p:tagLst>
</file>

<file path=ppt/theme/theme1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1222</Words>
  <Application>WPS 演示</Application>
  <PresentationFormat>全屏显示(4:3)</PresentationFormat>
  <Paragraphs>199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Times New Roman</vt:lpstr>
      <vt:lpstr>华文彩云</vt:lpstr>
      <vt:lpstr>黑体</vt:lpstr>
      <vt:lpstr>Arial Unicode MS</vt:lpstr>
      <vt:lpstr>Calibri</vt:lpstr>
      <vt:lpstr>立体地图</vt:lpstr>
      <vt:lpstr>《PLC原理及应用》       1、PLC的基础知识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《机械工程概论》  如何成长为合格的工程师   </dc:title>
  <dc:creator>lenovo</dc:creator>
  <cp:lastModifiedBy>文洁</cp:lastModifiedBy>
  <cp:revision>143</cp:revision>
  <dcterms:created xsi:type="dcterms:W3CDTF">2016-10-02T14:01:00Z</dcterms:created>
  <dcterms:modified xsi:type="dcterms:W3CDTF">2026-02-02T08:03:31Z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E6CE3DF4AD364B10B7276D60A5920D0D_12</vt:lpwstr>
  </property>
</Properties>
</file>