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6" r:id="rId3"/>
    <p:sldId id="410" r:id="rId4"/>
    <p:sldId id="414" r:id="rId5"/>
    <p:sldId id="548" r:id="rId6"/>
    <p:sldId id="424" r:id="rId7"/>
    <p:sldId id="425" r:id="rId8"/>
    <p:sldId id="426" r:id="rId9"/>
    <p:sldId id="427" r:id="rId10"/>
    <p:sldId id="428" r:id="rId11"/>
    <p:sldId id="429" r:id="rId12"/>
    <p:sldId id="418" r:id="rId13"/>
    <p:sldId id="436" r:id="rId14"/>
    <p:sldId id="437" r:id="rId15"/>
    <p:sldId id="438" r:id="rId16"/>
    <p:sldId id="439" r:id="rId17"/>
    <p:sldId id="440" r:id="rId18"/>
    <p:sldId id="419" r:id="rId19"/>
    <p:sldId id="467" r:id="rId20"/>
    <p:sldId id="468" r:id="rId21"/>
    <p:sldId id="469" r:id="rId22"/>
    <p:sldId id="470" r:id="rId23"/>
    <p:sldId id="420" r:id="rId24"/>
    <p:sldId id="479" r:id="rId25"/>
    <p:sldId id="480" r:id="rId26"/>
    <p:sldId id="481" r:id="rId27"/>
    <p:sldId id="482" r:id="rId28"/>
    <p:sldId id="483" r:id="rId29"/>
    <p:sldId id="421" r:id="rId30"/>
    <p:sldId id="487" r:id="rId31"/>
    <p:sldId id="488" r:id="rId32"/>
    <p:sldId id="489" r:id="rId33"/>
    <p:sldId id="491" r:id="rId34"/>
    <p:sldId id="492" r:id="rId35"/>
    <p:sldId id="493" r:id="rId36"/>
    <p:sldId id="495" r:id="rId37"/>
    <p:sldId id="422" r:id="rId38"/>
    <p:sldId id="506" r:id="rId39"/>
    <p:sldId id="508" r:id="rId40"/>
    <p:sldId id="509" r:id="rId41"/>
    <p:sldId id="511" r:id="rId42"/>
    <p:sldId id="523" r:id="rId43"/>
    <p:sldId id="524" r:id="rId44"/>
    <p:sldId id="526" r:id="rId45"/>
    <p:sldId id="527" r:id="rId46"/>
    <p:sldId id="528" r:id="rId47"/>
    <p:sldId id="529" r:id="rId48"/>
    <p:sldId id="533" r:id="rId49"/>
    <p:sldId id="534" r:id="rId50"/>
    <p:sldId id="621" r:id="rId51"/>
    <p:sldId id="536" r:id="rId52"/>
    <p:sldId id="544" r:id="rId53"/>
    <p:sldId id="545" r:id="rId54"/>
    <p:sldId id="270"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7" autoAdjust="0"/>
    <p:restoredTop sz="94620" autoAdjust="0"/>
  </p:normalViewPr>
  <p:slideViewPr>
    <p:cSldViewPr showGuides="1">
      <p:cViewPr varScale="1">
        <p:scale>
          <a:sx n="66" d="100"/>
          <a:sy n="66" d="100"/>
        </p:scale>
        <p:origin x="-1506" y="-114"/>
      </p:cViewPr>
      <p:guideLst>
        <p:guide orient="horz" pos="2127"/>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r="-9985"/>
          </a:stretch>
        </a:blipFill>
        <a:effectLst/>
      </p:bgPr>
    </p:bg>
    <p:spTree>
      <p:nvGrpSpPr>
        <p:cNvPr id="1" name=""/>
        <p:cNvGrpSpPr/>
        <p:nvPr/>
      </p:nvGrpSpPr>
      <p:grpSpPr/>
      <p:sp>
        <p:nvSpPr>
          <p:cNvPr id="2050" name="标题 2049"/>
          <p:cNvSpPr>
            <a:spLocks noGrp="1"/>
          </p:cNvSpPr>
          <p:nvPr>
            <p:ph type="ctrTitle" hasCustomPrompt="1"/>
          </p:nvPr>
        </p:nvSpPr>
        <p:spPr>
          <a:xfrm>
            <a:off x="395288" y="4437063"/>
            <a:ext cx="7772400" cy="966787"/>
          </a:xfrm>
          <a:prstGeom prst="rect">
            <a:avLst/>
          </a:prstGeom>
          <a:noFill/>
          <a:ln w="9525">
            <a:noFill/>
          </a:ln>
        </p:spPr>
        <p:txBody>
          <a:bodyPr anchor="ctr"/>
          <a:lstStyle>
            <a:lvl1pPr lvl="0" algn="l">
              <a:defRPr sz="3600" b="0" kern="1200">
                <a:solidFill>
                  <a:schemeClr val="bg1"/>
                </a:solidFill>
                <a:ea typeface="微软雅黑" panose="020B0503020204020204" charset="-122"/>
              </a:defRPr>
            </a:lvl1pPr>
          </a:lstStyle>
          <a:p>
            <a:pPr lvl="0"/>
            <a:r>
              <a:rPr lang="zh-CN" altLang="en-US"/>
              <a:t>如何成为工程师</a:t>
            </a:r>
            <a:endParaRPr lang="zh-CN" altLang="en-US"/>
          </a:p>
        </p:txBody>
      </p:sp>
      <p:sp>
        <p:nvSpPr>
          <p:cNvPr id="2051" name="副标题 2050"/>
          <p:cNvSpPr>
            <a:spLocks noGrp="1"/>
          </p:cNvSpPr>
          <p:nvPr>
            <p:ph type="subTitle" idx="1" hasCustomPrompt="1"/>
          </p:nvPr>
        </p:nvSpPr>
        <p:spPr>
          <a:xfrm>
            <a:off x="395288" y="5445125"/>
            <a:ext cx="6400800" cy="600075"/>
          </a:xfrm>
          <a:prstGeom prst="rect">
            <a:avLst/>
          </a:prstGeom>
          <a:noFill/>
          <a:ln w="9525">
            <a:noFill/>
          </a:ln>
        </p:spPr>
        <p:txBody>
          <a:bodyPr anchor="t"/>
          <a:lstStyle>
            <a:lvl1pPr marL="0" lvl="0" indent="0" algn="l">
              <a:buNone/>
              <a:defRPr sz="2400" kern="1200">
                <a:solidFill>
                  <a:schemeClr val="bg1"/>
                </a:solidFill>
                <a:ea typeface="微软雅黑" panose="020B0503020204020204" charset="-122"/>
              </a:defRPr>
            </a:lvl1pPr>
            <a:lvl2pPr marL="457200" lvl="1" indent="-457200" algn="ctr">
              <a:buNone/>
              <a:defRPr sz="2800" kern="1200">
                <a:solidFill>
                  <a:schemeClr val="tx1"/>
                </a:solidFill>
                <a:ea typeface="宋体" panose="02010600030101010101" pitchFamily="2" charset="-122"/>
              </a:defRPr>
            </a:lvl2pPr>
            <a:lvl3pPr marL="914400" lvl="2" indent="-914400" algn="ctr">
              <a:buNone/>
              <a:defRPr sz="2800" kern="1200">
                <a:solidFill>
                  <a:schemeClr val="tx1"/>
                </a:solidFill>
                <a:ea typeface="宋体" panose="02010600030101010101" pitchFamily="2" charset="-122"/>
              </a:defRPr>
            </a:lvl3pPr>
            <a:lvl4pPr marL="1371600" lvl="3" indent="-1371600" algn="ctr">
              <a:buNone/>
              <a:defRPr sz="2800" kern="1200">
                <a:solidFill>
                  <a:schemeClr val="tx1"/>
                </a:solidFill>
                <a:ea typeface="宋体" panose="02010600030101010101" pitchFamily="2" charset="-122"/>
              </a:defRPr>
            </a:lvl4pPr>
            <a:lvl5pPr marL="1828800" lvl="4" indent="-1828800" algn="ctr">
              <a:buNone/>
              <a:defRPr sz="2800" kern="1200">
                <a:solidFill>
                  <a:schemeClr val="tx1"/>
                </a:solidFill>
                <a:ea typeface="宋体" panose="02010600030101010101" pitchFamily="2" charset="-122"/>
              </a:defRPr>
            </a:lvl5pPr>
          </a:lstStyle>
          <a:p>
            <a:pPr lvl="0"/>
            <a:r>
              <a:rPr lang="zh-CN" altLang="en-US"/>
              <a:t>讲座</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nchor="t"/>
          <a:p>
            <a:r>
              <a:rPr lang="zh-CN" altLang="en-US" dirty="0"/>
              <a:t>20</a:t>
            </a:r>
            <a:r>
              <a:rPr lang="en-US" altLang="zh-CN" dirty="0"/>
              <a:t>1601</a:t>
            </a:r>
            <a:endParaRPr lang="en-US" altLang="zh-CN" dirty="0"/>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t"/>
          <a:p>
            <a:endParaRPr lang="zh-CN" altLang="en-US" dirty="0"/>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1950" y="117475"/>
            <a:ext cx="2057400" cy="5534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9750" y="117475"/>
            <a:ext cx="6052930" cy="55340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lgn="l">
              <a:defRPr/>
            </a:lvl1pPr>
          </a:lstStyle>
          <a:p>
            <a:r>
              <a:rPr lang="zh-CN" altLang="en-US"/>
              <a:t>工程师</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36846"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242"/>
          </a:stretch>
        </a:blipFill>
        <a:effectLst/>
      </p:bgPr>
    </p:bg>
    <p:spTree>
      <p:nvGrpSpPr>
        <p:cNvPr id="1" name=""/>
        <p:cNvGrpSpPr/>
        <p:nvPr/>
      </p:nvGrpSpPr>
      <p:grpSpPr/>
      <p:sp>
        <p:nvSpPr>
          <p:cNvPr id="1026" name="标题 1025"/>
          <p:cNvSpPr>
            <a:spLocks noGrp="1"/>
          </p:cNvSpPr>
          <p:nvPr>
            <p:ph type="title"/>
          </p:nvPr>
        </p:nvSpPr>
        <p:spPr>
          <a:xfrm>
            <a:off x="611188" y="117475"/>
            <a:ext cx="8075612"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539750" y="1123950"/>
            <a:ext cx="8229600" cy="45275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3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image" Target="../media/image37.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标题 4"/>
          <p:cNvSpPr>
            <a:spLocks noGrp="1"/>
          </p:cNvSpPr>
          <p:nvPr>
            <p:ph type="title"/>
          </p:nvPr>
        </p:nvSpPr>
        <p:spPr>
          <a:xfrm>
            <a:off x="613410" y="1304925"/>
            <a:ext cx="8075295" cy="3087370"/>
          </a:xfrm>
        </p:spPr>
        <p:txBody>
          <a:bodyPr>
            <a:normAutofit/>
          </a:bodyPr>
          <a:lstStyle/>
          <a:p>
            <a:pPr algn="l"/>
            <a:r>
              <a:rPr lang="en-US" altLang="zh-CN" sz="4000" b="1" dirty="0" smtClean="0">
                <a:solidFill>
                  <a:schemeClr val="tx1"/>
                </a:solidFill>
                <a:effectLst>
                  <a:outerShdw blurRad="38100" dist="19050" dir="2700000" algn="tl" rotWithShape="0">
                    <a:schemeClr val="dk1">
                      <a:alpha val="40000"/>
                    </a:schemeClr>
                  </a:outerShdw>
                </a:effectLst>
                <a:latin typeface="Times New Roman" panose="02020603050405020304" charset="0"/>
                <a:ea typeface="华文彩云" panose="02010800040101010101" pitchFamily="2" charset="-122"/>
                <a:cs typeface="Times New Roman" panose="02020603050405020304" charset="0"/>
              </a:rPr>
              <a:t>《PLC</a:t>
            </a:r>
            <a:r>
              <a:rPr lang="zh-CN" altLang="en-US" sz="40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Times New Roman" panose="02020603050405020304" charset="0"/>
              </a:rPr>
              <a:t>原理及应用</a:t>
            </a:r>
            <a:r>
              <a:rPr lang="en-US" altLang="zh-CN" sz="4000" b="1" dirty="0" smtClean="0">
                <a:solidFill>
                  <a:schemeClr val="tx1"/>
                </a:solidFill>
                <a:effectLst>
                  <a:outerShdw blurRad="38100" dist="19050" dir="2700000" algn="tl" rotWithShape="0">
                    <a:schemeClr val="dk1">
                      <a:alpha val="40000"/>
                    </a:schemeClr>
                  </a:outerShdw>
                </a:effectLst>
                <a:latin typeface="Times New Roman" panose="02020603050405020304" charset="0"/>
                <a:ea typeface="华文彩云" panose="02010800040101010101" pitchFamily="2" charset="-122"/>
                <a:cs typeface="Times New Roman" panose="02020603050405020304" charset="0"/>
              </a:rPr>
              <a:t>》</a:t>
            </a:r>
            <a:br>
              <a:rPr lang="en-US" altLang="zh-CN" sz="4000" b="1" dirty="0" smtClean="0">
                <a:solidFill>
                  <a:schemeClr val="tx1"/>
                </a:solidFill>
                <a:effectLst>
                  <a:outerShdw blurRad="38100" dist="19050" dir="2700000" algn="tl" rotWithShape="0">
                    <a:schemeClr val="dk1">
                      <a:alpha val="40000"/>
                    </a:schemeClr>
                  </a:outerShdw>
                </a:effectLst>
                <a:latin typeface="华文彩云" panose="02010800040101010101" pitchFamily="2" charset="-122"/>
                <a:ea typeface="华文彩云" panose="02010800040101010101" pitchFamily="2" charset="-122"/>
              </a:rPr>
            </a:br>
            <a:br>
              <a:rPr lang="en-US" altLang="zh-CN" b="1" dirty="0" smtClean="0">
                <a:solidFill>
                  <a:schemeClr val="tx1"/>
                </a:solidFill>
                <a:effectLst>
                  <a:outerShdw blurRad="38100" dist="19050" dir="2700000" algn="tl" rotWithShape="0">
                    <a:schemeClr val="dk1">
                      <a:alpha val="40000"/>
                    </a:schemeClr>
                  </a:outerShdw>
                </a:effectLst>
              </a:rPr>
            </a:br>
            <a:br>
              <a:rPr lang="en-US" altLang="zh-CN" b="1" dirty="0" smtClean="0">
                <a:solidFill>
                  <a:schemeClr val="tx1"/>
                </a:solidFill>
                <a:effectLst>
                  <a:outerShdw blurRad="38100" dist="19050" dir="2700000" algn="tl" rotWithShape="0">
                    <a:schemeClr val="dk1">
                      <a:alpha val="40000"/>
                    </a:schemeClr>
                  </a:outerShdw>
                </a:effectLst>
              </a:rPr>
            </a:br>
            <a:r>
              <a:rPr lang="en-US" altLang="zh-CN" b="1" dirty="0" smtClean="0">
                <a:solidFill>
                  <a:schemeClr val="tx1"/>
                </a:solidFill>
                <a:effectLst>
                  <a:outerShdw blurRad="38100" dist="19050" dir="2700000" algn="tl" rotWithShape="0">
                    <a:schemeClr val="dk1">
                      <a:alpha val="40000"/>
                    </a:schemeClr>
                  </a:outerShdw>
                </a:effectLst>
              </a:rPr>
              <a:t>  </a:t>
            </a:r>
            <a:r>
              <a:rPr lang="zh-CN" altLang="en-US" sz="53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53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7</a:t>
            </a:r>
            <a:r>
              <a:rPr lang="zh-CN" altLang="en-US" sz="53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、工程</a:t>
            </a:r>
            <a:r>
              <a:rPr lang="zh-CN" altLang="en-US" sz="53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应用</a:t>
            </a:r>
            <a:endParaRPr lang="zh-CN" altLang="en-US" sz="53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b="1" dirty="0" smtClean="0">
                <a:latin typeface="黑体" panose="02010609060101010101" charset="-122"/>
                <a:ea typeface="黑体" panose="02010609060101010101" charset="-122"/>
              </a:rPr>
              <a:t>6.网络</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的各个组成单元在作为独立设备工作时，采用每一工作单元由一台PLC承担其控制任务，这相当于模拟了一个简单的单体设备的控制过程。在采用基于CC-Link网络通信的PLC网络通信后构成互连的分布式控制系统，实现系统全线自动控制。</a:t>
            </a: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7.2.1结构组成</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供料单元由机械部分及电气控制部分组成，如图7-4所示。</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4" name="图片 4"/>
          <p:cNvPicPr>
            <a:picLocks noChangeAspect="1"/>
          </p:cNvPicPr>
          <p:nvPr/>
        </p:nvPicPr>
        <p:blipFill>
          <a:blip r:embed="rId1"/>
          <a:stretch>
            <a:fillRect/>
          </a:stretch>
        </p:blipFill>
        <p:spPr>
          <a:xfrm>
            <a:off x="457200" y="1812290"/>
            <a:ext cx="8229600" cy="438658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b="1" dirty="0" smtClean="0">
                <a:latin typeface="黑体" panose="02010609060101010101" charset="-122"/>
                <a:ea typeface="黑体" panose="02010609060101010101" charset="-122"/>
              </a:rPr>
              <a:t>7.2.2工艺流程</a:t>
            </a:r>
            <a:endParaRPr b="1" dirty="0" smtClean="0">
              <a:latin typeface="黑体" panose="02010609060101010101" charset="-122"/>
              <a:ea typeface="黑体" panose="02010609060101010101" charset="-122"/>
            </a:endParaRPr>
          </a:p>
          <a:p>
            <a:pPr>
              <a:buNone/>
            </a:pPr>
            <a:r>
              <a:rPr b="1" dirty="0" smtClean="0">
                <a:latin typeface="黑体" panose="02010609060101010101" charset="-122"/>
                <a:ea typeface="黑体" panose="02010609060101010101" charset="-122"/>
              </a:rPr>
              <a:t>供料单元控制过程是：首先，顶料气缸的活塞杆推出，顶紧次下层工件；然后推料气缸活塞杆推出，从而把最下层工件推到物料台上。推料气缸返回、从料仓底座抽出后，再使顶料气缸返回，松开次下层工件。这样，料仓中的工件在重力的作用下，就自动向下移动一层，为下一次供料做好准备。</a:t>
            </a:r>
            <a:endParaRPr b="1" dirty="0" smtClean="0">
              <a:latin typeface="黑体" panose="02010609060101010101" charset="-122"/>
              <a:ea typeface="黑体" panose="02010609060101010101" charset="-122"/>
            </a:endParaRPr>
          </a:p>
          <a:p>
            <a:pPr>
              <a:buNone/>
            </a:pPr>
            <a:endParaRPr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7.2.3 I/O信号分配表和电路图</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7" name="图片 7"/>
          <p:cNvPicPr>
            <a:picLocks noChangeAspect="1"/>
          </p:cNvPicPr>
          <p:nvPr/>
        </p:nvPicPr>
        <p:blipFill>
          <a:blip r:embed="rId1"/>
          <a:stretch>
            <a:fillRect/>
          </a:stretch>
        </p:blipFill>
        <p:spPr>
          <a:xfrm rot="5400000">
            <a:off x="2270443" y="-536892"/>
            <a:ext cx="4601845" cy="847915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pic>
        <p:nvPicPr>
          <p:cNvPr id="5" name="图片 5"/>
          <p:cNvPicPr>
            <a:picLocks noChangeAspect="1"/>
          </p:cNvPicPr>
          <p:nvPr>
            <p:ph idx="1"/>
          </p:nvPr>
        </p:nvPicPr>
        <p:blipFill>
          <a:blip r:embed="rId1"/>
          <a:stretch>
            <a:fillRect/>
          </a:stretch>
        </p:blipFill>
        <p:spPr>
          <a:xfrm>
            <a:off x="457200" y="1261110"/>
            <a:ext cx="8479790" cy="453009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sp>
        <p:nvSpPr>
          <p:cNvPr id="3" name="内容占位符 2"/>
          <p:cNvSpPr>
            <a:spLocks noGrp="1"/>
          </p:cNvSpPr>
          <p:nvPr>
            <p:ph idx="1"/>
          </p:nvPr>
        </p:nvSpPr>
        <p:spPr>
          <a:xfrm>
            <a:off x="457200" y="854075"/>
            <a:ext cx="3082290" cy="5344795"/>
          </a:xfrm>
        </p:spPr>
        <p:txBody>
          <a:bodyPr/>
          <a:lstStyle/>
          <a:p>
            <a:pPr>
              <a:buNone/>
            </a:pPr>
            <a:r>
              <a:rPr sz="2400" b="1" dirty="0" smtClean="0">
                <a:latin typeface="黑体" panose="02010609060101010101" charset="-122"/>
                <a:ea typeface="黑体" panose="02010609060101010101" charset="-122"/>
              </a:rPr>
              <a:t>7.2.4控制程序设计</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1.程序规划</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程序有两部分，一部分控制供料，另一部分用于系统状态显示。程序中在每一扫描周期都调用系统状态显示子程序。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2.控制供料部分SFC程序</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8" name="图片 8"/>
          <p:cNvPicPr>
            <a:picLocks noChangeAspect="1"/>
          </p:cNvPicPr>
          <p:nvPr/>
        </p:nvPicPr>
        <p:blipFill>
          <a:blip r:embed="rId1"/>
          <a:stretch>
            <a:fillRect/>
          </a:stretch>
        </p:blipFill>
        <p:spPr>
          <a:xfrm>
            <a:off x="3539490" y="854075"/>
            <a:ext cx="5481955" cy="586359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7.2 供料单元控制</a:t>
            </a:r>
            <a:endParaRPr lang="zh-CN" altLang="en-US" sz="4400" dirty="0" smtClean="0"/>
          </a:p>
        </p:txBody>
      </p:sp>
      <p:sp>
        <p:nvSpPr>
          <p:cNvPr id="3" name="内容占位符 2"/>
          <p:cNvSpPr>
            <a:spLocks noGrp="1"/>
          </p:cNvSpPr>
          <p:nvPr>
            <p:ph idx="1"/>
          </p:nvPr>
        </p:nvSpPr>
        <p:spPr>
          <a:xfrm>
            <a:off x="67310" y="988060"/>
            <a:ext cx="2889250" cy="5344795"/>
          </a:xfrm>
        </p:spPr>
        <p:txBody>
          <a:bodyPr/>
          <a:lstStyle/>
          <a:p>
            <a:pPr>
              <a:buNone/>
            </a:pPr>
            <a:r>
              <a:rPr sz="2400" b="1" dirty="0" smtClean="0">
                <a:latin typeface="黑体" panose="02010609060101010101" charset="-122"/>
                <a:ea typeface="黑体" panose="02010609060101010101" charset="-122"/>
              </a:rPr>
              <a:t>3.控制供料部分步进梯形图程序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控制供料部分SFC程序转换为步进梯形图程序，如图所示。</a:t>
            </a:r>
            <a:endParaRPr sz="2400" b="1" dirty="0" smtClean="0">
              <a:latin typeface="黑体" panose="02010609060101010101" charset="-122"/>
              <a:ea typeface="黑体" panose="02010609060101010101" charset="-122"/>
            </a:endParaRPr>
          </a:p>
        </p:txBody>
      </p:sp>
      <p:pic>
        <p:nvPicPr>
          <p:cNvPr id="9" name="图片 9"/>
          <p:cNvPicPr>
            <a:picLocks noChangeAspect="1"/>
          </p:cNvPicPr>
          <p:nvPr/>
        </p:nvPicPr>
        <p:blipFill>
          <a:blip r:embed="rId1"/>
          <a:stretch>
            <a:fillRect/>
          </a:stretch>
        </p:blipFill>
        <p:spPr>
          <a:xfrm>
            <a:off x="2956560" y="11430"/>
            <a:ext cx="5995035" cy="67925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7.3 冲压加工单元控制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冲压加工单元的基本功能是把该单元物料台上的工件（工件由人工放置或由输送单元的抓取机械手装置送来）送到冲压机构下面，完成一次冲压加工动作，然后再送回到物料台上，待输送单元的抓取机械手装置取出或人工取出。</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7.3.1结构组成</a:t>
            </a:r>
            <a:endParaRPr sz="2400" b="1" dirty="0" smtClean="0">
              <a:latin typeface="黑体" panose="02010609060101010101" charset="-122"/>
              <a:ea typeface="黑体" panose="02010609060101010101" charset="-122"/>
            </a:endParaRPr>
          </a:p>
        </p:txBody>
      </p:sp>
      <p:pic>
        <p:nvPicPr>
          <p:cNvPr id="10" name="图片 10"/>
          <p:cNvPicPr>
            <a:picLocks noChangeAspect="1"/>
          </p:cNvPicPr>
          <p:nvPr/>
        </p:nvPicPr>
        <p:blipFill>
          <a:blip r:embed="rId1"/>
          <a:stretch>
            <a:fillRect/>
          </a:stretch>
        </p:blipFill>
        <p:spPr>
          <a:xfrm>
            <a:off x="457200" y="2801620"/>
            <a:ext cx="8162925" cy="349504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7.3 冲压加工单元控制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7.3.2工艺流程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冲压加工工艺流程：滑动加工台在系统正常工作后的初始状态为伸缩气缸伸出、气动手指张开的状态，当输送机构把物料送到料台（气动手指）上，物料检测传感器检测到工件后，PLC控制程序驱动气动手指将工件夹紧→加工台回到加工区域冲压气缸下方→冲压气缸活塞杆向下伸出冲压工件→完成冲压动作后向上缩回→加工台重新伸出→到位后气动手指松开，完成工件加工工序，并向系统发出加工完成信号，为下一次工件到来加工做准备。</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7.3 冲压加工单元控制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7.3.3 I/O信号分配表和电路图</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12" name="图片 12"/>
          <p:cNvPicPr>
            <a:picLocks noChangeAspect="1"/>
          </p:cNvPicPr>
          <p:nvPr/>
        </p:nvPicPr>
        <p:blipFill>
          <a:blip r:embed="rId1"/>
          <a:stretch>
            <a:fillRect/>
          </a:stretch>
        </p:blipFill>
        <p:spPr>
          <a:xfrm rot="5400000">
            <a:off x="2268855" y="-527685"/>
            <a:ext cx="4657090" cy="879475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7可编程控制技术应用</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7.1实训实验台</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7.2供料单元控制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7.3冲压加工单元控制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7.4装配单元控制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7.5分拣单元控制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7.6输送单元控制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7.7系统全线运行控制</a:t>
            </a: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7.3 冲压加工单元控制</a:t>
            </a:r>
            <a:endParaRPr lang="zh-CN" altLang="en-US" sz="4400" dirty="0" smtClean="0"/>
          </a:p>
        </p:txBody>
      </p:sp>
      <p:pic>
        <p:nvPicPr>
          <p:cNvPr id="11" name="图片 11"/>
          <p:cNvPicPr>
            <a:picLocks noChangeAspect="1"/>
          </p:cNvPicPr>
          <p:nvPr>
            <p:ph idx="1"/>
          </p:nvPr>
        </p:nvPicPr>
        <p:blipFill>
          <a:blip r:embed="rId1"/>
          <a:stretch>
            <a:fillRect/>
          </a:stretch>
        </p:blipFill>
        <p:spPr>
          <a:xfrm>
            <a:off x="1204595" y="854075"/>
            <a:ext cx="6984365" cy="53447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7.3 冲压加工单元控制</a:t>
            </a:r>
            <a:endParaRPr lang="zh-CN" altLang="en-US" sz="4400" dirty="0" smtClean="0"/>
          </a:p>
        </p:txBody>
      </p:sp>
      <p:sp>
        <p:nvSpPr>
          <p:cNvPr id="3" name="内容占位符 2"/>
          <p:cNvSpPr>
            <a:spLocks noGrp="1"/>
          </p:cNvSpPr>
          <p:nvPr>
            <p:ph idx="1"/>
          </p:nvPr>
        </p:nvSpPr>
        <p:spPr>
          <a:xfrm>
            <a:off x="457200" y="854075"/>
            <a:ext cx="3430270" cy="5344795"/>
          </a:xfrm>
        </p:spPr>
        <p:txBody>
          <a:bodyPr/>
          <a:lstStyle/>
          <a:p>
            <a:pPr>
              <a:buNone/>
            </a:pPr>
            <a:r>
              <a:rPr sz="2400" b="1" dirty="0" smtClean="0">
                <a:latin typeface="黑体" panose="02010609060101010101" charset="-122"/>
                <a:ea typeface="黑体" panose="02010609060101010101" charset="-122"/>
              </a:rPr>
              <a:t>7.3.4控制程序设计</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sym typeface="+mn-ea"/>
              </a:rPr>
              <a:t>急停信号</a:t>
            </a:r>
            <a:endParaRPr sz="2400" b="1" dirty="0" smtClean="0">
              <a:latin typeface="黑体" panose="02010609060101010101" charset="-122"/>
              <a:ea typeface="黑体" panose="02010609060101010101" charset="-122"/>
              <a:sym typeface="+mn-ea"/>
            </a:endParaRPr>
          </a:p>
          <a:p>
            <a:pPr>
              <a:buNone/>
            </a:pPr>
            <a:r>
              <a:rPr sz="2400" b="1" dirty="0" smtClean="0">
                <a:latin typeface="黑体" panose="02010609060101010101" charset="-122"/>
                <a:ea typeface="黑体" panose="02010609060101010101" charset="-122"/>
                <a:sym typeface="+mn-ea"/>
              </a:rPr>
              <a:t>处理的程序</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13" name="图片 13"/>
          <p:cNvPicPr>
            <a:picLocks noChangeAspect="1"/>
          </p:cNvPicPr>
          <p:nvPr/>
        </p:nvPicPr>
        <p:blipFill>
          <a:blip r:embed="rId1"/>
          <a:stretch>
            <a:fillRect/>
          </a:stretch>
        </p:blipFill>
        <p:spPr>
          <a:xfrm>
            <a:off x="2097405" y="1327785"/>
            <a:ext cx="6589395" cy="542544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装配单元的功能是将该单元料仓内的黑色或白色小圆柱工件嵌入放置在装配料斗的待装配工件中。</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7.4.1结构组成</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14" name="图片 14"/>
          <p:cNvPicPr>
            <a:picLocks noChangeAspect="1"/>
          </p:cNvPicPr>
          <p:nvPr/>
        </p:nvPicPr>
        <p:blipFill>
          <a:blip r:embed="rId1"/>
          <a:stretch>
            <a:fillRect/>
          </a:stretch>
        </p:blipFill>
        <p:spPr>
          <a:xfrm>
            <a:off x="1226185" y="2047875"/>
            <a:ext cx="7561580" cy="477647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7.4.2工作原理</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装配单元在初始时，接通电源和气源，管形料仓有足够的零件，顶料气缸缩回，挡料气缸伸出挡住零件下落，装配机械手处于提升位置，伸缩气缸处于缩回位置，气爪松开，旋转料台上无工件，装配台上有待装配工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接到启动命令后，供料机构动作，执行供料操作，然后回转物料台回转，装配机械手抓取小圆柱零件，放入待装配工件，完成装配操作。</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7.4.3工艺流程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装配单元在单站操作方式下，工艺流程如下。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（1）设备上电和气源接通后，装配台上没有待装配工件，则正常工作指示灯常亮。</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（2）按下启动按钮，装配单元启动，设备运行指示灯常亮。执行下料操作</a:t>
            </a:r>
            <a:r>
              <a:rPr lang="zh-CN" sz="2400" b="1" dirty="0" smtClean="0">
                <a:latin typeface="黑体" panose="02010609060101010101" charset="-122"/>
                <a:ea typeface="黑体" panose="02010609060101010101" charset="-122"/>
              </a:rPr>
              <a:t>或</a:t>
            </a:r>
            <a:r>
              <a:rPr sz="2400" b="1" dirty="0" smtClean="0">
                <a:latin typeface="黑体" panose="02010609060101010101" charset="-122"/>
                <a:ea typeface="黑体" panose="02010609060101010101" charset="-122"/>
              </a:rPr>
              <a:t>回转物料台回转操作。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（3）装配机械手抓取小圆柱零件，放入待装配工件中。</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（4）装配机械手应返回初始位置，等待下一次装配。</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（5）若按下停止按钮，则供料机构应立即停止供料，在装配条件满足的情况下，装配单元在完成本次装配后停止工作。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（6）在运行中发生零件不足报警。</a:t>
            </a: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7.4.4 I/O信号分配表及电路图</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16" name="图片 16"/>
          <p:cNvPicPr>
            <a:picLocks noChangeAspect="1"/>
          </p:cNvPicPr>
          <p:nvPr/>
        </p:nvPicPr>
        <p:blipFill>
          <a:blip r:embed="rId1"/>
          <a:stretch>
            <a:fillRect/>
          </a:stretch>
        </p:blipFill>
        <p:spPr>
          <a:xfrm rot="5400000">
            <a:off x="2119948" y="-50482"/>
            <a:ext cx="4740275" cy="77577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pic>
        <p:nvPicPr>
          <p:cNvPr id="15" name="图片 15"/>
          <p:cNvPicPr>
            <a:picLocks noChangeAspect="1"/>
          </p:cNvPicPr>
          <p:nvPr>
            <p:ph idx="1"/>
          </p:nvPr>
        </p:nvPicPr>
        <p:blipFill>
          <a:blip r:embed="rId1"/>
          <a:stretch>
            <a:fillRect/>
          </a:stretch>
        </p:blipFill>
        <p:spPr>
          <a:xfrm>
            <a:off x="2392680" y="854075"/>
            <a:ext cx="4608195" cy="53447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4400" dirty="0" smtClean="0"/>
              <a:t> </a:t>
            </a:r>
            <a:r>
              <a:rPr sz="4400" b="1" dirty="0" smtClean="0">
                <a:latin typeface="黑体" panose="02010609060101010101" charset="-122"/>
                <a:ea typeface="黑体" panose="02010609060101010101" charset="-122"/>
                <a:sym typeface="+mn-ea"/>
              </a:rPr>
              <a:t>7.4 装配单元控制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7.4.5控制程序设计</a:t>
            </a:r>
            <a:endParaRPr sz="2400" b="1" dirty="0" smtClean="0">
              <a:latin typeface="黑体" panose="02010609060101010101" charset="-122"/>
              <a:ea typeface="黑体" panose="02010609060101010101" charset="-122"/>
            </a:endParaRPr>
          </a:p>
          <a:p>
            <a:pPr>
              <a:buNone/>
            </a:pPr>
            <a:r>
              <a:rPr lang="zh-CN" sz="2400" b="1" dirty="0" smtClean="0">
                <a:latin typeface="黑体" panose="02010609060101010101" charset="-122"/>
                <a:ea typeface="黑体" panose="02010609060101010101" charset="-122"/>
              </a:rPr>
              <a:t>启动操作程序</a:t>
            </a:r>
            <a:endParaRPr lang="zh-CN" sz="2400" b="1" dirty="0" smtClean="0">
              <a:latin typeface="黑体" panose="02010609060101010101" charset="-122"/>
              <a:ea typeface="黑体" panose="02010609060101010101" charset="-122"/>
            </a:endParaRPr>
          </a:p>
          <a:p>
            <a:pPr>
              <a:buNone/>
            </a:pPr>
            <a:endParaRPr lang="zh-CN" sz="2400" b="1" dirty="0" smtClean="0">
              <a:latin typeface="黑体" panose="02010609060101010101" charset="-122"/>
              <a:ea typeface="黑体" panose="02010609060101010101" charset="-122"/>
            </a:endParaRPr>
          </a:p>
          <a:p>
            <a:pPr>
              <a:buNone/>
            </a:pPr>
            <a:endParaRPr lang="zh-CN" sz="2400" b="1" dirty="0" smtClean="0">
              <a:latin typeface="黑体" panose="02010609060101010101" charset="-122"/>
              <a:ea typeface="黑体" panose="02010609060101010101" charset="-122"/>
            </a:endParaRPr>
          </a:p>
          <a:p>
            <a:pPr>
              <a:buNone/>
            </a:pPr>
            <a:endParaRPr lang="zh-CN" sz="2400" b="1" dirty="0" smtClean="0">
              <a:latin typeface="黑体" panose="02010609060101010101" charset="-122"/>
              <a:ea typeface="黑体" panose="02010609060101010101" charset="-122"/>
            </a:endParaRPr>
          </a:p>
          <a:p>
            <a:pPr>
              <a:buNone/>
            </a:pPr>
            <a:r>
              <a:rPr lang="zh-CN" sz="2400" b="1" dirty="0" smtClean="0">
                <a:latin typeface="黑体" panose="02010609060101010101" charset="-122"/>
                <a:ea typeface="黑体" panose="02010609060101010101" charset="-122"/>
              </a:rPr>
              <a:t>停止运行程序</a:t>
            </a:r>
            <a:endParaRPr lang="zh-CN" sz="2400" b="1" dirty="0" smtClean="0">
              <a:latin typeface="黑体" panose="02010609060101010101" charset="-122"/>
              <a:ea typeface="黑体" panose="02010609060101010101" charset="-122"/>
            </a:endParaRPr>
          </a:p>
        </p:txBody>
      </p:sp>
      <p:pic>
        <p:nvPicPr>
          <p:cNvPr id="17" name="图片 17"/>
          <p:cNvPicPr>
            <a:picLocks noChangeAspect="1"/>
          </p:cNvPicPr>
          <p:nvPr/>
        </p:nvPicPr>
        <p:blipFill>
          <a:blip r:embed="rId1"/>
          <a:stretch>
            <a:fillRect/>
          </a:stretch>
        </p:blipFill>
        <p:spPr>
          <a:xfrm>
            <a:off x="3376930" y="854075"/>
            <a:ext cx="4811395" cy="1998345"/>
          </a:xfrm>
          <a:prstGeom prst="rect">
            <a:avLst/>
          </a:prstGeom>
          <a:noFill/>
          <a:ln w="9525">
            <a:noFill/>
          </a:ln>
        </p:spPr>
      </p:pic>
      <p:pic>
        <p:nvPicPr>
          <p:cNvPr id="18" name="图片 18"/>
          <p:cNvPicPr>
            <a:picLocks noChangeAspect="1"/>
          </p:cNvPicPr>
          <p:nvPr/>
        </p:nvPicPr>
        <p:blipFill>
          <a:blip r:embed="rId2"/>
          <a:stretch>
            <a:fillRect/>
          </a:stretch>
        </p:blipFill>
        <p:spPr>
          <a:xfrm>
            <a:off x="3506470" y="2973705"/>
            <a:ext cx="4681855" cy="3357880"/>
          </a:xfrm>
          <a:prstGeom prst="rect">
            <a:avLst/>
          </a:prstGeom>
          <a:noFill/>
          <a:ln w="9525">
            <a:noFill/>
          </a:ln>
        </p:spPr>
      </p:pic>
    </p:spTree>
    <p:custDataLst>
      <p:tags r:id="rId3"/>
    </p:custData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分拣单元的基本功能是完成将上一单元送来的已加工、装配好的工件进行分拣，使不同颜色的工件从不同的料槽分流。</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7.5.1结构组成</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19" name="图片 19"/>
          <p:cNvPicPr>
            <a:picLocks noChangeAspect="1"/>
          </p:cNvPicPr>
          <p:nvPr/>
        </p:nvPicPr>
        <p:blipFill>
          <a:blip r:embed="rId1"/>
          <a:stretch>
            <a:fillRect/>
          </a:stretch>
        </p:blipFill>
        <p:spPr>
          <a:xfrm>
            <a:off x="363855" y="2197735"/>
            <a:ext cx="8202295" cy="400113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7.5.2工作原理</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传送和分拣的工作原理如下。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首先，输送单元机械手送来的或由人工放置的工件，电机运转驱动传送带运行，把工件传送至分拣区。然后，程序进入选择分支。</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如果进入分拣区的工件为白芯金属工件，PLC程序启动1号槽推料气缸动作，将白芯金属工件推到1号出料滑槽里。</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如果进入分拣区的工件为白芯塑料工件，PLC程序启动2号槽推料气缸动作，将白芯塑料工件推到2号出料滑槽里。</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如果进入分拣区的工件为黑色，则分拣区光纤传感器和金属传感器均不发出信号，工件到达3号滑槽中间位置停止，3号槽推料气缸启动将黑色工件推到3号出料滑槽里</a:t>
            </a:r>
            <a:r>
              <a:rPr lang="zh-CN" sz="2400" b="1" dirty="0" smtClean="0">
                <a:latin typeface="黑体" panose="02010609060101010101" charset="-122"/>
                <a:ea typeface="黑体" panose="02010609060101010101" charset="-122"/>
              </a:rPr>
              <a:t>。</a:t>
            </a:r>
            <a:endParaRPr lang="zh-CN"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工作结束。</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sz="2000" b="1" dirty="0" smtClean="0">
                <a:latin typeface="黑体" panose="02010609060101010101" charset="-122"/>
                <a:ea typeface="黑体" panose="02010609060101010101" charset="-122"/>
              </a:rPr>
              <a:t>自动生产线的教学实训实验台由供料单元、加工单元、装配单元、输送单元和分拣单元等5个单元组成，</a:t>
            </a: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pic>
        <p:nvPicPr>
          <p:cNvPr id="4" name="图片 1"/>
          <p:cNvPicPr>
            <a:picLocks noChangeAspect="1"/>
          </p:cNvPicPr>
          <p:nvPr/>
        </p:nvPicPr>
        <p:blipFill>
          <a:blip r:embed="rId1"/>
          <a:stretch>
            <a:fillRect/>
          </a:stretch>
        </p:blipFill>
        <p:spPr>
          <a:xfrm>
            <a:off x="800100" y="1746885"/>
            <a:ext cx="7043420" cy="48113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7.5.3工艺流程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（1）单元设备上电和气源接通后，正常工作指示灯常亮，表示设备准备好。</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（2）按下启动按钮，当在传送带入料口处放下工件时，变频器启动，驱动传送带把工件带往分拣区。</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（3）如果工件为白色芯金属工件，工件被推到1号滑槽中。如果工件为白色芯塑料工件，工件被推到2号滑槽中。如果工件为黑色芯工件，工件被推到3号滑槽中。工件被推出到滑槽后，一个工作周期结束。</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（4）仅当工件被推出到滑槽后，单元回到初始状态，才能再次向传送带入料口上料。</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（5）如果在运行期间按下停止按钮，将在本工作周期结束后单元停止运行，单元回到初始状态。</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7.5.4 I/O信号分配表和电路图</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21" name="图片 21"/>
          <p:cNvPicPr>
            <a:picLocks noChangeAspect="1"/>
          </p:cNvPicPr>
          <p:nvPr/>
        </p:nvPicPr>
        <p:blipFill>
          <a:blip r:embed="rId1"/>
          <a:stretch>
            <a:fillRect/>
          </a:stretch>
        </p:blipFill>
        <p:spPr>
          <a:xfrm rot="5400000">
            <a:off x="2208530" y="-576580"/>
            <a:ext cx="4726305" cy="882396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20" name="图片 20"/>
          <p:cNvPicPr>
            <a:picLocks noChangeAspect="1"/>
          </p:cNvPicPr>
          <p:nvPr/>
        </p:nvPicPr>
        <p:blipFill>
          <a:blip r:embed="rId1"/>
          <a:stretch>
            <a:fillRect/>
          </a:stretch>
        </p:blipFill>
        <p:spPr>
          <a:xfrm>
            <a:off x="1076960" y="984885"/>
            <a:ext cx="6525260" cy="533336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7.5.5传送带位置确定</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计算工件在传送带上的位置时，需确定每两个脉冲之间的距离即脉冲当量。当工件从下料口中心线移至传感器中心时，旋转编码器约发出430个脉冲；移至第1个推杆中心点时，约发出614个脉冲；移至第2个推杆中心点时，约发出963个脉冲；移至第3个推杆中心点时，约发出1284个脉冲。</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22" name="图片 22"/>
          <p:cNvPicPr>
            <a:picLocks noChangeAspect="1"/>
          </p:cNvPicPr>
          <p:nvPr/>
        </p:nvPicPr>
        <p:blipFill>
          <a:blip r:embed="rId1"/>
          <a:stretch>
            <a:fillRect/>
          </a:stretch>
        </p:blipFill>
        <p:spPr>
          <a:xfrm>
            <a:off x="841375" y="3314065"/>
            <a:ext cx="7126605" cy="343281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7.5.6编程要点</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1.高速计数器编程</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例如，设定C255的设置值为100，当C255的当前值等于100时，计数器的输出接点立即工作，从而控制相应的输出Y010ON。</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23" name="图片 23"/>
          <p:cNvPicPr>
            <a:picLocks noChangeAspect="1"/>
          </p:cNvPicPr>
          <p:nvPr/>
        </p:nvPicPr>
        <p:blipFill>
          <a:blip r:embed="rId1"/>
          <a:stretch>
            <a:fillRect/>
          </a:stretch>
        </p:blipFill>
        <p:spPr>
          <a:xfrm>
            <a:off x="1624965" y="2632710"/>
            <a:ext cx="6144260" cy="224345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7.5 分拣单元控制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2.程序结构</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1）分拣控制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首先进行初始状态的检查，确认系统准备就绪，按下启动按钮，进入运行状态，才开始分拣过程的控制。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sym typeface="+mn-ea"/>
              </a:rPr>
              <a:t>2）步进顺控程序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sym typeface="+mn-ea"/>
              </a:rPr>
              <a:t>C251当前值与传感器位置值的比较可采用触点比较指令实</a:t>
            </a:r>
            <a:endParaRPr sz="2400" b="1" dirty="0" smtClean="0">
              <a:latin typeface="黑体" panose="02010609060101010101" charset="-122"/>
              <a:ea typeface="黑体" panose="02010609060101010101" charset="-122"/>
              <a:sym typeface="+mn-ea"/>
            </a:endParaRPr>
          </a:p>
          <a:p>
            <a:pPr>
              <a:buNone/>
            </a:pPr>
            <a:r>
              <a:rPr sz="2400" b="1" dirty="0" smtClean="0">
                <a:latin typeface="黑体" panose="02010609060101010101" charset="-122"/>
                <a:ea typeface="黑体" panose="02010609060101010101" charset="-122"/>
                <a:sym typeface="+mn-ea"/>
              </a:rPr>
              <a:t>根据工件属性和分拣任务要求，在相应的推料气缸位置把工件推出。推料气缸返回后，步进顺控子程序返回初始步。</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7.6 输送单元控制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7.6.1结构和功能</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通过直线运动传动机构驱动抓取机械手装置到指定单元的物料台上精确定位，并在该物料台上抓取工件，把抓取到的工件输送到指定地点后放下，实现传送工件的功能。</a:t>
            </a:r>
            <a:endParaRPr sz="2400" b="1" dirty="0" smtClean="0">
              <a:latin typeface="黑体" panose="02010609060101010101" charset="-122"/>
              <a:ea typeface="黑体" panose="02010609060101010101" charset="-122"/>
            </a:endParaRPr>
          </a:p>
        </p:txBody>
      </p:sp>
      <p:pic>
        <p:nvPicPr>
          <p:cNvPr id="28" name="图片 28"/>
          <p:cNvPicPr>
            <a:picLocks noChangeAspect="1"/>
          </p:cNvPicPr>
          <p:nvPr/>
        </p:nvPicPr>
        <p:blipFill>
          <a:blip r:embed="rId1"/>
          <a:stretch>
            <a:fillRect/>
          </a:stretch>
        </p:blipFill>
        <p:spPr>
          <a:xfrm>
            <a:off x="611505" y="2442845"/>
            <a:ext cx="7648575" cy="443484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7.6 输送单元控制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7.6.2位置伺服控制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输送单元中的位置控制采用了永磁交流伺服系统，包括了永磁同步交流伺服电动机和全数字交流永磁同步伺服驱动器两部分，结构组成如图所示。</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29" name="图片 29"/>
          <p:cNvPicPr>
            <a:picLocks noChangeAspect="1"/>
          </p:cNvPicPr>
          <p:nvPr/>
        </p:nvPicPr>
        <p:blipFill>
          <a:blip r:embed="rId1"/>
          <a:stretch>
            <a:fillRect/>
          </a:stretch>
        </p:blipFill>
        <p:spPr>
          <a:xfrm>
            <a:off x="255905" y="2465705"/>
            <a:ext cx="8477250" cy="341566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7.6 输送单元控制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7.6.3控制工艺</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1.启动和复位</a:t>
            </a:r>
            <a:r>
              <a:rPr lang="zh-CN" sz="2400" b="1" dirty="0" smtClean="0">
                <a:latin typeface="黑体" panose="02010609060101010101" charset="-122"/>
                <a:ea typeface="黑体" panose="02010609060101010101" charset="-122"/>
              </a:rPr>
              <a:t>，</a:t>
            </a:r>
            <a:r>
              <a:rPr sz="2400" b="1" dirty="0" smtClean="0">
                <a:latin typeface="黑体" panose="02010609060101010101" charset="-122"/>
                <a:ea typeface="黑体" panose="02010609060101010101" charset="-122"/>
              </a:rPr>
              <a:t>输送单元在通电后，按下复位按钮，执行复位操作，使抓取机械手装置回到原点位置。</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2.输送操作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（1）手臂伸出→手爪夹紧抓取工件→提升台上升→手臂缩回。</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（2）伺服电机驱动机械手装置向加工单元移动。</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（3）手臂伸出→提升台下降→手爪松开放下工件→手臂缩回。</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（4）抓取机械手装置执行抓取加工单元工件的操作。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（5）机械手装置移动，然后把工件放到装配单元物料台上</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（6）抓取机械手装置执行抓取装配单元工件。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（7）摆台逆时针旋转90°，向分拣单元运送工件。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（8）机械手手臂缩回，返回原点。摆台顺时针旋转返回原点。</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3.急停处理</a:t>
            </a:r>
            <a:r>
              <a:rPr lang="zh-CN" sz="2400" b="1" dirty="0" smtClean="0">
                <a:latin typeface="黑体" panose="02010609060101010101" charset="-122"/>
                <a:ea typeface="黑体" panose="02010609060101010101" charset="-122"/>
              </a:rPr>
              <a:t>，</a:t>
            </a:r>
            <a:r>
              <a:rPr sz="2400" b="1" dirty="0" smtClean="0">
                <a:latin typeface="黑体" panose="02010609060101010101" charset="-122"/>
                <a:ea typeface="黑体" panose="02010609060101010101" charset="-122"/>
              </a:rPr>
              <a:t>若在工作过程中按下急停按钮，则系统立即停止运行。</a:t>
            </a: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7.6 输送单元控制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7.6.4 I/O信号分配表和电路图</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选用三菱Q系列PLC附加1轴定位模块，共32点输入、32点输出。</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32" name="图片 32"/>
          <p:cNvPicPr>
            <a:picLocks noChangeAspect="1"/>
          </p:cNvPicPr>
          <p:nvPr/>
        </p:nvPicPr>
        <p:blipFill>
          <a:blip r:embed="rId1"/>
          <a:stretch>
            <a:fillRect/>
          </a:stretch>
        </p:blipFill>
        <p:spPr>
          <a:xfrm rot="5400000">
            <a:off x="2172653" y="108585"/>
            <a:ext cx="4655185" cy="808609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sz="2000" b="1" dirty="0" smtClean="0">
                <a:latin typeface="黑体" panose="02010609060101010101" charset="-122"/>
                <a:ea typeface="黑体" panose="02010609060101010101" charset="-122"/>
              </a:rPr>
              <a:t>自动生产线的教学实训实验台由供料单元、加工单元、装配单元、输送单元和分拣单元等5个单元组成，</a:t>
            </a: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pic>
        <p:nvPicPr>
          <p:cNvPr id="5" name="图片 2"/>
          <p:cNvPicPr>
            <a:picLocks noChangeAspect="1"/>
          </p:cNvPicPr>
          <p:nvPr/>
        </p:nvPicPr>
        <p:blipFill>
          <a:blip r:embed="rId1"/>
          <a:stretch>
            <a:fillRect/>
          </a:stretch>
        </p:blipFill>
        <p:spPr>
          <a:xfrm rot="5400000">
            <a:off x="2187575" y="-26035"/>
            <a:ext cx="4632960" cy="809371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7.6 输送单元控制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31" name="图片 31"/>
          <p:cNvPicPr>
            <a:picLocks noChangeAspect="1"/>
          </p:cNvPicPr>
          <p:nvPr/>
        </p:nvPicPr>
        <p:blipFill>
          <a:blip r:embed="rId1"/>
          <a:stretch>
            <a:fillRect/>
          </a:stretch>
        </p:blipFill>
        <p:spPr>
          <a:xfrm>
            <a:off x="457200" y="951230"/>
            <a:ext cx="8006080" cy="534543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7.7.1 CC-Link通信网络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1.组建CC-Link网络</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选用QJ61BT11N做系统主站的通信与连接，通过与FX2N-32CCL进行数据交换实现主从通信。</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33" name="图片 33"/>
          <p:cNvPicPr>
            <a:picLocks noChangeAspect="1"/>
          </p:cNvPicPr>
          <p:nvPr/>
        </p:nvPicPr>
        <p:blipFill>
          <a:blip r:embed="rId1"/>
          <a:stretch>
            <a:fillRect/>
          </a:stretch>
        </p:blipFill>
        <p:spPr>
          <a:xfrm>
            <a:off x="69850" y="2670175"/>
            <a:ext cx="8938260" cy="290830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3235325" cy="5344795"/>
          </a:xfrm>
        </p:spPr>
        <p:txBody>
          <a:bodyPr/>
          <a:lstStyle/>
          <a:p>
            <a:pPr>
              <a:buNone/>
            </a:pPr>
            <a:r>
              <a:rPr sz="2400" b="1" dirty="0" smtClean="0">
                <a:latin typeface="黑体" panose="02010609060101010101" charset="-122"/>
                <a:ea typeface="黑体" panose="02010609060101010101" charset="-122"/>
              </a:rPr>
              <a:t>2.主站网络参数设置</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组建CC-Link通信网络，参数的设置只需要在主站Q系列PLC中进行设置，设置的网络参数包括站点数、设备类型、远程输入输出刷新软件、远程寄存器等等，如图7-27所示。</a:t>
            </a:r>
            <a:endParaRPr sz="2400" b="1" dirty="0" smtClean="0">
              <a:latin typeface="黑体" panose="02010609060101010101" charset="-122"/>
              <a:ea typeface="黑体" panose="02010609060101010101" charset="-122"/>
            </a:endParaRPr>
          </a:p>
        </p:txBody>
      </p:sp>
      <p:pic>
        <p:nvPicPr>
          <p:cNvPr id="34" name="图片 34"/>
          <p:cNvPicPr>
            <a:picLocks noChangeAspect="1"/>
          </p:cNvPicPr>
          <p:nvPr/>
        </p:nvPicPr>
        <p:blipFill>
          <a:blip r:embed="rId1"/>
          <a:stretch>
            <a:fillRect/>
          </a:stretch>
        </p:blipFill>
        <p:spPr>
          <a:xfrm>
            <a:off x="3692525" y="1204595"/>
            <a:ext cx="5268595" cy="474154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3.从站读写方式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从站与主站的数据交换是通过FROM/TO指令进行读写设置的。</a:t>
            </a:r>
            <a:endParaRPr sz="2400" b="1" dirty="0" smtClean="0">
              <a:latin typeface="黑体" panose="02010609060101010101" charset="-122"/>
              <a:ea typeface="黑体" panose="02010609060101010101" charset="-122"/>
            </a:endParaRPr>
          </a:p>
        </p:txBody>
      </p:sp>
      <p:pic>
        <p:nvPicPr>
          <p:cNvPr id="36" name="图片 36"/>
          <p:cNvPicPr>
            <a:picLocks noChangeAspect="1"/>
          </p:cNvPicPr>
          <p:nvPr/>
        </p:nvPicPr>
        <p:blipFill>
          <a:blip r:embed="rId1"/>
          <a:stretch>
            <a:fillRect/>
          </a:stretch>
        </p:blipFill>
        <p:spPr>
          <a:xfrm>
            <a:off x="1014095" y="2183765"/>
            <a:ext cx="7115175" cy="308864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7.7.2全线运行控制要求</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1.控制要求</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自动生产线全线运行的控制要求是：将供料单元料仓内的工件送往加工单元的物料台；加工完成后，把加工好的工件送往装配单元的装配台；然后把装配单元料仓内的白色或黑色两种不同颜色的小圆柱零件嵌入装配台上的工件中；完成装配后的成品送往分拣单元分拣输出。已完成加工和装配工作的工件如图所示。</a:t>
            </a:r>
            <a:endParaRPr sz="2400" b="1" dirty="0" smtClean="0">
              <a:latin typeface="黑体" panose="02010609060101010101" charset="-122"/>
              <a:ea typeface="黑体" panose="02010609060101010101" charset="-122"/>
            </a:endParaRPr>
          </a:p>
        </p:txBody>
      </p:sp>
      <p:pic>
        <p:nvPicPr>
          <p:cNvPr id="37" name="图片 37"/>
          <p:cNvPicPr>
            <a:picLocks noChangeAspect="1"/>
          </p:cNvPicPr>
          <p:nvPr/>
        </p:nvPicPr>
        <p:blipFill>
          <a:blip r:embed="rId1"/>
          <a:stretch>
            <a:fillRect/>
          </a:stretch>
        </p:blipFill>
        <p:spPr>
          <a:xfrm>
            <a:off x="1579880" y="4082415"/>
            <a:ext cx="5439410" cy="211645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2.人机界面</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自动生产线整体控制增加了人机界面，触摸屏上的主窗口界面</a:t>
            </a:r>
            <a:endParaRPr sz="2400" b="1" dirty="0" smtClean="0">
              <a:latin typeface="黑体" panose="02010609060101010101" charset="-122"/>
              <a:ea typeface="黑体" panose="02010609060101010101" charset="-122"/>
            </a:endParaRPr>
          </a:p>
        </p:txBody>
      </p:sp>
      <p:pic>
        <p:nvPicPr>
          <p:cNvPr id="38" name="图片 38"/>
          <p:cNvPicPr>
            <a:picLocks noChangeAspect="1"/>
          </p:cNvPicPr>
          <p:nvPr/>
        </p:nvPicPr>
        <p:blipFill>
          <a:blip r:embed="rId1"/>
          <a:stretch>
            <a:fillRect/>
          </a:stretch>
        </p:blipFill>
        <p:spPr>
          <a:xfrm>
            <a:off x="1010920" y="1750695"/>
            <a:ext cx="6871335" cy="444817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7.7.3控制工艺</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系统的工作模式分为单站工作和全线运行两个模式。从单站工作模式切换到全线运行模式的条件是：各工作单元均处于停止状态，各单元的按钮/指示灯模块上的工作方式选择开关置于联机的全线模式，此时若人机界面中选择开关切换到全线运行模式，系统进入全线运行状态。要从全线运行模式切换到单站工作模式，仅限当前工作周期完成后人机界面中选择开关切换到单站运行模式才有效。</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在全线运行模式下，各工作单元仅通过网络接受来自人机界面的主令信号，除主站急停按钮外，所有本站主令信号无效。</a:t>
            </a: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7.7.4数据共享</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自动生产线实训台是一个分布式控制系统。在设计它的整体控制程序时，应首先从它的系统性着手，通过组建网络、规划通信数据使系统组织起来，然后根据各工作单元的工艺任务，分别编制各工作单元的控制程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通过分析控制要求和工艺可以看到，网络中各站点需要交换的信息量并不大，可采用模式1的刷新方式。</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各站通信数据的位数据如表7-8表7-12所示。这些数据位分别由各站PLC程序写入，全部数据为N:N网络所有站点共享。</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7.7.5从站程序编制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工作单元初始化和工作方式确定程序。</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45" name="图片 45"/>
          <p:cNvPicPr>
            <a:picLocks noChangeAspect="1"/>
          </p:cNvPicPr>
          <p:nvPr/>
        </p:nvPicPr>
        <p:blipFill>
          <a:blip r:embed="rId1"/>
          <a:stretch>
            <a:fillRect/>
          </a:stretch>
        </p:blipFill>
        <p:spPr>
          <a:xfrm>
            <a:off x="1125220" y="1800225"/>
            <a:ext cx="6977380" cy="4398010"/>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7.7.5从站程序编制</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运行状态监视程序</a:t>
            </a:r>
            <a:endParaRPr sz="2400" b="1" dirty="0" smtClean="0">
              <a:latin typeface="黑体" panose="02010609060101010101" charset="-122"/>
              <a:ea typeface="黑体" panose="02010609060101010101" charset="-122"/>
            </a:endParaRPr>
          </a:p>
        </p:txBody>
      </p:sp>
      <p:pic>
        <p:nvPicPr>
          <p:cNvPr id="47" name="图片 47"/>
          <p:cNvPicPr>
            <a:picLocks noChangeAspect="1"/>
          </p:cNvPicPr>
          <p:nvPr/>
        </p:nvPicPr>
        <p:blipFill>
          <a:blip r:embed="rId1"/>
          <a:stretch>
            <a:fillRect/>
          </a:stretch>
        </p:blipFill>
        <p:spPr>
          <a:xfrm>
            <a:off x="3062605" y="1216025"/>
            <a:ext cx="6136005" cy="520509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b="1" dirty="0" smtClean="0">
                <a:latin typeface="黑体" panose="02010609060101010101" charset="-122"/>
                <a:ea typeface="黑体" panose="02010609060101010101" charset="-122"/>
              </a:rPr>
              <a:t>1.电源和动力</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实训实验台外部供电电源为三相五线制AC380Ｖ/220Ｖ，系统配置4台DC24Ｖ6A开关稳压电源分别用作供料、加工、装配、分拣及输送单元的直流电源。</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气源装置包括了空气压缩机、储气罐和气源处理组件。气源处理组件输入的气源来自空气压缩机，所提供的压力为0.6-1.0MPａ，输出压力为0-0.8MPa可调。输出的压缩空气通过快速三通接头和气管输送到各工作单元。</a:t>
            </a: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7.7.6主站程序编制</a:t>
            </a:r>
            <a:endParaRPr sz="2400" b="1" dirty="0" smtClean="0">
              <a:latin typeface="黑体" panose="02010609060101010101" charset="-122"/>
              <a:ea typeface="黑体" panose="02010609060101010101" charset="-122"/>
            </a:endParaRPr>
          </a:p>
          <a:p>
            <a:pPr>
              <a:buNone/>
            </a:pPr>
            <a:endParaRPr sz="2400" b="1" dirty="0" smtClean="0">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1555115" y="1200150"/>
            <a:ext cx="5615940" cy="5512435"/>
          </a:xfrm>
          <a:prstGeom prst="rect">
            <a:avLst/>
          </a:prstGeom>
        </p:spPr>
      </p:pic>
    </p:spTree>
    <p:custDataLst>
      <p:tags r:id="rId2"/>
    </p:custData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7.7 系统全线运行控制</a:t>
            </a:r>
            <a:endParaRPr lang="zh-CN" altLang="en-US" sz="4400" dirty="0" smtClean="0"/>
          </a:p>
        </p:txBody>
      </p:sp>
      <p:pic>
        <p:nvPicPr>
          <p:cNvPr id="53" name="图片 53"/>
          <p:cNvPicPr>
            <a:picLocks noChangeAspect="1"/>
          </p:cNvPicPr>
          <p:nvPr>
            <p:ph idx="1"/>
          </p:nvPr>
        </p:nvPicPr>
        <p:blipFill>
          <a:blip r:embed="rId1"/>
          <a:stretch>
            <a:fillRect/>
          </a:stretch>
        </p:blipFill>
        <p:spPr>
          <a:xfrm>
            <a:off x="2416810" y="951865"/>
            <a:ext cx="6562090" cy="5344795"/>
          </a:xfrm>
          <a:prstGeom prst="rect">
            <a:avLst/>
          </a:prstGeom>
          <a:noFill/>
          <a:ln w="9525">
            <a:noFill/>
          </a:ln>
        </p:spPr>
      </p:pic>
      <p:sp>
        <p:nvSpPr>
          <p:cNvPr id="3" name="文本框 2"/>
          <p:cNvSpPr txBox="1"/>
          <p:nvPr/>
        </p:nvSpPr>
        <p:spPr>
          <a:xfrm>
            <a:off x="339090" y="2541905"/>
            <a:ext cx="1635125" cy="822960"/>
          </a:xfrm>
          <a:prstGeom prst="rect">
            <a:avLst/>
          </a:prstGeom>
          <a:noFill/>
        </p:spPr>
        <p:txBody>
          <a:bodyPr wrap="square" rtlCol="0" anchor="t">
            <a:spAutoFit/>
          </a:bodyPr>
          <a:p>
            <a:r>
              <a:rPr lang="zh-CN" altLang="en-US" sz="2400" b="1">
                <a:latin typeface="黑体" panose="02010609060101010101" charset="-122"/>
                <a:ea typeface="黑体" panose="02010609060101010101" charset="-122"/>
              </a:rPr>
              <a:t>运行控制子程序</a:t>
            </a:r>
            <a:endParaRPr lang="zh-CN" altLang="en-US" sz="2400" b="1">
              <a:latin typeface="黑体" panose="02010609060101010101" charset="-122"/>
              <a:ea typeface="黑体" panose="02010609060101010101" charset="-122"/>
            </a:endParaRPr>
          </a:p>
        </p:txBody>
      </p:sp>
    </p:spTree>
    <p:custDataLst>
      <p:tags r:id="rId2"/>
    </p:custData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习题7</a:t>
            </a:r>
            <a:endParaRPr lang="zh-CN" altLang="en-US" sz="4400" dirty="0" smtClean="0"/>
          </a:p>
        </p:txBody>
      </p:sp>
      <p:sp>
        <p:nvSpPr>
          <p:cNvPr id="3" name="内容占位符 2"/>
          <p:cNvSpPr>
            <a:spLocks noGrp="1"/>
          </p:cNvSpPr>
          <p:nvPr>
            <p:ph idx="1"/>
          </p:nvPr>
        </p:nvSpPr>
        <p:spPr>
          <a:xfrm>
            <a:off x="457200" y="854075"/>
            <a:ext cx="8479790" cy="5344795"/>
          </a:xfrm>
        </p:spPr>
        <p:txBody>
          <a:bodyPr/>
          <a:lstStyle/>
          <a:p>
            <a:pPr>
              <a:buNone/>
            </a:pPr>
            <a:r>
              <a:rPr sz="2400" b="1" dirty="0" smtClean="0">
                <a:latin typeface="黑体" panose="02010609060101010101" charset="-122"/>
                <a:ea typeface="黑体" panose="02010609060101010101" charset="-122"/>
              </a:rPr>
              <a:t>7-1自动生产线实训实验台由哪些单元组成，各个单元的主要功能是什么？</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7-2供料单元的机械和电气设备包括哪些，各起什么作用？</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7-3分拣单元的控制要求和工艺过程是什么？</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7-4自动生产线实训实验台使用了哪些传感器，各有什么特点和功能？</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7-5自动生产线实训实验台应用了哪些执行元件，各有什么特点和功能？</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7-6变频器有哪些参数，如何设定？</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7-7组成自动生产线实训实验台的网络有什么特点，编程应该注意哪些问题？</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7-8设计分拣单元的电气控制电路，电路图应包括PLC的I/O端子分配和变频器主电路及控制电路。</a:t>
            </a:r>
            <a:endParaRPr sz="2400" b="1" dirty="0" smtClean="0">
              <a:latin typeface="黑体" panose="02010609060101010101" charset="-122"/>
              <a:ea typeface="黑体" panose="02010609060101010101" charset="-122"/>
            </a:endParaRPr>
          </a:p>
          <a:p>
            <a:pPr>
              <a:buNone/>
            </a:pPr>
            <a:r>
              <a:rPr sz="2400" b="1" dirty="0" smtClean="0">
                <a:latin typeface="黑体" panose="02010609060101010101" charset="-122"/>
                <a:ea typeface="黑体" panose="02010609060101010101" charset="-122"/>
              </a:rPr>
              <a:t>7-9人机界面的触摸屏主画面程序是如何开发的？ </a:t>
            </a:r>
            <a:endParaRPr sz="24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p:cNvSpPr>
            <a:spLocks noGrp="1"/>
          </p:cNvSpPr>
          <p:nvPr>
            <p:ph type="title"/>
          </p:nvPr>
        </p:nvSpPr>
        <p:spPr/>
        <p:txBody>
          <a:bodyPr/>
          <a:p>
            <a:r>
              <a:rPr lang="en-US" altLang="zh-CN"/>
              <a:t>  </a:t>
            </a:r>
            <a:endParaRPr lang="en-US" altLang="zh-CN"/>
          </a:p>
        </p:txBody>
      </p:sp>
      <p:sp>
        <p:nvSpPr>
          <p:cNvPr id="3" name="内容占位符 2"/>
          <p:cNvSpPr>
            <a:spLocks noGrp="1"/>
          </p:cNvSpPr>
          <p:nvPr>
            <p:ph idx="1"/>
          </p:nvPr>
        </p:nvSpPr>
        <p:spPr>
          <a:xfrm>
            <a:off x="534035" y="2759075"/>
            <a:ext cx="8229600" cy="1533525"/>
          </a:xfrm>
        </p:spPr>
        <p:txBody>
          <a:bodyPr>
            <a:normAutofit lnSpcReduction="10000"/>
            <a:scene3d>
              <a:camera prst="orthographicFront"/>
              <a:lightRig rig="threePt" dir="t"/>
            </a:scene3d>
          </a:bodyPr>
          <a:lstStyle/>
          <a:p>
            <a:pPr algn="ctr">
              <a:buNone/>
            </a:pPr>
            <a:r>
              <a:rPr lang="en-US" altLang="zh-CN" sz="9600" dirty="0" smtClean="0">
                <a:ln w="22225">
                  <a:solidFill>
                    <a:schemeClr val="accent2"/>
                  </a:solidFill>
                  <a:prstDash val="solid"/>
                </a:ln>
                <a:solidFill>
                  <a:schemeClr val="accent2">
                    <a:lumMod val="40000"/>
                    <a:lumOff val="60000"/>
                  </a:schemeClr>
                </a:solidFill>
                <a:effectLst>
                  <a:glow rad="139700">
                    <a:schemeClr val="accent4">
                      <a:satMod val="175000"/>
                      <a:alpha val="40000"/>
                    </a:schemeClr>
                  </a:glow>
                </a:effectLst>
              </a:rPr>
              <a:t>END</a:t>
            </a:r>
            <a:endParaRPr lang="en-US" altLang="zh-CN" sz="9600" dirty="0" smtClean="0">
              <a:ln w="22225">
                <a:solidFill>
                  <a:schemeClr val="accent2"/>
                </a:solidFill>
                <a:prstDash val="solid"/>
              </a:ln>
              <a:solidFill>
                <a:schemeClr val="accent2">
                  <a:lumMod val="40000"/>
                  <a:lumOff val="60000"/>
                </a:schemeClr>
              </a:solidFill>
              <a:effectLst>
                <a:glow rad="139700">
                  <a:schemeClr val="accent4">
                    <a:satMod val="175000"/>
                    <a:alpha val="40000"/>
                  </a:schemeClr>
                </a:glow>
              </a:effectLst>
            </a:endParaRPr>
          </a:p>
        </p:txBody>
      </p:sp>
    </p:spTree>
    <p:custDataLst>
      <p:tags r:id="rId1"/>
    </p:custData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5443220"/>
          </a:xfrm>
        </p:spPr>
        <p:txBody>
          <a:bodyPr/>
          <a:lstStyle/>
          <a:p>
            <a:pPr>
              <a:buNone/>
            </a:pPr>
            <a:r>
              <a:rPr lang="en-US" altLang="zh-CN" b="1" dirty="0" smtClean="0">
                <a:latin typeface="黑体" panose="02010609060101010101" charset="-122"/>
                <a:ea typeface="黑体" panose="02010609060101010101" charset="-122"/>
              </a:rPr>
              <a:t>2.执行元件</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实训实验台大量使用了气力传动，部分驱动使用了电动机。</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在输送单元中，机械手装置整体运动需要高精度、精密定位，采用了交流伺服电动机驱动。在分拣单元中，传送带驱动采用了通用变频器驱动三相异步电动机的交流变频调速，以满足按照位置进行分拣作业的要求。</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实训实验台使用的气动执行机构主要有双作用直线气缸、薄型气缸、气动手指、气动摆台、导向气缸，这些气动执行机构都配有磁性开关指示动作的位置。</a:t>
            </a: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b="1" dirty="0" smtClean="0">
                <a:latin typeface="黑体" panose="02010609060101010101" charset="-122"/>
                <a:ea typeface="黑体" panose="02010609060101010101" charset="-122"/>
              </a:rPr>
              <a:t>3.信号测量</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各工作单元所使用的传感器都是接近传感器，如磁感应式接近开关、电感式接近开关、漫反射光电开关和光纤型光电传感器等，它们利用传感器对所接近的物体具有的敏感特性来识别物体的接近，并输出相应开关信号，判断出物体的运动位置、物体通过的状态、物体的颜色及材质等。在分拣单元中，采用了增量式旋转编码器直接连接到传送带主动轴上，测量工件在传送带上的位置。</a:t>
            </a: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b="1" dirty="0" smtClean="0">
                <a:latin typeface="黑体" panose="02010609060101010101" charset="-122"/>
                <a:ea typeface="黑体" panose="02010609060101010101" charset="-122"/>
              </a:rPr>
              <a:t>4.气动控制</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以双作用气缸控制为例，气动控制回路如图所示，其中，1A和2A分别为推料气缸和顶料气缸；常态下，这两个气缸的初始位置均设定在缩回状态。</a:t>
            </a:r>
            <a:endParaRPr lang="en-US" altLang="zh-CN"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1412875" y="2870200"/>
            <a:ext cx="5370830" cy="3838575"/>
          </a:xfrm>
          <a:prstGeom prst="rect">
            <a:avLst/>
          </a:prstGeom>
          <a:noFill/>
          <a:ln w="9525">
            <a:noFill/>
          </a:ln>
        </p:spPr>
      </p:pic>
    </p:spTree>
    <p:custDataLst>
      <p:tags r:id="rId2"/>
    </p:custData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b="1" dirty="0" smtClean="0">
                <a:latin typeface="黑体" panose="02010609060101010101" charset="-122"/>
                <a:ea typeface="黑体" panose="02010609060101010101" charset="-122"/>
                <a:sym typeface="+mn-ea"/>
              </a:rPr>
              <a:t>7.1 实训实验台</a:t>
            </a:r>
            <a:endParaRPr lang="en-US" altLang="zh-CN" sz="4400" dirty="0" smtClean="0"/>
          </a:p>
        </p:txBody>
      </p:sp>
      <p:sp>
        <p:nvSpPr>
          <p:cNvPr id="3" name="内容占位符 2"/>
          <p:cNvSpPr>
            <a:spLocks noGrp="1"/>
          </p:cNvSpPr>
          <p:nvPr>
            <p:ph idx="1"/>
          </p:nvPr>
        </p:nvSpPr>
        <p:spPr>
          <a:xfrm>
            <a:off x="457200" y="1027430"/>
            <a:ext cx="8229600" cy="4803140"/>
          </a:xfrm>
        </p:spPr>
        <p:txBody>
          <a:bodyPr/>
          <a:lstStyle/>
          <a:p>
            <a:pPr>
              <a:buNone/>
            </a:pPr>
            <a:r>
              <a:rPr lang="en-US" altLang="zh-CN" b="1" dirty="0" smtClean="0">
                <a:latin typeface="黑体" panose="02010609060101010101" charset="-122"/>
                <a:ea typeface="黑体" panose="02010609060101010101" charset="-122"/>
              </a:rPr>
              <a:t>5.电机控制</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的分拣单元的传送带驱动采用交流电动机、变频调速传动，选用三菱通用系列变频器。该变频器可以通过外部端子接PLC的输出控制实现多级调速，也可以接电位器实现模拟连续调速，还可以通过接口RS-485进行网络控制操作。</a:t>
            </a:r>
            <a:endParaRPr lang="en-US" altLang="zh-CN" b="1" dirty="0" smtClean="0">
              <a:latin typeface="黑体" panose="02010609060101010101" charset="-122"/>
              <a:ea typeface="黑体" panose="02010609060101010101" charset="-122"/>
            </a:endParaRPr>
          </a:p>
          <a:p>
            <a:pPr>
              <a:buNone/>
            </a:pPr>
            <a:r>
              <a:rPr lang="en-US" altLang="zh-CN" b="1" dirty="0" smtClean="0">
                <a:latin typeface="黑体" panose="02010609060101010101" charset="-122"/>
                <a:ea typeface="黑体" panose="02010609060101010101" charset="-122"/>
              </a:rPr>
              <a:t>实训实验台的输送单元的机械手装置整体运动则采用伺服电动机驱动，是一个典型的一轴位置控制系统。PLC接QD75P1定位模块、经MR-J3系列伺服驱动器控制永磁同步交流伺服电动机，实现定位到任意位置、固定进给控制、匀速控制等。</a:t>
            </a: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a:p>
            <a:pPr>
              <a:buNone/>
            </a:pPr>
            <a:endParaRPr lang="en-US" altLang="zh-CN" sz="2000" b="1" dirty="0" smtClean="0">
              <a:latin typeface="黑体" panose="02010609060101010101" charset="-122"/>
              <a:ea typeface="黑体" panose="02010609060101010101" charset="-122"/>
            </a:endParaRPr>
          </a:p>
        </p:txBody>
      </p:sp>
    </p:spTree>
    <p:custDataLst>
      <p:tags r:id="rId1"/>
    </p:custDataLst>
  </p:cSld>
  <p:clrMapOvr>
    <a:masterClrMapping/>
  </p:clrMapOvr>
  <p:transition>
    <p:fade/>
  </p:transition>
  <p:timing>
    <p:tnLst>
      <p:par>
        <p:cTn id="1" dur="indefinite" restart="never" nodeType="tmRoot"/>
      </p:par>
    </p:tnLst>
  </p:timing>
</p:sld>
</file>

<file path=ppt/tags/tag1.xml><?xml version="1.0" encoding="utf-8"?>
<p:tagLst xmlns:p="http://schemas.openxmlformats.org/presentationml/2006/main">
  <p:tag name="KSO_WM_TEMPLATE_CATEGORY" val="custom"/>
  <p:tag name="KSO_WM_TEMPLATE_INDEX" val="160474"/>
</p:tagLst>
</file>

<file path=ppt/tags/tag10.xml><?xml version="1.0" encoding="utf-8"?>
<p:tagLst xmlns:p="http://schemas.openxmlformats.org/presentationml/2006/main">
  <p:tag name="KSO_WM_TEMPLATE_CATEGORY" val="custom"/>
  <p:tag name="KSO_WM_TEMPLATE_INDEX" val="160474"/>
</p:tagLst>
</file>

<file path=ppt/tags/tag11.xml><?xml version="1.0" encoding="utf-8"?>
<p:tagLst xmlns:p="http://schemas.openxmlformats.org/presentationml/2006/main">
  <p:tag name="KSO_WM_TEMPLATE_CATEGORY" val="custom"/>
  <p:tag name="KSO_WM_TEMPLATE_INDEX" val="160474"/>
</p:tagLst>
</file>

<file path=ppt/tags/tag12.xml><?xml version="1.0" encoding="utf-8"?>
<p:tagLst xmlns:p="http://schemas.openxmlformats.org/presentationml/2006/main">
  <p:tag name="KSO_WM_TEMPLATE_CATEGORY" val="custom"/>
  <p:tag name="KSO_WM_TEMPLATE_INDEX" val="160474"/>
</p:tagLst>
</file>

<file path=ppt/tags/tag13.xml><?xml version="1.0" encoding="utf-8"?>
<p:tagLst xmlns:p="http://schemas.openxmlformats.org/presentationml/2006/main">
  <p:tag name="KSO_WM_TEMPLATE_CATEGORY" val="custom"/>
  <p:tag name="KSO_WM_TEMPLATE_INDEX" val="160474"/>
</p:tagLst>
</file>

<file path=ppt/tags/tag14.xml><?xml version="1.0" encoding="utf-8"?>
<p:tagLst xmlns:p="http://schemas.openxmlformats.org/presentationml/2006/main">
  <p:tag name="KSO_WM_TEMPLATE_CATEGORY" val="custom"/>
  <p:tag name="KSO_WM_TEMPLATE_INDEX" val="160474"/>
</p:tagLst>
</file>

<file path=ppt/tags/tag15.xml><?xml version="1.0" encoding="utf-8"?>
<p:tagLst xmlns:p="http://schemas.openxmlformats.org/presentationml/2006/main">
  <p:tag name="KSO_WM_TEMPLATE_CATEGORY" val="custom"/>
  <p:tag name="KSO_WM_TEMPLATE_INDEX" val="160474"/>
</p:tagLst>
</file>

<file path=ppt/tags/tag16.xml><?xml version="1.0" encoding="utf-8"?>
<p:tagLst xmlns:p="http://schemas.openxmlformats.org/presentationml/2006/main">
  <p:tag name="KSO_WM_TEMPLATE_CATEGORY" val="custom"/>
  <p:tag name="KSO_WM_TEMPLATE_INDEX" val="160474"/>
</p:tagLst>
</file>

<file path=ppt/tags/tag17.xml><?xml version="1.0" encoding="utf-8"?>
<p:tagLst xmlns:p="http://schemas.openxmlformats.org/presentationml/2006/main">
  <p:tag name="KSO_WM_TEMPLATE_CATEGORY" val="custom"/>
  <p:tag name="KSO_WM_TEMPLATE_INDEX" val="160474"/>
</p:tagLst>
</file>

<file path=ppt/tags/tag18.xml><?xml version="1.0" encoding="utf-8"?>
<p:tagLst xmlns:p="http://schemas.openxmlformats.org/presentationml/2006/main">
  <p:tag name="KSO_WM_TEMPLATE_CATEGORY" val="custom"/>
  <p:tag name="KSO_WM_TEMPLATE_INDEX" val="160474"/>
</p:tagLst>
</file>

<file path=ppt/tags/tag19.xml><?xml version="1.0" encoding="utf-8"?>
<p:tagLst xmlns:p="http://schemas.openxmlformats.org/presentationml/2006/main">
  <p:tag name="KSO_WM_TEMPLATE_CATEGORY" val="custom"/>
  <p:tag name="KSO_WM_TEMPLATE_INDEX" val="160474"/>
</p:tagLst>
</file>

<file path=ppt/tags/tag2.xml><?xml version="1.0" encoding="utf-8"?>
<p:tagLst xmlns:p="http://schemas.openxmlformats.org/presentationml/2006/main">
  <p:tag name="KSO_WM_TEMPLATE_CATEGORY" val="custom"/>
  <p:tag name="KSO_WM_TEMPLATE_INDEX" val="160474"/>
</p:tagLst>
</file>

<file path=ppt/tags/tag20.xml><?xml version="1.0" encoding="utf-8"?>
<p:tagLst xmlns:p="http://schemas.openxmlformats.org/presentationml/2006/main">
  <p:tag name="KSO_WM_TEMPLATE_CATEGORY" val="custom"/>
  <p:tag name="KSO_WM_TEMPLATE_INDEX" val="160474"/>
</p:tagLst>
</file>

<file path=ppt/tags/tag21.xml><?xml version="1.0" encoding="utf-8"?>
<p:tagLst xmlns:p="http://schemas.openxmlformats.org/presentationml/2006/main">
  <p:tag name="KSO_WM_TEMPLATE_CATEGORY" val="custom"/>
  <p:tag name="KSO_WM_TEMPLATE_INDEX" val="160474"/>
</p:tagLst>
</file>

<file path=ppt/tags/tag22.xml><?xml version="1.0" encoding="utf-8"?>
<p:tagLst xmlns:p="http://schemas.openxmlformats.org/presentationml/2006/main">
  <p:tag name="KSO_WM_TEMPLATE_CATEGORY" val="custom"/>
  <p:tag name="KSO_WM_TEMPLATE_INDEX" val="160474"/>
</p:tagLst>
</file>

<file path=ppt/tags/tag23.xml><?xml version="1.0" encoding="utf-8"?>
<p:tagLst xmlns:p="http://schemas.openxmlformats.org/presentationml/2006/main">
  <p:tag name="KSO_WM_TEMPLATE_CATEGORY" val="custom"/>
  <p:tag name="KSO_WM_TEMPLATE_INDEX" val="160474"/>
</p:tagLst>
</file>

<file path=ppt/tags/tag24.xml><?xml version="1.0" encoding="utf-8"?>
<p:tagLst xmlns:p="http://schemas.openxmlformats.org/presentationml/2006/main">
  <p:tag name="KSO_WM_TEMPLATE_CATEGORY" val="custom"/>
  <p:tag name="KSO_WM_TEMPLATE_INDEX" val="160474"/>
</p:tagLst>
</file>

<file path=ppt/tags/tag25.xml><?xml version="1.0" encoding="utf-8"?>
<p:tagLst xmlns:p="http://schemas.openxmlformats.org/presentationml/2006/main">
  <p:tag name="KSO_WM_TEMPLATE_CATEGORY" val="custom"/>
  <p:tag name="KSO_WM_TEMPLATE_INDEX" val="160474"/>
</p:tagLst>
</file>

<file path=ppt/tags/tag26.xml><?xml version="1.0" encoding="utf-8"?>
<p:tagLst xmlns:p="http://schemas.openxmlformats.org/presentationml/2006/main">
  <p:tag name="KSO_WM_TEMPLATE_CATEGORY" val="custom"/>
  <p:tag name="KSO_WM_TEMPLATE_INDEX" val="160474"/>
</p:tagLst>
</file>

<file path=ppt/tags/tag27.xml><?xml version="1.0" encoding="utf-8"?>
<p:tagLst xmlns:p="http://schemas.openxmlformats.org/presentationml/2006/main">
  <p:tag name="KSO_WM_TEMPLATE_CATEGORY" val="custom"/>
  <p:tag name="KSO_WM_TEMPLATE_INDEX" val="160474"/>
</p:tagLst>
</file>

<file path=ppt/tags/tag28.xml><?xml version="1.0" encoding="utf-8"?>
<p:tagLst xmlns:p="http://schemas.openxmlformats.org/presentationml/2006/main">
  <p:tag name="KSO_WM_TEMPLATE_CATEGORY" val="custom"/>
  <p:tag name="KSO_WM_TEMPLATE_INDEX" val="160474"/>
</p:tagLst>
</file>

<file path=ppt/tags/tag29.xml><?xml version="1.0" encoding="utf-8"?>
<p:tagLst xmlns:p="http://schemas.openxmlformats.org/presentationml/2006/main">
  <p:tag name="KSO_WM_TEMPLATE_CATEGORY" val="custom"/>
  <p:tag name="KSO_WM_TEMPLATE_INDEX" val="160474"/>
</p:tagLst>
</file>

<file path=ppt/tags/tag3.xml><?xml version="1.0" encoding="utf-8"?>
<p:tagLst xmlns:p="http://schemas.openxmlformats.org/presentationml/2006/main">
  <p:tag name="KSO_WM_TEMPLATE_CATEGORY" val="custom"/>
  <p:tag name="KSO_WM_TEMPLATE_INDEX" val="160474"/>
</p:tagLst>
</file>

<file path=ppt/tags/tag30.xml><?xml version="1.0" encoding="utf-8"?>
<p:tagLst xmlns:p="http://schemas.openxmlformats.org/presentationml/2006/main">
  <p:tag name="KSO_WM_TEMPLATE_CATEGORY" val="custom"/>
  <p:tag name="KSO_WM_TEMPLATE_INDEX" val="160474"/>
</p:tagLst>
</file>

<file path=ppt/tags/tag31.xml><?xml version="1.0" encoding="utf-8"?>
<p:tagLst xmlns:p="http://schemas.openxmlformats.org/presentationml/2006/main">
  <p:tag name="KSO_WM_TEMPLATE_CATEGORY" val="custom"/>
  <p:tag name="KSO_WM_TEMPLATE_INDEX" val="160474"/>
</p:tagLst>
</file>

<file path=ppt/tags/tag32.xml><?xml version="1.0" encoding="utf-8"?>
<p:tagLst xmlns:p="http://schemas.openxmlformats.org/presentationml/2006/main">
  <p:tag name="KSO_WM_TEMPLATE_CATEGORY" val="custom"/>
  <p:tag name="KSO_WM_TEMPLATE_INDEX" val="160474"/>
</p:tagLst>
</file>

<file path=ppt/tags/tag33.xml><?xml version="1.0" encoding="utf-8"?>
<p:tagLst xmlns:p="http://schemas.openxmlformats.org/presentationml/2006/main">
  <p:tag name="KSO_WM_TEMPLATE_CATEGORY" val="custom"/>
  <p:tag name="KSO_WM_TEMPLATE_INDEX" val="160474"/>
</p:tagLst>
</file>

<file path=ppt/tags/tag34.xml><?xml version="1.0" encoding="utf-8"?>
<p:tagLst xmlns:p="http://schemas.openxmlformats.org/presentationml/2006/main">
  <p:tag name="KSO_WM_TEMPLATE_CATEGORY" val="custom"/>
  <p:tag name="KSO_WM_TEMPLATE_INDEX" val="160474"/>
</p:tagLst>
</file>

<file path=ppt/tags/tag35.xml><?xml version="1.0" encoding="utf-8"?>
<p:tagLst xmlns:p="http://schemas.openxmlformats.org/presentationml/2006/main">
  <p:tag name="KSO_WM_TEMPLATE_CATEGORY" val="custom"/>
  <p:tag name="KSO_WM_TEMPLATE_INDEX" val="160474"/>
</p:tagLst>
</file>

<file path=ppt/tags/tag36.xml><?xml version="1.0" encoding="utf-8"?>
<p:tagLst xmlns:p="http://schemas.openxmlformats.org/presentationml/2006/main">
  <p:tag name="KSO_WM_TEMPLATE_CATEGORY" val="custom"/>
  <p:tag name="KSO_WM_TEMPLATE_INDEX" val="160474"/>
</p:tagLst>
</file>

<file path=ppt/tags/tag37.xml><?xml version="1.0" encoding="utf-8"?>
<p:tagLst xmlns:p="http://schemas.openxmlformats.org/presentationml/2006/main">
  <p:tag name="KSO_WM_TEMPLATE_CATEGORY" val="custom"/>
  <p:tag name="KSO_WM_TEMPLATE_INDEX" val="160474"/>
</p:tagLst>
</file>

<file path=ppt/tags/tag38.xml><?xml version="1.0" encoding="utf-8"?>
<p:tagLst xmlns:p="http://schemas.openxmlformats.org/presentationml/2006/main">
  <p:tag name="KSO_WM_TEMPLATE_CATEGORY" val="custom"/>
  <p:tag name="KSO_WM_TEMPLATE_INDEX" val="160474"/>
</p:tagLst>
</file>

<file path=ppt/tags/tag39.xml><?xml version="1.0" encoding="utf-8"?>
<p:tagLst xmlns:p="http://schemas.openxmlformats.org/presentationml/2006/main">
  <p:tag name="KSO_WM_TEMPLATE_CATEGORY" val="custom"/>
  <p:tag name="KSO_WM_TEMPLATE_INDEX" val="160474"/>
</p:tagLst>
</file>

<file path=ppt/tags/tag4.xml><?xml version="1.0" encoding="utf-8"?>
<p:tagLst xmlns:p="http://schemas.openxmlformats.org/presentationml/2006/main">
  <p:tag name="KSO_WM_TEMPLATE_CATEGORY" val="custom"/>
  <p:tag name="KSO_WM_TEMPLATE_INDEX" val="160474"/>
</p:tagLst>
</file>

<file path=ppt/tags/tag40.xml><?xml version="1.0" encoding="utf-8"?>
<p:tagLst xmlns:p="http://schemas.openxmlformats.org/presentationml/2006/main">
  <p:tag name="KSO_WM_TEMPLATE_CATEGORY" val="custom"/>
  <p:tag name="KSO_WM_TEMPLATE_INDEX" val="160474"/>
</p:tagLst>
</file>

<file path=ppt/tags/tag41.xml><?xml version="1.0" encoding="utf-8"?>
<p:tagLst xmlns:p="http://schemas.openxmlformats.org/presentationml/2006/main">
  <p:tag name="KSO_WM_TEMPLATE_CATEGORY" val="custom"/>
  <p:tag name="KSO_WM_TEMPLATE_INDEX" val="160474"/>
</p:tagLst>
</file>

<file path=ppt/tags/tag42.xml><?xml version="1.0" encoding="utf-8"?>
<p:tagLst xmlns:p="http://schemas.openxmlformats.org/presentationml/2006/main">
  <p:tag name="KSO_WM_TEMPLATE_CATEGORY" val="custom"/>
  <p:tag name="KSO_WM_TEMPLATE_INDEX" val="160474"/>
</p:tagLst>
</file>

<file path=ppt/tags/tag43.xml><?xml version="1.0" encoding="utf-8"?>
<p:tagLst xmlns:p="http://schemas.openxmlformats.org/presentationml/2006/main">
  <p:tag name="KSO_WM_TEMPLATE_CATEGORY" val="custom"/>
  <p:tag name="KSO_WM_TEMPLATE_INDEX" val="160474"/>
</p:tagLst>
</file>

<file path=ppt/tags/tag44.xml><?xml version="1.0" encoding="utf-8"?>
<p:tagLst xmlns:p="http://schemas.openxmlformats.org/presentationml/2006/main">
  <p:tag name="KSO_WM_TEMPLATE_CATEGORY" val="custom"/>
  <p:tag name="KSO_WM_TEMPLATE_INDEX" val="160474"/>
</p:tagLst>
</file>

<file path=ppt/tags/tag45.xml><?xml version="1.0" encoding="utf-8"?>
<p:tagLst xmlns:p="http://schemas.openxmlformats.org/presentationml/2006/main">
  <p:tag name="KSO_WM_TEMPLATE_CATEGORY" val="custom"/>
  <p:tag name="KSO_WM_TEMPLATE_INDEX" val="160474"/>
</p:tagLst>
</file>

<file path=ppt/tags/tag46.xml><?xml version="1.0" encoding="utf-8"?>
<p:tagLst xmlns:p="http://schemas.openxmlformats.org/presentationml/2006/main">
  <p:tag name="KSO_WM_TEMPLATE_CATEGORY" val="custom"/>
  <p:tag name="KSO_WM_TEMPLATE_INDEX" val="160474"/>
</p:tagLst>
</file>

<file path=ppt/tags/tag47.xml><?xml version="1.0" encoding="utf-8"?>
<p:tagLst xmlns:p="http://schemas.openxmlformats.org/presentationml/2006/main">
  <p:tag name="KSO_WM_TEMPLATE_CATEGORY" val="custom"/>
  <p:tag name="KSO_WM_TEMPLATE_INDEX" val="160474"/>
</p:tagLst>
</file>

<file path=ppt/tags/tag48.xml><?xml version="1.0" encoding="utf-8"?>
<p:tagLst xmlns:p="http://schemas.openxmlformats.org/presentationml/2006/main">
  <p:tag name="KSO_WM_TEMPLATE_CATEGORY" val="custom"/>
  <p:tag name="KSO_WM_TEMPLATE_INDEX" val="160474"/>
</p:tagLst>
</file>

<file path=ppt/tags/tag49.xml><?xml version="1.0" encoding="utf-8"?>
<p:tagLst xmlns:p="http://schemas.openxmlformats.org/presentationml/2006/main">
  <p:tag name="KSO_WM_TEMPLATE_CATEGORY" val="custom"/>
  <p:tag name="KSO_WM_TEMPLATE_INDEX" val="160474"/>
</p:tagLst>
</file>

<file path=ppt/tags/tag5.xml><?xml version="1.0" encoding="utf-8"?>
<p:tagLst xmlns:p="http://schemas.openxmlformats.org/presentationml/2006/main">
  <p:tag name="KSO_WM_TEMPLATE_CATEGORY" val="custom"/>
  <p:tag name="KSO_WM_TEMPLATE_INDEX" val="160474"/>
</p:tagLst>
</file>

<file path=ppt/tags/tag50.xml><?xml version="1.0" encoding="utf-8"?>
<p:tagLst xmlns:p="http://schemas.openxmlformats.org/presentationml/2006/main">
  <p:tag name="KSO_WM_TEMPLATE_CATEGORY" val="custom"/>
  <p:tag name="KSO_WM_TEMPLATE_INDEX" val="160474"/>
</p:tagLst>
</file>

<file path=ppt/tags/tag51.xml><?xml version="1.0" encoding="utf-8"?>
<p:tagLst xmlns:p="http://schemas.openxmlformats.org/presentationml/2006/main">
  <p:tag name="KSO_WM_TEMPLATE_CATEGORY" val="custom"/>
  <p:tag name="KSO_WM_TEMPLATE_INDEX" val="160474"/>
</p:tagLst>
</file>

<file path=ppt/tags/tag52.xml><?xml version="1.0" encoding="utf-8"?>
<p:tagLst xmlns:p="http://schemas.openxmlformats.org/presentationml/2006/main">
  <p:tag name="KSO_WM_TEMPLATE_CATEGORY" val="custom"/>
  <p:tag name="KSO_WM_TEMPLATE_INDEX" val="160474"/>
</p:tagLst>
</file>

<file path=ppt/tags/tag53.xml><?xml version="1.0" encoding="utf-8"?>
<p:tagLst xmlns:p="http://schemas.openxmlformats.org/presentationml/2006/main">
  <p:tag name="KSO_WM_TEMPLATE_CATEGORY" val="custom"/>
  <p:tag name="KSO_WM_TEMPLATE_INDEX" val="160474"/>
</p:tagLst>
</file>

<file path=ppt/tags/tag6.xml><?xml version="1.0" encoding="utf-8"?>
<p:tagLst xmlns:p="http://schemas.openxmlformats.org/presentationml/2006/main">
  <p:tag name="KSO_WM_TEMPLATE_CATEGORY" val="custom"/>
  <p:tag name="KSO_WM_TEMPLATE_INDEX" val="160474"/>
</p:tagLst>
</file>

<file path=ppt/tags/tag7.xml><?xml version="1.0" encoding="utf-8"?>
<p:tagLst xmlns:p="http://schemas.openxmlformats.org/presentationml/2006/main">
  <p:tag name="KSO_WM_TEMPLATE_CATEGORY" val="custom"/>
  <p:tag name="KSO_WM_TEMPLATE_INDEX" val="160474"/>
</p:tagLst>
</file>

<file path=ppt/tags/tag8.xml><?xml version="1.0" encoding="utf-8"?>
<p:tagLst xmlns:p="http://schemas.openxmlformats.org/presentationml/2006/main">
  <p:tag name="KSO_WM_TEMPLATE_CATEGORY" val="custom"/>
  <p:tag name="KSO_WM_TEMPLATE_INDEX" val="160474"/>
</p:tagLst>
</file>

<file path=ppt/tags/tag9.xml><?xml version="1.0" encoding="utf-8"?>
<p:tagLst xmlns:p="http://schemas.openxmlformats.org/presentationml/2006/main">
  <p:tag name="KSO_WM_TEMPLATE_CATEGORY" val="custom"/>
  <p:tag name="KSO_WM_TEMPLATE_INDEX" val="160474"/>
</p:tagLst>
</file>

<file path=ppt/theme/theme1.xml><?xml version="1.0" encoding="utf-8"?>
<a:theme xmlns:a="http://schemas.openxmlformats.org/drawingml/2006/main" name="立体地图">
  <a:themeElements>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6FA8"/>
        </a:accent2>
        <a:accent3>
          <a:srgbClr val="FFFFFF"/>
        </a:accent3>
        <a:accent4>
          <a:srgbClr val="000000"/>
        </a:accent4>
        <a:accent5>
          <a:srgbClr val="D9EDEE"/>
        </a:accent5>
        <a:accent6>
          <a:srgbClr val="3163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5511</Words>
  <Application>WPS 演示</Application>
  <PresentationFormat>全屏显示(4:3)</PresentationFormat>
  <Paragraphs>408</Paragraphs>
  <Slides>53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53</vt:i4>
      </vt:variant>
    </vt:vector>
  </HeadingPairs>
  <TitlesOfParts>
    <vt:vector size="64" baseType="lpstr">
      <vt:lpstr>Arial</vt:lpstr>
      <vt:lpstr>宋体</vt:lpstr>
      <vt:lpstr>Wingdings</vt:lpstr>
      <vt:lpstr>微软雅黑</vt:lpstr>
      <vt:lpstr>华文彩云</vt:lpstr>
      <vt:lpstr>华文琥珀</vt:lpstr>
      <vt:lpstr>黑体</vt:lpstr>
      <vt:lpstr>Arial Unicode MS</vt:lpstr>
      <vt:lpstr>Calibri</vt:lpstr>
      <vt:lpstr>Times New Roman</vt:lpstr>
      <vt:lpstr>立体地图</vt:lpstr>
      <vt:lpstr>《PLC原理及应用》       5、顺序功能图编程</vt:lpstr>
      <vt:lpstr>7可编程控制技术应用</vt:lpstr>
      <vt:lpstr>7.1 实训实验台</vt:lpstr>
      <vt:lpstr>7.1 实训实验台</vt:lpstr>
      <vt:lpstr>7.1 实训实验台</vt:lpstr>
      <vt:lpstr>7.1 实训实验台</vt:lpstr>
      <vt:lpstr>7.1 实训实验台</vt:lpstr>
      <vt:lpstr>7.1 实训实验台</vt:lpstr>
      <vt:lpstr>7.1 实训实验台</vt:lpstr>
      <vt:lpstr>7.1 实训实验台</vt:lpstr>
      <vt:lpstr>7.2 供料单元控制</vt:lpstr>
      <vt:lpstr>7.2 供料单元控制</vt:lpstr>
      <vt:lpstr>7.2 供料单元控制</vt:lpstr>
      <vt:lpstr>7.2 供料单元控制</vt:lpstr>
      <vt:lpstr>7.2 供料单元控制</vt:lpstr>
      <vt:lpstr>7.2 供料单元控制</vt:lpstr>
      <vt:lpstr>7.3 冲压加工单元控制</vt:lpstr>
      <vt:lpstr>7.3 冲压加工单元控制</vt:lpstr>
      <vt:lpstr>7.3 冲压加工单元控制</vt:lpstr>
      <vt:lpstr>7.3 冲压加工单元控制</vt:lpstr>
      <vt:lpstr>7.3 冲压加工单元控制</vt:lpstr>
      <vt:lpstr> 7.4 装配单元控制</vt:lpstr>
      <vt:lpstr> 7.4 装配单元控制</vt:lpstr>
      <vt:lpstr> 7.4 装配单元控制</vt:lpstr>
      <vt:lpstr> 7.4 装配单元控制</vt:lpstr>
      <vt:lpstr> 7.4 装配单元控制</vt:lpstr>
      <vt:lpstr> 7.4 装配单元控制</vt:lpstr>
      <vt:lpstr>7.5 分拣单元控制</vt:lpstr>
      <vt:lpstr>7.5 分拣单元控制</vt:lpstr>
      <vt:lpstr>7.5 分拣单元控制</vt:lpstr>
      <vt:lpstr>7.5 分拣单元控制</vt:lpstr>
      <vt:lpstr>7.5 分拣单元控制</vt:lpstr>
      <vt:lpstr>7.5 分拣单元控制</vt:lpstr>
      <vt:lpstr>7.5 分拣单元控制</vt:lpstr>
      <vt:lpstr>7.5 分拣单元控制</vt:lpstr>
      <vt:lpstr>7.6 输送单元控制</vt:lpstr>
      <vt:lpstr>7.6 输送单元控制</vt:lpstr>
      <vt:lpstr>7.6 输送单元控制</vt:lpstr>
      <vt:lpstr>7.6 输送单元控制</vt:lpstr>
      <vt:lpstr>7.6 输送单元控制</vt:lpstr>
      <vt:lpstr>7.7 系统全线运行控制</vt:lpstr>
      <vt:lpstr>7.7 系统全线运行控制</vt:lpstr>
      <vt:lpstr>7.7 系统全线运行控制</vt:lpstr>
      <vt:lpstr>7.7 系统全线运行控制</vt:lpstr>
      <vt:lpstr>7.7 系统全线运行控制</vt:lpstr>
      <vt:lpstr>7.7 系统全线运行控制</vt:lpstr>
      <vt:lpstr>7.7 系统全线运行控制</vt:lpstr>
      <vt:lpstr>7.7 系统全线运行控制</vt:lpstr>
      <vt:lpstr>7.7 系统全线运行控制</vt:lpstr>
      <vt:lpstr>7.7 系统全线运行控制</vt:lpstr>
      <vt:lpstr>7.7 系统全线运行控制</vt:lpstr>
      <vt:lpstr>习题7</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《机械工程概论》  如何成长为合格的工程师   </dc:title>
  <dc:creator>lenovo</dc:creator>
  <cp:lastModifiedBy>文洁</cp:lastModifiedBy>
  <cp:revision>168</cp:revision>
  <dcterms:created xsi:type="dcterms:W3CDTF">2016-10-02T14:01:00Z</dcterms:created>
  <dcterms:modified xsi:type="dcterms:W3CDTF">2026-02-02T06:44:09Z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465BF887A20A427FB016999404676551_12</vt:lpwstr>
  </property>
</Properties>
</file>